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3"/>
  </p:notesMasterIdLst>
  <p:sldIdLst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278" r:id="rId19"/>
    <p:sldId id="582" r:id="rId20"/>
    <p:sldId id="583" r:id="rId21"/>
    <p:sldId id="584" r:id="rId22"/>
    <p:sldId id="586" r:id="rId23"/>
    <p:sldId id="585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9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关系数据库</a:t>
            </a: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物理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设计</a:t>
            </a: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 smtClean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 smtClean="0">
                <a:solidFill>
                  <a:srgbClr val="000066"/>
                </a:solidFill>
                <a:latin typeface="Segoe UI" charset="0"/>
                <a:ea typeface="Microsoft YaHei" charset="-122"/>
              </a:rPr>
              <a:t>9</a:t>
            </a:r>
            <a:r>
              <a:rPr lang="zh-CN" altLang="en-US" sz="5500" b="1" dirty="0" smtClean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：避免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多次细粒度查询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首先获取用户列表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Execute (“Select UID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Customer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Country = ‘China’”);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再通过每个用户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获取用户数据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in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Execute(“Select *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From Document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Where UID = #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”);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5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避免多次细粒度查询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更好的方式：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一次性获得所需结果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Execute (“Select *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Customer, Document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Where Customer.UID = Document.UID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 Country = ‘China’”);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再逐个处理结果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in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……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性能对比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一次获取结果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次获取结果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MS SQL Server on TPC-H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185" y="3212976"/>
            <a:ext cx="510356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2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数据库滥用的原因之一：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程序设计语言和数据库的功能重复。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解决问题的基本思想：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尽量将数据处理工作放在数据库端完成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充分利用数据库的能力；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更少的数据传输代价。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0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使用存储过程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/UDP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多数数据库产品提供编程功能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T-SQL: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declare @no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(10)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if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exists (select * from student where </a:t>
            </a:r>
            <a:r>
              <a:rPr lang="en-US" altLang="zh-CN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='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王敏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')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set @no = (select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from student where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='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')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print '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存在该同学，其学号为：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'+@no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else</a:t>
            </a:r>
          </a:p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print '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没有该同学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4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使用存储过程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/UDP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MS SQL Server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PROCEDURE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lizi_information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	Select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Sname,Grade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	from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Student,SC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	where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Student.Sno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SC.Sno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go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MS SQL Server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调用存储过程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EXEC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lizi_information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8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75304" y="764704"/>
            <a:ext cx="6723747" cy="1440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使用存储过程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/UDP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秉承关系数据库的设计宗旨：数据处理的工作在数据库内部完成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某些数据操作无法使用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实现；例如聚类。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数据处理和应用逻辑的分离；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提升数据处理的性能。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应用开发者可能滥用存储过程：将业务逻辑写到存储过程中，造成代码管理混乱。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6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OO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的差异问题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Object-Relational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mpedance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ismatch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844824"/>
            <a:ext cx="9258300" cy="428134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有各自的数据模型，两种模型之间存在差异。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的业务逻辑设计与传统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设计都有各自的方法论，过程上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各自为政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程序员与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在技能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和思维方式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也存在差异。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导致一系列软件开发问题！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5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 – Object-Relational Mapping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帮助用户建立、管理、维护对象和关系之间的映射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18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6520653" y="1772816"/>
            <a:ext cx="3564396" cy="48965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数据页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叶子节点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聚簇索引（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Clustered Index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987" y="1412776"/>
            <a:ext cx="9258300" cy="82068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叶子节点就是数据页：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983016" y="2348880"/>
            <a:ext cx="2314575" cy="609600"/>
            <a:chOff x="3792" y="1152"/>
            <a:chExt cx="1296" cy="38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20</a:t>
              </a:r>
              <a:endParaRPr lang="zh-CN" altLang="en-US" sz="36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983016" y="3187080"/>
            <a:ext cx="2314575" cy="609600"/>
            <a:chOff x="3792" y="1152"/>
            <a:chExt cx="1296" cy="384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40</a:t>
              </a:r>
              <a:endParaRPr lang="zh-CN" altLang="en-US" sz="36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30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983016" y="4025280"/>
            <a:ext cx="2314575" cy="609600"/>
            <a:chOff x="3792" y="1152"/>
            <a:chExt cx="1296" cy="384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60</a:t>
              </a:r>
              <a:endParaRPr lang="zh-CN" altLang="en-US" sz="36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50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83016" y="4863480"/>
            <a:ext cx="2314575" cy="609600"/>
            <a:chOff x="3792" y="1152"/>
            <a:chExt cx="1296" cy="384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80</a:t>
              </a:r>
              <a:endParaRPr lang="zh-CN" altLang="en-US" sz="36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70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983016" y="5625480"/>
            <a:ext cx="2314575" cy="609600"/>
            <a:chOff x="3792" y="1152"/>
            <a:chExt cx="1296" cy="384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100</a:t>
              </a:r>
              <a:endParaRPr lang="zh-CN" altLang="en-US" sz="36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90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090383" y="2425080"/>
            <a:ext cx="1028700" cy="1219200"/>
            <a:chOff x="1872" y="912"/>
            <a:chExt cx="576" cy="768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30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50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70</a:t>
                </a:r>
              </a:p>
            </p:txBody>
          </p:sp>
        </p:grp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4090383" y="3796680"/>
            <a:ext cx="1028700" cy="1219200"/>
            <a:chOff x="1872" y="912"/>
            <a:chExt cx="576" cy="768"/>
          </a:xfrm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90</a:t>
                </a:r>
              </a:p>
            </p:txBody>
          </p: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110</a:t>
                </a:r>
              </a:p>
            </p:txBody>
          </p:sp>
        </p:grpSp>
        <p:grpSp>
          <p:nvGrpSpPr>
            <p:cNvPr id="43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44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130</a:t>
                </a:r>
              </a:p>
            </p:txBody>
          </p:sp>
          <p:sp>
            <p:nvSpPr>
              <p:cNvPr id="45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150</a:t>
                </a:r>
              </a:p>
            </p:txBody>
          </p:sp>
        </p:grp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090383" y="5244480"/>
            <a:ext cx="1028700" cy="1219200"/>
            <a:chOff x="1872" y="912"/>
            <a:chExt cx="576" cy="768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59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170</a:t>
                </a:r>
              </a:p>
            </p:txBody>
          </p:sp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190</a:t>
                </a:r>
              </a:p>
            </p:txBody>
          </p:sp>
        </p:grpSp>
        <p:grpSp>
          <p:nvGrpSpPr>
            <p:cNvPr id="54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210</a:t>
                </a: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230</a:t>
                </a:r>
              </a:p>
            </p:txBody>
          </p:sp>
        </p:grpSp>
      </p:grp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4925616" y="250128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5011341" y="2882280"/>
            <a:ext cx="18859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011341" y="3187080"/>
            <a:ext cx="1971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25616" y="3491880"/>
            <a:ext cx="19716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5011341" y="4330080"/>
            <a:ext cx="188595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4925616" y="3949080"/>
            <a:ext cx="1971675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5097066" y="4863480"/>
            <a:ext cx="154305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5097066" y="6311280"/>
            <a:ext cx="560784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5011341" y="5777880"/>
            <a:ext cx="903684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5097066" y="5396880"/>
            <a:ext cx="1246584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457325" y="2425080"/>
            <a:ext cx="1028700" cy="1219200"/>
            <a:chOff x="1872" y="912"/>
            <a:chExt cx="576" cy="768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80" name="Rectangle 74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81" name="Rectangle 75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Rectangle 76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77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90</a:t>
                </a:r>
              </a:p>
            </p:txBody>
          </p:sp>
        </p:grpSp>
        <p:grpSp>
          <p:nvGrpSpPr>
            <p:cNvPr id="75" name="Group 78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76" name="Rectangle 7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170</a:t>
                </a:r>
              </a:p>
            </p:txBody>
          </p:sp>
          <p:sp>
            <p:nvSpPr>
              <p:cNvPr id="77" name="Rectangle 8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8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250</a:t>
                </a:r>
              </a:p>
            </p:txBody>
          </p:sp>
        </p:grpSp>
      </p:grpSp>
      <p:sp>
        <p:nvSpPr>
          <p:cNvPr id="95" name="Line 94"/>
          <p:cNvSpPr>
            <a:spLocks noChangeShapeType="1"/>
          </p:cNvSpPr>
          <p:nvPr/>
        </p:nvSpPr>
        <p:spPr bwMode="auto">
          <a:xfrm>
            <a:off x="2228850" y="257748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95"/>
          <p:cNvSpPr>
            <a:spLocks noChangeShapeType="1"/>
          </p:cNvSpPr>
          <p:nvPr/>
        </p:nvSpPr>
        <p:spPr bwMode="auto">
          <a:xfrm>
            <a:off x="2314575" y="2882280"/>
            <a:ext cx="17145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2314575" y="3187080"/>
            <a:ext cx="1775808" cy="2186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2314575" y="3491880"/>
            <a:ext cx="1628775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的基本映射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escription of Figure 6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44" y="234888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2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对象与对象之间的关系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1:N</a:t>
            </a:r>
            <a:endParaRPr lang="zh-CN" altLang="en-US" dirty="0"/>
          </a:p>
        </p:txBody>
      </p:sp>
      <p:pic>
        <p:nvPicPr>
          <p:cNvPr id="2050" name="Picture 2" descr="One-to-Many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08920"/>
            <a:ext cx="44958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对象与对象之间的关系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:N</a:t>
            </a:r>
            <a:endParaRPr lang="zh-CN" altLang="en-US" dirty="0"/>
          </a:p>
        </p:txBody>
      </p:sp>
      <p:pic>
        <p:nvPicPr>
          <p:cNvPr id="2052" name="Picture 4" descr="Many-to-many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68" y="177281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1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工具的局限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00808"/>
            <a:ext cx="9258300" cy="4425361"/>
          </a:xfrm>
        </p:spPr>
        <p:txBody>
          <a:bodyPr>
            <a:normAutofit/>
          </a:bodyPr>
          <a:lstStyle/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映射关系的标注和维护并不简单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无法替代复杂的数据库管理工作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只帮助开发者完成一些繁琐的重复性工作，无法从根本上解决</a:t>
            </a:r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O/R Impedance Mismatch</a:t>
            </a: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0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仍旧面对的难题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继承关系的存储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PERSON, STUDENT,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GRADUATESTUDENT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还是事中获取被引用的对象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的定义和改造谁说了算？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对象的一致性由谁保护？应用还是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DB?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数据库的物理设计优化应该怎么做？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5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数据模型的设计应该以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应用程序端为主，还是以数据库端为主？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设计数据库还是先设计程序架构？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94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132856"/>
            <a:ext cx="9258300" cy="3993313"/>
          </a:xfrm>
        </p:spPr>
        <p:txBody>
          <a:bodyPr>
            <a:normAutofit/>
          </a:bodyPr>
          <a:lstStyle/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观点一：业务流程为主，因此程序架构为主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观点二：</a:t>
            </a:r>
            <a:r>
              <a:rPr lang="en-US" altLang="zh-CN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 of the World</a:t>
            </a: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为主，因此数据库为主</a:t>
            </a:r>
            <a:endParaRPr lang="zh-CN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30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软件开发的趋势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敏捷开发（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快速原型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频繁沟通、快速迭代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需求在沟通和迭代过程中才能明确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24" y="3789040"/>
            <a:ext cx="4090789" cy="23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软件开发的趋势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MicroService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业务拆分、松耦合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数据尽量分离、弱一致（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Eventual Consistency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TM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6" y="3542233"/>
            <a:ext cx="5675304" cy="27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3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观点一的场景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简单功能的数据库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简单模型的数据库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ORM on MySQL/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PosgreSQL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适用场景更广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05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6349316" y="1844824"/>
            <a:ext cx="3564396" cy="4608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数据页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辅助索引（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Secondary Index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）</a:t>
            </a: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931032" y="2569617"/>
            <a:ext cx="7715250" cy="415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 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546020" y="2442617"/>
            <a:ext cx="2314575" cy="609600"/>
            <a:chOff x="3792" y="1152"/>
            <a:chExt cx="1296" cy="38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50</a:t>
              </a:r>
              <a:endParaRPr lang="zh-CN" altLang="en-US" sz="36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30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546020" y="3280817"/>
            <a:ext cx="2314575" cy="609600"/>
            <a:chOff x="3792" y="1152"/>
            <a:chExt cx="1296" cy="384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70</a:t>
              </a:r>
              <a:endParaRPr lang="zh-CN" altLang="en-US" sz="36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20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546020" y="4119017"/>
            <a:ext cx="2314575" cy="609600"/>
            <a:chOff x="3792" y="1152"/>
            <a:chExt cx="1296" cy="384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40</a:t>
              </a:r>
              <a:endParaRPr lang="zh-CN" altLang="en-US" sz="36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80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6546020" y="4957217"/>
            <a:ext cx="2314575" cy="609600"/>
            <a:chOff x="3792" y="1152"/>
            <a:chExt cx="1296" cy="384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</a:t>
              </a:r>
              <a:endParaRPr lang="zh-CN" altLang="en-US" sz="36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100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46020" y="5719217"/>
            <a:ext cx="2314575" cy="609600"/>
            <a:chOff x="3792" y="1152"/>
            <a:chExt cx="1296" cy="384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60</a:t>
              </a:r>
              <a:endParaRPr lang="zh-CN" altLang="en-US" sz="36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90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3724238" y="2309267"/>
            <a:ext cx="2807494" cy="3854450"/>
            <a:chOff x="2044" y="1036"/>
            <a:chExt cx="1572" cy="2428"/>
          </a:xfrm>
        </p:grpSpPr>
        <p:grpSp>
          <p:nvGrpSpPr>
            <p:cNvPr id="34" name="Group 32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20</a:t>
                </a:r>
              </a:p>
            </p:txBody>
          </p:sp>
          <p:sp>
            <p:nvSpPr>
              <p:cNvPr id="56" name="Rectangle 37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30</a:t>
                </a:r>
              </a:p>
            </p:txBody>
          </p:sp>
          <p:sp>
            <p:nvSpPr>
              <p:cNvPr id="57" name="Rectangle 38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40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40</a:t>
                </a:r>
              </a:p>
            </p:txBody>
          </p:sp>
        </p:grpSp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50</a:t>
                </a:r>
              </a:p>
            </p:txBody>
          </p:sp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60</a:t>
                </a:r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70</a:t>
                </a:r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...</a:t>
                </a:r>
              </a:p>
            </p:txBody>
          </p:sp>
        </p:grp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1238214" y="2607717"/>
            <a:ext cx="2493169" cy="2832100"/>
            <a:chOff x="652" y="1224"/>
            <a:chExt cx="1396" cy="1784"/>
          </a:xfrm>
        </p:grpSpPr>
        <p:grpSp>
          <p:nvGrpSpPr>
            <p:cNvPr id="61" name="Group 59"/>
            <p:cNvGrpSpPr>
              <a:grpSpLocks/>
            </p:cNvGrpSpPr>
            <p:nvPr/>
          </p:nvGrpSpPr>
          <p:grpSpPr bwMode="auto">
            <a:xfrm>
              <a:off x="652" y="1565"/>
              <a:ext cx="576" cy="768"/>
              <a:chOff x="1340" y="1501"/>
              <a:chExt cx="576" cy="768"/>
            </a:xfrm>
          </p:grpSpPr>
          <p:sp>
            <p:nvSpPr>
              <p:cNvPr id="67" name="Rectangle 6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10</a:t>
                </a:r>
              </a:p>
            </p:txBody>
          </p:sp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50</a:t>
                </a:r>
              </a:p>
            </p:txBody>
          </p:sp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90</a:t>
                </a:r>
              </a:p>
            </p:txBody>
          </p:sp>
          <p:sp>
            <p:nvSpPr>
              <p:cNvPr id="72" name="Rectangle 6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6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6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/>
                  <a:t>...</a:t>
                </a:r>
              </a:p>
            </p:txBody>
          </p:sp>
        </p:grp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 flipV="1">
              <a:off x="1152" y="1224"/>
              <a:ext cx="896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>
              <a:off x="1144" y="1848"/>
              <a:ext cx="88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70"/>
            <p:cNvSpPr>
              <a:spLocks noChangeShapeType="1"/>
            </p:cNvSpPr>
            <p:nvPr/>
          </p:nvSpPr>
          <p:spPr bwMode="auto">
            <a:xfrm>
              <a:off x="1144" y="2032"/>
              <a:ext cx="72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1"/>
            <p:cNvSpPr>
              <a:spLocks noChangeShapeType="1"/>
            </p:cNvSpPr>
            <p:nvPr/>
          </p:nvSpPr>
          <p:spPr bwMode="auto">
            <a:xfrm>
              <a:off x="1128" y="2240"/>
              <a:ext cx="424" cy="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72"/>
            <p:cNvSpPr txBox="1">
              <a:spLocks noChangeArrowheads="1"/>
            </p:cNvSpPr>
            <p:nvPr/>
          </p:nvSpPr>
          <p:spPr bwMode="auto">
            <a:xfrm>
              <a:off x="789" y="2596"/>
              <a:ext cx="10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endParaRPr lang="en-US" altLang="zh-CN" sz="36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595009" y="184482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叶子节点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endCxn id="70" idx="1"/>
          </p:cNvCxnSpPr>
          <p:nvPr/>
        </p:nvCxnSpPr>
        <p:spPr>
          <a:xfrm flipV="1">
            <a:off x="201952" y="3606256"/>
            <a:ext cx="1036263" cy="5428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观点二的场景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需要进一步优化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数据库的性能，拓展其功能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ORDBMS</a:t>
            </a: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NewSQL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HTAP</a:t>
            </a:r>
          </a:p>
        </p:txBody>
      </p:sp>
    </p:spTree>
    <p:extLst>
      <p:ext uri="{BB962C8B-B14F-4D97-AF65-F5344CB8AC3E}">
        <p14:creationId xmlns:p14="http://schemas.microsoft.com/office/powerpoint/2010/main" val="36983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关于聚簇索引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6084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聚簇索引比辅助索引更快。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通常一张关系表只能有一个聚簇索引。（如果定义了主码，主码使用的索引为聚簇索引。）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其余的索引都为为辅助索引。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2311" y="3861049"/>
            <a:ext cx="4632567" cy="264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8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：多值辅助索引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并不是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的主码，如何加速下面的查询？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SELECT B, C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FROM R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WHERE A = 5</a:t>
            </a: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在以下哪一组属性上建辅助索引？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A,B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B,A</a:t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A,B,C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7506" y="4221088"/>
            <a:ext cx="4698522" cy="249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线形标注 1(无边框) 4"/>
          <p:cNvSpPr/>
          <p:nvPr/>
        </p:nvSpPr>
        <p:spPr>
          <a:xfrm>
            <a:off x="3037266" y="5229200"/>
            <a:ext cx="2106234" cy="792088"/>
          </a:xfrm>
          <a:prstGeom prst="callout1">
            <a:avLst>
              <a:gd name="adj1" fmla="val 42471"/>
              <a:gd name="adj2" fmla="val -5308"/>
              <a:gd name="adj3" fmla="val 85327"/>
              <a:gd name="adj4" fmla="val -449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了查询中的所有属性：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只需索引就可以回答查询，无需再访问数据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6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创建辅助索引的原则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以下属性上适合创建：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经常出现在选择条件中的属性；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耗时太长的查询所涉及的属性。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若查询满足以下条件，可考虑让辅助索引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查询所涉及的所有属性：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常用或关键路径上的查询；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查询所涉及的属性是整个关系表的一小部分。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辅助索引的代价：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额外的存储空间；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增加数据更新的代价。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3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72" y="274638"/>
            <a:ext cx="9505056" cy="1143000"/>
          </a:xfrm>
        </p:spPr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48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辅助索引的效率与查询选择率有关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假设关系表中有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个记录，其中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个记录满足查询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的条件，那么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K/N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为查询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的选择率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(Selectivity)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个记录存放在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个数据页中，如果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M&lt;K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，辅助索引对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则毫无意义。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240" y="3645024"/>
            <a:ext cx="501825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27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应用程序连接数据库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连接方式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Open Database Connectivity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based Database Connectivity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Native APIs</a:t>
            </a: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OCI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Oracle</a:t>
            </a: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CLI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C++  DB2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583" y="4653136"/>
            <a:ext cx="444340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77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应用程序访问数据库的过程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DriverManager.getConnection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(DB_URL,USER,PASS); </a:t>
            </a: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stmt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conn.createStatement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"SELECT id, first, last, age FROM Employees";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ResultSet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stmt.executeQuery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 </a:t>
            </a: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while(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rs.next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id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rs.getInt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("id");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age =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rs.getInt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("age");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……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527518" lvl="1" indent="0">
              <a:lnSpc>
                <a:spcPct val="12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rs.close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stmt.close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conn.close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853</Words>
  <Application>Microsoft Office PowerPoint</Application>
  <PresentationFormat>35 毫米幻灯片</PresentationFormat>
  <Paragraphs>213</Paragraphs>
  <Slides>30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6_Office 主题</vt:lpstr>
      <vt:lpstr>PowerPoint 演示文稿</vt:lpstr>
      <vt:lpstr>聚簇索引（Clustered Index）</vt:lpstr>
      <vt:lpstr>辅助索引（Secondary Index）</vt:lpstr>
      <vt:lpstr>关于聚簇索引</vt:lpstr>
      <vt:lpstr>案例8：多值辅助索引</vt:lpstr>
      <vt:lpstr>创建辅助索引的原则</vt:lpstr>
      <vt:lpstr>辅助索引的效率与查询选择率有关</vt:lpstr>
      <vt:lpstr>应用程序连接数据库</vt:lpstr>
      <vt:lpstr>应用程序访问数据库的过程</vt:lpstr>
      <vt:lpstr>案例9：避免多次细粒度查询</vt:lpstr>
      <vt:lpstr>避免多次细粒度查询</vt:lpstr>
      <vt:lpstr>性能对比</vt:lpstr>
      <vt:lpstr>常见问题</vt:lpstr>
      <vt:lpstr>使用存储过程/UDP</vt:lpstr>
      <vt:lpstr>使用存储过程/UDP</vt:lpstr>
      <vt:lpstr>使用存储过程/UDP</vt:lpstr>
      <vt:lpstr>PowerPoint 演示文稿</vt:lpstr>
      <vt:lpstr>Object-Relational Impedance Mismatch</vt:lpstr>
      <vt:lpstr>ORM – Object-Relational Mapping</vt:lpstr>
      <vt:lpstr>ORM的基本映射</vt:lpstr>
      <vt:lpstr>对象与对象之间的关系</vt:lpstr>
      <vt:lpstr>对象与对象之间的关系</vt:lpstr>
      <vt:lpstr>ORM工具的局限</vt:lpstr>
      <vt:lpstr>仍旧面对的难题</vt:lpstr>
      <vt:lpstr>问题</vt:lpstr>
      <vt:lpstr>PowerPoint 演示文稿</vt:lpstr>
      <vt:lpstr>软件开发的趋势</vt:lpstr>
      <vt:lpstr>软件开发的趋势</vt:lpstr>
      <vt:lpstr>观点一的场景</vt:lpstr>
      <vt:lpstr>观点二的场景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300</cp:revision>
  <dcterms:modified xsi:type="dcterms:W3CDTF">2019-11-09T16:50:18Z</dcterms:modified>
</cp:coreProperties>
</file>