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46"/>
  </p:notesMasterIdLst>
  <p:sldIdLst>
    <p:sldId id="278" r:id="rId3"/>
    <p:sldId id="582" r:id="rId4"/>
    <p:sldId id="583" r:id="rId5"/>
    <p:sldId id="640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608" r:id="rId31"/>
    <p:sldId id="609" r:id="rId32"/>
    <p:sldId id="610" r:id="rId33"/>
    <p:sldId id="611" r:id="rId34"/>
    <p:sldId id="612" r:id="rId35"/>
    <p:sldId id="613" r:id="rId36"/>
    <p:sldId id="614" r:id="rId37"/>
    <p:sldId id="615" r:id="rId38"/>
    <p:sldId id="616" r:id="rId39"/>
    <p:sldId id="617" r:id="rId40"/>
    <p:sldId id="637" r:id="rId41"/>
    <p:sldId id="625" r:id="rId42"/>
    <p:sldId id="618" r:id="rId43"/>
    <p:sldId id="626" r:id="rId44"/>
    <p:sldId id="627" r:id="rId45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>
      <p:cViewPr varScale="1">
        <p:scale>
          <a:sx n="104" d="100"/>
          <a:sy n="104" d="100"/>
        </p:scale>
        <p:origin x="1458" y="10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2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39" y="481013"/>
            <a:ext cx="9263246" cy="366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7688" y="1778002"/>
            <a:ext cx="4480779" cy="4202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6730" y="1778002"/>
            <a:ext cx="4480779" cy="4202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063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事务处理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通过锁实现的调度控制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Lock(A)		T2:	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Unlock(A)			Unlock(A)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186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907992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加锁后，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Schedule A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成为不可能的调度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64549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Lock(A)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</a:t>
            </a:r>
          </a:p>
          <a:p>
            <a:pPr eaLnBrk="1" hangingPunct="1">
              <a:buNone/>
            </a:pPr>
            <a:r>
              <a:rPr lang="en-US" altLang="zh-CN" sz="2400" dirty="0">
                <a:ea typeface="宋体" charset="-122"/>
              </a:rPr>
              <a:t>					Lock(A)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			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3343300" y="1988840"/>
            <a:ext cx="0" cy="41764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822131" y="2132856"/>
            <a:ext cx="2754306" cy="86409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6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加锁的正确方式是什么？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5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Example: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T1:	Read(A)		T2: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	B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Constraint:  A=B</a:t>
            </a:r>
          </a:p>
        </p:txBody>
      </p:sp>
    </p:spTree>
    <p:extLst>
      <p:ext uri="{BB962C8B-B14F-4D97-AF65-F5344CB8AC3E}">
        <p14:creationId xmlns:p14="http://schemas.microsoft.com/office/powerpoint/2010/main" val="336561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A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5127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6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A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6154" name="Text Box 12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	250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56" name="Line 13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57" name="Line 14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58" name="Line 15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37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B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			</a:t>
            </a:r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7176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B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			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8202" name="Text Box 7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150	150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8203" name="Line 8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204" name="Line 9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6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C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9224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1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C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10250" name="Text Box 7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	250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0252" name="Line 9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2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OLTP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OLAP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二者的数据有何区别？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State of the Current World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History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二者的负载有何区别？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Query &amp; Update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 Query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705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D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D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2296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	150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93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T2’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1;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1;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3939419" y="332349"/>
            <a:ext cx="2359941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Same as Schedule 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but with new T2’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1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T2’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1;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1;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14347" name="Text Box 7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	125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14348" name="Line 8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4349" name="Line 9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4350" name="Line 10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4351" name="Line 11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3939419" y="332349"/>
            <a:ext cx="2359941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Same as Schedule 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but with new T2’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6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1" name="Text Box 3"/>
          <p:cNvSpPr txBox="1">
            <a:spLocks noChangeArrowheads="1"/>
          </p:cNvSpPr>
          <p:nvPr/>
        </p:nvSpPr>
        <p:spPr bwMode="auto">
          <a:xfrm>
            <a:off x="769014" y="2260603"/>
            <a:ext cx="858695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“正确性原则”：每个事务如果在隔离的情况下执行，将把任何一致的状态转换到另一个一致的状态。</a:t>
            </a:r>
          </a:p>
          <a:p>
            <a:pPr>
              <a:spcBef>
                <a:spcPct val="0"/>
              </a:spcBef>
            </a:pPr>
            <a:endParaRPr kumimoji="1"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kumimoji="1"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并发事务的正确性原则：调度产生的结果与一次执行一个事务所产生的结果相同。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8005" y="332656"/>
            <a:ext cx="9073008" cy="1419944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可串行化调度（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schedule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0460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7" y="1676405"/>
            <a:ext cx="8862647" cy="4695825"/>
          </a:xfrm>
        </p:spPr>
        <p:txBody>
          <a:bodyPr/>
          <a:lstStyle/>
          <a:p>
            <a:pPr marL="342900" indent="-342900">
              <a:lnSpc>
                <a:spcPct val="14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冲突可串行化</a:t>
            </a:r>
          </a:p>
          <a:p>
            <a:pPr marL="742950" lvl="1" indent="-285750">
              <a:lnSpc>
                <a:spcPct val="14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一个比可串行化更严格的条件</a:t>
            </a:r>
          </a:p>
          <a:p>
            <a:pPr marL="742950" lvl="1" indent="-285750">
              <a:lnSpc>
                <a:spcPct val="14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商用系统中的调度器采用</a:t>
            </a:r>
          </a:p>
          <a:p>
            <a:pPr marL="342900" indent="-342900">
              <a:lnSpc>
                <a:spcPct val="14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冲突</a:t>
            </a:r>
          </a:p>
          <a:p>
            <a:pPr marL="742950" lvl="1" indent="-285750">
              <a:lnSpc>
                <a:spcPct val="14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对于调度中一对连续的动作，如果它们的顺序交换，结果将改变。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9014" y="404664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关键概念：冲突</a:t>
            </a:r>
          </a:p>
        </p:txBody>
      </p:sp>
    </p:spTree>
    <p:extLst>
      <p:ext uri="{BB962C8B-B14F-4D97-AF65-F5344CB8AC3E}">
        <p14:creationId xmlns:p14="http://schemas.microsoft.com/office/powerpoint/2010/main" val="4083968259"/>
      </p:ext>
    </p:extLst>
  </p:cSld>
  <p:clrMapOvr>
    <a:masterClrMapping/>
  </p:clrMapOvr>
  <p:transition spd="med"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7" y="1676405"/>
            <a:ext cx="8862647" cy="4695825"/>
          </a:xfrm>
        </p:spPr>
        <p:txBody>
          <a:bodyPr/>
          <a:lstStyle/>
          <a:p>
            <a:pPr marL="342900" indent="-342900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除以下操作外，其余皆冲突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42950" lvl="1" indent="-285750">
              <a:lnSpc>
                <a:spcPct val="14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(X);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(Y),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只读</a:t>
            </a:r>
          </a:p>
          <a:p>
            <a:pPr marL="742950" lvl="1" indent="-285750">
              <a:lnSpc>
                <a:spcPct val="14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(X);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(Y), 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 marL="742950" lvl="1" indent="-285750">
              <a:lnSpc>
                <a:spcPct val="14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(X);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(Y), 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 marL="742950" lvl="1" indent="-285750">
              <a:lnSpc>
                <a:spcPct val="14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(X);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(Y), 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 marL="342900" indent="-342900"/>
            <a:endParaRPr lang="en-US" altLang="zh-CN" sz="2800" dirty="0">
              <a:ea typeface="宋体" charset="-122"/>
            </a:endParaRPr>
          </a:p>
          <a:p>
            <a:pPr marL="342900" indent="-342900"/>
            <a:endParaRPr lang="en-US" altLang="zh-CN" sz="1700" dirty="0">
              <a:ea typeface="宋体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9014" y="404664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关键概念：冲突</a:t>
            </a:r>
          </a:p>
        </p:txBody>
      </p:sp>
    </p:spTree>
    <p:extLst>
      <p:ext uri="{BB962C8B-B14F-4D97-AF65-F5344CB8AC3E}">
        <p14:creationId xmlns:p14="http://schemas.microsoft.com/office/powerpoint/2010/main" val="1104233786"/>
      </p:ext>
    </p:extLst>
  </p:cSld>
  <p:clrMapOvr>
    <a:masterClrMapping/>
  </p:clrMapOvr>
  <p:transition spd="med"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105" y="1988840"/>
            <a:ext cx="8743950" cy="4326235"/>
          </a:xfrm>
        </p:spPr>
        <p:txBody>
          <a:bodyPr/>
          <a:lstStyle/>
          <a:p>
            <a:pPr marL="281372" indent="-28575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冲突的条件:</a:t>
            </a:r>
          </a:p>
          <a:p>
            <a:pPr marL="742950" lvl="1" indent="-285750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涉及同一个数据库元素</a:t>
            </a:r>
          </a:p>
          <a:p>
            <a:pPr marL="742950" lvl="1" indent="-285750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并且至少有一个是写操作的动作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281372" indent="-285750"/>
            <a:r>
              <a:rPr lang="zh-CN" altLang="en-US" sz="3700" dirty="0">
                <a:latin typeface="微软雅黑" pitchFamily="34" charset="-122"/>
                <a:ea typeface="微软雅黑" pitchFamily="34" charset="-122"/>
              </a:rPr>
              <a:t>相邻不冲突的操作可随意交换顺序</a:t>
            </a:r>
          </a:p>
          <a:p>
            <a:pPr marL="742950" lvl="1" indent="-285750">
              <a:buFontTx/>
              <a:buNone/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769014" y="404664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关键概念：冲突</a:t>
            </a:r>
          </a:p>
        </p:txBody>
      </p:sp>
    </p:spTree>
    <p:extLst>
      <p:ext uri="{BB962C8B-B14F-4D97-AF65-F5344CB8AC3E}">
        <p14:creationId xmlns:p14="http://schemas.microsoft.com/office/powerpoint/2010/main" val="2966521937"/>
      </p:ext>
    </p:extLst>
  </p:cSld>
  <p:clrMapOvr>
    <a:masterClrMapping/>
  </p:clrMapOvr>
  <p:transition spd="med"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023" y="332656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定义：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477" y="1530350"/>
            <a:ext cx="9045539" cy="43783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冲突等价的调度</a:t>
            </a:r>
            <a:r>
              <a:rPr lang="en-US" altLang="zh-CN" sz="35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42950" lvl="1" indent="-285750">
              <a:lnSpc>
                <a:spcPct val="130000"/>
              </a:lnSpc>
              <a:buFontTx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能通过一系列的非冲突交换变成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是冲突等价的调度。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冲突可串行化</a:t>
            </a:r>
            <a:r>
              <a:rPr lang="en-US" altLang="zh-CN" sz="3500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35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30000"/>
              </a:lnSpc>
              <a:buFontTx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一个调度是冲突可串行化的，如果它和某些串行调度是冲突等价的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303544"/>
      </p:ext>
    </p:extLst>
  </p:cSld>
  <p:clrMapOvr>
    <a:masterClrMapping/>
  </p:clrMapOvr>
  <p:transition spd="med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984" y="2895605"/>
            <a:ext cx="9944100" cy="1698625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 err="1">
                <a:ea typeface="宋体" charset="-122"/>
              </a:rPr>
              <a:t>Sc</a:t>
            </a:r>
            <a:r>
              <a:rPr lang="en-US" altLang="zh-CN" sz="3200" b="1" dirty="0">
                <a:latin typeface="Tahoma" pitchFamily="-16" charset="0"/>
                <a:ea typeface="宋体" charset="-122"/>
              </a:rPr>
              <a:t>’</a:t>
            </a:r>
            <a:r>
              <a:rPr lang="en-US" altLang="zh-CN" sz="3200" b="1" dirty="0">
                <a:ea typeface="宋体" charset="-122"/>
              </a:rPr>
              <a:t>=r1(A)w1(A)</a:t>
            </a:r>
            <a:r>
              <a:rPr lang="en-US" altLang="zh-CN" sz="3200" b="1" dirty="0">
                <a:solidFill>
                  <a:srgbClr val="0D51B5"/>
                </a:solidFill>
                <a:ea typeface="宋体" charset="-122"/>
              </a:rPr>
              <a:t>r1(B)w1(B)</a:t>
            </a:r>
            <a:r>
              <a:rPr lang="en-US" altLang="zh-CN" sz="3200" b="1" dirty="0">
                <a:solidFill>
                  <a:srgbClr val="DB0D3E"/>
                </a:solidFill>
                <a:ea typeface="宋体" charset="-122"/>
              </a:rPr>
              <a:t>r2(A)w2(A)</a:t>
            </a:r>
            <a:r>
              <a:rPr lang="en-US" altLang="zh-CN" sz="3200" b="1" dirty="0">
                <a:ea typeface="宋体" charset="-122"/>
              </a:rPr>
              <a:t>r2(B)w2(B)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			       </a:t>
            </a:r>
            <a:r>
              <a:rPr lang="en-US" altLang="zh-CN" sz="2800" dirty="0">
                <a:ea typeface="宋体" charset="-122"/>
              </a:rPr>
              <a:t>T</a:t>
            </a:r>
            <a:r>
              <a:rPr lang="en-US" altLang="zh-CN" sz="1800" dirty="0">
                <a:ea typeface="宋体" charset="-122"/>
              </a:rPr>
              <a:t>1                                                                </a:t>
            </a:r>
            <a:r>
              <a:rPr lang="en-US" altLang="zh-CN" sz="2800" dirty="0">
                <a:ea typeface="宋体" charset="-122"/>
              </a:rPr>
              <a:t>T</a:t>
            </a:r>
            <a:r>
              <a:rPr lang="en-US" altLang="zh-CN" sz="1800" dirty="0">
                <a:ea typeface="宋体" charset="-122"/>
              </a:rPr>
              <a:t>2</a:t>
            </a:r>
          </a:p>
        </p:txBody>
      </p:sp>
      <p:sp>
        <p:nvSpPr>
          <p:cNvPr id="22531" name="AutoShape 3"/>
          <p:cNvSpPr>
            <a:spLocks/>
          </p:cNvSpPr>
          <p:nvPr/>
        </p:nvSpPr>
        <p:spPr bwMode="auto">
          <a:xfrm rot="-5400000">
            <a:off x="2892845" y="1757122"/>
            <a:ext cx="381000" cy="3613638"/>
          </a:xfrm>
          <a:prstGeom prst="leftBrace">
            <a:avLst>
              <a:gd name="adj1" fmla="val 7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 rot="-5400000">
            <a:off x="6466853" y="1860673"/>
            <a:ext cx="469900" cy="3508130"/>
          </a:xfrm>
          <a:prstGeom prst="leftBrace">
            <a:avLst>
              <a:gd name="adj1" fmla="val 599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3724637" y="2303463"/>
            <a:ext cx="1971675" cy="533400"/>
          </a:xfrm>
          <a:prstGeom prst="line">
            <a:avLst/>
          </a:prstGeom>
          <a:noFill/>
          <a:ln w="9525">
            <a:solidFill>
              <a:srgbClr val="0D51B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846627" y="2257425"/>
            <a:ext cx="2057400" cy="609600"/>
          </a:xfrm>
          <a:prstGeom prst="line">
            <a:avLst/>
          </a:prstGeom>
          <a:noFill/>
          <a:ln w="9525">
            <a:solidFill>
              <a:srgbClr val="DB0D3E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28625" y="685800"/>
            <a:ext cx="95154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200" b="1" dirty="0">
                <a:solidFill>
                  <a:prstClr val="black"/>
                </a:solidFill>
              </a:rPr>
              <a:t>Example: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altLang="zh-CN" sz="3200" b="1" dirty="0">
                <a:solidFill>
                  <a:prstClr val="black"/>
                </a:solidFill>
              </a:rPr>
              <a:t>Sc=r1(A)w1(A)</a:t>
            </a:r>
            <a:r>
              <a:rPr lang="en-US" altLang="zh-CN" sz="3200" b="1" dirty="0">
                <a:solidFill>
                  <a:srgbClr val="DB0D3E"/>
                </a:solidFill>
              </a:rPr>
              <a:t>r2(A)w2(A)</a:t>
            </a:r>
            <a:r>
              <a:rPr lang="en-US" altLang="zh-CN" sz="3200" b="1" dirty="0">
                <a:solidFill>
                  <a:srgbClr val="0D51B5"/>
                </a:solidFill>
              </a:rPr>
              <a:t>r1(B)w1(B)</a:t>
            </a:r>
            <a:r>
              <a:rPr lang="en-US" altLang="zh-CN" sz="3200" b="1" dirty="0">
                <a:solidFill>
                  <a:prstClr val="black"/>
                </a:solidFill>
              </a:rPr>
              <a:t>r2(B)w2(B)</a:t>
            </a:r>
          </a:p>
        </p:txBody>
      </p:sp>
      <p:sp>
        <p:nvSpPr>
          <p:cNvPr id="22536" name="AutoShape 8"/>
          <p:cNvSpPr>
            <a:spLocks/>
          </p:cNvSpPr>
          <p:nvPr/>
        </p:nvSpPr>
        <p:spPr bwMode="auto">
          <a:xfrm rot="-5400000">
            <a:off x="3674445" y="1192338"/>
            <a:ext cx="304800" cy="1707905"/>
          </a:xfrm>
          <a:prstGeom prst="leftBrace">
            <a:avLst>
              <a:gd name="adj1" fmla="val 449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7" name="AutoShape 9"/>
          <p:cNvSpPr>
            <a:spLocks/>
          </p:cNvSpPr>
          <p:nvPr/>
        </p:nvSpPr>
        <p:spPr bwMode="auto">
          <a:xfrm rot="-5400000">
            <a:off x="5519181" y="1236174"/>
            <a:ext cx="304800" cy="1655152"/>
          </a:xfrm>
          <a:prstGeom prst="leftBrace">
            <a:avLst>
              <a:gd name="adj1" fmla="val 43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97802" name="Rectangle 10"/>
          <p:cNvSpPr>
            <a:spLocks noChangeArrowheads="1"/>
          </p:cNvSpPr>
          <p:nvPr/>
        </p:nvSpPr>
        <p:spPr bwMode="auto">
          <a:xfrm>
            <a:off x="613263" y="4953000"/>
            <a:ext cx="87439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是冲突等价的调度</a:t>
            </a:r>
            <a:endParaRPr lang="en-US" altLang="zh-CN" sz="3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59217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  <p:bldP spid="22531" grpId="0" animBg="1"/>
      <p:bldP spid="22532" grpId="0" animBg="1"/>
      <p:bldP spid="22533" grpId="0" animBg="1"/>
      <p:bldP spid="22534" grpId="0" animBg="1"/>
      <p:bldP spid="22536" grpId="0" animBg="1"/>
      <p:bldP spid="22537" grpId="0" animBg="1"/>
      <p:bldP spid="16978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ACID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原子性（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Atomicity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一个事务（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transaction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）要么没有开始，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要么全部完成，不存在中间状态。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Consistency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事务将数据从一个一致状态转移到另一个一致状态，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即始终符合约束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隔离性（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Isolation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多个事务不会相互破坏。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持久性（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Durability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事务一旦提交成功，对数据的修改不会丢失。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Image result for jim g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7837" y="332656"/>
            <a:ext cx="1524000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46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838206"/>
            <a:ext cx="9858375" cy="1114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3200" b="1" dirty="0">
                <a:ea typeface="宋体" charset="-122"/>
              </a:rPr>
              <a:t>Example: </a:t>
            </a:r>
            <a:endParaRPr lang="en-US" altLang="zh-CN" sz="3200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 err="1">
                <a:ea typeface="宋体" charset="-122"/>
              </a:rPr>
              <a:t>Sd</a:t>
            </a:r>
            <a:r>
              <a:rPr lang="en-US" altLang="zh-CN" sz="3600" b="1" dirty="0">
                <a:ea typeface="宋体" charset="-122"/>
              </a:rPr>
              <a:t>=r1(A)w1(A)r2(A)w2(A) r2(B)w2(B)r1(B)w1(B)</a:t>
            </a:r>
          </a:p>
        </p:txBody>
      </p:sp>
      <p:sp>
        <p:nvSpPr>
          <p:cNvPr id="23555" name="AutoShape 4"/>
          <p:cNvSpPr>
            <a:spLocks/>
          </p:cNvSpPr>
          <p:nvPr/>
        </p:nvSpPr>
        <p:spPr bwMode="auto">
          <a:xfrm rot="-5400000">
            <a:off x="8398304" y="1259376"/>
            <a:ext cx="304800" cy="1773848"/>
          </a:xfrm>
          <a:prstGeom prst="leftBrace">
            <a:avLst>
              <a:gd name="adj1" fmla="val 4670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3775348" y="1978031"/>
            <a:ext cx="4739604" cy="519113"/>
          </a:xfrm>
          <a:custGeom>
            <a:avLst/>
            <a:gdLst>
              <a:gd name="T0" fmla="*/ 2147483647 w 2927"/>
              <a:gd name="T1" fmla="*/ 2147483647 h 327"/>
              <a:gd name="T2" fmla="*/ 2147483647 w 2927"/>
              <a:gd name="T3" fmla="*/ 2147483647 h 327"/>
              <a:gd name="T4" fmla="*/ 2147483647 w 2927"/>
              <a:gd name="T5" fmla="*/ 2147483647 h 327"/>
              <a:gd name="T6" fmla="*/ 2147483647 w 2927"/>
              <a:gd name="T7" fmla="*/ 2147483647 h 327"/>
              <a:gd name="T8" fmla="*/ 2147483647 w 2927"/>
              <a:gd name="T9" fmla="*/ 2147483647 h 327"/>
              <a:gd name="T10" fmla="*/ 2147483647 w 2927"/>
              <a:gd name="T11" fmla="*/ 2147483647 h 327"/>
              <a:gd name="T12" fmla="*/ 2147483647 w 2927"/>
              <a:gd name="T13" fmla="*/ 2147483647 h 327"/>
              <a:gd name="T14" fmla="*/ 2147483647 w 2927"/>
              <a:gd name="T15" fmla="*/ 2147483647 h 327"/>
              <a:gd name="T16" fmla="*/ 2147483647 w 2927"/>
              <a:gd name="T17" fmla="*/ 2147483647 h 327"/>
              <a:gd name="T18" fmla="*/ 2147483647 w 2927"/>
              <a:gd name="T19" fmla="*/ 2147483647 h 327"/>
              <a:gd name="T20" fmla="*/ 2147483647 w 2927"/>
              <a:gd name="T21" fmla="*/ 2147483647 h 327"/>
              <a:gd name="T22" fmla="*/ 0 w 2927"/>
              <a:gd name="T23" fmla="*/ 0 h 3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7"/>
              <a:gd name="T37" fmla="*/ 0 h 327"/>
              <a:gd name="T38" fmla="*/ 2927 w 2927"/>
              <a:gd name="T39" fmla="*/ 327 h 32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7" h="327">
                <a:moveTo>
                  <a:pt x="2927" y="236"/>
                </a:moveTo>
                <a:cubicBezTo>
                  <a:pt x="2896" y="246"/>
                  <a:pt x="2881" y="268"/>
                  <a:pt x="2854" y="282"/>
                </a:cubicBezTo>
                <a:cubicBezTo>
                  <a:pt x="2788" y="315"/>
                  <a:pt x="2717" y="321"/>
                  <a:pt x="2645" y="327"/>
                </a:cubicBezTo>
                <a:cubicBezTo>
                  <a:pt x="2351" y="318"/>
                  <a:pt x="2058" y="293"/>
                  <a:pt x="1764" y="282"/>
                </a:cubicBezTo>
                <a:cubicBezTo>
                  <a:pt x="1603" y="262"/>
                  <a:pt x="1443" y="243"/>
                  <a:pt x="1282" y="227"/>
                </a:cubicBezTo>
                <a:cubicBezTo>
                  <a:pt x="1217" y="211"/>
                  <a:pt x="1149" y="208"/>
                  <a:pt x="1082" y="200"/>
                </a:cubicBezTo>
                <a:cubicBezTo>
                  <a:pt x="1037" y="189"/>
                  <a:pt x="991" y="179"/>
                  <a:pt x="946" y="172"/>
                </a:cubicBezTo>
                <a:cubicBezTo>
                  <a:pt x="903" y="165"/>
                  <a:pt x="818" y="154"/>
                  <a:pt x="818" y="154"/>
                </a:cubicBezTo>
                <a:cubicBezTo>
                  <a:pt x="704" y="116"/>
                  <a:pt x="567" y="113"/>
                  <a:pt x="446" y="100"/>
                </a:cubicBezTo>
                <a:cubicBezTo>
                  <a:pt x="359" y="79"/>
                  <a:pt x="269" y="84"/>
                  <a:pt x="182" y="63"/>
                </a:cubicBezTo>
                <a:cubicBezTo>
                  <a:pt x="170" y="60"/>
                  <a:pt x="106" y="46"/>
                  <a:pt x="82" y="36"/>
                </a:cubicBezTo>
                <a:cubicBezTo>
                  <a:pt x="46" y="21"/>
                  <a:pt x="37" y="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27446" y="1943106"/>
            <a:ext cx="5934457" cy="1038225"/>
            <a:chOff x="644" y="1248"/>
            <a:chExt cx="3606" cy="638"/>
          </a:xfrm>
        </p:grpSpPr>
        <p:sp>
          <p:nvSpPr>
            <p:cNvPr id="23561" name="AutoShape 7"/>
            <p:cNvSpPr>
              <a:spLocks/>
            </p:cNvSpPr>
            <p:nvPr/>
          </p:nvSpPr>
          <p:spPr bwMode="auto">
            <a:xfrm rot="16200000">
              <a:off x="1100" y="792"/>
              <a:ext cx="192" cy="1104"/>
            </a:xfrm>
            <a:prstGeom prst="leftBrace">
              <a:avLst>
                <a:gd name="adj1" fmla="val 47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62" name="Freeform 8"/>
            <p:cNvSpPr>
              <a:spLocks/>
            </p:cNvSpPr>
            <p:nvPr/>
          </p:nvSpPr>
          <p:spPr bwMode="auto">
            <a:xfrm>
              <a:off x="1988" y="1641"/>
              <a:ext cx="328" cy="227"/>
            </a:xfrm>
            <a:custGeom>
              <a:avLst/>
              <a:gdLst>
                <a:gd name="T0" fmla="*/ 0 w 328"/>
                <a:gd name="T1" fmla="*/ 227 h 227"/>
                <a:gd name="T2" fmla="*/ 209 w 328"/>
                <a:gd name="T3" fmla="*/ 64 h 227"/>
                <a:gd name="T4" fmla="*/ 300 w 328"/>
                <a:gd name="T5" fmla="*/ 18 h 227"/>
                <a:gd name="T6" fmla="*/ 328 w 328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227"/>
                <a:gd name="T14" fmla="*/ 328 w 328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227">
                  <a:moveTo>
                    <a:pt x="0" y="227"/>
                  </a:moveTo>
                  <a:cubicBezTo>
                    <a:pt x="54" y="146"/>
                    <a:pt x="128" y="111"/>
                    <a:pt x="209" y="64"/>
                  </a:cubicBezTo>
                  <a:cubicBezTo>
                    <a:pt x="239" y="47"/>
                    <a:pt x="269" y="33"/>
                    <a:pt x="300" y="18"/>
                  </a:cubicBezTo>
                  <a:cubicBezTo>
                    <a:pt x="310" y="13"/>
                    <a:pt x="328" y="0"/>
                    <a:pt x="3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63" name="Freeform 9"/>
            <p:cNvSpPr>
              <a:spLocks/>
            </p:cNvSpPr>
            <p:nvPr/>
          </p:nvSpPr>
          <p:spPr bwMode="auto">
            <a:xfrm>
              <a:off x="2016" y="1632"/>
              <a:ext cx="245" cy="254"/>
            </a:xfrm>
            <a:custGeom>
              <a:avLst/>
              <a:gdLst>
                <a:gd name="T0" fmla="*/ 0 w 245"/>
                <a:gd name="T1" fmla="*/ 0 h 254"/>
                <a:gd name="T2" fmla="*/ 54 w 245"/>
                <a:gd name="T3" fmla="*/ 9 h 254"/>
                <a:gd name="T4" fmla="*/ 127 w 245"/>
                <a:gd name="T5" fmla="*/ 91 h 254"/>
                <a:gd name="T6" fmla="*/ 190 w 245"/>
                <a:gd name="T7" fmla="*/ 154 h 254"/>
                <a:gd name="T8" fmla="*/ 245 w 245"/>
                <a:gd name="T9" fmla="*/ 254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254"/>
                <a:gd name="T17" fmla="*/ 245 w 245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254">
                  <a:moveTo>
                    <a:pt x="0" y="0"/>
                  </a:moveTo>
                  <a:cubicBezTo>
                    <a:pt x="18" y="3"/>
                    <a:pt x="38" y="0"/>
                    <a:pt x="54" y="9"/>
                  </a:cubicBezTo>
                  <a:cubicBezTo>
                    <a:pt x="93" y="30"/>
                    <a:pt x="100" y="61"/>
                    <a:pt x="127" y="91"/>
                  </a:cubicBezTo>
                  <a:cubicBezTo>
                    <a:pt x="147" y="113"/>
                    <a:pt x="190" y="154"/>
                    <a:pt x="190" y="154"/>
                  </a:cubicBezTo>
                  <a:cubicBezTo>
                    <a:pt x="203" y="190"/>
                    <a:pt x="245" y="254"/>
                    <a:pt x="245" y="25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64" name="Freeform 10"/>
            <p:cNvSpPr>
              <a:spLocks/>
            </p:cNvSpPr>
            <p:nvPr/>
          </p:nvSpPr>
          <p:spPr bwMode="auto">
            <a:xfrm>
              <a:off x="1296" y="1392"/>
              <a:ext cx="2954" cy="381"/>
            </a:xfrm>
            <a:custGeom>
              <a:avLst/>
              <a:gdLst>
                <a:gd name="T0" fmla="*/ 0 w 2954"/>
                <a:gd name="T1" fmla="*/ 91 h 381"/>
                <a:gd name="T2" fmla="*/ 45 w 2954"/>
                <a:gd name="T3" fmla="*/ 164 h 381"/>
                <a:gd name="T4" fmla="*/ 518 w 2954"/>
                <a:gd name="T5" fmla="*/ 327 h 381"/>
                <a:gd name="T6" fmla="*/ 691 w 2954"/>
                <a:gd name="T7" fmla="*/ 345 h 381"/>
                <a:gd name="T8" fmla="*/ 1818 w 2954"/>
                <a:gd name="T9" fmla="*/ 354 h 381"/>
                <a:gd name="T10" fmla="*/ 2482 w 2954"/>
                <a:gd name="T11" fmla="*/ 364 h 381"/>
                <a:gd name="T12" fmla="*/ 2591 w 2954"/>
                <a:gd name="T13" fmla="*/ 336 h 381"/>
                <a:gd name="T14" fmla="*/ 2618 w 2954"/>
                <a:gd name="T15" fmla="*/ 318 h 381"/>
                <a:gd name="T16" fmla="*/ 2672 w 2954"/>
                <a:gd name="T17" fmla="*/ 300 h 381"/>
                <a:gd name="T18" fmla="*/ 2736 w 2954"/>
                <a:gd name="T19" fmla="*/ 264 h 381"/>
                <a:gd name="T20" fmla="*/ 2827 w 2954"/>
                <a:gd name="T21" fmla="*/ 200 h 381"/>
                <a:gd name="T22" fmla="*/ 2891 w 2954"/>
                <a:gd name="T23" fmla="*/ 118 h 381"/>
                <a:gd name="T24" fmla="*/ 2909 w 2954"/>
                <a:gd name="T25" fmla="*/ 91 h 381"/>
                <a:gd name="T26" fmla="*/ 2927 w 2954"/>
                <a:gd name="T27" fmla="*/ 64 h 381"/>
                <a:gd name="T28" fmla="*/ 2936 w 2954"/>
                <a:gd name="T29" fmla="*/ 27 h 381"/>
                <a:gd name="T30" fmla="*/ 2954 w 2954"/>
                <a:gd name="T31" fmla="*/ 0 h 3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4"/>
                <a:gd name="T49" fmla="*/ 0 h 381"/>
                <a:gd name="T50" fmla="*/ 2954 w 2954"/>
                <a:gd name="T51" fmla="*/ 381 h 38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4" h="381">
                  <a:moveTo>
                    <a:pt x="0" y="91"/>
                  </a:moveTo>
                  <a:cubicBezTo>
                    <a:pt x="10" y="121"/>
                    <a:pt x="23" y="141"/>
                    <a:pt x="45" y="164"/>
                  </a:cubicBezTo>
                  <a:cubicBezTo>
                    <a:pt x="80" y="305"/>
                    <a:pt x="410" y="316"/>
                    <a:pt x="518" y="327"/>
                  </a:cubicBezTo>
                  <a:cubicBezTo>
                    <a:pt x="600" y="336"/>
                    <a:pt x="590" y="344"/>
                    <a:pt x="691" y="345"/>
                  </a:cubicBezTo>
                  <a:cubicBezTo>
                    <a:pt x="1067" y="350"/>
                    <a:pt x="1442" y="351"/>
                    <a:pt x="1818" y="354"/>
                  </a:cubicBezTo>
                  <a:cubicBezTo>
                    <a:pt x="2239" y="381"/>
                    <a:pt x="2018" y="375"/>
                    <a:pt x="2482" y="364"/>
                  </a:cubicBezTo>
                  <a:cubicBezTo>
                    <a:pt x="2518" y="351"/>
                    <a:pt x="2555" y="348"/>
                    <a:pt x="2591" y="336"/>
                  </a:cubicBezTo>
                  <a:cubicBezTo>
                    <a:pt x="2600" y="330"/>
                    <a:pt x="2608" y="322"/>
                    <a:pt x="2618" y="318"/>
                  </a:cubicBezTo>
                  <a:cubicBezTo>
                    <a:pt x="2635" y="310"/>
                    <a:pt x="2656" y="310"/>
                    <a:pt x="2672" y="300"/>
                  </a:cubicBezTo>
                  <a:cubicBezTo>
                    <a:pt x="2711" y="275"/>
                    <a:pt x="2690" y="287"/>
                    <a:pt x="2736" y="264"/>
                  </a:cubicBezTo>
                  <a:cubicBezTo>
                    <a:pt x="2762" y="237"/>
                    <a:pt x="2792" y="212"/>
                    <a:pt x="2827" y="200"/>
                  </a:cubicBezTo>
                  <a:cubicBezTo>
                    <a:pt x="2869" y="158"/>
                    <a:pt x="2847" y="183"/>
                    <a:pt x="2891" y="118"/>
                  </a:cubicBezTo>
                  <a:cubicBezTo>
                    <a:pt x="2897" y="109"/>
                    <a:pt x="2903" y="100"/>
                    <a:pt x="2909" y="91"/>
                  </a:cubicBezTo>
                  <a:cubicBezTo>
                    <a:pt x="2915" y="82"/>
                    <a:pt x="2927" y="64"/>
                    <a:pt x="2927" y="64"/>
                  </a:cubicBezTo>
                  <a:cubicBezTo>
                    <a:pt x="2930" y="52"/>
                    <a:pt x="2931" y="39"/>
                    <a:pt x="2936" y="27"/>
                  </a:cubicBezTo>
                  <a:cubicBezTo>
                    <a:pt x="2940" y="17"/>
                    <a:pt x="2954" y="0"/>
                    <a:pt x="29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558" name="Freeform 11"/>
          <p:cNvSpPr>
            <a:spLocks/>
          </p:cNvSpPr>
          <p:nvPr/>
        </p:nvSpPr>
        <p:spPr bwMode="auto">
          <a:xfrm>
            <a:off x="5768307" y="2176463"/>
            <a:ext cx="585237" cy="360362"/>
          </a:xfrm>
          <a:custGeom>
            <a:avLst/>
            <a:gdLst>
              <a:gd name="T0" fmla="*/ 0 w 328"/>
              <a:gd name="T1" fmla="*/ 2147483647 h 227"/>
              <a:gd name="T2" fmla="*/ 2147483647 w 328"/>
              <a:gd name="T3" fmla="*/ 2147483647 h 227"/>
              <a:gd name="T4" fmla="*/ 2147483647 w 328"/>
              <a:gd name="T5" fmla="*/ 2147483647 h 227"/>
              <a:gd name="T6" fmla="*/ 2147483647 w 328"/>
              <a:gd name="T7" fmla="*/ 0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227"/>
              <a:gd name="T14" fmla="*/ 328 w 328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227">
                <a:moveTo>
                  <a:pt x="0" y="227"/>
                </a:moveTo>
                <a:cubicBezTo>
                  <a:pt x="54" y="146"/>
                  <a:pt x="128" y="111"/>
                  <a:pt x="209" y="64"/>
                </a:cubicBezTo>
                <a:cubicBezTo>
                  <a:pt x="239" y="47"/>
                  <a:pt x="269" y="33"/>
                  <a:pt x="300" y="18"/>
                </a:cubicBezTo>
                <a:cubicBezTo>
                  <a:pt x="310" y="13"/>
                  <a:pt x="328" y="0"/>
                  <a:pt x="32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59" name="Freeform 12"/>
          <p:cNvSpPr>
            <a:spLocks/>
          </p:cNvSpPr>
          <p:nvPr/>
        </p:nvSpPr>
        <p:spPr bwMode="auto">
          <a:xfrm>
            <a:off x="5817761" y="2162181"/>
            <a:ext cx="438516" cy="403225"/>
          </a:xfrm>
          <a:custGeom>
            <a:avLst/>
            <a:gdLst>
              <a:gd name="T0" fmla="*/ 0 w 245"/>
              <a:gd name="T1" fmla="*/ 0 h 254"/>
              <a:gd name="T2" fmla="*/ 2147483647 w 245"/>
              <a:gd name="T3" fmla="*/ 2147483647 h 254"/>
              <a:gd name="T4" fmla="*/ 2147483647 w 245"/>
              <a:gd name="T5" fmla="*/ 2147483647 h 254"/>
              <a:gd name="T6" fmla="*/ 2147483647 w 245"/>
              <a:gd name="T7" fmla="*/ 2147483647 h 254"/>
              <a:gd name="T8" fmla="*/ 2147483647 w 245"/>
              <a:gd name="T9" fmla="*/ 2147483647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5"/>
              <a:gd name="T16" fmla="*/ 0 h 254"/>
              <a:gd name="T17" fmla="*/ 245 w 245"/>
              <a:gd name="T18" fmla="*/ 254 h 2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5" h="254">
                <a:moveTo>
                  <a:pt x="0" y="0"/>
                </a:moveTo>
                <a:cubicBezTo>
                  <a:pt x="18" y="3"/>
                  <a:pt x="38" y="0"/>
                  <a:pt x="54" y="9"/>
                </a:cubicBezTo>
                <a:cubicBezTo>
                  <a:pt x="93" y="30"/>
                  <a:pt x="100" y="61"/>
                  <a:pt x="127" y="91"/>
                </a:cubicBezTo>
                <a:cubicBezTo>
                  <a:pt x="147" y="113"/>
                  <a:pt x="190" y="154"/>
                  <a:pt x="190" y="154"/>
                </a:cubicBezTo>
                <a:cubicBezTo>
                  <a:pt x="203" y="190"/>
                  <a:pt x="245" y="254"/>
                  <a:pt x="245" y="25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685800" y="3573016"/>
            <a:ext cx="8743950" cy="2510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3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不是冲突等价的调度</a:t>
            </a:r>
            <a:endParaRPr lang="en-US" altLang="zh-CN" sz="3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None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altLang="zh-CN" sz="2800" dirty="0">
                <a:solidFill>
                  <a:prstClr val="black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2899362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nimBg="1"/>
      <p:bldP spid="23558" grpId="0" animBg="1"/>
      <p:bldP spid="23559" grpId="0" animBg="1"/>
      <p:bldP spid="235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如何实现事务的可串行化？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T1:	Read(A)		T2: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B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Read(C)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C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	C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Write(C)</a:t>
            </a:r>
          </a:p>
        </p:txBody>
      </p:sp>
    </p:spTree>
    <p:extLst>
      <p:ext uri="{BB962C8B-B14F-4D97-AF65-F5344CB8AC3E}">
        <p14:creationId xmlns:p14="http://schemas.microsoft.com/office/powerpoint/2010/main" val="1344716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加锁？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>
                <a:ea typeface="宋体" charset="-122"/>
              </a:rPr>
              <a:t>Lock(A)</a:t>
            </a:r>
            <a:r>
              <a:rPr lang="en-US" altLang="zh-CN" dirty="0">
                <a:ea typeface="宋体" charset="-122"/>
              </a:rPr>
              <a:t>			T2:	</a:t>
            </a:r>
            <a:r>
              <a:rPr lang="en-US" altLang="zh-CN" b="1" dirty="0">
                <a:ea typeface="宋体" charset="-122"/>
              </a:rPr>
              <a:t>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charset="-122"/>
              </a:rPr>
              <a:t>		Lock(B)				Lock(B)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B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	Unlock(B)</a:t>
            </a:r>
          </a:p>
        </p:txBody>
      </p:sp>
    </p:spTree>
    <p:extLst>
      <p:ext uri="{BB962C8B-B14F-4D97-AF65-F5344CB8AC3E}">
        <p14:creationId xmlns:p14="http://schemas.microsoft.com/office/powerpoint/2010/main" val="232696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加锁方式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>
                <a:ea typeface="宋体" charset="-122"/>
              </a:rPr>
              <a:t>Lock(A)</a:t>
            </a:r>
            <a:r>
              <a:rPr lang="en-US" altLang="zh-CN" dirty="0">
                <a:ea typeface="宋体" charset="-122"/>
              </a:rPr>
              <a:t>		T2:	</a:t>
            </a:r>
            <a:r>
              <a:rPr lang="en-US" altLang="zh-CN" b="1" dirty="0">
                <a:ea typeface="宋体" charset="-122"/>
              </a:rPr>
              <a:t>Lock(A)</a:t>
            </a:r>
          </a:p>
          <a:p>
            <a:pPr eaLnBrk="1" hangingPunct="1">
              <a:buNone/>
            </a:pPr>
            <a:r>
              <a:rPr lang="en-US" altLang="zh-CN" b="1" dirty="0">
                <a:ea typeface="宋体" charset="-122"/>
              </a:rPr>
              <a:t>		Lock(B)			Lock(B)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Write(A)</a:t>
            </a:r>
            <a:endParaRPr lang="en-US" altLang="zh-CN" b="1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B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Unlock(B)</a:t>
            </a:r>
          </a:p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106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加锁方式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>
                <a:ea typeface="宋体" charset="-122"/>
              </a:rPr>
              <a:t>Lock(A)</a:t>
            </a:r>
            <a:r>
              <a:rPr lang="en-US" altLang="zh-CN" dirty="0">
                <a:ea typeface="宋体" charset="-122"/>
              </a:rPr>
              <a:t>		T2:	</a:t>
            </a:r>
            <a:r>
              <a:rPr lang="en-US" altLang="zh-CN" b="1" dirty="0">
                <a:ea typeface="宋体" charset="-122"/>
              </a:rPr>
              <a:t>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Write(A)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charset="-122"/>
              </a:rPr>
              <a:t>		Lock(B)			Lock(B)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B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Unlock(B)</a:t>
            </a:r>
          </a:p>
          <a:p>
            <a:pPr eaLnBrk="1" hangingPunct="1">
              <a:buNone/>
            </a:pPr>
            <a:endParaRPr lang="en-US" altLang="zh-CN" b="1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072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两阶段锁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(2-Phase Locking)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2PL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条件：在每个事务中，所有封锁请求先于所有解锁请求</a:t>
            </a:r>
          </a:p>
          <a:p>
            <a:pPr marL="342900" indent="-342900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服从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2PL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条件的的事务：</a:t>
            </a:r>
          </a:p>
          <a:p>
            <a:pPr marL="342900" indent="-342900"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　　封锁扩展阶段</a:t>
            </a:r>
          </a:p>
          <a:p>
            <a:pPr marL="342900" indent="-342900"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　　解除封锁阶段</a:t>
            </a:r>
          </a:p>
        </p:txBody>
      </p:sp>
    </p:spTree>
    <p:extLst>
      <p:ext uri="{BB962C8B-B14F-4D97-AF65-F5344CB8AC3E}">
        <p14:creationId xmlns:p14="http://schemas.microsoft.com/office/powerpoint/2010/main" val="88059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599" y="1273175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# locks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held by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Ti</a:t>
            </a:r>
          </a:p>
          <a:p>
            <a:pPr eaLnBrk="1" hangingPunct="1">
              <a:buFontTx/>
              <a:buNone/>
            </a:pPr>
            <a:endParaRPr lang="en-US" altLang="zh-CN" sz="240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								Time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		       Growing		 Shrinking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		         Phase		  Phase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2416374" y="3863975"/>
            <a:ext cx="591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 flipV="1">
            <a:off x="2416374" y="903293"/>
            <a:ext cx="0" cy="296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 flipH="1">
            <a:off x="2416374" y="432117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3273624" y="4321175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 flipH="1">
            <a:off x="4902399" y="43211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>
            <a:off x="6616899" y="4321175"/>
            <a:ext cx="128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 flipV="1">
            <a:off x="3016449" y="3559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3016449" y="35591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8" name="Line 13"/>
          <p:cNvSpPr>
            <a:spLocks noChangeShapeType="1"/>
          </p:cNvSpPr>
          <p:nvPr/>
        </p:nvSpPr>
        <p:spPr bwMode="auto">
          <a:xfrm flipV="1">
            <a:off x="3359349" y="3254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>
            <a:off x="3359349" y="32543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 flipV="1">
            <a:off x="3702249" y="2949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3702249" y="29495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 flipV="1">
            <a:off x="4045149" y="2644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045149" y="2339975"/>
            <a:ext cx="342900" cy="304800"/>
            <a:chOff x="2256" y="1920"/>
            <a:chExt cx="192" cy="192"/>
          </a:xfrm>
        </p:grpSpPr>
        <p:sp>
          <p:nvSpPr>
            <p:cNvPr id="52261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62" name="Line 19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388049" y="23399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4730949" y="23399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 rot="-5400000">
            <a:off x="5007174" y="2320925"/>
            <a:ext cx="304800" cy="342900"/>
            <a:chOff x="2256" y="1920"/>
            <a:chExt cx="192" cy="192"/>
          </a:xfrm>
        </p:grpSpPr>
        <p:sp>
          <p:nvSpPr>
            <p:cNvPr id="52259" name="Line 24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60" name="Line 25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 rot="-5400000">
            <a:off x="5350074" y="2625725"/>
            <a:ext cx="304800" cy="342900"/>
            <a:chOff x="2256" y="1920"/>
            <a:chExt cx="192" cy="192"/>
          </a:xfrm>
        </p:grpSpPr>
        <p:sp>
          <p:nvSpPr>
            <p:cNvPr id="52257" name="Line 27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58" name="Line 28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 rot="-5400000">
            <a:off x="5692974" y="2930525"/>
            <a:ext cx="304800" cy="342900"/>
            <a:chOff x="2256" y="1920"/>
            <a:chExt cx="192" cy="192"/>
          </a:xfrm>
        </p:grpSpPr>
        <p:sp>
          <p:nvSpPr>
            <p:cNvPr id="52255" name="Line 30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56" name="Line 31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 rot="-5400000">
            <a:off x="6378774" y="3540125"/>
            <a:ext cx="304800" cy="342900"/>
            <a:chOff x="2256" y="1920"/>
            <a:chExt cx="192" cy="192"/>
          </a:xfrm>
        </p:grpSpPr>
        <p:sp>
          <p:nvSpPr>
            <p:cNvPr id="52253" name="Line 33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54" name="Line 34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 rot="-5400000">
            <a:off x="6035874" y="3235325"/>
            <a:ext cx="304800" cy="342900"/>
            <a:chOff x="2256" y="1920"/>
            <a:chExt cx="192" cy="192"/>
          </a:xfrm>
        </p:grpSpPr>
        <p:sp>
          <p:nvSpPr>
            <p:cNvPr id="52251" name="Line 36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52" name="Line 37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07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2PL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通常的实现方式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访问数据前申请锁；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事务结束时将锁一齐释放。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66" name="Line 4"/>
          <p:cNvSpPr>
            <a:spLocks noChangeShapeType="1"/>
          </p:cNvSpPr>
          <p:nvPr/>
        </p:nvSpPr>
        <p:spPr bwMode="auto">
          <a:xfrm>
            <a:off x="5657933" y="436510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67" name="Line 5"/>
          <p:cNvSpPr>
            <a:spLocks noChangeShapeType="1"/>
          </p:cNvSpPr>
          <p:nvPr/>
        </p:nvSpPr>
        <p:spPr bwMode="auto">
          <a:xfrm>
            <a:off x="5657933" y="5584304"/>
            <a:ext cx="257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68" name="Text Box 6"/>
          <p:cNvSpPr txBox="1">
            <a:spLocks noChangeArrowheads="1"/>
          </p:cNvSpPr>
          <p:nvPr/>
        </p:nvSpPr>
        <p:spPr bwMode="auto">
          <a:xfrm>
            <a:off x="4359362" y="4759622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#locks</a:t>
            </a:r>
          </a:p>
        </p:txBody>
      </p:sp>
      <p:sp>
        <p:nvSpPr>
          <p:cNvPr id="92169" name="Text Box 7"/>
          <p:cNvSpPr txBox="1">
            <a:spLocks noChangeArrowheads="1"/>
          </p:cNvSpPr>
          <p:nvPr/>
        </p:nvSpPr>
        <p:spPr bwMode="auto">
          <a:xfrm>
            <a:off x="8383860" y="5589240"/>
            <a:ext cx="6639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92170" name="Line 8"/>
          <p:cNvSpPr>
            <a:spLocks noChangeShapeType="1"/>
          </p:cNvSpPr>
          <p:nvPr/>
        </p:nvSpPr>
        <p:spPr bwMode="auto">
          <a:xfrm flipV="1">
            <a:off x="6172283" y="53557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1" name="Line 9"/>
          <p:cNvSpPr>
            <a:spLocks noChangeShapeType="1"/>
          </p:cNvSpPr>
          <p:nvPr/>
        </p:nvSpPr>
        <p:spPr bwMode="auto">
          <a:xfrm>
            <a:off x="6172283" y="53557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2" name="Line 10"/>
          <p:cNvSpPr>
            <a:spLocks noChangeShapeType="1"/>
          </p:cNvSpPr>
          <p:nvPr/>
        </p:nvSpPr>
        <p:spPr bwMode="auto">
          <a:xfrm flipV="1">
            <a:off x="6429458" y="51271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3" name="Line 11"/>
          <p:cNvSpPr>
            <a:spLocks noChangeShapeType="1"/>
          </p:cNvSpPr>
          <p:nvPr/>
        </p:nvSpPr>
        <p:spPr bwMode="auto">
          <a:xfrm>
            <a:off x="6429458" y="51271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4" name="Line 12"/>
          <p:cNvSpPr>
            <a:spLocks noChangeShapeType="1"/>
          </p:cNvSpPr>
          <p:nvPr/>
        </p:nvSpPr>
        <p:spPr bwMode="auto">
          <a:xfrm flipV="1">
            <a:off x="6686633" y="48985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5" name="Line 13"/>
          <p:cNvSpPr>
            <a:spLocks noChangeShapeType="1"/>
          </p:cNvSpPr>
          <p:nvPr/>
        </p:nvSpPr>
        <p:spPr bwMode="auto">
          <a:xfrm>
            <a:off x="6686633" y="48985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6" name="Line 14"/>
          <p:cNvSpPr>
            <a:spLocks noChangeShapeType="1"/>
          </p:cNvSpPr>
          <p:nvPr/>
        </p:nvSpPr>
        <p:spPr bwMode="auto">
          <a:xfrm flipV="1">
            <a:off x="6943808" y="46699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7" name="Line 15"/>
          <p:cNvSpPr>
            <a:spLocks noChangeShapeType="1"/>
          </p:cNvSpPr>
          <p:nvPr/>
        </p:nvSpPr>
        <p:spPr bwMode="auto">
          <a:xfrm>
            <a:off x="6943808" y="46699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8" name="Line 16"/>
          <p:cNvSpPr>
            <a:spLocks noChangeShapeType="1"/>
          </p:cNvSpPr>
          <p:nvPr/>
        </p:nvSpPr>
        <p:spPr bwMode="auto">
          <a:xfrm flipV="1">
            <a:off x="7200983" y="44413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9" name="Line 17"/>
          <p:cNvSpPr>
            <a:spLocks noChangeShapeType="1"/>
          </p:cNvSpPr>
          <p:nvPr/>
        </p:nvSpPr>
        <p:spPr bwMode="auto">
          <a:xfrm>
            <a:off x="7200983" y="44413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80" name="Line 18"/>
          <p:cNvSpPr>
            <a:spLocks noChangeShapeType="1"/>
          </p:cNvSpPr>
          <p:nvPr/>
        </p:nvSpPr>
        <p:spPr bwMode="auto">
          <a:xfrm>
            <a:off x="7458158" y="4441304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33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688" y="531819"/>
            <a:ext cx="9134659" cy="1139825"/>
          </a:xfrm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两阶段锁协议是冲突可串行性的充分条件</a:t>
            </a:r>
          </a:p>
          <a:p>
            <a:pPr marL="342900" indent="-342900"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两阶段锁协议不是冲突可串行性的必要条件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1471093" y="1772816"/>
            <a:ext cx="6768752" cy="446449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5791572" y="3222485"/>
            <a:ext cx="1728192" cy="161092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03648" y="3743454"/>
            <a:ext cx="7040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59124" y="3612488"/>
            <a:ext cx="1824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Serializable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847356" y="2420888"/>
            <a:ext cx="4032448" cy="316835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87466" y="3429000"/>
            <a:ext cx="1824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Conflict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 err="1">
                <a:solidFill>
                  <a:srgbClr val="FF0000"/>
                </a:solidFill>
              </a:rPr>
              <a:t>Serializable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63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Serializability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Linearizability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可串行化与时间无关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可线性化实在可串行化的基础上加入时间限制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可线性化相比可串行化有什么优势？</a:t>
            </a:r>
          </a:p>
        </p:txBody>
      </p:sp>
    </p:spTree>
    <p:extLst>
      <p:ext uri="{BB962C8B-B14F-4D97-AF65-F5344CB8AC3E}">
        <p14:creationId xmlns:p14="http://schemas.microsoft.com/office/powerpoint/2010/main" val="31560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 noChangeArrowheads="1"/>
          </p:cNvSpPr>
          <p:nvPr/>
        </p:nvSpPr>
        <p:spPr bwMode="auto">
          <a:xfrm>
            <a:off x="5872163" y="6381753"/>
            <a:ext cx="405050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9044" y="548680"/>
            <a:ext cx="8315325" cy="563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事务的用法</a:t>
            </a:r>
            <a:endParaRPr 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3312" y="1474440"/>
            <a:ext cx="874395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显式定义方式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BEGIN TRANSACTION                   	BEGIN TRANSACTION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语句1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                             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语句2                                   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语句2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。。。。。                                            。。。。。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COMMIT                                           ROLLBACK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隐式方式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当用户没有显式地定义事务时，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数据库管理系统按缺省规定自动划分事务</a:t>
            </a:r>
          </a:p>
        </p:txBody>
      </p:sp>
      <p:sp>
        <p:nvSpPr>
          <p:cNvPr id="7173" name="AutoShape 5"/>
          <p:cNvSpPr>
            <a:spLocks/>
          </p:cNvSpPr>
          <p:nvPr/>
        </p:nvSpPr>
        <p:spPr bwMode="auto">
          <a:xfrm>
            <a:off x="606996" y="4077395"/>
            <a:ext cx="5995393" cy="2303933"/>
          </a:xfrm>
          <a:prstGeom prst="borderCallout2">
            <a:avLst>
              <a:gd name="adj1" fmla="val 6898"/>
              <a:gd name="adj2" fmla="val 101431"/>
              <a:gd name="adj3" fmla="val 6898"/>
              <a:gd name="adj4" fmla="val 105421"/>
              <a:gd name="adj5" fmla="val -14137"/>
              <a:gd name="adj6" fmla="val 9718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事务异常终止</a:t>
            </a:r>
          </a:p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事务运行的过程中发生了故障，不能继续执行</a:t>
            </a:r>
          </a:p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系统将事务中对数据库的所有已完成的操作全部撤销 </a:t>
            </a:r>
          </a:p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事务滚回到</a:t>
            </a:r>
            <a:r>
              <a:rPr lang="zh-CN" b="1" dirty="0">
                <a:solidFill>
                  <a:srgbClr val="FF00FF"/>
                </a:solidFill>
                <a:latin typeface="Times New Roman" pitchFamily="18" charset="0"/>
              </a:rPr>
              <a:t>开始</a:t>
            </a:r>
            <a:r>
              <a:rPr lang="zh-CN" b="1" dirty="0">
                <a:latin typeface="Times New Roman" pitchFamily="18" charset="0"/>
              </a:rPr>
              <a:t>时的状态</a:t>
            </a:r>
          </a:p>
        </p:txBody>
      </p:sp>
      <p:sp>
        <p:nvSpPr>
          <p:cNvPr id="7174" name="AutoShape 7"/>
          <p:cNvSpPr>
            <a:spLocks/>
          </p:cNvSpPr>
          <p:nvPr/>
        </p:nvSpPr>
        <p:spPr bwMode="auto">
          <a:xfrm>
            <a:off x="3055268" y="3933056"/>
            <a:ext cx="5990034" cy="1584325"/>
          </a:xfrm>
          <a:prstGeom prst="borderCallout2">
            <a:avLst>
              <a:gd name="adj1" fmla="val 7213"/>
              <a:gd name="adj2" fmla="val -1431"/>
              <a:gd name="adj3" fmla="val 7213"/>
              <a:gd name="adj4" fmla="val -6736"/>
              <a:gd name="adj5" fmla="val -13625"/>
              <a:gd name="adj6" fmla="val -1225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527050" lvl="1" indent="-169863"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 事务正常结束   </a:t>
            </a:r>
          </a:p>
          <a:p>
            <a:pPr marL="527050" lvl="1" indent="-169863">
              <a:buSzPct val="85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 提交</a:t>
            </a:r>
            <a:r>
              <a:rPr lang="zh-CN" altLang="en-US" b="1" dirty="0">
                <a:latin typeface="Times New Roman" pitchFamily="18" charset="0"/>
              </a:rPr>
              <a:t>事务的所有操作（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读</a:t>
            </a:r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更新</a:t>
            </a:r>
            <a:r>
              <a:rPr lang="zh-CN" altLang="en-US" b="1" dirty="0">
                <a:latin typeface="Times New Roman" pitchFamily="18" charset="0"/>
              </a:rPr>
              <a:t>）</a:t>
            </a:r>
          </a:p>
          <a:p>
            <a:pPr marL="527050" lvl="1" indent="-169863"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 事务中所有对数据库的更新写回到磁盘上的物理数据库中</a:t>
            </a:r>
            <a:endParaRPr lang="en-US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1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allAtOnce"/>
      <p:bldP spid="7173" grpId="0" bldLvl="0" animBg="1" autoUpdateAnimBg="0"/>
      <p:bldP spid="7173" grpId="1" animBg="1"/>
      <p:bldP spid="7174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012" y="2502024"/>
            <a:ext cx="8856984" cy="150304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事务的使用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543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并发控制的宗旨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保证事务的正确性：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严格的要求：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可串行化。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争取更好的性能：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减少事务间的冲突；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减少死锁的概率。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2221" y="4509120"/>
            <a:ext cx="6058069" cy="1618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两者的折中：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857216" lvl="1" indent="-329698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一方面依靠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的内部实现；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857216" lvl="1" indent="-329698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另一方面依靠程序员的经验。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361302" y="3356992"/>
            <a:ext cx="1053117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H="1">
            <a:off x="4900473" y="3356992"/>
            <a:ext cx="1053117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例子：电影票预定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预订过程：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通过网银完成交易。</a:t>
            </a:r>
          </a:p>
        </p:txBody>
      </p:sp>
    </p:spTree>
    <p:extLst>
      <p:ext uri="{BB962C8B-B14F-4D97-AF65-F5344CB8AC3E}">
        <p14:creationId xmlns:p14="http://schemas.microsoft.com/office/powerpoint/2010/main" val="1044720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电影票预定的事务流程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18964" y="1981200"/>
            <a:ext cx="4450779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开始事务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获取空闲的座位；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通过网银完成交易；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提交事务。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071492" y="1981200"/>
            <a:ext cx="4774815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获取用户网银信息；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开始事务；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若座位被占，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事务回滚。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否则，完成交易，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提交。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03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ACID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原子性（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Atomicity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一个事务（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transaction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）要么没有开始，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要么全部完成，不存在中间状态。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Consistency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事务的执行不会破坏数据的正确性，即符合约束。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隔离性（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Isolation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多个事务不会相互破坏。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持久性（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Durability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事务一旦提交成功，对数据的修改不会丢失。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51412" y="4437112"/>
            <a:ext cx="2524844" cy="3600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0245" y="4558625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并发控制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418428" y="2348880"/>
            <a:ext cx="2741296" cy="98560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427984" y="3334489"/>
            <a:ext cx="2731740" cy="19667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50846" y="299695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</p:spTree>
    <p:extLst>
      <p:ext uri="{BB962C8B-B14F-4D97-AF65-F5344CB8AC3E}">
        <p14:creationId xmlns:p14="http://schemas.microsoft.com/office/powerpoint/2010/main" val="10766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并发控制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440110" y="1981200"/>
            <a:ext cx="87439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prstClr val="black"/>
                </a:solidFill>
              </a:rPr>
              <a:t>		   T1		T2	…	</a:t>
            </a:r>
            <a:r>
              <a:rPr lang="en-US" altLang="zh-CN" sz="3200" dirty="0" err="1">
                <a:solidFill>
                  <a:prstClr val="black"/>
                </a:solidFill>
              </a:rPr>
              <a:t>Tn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3771900" y="2895600"/>
            <a:ext cx="1885950" cy="2514600"/>
          </a:xfrm>
          <a:prstGeom prst="can">
            <a:avLst>
              <a:gd name="adj" fmla="val 37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prstClr val="black"/>
                </a:solidFill>
              </a:rPr>
              <a:t>DB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prstClr val="black"/>
                </a:solidFill>
              </a:rPr>
              <a:t>(consistency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prstClr val="black"/>
                </a:solidFill>
              </a:rPr>
              <a:t>constraints)</a:t>
            </a: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086100" y="2590800"/>
            <a:ext cx="600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4371975" y="2514600"/>
            <a:ext cx="171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5572125" y="2590800"/>
            <a:ext cx="6000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Example: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T1:	Read(A)		T2: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0814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 dirty="0">
                <a:ea typeface="宋体" charset="-122"/>
              </a:rPr>
              <a:t>Schedule A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Read(A);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			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2983260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972430" y="1052518"/>
            <a:ext cx="1800226" cy="4894263"/>
            <a:chOff x="4464" y="663"/>
            <a:chExt cx="1008" cy="3083"/>
          </a:xfrm>
        </p:grpSpPr>
        <p:sp>
          <p:nvSpPr>
            <p:cNvPr id="6154" name="Text Box 12"/>
            <p:cNvSpPr txBox="1">
              <a:spLocks noChangeArrowheads="1"/>
            </p:cNvSpPr>
            <p:nvPr/>
          </p:nvSpPr>
          <p:spPr bwMode="auto">
            <a:xfrm>
              <a:off x="4694" y="663"/>
              <a:ext cx="698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A	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25	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	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	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50	</a:t>
              </a:r>
              <a:endParaRPr lang="en-US" altLang="zh-CN" sz="3200" u="sng" dirty="0">
                <a:solidFill>
                  <a:srgbClr val="000000"/>
                </a:solidFill>
              </a:endParaRP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58" name="Line 15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6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063696" y="1072358"/>
            <a:ext cx="458386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</a:pPr>
            <a:r>
              <a:rPr kumimoji="1" lang="zh-CN" altLang="en-US" sz="3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并发控制：</a:t>
            </a:r>
          </a:p>
          <a:p>
            <a:pPr lvl="1">
              <a:spcBef>
                <a:spcPct val="40000"/>
              </a:spcBef>
            </a:pPr>
            <a:r>
              <a:rPr kumimoji="1"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kumimoji="1"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调度器控制并发事务，以保证数据库一致性的过程</a:t>
            </a:r>
            <a:endParaRPr kumimoji="1" lang="zh-CN" altLang="en-US" sz="3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40000"/>
              </a:spcBef>
            </a:pPr>
            <a:r>
              <a:rPr kumimoji="1" lang="zh-CN" altLang="en-US" sz="3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实现技术：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封锁 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locking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时间戳 </a:t>
            </a:r>
            <a:r>
              <a:rPr kumimoji="1" lang="en-US" altLang="zh-CN" sz="24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timestamping</a:t>
            </a:r>
            <a:endParaRPr kumimoji="1"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验证技术 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48106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977</Words>
  <Application>Microsoft Office PowerPoint</Application>
  <PresentationFormat>35 毫米幻灯片</PresentationFormat>
  <Paragraphs>433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宋体</vt:lpstr>
      <vt:lpstr>微软雅黑</vt:lpstr>
      <vt:lpstr>微软雅黑</vt:lpstr>
      <vt:lpstr>Arial</vt:lpstr>
      <vt:lpstr>Calibri</vt:lpstr>
      <vt:lpstr>Segoe UI</vt:lpstr>
      <vt:lpstr>Symbol</vt:lpstr>
      <vt:lpstr>Tahoma</vt:lpstr>
      <vt:lpstr>Times New Roman</vt:lpstr>
      <vt:lpstr>Wingdings</vt:lpstr>
      <vt:lpstr>Office 主题</vt:lpstr>
      <vt:lpstr>6_Office 主题</vt:lpstr>
      <vt:lpstr>PowerPoint 演示文稿</vt:lpstr>
      <vt:lpstr>OLTP vs OLAP</vt:lpstr>
      <vt:lpstr>事务的概念</vt:lpstr>
      <vt:lpstr>事务的用法</vt:lpstr>
      <vt:lpstr>事务的概念</vt:lpstr>
      <vt:lpstr>并发控制</vt:lpstr>
      <vt:lpstr>Example:</vt:lpstr>
      <vt:lpstr>Schedule A</vt:lpstr>
      <vt:lpstr>PowerPoint 演示文稿</vt:lpstr>
      <vt:lpstr>通过锁实现的调度控制</vt:lpstr>
      <vt:lpstr>加锁后，Schedule A 成为不可能的调度</vt:lpstr>
      <vt:lpstr>加锁的正确方式是什么？</vt:lpstr>
      <vt:lpstr>Example:</vt:lpstr>
      <vt:lpstr>Schedule A</vt:lpstr>
      <vt:lpstr>Schedule A</vt:lpstr>
      <vt:lpstr>Schedule B</vt:lpstr>
      <vt:lpstr>Schedule B</vt:lpstr>
      <vt:lpstr>Schedule C</vt:lpstr>
      <vt:lpstr>Schedule C</vt:lpstr>
      <vt:lpstr>Schedule D</vt:lpstr>
      <vt:lpstr>Schedule D</vt:lpstr>
      <vt:lpstr>Schedule E</vt:lpstr>
      <vt:lpstr>Schedule E</vt:lpstr>
      <vt:lpstr>可串行化调度（Serializable schedule）</vt:lpstr>
      <vt:lpstr>关键概念：冲突</vt:lpstr>
      <vt:lpstr>关键概念：冲突</vt:lpstr>
      <vt:lpstr>关键概念：冲突</vt:lpstr>
      <vt:lpstr>定义：</vt:lpstr>
      <vt:lpstr>PowerPoint 演示文稿</vt:lpstr>
      <vt:lpstr>PowerPoint 演示文稿</vt:lpstr>
      <vt:lpstr>如何实现事务的可串行化？</vt:lpstr>
      <vt:lpstr>加锁？</vt:lpstr>
      <vt:lpstr>加锁方式1：</vt:lpstr>
      <vt:lpstr>加锁方式2：</vt:lpstr>
      <vt:lpstr>两阶段锁(2-Phase Locking)</vt:lpstr>
      <vt:lpstr>PowerPoint 演示文稿</vt:lpstr>
      <vt:lpstr>2PL通常的实现方式</vt:lpstr>
      <vt:lpstr>PowerPoint 演示文稿</vt:lpstr>
      <vt:lpstr>Serializability vs Linearizability</vt:lpstr>
      <vt:lpstr>事务的使用</vt:lpstr>
      <vt:lpstr>并发控制的宗旨</vt:lpstr>
      <vt:lpstr>例子：电影票预定</vt:lpstr>
      <vt:lpstr>电影票预定的事务流程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Zhou Xuan</cp:lastModifiedBy>
  <cp:revision>276</cp:revision>
  <dcterms:modified xsi:type="dcterms:W3CDTF">2019-11-12T04:15:14Z</dcterms:modified>
</cp:coreProperties>
</file>