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7"/>
  </p:notesMasterIdLst>
  <p:sldIdLst>
    <p:sldId id="278" r:id="rId3"/>
    <p:sldId id="650" r:id="rId4"/>
    <p:sldId id="651" r:id="rId5"/>
    <p:sldId id="618" r:id="rId6"/>
    <p:sldId id="619" r:id="rId7"/>
    <p:sldId id="637" r:id="rId8"/>
    <p:sldId id="638" r:id="rId9"/>
    <p:sldId id="639" r:id="rId10"/>
    <p:sldId id="640" r:id="rId11"/>
    <p:sldId id="641" r:id="rId12"/>
    <p:sldId id="642" r:id="rId13"/>
    <p:sldId id="645" r:id="rId14"/>
    <p:sldId id="647" r:id="rId15"/>
    <p:sldId id="648" r:id="rId16"/>
    <p:sldId id="649" r:id="rId17"/>
    <p:sldId id="653" r:id="rId18"/>
    <p:sldId id="620" r:id="rId19"/>
    <p:sldId id="621" r:id="rId20"/>
    <p:sldId id="622" r:id="rId21"/>
    <p:sldId id="623" r:id="rId22"/>
    <p:sldId id="652" r:id="rId23"/>
    <p:sldId id="624" r:id="rId24"/>
    <p:sldId id="631" r:id="rId25"/>
    <p:sldId id="626" r:id="rId26"/>
    <p:sldId id="627" r:id="rId27"/>
    <p:sldId id="628" r:id="rId28"/>
    <p:sldId id="629" r:id="rId29"/>
    <p:sldId id="630" r:id="rId30"/>
    <p:sldId id="632" r:id="rId31"/>
    <p:sldId id="633" r:id="rId32"/>
    <p:sldId id="634" r:id="rId33"/>
    <p:sldId id="635" r:id="rId34"/>
    <p:sldId id="636" r:id="rId35"/>
    <p:sldId id="654" r:id="rId36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4" d="100"/>
          <a:sy n="104" d="100"/>
        </p:scale>
        <p:origin x="1452" y="10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事务处理（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锁的相容性矩阵</a:t>
            </a:r>
          </a:p>
        </p:txBody>
      </p:sp>
      <p:graphicFrame>
        <p:nvGraphicFramePr>
          <p:cNvPr id="183401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2700"/>
              </p:ext>
            </p:extLst>
          </p:nvPr>
        </p:nvGraphicFramePr>
        <p:xfrm>
          <a:off x="2060697" y="2259015"/>
          <a:ext cx="5829300" cy="2228851"/>
        </p:xfrm>
        <a:graphic>
          <a:graphicData uri="http://schemas.openxmlformats.org/drawingml/2006/table">
            <a:tbl>
              <a:tblPr/>
              <a:tblGrid>
                <a:gridCol w="1020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957" marR="94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申请的锁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持有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的锁</a:t>
                      </a:r>
                    </a:p>
                  </a:txBody>
                  <a:tcPr marL="94957" marR="94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99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锁可以升级为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69776" y="1600206"/>
            <a:ext cx="92583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T1				     		T2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sl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(A);r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					     	sl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(A); r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(A);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					     </a:t>
            </a:r>
            <a:r>
              <a:rPr lang="en-US" altLang="zh-CN" sz="2000" dirty="0">
                <a:ea typeface="宋体" charset="-122"/>
              </a:rPr>
              <a:t>	sl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(B);r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(B);</a:t>
            </a:r>
            <a:endParaRPr lang="zh-CN" altLang="en-US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sl</a:t>
            </a:r>
            <a:r>
              <a:rPr lang="en-US" altLang="zh-CN" sz="1400" dirty="0">
                <a:solidFill>
                  <a:srgbClr val="DB0D3E"/>
                </a:solidFill>
                <a:ea typeface="宋体" charset="-122"/>
              </a:rPr>
              <a:t>1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(B);</a:t>
            </a:r>
            <a:r>
              <a:rPr lang="en-US" altLang="zh-CN" sz="2000" dirty="0">
                <a:ea typeface="宋体" charset="-122"/>
              </a:rPr>
              <a:t> r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 //</a:t>
            </a:r>
            <a:r>
              <a:rPr lang="zh-CN" altLang="en-US" sz="2000" dirty="0">
                <a:ea typeface="宋体" charset="-122"/>
              </a:rPr>
              <a:t>先申请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sl</a:t>
            </a:r>
            <a:r>
              <a:rPr lang="en-US" altLang="zh-CN" sz="1400" dirty="0">
                <a:solidFill>
                  <a:srgbClr val="DB0D3E"/>
                </a:solidFill>
                <a:ea typeface="宋体" charset="-122"/>
              </a:rPr>
              <a:t>1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(B)//</a:t>
            </a:r>
            <a:endParaRPr lang="zh-CN" altLang="en-US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xl</a:t>
            </a:r>
            <a:r>
              <a:rPr lang="en-US" altLang="zh-CN" sz="1400" dirty="0">
                <a:solidFill>
                  <a:srgbClr val="DB0D3E"/>
                </a:solidFill>
                <a:ea typeface="宋体" charset="-122"/>
              </a:rPr>
              <a:t>1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(B);</a:t>
            </a:r>
            <a:r>
              <a:rPr lang="zh-CN" altLang="en-US" sz="2000" dirty="0">
                <a:ea typeface="宋体" charset="-122"/>
              </a:rPr>
              <a:t>被拒绝</a:t>
            </a: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					     	ul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(A); u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(B);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xl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 w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(B);//</a:t>
            </a:r>
            <a:r>
              <a:rPr lang="zh-CN" altLang="en-US" sz="2000" dirty="0">
                <a:ea typeface="宋体" charset="-122"/>
              </a:rPr>
              <a:t>再升级//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u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(A); u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 					</a:t>
            </a:r>
          </a:p>
          <a:p>
            <a:endParaRPr lang="zh-CN" altLang="en-US" sz="2000" dirty="0">
              <a:ea typeface="宋体" charset="-122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157174" y="2204864"/>
            <a:ext cx="73707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4999484" y="1628800"/>
            <a:ext cx="0" cy="3888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9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层次数据元素的封锁管理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844824"/>
            <a:ext cx="9258300" cy="428134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数据中存在树结构：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封锁元素的层次结构：关系、页或块、元组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本身为树结构的数据：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树索引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是否需要对每个层次加锁？怎么加？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15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意向锁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742" y="1737197"/>
            <a:ext cx="9119822" cy="4202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对层次数据的管理方法：引入意向锁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32110" y="2549996"/>
            <a:ext cx="4972050" cy="2590800"/>
            <a:chOff x="912" y="1728"/>
            <a:chExt cx="2784" cy="1632"/>
          </a:xfrm>
        </p:grpSpPr>
        <p:sp>
          <p:nvSpPr>
            <p:cNvPr id="72713" name="Oval 5"/>
            <p:cNvSpPr>
              <a:spLocks noChangeArrowheads="1"/>
            </p:cNvSpPr>
            <p:nvPr/>
          </p:nvSpPr>
          <p:spPr bwMode="auto">
            <a:xfrm>
              <a:off x="2448" y="17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微软雅黑" pitchFamily="34" charset="-122"/>
                  <a:ea typeface="微软雅黑" pitchFamily="34" charset="-122"/>
                </a:rPr>
                <a:t>R1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680" y="2112"/>
              <a:ext cx="2016" cy="624"/>
              <a:chOff x="1680" y="2112"/>
              <a:chExt cx="2016" cy="624"/>
            </a:xfrm>
          </p:grpSpPr>
          <p:sp>
            <p:nvSpPr>
              <p:cNvPr id="72722" name="Oval 7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B1</a:t>
                </a:r>
              </a:p>
            </p:txBody>
          </p:sp>
          <p:sp>
            <p:nvSpPr>
              <p:cNvPr id="72723" name="Oval 8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B2</a:t>
                </a:r>
              </a:p>
            </p:txBody>
          </p:sp>
          <p:sp>
            <p:nvSpPr>
              <p:cNvPr id="72724" name="Oval 9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B3</a:t>
                </a:r>
              </a:p>
            </p:txBody>
          </p:sp>
          <p:sp>
            <p:nvSpPr>
              <p:cNvPr id="72725" name="Line 10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6" name="Line 11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7" name="Line 12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8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912" y="2736"/>
              <a:ext cx="2016" cy="624"/>
              <a:chOff x="1680" y="2112"/>
              <a:chExt cx="2016" cy="624"/>
            </a:xfrm>
          </p:grpSpPr>
          <p:sp>
            <p:nvSpPr>
              <p:cNvPr id="72716" name="Oval 14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t1</a:t>
                </a:r>
              </a:p>
            </p:txBody>
          </p:sp>
          <p:sp>
            <p:nvSpPr>
              <p:cNvPr id="72717" name="Oval 15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t2</a:t>
                </a:r>
              </a:p>
            </p:txBody>
          </p:sp>
          <p:sp>
            <p:nvSpPr>
              <p:cNvPr id="72718" name="Oval 16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t3</a:t>
                </a:r>
              </a:p>
            </p:txBody>
          </p:sp>
          <p:sp>
            <p:nvSpPr>
              <p:cNvPr id="72719" name="Line 17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0" name="Line 18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1" name="Line 19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8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8176847" y="2600796"/>
            <a:ext cx="13847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8242789" y="3502496"/>
            <a:ext cx="13847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块</a:t>
            </a:r>
          </a:p>
        </p:txBody>
      </p:sp>
      <p:sp>
        <p:nvSpPr>
          <p:cNvPr id="72711" name="Text Box 22"/>
          <p:cNvSpPr txBox="1">
            <a:spLocks noChangeArrowheads="1"/>
          </p:cNvSpPr>
          <p:nvPr/>
        </p:nvSpPr>
        <p:spPr bwMode="auto">
          <a:xfrm>
            <a:off x="8221843" y="4518496"/>
            <a:ext cx="13847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元组</a:t>
            </a:r>
          </a:p>
        </p:txBody>
      </p:sp>
      <p:sp>
        <p:nvSpPr>
          <p:cNvPr id="72712" name="Text Box 23"/>
          <p:cNvSpPr txBox="1">
            <a:spLocks noChangeArrowheads="1"/>
          </p:cNvSpPr>
          <p:nvPr/>
        </p:nvSpPr>
        <p:spPr bwMode="auto">
          <a:xfrm>
            <a:off x="2453053" y="5636096"/>
            <a:ext cx="509074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层次组织的数据库元素</a:t>
            </a:r>
          </a:p>
        </p:txBody>
      </p:sp>
    </p:spTree>
    <p:extLst>
      <p:ext uri="{BB962C8B-B14F-4D97-AF65-F5344CB8AC3E}">
        <p14:creationId xmlns:p14="http://schemas.microsoft.com/office/powerpoint/2010/main" val="18583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04664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意向锁协议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062" y="1961654"/>
            <a:ext cx="8592915" cy="3757613"/>
          </a:xfrm>
        </p:spPr>
        <p:txBody>
          <a:bodyPr/>
          <a:lstStyle/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要在任何元素上加锁，必须从层次结构的根开始</a:t>
            </a:r>
          </a:p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如果将要封锁的元素在下层，则需要在该节点上加意向锁：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IX：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若下层加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锁，则上层加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IS：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若下层加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锁，则上层加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</a:t>
            </a:r>
          </a:p>
          <a:p>
            <a:pPr marL="342900" indent="-342900">
              <a:lnSpc>
                <a:spcPct val="11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到达封锁元素的位置，请求该元素上的封锁</a:t>
            </a:r>
          </a:p>
        </p:txBody>
      </p:sp>
    </p:spTree>
    <p:extLst>
      <p:ext uri="{BB962C8B-B14F-4D97-AF65-F5344CB8AC3E}">
        <p14:creationId xmlns:p14="http://schemas.microsoft.com/office/powerpoint/2010/main" val="157513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928" y="633413"/>
            <a:ext cx="9263246" cy="36671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相容性矩阵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333502"/>
            <a:ext cx="9119822" cy="4202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9865" y="2082800"/>
            <a:ext cx="4800600" cy="3581400"/>
            <a:chOff x="768" y="1728"/>
            <a:chExt cx="2688" cy="2256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816" y="1728"/>
              <a:ext cx="2592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  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IS        IX        S        X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IS 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        是       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IX 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        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否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S  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 否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X         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否        否       否 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>
              <a:off x="768" y="201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>
              <a:off x="1200" y="172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42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幻读（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phantom read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一个事务两次执行以下查询，结果不同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Count(*)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From Student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解决方案：范围锁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事务的隔离级别（从低到高）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Uncommitted (No dirty writes, No lost update)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Exclusive locks for write operations are held for the duration of the transactions.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 locks for read.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Committed (No dirty reads)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Shared locks are released as soon as the read operation terminates.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Repeatable Read (no unrepeatable reads)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Strict two phase locking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(no phantoms)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Table locking or index locking to avoid phantoms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75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不同隔离级别的性能差异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32" y="2204865"/>
            <a:ext cx="3750469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499" y="2132857"/>
            <a:ext cx="3750469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94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不同隔离级别的性能差异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9554" y="2778224"/>
            <a:ext cx="4050450" cy="3459088"/>
          </a:xfrm>
        </p:spPr>
        <p:txBody>
          <a:bodyPr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snapshot isolation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（多版本），使得读写冲突减少（仅限于本测试用例）。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Snapshot isolation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并不能取代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050" y="2204865"/>
            <a:ext cx="3750469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9014" y="260648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调度器工作方式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354006" y="1916832"/>
            <a:ext cx="7543800" cy="3313113"/>
            <a:chOff x="960" y="1344"/>
            <a:chExt cx="4224" cy="2087"/>
          </a:xfrm>
        </p:grpSpPr>
        <p:sp>
          <p:nvSpPr>
            <p:cNvPr id="63493" name="Rectangle 1028"/>
            <p:cNvSpPr>
              <a:spLocks noChangeArrowheads="1"/>
            </p:cNvSpPr>
            <p:nvPr/>
          </p:nvSpPr>
          <p:spPr bwMode="auto">
            <a:xfrm>
              <a:off x="1920" y="1680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调度器，第1部分</a:t>
              </a:r>
            </a:p>
          </p:txBody>
        </p:sp>
        <p:sp>
          <p:nvSpPr>
            <p:cNvPr id="63494" name="Rectangle 1029"/>
            <p:cNvSpPr>
              <a:spLocks noChangeArrowheads="1"/>
            </p:cNvSpPr>
            <p:nvPr/>
          </p:nvSpPr>
          <p:spPr bwMode="auto">
            <a:xfrm>
              <a:off x="1920" y="2304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调度器，第2部分</a:t>
              </a:r>
            </a:p>
          </p:txBody>
        </p:sp>
        <p:sp>
          <p:nvSpPr>
            <p:cNvPr id="63495" name="Line 1030"/>
            <p:cNvSpPr>
              <a:spLocks noChangeShapeType="1"/>
            </p:cNvSpPr>
            <p:nvPr/>
          </p:nvSpPr>
          <p:spPr bwMode="auto">
            <a:xfrm>
              <a:off x="2592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496" name="Line 1031"/>
            <p:cNvSpPr>
              <a:spLocks noChangeShapeType="1"/>
            </p:cNvSpPr>
            <p:nvPr/>
          </p:nvSpPr>
          <p:spPr bwMode="auto">
            <a:xfrm>
              <a:off x="2592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497" name="Line 1032"/>
            <p:cNvSpPr>
              <a:spLocks noChangeShapeType="1"/>
            </p:cNvSpPr>
            <p:nvPr/>
          </p:nvSpPr>
          <p:spPr bwMode="auto">
            <a:xfrm>
              <a:off x="259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498" name="AutoShape 1033"/>
            <p:cNvSpPr>
              <a:spLocks noChangeArrowheads="1"/>
            </p:cNvSpPr>
            <p:nvPr/>
          </p:nvSpPr>
          <p:spPr bwMode="auto">
            <a:xfrm>
              <a:off x="960" y="1920"/>
              <a:ext cx="528" cy="48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锁表</a:t>
              </a:r>
            </a:p>
          </p:txBody>
        </p:sp>
        <p:sp>
          <p:nvSpPr>
            <p:cNvPr id="63499" name="AutoShape 1034"/>
            <p:cNvSpPr>
              <a:spLocks noChangeArrowheads="1"/>
            </p:cNvSpPr>
            <p:nvPr/>
          </p:nvSpPr>
          <p:spPr bwMode="auto">
            <a:xfrm>
              <a:off x="2335" y="2951"/>
              <a:ext cx="528" cy="48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0" name="Line 1035"/>
            <p:cNvSpPr>
              <a:spLocks noChangeShapeType="1"/>
            </p:cNvSpPr>
            <p:nvPr/>
          </p:nvSpPr>
          <p:spPr bwMode="auto">
            <a:xfrm flipH="1">
              <a:off x="1488" y="187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1" name="Line 1036"/>
            <p:cNvSpPr>
              <a:spLocks noChangeShapeType="1"/>
            </p:cNvSpPr>
            <p:nvPr/>
          </p:nvSpPr>
          <p:spPr bwMode="auto">
            <a:xfrm flipH="1" flipV="1">
              <a:off x="1488" y="220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2" name="Rectangle 1037"/>
            <p:cNvSpPr>
              <a:spLocks noChangeArrowheads="1"/>
            </p:cNvSpPr>
            <p:nvPr/>
          </p:nvSpPr>
          <p:spPr bwMode="auto">
            <a:xfrm>
              <a:off x="2640" y="1344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Read(A);write(B);commit(T);…</a:t>
              </a:r>
              <a:endParaRPr kumimoji="1"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3" name="Rectangle 1038"/>
            <p:cNvSpPr>
              <a:spLocks noChangeArrowheads="1"/>
            </p:cNvSpPr>
            <p:nvPr/>
          </p:nvSpPr>
          <p:spPr bwMode="auto">
            <a:xfrm>
              <a:off x="2688" y="2016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lock(A);Read(A);…</a:t>
              </a:r>
            </a:p>
          </p:txBody>
        </p:sp>
        <p:sp>
          <p:nvSpPr>
            <p:cNvPr id="63504" name="Rectangle 1039"/>
            <p:cNvSpPr>
              <a:spLocks noChangeArrowheads="1"/>
            </p:cNvSpPr>
            <p:nvPr/>
          </p:nvSpPr>
          <p:spPr bwMode="auto">
            <a:xfrm>
              <a:off x="2634" y="2659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Read(A);write(B);…</a:t>
              </a:r>
            </a:p>
          </p:txBody>
        </p:sp>
      </p:grpSp>
      <p:sp>
        <p:nvSpPr>
          <p:cNvPr id="63492" name="Rectangle 1040"/>
          <p:cNvSpPr>
            <a:spLocks noChangeArrowheads="1"/>
          </p:cNvSpPr>
          <p:nvPr/>
        </p:nvSpPr>
        <p:spPr bwMode="auto">
          <a:xfrm>
            <a:off x="6439644" y="2725083"/>
            <a:ext cx="3645405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第1部分：接受事务请求流，在数据库操作（如：读、写）前插入适当的锁动作；当事务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提交或中止时，释放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持有的所有锁。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第2部分：接受由第1部分传来的封锁和数据库访问动作序列。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-封锁，则根据锁表判断能否授予该封锁；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-动作，则将其传给数据库，由数据库执行该动作。</a:t>
            </a:r>
          </a:p>
        </p:txBody>
      </p:sp>
    </p:spTree>
    <p:extLst>
      <p:ext uri="{BB962C8B-B14F-4D97-AF65-F5344CB8AC3E}">
        <p14:creationId xmlns:p14="http://schemas.microsoft.com/office/powerpoint/2010/main" val="316964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选择适当的隔离级别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大部分应用不需要太高的隔离级别。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购物、转账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隔离性也可以在应用程序中控制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在数据库中使用较低的隔离级别；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通过应用程序的流程实现更高的隔离级别。</a:t>
            </a:r>
          </a:p>
        </p:txBody>
      </p:sp>
    </p:spTree>
    <p:extLst>
      <p:ext uri="{BB962C8B-B14F-4D97-AF65-F5344CB8AC3E}">
        <p14:creationId xmlns:p14="http://schemas.microsoft.com/office/powerpoint/2010/main" val="239672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86" y="747713"/>
            <a:ext cx="9263246" cy="36671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多粒度的锁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996" y="1628800"/>
            <a:ext cx="8948372" cy="4481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什么是封锁粒度？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封锁对象的大小称为封锁粒度，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可以有不同粒度的数据库元素封锁：如关系、页或块、元组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怎样选择封锁粒度？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封锁粒度越大，并发度越小，但系统开销越小。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封锁粒度越小，并发度越高，但系统开销越大。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并发度和系统开销是矛盾的，应该跟不同的应用选择合适的封锁粒度。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选择加锁的粒度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981200"/>
            <a:ext cx="8743950" cy="65571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表级锁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行级锁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6348" y="6165304"/>
            <a:ext cx="3416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越粗粒度的锁，冲突越多。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024" y="5301208"/>
            <a:ext cx="22284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：全表统计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023" y="5661248"/>
            <a:ext cx="32832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：简单的插入和更新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041" y="2924944"/>
            <a:ext cx="3750469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6527" y="1700808"/>
            <a:ext cx="375046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527" y="4005064"/>
            <a:ext cx="3750469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49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避免长事务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为了保证事务的正确性，数据库往往需要在事务的末尾才释放锁。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过长的事务造成过长的持锁时间，增加事务之间的冲突，降低性能。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72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例子：电影票预定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预订过程：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</a:p>
        </p:txBody>
      </p:sp>
    </p:spTree>
    <p:extLst>
      <p:ext uri="{BB962C8B-B14F-4D97-AF65-F5344CB8AC3E}">
        <p14:creationId xmlns:p14="http://schemas.microsoft.com/office/powerpoint/2010/main" val="1044720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电影票预定的事务流程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18964" y="1981200"/>
            <a:ext cx="4450779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并对所有空闲座位加共享锁；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解除共享锁。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071492" y="1981200"/>
            <a:ext cx="4774815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获取用户网银信息；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对被选择的座位加排它锁。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若座位被占，事务回滚。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否则，完成交易，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并解锁。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3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以下流程用于购买价格为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的商品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，如何定义事务？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cash &lt; P then roll back transaction (constraint)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 marL="363538" indent="-363538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场景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想要购买一件价格为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元的商品；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想要购买一件价格为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元的商品；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的总数为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71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197102" cy="46371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 cash &lt; P then roll back transaction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 cash &lt; P then roll back transaction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1113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127276" y="1772816"/>
            <a:ext cx="4286250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900" dirty="0"/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900" dirty="0"/>
              <a:t>If cash &lt; P then roll back transaction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900" dirty="0"/>
              <a:t>Cash := Cash – P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900" dirty="0"/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900" dirty="0"/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2900" dirty="0"/>
              <a:t>Inventory(I) := inventory(I)+P</a:t>
            </a:r>
          </a:p>
          <a:p>
            <a:pPr>
              <a:buNone/>
            </a:pPr>
            <a:r>
              <a:rPr lang="en-US" altLang="zh-CN" sz="29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28035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事务分拆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为一系列可并发执行的事务。事务分拆是将其中的一个事务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拆解成多个步骤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cik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，每个步骤作为单独的事务顺序执行。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如何保证分拆的正确性？</a:t>
            </a:r>
          </a:p>
        </p:txBody>
      </p:sp>
    </p:spTree>
    <p:extLst>
      <p:ext uri="{BB962C8B-B14F-4D97-AF65-F5344CB8AC3E}">
        <p14:creationId xmlns:p14="http://schemas.microsoft.com/office/powerpoint/2010/main" val="32438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3230" y="476672"/>
            <a:ext cx="4607719" cy="436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锁表结构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09929" y="1546944"/>
            <a:ext cx="6528288" cy="4876800"/>
            <a:chOff x="188" y="864"/>
            <a:chExt cx="3960" cy="3072"/>
          </a:xfrm>
        </p:grpSpPr>
        <p:sp>
          <p:nvSpPr>
            <p:cNvPr id="66566" name="Line 4"/>
            <p:cNvSpPr>
              <a:spLocks noChangeShapeType="1"/>
            </p:cNvSpPr>
            <p:nvPr/>
          </p:nvSpPr>
          <p:spPr bwMode="auto">
            <a:xfrm flipV="1">
              <a:off x="1029" y="1152"/>
              <a:ext cx="10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8" y="960"/>
              <a:ext cx="1089" cy="1056"/>
              <a:chOff x="672" y="1104"/>
              <a:chExt cx="1056" cy="1056"/>
            </a:xfrm>
          </p:grpSpPr>
          <p:sp>
            <p:nvSpPr>
              <p:cNvPr id="66596" name="Rectangle 6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1056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66597" name="Line 7"/>
              <p:cNvSpPr>
                <a:spLocks noChangeShapeType="1"/>
              </p:cNvSpPr>
              <p:nvPr/>
            </p:nvSpPr>
            <p:spPr bwMode="auto">
              <a:xfrm>
                <a:off x="672" y="14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8" name="Line 8"/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9" name="Line 9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069" y="864"/>
              <a:ext cx="1040" cy="1008"/>
              <a:chOff x="2592" y="1104"/>
              <a:chExt cx="1008" cy="1008"/>
            </a:xfrm>
          </p:grpSpPr>
          <p:sp>
            <p:nvSpPr>
              <p:cNvPr id="66593" name="Rectangle 11"/>
              <p:cNvSpPr>
                <a:spLocks noChangeArrowheads="1"/>
              </p:cNvSpPr>
              <p:nvPr/>
            </p:nvSpPr>
            <p:spPr bwMode="auto">
              <a:xfrm>
                <a:off x="2592" y="1104"/>
                <a:ext cx="100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组模式</a:t>
                </a:r>
                <a:r>
                  <a:rPr kumimoji="1" lang="en-US" altLang="zh-CN" sz="2400" dirty="0">
                    <a:latin typeface="微软雅黑" pitchFamily="34" charset="-122"/>
                    <a:ea typeface="微软雅黑" pitchFamily="34" charset="-122"/>
                  </a:rPr>
                  <a:t>:U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等待</a:t>
                </a:r>
                <a:r>
                  <a:rPr kumimoji="1" lang="en-US" altLang="zh-CN" sz="2400" dirty="0">
                    <a:latin typeface="微软雅黑" pitchFamily="34" charset="-122"/>
                    <a:ea typeface="微软雅黑" pitchFamily="34" charset="-122"/>
                  </a:rPr>
                  <a:t>:yes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列表</a:t>
                </a:r>
                <a:r>
                  <a:rPr kumimoji="1" lang="en-US" altLang="zh-CN" sz="2400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kumimoji="1"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4" name="Line 12"/>
              <p:cNvSpPr>
                <a:spLocks noChangeShapeType="1"/>
              </p:cNvSpPr>
              <p:nvPr/>
            </p:nvSpPr>
            <p:spPr bwMode="auto">
              <a:xfrm>
                <a:off x="2592" y="148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5" name="Line 13"/>
              <p:cNvSpPr>
                <a:spLocks noChangeShapeType="1"/>
              </p:cNvSpPr>
              <p:nvPr/>
            </p:nvSpPr>
            <p:spPr bwMode="auto">
              <a:xfrm>
                <a:off x="2592" y="172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723" y="3024"/>
              <a:ext cx="2425" cy="336"/>
              <a:chOff x="2112" y="2544"/>
              <a:chExt cx="2352" cy="336"/>
            </a:xfrm>
          </p:grpSpPr>
          <p:sp>
            <p:nvSpPr>
              <p:cNvPr id="66588" name="Rectangle 1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3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T2       U        no   </a:t>
                </a:r>
              </a:p>
            </p:txBody>
          </p:sp>
          <p:sp>
            <p:nvSpPr>
              <p:cNvPr id="66589" name="Line 16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0" name="Line 17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1" name="Line 18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2" name="Line 19"/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723" y="2448"/>
              <a:ext cx="2425" cy="336"/>
              <a:chOff x="2112" y="2544"/>
              <a:chExt cx="2352" cy="336"/>
            </a:xfrm>
          </p:grpSpPr>
          <p:sp>
            <p:nvSpPr>
              <p:cNvPr id="66583" name="Rectangle 21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3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T1       S        no   </a:t>
                </a:r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6" name="Line 24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7" name="Line 25"/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723" y="3600"/>
              <a:ext cx="2425" cy="336"/>
              <a:chOff x="2112" y="2544"/>
              <a:chExt cx="2352" cy="336"/>
            </a:xfrm>
          </p:grpSpPr>
          <p:sp>
            <p:nvSpPr>
              <p:cNvPr id="66578" name="Rectangle 27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3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T3       X        yes   </a:t>
                </a:r>
              </a:p>
            </p:txBody>
          </p:sp>
          <p:sp>
            <p:nvSpPr>
              <p:cNvPr id="66579" name="Line 28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0" name="Line 29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1" name="Line 30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2" name="Line 31"/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6572" name="Freeform 32"/>
            <p:cNvSpPr>
              <a:spLocks/>
            </p:cNvSpPr>
            <p:nvPr/>
          </p:nvSpPr>
          <p:spPr bwMode="auto">
            <a:xfrm>
              <a:off x="1442" y="1632"/>
              <a:ext cx="1320" cy="960"/>
            </a:xfrm>
            <a:custGeom>
              <a:avLst/>
              <a:gdLst>
                <a:gd name="T0" fmla="*/ 1404 w 1280"/>
                <a:gd name="T1" fmla="*/ 0 h 960"/>
                <a:gd name="T2" fmla="*/ 878 w 1280"/>
                <a:gd name="T3" fmla="*/ 384 h 960"/>
                <a:gd name="T4" fmla="*/ 140 w 1280"/>
                <a:gd name="T5" fmla="*/ 480 h 960"/>
                <a:gd name="T6" fmla="*/ 35 w 1280"/>
                <a:gd name="T7" fmla="*/ 768 h 960"/>
                <a:gd name="T8" fmla="*/ 299 w 1280"/>
                <a:gd name="T9" fmla="*/ 96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0"/>
                <a:gd name="T16" fmla="*/ 0 h 960"/>
                <a:gd name="T17" fmla="*/ 1280 w 128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0" h="960">
                  <a:moveTo>
                    <a:pt x="1280" y="0"/>
                  </a:moveTo>
                  <a:cubicBezTo>
                    <a:pt x="1136" y="152"/>
                    <a:pt x="992" y="304"/>
                    <a:pt x="800" y="384"/>
                  </a:cubicBezTo>
                  <a:cubicBezTo>
                    <a:pt x="608" y="464"/>
                    <a:pt x="256" y="416"/>
                    <a:pt x="128" y="480"/>
                  </a:cubicBezTo>
                  <a:cubicBezTo>
                    <a:pt x="0" y="544"/>
                    <a:pt x="8" y="688"/>
                    <a:pt x="32" y="768"/>
                  </a:cubicBezTo>
                  <a:cubicBezTo>
                    <a:pt x="56" y="848"/>
                    <a:pt x="232" y="928"/>
                    <a:pt x="272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3" name="Freeform 33"/>
            <p:cNvSpPr>
              <a:spLocks/>
            </p:cNvSpPr>
            <p:nvPr/>
          </p:nvSpPr>
          <p:spPr bwMode="auto">
            <a:xfrm>
              <a:off x="1541" y="2592"/>
              <a:ext cx="2450" cy="672"/>
            </a:xfrm>
            <a:custGeom>
              <a:avLst/>
              <a:gdLst>
                <a:gd name="T0" fmla="*/ 2561 w 2376"/>
                <a:gd name="T1" fmla="*/ 0 h 672"/>
                <a:gd name="T2" fmla="*/ 2246 w 2376"/>
                <a:gd name="T3" fmla="*/ 240 h 672"/>
                <a:gd name="T4" fmla="*/ 403 w 2376"/>
                <a:gd name="T5" fmla="*/ 288 h 672"/>
                <a:gd name="T6" fmla="*/ 35 w 2376"/>
                <a:gd name="T7" fmla="*/ 480 h 672"/>
                <a:gd name="T8" fmla="*/ 193 w 2376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6"/>
                <a:gd name="T16" fmla="*/ 0 h 672"/>
                <a:gd name="T17" fmla="*/ 2376 w 23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6" h="672">
                  <a:moveTo>
                    <a:pt x="2336" y="0"/>
                  </a:moveTo>
                  <a:cubicBezTo>
                    <a:pt x="2356" y="96"/>
                    <a:pt x="2376" y="192"/>
                    <a:pt x="2048" y="240"/>
                  </a:cubicBezTo>
                  <a:cubicBezTo>
                    <a:pt x="1720" y="288"/>
                    <a:pt x="704" y="248"/>
                    <a:pt x="368" y="288"/>
                  </a:cubicBezTo>
                  <a:cubicBezTo>
                    <a:pt x="32" y="328"/>
                    <a:pt x="64" y="416"/>
                    <a:pt x="32" y="480"/>
                  </a:cubicBezTo>
                  <a:cubicBezTo>
                    <a:pt x="0" y="544"/>
                    <a:pt x="88" y="608"/>
                    <a:pt x="176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4" name="Freeform 34"/>
            <p:cNvSpPr>
              <a:spLocks/>
            </p:cNvSpPr>
            <p:nvPr/>
          </p:nvSpPr>
          <p:spPr bwMode="auto">
            <a:xfrm>
              <a:off x="1525" y="3168"/>
              <a:ext cx="2450" cy="672"/>
            </a:xfrm>
            <a:custGeom>
              <a:avLst/>
              <a:gdLst>
                <a:gd name="T0" fmla="*/ 2561 w 2376"/>
                <a:gd name="T1" fmla="*/ 0 h 672"/>
                <a:gd name="T2" fmla="*/ 2246 w 2376"/>
                <a:gd name="T3" fmla="*/ 240 h 672"/>
                <a:gd name="T4" fmla="*/ 403 w 2376"/>
                <a:gd name="T5" fmla="*/ 288 h 672"/>
                <a:gd name="T6" fmla="*/ 35 w 2376"/>
                <a:gd name="T7" fmla="*/ 480 h 672"/>
                <a:gd name="T8" fmla="*/ 193 w 2376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6"/>
                <a:gd name="T16" fmla="*/ 0 h 672"/>
                <a:gd name="T17" fmla="*/ 2376 w 23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6" h="672">
                  <a:moveTo>
                    <a:pt x="2336" y="0"/>
                  </a:moveTo>
                  <a:cubicBezTo>
                    <a:pt x="2356" y="96"/>
                    <a:pt x="2376" y="192"/>
                    <a:pt x="2048" y="240"/>
                  </a:cubicBezTo>
                  <a:cubicBezTo>
                    <a:pt x="1720" y="288"/>
                    <a:pt x="704" y="248"/>
                    <a:pt x="368" y="288"/>
                  </a:cubicBezTo>
                  <a:cubicBezTo>
                    <a:pt x="32" y="328"/>
                    <a:pt x="64" y="416"/>
                    <a:pt x="32" y="480"/>
                  </a:cubicBezTo>
                  <a:cubicBezTo>
                    <a:pt x="0" y="544"/>
                    <a:pt x="88" y="608"/>
                    <a:pt x="176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5" name="Line 35"/>
            <p:cNvSpPr>
              <a:spLocks noChangeShapeType="1"/>
            </p:cNvSpPr>
            <p:nvPr/>
          </p:nvSpPr>
          <p:spPr bwMode="auto">
            <a:xfrm flipH="1">
              <a:off x="3455" y="2592"/>
              <a:ext cx="5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6" name="Line 36"/>
            <p:cNvSpPr>
              <a:spLocks noChangeShapeType="1"/>
            </p:cNvSpPr>
            <p:nvPr/>
          </p:nvSpPr>
          <p:spPr bwMode="auto">
            <a:xfrm flipH="1">
              <a:off x="3356" y="3216"/>
              <a:ext cx="5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7" name="Rectangle 37"/>
            <p:cNvSpPr>
              <a:spLocks noChangeArrowheads="1"/>
            </p:cNvSpPr>
            <p:nvPr/>
          </p:nvSpPr>
          <p:spPr bwMode="auto">
            <a:xfrm>
              <a:off x="1772" y="2112"/>
              <a:ext cx="2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微软雅黑" pitchFamily="34" charset="-122"/>
                  <a:ea typeface="微软雅黑" pitchFamily="34" charset="-122"/>
                </a:rPr>
                <a:t>Tran   Mode   Wait?   Tnext   Next</a:t>
              </a:r>
            </a:p>
          </p:txBody>
        </p:sp>
      </p:grpSp>
      <p:sp>
        <p:nvSpPr>
          <p:cNvPr id="66564" name="Rectangle 39"/>
          <p:cNvSpPr>
            <a:spLocks noChangeArrowheads="1"/>
          </p:cNvSpPr>
          <p:nvPr/>
        </p:nvSpPr>
        <p:spPr bwMode="auto">
          <a:xfrm>
            <a:off x="7622930" y="4025034"/>
            <a:ext cx="2400300" cy="2308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两个队列</a:t>
            </a:r>
          </a:p>
          <a:p>
            <a:pPr marL="381000" lvl="1" indent="-190500">
              <a:buFontTx/>
              <a:buChar char="•"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Next：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获得和等待对象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的锁的事务的队列</a:t>
            </a:r>
          </a:p>
          <a:p>
            <a:pPr marL="381000" lvl="1" indent="-190500">
              <a:buFontTx/>
              <a:buChar char="•"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Tnext：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各个事务的申请锁队列。目的：事务提交时可以很快释放所有锁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5" name="Line 41"/>
          <p:cNvSpPr>
            <a:spLocks noChangeShapeType="1"/>
          </p:cNvSpPr>
          <p:nvPr/>
        </p:nvSpPr>
        <p:spPr bwMode="auto">
          <a:xfrm flipH="1">
            <a:off x="5591908" y="6271344"/>
            <a:ext cx="171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46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事务分拆的正确性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可回滚性：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(a)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中不包括任何事务撤销指令（即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abort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指令）；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(b)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如果事务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中包括撤销指令，该撤销指令只出现在第一个步骤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ci1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可串行性：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分拆后的事务与其他并发事务可串行。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9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如何判断可串行性？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509" y="1772816"/>
            <a:ext cx="8908479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每个分拆后的事务为一个节点。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图中包含两种边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C-edges: C stands for conflict. There is a C-edge between two pieces from different transactions if they contain operations that access the same data item and one operation is a write.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S-edges: S stands for siblings. There is an S-edge between two pieces,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they come from the same transaction.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事务分拆可串行，当且仅当事务图不包含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C-S Cycle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 C-S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cyle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is a cycle that includes at least one S-edge and one C-edge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39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如何判断可串行性？</a:t>
            </a:r>
          </a:p>
        </p:txBody>
      </p:sp>
      <p:pic>
        <p:nvPicPr>
          <p:cNvPr id="4" name="图片 3" descr="TransChopp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030" y="2420889"/>
            <a:ext cx="9365974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5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思考题：尝试分拆下面的事务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T1: RW(A) RW (B)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T2: RW(D) RW(B)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T3: RW(E) RW(C)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T4: R(F)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T5: R(E)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T6: R(A) R(F) R(D) R(B) R(E) R(G) R(C)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34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2636912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思考题：分拆之后的事务在执行过程中遇到系统故障，如何应对？</a:t>
            </a:r>
          </a:p>
        </p:txBody>
      </p:sp>
    </p:spTree>
    <p:extLst>
      <p:ext uri="{BB962C8B-B14F-4D97-AF65-F5344CB8AC3E}">
        <p14:creationId xmlns:p14="http://schemas.microsoft.com/office/powerpoint/2010/main" val="29529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并发控制的宗旨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保证事务的正确性：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严格的要求：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争取更好的性能：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减少事务间的冲突；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减少死锁的概率。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2221" y="4509120"/>
            <a:ext cx="6058069" cy="1618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两者的折中：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一方面依靠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的内部实现；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另一方面依靠程序员的经验。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361302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4900473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如何减小锁对性能的影响？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尽量少加锁。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多使用共享锁，少使用排它锁。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使用更细粒度的锁。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行级锁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表级锁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减少上锁的时间。</a:t>
            </a:r>
          </a:p>
        </p:txBody>
      </p:sp>
    </p:spTree>
    <p:extLst>
      <p:ext uri="{BB962C8B-B14F-4D97-AF65-F5344CB8AC3E}">
        <p14:creationId xmlns:p14="http://schemas.microsoft.com/office/powerpoint/2010/main" val="36395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通过多种锁方式提高并行度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共享锁与排它锁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共享锁——读锁、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排它锁——写锁、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对任意数据库元素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X：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可以加任意数目的共享锁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只能加一个排它锁</a:t>
            </a:r>
          </a:p>
          <a:p>
            <a:pPr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61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	Unlock(B)</a:t>
            </a:r>
          </a:p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0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 err="1">
                <a:ea typeface="宋体" charset="-122"/>
              </a:rPr>
              <a:t>SLock</a:t>
            </a:r>
            <a:r>
              <a:rPr lang="en-US" altLang="zh-CN" b="1" dirty="0">
                <a:ea typeface="宋体" charset="-122"/>
              </a:rPr>
              <a:t>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 err="1">
                <a:ea typeface="宋体" charset="-122"/>
              </a:rPr>
              <a:t>SLock</a:t>
            </a:r>
            <a:r>
              <a:rPr lang="en-US" altLang="zh-CN" b="1" dirty="0">
                <a:ea typeface="宋体" charset="-122"/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XLock</a:t>
            </a:r>
            <a:r>
              <a:rPr lang="en-US" altLang="zh-CN" b="1" dirty="0">
                <a:ea typeface="宋体" charset="-122"/>
              </a:rPr>
              <a:t>(B)			</a:t>
            </a:r>
            <a:r>
              <a:rPr lang="en-US" altLang="zh-CN" b="1" dirty="0" err="1">
                <a:ea typeface="宋体" charset="-122"/>
              </a:rPr>
              <a:t>XLock</a:t>
            </a:r>
            <a:r>
              <a:rPr lang="en-US" altLang="zh-CN" b="1" dirty="0">
                <a:ea typeface="宋体" charset="-122"/>
              </a:rPr>
              <a:t>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	Unlock(B)</a:t>
            </a:r>
          </a:p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4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988" y="574674"/>
            <a:ext cx="9172575" cy="6094686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申请数据库元素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上的一个共享锁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申请数据库元素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上的一个排他锁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解除其持有的锁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对调度的要求：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读动作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之前必须有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写动作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之前必须有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 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事务的两阶段封锁：事务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中，任何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动作前不能有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3. 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对任意数据库元素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可以加任意数目的共享锁或者加一个排它锁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出现在调度中，那么对于某个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！=j，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后面不能再有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除非中间插入了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出现在调度中，那么后面不能再有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除非中间插入了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4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1585</Words>
  <Application>Microsoft Office PowerPoint</Application>
  <PresentationFormat>35 毫米幻灯片</PresentationFormat>
  <Paragraphs>261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宋体</vt:lpstr>
      <vt:lpstr>微软雅黑</vt:lpstr>
      <vt:lpstr>微软雅黑</vt:lpstr>
      <vt:lpstr>Arial</vt:lpstr>
      <vt:lpstr>Calibri</vt:lpstr>
      <vt:lpstr>Segoe UI</vt:lpstr>
      <vt:lpstr>Symbol</vt:lpstr>
      <vt:lpstr>Wingdings</vt:lpstr>
      <vt:lpstr>Office 主题</vt:lpstr>
      <vt:lpstr>6_Office 主题</vt:lpstr>
      <vt:lpstr>PowerPoint 演示文稿</vt:lpstr>
      <vt:lpstr>调度器工作方式</vt:lpstr>
      <vt:lpstr>锁表结构</vt:lpstr>
      <vt:lpstr>并发控制的宗旨</vt:lpstr>
      <vt:lpstr>如何减小锁对性能的影响？</vt:lpstr>
      <vt:lpstr>通过多种锁方式提高并行度</vt:lpstr>
      <vt:lpstr>例子：</vt:lpstr>
      <vt:lpstr>例子：</vt:lpstr>
      <vt:lpstr>PowerPoint 演示文稿</vt:lpstr>
      <vt:lpstr>S锁和X锁的相容性矩阵</vt:lpstr>
      <vt:lpstr>例: S锁可以升级为X锁</vt:lpstr>
      <vt:lpstr>层次数据元素的封锁管理</vt:lpstr>
      <vt:lpstr>意向锁</vt:lpstr>
      <vt:lpstr>意向锁协议</vt:lpstr>
      <vt:lpstr>相容性矩阵</vt:lpstr>
      <vt:lpstr>幻读（phantom read）</vt:lpstr>
      <vt:lpstr>事务的隔离级别（从低到高）</vt:lpstr>
      <vt:lpstr>不同隔离级别的性能差异</vt:lpstr>
      <vt:lpstr>不同隔离级别的性能差异</vt:lpstr>
      <vt:lpstr>选择适当的隔离级别</vt:lpstr>
      <vt:lpstr>多粒度的锁</vt:lpstr>
      <vt:lpstr>选择加锁的粒度</vt:lpstr>
      <vt:lpstr>避免长事务</vt:lpstr>
      <vt:lpstr>例子：电影票预定</vt:lpstr>
      <vt:lpstr>电影票预定的事务流程</vt:lpstr>
      <vt:lpstr>例子</vt:lpstr>
      <vt:lpstr>事务的设计</vt:lpstr>
      <vt:lpstr>事务的设计</vt:lpstr>
      <vt:lpstr>事务分拆</vt:lpstr>
      <vt:lpstr>事务分拆的正确性</vt:lpstr>
      <vt:lpstr>如何判断可串行性？</vt:lpstr>
      <vt:lpstr>如何判断可串行性？</vt:lpstr>
      <vt:lpstr>思考题：尝试分拆下面的事务</vt:lpstr>
      <vt:lpstr>思考题：分拆之后的事务在执行过程中遇到系统故障，如何应对？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280</cp:revision>
  <dcterms:modified xsi:type="dcterms:W3CDTF">2019-11-15T10:01:40Z</dcterms:modified>
</cp:coreProperties>
</file>