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9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74" y="10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September 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文档型数据库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828926"/>
            <a:ext cx="760095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00" y="4414838"/>
            <a:ext cx="5638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64" y="2852936"/>
            <a:ext cx="5048250" cy="1495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72" y="4560750"/>
            <a:ext cx="541972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172" y="5367733"/>
            <a:ext cx="6010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2" y="2975876"/>
            <a:ext cx="217170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0" y="3572365"/>
            <a:ext cx="4495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10" y="2708920"/>
            <a:ext cx="6496050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15" y="3593453"/>
            <a:ext cx="5343525" cy="676275"/>
          </a:xfrm>
          <a:prstGeom prst="rect">
            <a:avLst/>
          </a:prstGeom>
        </p:spPr>
      </p:pic>
      <p:sp>
        <p:nvSpPr>
          <p:cNvPr id="9" name="线形标注 1(无边框) 8"/>
          <p:cNvSpPr/>
          <p:nvPr/>
        </p:nvSpPr>
        <p:spPr>
          <a:xfrm>
            <a:off x="-1270490" y="3288520"/>
            <a:ext cx="4886462" cy="360040"/>
          </a:xfrm>
          <a:prstGeom prst="callout1">
            <a:avLst>
              <a:gd name="adj1" fmla="val -5209"/>
              <a:gd name="adj2" fmla="val 83522"/>
              <a:gd name="adj3" fmla="val 45413"/>
              <a:gd name="adj4" fmla="val 620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modifier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40" y="4429844"/>
            <a:ext cx="5562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存储器件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1701378"/>
            <a:ext cx="7972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6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性能指标</a:t>
            </a:r>
          </a:p>
        </p:txBody>
      </p:sp>
      <p:pic>
        <p:nvPicPr>
          <p:cNvPr id="1026" name="Picture 2" descr="Image result for google jeff dean numbers everyone should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0" y="1340768"/>
            <a:ext cx="6960518" cy="5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8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(I/O)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读写以页为单位 </a:t>
            </a:r>
            <a:r>
              <a:rPr kumimoji="0" lang="en-US" altLang="zh-CN" dirty="0">
                <a:latin typeface="微软雅黑" pitchFamily="34" charset="-122"/>
                <a:ea typeface="微软雅黑" pitchFamily="34" charset="-122"/>
              </a:rPr>
              <a:t>512 bytes</a:t>
            </a:r>
          </a:p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随机读取一页的动作：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磁头移动到相应的位置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磁碟旋转到相应的位置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顺序访问较随</a:t>
            </a:r>
            <a:br>
              <a:rPr kumimoji="0"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机访问快。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149725"/>
            <a:ext cx="267890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1641" y="4144094"/>
            <a:ext cx="267890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2671" y="1556801"/>
            <a:ext cx="2680497" cy="21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1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闪存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(I/O)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dirty="0"/>
          </a:p>
        </p:txBody>
      </p:sp>
      <p:pic>
        <p:nvPicPr>
          <p:cNvPr id="2050" name="Picture 2" descr="Image result for ssd performance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61" y="1412776"/>
            <a:ext cx="8092481" cy="60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7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数据处理性能的宗旨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提高数据访问的局部性：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对磁盘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闪存而言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的次数；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变随机访问为顺序访问。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对内存而言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的命中率。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0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3140" y="2708920"/>
            <a:ext cx="332136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5710563" y="1484784"/>
            <a:ext cx="4293477" cy="26642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数据库的基本存储架构</a:t>
            </a:r>
          </a:p>
        </p:txBody>
      </p:sp>
      <p:sp>
        <p:nvSpPr>
          <p:cNvPr id="4" name="圆柱形 3"/>
          <p:cNvSpPr/>
          <p:nvPr/>
        </p:nvSpPr>
        <p:spPr>
          <a:xfrm>
            <a:off x="1093050" y="4149080"/>
            <a:ext cx="5103567" cy="187220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1417086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5467536" y="515719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4819464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2065158" y="508518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4171392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3523320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折角形 10"/>
          <p:cNvSpPr/>
          <p:nvPr/>
        </p:nvSpPr>
        <p:spPr>
          <a:xfrm>
            <a:off x="2875248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2308185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308185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六边形 14"/>
          <p:cNvSpPr/>
          <p:nvPr/>
        </p:nvSpPr>
        <p:spPr>
          <a:xfrm>
            <a:off x="3685338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5158" y="2780929"/>
            <a:ext cx="854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927" y="4211796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6480720" y="220486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37411" y="1916838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以页为单位存放数据。</a:t>
            </a:r>
            <a:br>
              <a:rPr lang="en-US" altLang="zh-CN" dirty="0"/>
            </a:br>
            <a:r>
              <a:rPr lang="zh-CN" altLang="en-US" dirty="0"/>
              <a:t>每一页为</a:t>
            </a:r>
            <a:r>
              <a:rPr lang="en-US" altLang="zh-CN" dirty="0"/>
              <a:t>512bytes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整数倍，</a:t>
            </a:r>
            <a:r>
              <a:rPr lang="en-US" altLang="zh-CN" dirty="0"/>
              <a:t>4KB</a:t>
            </a:r>
            <a:r>
              <a:rPr lang="zh-CN" altLang="en-US" dirty="0"/>
              <a:t>到</a:t>
            </a:r>
            <a:r>
              <a:rPr lang="en-US" altLang="zh-CN" dirty="0"/>
              <a:t>4MB</a:t>
            </a:r>
            <a:r>
              <a:rPr lang="zh-CN" altLang="en-US" dirty="0"/>
              <a:t>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766347" y="2420888"/>
            <a:ext cx="3240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9593E-6 L 0.11024 -0.25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数据库管理系统（</a:t>
            </a:r>
            <a:r>
              <a:rPr lang="en-US" altLang="zh-CN" dirty="0"/>
              <a:t>DBMS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实现快速查询 </a:t>
            </a:r>
            <a:r>
              <a:rPr lang="en-US" altLang="zh-CN" dirty="0"/>
              <a:t>– </a:t>
            </a:r>
            <a:r>
              <a:rPr lang="zh-CN" altLang="en-US" dirty="0"/>
              <a:t>索引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endParaRPr lang="zh-CN" altLang="en-US" sz="5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857250" y="1905000"/>
            <a:ext cx="771525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757238" y="16129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kern="0">
                <a:solidFill>
                  <a:srgbClr val="003366"/>
                </a:solidFill>
                <a:latin typeface="Arial"/>
              </a:rPr>
              <a:t>Root</a:t>
            </a:r>
          </a:p>
          <a:p>
            <a:pPr marL="342900" indent="-342900" algn="ctr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 rot="-5400000">
            <a:off x="4800900" y="1888830"/>
            <a:ext cx="561975" cy="13626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 rot="-5400000">
            <a:off x="7415512" y="2669085"/>
            <a:ext cx="561975" cy="160555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120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180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 rot="-5400000">
            <a:off x="2516685" y="2737349"/>
            <a:ext cx="561975" cy="14912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3687963" y="2576516"/>
            <a:ext cx="973335" cy="54768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5456042" y="2517778"/>
            <a:ext cx="1332309" cy="6651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 rot="-5400000">
            <a:off x="877194" y="4015286"/>
            <a:ext cx="561975" cy="1376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5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 rot="-5400000">
            <a:off x="2518472" y="4157368"/>
            <a:ext cx="561975" cy="11340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 rot="-5400000">
            <a:off x="3924004" y="4105970"/>
            <a:ext cx="561975" cy="1230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101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110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-5400000">
            <a:off x="5591177" y="4036022"/>
            <a:ext cx="561975" cy="1360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120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130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-5400000">
            <a:off x="7156551" y="4139704"/>
            <a:ext cx="561975" cy="116621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156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179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 rot="-5400000">
            <a:off x="8627270" y="4050507"/>
            <a:ext cx="561975" cy="1328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180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200</a:t>
            </a: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1560910" y="3501008"/>
            <a:ext cx="990303" cy="85033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 flipH="1">
            <a:off x="2761059" y="3529016"/>
            <a:ext cx="308968" cy="8794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 flipH="1">
            <a:off x="4757734" y="3429000"/>
            <a:ext cx="2410990" cy="9080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170417" y="3441703"/>
            <a:ext cx="1316235" cy="8810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H="1">
            <a:off x="7631311" y="3501010"/>
            <a:ext cx="266495" cy="85350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8221844" y="3429003"/>
            <a:ext cx="384591" cy="95091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700087" y="487045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64431" y="48783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>
            <a:off x="1569840" y="4906966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2543175" y="49355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3809405" y="49657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023593" y="49291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4207669" y="49736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4573787" y="49672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5629275" y="49672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6061472" y="49752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7011591" y="50117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7442002" y="50196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>
            <a:off x="7858125" y="50292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8695730" y="49498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9077921" y="49434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1800225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334327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4800600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6515100" y="4572000"/>
            <a:ext cx="342900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797242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83860" y="1988843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</a:rPr>
              <a:t>n=3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的节点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857250" y="1905000"/>
            <a:ext cx="771525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 flipH="1">
            <a:off x="1028700" y="2362200"/>
            <a:ext cx="857929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to keys	             to keys		        to keys  	             to keys</a:t>
            </a:r>
            <a:b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</a:b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&lt; 57		57</a:t>
            </a:r>
            <a:r>
              <a:rPr kumimoji="1" lang="en-US" altLang="zh-CN" sz="24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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 k&lt;81	        81</a:t>
            </a:r>
            <a:r>
              <a:rPr kumimoji="1" lang="en-US" altLang="zh-CN" sz="28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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k&lt;95	               </a:t>
            </a:r>
            <a:r>
              <a:rPr kumimoji="1" lang="en-US" altLang="zh-CN" sz="28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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95</a:t>
            </a:r>
            <a:endParaRPr kumimoji="1" lang="en-US" altLang="zh-CN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 rot="-5400000">
            <a:off x="4150521" y="1648422"/>
            <a:ext cx="1443037" cy="251817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57</a:t>
            </a:r>
          </a:p>
          <a:p>
            <a:pPr algn="ctr" defTabSz="914400">
              <a:defRPr/>
            </a:pPr>
            <a:endParaRPr lang="zh-CN" altLang="en-US" sz="1800" b="1" kern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81</a:t>
            </a:r>
          </a:p>
          <a:p>
            <a:pPr algn="ctr" defTabSz="914400">
              <a:defRPr/>
            </a:pPr>
            <a:endParaRPr lang="zh-CN" altLang="en-US" sz="1800" b="1" kern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H="1">
            <a:off x="5470329" y="1595438"/>
            <a:ext cx="353616" cy="52546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2060972" y="2924946"/>
            <a:ext cx="1867393" cy="1389881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>
            <a:off x="3733252" y="2924947"/>
            <a:ext cx="843185" cy="136815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5195295" y="2900363"/>
            <a:ext cx="677287" cy="1414464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5872582" y="2924946"/>
            <a:ext cx="2187243" cy="136815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1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的子节点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00100" y="16637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3366"/>
                </a:solidFill>
                <a:latin typeface="Arial"/>
              </a:rPr>
              <a:t>					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From non-leaf node</a:t>
            </a: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0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							         to next leaf</a:t>
            </a:r>
            <a:b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</a:b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						         in sequence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 rot="-5400000">
            <a:off x="4503143" y="1945284"/>
            <a:ext cx="1227138" cy="251817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57</a:t>
            </a:r>
          </a:p>
          <a:p>
            <a:pPr algn="ctr" defTabSz="914400">
              <a:defRPr/>
            </a:pPr>
            <a:endParaRPr lang="zh-CN" altLang="en-US" sz="1800" b="1" kern="0" dirty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81</a:t>
            </a:r>
          </a:p>
          <a:p>
            <a:pPr algn="ctr" defTabSz="914400">
              <a:defRPr/>
            </a:pPr>
            <a:endParaRPr lang="zh-CN" altLang="en-US" sz="1800" b="1" kern="0" dirty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>
            <a:off x="5029200" y="2106613"/>
            <a:ext cx="178594" cy="39211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6196619" y="3140968"/>
            <a:ext cx="666154" cy="1428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 rot="-5400000">
            <a:off x="4359621" y="3979844"/>
            <a:ext cx="141417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57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endParaRPr lang="en-US" altLang="zh-CN" sz="2000" b="1" kern="0" dirty="0">
              <a:solidFill>
                <a:sysClr val="windowText" lastClr="000000"/>
              </a:solidFill>
            </a:endParaRP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81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endParaRPr lang="en-US" altLang="zh-CN" sz="2000" b="1" kern="0" dirty="0">
              <a:solidFill>
                <a:sysClr val="windowText" lastClr="000000"/>
              </a:solidFill>
            </a:endParaRP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85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495428" y="3579813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118497" y="3530600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719564" y="3552825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7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的平衡性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每个节点的大小固定（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e.g. 4KB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8KB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），因此最多只能容纳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个键和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个指针。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在添加数据的过程中，如果超过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，则进行节点分裂。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除了根节点之外，每个节点至少容纳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(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n+1)/2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-1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个键和 (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n+1)/2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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个指针。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在删除数据的过程中，如果少于这个数，则进行节点合并。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0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2EFFE-E544-4D74-9268-45C11995B7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9014" y="1628800"/>
            <a:ext cx="8743950" cy="80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 space available in leaf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000" dirty="0"/>
              <a:t>- Insert key = 32</a:t>
            </a:r>
          </a:p>
        </p:txBody>
      </p:sp>
      <p:sp>
        <p:nvSpPr>
          <p:cNvPr id="189444" name="Text Box 3"/>
          <p:cNvSpPr txBox="1">
            <a:spLocks noChangeArrowheads="1"/>
          </p:cNvSpPr>
          <p:nvPr/>
        </p:nvSpPr>
        <p:spPr bwMode="auto">
          <a:xfrm>
            <a:off x="8361642" y="1420248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n=3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sp>
        <p:nvSpPr>
          <p:cNvPr id="189445" name="Rectangle 4"/>
          <p:cNvSpPr>
            <a:spLocks noChangeArrowheads="1"/>
          </p:cNvSpPr>
          <p:nvPr/>
        </p:nvSpPr>
        <p:spPr bwMode="auto">
          <a:xfrm rot="-5400000">
            <a:off x="2076450" y="47434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89446" name="Rectangle 5"/>
          <p:cNvSpPr>
            <a:spLocks noChangeArrowheads="1"/>
          </p:cNvSpPr>
          <p:nvPr/>
        </p:nvSpPr>
        <p:spPr bwMode="auto">
          <a:xfrm rot="-5400000">
            <a:off x="4305300" y="47434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31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89447" name="Line 6"/>
          <p:cNvSpPr>
            <a:spLocks noChangeShapeType="1"/>
          </p:cNvSpPr>
          <p:nvPr/>
        </p:nvSpPr>
        <p:spPr bwMode="auto">
          <a:xfrm>
            <a:off x="3343275" y="525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48" name="Line 7"/>
          <p:cNvSpPr>
            <a:spLocks noChangeShapeType="1"/>
          </p:cNvSpPr>
          <p:nvPr/>
        </p:nvSpPr>
        <p:spPr bwMode="auto">
          <a:xfrm>
            <a:off x="226318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49" name="Line 8"/>
          <p:cNvSpPr>
            <a:spLocks noChangeShapeType="1"/>
          </p:cNvSpPr>
          <p:nvPr/>
        </p:nvSpPr>
        <p:spPr bwMode="auto">
          <a:xfrm>
            <a:off x="257175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0" name="Line 9"/>
          <p:cNvSpPr>
            <a:spLocks noChangeShapeType="1"/>
          </p:cNvSpPr>
          <p:nvPr/>
        </p:nvSpPr>
        <p:spPr bwMode="auto">
          <a:xfrm>
            <a:off x="2911252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1" name="Line 10"/>
          <p:cNvSpPr>
            <a:spLocks noChangeShapeType="1"/>
          </p:cNvSpPr>
          <p:nvPr/>
        </p:nvSpPr>
        <p:spPr bwMode="auto">
          <a:xfrm>
            <a:off x="4786313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2" name="Line 11"/>
          <p:cNvSpPr>
            <a:spLocks noChangeShapeType="1"/>
          </p:cNvSpPr>
          <p:nvPr/>
        </p:nvSpPr>
        <p:spPr bwMode="auto">
          <a:xfrm>
            <a:off x="4495428" y="585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3" name="Line 12"/>
          <p:cNvSpPr>
            <a:spLocks noChangeShapeType="1"/>
          </p:cNvSpPr>
          <p:nvPr/>
        </p:nvSpPr>
        <p:spPr bwMode="auto">
          <a:xfrm>
            <a:off x="5572125" y="53340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4" name="Rectangle 13"/>
          <p:cNvSpPr>
            <a:spLocks noChangeArrowheads="1"/>
          </p:cNvSpPr>
          <p:nvPr/>
        </p:nvSpPr>
        <p:spPr bwMode="auto">
          <a:xfrm rot="-5400000">
            <a:off x="3305175" y="3333750"/>
            <a:ext cx="7620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89455" name="Rectangle 14"/>
          <p:cNvSpPr>
            <a:spLocks noChangeArrowheads="1"/>
          </p:cNvSpPr>
          <p:nvPr/>
        </p:nvSpPr>
        <p:spPr bwMode="auto">
          <a:xfrm rot="-5400000">
            <a:off x="4724400" y="20002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89456" name="Line 15"/>
          <p:cNvSpPr>
            <a:spLocks noChangeShapeType="1"/>
          </p:cNvSpPr>
          <p:nvPr/>
        </p:nvSpPr>
        <p:spPr bwMode="auto">
          <a:xfrm flipH="1">
            <a:off x="3943350" y="3048000"/>
            <a:ext cx="771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7" name="Line 16"/>
          <p:cNvSpPr>
            <a:spLocks noChangeShapeType="1"/>
          </p:cNvSpPr>
          <p:nvPr/>
        </p:nvSpPr>
        <p:spPr bwMode="auto">
          <a:xfrm>
            <a:off x="5743575" y="2971800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8" name="Line 17"/>
          <p:cNvSpPr>
            <a:spLocks noChangeShapeType="1"/>
          </p:cNvSpPr>
          <p:nvPr/>
        </p:nvSpPr>
        <p:spPr bwMode="auto">
          <a:xfrm flipH="1">
            <a:off x="2828925" y="4267200"/>
            <a:ext cx="3429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9" name="Line 18"/>
          <p:cNvSpPr>
            <a:spLocks noChangeShapeType="1"/>
          </p:cNvSpPr>
          <p:nvPr/>
        </p:nvSpPr>
        <p:spPr bwMode="auto">
          <a:xfrm>
            <a:off x="4114800" y="4191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86356" y="5416553"/>
            <a:ext cx="369689" cy="908050"/>
            <a:chOff x="2488" y="2884"/>
            <a:chExt cx="207" cy="572"/>
          </a:xfrm>
        </p:grpSpPr>
        <p:sp>
          <p:nvSpPr>
            <p:cNvPr id="189461" name="Text Box 20"/>
            <p:cNvSpPr txBox="1">
              <a:spLocks noChangeArrowheads="1"/>
            </p:cNvSpPr>
            <p:nvPr/>
          </p:nvSpPr>
          <p:spPr bwMode="auto">
            <a:xfrm rot="16200000">
              <a:off x="2460" y="2912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32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89462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34165-CA7E-4598-9BC3-892239B660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6997" y="1628800"/>
            <a:ext cx="8729663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 leaf overflow </a:t>
            </a:r>
          </a:p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2400" dirty="0"/>
              <a:t>      - Insert key = 7</a:t>
            </a:r>
          </a:p>
        </p:txBody>
      </p:sp>
      <p:sp>
        <p:nvSpPr>
          <p:cNvPr id="190468" name="Text Box 3"/>
          <p:cNvSpPr txBox="1">
            <a:spLocks noChangeArrowheads="1"/>
          </p:cNvSpPr>
          <p:nvPr/>
        </p:nvSpPr>
        <p:spPr bwMode="auto">
          <a:xfrm>
            <a:off x="8442651" y="1564263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>
                <a:solidFill>
                  <a:prstClr val="black"/>
                </a:solidFill>
              </a:rPr>
              <a:t>n=3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190469" name="Rectangle 4"/>
          <p:cNvSpPr>
            <a:spLocks noChangeArrowheads="1"/>
          </p:cNvSpPr>
          <p:nvPr/>
        </p:nvSpPr>
        <p:spPr bwMode="auto">
          <a:xfrm rot="-5400000">
            <a:off x="3962400" y="48196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3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5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90470" name="Rectangle 5"/>
          <p:cNvSpPr>
            <a:spLocks noChangeArrowheads="1"/>
          </p:cNvSpPr>
          <p:nvPr/>
        </p:nvSpPr>
        <p:spPr bwMode="auto">
          <a:xfrm rot="-5400000">
            <a:off x="6191250" y="48196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190471" name="Line 6"/>
          <p:cNvSpPr>
            <a:spLocks noChangeShapeType="1"/>
          </p:cNvSpPr>
          <p:nvPr/>
        </p:nvSpPr>
        <p:spPr bwMode="auto">
          <a:xfrm>
            <a:off x="5229225" y="5334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2" name="Line 7"/>
          <p:cNvSpPr>
            <a:spLocks noChangeShapeType="1"/>
          </p:cNvSpPr>
          <p:nvPr/>
        </p:nvSpPr>
        <p:spPr bwMode="auto">
          <a:xfrm>
            <a:off x="4029075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3" name="Line 8"/>
          <p:cNvSpPr>
            <a:spLocks noChangeShapeType="1"/>
          </p:cNvSpPr>
          <p:nvPr/>
        </p:nvSpPr>
        <p:spPr bwMode="auto">
          <a:xfrm>
            <a:off x="44577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4" name="Line 9"/>
          <p:cNvSpPr>
            <a:spLocks noChangeShapeType="1"/>
          </p:cNvSpPr>
          <p:nvPr/>
        </p:nvSpPr>
        <p:spPr bwMode="auto">
          <a:xfrm>
            <a:off x="4886325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5" name="Line 10"/>
          <p:cNvSpPr>
            <a:spLocks noChangeShapeType="1"/>
          </p:cNvSpPr>
          <p:nvPr/>
        </p:nvSpPr>
        <p:spPr bwMode="auto">
          <a:xfrm>
            <a:off x="6943725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6" name="Line 11"/>
          <p:cNvSpPr>
            <a:spLocks noChangeShapeType="1"/>
          </p:cNvSpPr>
          <p:nvPr/>
        </p:nvSpPr>
        <p:spPr bwMode="auto">
          <a:xfrm>
            <a:off x="65151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7" name="Line 12"/>
          <p:cNvSpPr>
            <a:spLocks noChangeShapeType="1"/>
          </p:cNvSpPr>
          <p:nvPr/>
        </p:nvSpPr>
        <p:spPr bwMode="auto">
          <a:xfrm>
            <a:off x="7458075" y="54102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8" name="Rectangle 13"/>
          <p:cNvSpPr>
            <a:spLocks noChangeArrowheads="1"/>
          </p:cNvSpPr>
          <p:nvPr/>
        </p:nvSpPr>
        <p:spPr bwMode="auto">
          <a:xfrm rot="-5400000">
            <a:off x="5191125" y="3409950"/>
            <a:ext cx="7620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90479" name="Rectangle 14"/>
          <p:cNvSpPr>
            <a:spLocks noChangeArrowheads="1"/>
          </p:cNvSpPr>
          <p:nvPr/>
        </p:nvSpPr>
        <p:spPr bwMode="auto">
          <a:xfrm rot="-5400000">
            <a:off x="6610350" y="2076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0480" name="Line 15"/>
          <p:cNvSpPr>
            <a:spLocks noChangeShapeType="1"/>
          </p:cNvSpPr>
          <p:nvPr/>
        </p:nvSpPr>
        <p:spPr bwMode="auto">
          <a:xfrm flipH="1">
            <a:off x="5829300" y="3124200"/>
            <a:ext cx="771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1" name="Line 16"/>
          <p:cNvSpPr>
            <a:spLocks noChangeShapeType="1"/>
          </p:cNvSpPr>
          <p:nvPr/>
        </p:nvSpPr>
        <p:spPr bwMode="auto">
          <a:xfrm>
            <a:off x="7629525" y="3048000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2" name="Line 17"/>
          <p:cNvSpPr>
            <a:spLocks noChangeShapeType="1"/>
          </p:cNvSpPr>
          <p:nvPr/>
        </p:nvSpPr>
        <p:spPr bwMode="auto">
          <a:xfrm flipH="1">
            <a:off x="5043487" y="4267200"/>
            <a:ext cx="5286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3" name="Line 18"/>
          <p:cNvSpPr>
            <a:spLocks noChangeShapeType="1"/>
          </p:cNvSpPr>
          <p:nvPr/>
        </p:nvSpPr>
        <p:spPr bwMode="auto">
          <a:xfrm>
            <a:off x="6000750" y="4267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85876" y="5168900"/>
            <a:ext cx="3355778" cy="1270000"/>
            <a:chOff x="504" y="2648"/>
            <a:chExt cx="1879" cy="800"/>
          </a:xfrm>
        </p:grpSpPr>
        <p:sp>
          <p:nvSpPr>
            <p:cNvPr id="190488" name="Rectangle 20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</a:t>
              </a:r>
            </a:p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5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0489" name="Line 21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0" name="Line 22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1" name="Line 23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2" name="Text Box 24"/>
            <p:cNvSpPr txBox="1">
              <a:spLocks noChangeArrowheads="1"/>
            </p:cNvSpPr>
            <p:nvPr/>
          </p:nvSpPr>
          <p:spPr bwMode="auto">
            <a:xfrm rot="16200000">
              <a:off x="2185" y="2720"/>
              <a:ext cx="1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7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0493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4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5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00288" y="4103688"/>
            <a:ext cx="3098603" cy="1027112"/>
            <a:chOff x="1072" y="1977"/>
            <a:chExt cx="1735" cy="647"/>
          </a:xfrm>
        </p:grpSpPr>
        <p:sp>
          <p:nvSpPr>
            <p:cNvPr id="190486" name="Text Box 29"/>
            <p:cNvSpPr txBox="1">
              <a:spLocks noChangeArrowheads="1"/>
            </p:cNvSpPr>
            <p:nvPr/>
          </p:nvSpPr>
          <p:spPr bwMode="auto">
            <a:xfrm rot="16200000">
              <a:off x="2609" y="1968"/>
              <a:ext cx="1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7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0487" name="Line 30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2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22805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9B328-F5C6-4750-93B8-4104F09EFDF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2" y="1340768"/>
            <a:ext cx="4757738" cy="12573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 non-leaf overflow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/>
              <a:t>     - Insert key = 160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191492" name="Text Box 3"/>
          <p:cNvSpPr txBox="1">
            <a:spLocks noChangeArrowheads="1"/>
          </p:cNvSpPr>
          <p:nvPr/>
        </p:nvSpPr>
        <p:spPr bwMode="auto">
          <a:xfrm>
            <a:off x="8037606" y="1492256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n=3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sp>
        <p:nvSpPr>
          <p:cNvPr id="191493" name="Rectangle 4"/>
          <p:cNvSpPr>
            <a:spLocks noChangeArrowheads="1"/>
          </p:cNvSpPr>
          <p:nvPr/>
        </p:nvSpPr>
        <p:spPr bwMode="auto">
          <a:xfrm rot="-5400000">
            <a:off x="2581275" y="20637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1494" name="Line 5"/>
          <p:cNvSpPr>
            <a:spLocks noChangeShapeType="1"/>
          </p:cNvSpPr>
          <p:nvPr/>
        </p:nvSpPr>
        <p:spPr bwMode="auto">
          <a:xfrm flipH="1">
            <a:off x="1200150" y="3111500"/>
            <a:ext cx="12858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495" name="Line 6"/>
          <p:cNvSpPr>
            <a:spLocks noChangeShapeType="1"/>
          </p:cNvSpPr>
          <p:nvPr/>
        </p:nvSpPr>
        <p:spPr bwMode="auto">
          <a:xfrm>
            <a:off x="3028950" y="3035300"/>
            <a:ext cx="771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496" name="Rectangle 7"/>
          <p:cNvSpPr>
            <a:spLocks noChangeArrowheads="1"/>
          </p:cNvSpPr>
          <p:nvPr/>
        </p:nvSpPr>
        <p:spPr bwMode="auto">
          <a:xfrm rot="-5400000">
            <a:off x="4038600" y="35877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180</a:t>
            </a:r>
          </a:p>
        </p:txBody>
      </p:sp>
      <p:sp>
        <p:nvSpPr>
          <p:cNvPr id="191497" name="Rectangle 8"/>
          <p:cNvSpPr>
            <a:spLocks noChangeArrowheads="1"/>
          </p:cNvSpPr>
          <p:nvPr/>
        </p:nvSpPr>
        <p:spPr bwMode="auto">
          <a:xfrm rot="-5400000">
            <a:off x="3781425" y="50355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156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179</a:t>
            </a:r>
          </a:p>
        </p:txBody>
      </p:sp>
      <p:sp>
        <p:nvSpPr>
          <p:cNvPr id="191498" name="Rectangle 9"/>
          <p:cNvSpPr>
            <a:spLocks noChangeArrowheads="1"/>
          </p:cNvSpPr>
          <p:nvPr/>
        </p:nvSpPr>
        <p:spPr bwMode="auto">
          <a:xfrm rot="-5400000">
            <a:off x="8396288" y="50228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180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200</a:t>
            </a:r>
          </a:p>
        </p:txBody>
      </p:sp>
      <p:sp>
        <p:nvSpPr>
          <p:cNvPr id="191499" name="Line 10"/>
          <p:cNvSpPr>
            <a:spLocks noChangeShapeType="1"/>
          </p:cNvSpPr>
          <p:nvPr/>
        </p:nvSpPr>
        <p:spPr bwMode="auto">
          <a:xfrm flipH="1">
            <a:off x="2486025" y="4406900"/>
            <a:ext cx="1285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0" name="Line 11"/>
          <p:cNvSpPr>
            <a:spLocks noChangeShapeType="1"/>
          </p:cNvSpPr>
          <p:nvPr/>
        </p:nvSpPr>
        <p:spPr bwMode="auto">
          <a:xfrm>
            <a:off x="2911252" y="558924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1" name="Line 12"/>
          <p:cNvSpPr>
            <a:spLocks noChangeShapeType="1"/>
          </p:cNvSpPr>
          <p:nvPr/>
        </p:nvSpPr>
        <p:spPr bwMode="auto">
          <a:xfrm>
            <a:off x="4629150" y="4483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2" name="Freeform 13"/>
          <p:cNvSpPr>
            <a:spLocks/>
          </p:cNvSpPr>
          <p:nvPr/>
        </p:nvSpPr>
        <p:spPr bwMode="auto">
          <a:xfrm>
            <a:off x="3328989" y="4508500"/>
            <a:ext cx="959049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3" name="Line 14"/>
          <p:cNvSpPr>
            <a:spLocks noChangeShapeType="1"/>
          </p:cNvSpPr>
          <p:nvPr/>
        </p:nvSpPr>
        <p:spPr bwMode="auto">
          <a:xfrm>
            <a:off x="5057775" y="5473700"/>
            <a:ext cx="291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4" name="Freeform 15"/>
          <p:cNvSpPr>
            <a:spLocks/>
          </p:cNvSpPr>
          <p:nvPr/>
        </p:nvSpPr>
        <p:spPr bwMode="auto">
          <a:xfrm>
            <a:off x="4979195" y="4432300"/>
            <a:ext cx="3178969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59325" y="2627315"/>
            <a:ext cx="3698678" cy="1436687"/>
            <a:chOff x="1697" y="1103"/>
            <a:chExt cx="2071" cy="905"/>
          </a:xfrm>
        </p:grpSpPr>
        <p:sp>
          <p:nvSpPr>
            <p:cNvPr id="191525" name="Text Box 17"/>
            <p:cNvSpPr txBox="1">
              <a:spLocks noChangeArrowheads="1"/>
            </p:cNvSpPr>
            <p:nvPr/>
          </p:nvSpPr>
          <p:spPr bwMode="auto">
            <a:xfrm rot="16200000">
              <a:off x="1632" y="1168"/>
              <a:ext cx="33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160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1526" name="Line 18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91506" name="Line 19"/>
          <p:cNvSpPr>
            <a:spLocks noChangeShapeType="1"/>
          </p:cNvSpPr>
          <p:nvPr/>
        </p:nvSpPr>
        <p:spPr bwMode="auto">
          <a:xfrm>
            <a:off x="3800475" y="61595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7" name="Line 20"/>
          <p:cNvSpPr>
            <a:spLocks noChangeShapeType="1"/>
          </p:cNvSpPr>
          <p:nvPr/>
        </p:nvSpPr>
        <p:spPr bwMode="auto">
          <a:xfrm>
            <a:off x="4243388" y="61341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8" name="Line 21"/>
          <p:cNvSpPr>
            <a:spLocks noChangeShapeType="1"/>
          </p:cNvSpPr>
          <p:nvPr/>
        </p:nvSpPr>
        <p:spPr bwMode="auto">
          <a:xfrm>
            <a:off x="4643438" y="6121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9" name="Line 22"/>
          <p:cNvSpPr>
            <a:spLocks noChangeShapeType="1"/>
          </p:cNvSpPr>
          <p:nvPr/>
        </p:nvSpPr>
        <p:spPr bwMode="auto">
          <a:xfrm>
            <a:off x="8615363" y="61341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10" name="Line 23"/>
          <p:cNvSpPr>
            <a:spLocks noChangeShapeType="1"/>
          </p:cNvSpPr>
          <p:nvPr/>
        </p:nvSpPr>
        <p:spPr bwMode="auto">
          <a:xfrm>
            <a:off x="9015413" y="614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657726" y="4089400"/>
            <a:ext cx="4043363" cy="1346200"/>
            <a:chOff x="2536" y="2024"/>
            <a:chExt cx="2264" cy="848"/>
          </a:xfrm>
        </p:grpSpPr>
        <p:sp>
          <p:nvSpPr>
            <p:cNvPr id="191520" name="Rectangle 25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180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1521" name="Line 26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2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3" name="Freeform 28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4" name="Freeform 29"/>
            <p:cNvSpPr>
              <a:spLocks/>
            </p:cNvSpPr>
            <p:nvPr/>
          </p:nvSpPr>
          <p:spPr bwMode="auto">
            <a:xfrm>
              <a:off x="2536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414838" y="5461000"/>
            <a:ext cx="3543300" cy="1104900"/>
            <a:chOff x="2400" y="2888"/>
            <a:chExt cx="1984" cy="696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91515" name="Rectangle 32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zh-CN" altLang="en-US" sz="1800" b="1">
                    <a:solidFill>
                      <a:srgbClr val="FF0000"/>
                    </a:solidFill>
                  </a:rPr>
                  <a:t>160</a:t>
                </a:r>
              </a:p>
              <a:p>
                <a:pPr algn="ctr" defTabSz="914400"/>
                <a:r>
                  <a:rPr lang="zh-CN" altLang="en-US" sz="1800" b="1">
                    <a:solidFill>
                      <a:srgbClr val="FF0000"/>
                    </a:solidFill>
                  </a:rPr>
                  <a:t>179</a:t>
                </a:r>
                <a:endParaRPr lang="zh-CN" altLang="en-US" sz="18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6" name="Line 33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7" name="Line 34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1514" name="Freeform 37"/>
            <p:cNvSpPr>
              <a:spLocks/>
            </p:cNvSpPr>
            <p:nvPr/>
          </p:nvSpPr>
          <p:spPr bwMode="auto">
            <a:xfrm>
              <a:off x="2400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9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7748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4E823-638F-4D22-A93D-D2863EB53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0023" y="1628800"/>
            <a:ext cx="5457825" cy="660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d) New root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/>
              <a:t>     - insert 45</a:t>
            </a:r>
          </a:p>
        </p:txBody>
      </p:sp>
      <p:sp>
        <p:nvSpPr>
          <p:cNvPr id="192516" name="Text Box 3"/>
          <p:cNvSpPr txBox="1">
            <a:spLocks noChangeArrowheads="1"/>
          </p:cNvSpPr>
          <p:nvPr/>
        </p:nvSpPr>
        <p:spPr bwMode="auto">
          <a:xfrm>
            <a:off x="8199624" y="1492256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>
                <a:solidFill>
                  <a:prstClr val="black"/>
                </a:solidFill>
              </a:rPr>
              <a:t>n=3</a:t>
            </a:r>
          </a:p>
        </p:txBody>
      </p:sp>
      <p:sp>
        <p:nvSpPr>
          <p:cNvPr id="192517" name="Rectangle 4"/>
          <p:cNvSpPr>
            <a:spLocks noChangeArrowheads="1"/>
          </p:cNvSpPr>
          <p:nvPr/>
        </p:nvSpPr>
        <p:spPr bwMode="auto">
          <a:xfrm rot="-5400000">
            <a:off x="4038600" y="3600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92518" name="Rectangle 5"/>
          <p:cNvSpPr>
            <a:spLocks noChangeArrowheads="1"/>
          </p:cNvSpPr>
          <p:nvPr/>
        </p:nvSpPr>
        <p:spPr bwMode="auto">
          <a:xfrm rot="-5400000">
            <a:off x="13811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2519" name="Rectangle 6"/>
          <p:cNvSpPr>
            <a:spLocks noChangeArrowheads="1"/>
          </p:cNvSpPr>
          <p:nvPr/>
        </p:nvSpPr>
        <p:spPr bwMode="auto">
          <a:xfrm rot="-5400000">
            <a:off x="30956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92520" name="Rectangle 7"/>
          <p:cNvSpPr>
            <a:spLocks noChangeArrowheads="1"/>
          </p:cNvSpPr>
          <p:nvPr/>
        </p:nvSpPr>
        <p:spPr bwMode="auto">
          <a:xfrm rot="-5400000">
            <a:off x="498157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192521" name="Rectangle 8"/>
          <p:cNvSpPr>
            <a:spLocks noChangeArrowheads="1"/>
          </p:cNvSpPr>
          <p:nvPr/>
        </p:nvSpPr>
        <p:spPr bwMode="auto">
          <a:xfrm rot="-5400000">
            <a:off x="68675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32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92522" name="Line 9"/>
          <p:cNvSpPr>
            <a:spLocks noChangeShapeType="1"/>
          </p:cNvSpPr>
          <p:nvPr/>
        </p:nvSpPr>
        <p:spPr bwMode="auto">
          <a:xfrm flipH="1">
            <a:off x="2085975" y="4445000"/>
            <a:ext cx="17716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3" name="Line 10"/>
          <p:cNvSpPr>
            <a:spLocks noChangeShapeType="1"/>
          </p:cNvSpPr>
          <p:nvPr/>
        </p:nvSpPr>
        <p:spPr bwMode="auto">
          <a:xfrm>
            <a:off x="5086350" y="4508500"/>
            <a:ext cx="1614488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4" name="Line 11"/>
          <p:cNvSpPr>
            <a:spLocks noChangeShapeType="1"/>
          </p:cNvSpPr>
          <p:nvPr/>
        </p:nvSpPr>
        <p:spPr bwMode="auto">
          <a:xfrm>
            <a:off x="14573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5" name="Line 12"/>
          <p:cNvSpPr>
            <a:spLocks noChangeShapeType="1"/>
          </p:cNvSpPr>
          <p:nvPr/>
        </p:nvSpPr>
        <p:spPr bwMode="auto">
          <a:xfrm>
            <a:off x="18002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6" name="Line 13"/>
          <p:cNvSpPr>
            <a:spLocks noChangeShapeType="1"/>
          </p:cNvSpPr>
          <p:nvPr/>
        </p:nvSpPr>
        <p:spPr bwMode="auto">
          <a:xfrm>
            <a:off x="22288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7" name="Line 14"/>
          <p:cNvSpPr>
            <a:spLocks noChangeShapeType="1"/>
          </p:cNvSpPr>
          <p:nvPr/>
        </p:nvSpPr>
        <p:spPr bwMode="auto">
          <a:xfrm>
            <a:off x="32575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8" name="Line 15"/>
          <p:cNvSpPr>
            <a:spLocks noChangeShapeType="1"/>
          </p:cNvSpPr>
          <p:nvPr/>
        </p:nvSpPr>
        <p:spPr bwMode="auto">
          <a:xfrm>
            <a:off x="368617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9" name="Line 16"/>
          <p:cNvSpPr>
            <a:spLocks noChangeShapeType="1"/>
          </p:cNvSpPr>
          <p:nvPr/>
        </p:nvSpPr>
        <p:spPr bwMode="auto">
          <a:xfrm>
            <a:off x="514350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0" name="Line 17"/>
          <p:cNvSpPr>
            <a:spLocks noChangeShapeType="1"/>
          </p:cNvSpPr>
          <p:nvPr/>
        </p:nvSpPr>
        <p:spPr bwMode="auto">
          <a:xfrm>
            <a:off x="55721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1" name="Line 18"/>
          <p:cNvSpPr>
            <a:spLocks noChangeShapeType="1"/>
          </p:cNvSpPr>
          <p:nvPr/>
        </p:nvSpPr>
        <p:spPr bwMode="auto">
          <a:xfrm>
            <a:off x="685800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2" name="Line 19"/>
          <p:cNvSpPr>
            <a:spLocks noChangeShapeType="1"/>
          </p:cNvSpPr>
          <p:nvPr/>
        </p:nvSpPr>
        <p:spPr bwMode="auto">
          <a:xfrm>
            <a:off x="72866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3" name="Line 20"/>
          <p:cNvSpPr>
            <a:spLocks noChangeShapeType="1"/>
          </p:cNvSpPr>
          <p:nvPr/>
        </p:nvSpPr>
        <p:spPr bwMode="auto">
          <a:xfrm>
            <a:off x="77152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4" name="Freeform 21"/>
          <p:cNvSpPr>
            <a:spLocks/>
          </p:cNvSpPr>
          <p:nvPr/>
        </p:nvSpPr>
        <p:spPr bwMode="auto">
          <a:xfrm>
            <a:off x="4071939" y="4559300"/>
            <a:ext cx="191096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5" name="Freeform 22"/>
          <p:cNvSpPr>
            <a:spLocks/>
          </p:cNvSpPr>
          <p:nvPr/>
        </p:nvSpPr>
        <p:spPr bwMode="auto">
          <a:xfrm>
            <a:off x="4655941" y="4533900"/>
            <a:ext cx="301823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6" name="Line 23"/>
          <p:cNvSpPr>
            <a:spLocks noChangeShapeType="1"/>
          </p:cNvSpPr>
          <p:nvPr/>
        </p:nvSpPr>
        <p:spPr bwMode="auto">
          <a:xfrm>
            <a:off x="2343150" y="547370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7" name="Line 24"/>
          <p:cNvSpPr>
            <a:spLocks noChangeShapeType="1"/>
          </p:cNvSpPr>
          <p:nvPr/>
        </p:nvSpPr>
        <p:spPr bwMode="auto">
          <a:xfrm>
            <a:off x="4086226" y="5448300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8" name="Line 25"/>
          <p:cNvSpPr>
            <a:spLocks noChangeShapeType="1"/>
          </p:cNvSpPr>
          <p:nvPr/>
        </p:nvSpPr>
        <p:spPr bwMode="auto">
          <a:xfrm>
            <a:off x="5957887" y="5435600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411644" y="5359400"/>
            <a:ext cx="2618186" cy="1104900"/>
            <a:chOff x="3838" y="2776"/>
            <a:chExt cx="1466" cy="696"/>
          </a:xfrm>
        </p:grpSpPr>
        <p:sp>
          <p:nvSpPr>
            <p:cNvPr id="192551" name="Rectangle 27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40</a:t>
              </a:r>
            </a:p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45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52" name="Line 28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3" name="Line 29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4" name="Line 30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5" name="Freeform 31"/>
            <p:cNvSpPr>
              <a:spLocks/>
            </p:cNvSpPr>
            <p:nvPr/>
          </p:nvSpPr>
          <p:spPr bwMode="auto">
            <a:xfrm>
              <a:off x="3838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6" name="Freeform 32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657725" y="4038600"/>
            <a:ext cx="4429125" cy="1295400"/>
            <a:chOff x="2296" y="1944"/>
            <a:chExt cx="2480" cy="816"/>
          </a:xfrm>
        </p:grpSpPr>
        <p:sp>
          <p:nvSpPr>
            <p:cNvPr id="192546" name="Rectangle 34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40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47" name="Line 35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8" name="Line 36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9" name="Freeform 37"/>
            <p:cNvSpPr>
              <a:spLocks/>
            </p:cNvSpPr>
            <p:nvPr/>
          </p:nvSpPr>
          <p:spPr bwMode="auto">
            <a:xfrm>
              <a:off x="2296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0" name="Freeform 38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357564" y="2489200"/>
            <a:ext cx="3829050" cy="1524000"/>
            <a:chOff x="1568" y="968"/>
            <a:chExt cx="2144" cy="960"/>
          </a:xfrm>
        </p:grpSpPr>
        <p:sp>
          <p:nvSpPr>
            <p:cNvPr id="192542" name="Rectangle 40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30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43" name="Line 41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4" name="Line 42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5" name="Text Box 43"/>
            <p:cNvSpPr txBox="1">
              <a:spLocks noChangeArrowheads="1"/>
            </p:cNvSpPr>
            <p:nvPr/>
          </p:nvSpPr>
          <p:spPr bwMode="auto">
            <a:xfrm>
              <a:off x="1568" y="1099"/>
              <a:ext cx="5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en-US" altLang="zh-CN" sz="1800" b="1">
                  <a:solidFill>
                    <a:srgbClr val="C0504D"/>
                  </a:solidFill>
                </a:rPr>
                <a:t>new root</a:t>
              </a:r>
              <a:endParaRPr lang="en-US" altLang="zh-CN" sz="3600" b="1">
                <a:solidFill>
                  <a:prstClr val="black"/>
                </a:solidFill>
              </a:endParaRPr>
            </a:p>
          </p:txBody>
        </p:sp>
      </p:grpSp>
      <p:sp>
        <p:nvSpPr>
          <p:cNvPr id="45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21334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6C0D5-D472-4CB3-8F29-C513AEFA2F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84784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 Simple case 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30</a:t>
            </a:r>
          </a:p>
        </p:txBody>
      </p:sp>
      <p:sp>
        <p:nvSpPr>
          <p:cNvPr id="194564" name="Rectangle 3"/>
          <p:cNvSpPr>
            <a:spLocks noChangeArrowheads="1"/>
          </p:cNvSpPr>
          <p:nvPr/>
        </p:nvSpPr>
        <p:spPr bwMode="auto">
          <a:xfrm rot="-5400000">
            <a:off x="4638675" y="2518771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4565" name="Rectangle 4"/>
          <p:cNvSpPr>
            <a:spLocks noChangeArrowheads="1"/>
          </p:cNvSpPr>
          <p:nvPr/>
        </p:nvSpPr>
        <p:spPr bwMode="auto">
          <a:xfrm rot="-5400000">
            <a:off x="3438525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4566" name="Rectangle 5"/>
          <p:cNvSpPr>
            <a:spLocks noChangeArrowheads="1"/>
          </p:cNvSpPr>
          <p:nvPr/>
        </p:nvSpPr>
        <p:spPr bwMode="auto">
          <a:xfrm rot="-5400000">
            <a:off x="5924550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4567" name="Line 6"/>
          <p:cNvSpPr>
            <a:spLocks noChangeShapeType="1"/>
          </p:cNvSpPr>
          <p:nvPr/>
        </p:nvSpPr>
        <p:spPr bwMode="auto">
          <a:xfrm flipH="1">
            <a:off x="5486400" y="25146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68" name="Line 7"/>
          <p:cNvSpPr>
            <a:spLocks noChangeShapeType="1"/>
          </p:cNvSpPr>
          <p:nvPr/>
        </p:nvSpPr>
        <p:spPr bwMode="auto">
          <a:xfrm>
            <a:off x="137160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69" name="Line 8"/>
          <p:cNvSpPr>
            <a:spLocks noChangeShapeType="1"/>
          </p:cNvSpPr>
          <p:nvPr/>
        </p:nvSpPr>
        <p:spPr bwMode="auto">
          <a:xfrm>
            <a:off x="137160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0" name="Line 9"/>
          <p:cNvSpPr>
            <a:spLocks noChangeShapeType="1"/>
          </p:cNvSpPr>
          <p:nvPr/>
        </p:nvSpPr>
        <p:spPr bwMode="auto">
          <a:xfrm>
            <a:off x="2143125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1" name="Line 10"/>
          <p:cNvSpPr>
            <a:spLocks noChangeShapeType="1"/>
          </p:cNvSpPr>
          <p:nvPr/>
        </p:nvSpPr>
        <p:spPr bwMode="auto">
          <a:xfrm flipH="1">
            <a:off x="3771900" y="35814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2" name="Line 11"/>
          <p:cNvSpPr>
            <a:spLocks noChangeShapeType="1"/>
          </p:cNvSpPr>
          <p:nvPr/>
        </p:nvSpPr>
        <p:spPr bwMode="auto">
          <a:xfrm>
            <a:off x="5314950" y="35814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3" name="Line 12"/>
          <p:cNvSpPr>
            <a:spLocks noChangeShapeType="1"/>
          </p:cNvSpPr>
          <p:nvPr/>
        </p:nvSpPr>
        <p:spPr bwMode="auto">
          <a:xfrm flipH="1">
            <a:off x="2057400" y="33528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4" name="Line 13"/>
          <p:cNvSpPr>
            <a:spLocks noChangeShapeType="1"/>
          </p:cNvSpPr>
          <p:nvPr/>
        </p:nvSpPr>
        <p:spPr bwMode="auto">
          <a:xfrm>
            <a:off x="5829300" y="33528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5" name="Line 14"/>
          <p:cNvSpPr>
            <a:spLocks noChangeShapeType="1"/>
          </p:cNvSpPr>
          <p:nvPr/>
        </p:nvSpPr>
        <p:spPr bwMode="auto">
          <a:xfrm>
            <a:off x="2057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6" name="Line 15"/>
          <p:cNvSpPr>
            <a:spLocks noChangeShapeType="1"/>
          </p:cNvSpPr>
          <p:nvPr/>
        </p:nvSpPr>
        <p:spPr bwMode="auto">
          <a:xfrm>
            <a:off x="4629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7" name="Line 16"/>
          <p:cNvSpPr>
            <a:spLocks noChangeShapeType="1"/>
          </p:cNvSpPr>
          <p:nvPr/>
        </p:nvSpPr>
        <p:spPr bwMode="auto">
          <a:xfrm flipH="1">
            <a:off x="771525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8" name="Line 17"/>
          <p:cNvSpPr>
            <a:spLocks noChangeShapeType="1"/>
          </p:cNvSpPr>
          <p:nvPr/>
        </p:nvSpPr>
        <p:spPr bwMode="auto">
          <a:xfrm>
            <a:off x="771525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9" name="Line 18"/>
          <p:cNvSpPr>
            <a:spLocks noChangeShapeType="1"/>
          </p:cNvSpPr>
          <p:nvPr/>
        </p:nvSpPr>
        <p:spPr bwMode="auto">
          <a:xfrm>
            <a:off x="7715250" y="51054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0" name="Line 19"/>
          <p:cNvSpPr>
            <a:spLocks noChangeShapeType="1"/>
          </p:cNvSpPr>
          <p:nvPr/>
        </p:nvSpPr>
        <p:spPr bwMode="auto">
          <a:xfrm>
            <a:off x="7029450" y="44958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1" name="Line 20"/>
          <p:cNvSpPr>
            <a:spLocks noChangeShapeType="1"/>
          </p:cNvSpPr>
          <p:nvPr/>
        </p:nvSpPr>
        <p:spPr bwMode="auto">
          <a:xfrm>
            <a:off x="3228975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2" name="Line 21"/>
          <p:cNvSpPr>
            <a:spLocks noChangeShapeType="1"/>
          </p:cNvSpPr>
          <p:nvPr/>
        </p:nvSpPr>
        <p:spPr bwMode="auto">
          <a:xfrm>
            <a:off x="3657600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3" name="Line 22"/>
          <p:cNvSpPr>
            <a:spLocks noChangeShapeType="1"/>
          </p:cNvSpPr>
          <p:nvPr/>
        </p:nvSpPr>
        <p:spPr bwMode="auto">
          <a:xfrm>
            <a:off x="405765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4" name="Line 23"/>
          <p:cNvSpPr>
            <a:spLocks noChangeShapeType="1"/>
          </p:cNvSpPr>
          <p:nvPr/>
        </p:nvSpPr>
        <p:spPr bwMode="auto">
          <a:xfrm>
            <a:off x="6172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5" name="Line 24"/>
          <p:cNvSpPr>
            <a:spLocks noChangeShapeType="1"/>
          </p:cNvSpPr>
          <p:nvPr/>
        </p:nvSpPr>
        <p:spPr bwMode="auto">
          <a:xfrm>
            <a:off x="6600825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6" name="Text Box 25"/>
          <p:cNvSpPr txBox="1">
            <a:spLocks noChangeArrowheads="1"/>
          </p:cNvSpPr>
          <p:nvPr/>
        </p:nvSpPr>
        <p:spPr bwMode="auto">
          <a:xfrm>
            <a:off x="8373995" y="1707844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>
                <a:solidFill>
                  <a:prstClr val="black"/>
                </a:solidFill>
              </a:rPr>
              <a:t>n=4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66544" y="4581530"/>
            <a:ext cx="403622" cy="879476"/>
            <a:chOff x="2109" y="2886"/>
            <a:chExt cx="226" cy="554"/>
          </a:xfrm>
        </p:grpSpPr>
        <p:sp>
          <p:nvSpPr>
            <p:cNvPr id="194588" name="Freeform 35"/>
            <p:cNvSpPr>
              <a:spLocks/>
            </p:cNvSpPr>
            <p:nvPr/>
          </p:nvSpPr>
          <p:spPr bwMode="auto">
            <a:xfrm>
              <a:off x="2109" y="2886"/>
              <a:ext cx="226" cy="297"/>
            </a:xfrm>
            <a:custGeom>
              <a:avLst/>
              <a:gdLst>
                <a:gd name="T0" fmla="*/ 0 w 226"/>
                <a:gd name="T1" fmla="*/ 297 h 297"/>
                <a:gd name="T2" fmla="*/ 115 w 226"/>
                <a:gd name="T3" fmla="*/ 198 h 297"/>
                <a:gd name="T4" fmla="*/ 156 w 226"/>
                <a:gd name="T5" fmla="*/ 124 h 297"/>
                <a:gd name="T6" fmla="*/ 181 w 226"/>
                <a:gd name="T7" fmla="*/ 83 h 297"/>
                <a:gd name="T8" fmla="*/ 205 w 226"/>
                <a:gd name="T9" fmla="*/ 33 h 297"/>
                <a:gd name="T10" fmla="*/ 222 w 226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297"/>
                <a:gd name="T20" fmla="*/ 226 w 226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297">
                  <a:moveTo>
                    <a:pt x="0" y="297"/>
                  </a:moveTo>
                  <a:cubicBezTo>
                    <a:pt x="45" y="267"/>
                    <a:pt x="76" y="235"/>
                    <a:pt x="115" y="198"/>
                  </a:cubicBezTo>
                  <a:cubicBezTo>
                    <a:pt x="124" y="171"/>
                    <a:pt x="156" y="124"/>
                    <a:pt x="156" y="124"/>
                  </a:cubicBezTo>
                  <a:cubicBezTo>
                    <a:pt x="179" y="53"/>
                    <a:pt x="147" y="139"/>
                    <a:pt x="181" y="83"/>
                  </a:cubicBezTo>
                  <a:cubicBezTo>
                    <a:pt x="218" y="22"/>
                    <a:pt x="154" y="96"/>
                    <a:pt x="205" y="33"/>
                  </a:cubicBezTo>
                  <a:cubicBezTo>
                    <a:pt x="226" y="7"/>
                    <a:pt x="222" y="29"/>
                    <a:pt x="222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4589" name="Freeform 36"/>
            <p:cNvSpPr>
              <a:spLocks/>
            </p:cNvSpPr>
            <p:nvPr/>
          </p:nvSpPr>
          <p:spPr bwMode="auto">
            <a:xfrm>
              <a:off x="2189" y="3341"/>
              <a:ext cx="131" cy="99"/>
            </a:xfrm>
            <a:custGeom>
              <a:avLst/>
              <a:gdLst>
                <a:gd name="T0" fmla="*/ 0 w 131"/>
                <a:gd name="T1" fmla="*/ 99 h 99"/>
                <a:gd name="T2" fmla="*/ 82 w 131"/>
                <a:gd name="T3" fmla="*/ 49 h 99"/>
                <a:gd name="T4" fmla="*/ 131 w 131"/>
                <a:gd name="T5" fmla="*/ 0 h 99"/>
                <a:gd name="T6" fmla="*/ 0 60000 65536"/>
                <a:gd name="T7" fmla="*/ 0 60000 65536"/>
                <a:gd name="T8" fmla="*/ 0 60000 65536"/>
                <a:gd name="T9" fmla="*/ 0 w 131"/>
                <a:gd name="T10" fmla="*/ 0 h 99"/>
                <a:gd name="T11" fmla="*/ 131 w 131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" h="99">
                  <a:moveTo>
                    <a:pt x="0" y="99"/>
                  </a:moveTo>
                  <a:cubicBezTo>
                    <a:pt x="34" y="86"/>
                    <a:pt x="48" y="60"/>
                    <a:pt x="82" y="49"/>
                  </a:cubicBezTo>
                  <a:cubicBezTo>
                    <a:pt x="99" y="33"/>
                    <a:pt x="115" y="16"/>
                    <a:pt x="131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0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203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文档集（</a:t>
            </a:r>
            <a:r>
              <a:rPr lang="en-US" altLang="zh-CN" dirty="0"/>
              <a:t>Collection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3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14D31-1840-4B6A-9A0E-872E5A566BC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12776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 Coalesce with sibling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50</a:t>
            </a:r>
          </a:p>
        </p:txBody>
      </p:sp>
      <p:sp>
        <p:nvSpPr>
          <p:cNvPr id="195588" name="Rectangle 3"/>
          <p:cNvSpPr>
            <a:spLocks noChangeArrowheads="1"/>
          </p:cNvSpPr>
          <p:nvPr/>
        </p:nvSpPr>
        <p:spPr bwMode="auto">
          <a:xfrm rot="-5400000">
            <a:off x="4638675" y="2533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5589" name="Rectangle 4"/>
          <p:cNvSpPr>
            <a:spLocks noChangeArrowheads="1"/>
          </p:cNvSpPr>
          <p:nvPr/>
        </p:nvSpPr>
        <p:spPr bwMode="auto">
          <a:xfrm rot="-5400000">
            <a:off x="3438525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5590" name="Rectangle 5"/>
          <p:cNvSpPr>
            <a:spLocks noChangeArrowheads="1"/>
          </p:cNvSpPr>
          <p:nvPr/>
        </p:nvSpPr>
        <p:spPr bwMode="auto">
          <a:xfrm rot="-5400000">
            <a:off x="5924550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5591" name="Line 6"/>
          <p:cNvSpPr>
            <a:spLocks noChangeShapeType="1"/>
          </p:cNvSpPr>
          <p:nvPr/>
        </p:nvSpPr>
        <p:spPr bwMode="auto">
          <a:xfrm flipH="1">
            <a:off x="5486400" y="25146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2" name="Line 7"/>
          <p:cNvSpPr>
            <a:spLocks noChangeShapeType="1"/>
          </p:cNvSpPr>
          <p:nvPr/>
        </p:nvSpPr>
        <p:spPr bwMode="auto">
          <a:xfrm>
            <a:off x="137160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3" name="Line 8"/>
          <p:cNvSpPr>
            <a:spLocks noChangeShapeType="1"/>
          </p:cNvSpPr>
          <p:nvPr/>
        </p:nvSpPr>
        <p:spPr bwMode="auto">
          <a:xfrm>
            <a:off x="137160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4" name="Line 9"/>
          <p:cNvSpPr>
            <a:spLocks noChangeShapeType="1"/>
          </p:cNvSpPr>
          <p:nvPr/>
        </p:nvSpPr>
        <p:spPr bwMode="auto">
          <a:xfrm>
            <a:off x="2143125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5" name="Line 10"/>
          <p:cNvSpPr>
            <a:spLocks noChangeShapeType="1"/>
          </p:cNvSpPr>
          <p:nvPr/>
        </p:nvSpPr>
        <p:spPr bwMode="auto">
          <a:xfrm flipH="1">
            <a:off x="3771900" y="35814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6" name="Line 11"/>
          <p:cNvSpPr>
            <a:spLocks noChangeShapeType="1"/>
          </p:cNvSpPr>
          <p:nvPr/>
        </p:nvSpPr>
        <p:spPr bwMode="auto">
          <a:xfrm>
            <a:off x="5314950" y="35814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7" name="Line 12"/>
          <p:cNvSpPr>
            <a:spLocks noChangeShapeType="1"/>
          </p:cNvSpPr>
          <p:nvPr/>
        </p:nvSpPr>
        <p:spPr bwMode="auto">
          <a:xfrm flipH="1">
            <a:off x="2057400" y="33528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8" name="Line 13"/>
          <p:cNvSpPr>
            <a:spLocks noChangeShapeType="1"/>
          </p:cNvSpPr>
          <p:nvPr/>
        </p:nvSpPr>
        <p:spPr bwMode="auto">
          <a:xfrm>
            <a:off x="5829300" y="33528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9" name="Line 14"/>
          <p:cNvSpPr>
            <a:spLocks noChangeShapeType="1"/>
          </p:cNvSpPr>
          <p:nvPr/>
        </p:nvSpPr>
        <p:spPr bwMode="auto">
          <a:xfrm>
            <a:off x="2057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0" name="Line 15"/>
          <p:cNvSpPr>
            <a:spLocks noChangeShapeType="1"/>
          </p:cNvSpPr>
          <p:nvPr/>
        </p:nvSpPr>
        <p:spPr bwMode="auto">
          <a:xfrm>
            <a:off x="4629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1" name="Line 16"/>
          <p:cNvSpPr>
            <a:spLocks noChangeShapeType="1"/>
          </p:cNvSpPr>
          <p:nvPr/>
        </p:nvSpPr>
        <p:spPr bwMode="auto">
          <a:xfrm flipH="1">
            <a:off x="771525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2" name="Line 17"/>
          <p:cNvSpPr>
            <a:spLocks noChangeShapeType="1"/>
          </p:cNvSpPr>
          <p:nvPr/>
        </p:nvSpPr>
        <p:spPr bwMode="auto">
          <a:xfrm>
            <a:off x="771525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3" name="Line 18"/>
          <p:cNvSpPr>
            <a:spLocks noChangeShapeType="1"/>
          </p:cNvSpPr>
          <p:nvPr/>
        </p:nvSpPr>
        <p:spPr bwMode="auto">
          <a:xfrm>
            <a:off x="7715250" y="51054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4" name="Line 19"/>
          <p:cNvSpPr>
            <a:spLocks noChangeShapeType="1"/>
          </p:cNvSpPr>
          <p:nvPr/>
        </p:nvSpPr>
        <p:spPr bwMode="auto">
          <a:xfrm>
            <a:off x="7029450" y="44958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5" name="Line 20"/>
          <p:cNvSpPr>
            <a:spLocks noChangeShapeType="1"/>
          </p:cNvSpPr>
          <p:nvPr/>
        </p:nvSpPr>
        <p:spPr bwMode="auto">
          <a:xfrm>
            <a:off x="3228975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6" name="Line 21"/>
          <p:cNvSpPr>
            <a:spLocks noChangeShapeType="1"/>
          </p:cNvSpPr>
          <p:nvPr/>
        </p:nvSpPr>
        <p:spPr bwMode="auto">
          <a:xfrm>
            <a:off x="3657600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7" name="Line 22"/>
          <p:cNvSpPr>
            <a:spLocks noChangeShapeType="1"/>
          </p:cNvSpPr>
          <p:nvPr/>
        </p:nvSpPr>
        <p:spPr bwMode="auto">
          <a:xfrm>
            <a:off x="405765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8" name="Line 23"/>
          <p:cNvSpPr>
            <a:spLocks noChangeShapeType="1"/>
          </p:cNvSpPr>
          <p:nvPr/>
        </p:nvSpPr>
        <p:spPr bwMode="auto">
          <a:xfrm>
            <a:off x="6172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9" name="Line 24"/>
          <p:cNvSpPr>
            <a:spLocks noChangeShapeType="1"/>
          </p:cNvSpPr>
          <p:nvPr/>
        </p:nvSpPr>
        <p:spPr bwMode="auto">
          <a:xfrm>
            <a:off x="6600825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10" name="Text Box 25"/>
          <p:cNvSpPr txBox="1">
            <a:spLocks noChangeArrowheads="1"/>
          </p:cNvSpPr>
          <p:nvPr/>
        </p:nvSpPr>
        <p:spPr bwMode="auto">
          <a:xfrm>
            <a:off x="8373995" y="1491820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 dirty="0">
                <a:solidFill>
                  <a:prstClr val="black"/>
                </a:solidFill>
              </a:rPr>
              <a:t>n=4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259462" y="3186116"/>
            <a:ext cx="3155753" cy="2300287"/>
            <a:chOff x="2265" y="1687"/>
            <a:chExt cx="1767" cy="1449"/>
          </a:xfrm>
        </p:grpSpPr>
        <p:sp>
          <p:nvSpPr>
            <p:cNvPr id="195612" name="Text Box 27"/>
            <p:cNvSpPr txBox="1">
              <a:spLocks noChangeArrowheads="1"/>
            </p:cNvSpPr>
            <p:nvPr/>
          </p:nvSpPr>
          <p:spPr bwMode="auto">
            <a:xfrm rot="16200000">
              <a:off x="2237" y="2615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5613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4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5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6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7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4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022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8B49C-6569-4428-8195-73892A619C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84784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 Redistribute keys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50</a:t>
            </a:r>
          </a:p>
        </p:txBody>
      </p:sp>
      <p:sp>
        <p:nvSpPr>
          <p:cNvPr id="196612" name="Rectangle 3"/>
          <p:cNvSpPr>
            <a:spLocks noChangeArrowheads="1"/>
          </p:cNvSpPr>
          <p:nvPr/>
        </p:nvSpPr>
        <p:spPr bwMode="auto">
          <a:xfrm rot="-5400000">
            <a:off x="4981575" y="26098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6613" name="Rectangle 4"/>
          <p:cNvSpPr>
            <a:spLocks noChangeArrowheads="1"/>
          </p:cNvSpPr>
          <p:nvPr/>
        </p:nvSpPr>
        <p:spPr bwMode="auto">
          <a:xfrm rot="-5400000">
            <a:off x="3781425" y="4057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35</a:t>
            </a:r>
          </a:p>
        </p:txBody>
      </p:sp>
      <p:sp>
        <p:nvSpPr>
          <p:cNvPr id="196614" name="Rectangle 5"/>
          <p:cNvSpPr>
            <a:spLocks noChangeArrowheads="1"/>
          </p:cNvSpPr>
          <p:nvPr/>
        </p:nvSpPr>
        <p:spPr bwMode="auto">
          <a:xfrm rot="-5400000">
            <a:off x="6267450" y="4057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6615" name="Line 6"/>
          <p:cNvSpPr>
            <a:spLocks noChangeShapeType="1"/>
          </p:cNvSpPr>
          <p:nvPr/>
        </p:nvSpPr>
        <p:spPr bwMode="auto">
          <a:xfrm flipH="1">
            <a:off x="5829300" y="25908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6" name="Line 7"/>
          <p:cNvSpPr>
            <a:spLocks noChangeShapeType="1"/>
          </p:cNvSpPr>
          <p:nvPr/>
        </p:nvSpPr>
        <p:spPr bwMode="auto">
          <a:xfrm>
            <a:off x="171450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7" name="Line 8"/>
          <p:cNvSpPr>
            <a:spLocks noChangeShapeType="1"/>
          </p:cNvSpPr>
          <p:nvPr/>
        </p:nvSpPr>
        <p:spPr bwMode="auto">
          <a:xfrm>
            <a:off x="1714500" y="5257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8" name="Line 9"/>
          <p:cNvSpPr>
            <a:spLocks noChangeShapeType="1"/>
          </p:cNvSpPr>
          <p:nvPr/>
        </p:nvSpPr>
        <p:spPr bwMode="auto">
          <a:xfrm>
            <a:off x="2486025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9" name="Line 10"/>
          <p:cNvSpPr>
            <a:spLocks noChangeShapeType="1"/>
          </p:cNvSpPr>
          <p:nvPr/>
        </p:nvSpPr>
        <p:spPr bwMode="auto">
          <a:xfrm flipH="1">
            <a:off x="4114800" y="36576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0" name="Line 11"/>
          <p:cNvSpPr>
            <a:spLocks noChangeShapeType="1"/>
          </p:cNvSpPr>
          <p:nvPr/>
        </p:nvSpPr>
        <p:spPr bwMode="auto">
          <a:xfrm>
            <a:off x="5657850" y="36576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1" name="Line 12"/>
          <p:cNvSpPr>
            <a:spLocks noChangeShapeType="1"/>
          </p:cNvSpPr>
          <p:nvPr/>
        </p:nvSpPr>
        <p:spPr bwMode="auto">
          <a:xfrm flipH="1">
            <a:off x="2400300" y="34290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2" name="Line 13"/>
          <p:cNvSpPr>
            <a:spLocks noChangeShapeType="1"/>
          </p:cNvSpPr>
          <p:nvPr/>
        </p:nvSpPr>
        <p:spPr bwMode="auto">
          <a:xfrm>
            <a:off x="6172200" y="34290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3" name="Line 14"/>
          <p:cNvSpPr>
            <a:spLocks noChangeShapeType="1"/>
          </p:cNvSpPr>
          <p:nvPr/>
        </p:nvSpPr>
        <p:spPr bwMode="auto">
          <a:xfrm>
            <a:off x="24003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4" name="Line 15"/>
          <p:cNvSpPr>
            <a:spLocks noChangeShapeType="1"/>
          </p:cNvSpPr>
          <p:nvPr/>
        </p:nvSpPr>
        <p:spPr bwMode="auto">
          <a:xfrm>
            <a:off x="4972050" y="45720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5" name="Line 16"/>
          <p:cNvSpPr>
            <a:spLocks noChangeShapeType="1"/>
          </p:cNvSpPr>
          <p:nvPr/>
        </p:nvSpPr>
        <p:spPr bwMode="auto">
          <a:xfrm flipH="1">
            <a:off x="8058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6" name="Line 17"/>
          <p:cNvSpPr>
            <a:spLocks noChangeShapeType="1"/>
          </p:cNvSpPr>
          <p:nvPr/>
        </p:nvSpPr>
        <p:spPr bwMode="auto">
          <a:xfrm>
            <a:off x="805815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7" name="Line 18"/>
          <p:cNvSpPr>
            <a:spLocks noChangeShapeType="1"/>
          </p:cNvSpPr>
          <p:nvPr/>
        </p:nvSpPr>
        <p:spPr bwMode="auto">
          <a:xfrm>
            <a:off x="805815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8" name="Line 19"/>
          <p:cNvSpPr>
            <a:spLocks noChangeShapeType="1"/>
          </p:cNvSpPr>
          <p:nvPr/>
        </p:nvSpPr>
        <p:spPr bwMode="auto">
          <a:xfrm>
            <a:off x="7372350" y="45720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9" name="Line 20"/>
          <p:cNvSpPr>
            <a:spLocks noChangeShapeType="1"/>
          </p:cNvSpPr>
          <p:nvPr/>
        </p:nvSpPr>
        <p:spPr bwMode="auto">
          <a:xfrm>
            <a:off x="3571875" y="515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0" name="Line 21"/>
          <p:cNvSpPr>
            <a:spLocks noChangeShapeType="1"/>
          </p:cNvSpPr>
          <p:nvPr/>
        </p:nvSpPr>
        <p:spPr bwMode="auto">
          <a:xfrm>
            <a:off x="4000500" y="515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1" name="Line 22"/>
          <p:cNvSpPr>
            <a:spLocks noChangeShapeType="1"/>
          </p:cNvSpPr>
          <p:nvPr/>
        </p:nvSpPr>
        <p:spPr bwMode="auto">
          <a:xfrm>
            <a:off x="440055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2" name="Line 23"/>
          <p:cNvSpPr>
            <a:spLocks noChangeShapeType="1"/>
          </p:cNvSpPr>
          <p:nvPr/>
        </p:nvSpPr>
        <p:spPr bwMode="auto">
          <a:xfrm>
            <a:off x="668655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3" name="Line 24"/>
          <p:cNvSpPr>
            <a:spLocks noChangeShapeType="1"/>
          </p:cNvSpPr>
          <p:nvPr/>
        </p:nvSpPr>
        <p:spPr bwMode="auto">
          <a:xfrm>
            <a:off x="714375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4" name="Text Box 25"/>
          <p:cNvSpPr txBox="1">
            <a:spLocks noChangeArrowheads="1"/>
          </p:cNvSpPr>
          <p:nvPr/>
        </p:nvSpPr>
        <p:spPr bwMode="auto">
          <a:xfrm>
            <a:off x="8455004" y="1419811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>
                <a:solidFill>
                  <a:prstClr val="black"/>
                </a:solidFill>
              </a:rPr>
              <a:t>n=4</a:t>
            </a:r>
          </a:p>
        </p:txBody>
      </p:sp>
      <p:sp>
        <p:nvSpPr>
          <p:cNvPr id="196635" name="Line 26"/>
          <p:cNvSpPr>
            <a:spLocks noChangeShapeType="1"/>
          </p:cNvSpPr>
          <p:nvPr/>
        </p:nvSpPr>
        <p:spPr bwMode="auto">
          <a:xfrm>
            <a:off x="4814888" y="515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75572" y="2833689"/>
            <a:ext cx="2800350" cy="2716213"/>
            <a:chOff x="2250" y="1417"/>
            <a:chExt cx="1568" cy="1711"/>
          </a:xfrm>
        </p:grpSpPr>
        <p:sp>
          <p:nvSpPr>
            <p:cNvPr id="196637" name="Text Box 28"/>
            <p:cNvSpPr txBox="1">
              <a:spLocks noChangeArrowheads="1"/>
            </p:cNvSpPr>
            <p:nvPr/>
          </p:nvSpPr>
          <p:spPr bwMode="auto">
            <a:xfrm rot="16200000">
              <a:off x="3027" y="2613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 dirty="0">
                  <a:solidFill>
                    <a:srgbClr val="FF0000"/>
                  </a:solidFill>
                </a:rPr>
                <a:t>35</a:t>
              </a:r>
              <a:endParaRPr lang="zh-CN" altLang="en-US" sz="3600" b="1" dirty="0">
                <a:solidFill>
                  <a:prstClr val="black"/>
                </a:solidFill>
              </a:endParaRPr>
            </a:p>
          </p:txBody>
        </p:sp>
        <p:sp>
          <p:nvSpPr>
            <p:cNvPr id="196638" name="Line 29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39" name="Freeform 30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0" name="Freeform 31"/>
            <p:cNvSpPr>
              <a:spLocks/>
            </p:cNvSpPr>
            <p:nvPr/>
          </p:nvSpPr>
          <p:spPr bwMode="auto">
            <a:xfrm>
              <a:off x="2250" y="2971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1" name="Text Box 32"/>
            <p:cNvSpPr txBox="1">
              <a:spLocks noChangeArrowheads="1"/>
            </p:cNvSpPr>
            <p:nvPr/>
          </p:nvSpPr>
          <p:spPr bwMode="auto">
            <a:xfrm rot="16200000">
              <a:off x="2587" y="1445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35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6642" name="Freeform 33"/>
            <p:cNvSpPr>
              <a:spLocks/>
            </p:cNvSpPr>
            <p:nvPr/>
          </p:nvSpPr>
          <p:spPr bwMode="auto">
            <a:xfrm>
              <a:off x="2250" y="2608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3" name="Freeform 34"/>
            <p:cNvSpPr>
              <a:spLocks/>
            </p:cNvSpPr>
            <p:nvPr/>
          </p:nvSpPr>
          <p:spPr bwMode="auto">
            <a:xfrm>
              <a:off x="3566" y="2608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4" name="Freeform 35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7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499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CEBD6-B078-40DF-BA94-3F431CD7DB7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7635" name="Rectangle 2"/>
          <p:cNvSpPr>
            <a:spLocks noChangeArrowheads="1"/>
          </p:cNvSpPr>
          <p:nvPr/>
        </p:nvSpPr>
        <p:spPr bwMode="auto">
          <a:xfrm rot="-5400000">
            <a:off x="8720138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45</a:t>
            </a:r>
          </a:p>
        </p:txBody>
      </p:sp>
      <p:sp>
        <p:nvSpPr>
          <p:cNvPr id="197636" name="Rectangle 3"/>
          <p:cNvSpPr>
            <a:spLocks noChangeArrowheads="1"/>
          </p:cNvSpPr>
          <p:nvPr/>
        </p:nvSpPr>
        <p:spPr bwMode="auto">
          <a:xfrm rot="-5400000">
            <a:off x="7334250" y="52435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37</a:t>
            </a:r>
          </a:p>
        </p:txBody>
      </p:sp>
      <p:sp>
        <p:nvSpPr>
          <p:cNvPr id="197637" name="Rectangle 4"/>
          <p:cNvSpPr>
            <a:spLocks noChangeArrowheads="1"/>
          </p:cNvSpPr>
          <p:nvPr/>
        </p:nvSpPr>
        <p:spPr bwMode="auto">
          <a:xfrm rot="-5400000">
            <a:off x="5669756" y="5077620"/>
            <a:ext cx="762000" cy="1300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26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7638" name="Rectangle 5"/>
          <p:cNvSpPr>
            <a:spLocks noChangeArrowheads="1"/>
          </p:cNvSpPr>
          <p:nvPr/>
        </p:nvSpPr>
        <p:spPr bwMode="auto">
          <a:xfrm rot="-5400000">
            <a:off x="4048125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197639" name="Rectangle 6"/>
          <p:cNvSpPr>
            <a:spLocks noChangeArrowheads="1"/>
          </p:cNvSpPr>
          <p:nvPr/>
        </p:nvSpPr>
        <p:spPr bwMode="auto">
          <a:xfrm rot="-5400000">
            <a:off x="2762250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97640" name="Rectangle 7"/>
          <p:cNvSpPr>
            <a:spLocks noChangeArrowheads="1"/>
          </p:cNvSpPr>
          <p:nvPr/>
        </p:nvSpPr>
        <p:spPr bwMode="auto">
          <a:xfrm rot="-5400000">
            <a:off x="1390650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7641" name="Rectangle 8"/>
          <p:cNvSpPr>
            <a:spLocks noChangeArrowheads="1"/>
          </p:cNvSpPr>
          <p:nvPr/>
        </p:nvSpPr>
        <p:spPr bwMode="auto">
          <a:xfrm rot="-5400000">
            <a:off x="3390900" y="3124200"/>
            <a:ext cx="762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10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20</a:t>
            </a:r>
          </a:p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197642" name="Rectangle 9"/>
          <p:cNvSpPr>
            <a:spLocks noChangeArrowheads="1"/>
          </p:cNvSpPr>
          <p:nvPr/>
        </p:nvSpPr>
        <p:spPr bwMode="auto">
          <a:xfrm rot="-5400000">
            <a:off x="6434138" y="3124200"/>
            <a:ext cx="762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97643" name="Line 10"/>
          <p:cNvSpPr>
            <a:spLocks noChangeShapeType="1"/>
          </p:cNvSpPr>
          <p:nvPr/>
        </p:nvSpPr>
        <p:spPr bwMode="auto">
          <a:xfrm flipH="1">
            <a:off x="3929064" y="2806700"/>
            <a:ext cx="1057275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4" name="Line 11"/>
          <p:cNvSpPr>
            <a:spLocks noChangeShapeType="1"/>
          </p:cNvSpPr>
          <p:nvPr/>
        </p:nvSpPr>
        <p:spPr bwMode="auto">
          <a:xfrm>
            <a:off x="5429250" y="2806700"/>
            <a:ext cx="871538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5" name="Line 12"/>
          <p:cNvSpPr>
            <a:spLocks noChangeShapeType="1"/>
          </p:cNvSpPr>
          <p:nvPr/>
        </p:nvSpPr>
        <p:spPr bwMode="auto">
          <a:xfrm flipH="1">
            <a:off x="1900238" y="4229100"/>
            <a:ext cx="115503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6" name="Line 13"/>
          <p:cNvSpPr>
            <a:spLocks noChangeShapeType="1"/>
          </p:cNvSpPr>
          <p:nvPr/>
        </p:nvSpPr>
        <p:spPr bwMode="auto">
          <a:xfrm flipH="1">
            <a:off x="3186112" y="4229100"/>
            <a:ext cx="28566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7" name="Line 14"/>
          <p:cNvSpPr>
            <a:spLocks noChangeShapeType="1"/>
          </p:cNvSpPr>
          <p:nvPr/>
        </p:nvSpPr>
        <p:spPr bwMode="auto">
          <a:xfrm>
            <a:off x="3815656" y="4229100"/>
            <a:ext cx="484882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8" name="Line 15"/>
          <p:cNvSpPr>
            <a:spLocks noChangeShapeType="1"/>
          </p:cNvSpPr>
          <p:nvPr/>
        </p:nvSpPr>
        <p:spPr bwMode="auto">
          <a:xfrm flipH="1">
            <a:off x="6100762" y="4165600"/>
            <a:ext cx="271463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9" name="Line 16"/>
          <p:cNvSpPr>
            <a:spLocks noChangeShapeType="1"/>
          </p:cNvSpPr>
          <p:nvPr/>
        </p:nvSpPr>
        <p:spPr bwMode="auto">
          <a:xfrm>
            <a:off x="6843712" y="4203700"/>
            <a:ext cx="785813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0" name="Line 17"/>
          <p:cNvSpPr>
            <a:spLocks noChangeShapeType="1"/>
          </p:cNvSpPr>
          <p:nvPr/>
        </p:nvSpPr>
        <p:spPr bwMode="auto">
          <a:xfrm>
            <a:off x="7229475" y="4152900"/>
            <a:ext cx="180022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1" name="Line 18"/>
          <p:cNvSpPr>
            <a:spLocks noChangeShapeType="1"/>
          </p:cNvSpPr>
          <p:nvPr/>
        </p:nvSpPr>
        <p:spPr bwMode="auto">
          <a:xfrm>
            <a:off x="21574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2" name="Line 19"/>
          <p:cNvSpPr>
            <a:spLocks noChangeShapeType="1"/>
          </p:cNvSpPr>
          <p:nvPr/>
        </p:nvSpPr>
        <p:spPr bwMode="auto">
          <a:xfrm>
            <a:off x="35290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3" name="Line 20"/>
          <p:cNvSpPr>
            <a:spLocks noChangeShapeType="1"/>
          </p:cNvSpPr>
          <p:nvPr/>
        </p:nvSpPr>
        <p:spPr bwMode="auto">
          <a:xfrm>
            <a:off x="4729164" y="542290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4" name="Line 21"/>
          <p:cNvSpPr>
            <a:spLocks noChangeShapeType="1"/>
          </p:cNvSpPr>
          <p:nvPr/>
        </p:nvSpPr>
        <p:spPr bwMode="auto">
          <a:xfrm>
            <a:off x="94726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5" name="Line 22"/>
          <p:cNvSpPr>
            <a:spLocks noChangeShapeType="1"/>
          </p:cNvSpPr>
          <p:nvPr/>
        </p:nvSpPr>
        <p:spPr bwMode="auto">
          <a:xfrm>
            <a:off x="6557962" y="54229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6" name="Line 23"/>
          <p:cNvSpPr>
            <a:spLocks noChangeShapeType="1"/>
          </p:cNvSpPr>
          <p:nvPr/>
        </p:nvSpPr>
        <p:spPr bwMode="auto">
          <a:xfrm>
            <a:off x="8101014" y="54356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7" name="Rectangle 24"/>
          <p:cNvSpPr>
            <a:spLocks noChangeArrowheads="1"/>
          </p:cNvSpPr>
          <p:nvPr/>
        </p:nvSpPr>
        <p:spPr bwMode="auto">
          <a:xfrm>
            <a:off x="850024" y="1340768"/>
            <a:ext cx="5243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4447" indent="-604447" defTabSz="1608195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zh-CN" altLang="en-US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d) Non-leaf </a:t>
            </a:r>
            <a:r>
              <a:rPr lang="en-US" altLang="zh-CN" sz="2400" dirty="0" err="1">
                <a:solidFill>
                  <a:srgbClr val="333333"/>
                </a:solidFill>
                <a:latin typeface="Segoe UI" charset="0"/>
                <a:ea typeface="Microsoft YaHei" charset="-122"/>
              </a:rPr>
              <a:t>coalese</a:t>
            </a:r>
            <a:endParaRPr lang="en-US" altLang="zh-CN" sz="2400" dirty="0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lvl="1" indent="-604447" defTabSz="1608195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altLang="zh-CN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Delete 37</a:t>
            </a:r>
          </a:p>
        </p:txBody>
      </p:sp>
      <p:sp>
        <p:nvSpPr>
          <p:cNvPr id="197658" name="Text Box 25"/>
          <p:cNvSpPr txBox="1">
            <a:spLocks noChangeArrowheads="1"/>
          </p:cNvSpPr>
          <p:nvPr/>
        </p:nvSpPr>
        <p:spPr bwMode="auto">
          <a:xfrm>
            <a:off x="8455004" y="1491820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 dirty="0">
                <a:solidFill>
                  <a:prstClr val="black"/>
                </a:solidFill>
              </a:rPr>
              <a:t>n=4</a:t>
            </a:r>
          </a:p>
        </p:txBody>
      </p:sp>
      <p:sp>
        <p:nvSpPr>
          <p:cNvPr id="197659" name="Line 26"/>
          <p:cNvSpPr>
            <a:spLocks noChangeShapeType="1"/>
          </p:cNvSpPr>
          <p:nvPr/>
        </p:nvSpPr>
        <p:spPr bwMode="auto">
          <a:xfrm>
            <a:off x="1557338" y="59055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0" name="Line 27"/>
          <p:cNvSpPr>
            <a:spLocks noChangeShapeType="1"/>
          </p:cNvSpPr>
          <p:nvPr/>
        </p:nvSpPr>
        <p:spPr bwMode="auto">
          <a:xfrm>
            <a:off x="1985963" y="58801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1" name="Line 28"/>
          <p:cNvSpPr>
            <a:spLocks noChangeShapeType="1"/>
          </p:cNvSpPr>
          <p:nvPr/>
        </p:nvSpPr>
        <p:spPr bwMode="auto">
          <a:xfrm>
            <a:off x="2957513" y="59436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2" name="Line 29"/>
          <p:cNvSpPr>
            <a:spLocks noChangeShapeType="1"/>
          </p:cNvSpPr>
          <p:nvPr/>
        </p:nvSpPr>
        <p:spPr bwMode="auto">
          <a:xfrm flipH="1">
            <a:off x="3357563" y="59309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3" name="Line 30"/>
          <p:cNvSpPr>
            <a:spLocks noChangeShapeType="1"/>
          </p:cNvSpPr>
          <p:nvPr/>
        </p:nvSpPr>
        <p:spPr bwMode="auto">
          <a:xfrm>
            <a:off x="4243388" y="59436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4" name="Line 31"/>
          <p:cNvSpPr>
            <a:spLocks noChangeShapeType="1"/>
          </p:cNvSpPr>
          <p:nvPr/>
        </p:nvSpPr>
        <p:spPr bwMode="auto">
          <a:xfrm flipH="1">
            <a:off x="4643437" y="5956300"/>
            <a:ext cx="14288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5" name="Line 32"/>
          <p:cNvSpPr>
            <a:spLocks noChangeShapeType="1"/>
          </p:cNvSpPr>
          <p:nvPr/>
        </p:nvSpPr>
        <p:spPr bwMode="auto">
          <a:xfrm>
            <a:off x="5643563" y="596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6" name="Line 33"/>
          <p:cNvSpPr>
            <a:spLocks noChangeShapeType="1"/>
          </p:cNvSpPr>
          <p:nvPr/>
        </p:nvSpPr>
        <p:spPr bwMode="auto">
          <a:xfrm>
            <a:off x="6086475" y="59817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7" name="Line 34"/>
          <p:cNvSpPr>
            <a:spLocks noChangeShapeType="1"/>
          </p:cNvSpPr>
          <p:nvPr/>
        </p:nvSpPr>
        <p:spPr bwMode="auto">
          <a:xfrm>
            <a:off x="7529512" y="5918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8" name="Line 35"/>
          <p:cNvSpPr>
            <a:spLocks noChangeShapeType="1"/>
          </p:cNvSpPr>
          <p:nvPr/>
        </p:nvSpPr>
        <p:spPr bwMode="auto">
          <a:xfrm>
            <a:off x="7929563" y="59563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9" name="Line 36"/>
          <p:cNvSpPr>
            <a:spLocks noChangeShapeType="1"/>
          </p:cNvSpPr>
          <p:nvPr/>
        </p:nvSpPr>
        <p:spPr bwMode="auto">
          <a:xfrm>
            <a:off x="8901113" y="59563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70" name="Line 37"/>
          <p:cNvSpPr>
            <a:spLocks noChangeShapeType="1"/>
          </p:cNvSpPr>
          <p:nvPr/>
        </p:nvSpPr>
        <p:spPr bwMode="auto">
          <a:xfrm>
            <a:off x="9286875" y="59436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273750" y="3670300"/>
            <a:ext cx="5041702" cy="1651000"/>
            <a:chOff x="2297" y="1936"/>
            <a:chExt cx="2823" cy="1040"/>
          </a:xfrm>
        </p:grpSpPr>
        <p:sp>
          <p:nvSpPr>
            <p:cNvPr id="197688" name="Freeform 39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9" name="Freeform 40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90" name="Text Box 41"/>
            <p:cNvSpPr txBox="1">
              <a:spLocks noChangeArrowheads="1"/>
            </p:cNvSpPr>
            <p:nvPr/>
          </p:nvSpPr>
          <p:spPr bwMode="auto">
            <a:xfrm rot="16200000">
              <a:off x="2300" y="2120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40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91" name="Freeform 42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92" name="Freeform 43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257930" y="4000500"/>
            <a:ext cx="2443163" cy="2273300"/>
            <a:chOff x="3408" y="2144"/>
            <a:chExt cx="1368" cy="1432"/>
          </a:xfrm>
        </p:grpSpPr>
        <p:sp>
          <p:nvSpPr>
            <p:cNvPr id="197680" name="Text Box 45"/>
            <p:cNvSpPr txBox="1">
              <a:spLocks noChangeArrowheads="1"/>
            </p:cNvSpPr>
            <p:nvPr/>
          </p:nvSpPr>
          <p:spPr bwMode="auto">
            <a:xfrm rot="16200000">
              <a:off x="3380" y="3120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81" name="Freeform 46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2" name="Freeform 47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3" name="Line 48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4" name="Freeform 49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5" name="Freeform 50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6" name="Freeform 51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7" name="Freeform 52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97673" name="Rectangle 53"/>
          <p:cNvSpPr>
            <a:spLocks noChangeArrowheads="1"/>
          </p:cNvSpPr>
          <p:nvPr/>
        </p:nvSpPr>
        <p:spPr bwMode="auto">
          <a:xfrm rot="-5400000">
            <a:off x="4848225" y="2219325"/>
            <a:ext cx="7620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42989" y="2349500"/>
            <a:ext cx="4729162" cy="2000250"/>
            <a:chOff x="488" y="1104"/>
            <a:chExt cx="2648" cy="1260"/>
          </a:xfrm>
        </p:grpSpPr>
        <p:sp>
          <p:nvSpPr>
            <p:cNvPr id="197675" name="Freeform 55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76" name="Text Box 56"/>
            <p:cNvSpPr txBox="1">
              <a:spLocks noChangeArrowheads="1"/>
            </p:cNvSpPr>
            <p:nvPr/>
          </p:nvSpPr>
          <p:spPr bwMode="auto">
            <a:xfrm rot="16200000">
              <a:off x="2012" y="2128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25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77" name="Text Box 57"/>
            <p:cNvSpPr txBox="1">
              <a:spLocks noChangeArrowheads="1"/>
            </p:cNvSpPr>
            <p:nvPr/>
          </p:nvSpPr>
          <p:spPr bwMode="auto">
            <a:xfrm>
              <a:off x="488" y="1523"/>
              <a:ext cx="8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C0504D"/>
                  </a:solidFill>
                </a:rPr>
                <a:t>new root</a:t>
              </a:r>
              <a:endParaRPr lang="en-US" altLang="zh-CN" sz="3600" b="1">
                <a:solidFill>
                  <a:prstClr val="black"/>
                </a:solidFill>
              </a:endParaRPr>
            </a:p>
          </p:txBody>
        </p:sp>
        <p:sp>
          <p:nvSpPr>
            <p:cNvPr id="197678" name="Freeform 58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79" name="Freeform 5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61" name="标题 22"/>
          <p:cNvSpPr txBox="1">
            <a:spLocks/>
          </p:cNvSpPr>
          <p:nvPr/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algn="ctr" defTabSz="16081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1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B-Tree </a:t>
            </a:r>
            <a:r>
              <a:rPr lang="zh-CN" altLang="en-US" sz="51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41296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什么决定</a:t>
            </a:r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的效率？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树的高度决定查询需要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对于同样规模的数据，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越大树的高度越低。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为了提高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的效率，我们需要增加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，即增加每个节点容纳键和指针的数量。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用简短的数据类型定义键的属性，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e.g.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smallint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进行压缩。</a:t>
            </a:r>
          </a:p>
        </p:txBody>
      </p:sp>
    </p:spTree>
    <p:extLst>
      <p:ext uri="{BB962C8B-B14F-4D97-AF65-F5344CB8AC3E}">
        <p14:creationId xmlns:p14="http://schemas.microsoft.com/office/powerpoint/2010/main" val="5536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C902F-434A-4B33-A383-7907DE78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Indexing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688CA-1531-4039-AFA9-360B926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5ABC1-0D2A-492C-83E1-8F8CA9ED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21750"/>
            <a:ext cx="6248400" cy="289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E18FD-AA69-42DC-A138-6548F90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8" y="5011792"/>
            <a:ext cx="7791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1772816"/>
            <a:ext cx="3105150" cy="390525"/>
          </a:xfrm>
          <a:prstGeom prst="rect">
            <a:avLst/>
          </a:prstGeom>
        </p:spPr>
      </p:pic>
      <p:sp>
        <p:nvSpPr>
          <p:cNvPr id="6" name="线形标注 1(无边框) 5"/>
          <p:cNvSpPr/>
          <p:nvPr/>
        </p:nvSpPr>
        <p:spPr>
          <a:xfrm>
            <a:off x="606996" y="2482512"/>
            <a:ext cx="1800200" cy="360040"/>
          </a:xfrm>
          <a:prstGeom prst="callout1">
            <a:avLst>
              <a:gd name="adj1" fmla="val -417"/>
              <a:gd name="adj2" fmla="val 54170"/>
              <a:gd name="adj3" fmla="val -105532"/>
              <a:gd name="adj4" fmla="val 61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key/attribute</a:t>
            </a:r>
            <a:endParaRPr lang="zh-CN" altLang="en-US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2531660" y="2485475"/>
            <a:ext cx="1656184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3068960"/>
            <a:ext cx="4410075" cy="49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6" y="3890308"/>
            <a:ext cx="4010025" cy="1990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1866106"/>
            <a:ext cx="4857750" cy="3867150"/>
          </a:xfrm>
          <a:prstGeom prst="rect">
            <a:avLst/>
          </a:prstGeom>
        </p:spPr>
      </p:pic>
      <p:sp>
        <p:nvSpPr>
          <p:cNvPr id="11" name="线形标注 1(无边框) 10"/>
          <p:cNvSpPr/>
          <p:nvPr/>
        </p:nvSpPr>
        <p:spPr>
          <a:xfrm>
            <a:off x="8311852" y="4869160"/>
            <a:ext cx="2100808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918780" y="5918266"/>
            <a:ext cx="2856568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nested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6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一个文档可以视作一个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r>
              <a:rPr lang="en-US" altLang="zh-CN" sz="4800" dirty="0"/>
              <a:t>Object Oriented Programming</a:t>
            </a:r>
          </a:p>
          <a:p>
            <a:pPr lvl="1"/>
            <a:r>
              <a:rPr lang="en-US" altLang="zh-CN" sz="4300" dirty="0"/>
              <a:t>Unifying programming model and data model</a:t>
            </a:r>
          </a:p>
          <a:p>
            <a:pPr lvl="1"/>
            <a:r>
              <a:rPr lang="en-US" altLang="zh-CN" sz="4300" dirty="0"/>
              <a:t>Everything is treated as object.</a:t>
            </a:r>
            <a:endParaRPr lang="zh-CN" altLang="en-US" sz="4300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3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文档集（</a:t>
            </a:r>
            <a:r>
              <a:rPr lang="en-US" altLang="zh-CN" dirty="0"/>
              <a:t>Collection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文档的集合</a:t>
            </a:r>
            <a:endParaRPr lang="en-US" altLang="zh-CN" sz="4400" dirty="0"/>
          </a:p>
          <a:p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一个文档集可视为一</a:t>
            </a:r>
            <a:r>
              <a:rPr lang="zh-CN" altLang="en-US" sz="4400" b="1" dirty="0"/>
              <a:t>类</a:t>
            </a:r>
            <a:r>
              <a:rPr lang="zh-CN" altLang="en-US" sz="4400" dirty="0"/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8" y="2852936"/>
            <a:ext cx="3876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/>
              <a:t>若干个文档集构成一个数据库</a:t>
            </a:r>
            <a:endParaRPr lang="en-US" altLang="zh-CN" sz="4800" dirty="0"/>
          </a:p>
          <a:p>
            <a:r>
              <a:rPr lang="zh-CN" altLang="en-US" sz="4800" dirty="0"/>
              <a:t>一个数据库对应一个</a:t>
            </a:r>
            <a:r>
              <a:rPr lang="zh-CN" altLang="en-US" sz="4800" b="1" dirty="0"/>
              <a:t>应用</a:t>
            </a:r>
            <a:endParaRPr lang="en-US" altLang="zh-CN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20" y="2924944"/>
            <a:ext cx="3629025" cy="476250"/>
          </a:xfrm>
          <a:prstGeom prst="rect">
            <a:avLst/>
          </a:prstGeom>
        </p:spPr>
      </p:pic>
      <p:sp>
        <p:nvSpPr>
          <p:cNvPr id="6" name="线形标注 1(无边框) 5"/>
          <p:cNvSpPr/>
          <p:nvPr/>
        </p:nvSpPr>
        <p:spPr>
          <a:xfrm>
            <a:off x="1067048" y="3726247"/>
            <a:ext cx="1800200" cy="360040"/>
          </a:xfrm>
          <a:prstGeom prst="callout1">
            <a:avLst>
              <a:gd name="adj1" fmla="val -417"/>
              <a:gd name="adj2" fmla="val 54170"/>
              <a:gd name="adj3" fmla="val -124700"/>
              <a:gd name="adj4" fmla="val 61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2867248" y="3726247"/>
            <a:ext cx="1656184" cy="360040"/>
          </a:xfrm>
          <a:prstGeom prst="callout1">
            <a:avLst>
              <a:gd name="adj1" fmla="val -417"/>
              <a:gd name="adj2" fmla="val 38544"/>
              <a:gd name="adj3" fmla="val -119908"/>
              <a:gd name="adj4" fmla="val -133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20" y="4610485"/>
            <a:ext cx="6076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32" y="2708920"/>
            <a:ext cx="5133975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32" y="4615898"/>
            <a:ext cx="4962525" cy="1724025"/>
          </a:xfrm>
          <a:prstGeom prst="rect">
            <a:avLst/>
          </a:prstGeom>
        </p:spPr>
      </p:pic>
      <p:sp>
        <p:nvSpPr>
          <p:cNvPr id="7" name="线形标注 1(无边框) 6"/>
          <p:cNvSpPr/>
          <p:nvPr/>
        </p:nvSpPr>
        <p:spPr>
          <a:xfrm>
            <a:off x="4289486" y="2690714"/>
            <a:ext cx="4886462" cy="360040"/>
          </a:xfrm>
          <a:prstGeom prst="callout1">
            <a:avLst>
              <a:gd name="adj1" fmla="val 47502"/>
              <a:gd name="adj2" fmla="val 11848"/>
              <a:gd name="adj3" fmla="val 177191"/>
              <a:gd name="adj4" fmla="val -256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 identifier of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305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755</Words>
  <Application>Microsoft Office PowerPoint</Application>
  <PresentationFormat>35 毫米幻灯片</PresentationFormat>
  <Paragraphs>298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方正书宋_GBK</vt:lpstr>
      <vt:lpstr>宋体</vt:lpstr>
      <vt:lpstr>Microsoft YaHei</vt:lpstr>
      <vt:lpstr>Microsoft YaHei</vt:lpstr>
      <vt:lpstr>Arial</vt:lpstr>
      <vt:lpstr>Calibri</vt:lpstr>
      <vt:lpstr>Segoe UI</vt:lpstr>
      <vt:lpstr>Symbol</vt:lpstr>
      <vt:lpstr>Wingdings</vt:lpstr>
      <vt:lpstr>默认设计模板</vt:lpstr>
      <vt:lpstr>PowerPoint 演示文稿</vt:lpstr>
      <vt:lpstr>数据库管理系统（DBMS）</vt:lpstr>
      <vt:lpstr>文档型数据库的基本概念</vt:lpstr>
      <vt:lpstr>文档（Document）</vt:lpstr>
      <vt:lpstr>文档（Document）</vt:lpstr>
      <vt:lpstr>文档集（Collection）</vt:lpstr>
      <vt:lpstr>数据库（Database）</vt:lpstr>
      <vt:lpstr>文档的访问接口</vt:lpstr>
      <vt:lpstr>文档的访问接口</vt:lpstr>
      <vt:lpstr>文档的访问接口</vt:lpstr>
      <vt:lpstr>文档的访问接口</vt:lpstr>
      <vt:lpstr>文档的访问接口</vt:lpstr>
      <vt:lpstr>文档的访问接口</vt:lpstr>
      <vt:lpstr>存储器件</vt:lpstr>
      <vt:lpstr>性能指标</vt:lpstr>
      <vt:lpstr>硬盘(I/O)的特点</vt:lpstr>
      <vt:lpstr>闪存(I/O)的特点</vt:lpstr>
      <vt:lpstr>数据处理性能的宗旨</vt:lpstr>
      <vt:lpstr>数据库的基本存储架构</vt:lpstr>
      <vt:lpstr>实现快速查询 – 索引</vt:lpstr>
      <vt:lpstr>B-Tree</vt:lpstr>
      <vt:lpstr>B-Tree的节点</vt:lpstr>
      <vt:lpstr>B-Tree的子节点</vt:lpstr>
      <vt:lpstr>B-Tree的平衡性</vt:lpstr>
      <vt:lpstr>B-Tree 插入操作举例</vt:lpstr>
      <vt:lpstr>B-Tree 插入操作举例</vt:lpstr>
      <vt:lpstr>B-Tree 插入操作举例</vt:lpstr>
      <vt:lpstr>B-Tree 插入操作举例</vt:lpstr>
      <vt:lpstr>B-Tree 删除操作举例</vt:lpstr>
      <vt:lpstr>B-Tree 删除操作举例</vt:lpstr>
      <vt:lpstr>B-Tree 删除操作举例</vt:lpstr>
      <vt:lpstr>PowerPoint 演示文稿</vt:lpstr>
      <vt:lpstr>什么决定B-Tree的效率？</vt:lpstr>
      <vt:lpstr>MongoDB 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Zhou Xuan</cp:lastModifiedBy>
  <cp:revision>55</cp:revision>
  <dcterms:created xsi:type="dcterms:W3CDTF">2017-07-18T13:23:02Z</dcterms:created>
  <dcterms:modified xsi:type="dcterms:W3CDTF">2019-09-06T01:43:24Z</dcterms:modified>
</cp:coreProperties>
</file>