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81" r:id="rId2"/>
  </p:sldMasterIdLst>
  <p:notesMasterIdLst>
    <p:notesMasterId r:id="rId36"/>
  </p:notesMasterIdLst>
  <p:sldIdLst>
    <p:sldId id="278" r:id="rId3"/>
    <p:sldId id="498" r:id="rId4"/>
    <p:sldId id="468" r:id="rId5"/>
    <p:sldId id="469" r:id="rId6"/>
    <p:sldId id="470" r:id="rId7"/>
    <p:sldId id="466" r:id="rId8"/>
    <p:sldId id="467" r:id="rId9"/>
    <p:sldId id="471" r:id="rId10"/>
    <p:sldId id="472" r:id="rId11"/>
    <p:sldId id="473" r:id="rId12"/>
    <p:sldId id="474" r:id="rId13"/>
    <p:sldId id="476" r:id="rId14"/>
    <p:sldId id="477" r:id="rId15"/>
    <p:sldId id="478" r:id="rId16"/>
    <p:sldId id="485" r:id="rId17"/>
    <p:sldId id="479" r:id="rId18"/>
    <p:sldId id="480" r:id="rId19"/>
    <p:sldId id="481" r:id="rId20"/>
    <p:sldId id="482" r:id="rId21"/>
    <p:sldId id="483" r:id="rId22"/>
    <p:sldId id="497" r:id="rId23"/>
    <p:sldId id="484" r:id="rId24"/>
    <p:sldId id="486" r:id="rId25"/>
    <p:sldId id="487" r:id="rId26"/>
    <p:sldId id="488" r:id="rId27"/>
    <p:sldId id="489" r:id="rId28"/>
    <p:sldId id="490" r:id="rId29"/>
    <p:sldId id="491" r:id="rId30"/>
    <p:sldId id="492" r:id="rId31"/>
    <p:sldId id="493" r:id="rId32"/>
    <p:sldId id="494" r:id="rId33"/>
    <p:sldId id="495" r:id="rId34"/>
    <p:sldId id="496" r:id="rId35"/>
  </p:sldIdLst>
  <p:sldSz cx="10287000" cy="6858000" type="35mm"/>
  <p:notesSz cx="6858000" cy="9144000"/>
  <p:defaultTextStyle>
    <a:defPPr>
      <a:defRPr lang="zh-CN"/>
    </a:defPPr>
    <a:lvl1pPr marL="0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7517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5035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82552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10069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7587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65104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92622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20139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2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05" autoAdjust="0"/>
    <p:restoredTop sz="94660"/>
  </p:normalViewPr>
  <p:slideViewPr>
    <p:cSldViewPr>
      <p:cViewPr varScale="1">
        <p:scale>
          <a:sx n="73" d="100"/>
          <a:sy n="73" d="100"/>
        </p:scale>
        <p:origin x="235" y="48"/>
      </p:cViewPr>
      <p:guideLst>
        <p:guide orient="horz" pos="2160"/>
        <p:guide pos="32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8154EA-D529-48F9-AC5F-3A9C16F1D0BB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C08A6-50A1-42B3-A80C-FCFADA0E6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494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7517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55035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82552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10069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37587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65104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92622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20139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1913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AC8F5-A0B7-C045-B896-DD5622A7D6DE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en-US" altLang="x-non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079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1913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AC8F5-A0B7-C045-B896-DD5622A7D6DE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en-US" altLang="x-non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570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C08A6-50A1-42B3-A80C-FCFADA0E66D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098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CFB50-42D6-B240-B801-3F9B7FDC646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009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CFB50-42D6-B240-B801-3F9B7FDC646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28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CFB50-42D6-B240-B801-3F9B7FDC646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34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1525" y="2130505"/>
            <a:ext cx="874395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75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5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82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10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7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6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92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20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274717"/>
            <a:ext cx="2314575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4350" y="274717"/>
            <a:ext cx="6772275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1525" y="2130505"/>
            <a:ext cx="874395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75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5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82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10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7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6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92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20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276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04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6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751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50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825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100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75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6510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926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2013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154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0" y="1600206"/>
            <a:ext cx="4543425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29225" y="1600206"/>
            <a:ext cx="4543425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607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535114"/>
            <a:ext cx="4545212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7517" indent="0">
              <a:buNone/>
              <a:defRPr sz="2300" b="1"/>
            </a:lvl2pPr>
            <a:lvl3pPr marL="1055035" indent="0">
              <a:buNone/>
              <a:defRPr sz="2100" b="1"/>
            </a:lvl3pPr>
            <a:lvl4pPr marL="1582552" indent="0">
              <a:buNone/>
              <a:defRPr sz="1800" b="1"/>
            </a:lvl4pPr>
            <a:lvl5pPr marL="2110069" indent="0">
              <a:buNone/>
              <a:defRPr sz="1800" b="1"/>
            </a:lvl5pPr>
            <a:lvl6pPr marL="2637587" indent="0">
              <a:buNone/>
              <a:defRPr sz="1800" b="1"/>
            </a:lvl6pPr>
            <a:lvl7pPr marL="3165104" indent="0">
              <a:buNone/>
              <a:defRPr sz="1800" b="1"/>
            </a:lvl7pPr>
            <a:lvl8pPr marL="3692622" indent="0">
              <a:buNone/>
              <a:defRPr sz="1800" b="1"/>
            </a:lvl8pPr>
            <a:lvl9pPr marL="4220139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25699" y="1535114"/>
            <a:ext cx="4546997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7517" indent="0">
              <a:buNone/>
              <a:defRPr sz="2300" b="1"/>
            </a:lvl2pPr>
            <a:lvl3pPr marL="1055035" indent="0">
              <a:buNone/>
              <a:defRPr sz="2100" b="1"/>
            </a:lvl3pPr>
            <a:lvl4pPr marL="1582552" indent="0">
              <a:buNone/>
              <a:defRPr sz="1800" b="1"/>
            </a:lvl4pPr>
            <a:lvl5pPr marL="2110069" indent="0">
              <a:buNone/>
              <a:defRPr sz="1800" b="1"/>
            </a:lvl5pPr>
            <a:lvl6pPr marL="2637587" indent="0">
              <a:buNone/>
              <a:defRPr sz="1800" b="1"/>
            </a:lvl6pPr>
            <a:lvl7pPr marL="3165104" indent="0">
              <a:buNone/>
              <a:defRPr sz="1800" b="1"/>
            </a:lvl7pPr>
            <a:lvl8pPr marL="3692622" indent="0">
              <a:buNone/>
              <a:defRPr sz="1800" b="1"/>
            </a:lvl8pPr>
            <a:lvl9pPr marL="4220139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25699" y="2174875"/>
            <a:ext cx="4546997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799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3165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2236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5" y="273051"/>
            <a:ext cx="3384352" cy="116205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1931" y="273128"/>
            <a:ext cx="5750719" cy="585311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4355" y="1435103"/>
            <a:ext cx="3384352" cy="4691063"/>
          </a:xfrm>
        </p:spPr>
        <p:txBody>
          <a:bodyPr/>
          <a:lstStyle>
            <a:lvl1pPr marL="0" indent="0">
              <a:buNone/>
              <a:defRPr sz="1600"/>
            </a:lvl1pPr>
            <a:lvl2pPr marL="527517" indent="0">
              <a:buNone/>
              <a:defRPr sz="1400"/>
            </a:lvl2pPr>
            <a:lvl3pPr marL="1055035" indent="0">
              <a:buNone/>
              <a:defRPr sz="1200"/>
            </a:lvl3pPr>
            <a:lvl4pPr marL="1582552" indent="0">
              <a:buNone/>
              <a:defRPr sz="1000"/>
            </a:lvl4pPr>
            <a:lvl5pPr marL="2110069" indent="0">
              <a:buNone/>
              <a:defRPr sz="1000"/>
            </a:lvl5pPr>
            <a:lvl6pPr marL="2637587" indent="0">
              <a:buNone/>
              <a:defRPr sz="1000"/>
            </a:lvl6pPr>
            <a:lvl7pPr marL="3165104" indent="0">
              <a:buNone/>
              <a:defRPr sz="1000"/>
            </a:lvl7pPr>
            <a:lvl8pPr marL="3692622" indent="0">
              <a:buNone/>
              <a:defRPr sz="1000"/>
            </a:lvl8pPr>
            <a:lvl9pPr marL="4220139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56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/>
          <a:lstStyle>
            <a:lvl1pPr marL="0" indent="0">
              <a:buNone/>
              <a:defRPr sz="3700"/>
            </a:lvl1pPr>
            <a:lvl2pPr marL="527517" indent="0">
              <a:buNone/>
              <a:defRPr sz="3200"/>
            </a:lvl2pPr>
            <a:lvl3pPr marL="1055035" indent="0">
              <a:buNone/>
              <a:defRPr sz="2800"/>
            </a:lvl3pPr>
            <a:lvl4pPr marL="1582552" indent="0">
              <a:buNone/>
              <a:defRPr sz="2300"/>
            </a:lvl4pPr>
            <a:lvl5pPr marL="2110069" indent="0">
              <a:buNone/>
              <a:defRPr sz="2300"/>
            </a:lvl5pPr>
            <a:lvl6pPr marL="2637587" indent="0">
              <a:buNone/>
              <a:defRPr sz="2300"/>
            </a:lvl6pPr>
            <a:lvl7pPr marL="3165104" indent="0">
              <a:buNone/>
              <a:defRPr sz="2300"/>
            </a:lvl7pPr>
            <a:lvl8pPr marL="3692622" indent="0">
              <a:buNone/>
              <a:defRPr sz="2300"/>
            </a:lvl8pPr>
            <a:lvl9pPr marL="4220139" indent="0">
              <a:buNone/>
              <a:defRPr sz="23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600"/>
            </a:lvl1pPr>
            <a:lvl2pPr marL="527517" indent="0">
              <a:buNone/>
              <a:defRPr sz="1400"/>
            </a:lvl2pPr>
            <a:lvl3pPr marL="1055035" indent="0">
              <a:buNone/>
              <a:defRPr sz="1200"/>
            </a:lvl3pPr>
            <a:lvl4pPr marL="1582552" indent="0">
              <a:buNone/>
              <a:defRPr sz="1000"/>
            </a:lvl4pPr>
            <a:lvl5pPr marL="2110069" indent="0">
              <a:buNone/>
              <a:defRPr sz="1000"/>
            </a:lvl5pPr>
            <a:lvl6pPr marL="2637587" indent="0">
              <a:buNone/>
              <a:defRPr sz="1000"/>
            </a:lvl6pPr>
            <a:lvl7pPr marL="3165104" indent="0">
              <a:buNone/>
              <a:defRPr sz="1000"/>
            </a:lvl7pPr>
            <a:lvl8pPr marL="3692622" indent="0">
              <a:buNone/>
              <a:defRPr sz="1000"/>
            </a:lvl8pPr>
            <a:lvl9pPr marL="4220139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7016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3692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274717"/>
            <a:ext cx="2314575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4350" y="274717"/>
            <a:ext cx="6772275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337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6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751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50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825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100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75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6510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926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2013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0" y="1600206"/>
            <a:ext cx="4543425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29225" y="1600206"/>
            <a:ext cx="4543425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535114"/>
            <a:ext cx="4545212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7517" indent="0">
              <a:buNone/>
              <a:defRPr sz="2300" b="1"/>
            </a:lvl2pPr>
            <a:lvl3pPr marL="1055035" indent="0">
              <a:buNone/>
              <a:defRPr sz="2100" b="1"/>
            </a:lvl3pPr>
            <a:lvl4pPr marL="1582552" indent="0">
              <a:buNone/>
              <a:defRPr sz="1800" b="1"/>
            </a:lvl4pPr>
            <a:lvl5pPr marL="2110069" indent="0">
              <a:buNone/>
              <a:defRPr sz="1800" b="1"/>
            </a:lvl5pPr>
            <a:lvl6pPr marL="2637587" indent="0">
              <a:buNone/>
              <a:defRPr sz="1800" b="1"/>
            </a:lvl6pPr>
            <a:lvl7pPr marL="3165104" indent="0">
              <a:buNone/>
              <a:defRPr sz="1800" b="1"/>
            </a:lvl7pPr>
            <a:lvl8pPr marL="3692622" indent="0">
              <a:buNone/>
              <a:defRPr sz="1800" b="1"/>
            </a:lvl8pPr>
            <a:lvl9pPr marL="4220139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25699" y="1535114"/>
            <a:ext cx="4546997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7517" indent="0">
              <a:buNone/>
              <a:defRPr sz="2300" b="1"/>
            </a:lvl2pPr>
            <a:lvl3pPr marL="1055035" indent="0">
              <a:buNone/>
              <a:defRPr sz="2100" b="1"/>
            </a:lvl3pPr>
            <a:lvl4pPr marL="1582552" indent="0">
              <a:buNone/>
              <a:defRPr sz="1800" b="1"/>
            </a:lvl4pPr>
            <a:lvl5pPr marL="2110069" indent="0">
              <a:buNone/>
              <a:defRPr sz="1800" b="1"/>
            </a:lvl5pPr>
            <a:lvl6pPr marL="2637587" indent="0">
              <a:buNone/>
              <a:defRPr sz="1800" b="1"/>
            </a:lvl6pPr>
            <a:lvl7pPr marL="3165104" indent="0">
              <a:buNone/>
              <a:defRPr sz="1800" b="1"/>
            </a:lvl7pPr>
            <a:lvl8pPr marL="3692622" indent="0">
              <a:buNone/>
              <a:defRPr sz="1800" b="1"/>
            </a:lvl8pPr>
            <a:lvl9pPr marL="4220139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25699" y="2174875"/>
            <a:ext cx="4546997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5" y="273051"/>
            <a:ext cx="3384352" cy="116205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1931" y="273128"/>
            <a:ext cx="5750719" cy="585311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4355" y="1435103"/>
            <a:ext cx="3384352" cy="4691063"/>
          </a:xfrm>
        </p:spPr>
        <p:txBody>
          <a:bodyPr/>
          <a:lstStyle>
            <a:lvl1pPr marL="0" indent="0">
              <a:buNone/>
              <a:defRPr sz="1600"/>
            </a:lvl1pPr>
            <a:lvl2pPr marL="527517" indent="0">
              <a:buNone/>
              <a:defRPr sz="1400"/>
            </a:lvl2pPr>
            <a:lvl3pPr marL="1055035" indent="0">
              <a:buNone/>
              <a:defRPr sz="1200"/>
            </a:lvl3pPr>
            <a:lvl4pPr marL="1582552" indent="0">
              <a:buNone/>
              <a:defRPr sz="1000"/>
            </a:lvl4pPr>
            <a:lvl5pPr marL="2110069" indent="0">
              <a:buNone/>
              <a:defRPr sz="1000"/>
            </a:lvl5pPr>
            <a:lvl6pPr marL="2637587" indent="0">
              <a:buNone/>
              <a:defRPr sz="1000"/>
            </a:lvl6pPr>
            <a:lvl7pPr marL="3165104" indent="0">
              <a:buNone/>
              <a:defRPr sz="1000"/>
            </a:lvl7pPr>
            <a:lvl8pPr marL="3692622" indent="0">
              <a:buNone/>
              <a:defRPr sz="1000"/>
            </a:lvl8pPr>
            <a:lvl9pPr marL="4220139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/>
          <a:lstStyle>
            <a:lvl1pPr marL="0" indent="0">
              <a:buNone/>
              <a:defRPr sz="3700"/>
            </a:lvl1pPr>
            <a:lvl2pPr marL="527517" indent="0">
              <a:buNone/>
              <a:defRPr sz="3200"/>
            </a:lvl2pPr>
            <a:lvl3pPr marL="1055035" indent="0">
              <a:buNone/>
              <a:defRPr sz="2800"/>
            </a:lvl3pPr>
            <a:lvl4pPr marL="1582552" indent="0">
              <a:buNone/>
              <a:defRPr sz="2300"/>
            </a:lvl4pPr>
            <a:lvl5pPr marL="2110069" indent="0">
              <a:buNone/>
              <a:defRPr sz="2300"/>
            </a:lvl5pPr>
            <a:lvl6pPr marL="2637587" indent="0">
              <a:buNone/>
              <a:defRPr sz="2300"/>
            </a:lvl6pPr>
            <a:lvl7pPr marL="3165104" indent="0">
              <a:buNone/>
              <a:defRPr sz="2300"/>
            </a:lvl7pPr>
            <a:lvl8pPr marL="3692622" indent="0">
              <a:buNone/>
              <a:defRPr sz="2300"/>
            </a:lvl8pPr>
            <a:lvl9pPr marL="4220139" indent="0">
              <a:buNone/>
              <a:defRPr sz="23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600"/>
            </a:lvl1pPr>
            <a:lvl2pPr marL="527517" indent="0">
              <a:buNone/>
              <a:defRPr sz="1400"/>
            </a:lvl2pPr>
            <a:lvl3pPr marL="1055035" indent="0">
              <a:buNone/>
              <a:defRPr sz="1200"/>
            </a:lvl3pPr>
            <a:lvl4pPr marL="1582552" indent="0">
              <a:buNone/>
              <a:defRPr sz="1000"/>
            </a:lvl4pPr>
            <a:lvl5pPr marL="2110069" indent="0">
              <a:buNone/>
              <a:defRPr sz="1000"/>
            </a:lvl5pPr>
            <a:lvl6pPr marL="2637587" indent="0">
              <a:buNone/>
              <a:defRPr sz="1000"/>
            </a:lvl6pPr>
            <a:lvl7pPr marL="3165104" indent="0">
              <a:buNone/>
              <a:defRPr sz="1000"/>
            </a:lvl7pPr>
            <a:lvl8pPr marL="3692622" indent="0">
              <a:buNone/>
              <a:defRPr sz="1000"/>
            </a:lvl8pPr>
            <a:lvl9pPr marL="4220139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 vert="horz" lIns="105503" tIns="52752" rIns="105503" bIns="52752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600206"/>
            <a:ext cx="9258300" cy="4525963"/>
          </a:xfrm>
          <a:prstGeom prst="rect">
            <a:avLst/>
          </a:prstGeom>
        </p:spPr>
        <p:txBody>
          <a:bodyPr vert="horz" lIns="105503" tIns="52752" rIns="105503" bIns="52752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430"/>
            <a:ext cx="240030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430"/>
            <a:ext cx="325755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430"/>
            <a:ext cx="240030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5035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5638" indent="-395638" algn="l" defTabSz="1055035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7216" indent="-329698" algn="l" defTabSz="1055035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8793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6311" indent="-263759" algn="l" defTabSz="1055035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73828" indent="-263759" algn="l" defTabSz="1055035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01345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8863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56380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83898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7517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5035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82552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10069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7587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65104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92622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20139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 vert="horz" lIns="105503" tIns="52752" rIns="105503" bIns="52752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600206"/>
            <a:ext cx="9258300" cy="4525963"/>
          </a:xfrm>
          <a:prstGeom prst="rect">
            <a:avLst/>
          </a:prstGeom>
        </p:spPr>
        <p:txBody>
          <a:bodyPr vert="horz" lIns="105503" tIns="52752" rIns="105503" bIns="52752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430"/>
            <a:ext cx="240030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430"/>
            <a:ext cx="325755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430"/>
            <a:ext cx="240030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782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ctr" defTabSz="1055035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5638" indent="-395638" algn="l" defTabSz="1055035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7216" indent="-329698" algn="l" defTabSz="1055035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8793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6311" indent="-263759" algn="l" defTabSz="1055035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73828" indent="-263759" algn="l" defTabSz="1055035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01345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8863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56380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83898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7517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5035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82552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10069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7587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65104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92622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20139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073"/>
          <p:cNvSpPr>
            <a:spLocks noGrp="1" noChangeArrowheads="1"/>
          </p:cNvSpPr>
          <p:nvPr/>
        </p:nvSpPr>
        <p:spPr bwMode="auto">
          <a:xfrm>
            <a:off x="514401" y="842964"/>
            <a:ext cx="7642225" cy="5286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5481" tIns="92740" rIns="185481" bIns="92740"/>
          <a:lstStyle>
            <a:lvl1pPr marL="523875" indent="-523875"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1pPr>
            <a:lvl2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2pPr>
            <a:lvl3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3pPr>
            <a:lvl4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4pPr>
            <a:lvl5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</a:pPr>
            <a:r>
              <a:rPr lang="zh-CN" altLang="en-US" sz="5300" b="1" dirty="0" smtClean="0">
                <a:solidFill>
                  <a:srgbClr val="333333"/>
                </a:solidFill>
                <a:latin typeface="Microsoft YaHei" charset="-122"/>
                <a:ea typeface="Microsoft YaHei" charset="-122"/>
                <a:cs typeface="Microsoft YaHei" charset="-122"/>
              </a:rPr>
              <a:t>扩展性问题</a:t>
            </a:r>
            <a:endParaRPr lang="en-US" altLang="zh-CN" sz="5300" b="1" dirty="0">
              <a:solidFill>
                <a:srgbClr val="333333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" name="矩形 3074"/>
          <p:cNvSpPr>
            <a:spLocks noGrp="1"/>
          </p:cNvSpPr>
          <p:nvPr/>
        </p:nvSpPr>
        <p:spPr>
          <a:xfrm>
            <a:off x="2911254" y="2819787"/>
            <a:ext cx="6837362" cy="2841529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85481" tIns="92740" rIns="185481" bIns="92740"/>
          <a:lstStyle/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3700" noProof="1" smtClean="0">
                <a:solidFill>
                  <a:srgbClr val="333333"/>
                </a:solidFill>
                <a:latin typeface="Segoe UI" charset="0"/>
                <a:ea typeface="Microsoft YaHei" charset="-122"/>
                <a:sym typeface="+mn-ea"/>
              </a:rPr>
              <a:t>周</a:t>
            </a:r>
            <a:r>
              <a:rPr lang="zh-CN" altLang="en-US" sz="3700" noProof="1">
                <a:solidFill>
                  <a:srgbClr val="333333"/>
                </a:solidFill>
                <a:latin typeface="Segoe UI" charset="0"/>
                <a:ea typeface="Microsoft YaHei" charset="-122"/>
                <a:sym typeface="+mn-ea"/>
              </a:rPr>
              <a:t>烜</a:t>
            </a: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  <a:cs typeface="+mn-ea"/>
              <a:sym typeface="+mn-ea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3700" noProof="1">
                <a:solidFill>
                  <a:srgbClr val="333333"/>
                </a:solidFill>
                <a:latin typeface="Segoe UI" charset="0"/>
                <a:ea typeface="Microsoft YaHei" charset="-122"/>
                <a:cs typeface="+mn-ea"/>
                <a:sym typeface="+mn-ea"/>
              </a:rPr>
              <a:t>华东师范大学</a:t>
            </a: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  <a:cs typeface="+mn-ea"/>
              <a:sym typeface="+mn-ea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3700" noProof="1">
                <a:solidFill>
                  <a:srgbClr val="333333"/>
                </a:solidFill>
                <a:latin typeface="Segoe UI" charset="0"/>
                <a:ea typeface="Microsoft YaHei" charset="-122"/>
                <a:cs typeface="+mn-ea"/>
                <a:sym typeface="+mn-ea"/>
              </a:rPr>
              <a:t>数据科学与工程学院</a:t>
            </a: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  <a:cs typeface="+mn-ea"/>
              <a:sym typeface="+mn-ea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3700" noProof="1">
                <a:solidFill>
                  <a:srgbClr val="333333"/>
                </a:solidFill>
                <a:latin typeface="Segoe UI" charset="0"/>
                <a:ea typeface="Microsoft YaHei" charset="-122"/>
                <a:cs typeface="+mn-ea"/>
                <a:sym typeface="+mn-ea"/>
              </a:rPr>
              <a:t>xzhou@dase.ecnu.edu.cn</a:t>
            </a: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</p:txBody>
      </p:sp>
      <p:pic>
        <p:nvPicPr>
          <p:cNvPr id="3076" name="图片 3075" descr="a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626" y="841461"/>
            <a:ext cx="1616075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3076" descr="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15" y="4838705"/>
            <a:ext cx="1152525" cy="1152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29B3-AE45-5546-A826-B7D54C04D9F8}" type="slidenum">
              <a:rPr lang="zh-CN" altLang="en-US" smtClean="0">
                <a:solidFill>
                  <a:srgbClr val="000000"/>
                </a:solidFill>
              </a:rPr>
              <a:pPr/>
              <a:t>1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1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Key-Value Store</a:t>
            </a:r>
            <a:endParaRPr lang="zh-CN" altLang="en-US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514350" y="1600201"/>
            <a:ext cx="9258300" cy="4610100"/>
          </a:xfrm>
        </p:spPr>
        <p:txBody>
          <a:bodyPr/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数据组织：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&lt;key, value&gt;</a:t>
            </a: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数据访问方式：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Put(key, value)</a:t>
            </a:r>
          </a:p>
          <a:p>
            <a:pPr lvl="1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Get(key)</a:t>
            </a:r>
          </a:p>
          <a:p>
            <a:pPr lvl="1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Delete(key)</a:t>
            </a: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例子</a:t>
            </a:r>
            <a:r>
              <a:rPr lang="zh-CN" altLang="en-US" sz="2000" dirty="0" smtClean="0"/>
              <a:t>：</a:t>
            </a:r>
            <a:endParaRPr lang="zh-CN" altLang="en-US" sz="2000" dirty="0"/>
          </a:p>
        </p:txBody>
      </p:sp>
      <p:pic>
        <p:nvPicPr>
          <p:cNvPr id="5" name="Picture 2" descr="Image result for key value relational data exampl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" t="-1578" r="-565" b="5831"/>
          <a:stretch/>
        </p:blipFill>
        <p:spPr bwMode="auto">
          <a:xfrm>
            <a:off x="2119164" y="3717032"/>
            <a:ext cx="3204000" cy="27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redi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644" y="1916832"/>
            <a:ext cx="2404269" cy="803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Riak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676" y="2996952"/>
            <a:ext cx="2044229" cy="644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17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Wide Column Store</a:t>
            </a:r>
            <a:endParaRPr lang="zh-CN" altLang="en-US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4350" y="5301208"/>
            <a:ext cx="9258300" cy="8249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get 'table name', ‘</a:t>
            </a:r>
            <a:r>
              <a:rPr lang="en-US" altLang="zh-CN" sz="2400" dirty="0" err="1"/>
              <a:t>rowid</a:t>
            </a:r>
            <a:r>
              <a:rPr lang="en-US" altLang="zh-CN" sz="2400" dirty="0"/>
              <a:t>’, {COLUMN ⇒ ‘</a:t>
            </a:r>
            <a:r>
              <a:rPr lang="en-US" altLang="zh-CN" sz="2400" dirty="0" smtClean="0"/>
              <a:t>column </a:t>
            </a:r>
            <a:r>
              <a:rPr lang="en-US" altLang="zh-CN" sz="2400" dirty="0" err="1" smtClean="0"/>
              <a:t>family:column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name ’}</a:t>
            </a:r>
            <a:endParaRPr lang="zh-CN" altLang="en-US" sz="2400" dirty="0"/>
          </a:p>
        </p:txBody>
      </p:sp>
      <p:pic>
        <p:nvPicPr>
          <p:cNvPr id="1026" name="Picture 2" descr="Apache HBase Logo with Orc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668" y="1556792"/>
            <a:ext cx="3102342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020" y="2492896"/>
            <a:ext cx="6236427" cy="2583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378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Document Store</a:t>
            </a:r>
            <a:endParaRPr lang="zh-CN" altLang="en-US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sz="2400" dirty="0"/>
              <a:t>{ _id: </a:t>
            </a:r>
            <a:r>
              <a:rPr lang="en-US" altLang="zh-CN" sz="2400" dirty="0" err="1"/>
              <a:t>ObjectID</a:t>
            </a:r>
            <a:r>
              <a:rPr lang="en-US" altLang="zh-CN" sz="2400" dirty="0"/>
              <a:t>(</a:t>
            </a:r>
            <a:r>
              <a:rPr lang="en-US" altLang="zh-CN" sz="2400" dirty="0">
                <a:solidFill>
                  <a:srgbClr val="800080"/>
                </a:solidFill>
              </a:rPr>
              <a:t>'4bd9e8e17cefd644108961bb'</a:t>
            </a:r>
            <a:r>
              <a:rPr lang="en-US" altLang="zh-CN" sz="2400" dirty="0"/>
              <a:t>),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  name</a:t>
            </a:r>
            <a:r>
              <a:rPr lang="en-US" altLang="zh-CN" sz="2400" dirty="0"/>
              <a:t>:</a:t>
            </a:r>
            <a:r>
              <a:rPr lang="en-US" altLang="zh-CN" sz="2400" dirty="0">
                <a:solidFill>
                  <a:srgbClr val="800080"/>
                </a:solidFill>
              </a:rPr>
              <a:t>'</a:t>
            </a:r>
            <a:r>
              <a:rPr lang="en-US" altLang="zh-CN" sz="2400" dirty="0" err="1">
                <a:solidFill>
                  <a:srgbClr val="800080"/>
                </a:solidFill>
              </a:rPr>
              <a:t>Vivek</a:t>
            </a:r>
            <a:r>
              <a:rPr lang="en-US" altLang="zh-CN" sz="2400" dirty="0">
                <a:solidFill>
                  <a:srgbClr val="800080"/>
                </a:solidFill>
              </a:rPr>
              <a:t>'</a:t>
            </a:r>
            <a:r>
              <a:rPr lang="en-US" altLang="zh-CN" sz="2400" dirty="0"/>
              <a:t>,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  class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: </a:t>
            </a:r>
            <a:r>
              <a:rPr lang="en-US" altLang="zh-CN" sz="2400" dirty="0">
                <a:solidFill>
                  <a:srgbClr val="800080"/>
                </a:solidFill>
              </a:rPr>
              <a:t>'12th'</a:t>
            </a:r>
            <a:r>
              <a:rPr lang="en-US" altLang="zh-CN" sz="2400" dirty="0"/>
              <a:t>,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  subjects</a:t>
            </a:r>
            <a:r>
              <a:rPr lang="en-US" altLang="zh-CN" sz="2400" dirty="0"/>
              <a:t>: [ </a:t>
            </a:r>
            <a:r>
              <a:rPr lang="en-US" altLang="zh-CN" sz="2400" dirty="0">
                <a:solidFill>
                  <a:srgbClr val="800080"/>
                </a:solidFill>
              </a:rPr>
              <a:t>'physics'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rgbClr val="800080"/>
                </a:solidFill>
              </a:rPr>
              <a:t>'chemistry'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rgbClr val="800080"/>
                </a:solidFill>
              </a:rPr>
              <a:t>'math'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rgbClr val="800080"/>
                </a:solidFill>
              </a:rPr>
              <a:t>'</a:t>
            </a:r>
            <a:r>
              <a:rPr lang="en-US" altLang="zh-CN" sz="2400" dirty="0" err="1">
                <a:solidFill>
                  <a:srgbClr val="800080"/>
                </a:solidFill>
              </a:rPr>
              <a:t>english</a:t>
            </a:r>
            <a:r>
              <a:rPr lang="en-US" altLang="zh-CN" sz="2400" dirty="0">
                <a:solidFill>
                  <a:srgbClr val="800080"/>
                </a:solidFill>
              </a:rPr>
              <a:t>'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rgbClr val="800080"/>
                </a:solidFill>
              </a:rPr>
              <a:t>'computer'</a:t>
            </a:r>
            <a:r>
              <a:rPr lang="en-US" altLang="zh-CN" sz="2400" dirty="0"/>
              <a:t>],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  address</a:t>
            </a:r>
            <a:r>
              <a:rPr lang="en-US" altLang="zh-CN" sz="2400" dirty="0"/>
              <a:t>: { </a:t>
            </a:r>
            <a:r>
              <a:rPr lang="en-US" altLang="zh-CN" sz="2400" dirty="0" err="1" smtClean="0"/>
              <a:t>house_no</a:t>
            </a:r>
            <a:r>
              <a:rPr lang="en-US" altLang="zh-CN" sz="2400" dirty="0"/>
              <a:t>: </a:t>
            </a:r>
            <a:r>
              <a:rPr lang="en-US" altLang="zh-CN" sz="2400" dirty="0">
                <a:solidFill>
                  <a:srgbClr val="800080"/>
                </a:solidFill>
              </a:rPr>
              <a:t>'12B'</a:t>
            </a:r>
            <a:r>
              <a:rPr lang="en-US" altLang="zh-CN" sz="2400" dirty="0"/>
              <a:t>,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         block</a:t>
            </a:r>
            <a:r>
              <a:rPr lang="en-US" altLang="zh-CN" sz="2400" dirty="0"/>
              <a:t>: </a:t>
            </a:r>
            <a:r>
              <a:rPr lang="en-US" altLang="zh-CN" sz="2400" dirty="0">
                <a:solidFill>
                  <a:srgbClr val="800080"/>
                </a:solidFill>
              </a:rPr>
              <a:t>'B'</a:t>
            </a:r>
            <a:r>
              <a:rPr lang="en-US" altLang="zh-CN" sz="2400" dirty="0"/>
              <a:t>,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         sector</a:t>
            </a:r>
            <a:r>
              <a:rPr lang="en-US" altLang="zh-CN" sz="2400" dirty="0"/>
              <a:t>: </a:t>
            </a:r>
            <a:r>
              <a:rPr lang="en-US" altLang="zh-CN" sz="2400" dirty="0">
                <a:solidFill>
                  <a:srgbClr val="000080"/>
                </a:solidFill>
              </a:rPr>
              <a:t>12</a:t>
            </a:r>
            <a:r>
              <a:rPr lang="en-US" altLang="zh-CN" sz="2400" dirty="0"/>
              <a:t>,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         city </a:t>
            </a:r>
            <a:r>
              <a:rPr lang="en-US" altLang="zh-CN" sz="2400" dirty="0"/>
              <a:t>: </a:t>
            </a:r>
            <a:r>
              <a:rPr lang="en-US" altLang="zh-CN" sz="2400" dirty="0">
                <a:solidFill>
                  <a:srgbClr val="800080"/>
                </a:solidFill>
              </a:rPr>
              <a:t>'</a:t>
            </a:r>
            <a:r>
              <a:rPr lang="en-US" altLang="zh-CN" sz="2400" dirty="0" err="1">
                <a:solidFill>
                  <a:srgbClr val="800080"/>
                </a:solidFill>
              </a:rPr>
              <a:t>noida</a:t>
            </a:r>
            <a:r>
              <a:rPr lang="en-US" altLang="zh-CN" sz="2400" dirty="0" smtClean="0">
                <a:solidFill>
                  <a:srgbClr val="800080"/>
                </a:solidFill>
              </a:rPr>
              <a:t>'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        }, </a:t>
            </a:r>
          </a:p>
          <a:p>
            <a:pPr marL="0" indent="0">
              <a:buNone/>
            </a:pPr>
            <a:r>
              <a:rPr lang="en-US" altLang="zh-CN" sz="2400" dirty="0" smtClean="0"/>
              <a:t>  grade</a:t>
            </a:r>
            <a:r>
              <a:rPr lang="en-US" altLang="zh-CN" sz="2400" dirty="0"/>
              <a:t>: [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     { </a:t>
            </a:r>
            <a:r>
              <a:rPr lang="en-US" altLang="zh-CN" sz="2400" dirty="0"/>
              <a:t>exam: </a:t>
            </a:r>
            <a:r>
              <a:rPr lang="en-US" altLang="zh-CN" sz="2400" dirty="0">
                <a:solidFill>
                  <a:srgbClr val="800080"/>
                </a:solidFill>
              </a:rPr>
              <a:t>'unit test 1'</a:t>
            </a:r>
            <a:r>
              <a:rPr lang="en-US" altLang="zh-CN" sz="2400" dirty="0"/>
              <a:t>,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       score</a:t>
            </a:r>
            <a:r>
              <a:rPr lang="en-US" altLang="zh-CN" sz="2400" dirty="0"/>
              <a:t>: </a:t>
            </a:r>
            <a:r>
              <a:rPr lang="en-US" altLang="zh-CN" sz="2400" dirty="0">
                <a:solidFill>
                  <a:srgbClr val="800080"/>
                </a:solidFill>
              </a:rPr>
              <a:t>'60%'</a:t>
            </a:r>
            <a:r>
              <a:rPr lang="en-US" altLang="zh-CN" sz="2400" dirty="0"/>
              <a:t>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     }, 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     { </a:t>
            </a:r>
            <a:r>
              <a:rPr lang="en-US" altLang="zh-CN" sz="2400" dirty="0"/>
              <a:t>exam: </a:t>
            </a:r>
            <a:r>
              <a:rPr lang="en-US" altLang="zh-CN" sz="2400" dirty="0">
                <a:solidFill>
                  <a:srgbClr val="800080"/>
                </a:solidFill>
              </a:rPr>
              <a:t>'unit test 2'</a:t>
            </a:r>
            <a:r>
              <a:rPr lang="en-US" altLang="zh-CN" sz="2400" dirty="0"/>
              <a:t>,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       score</a:t>
            </a:r>
            <a:r>
              <a:rPr lang="en-US" altLang="zh-CN" sz="2400" dirty="0"/>
              <a:t>: </a:t>
            </a:r>
            <a:r>
              <a:rPr lang="en-US" altLang="zh-CN" sz="2400" dirty="0">
                <a:solidFill>
                  <a:srgbClr val="800080"/>
                </a:solidFill>
              </a:rPr>
              <a:t>'70</a:t>
            </a:r>
            <a:r>
              <a:rPr lang="en-US" altLang="zh-CN" sz="2400" dirty="0" smtClean="0">
                <a:solidFill>
                  <a:srgbClr val="800080"/>
                </a:solidFill>
              </a:rPr>
              <a:t>%‘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800080"/>
                </a:solidFill>
              </a:rPr>
              <a:t> </a:t>
            </a:r>
            <a:r>
              <a:rPr lang="en-US" altLang="zh-CN" sz="2400" dirty="0" smtClean="0">
                <a:solidFill>
                  <a:srgbClr val="800080"/>
                </a:solidFill>
              </a:rPr>
              <a:t>             </a:t>
            </a:r>
            <a:r>
              <a:rPr lang="en-US" altLang="zh-CN" sz="2400" dirty="0" smtClean="0"/>
              <a:t>  } 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   ] </a:t>
            </a:r>
          </a:p>
          <a:p>
            <a:pPr marL="0" indent="0">
              <a:buNone/>
            </a:pPr>
            <a:r>
              <a:rPr lang="en-US" altLang="zh-CN" sz="2400" dirty="0" smtClean="0"/>
              <a:t>}</a:t>
            </a:r>
            <a:endParaRPr lang="zh-CN" altLang="en-US" sz="2400" dirty="0"/>
          </a:p>
        </p:txBody>
      </p:sp>
      <p:pic>
        <p:nvPicPr>
          <p:cNvPr id="2050" name="Picture 2" descr="MongoDB-Logo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723" y="1556792"/>
            <a:ext cx="2598091" cy="704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https://www.codeproject.com/KB/database/1037052/image0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556" y="2708920"/>
            <a:ext cx="4160114" cy="248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271292" y="6013594"/>
            <a:ext cx="4336187" cy="292388"/>
          </a:xfrm>
          <a:prstGeom prst="rect">
            <a:avLst/>
          </a:prstGeom>
          <a:solidFill>
            <a:srgbClr val="FBEDB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宋体" pitchFamily="2" charset="-122"/>
                <a:cs typeface="宋体" pitchFamily="2" charset="-122"/>
              </a:rPr>
              <a:t>db.marks.find(</a:t>
            </a: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600" dirty="0" smtClean="0">
                <a:latin typeface="+mj-lt"/>
              </a:rPr>
              <a:t>{ subjects:{ $</a:t>
            </a:r>
            <a:r>
              <a:rPr lang="en-US" altLang="zh-CN" sz="1600" dirty="0">
                <a:latin typeface="+mj-lt"/>
              </a:rPr>
              <a:t>in</a:t>
            </a:r>
            <a:r>
              <a:rPr lang="en-US" altLang="zh-CN" sz="1600" dirty="0" smtClean="0">
                <a:latin typeface="+mj-lt"/>
              </a:rPr>
              <a:t>:[ </a:t>
            </a:r>
            <a:r>
              <a:rPr lang="en-US" altLang="zh-CN" sz="1600" dirty="0" smtClean="0">
                <a:solidFill>
                  <a:srgbClr val="800080"/>
                </a:solidFill>
                <a:latin typeface="+mj-lt"/>
              </a:rPr>
              <a:t>'sports'</a:t>
            </a:r>
            <a:r>
              <a:rPr lang="en-US" altLang="zh-CN" sz="1600" dirty="0" smtClean="0">
                <a:latin typeface="+mj-lt"/>
              </a:rPr>
              <a:t>, </a:t>
            </a:r>
            <a:r>
              <a:rPr lang="en-US" altLang="zh-CN" sz="1600" dirty="0" smtClean="0">
                <a:solidFill>
                  <a:srgbClr val="800080"/>
                </a:solidFill>
                <a:latin typeface="+mj-lt"/>
              </a:rPr>
              <a:t>'arts</a:t>
            </a:r>
            <a:r>
              <a:rPr lang="en-US" altLang="zh-CN" sz="1600" dirty="0">
                <a:solidFill>
                  <a:srgbClr val="800080"/>
                </a:solidFill>
              </a:rPr>
              <a:t>'</a:t>
            </a:r>
            <a:r>
              <a:rPr lang="en-US" altLang="zh-CN" sz="1600" dirty="0" smtClean="0">
                <a:solidFill>
                  <a:srgbClr val="800080"/>
                </a:solidFill>
                <a:latin typeface="+mj-lt"/>
              </a:rPr>
              <a:t> </a:t>
            </a:r>
            <a:r>
              <a:rPr lang="en-US" altLang="zh-CN" sz="1600" dirty="0" smtClean="0">
                <a:latin typeface="+mj-lt"/>
              </a:rPr>
              <a:t>] } }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宋体" pitchFamily="2" charset="-122"/>
                <a:cs typeface="宋体" pitchFamily="2" charset="-122"/>
              </a:rPr>
              <a:t> 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271292" y="5517232"/>
            <a:ext cx="2981970" cy="276999"/>
          </a:xfrm>
          <a:prstGeom prst="rect">
            <a:avLst/>
          </a:prstGeom>
          <a:solidFill>
            <a:srgbClr val="FBEDB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宋体" pitchFamily="2" charset="-122"/>
                <a:cs typeface="宋体" pitchFamily="2" charset="-122"/>
              </a:rPr>
              <a:t>db.marks.find(</a:t>
            </a: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宋体" pitchFamily="2" charset="-122"/>
                <a:cs typeface="宋体" pitchFamily="2" charset="-122"/>
              </a:rPr>
              <a:t>{</a:t>
            </a: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宋体" pitchFamily="2" charset="-122"/>
                <a:cs typeface="宋体" pitchFamily="2" charset="-122"/>
              </a:rPr>
              <a:t>name: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+mj-lt"/>
                <a:ea typeface="宋体" pitchFamily="2" charset="-122"/>
                <a:cs typeface="宋体" pitchFamily="2" charset="-122"/>
              </a:rPr>
              <a:t>'student0</a:t>
            </a:r>
            <a:r>
              <a:rPr lang="en-US" altLang="zh-CN" sz="1400" dirty="0" smtClean="0">
                <a:solidFill>
                  <a:srgbClr val="800080"/>
                </a:solidFill>
              </a:rPr>
              <a:t>‘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宋体" pitchFamily="2" charset="-122"/>
                <a:cs typeface="宋体" pitchFamily="2" charset="-122"/>
              </a:rPr>
              <a:t>}</a:t>
            </a: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宋体" pitchFamily="2" charset="-122"/>
                <a:cs typeface="宋体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0880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body" sz="half" idx="1"/>
          </p:nvPr>
        </p:nvSpPr>
        <p:spPr>
          <a:xfrm>
            <a:off x="1327076" y="2636912"/>
            <a:ext cx="7436795" cy="253064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rgbClr val="FFFFFF"/>
              </a:buClr>
            </a:pPr>
            <a:r>
              <a:rPr dirty="0" err="1">
                <a:latin typeface="微软雅黑" pitchFamily="34" charset="-122"/>
                <a:ea typeface="微软雅黑" pitchFamily="34" charset="-122"/>
              </a:rPr>
              <a:t>内存访问延迟</a:t>
            </a:r>
            <a:r>
              <a:rPr dirty="0">
                <a:latin typeface="微软雅黑" pitchFamily="34" charset="-122"/>
                <a:ea typeface="微软雅黑" pitchFamily="34" charset="-122"/>
              </a:rPr>
              <a:t>：     </a:t>
            </a:r>
            <a:r>
              <a:rPr b="1" dirty="0">
                <a:latin typeface="微软雅黑" pitchFamily="34" charset="-122"/>
                <a:ea typeface="微软雅黑" pitchFamily="34" charset="-122"/>
              </a:rPr>
              <a:t>10 ~ </a:t>
            </a:r>
            <a:r>
              <a:rPr b="1" dirty="0" smtClean="0">
                <a:latin typeface="微软雅黑" pitchFamily="34" charset="-122"/>
                <a:ea typeface="微软雅黑" pitchFamily="34" charset="-122"/>
              </a:rPr>
              <a:t>100ns</a:t>
            </a:r>
            <a:endParaRPr lang="en-US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rgbClr val="FFFFFF"/>
              </a:buClr>
            </a:pPr>
            <a:endParaRPr lang="en-US" b="1" dirty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rgbClr val="FFFFFF"/>
              </a:buClr>
            </a:pPr>
            <a:r>
              <a:rPr dirty="0" err="1" smtClean="0">
                <a:latin typeface="微软雅黑" pitchFamily="34" charset="-122"/>
                <a:ea typeface="微软雅黑" pitchFamily="34" charset="-122"/>
              </a:rPr>
              <a:t>网络访问延迟</a:t>
            </a:r>
            <a:r>
              <a:rPr dirty="0">
                <a:latin typeface="微软雅黑" pitchFamily="34" charset="-122"/>
                <a:ea typeface="微软雅黑" pitchFamily="34" charset="-122"/>
              </a:rPr>
              <a:t>：  </a:t>
            </a:r>
            <a:r>
              <a:rPr b="1" dirty="0">
                <a:latin typeface="微软雅黑" pitchFamily="34" charset="-122"/>
                <a:ea typeface="微软雅黑" pitchFamily="34" charset="-122"/>
              </a:rPr>
              <a:t>10us ~ 10ms</a:t>
            </a:r>
          </a:p>
        </p:txBody>
      </p:sp>
      <p:sp>
        <p:nvSpPr>
          <p:cNvPr id="152" name="Shape 152"/>
          <p:cNvSpPr>
            <a:spLocks noGrp="1"/>
          </p:cNvSpPr>
          <p:nvPr>
            <p:ph type="title"/>
          </p:nvPr>
        </p:nvSpPr>
        <p:spPr>
          <a:xfrm>
            <a:off x="514350" y="274639"/>
            <a:ext cx="9258300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sz="5100" b="1" dirty="0" err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速度的鸿沟</a:t>
            </a:r>
            <a:endParaRPr sz="51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209277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/>
          </p:cNvSpPr>
          <p:nvPr>
            <p:ph type="title"/>
          </p:nvPr>
        </p:nvSpPr>
        <p:spPr>
          <a:xfrm>
            <a:off x="514350" y="274639"/>
            <a:ext cx="9258300" cy="1143001"/>
          </a:xfrm>
          <a:prstGeom prst="rect">
            <a:avLst/>
          </a:prstGeom>
        </p:spPr>
        <p:txBody>
          <a:bodyPr vert="horz" lIns="105503" tIns="52752" rIns="105503" bIns="52752" rtlCol="0" anchor="ctr">
            <a:normAutofit/>
          </a:bodyPr>
          <a:lstStyle/>
          <a:p>
            <a:r>
              <a:rPr b="1" dirty="0" err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速度的鸿沟</a:t>
            </a:r>
            <a:endParaRPr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5" name="Shape 155"/>
          <p:cNvSpPr>
            <a:spLocks noGrp="1"/>
          </p:cNvSpPr>
          <p:nvPr>
            <p:ph type="body" idx="1"/>
          </p:nvPr>
        </p:nvSpPr>
        <p:spPr>
          <a:xfrm>
            <a:off x="873715" y="1994960"/>
            <a:ext cx="8539570" cy="4525967"/>
          </a:xfrm>
          <a:prstGeom prst="rect">
            <a:avLst/>
          </a:prstGeom>
        </p:spPr>
        <p:txBody>
          <a:bodyPr/>
          <a:lstStyle/>
          <a:p>
            <a:pPr>
              <a:defRPr sz="3000"/>
            </a:pPr>
            <a:r>
              <a:rPr dirty="0" err="1">
                <a:latin typeface="微软雅黑" pitchFamily="34" charset="-122"/>
                <a:ea typeface="微软雅黑" pitchFamily="34" charset="-122"/>
              </a:rPr>
              <a:t>跨节点连接和分布式事务的代价不可忽视</a:t>
            </a:r>
            <a:endParaRPr dirty="0">
              <a:latin typeface="微软雅黑" pitchFamily="34" charset="-122"/>
              <a:ea typeface="微软雅黑" pitchFamily="34" charset="-122"/>
            </a:endParaRPr>
          </a:p>
          <a:p>
            <a:pPr>
              <a:defRPr sz="3000"/>
            </a:pPr>
            <a:endParaRPr dirty="0">
              <a:latin typeface="微软雅黑" pitchFamily="34" charset="-122"/>
              <a:ea typeface="微软雅黑" pitchFamily="34" charset="-122"/>
            </a:endParaRPr>
          </a:p>
          <a:p>
            <a:pPr>
              <a:defRPr sz="3000"/>
            </a:pPr>
            <a:r>
              <a:rPr dirty="0" err="1">
                <a:latin typeface="微软雅黑" pitchFamily="34" charset="-122"/>
                <a:ea typeface="微软雅黑" pitchFamily="34" charset="-122"/>
              </a:rPr>
              <a:t>扩展能力依赖于</a:t>
            </a:r>
            <a:r>
              <a:rPr b="1" dirty="0" err="1">
                <a:latin typeface="微软雅黑" pitchFamily="34" charset="-122"/>
                <a:ea typeface="微软雅黑" pitchFamily="34" charset="-122"/>
              </a:rPr>
              <a:t>数据局部性</a:t>
            </a:r>
            <a:endParaRPr b="1" dirty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spcBef>
                <a:spcPts val="600"/>
              </a:spcBef>
              <a:defRPr sz="3000"/>
            </a:pPr>
            <a:r>
              <a:rPr dirty="0" err="1">
                <a:latin typeface="微软雅黑" pitchFamily="34" charset="-122"/>
                <a:ea typeface="微软雅黑" pitchFamily="34" charset="-122"/>
              </a:rPr>
              <a:t>同时被访问的数据尽可能位于同一节点</a:t>
            </a:r>
            <a:endParaRPr dirty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spcBef>
                <a:spcPts val="600"/>
              </a:spcBef>
              <a:defRPr sz="3000"/>
            </a:pPr>
            <a:r>
              <a:rPr dirty="0" err="1">
                <a:latin typeface="微软雅黑" pitchFamily="34" charset="-122"/>
                <a:ea typeface="微软雅黑" pitchFamily="34" charset="-122"/>
              </a:rPr>
              <a:t>同时被修改的数据尽可能位于同一节点</a:t>
            </a:r>
            <a:endParaRPr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467478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/>
          </p:cNvSpPr>
          <p:nvPr>
            <p:ph type="title"/>
          </p:nvPr>
        </p:nvSpPr>
        <p:spPr>
          <a:xfrm>
            <a:off x="1255068" y="2708920"/>
            <a:ext cx="8042301" cy="1362078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3600"/>
            </a:pPr>
            <a:r>
              <a:rPr lang="zh-CN" altLang="en-US" sz="51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扩展能力的关键在于数据和负载的划分！</a:t>
            </a:r>
            <a:endParaRPr sz="510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572399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/>
          </p:cNvSpPr>
          <p:nvPr>
            <p:ph type="title"/>
          </p:nvPr>
        </p:nvSpPr>
        <p:spPr>
          <a:xfrm>
            <a:off x="514350" y="274639"/>
            <a:ext cx="92583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b="1" dirty="0" err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NoSQL和SQL不同的开发过程</a:t>
            </a:r>
            <a:endParaRPr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0" name="Shape 180"/>
          <p:cNvSpPr>
            <a:spLocks noGrp="1"/>
          </p:cNvSpPr>
          <p:nvPr>
            <p:ph type="body" idx="1"/>
          </p:nvPr>
        </p:nvSpPr>
        <p:spPr>
          <a:xfrm>
            <a:off x="514350" y="1600198"/>
            <a:ext cx="9258300" cy="4543169"/>
          </a:xfrm>
          <a:prstGeom prst="rect">
            <a:avLst/>
          </a:prstGeom>
        </p:spPr>
        <p:txBody>
          <a:bodyPr/>
          <a:lstStyle/>
          <a:p>
            <a:pPr marL="322324" indent="-322324" defTabSz="859536">
              <a:lnSpc>
                <a:spcPct val="99000"/>
              </a:lnSpc>
              <a:spcBef>
                <a:spcPts val="600"/>
              </a:spcBef>
              <a:defRPr sz="2700"/>
            </a:pPr>
            <a:r>
              <a:rPr dirty="0" err="1">
                <a:latin typeface="微软雅黑" pitchFamily="34" charset="-122"/>
                <a:ea typeface="微软雅黑" pitchFamily="34" charset="-122"/>
              </a:rPr>
              <a:t>传统的SQL数据库设计流程</a:t>
            </a:r>
            <a:endParaRPr dirty="0">
              <a:latin typeface="微软雅黑" pitchFamily="34" charset="-122"/>
              <a:ea typeface="微软雅黑" pitchFamily="34" charset="-122"/>
            </a:endParaRPr>
          </a:p>
          <a:p>
            <a:pPr marL="0" lvl="1" indent="429768" defTabSz="859536">
              <a:lnSpc>
                <a:spcPct val="99000"/>
              </a:lnSpc>
              <a:spcBef>
                <a:spcPts val="500"/>
              </a:spcBef>
              <a:buSzTx/>
              <a:buNone/>
              <a:defRPr sz="2300"/>
            </a:pPr>
            <a:r>
              <a:rPr dirty="0" err="1">
                <a:latin typeface="微软雅黑" pitchFamily="34" charset="-122"/>
                <a:ea typeface="微软雅黑" pitchFamily="34" charset="-122"/>
              </a:rPr>
              <a:t>概念模型</a:t>
            </a:r>
            <a:r>
              <a:rPr dirty="0">
                <a:latin typeface="微软雅黑" pitchFamily="34" charset="-122"/>
                <a:ea typeface="微软雅黑" pitchFamily="34" charset="-122"/>
              </a:rPr>
              <a:t>(Conceptual Model)  </a:t>
            </a:r>
            <a:r>
              <a:rPr dirty="0">
                <a:solidFill>
                  <a:srgbClr val="1FE4FF"/>
                </a:solidFill>
                <a:latin typeface="微软雅黑" pitchFamily="34" charset="-122"/>
                <a:ea typeface="微软雅黑" pitchFamily="34" charset="-122"/>
                <a:cs typeface="Wingdings"/>
                <a:sym typeface="Wingdings"/>
              </a:rPr>
              <a:t></a:t>
            </a:r>
            <a:r>
              <a:rPr dirty="0">
                <a:latin typeface="微软雅黑" pitchFamily="34" charset="-122"/>
                <a:ea typeface="微软雅黑" pitchFamily="34" charset="-122"/>
                <a:cs typeface="Wingdings"/>
                <a:sym typeface="Wingdings"/>
              </a:rPr>
              <a:t> </a:t>
            </a:r>
            <a:r>
              <a:rPr dirty="0" err="1">
                <a:latin typeface="微软雅黑" pitchFamily="34" charset="-122"/>
                <a:ea typeface="微软雅黑" pitchFamily="34" charset="-122"/>
              </a:rPr>
              <a:t>模式</a:t>
            </a:r>
            <a:r>
              <a:rPr dirty="0">
                <a:latin typeface="微软雅黑" pitchFamily="34" charset="-122"/>
                <a:ea typeface="微软雅黑" pitchFamily="34" charset="-122"/>
              </a:rPr>
              <a:t>(Schema)  </a:t>
            </a:r>
            <a:r>
              <a:rPr dirty="0">
                <a:solidFill>
                  <a:srgbClr val="1FE4FF"/>
                </a:solidFill>
                <a:latin typeface="微软雅黑" pitchFamily="34" charset="-122"/>
                <a:ea typeface="微软雅黑" pitchFamily="34" charset="-122"/>
                <a:cs typeface="Wingdings"/>
                <a:sym typeface="Wingdings"/>
              </a:rPr>
              <a:t></a:t>
            </a:r>
            <a:r>
              <a:rPr dirty="0">
                <a:latin typeface="微软雅黑" pitchFamily="34" charset="-122"/>
                <a:ea typeface="微软雅黑" pitchFamily="34" charset="-122"/>
                <a:cs typeface="Wingdings"/>
                <a:sym typeface="Wingdings"/>
              </a:rPr>
              <a:t> </a:t>
            </a:r>
          </a:p>
          <a:p>
            <a:pPr marL="0" lvl="1" indent="429768" defTabSz="859536">
              <a:lnSpc>
                <a:spcPct val="99000"/>
              </a:lnSpc>
              <a:spcBef>
                <a:spcPts val="500"/>
              </a:spcBef>
              <a:buSzTx/>
              <a:buNone/>
              <a:defRPr sz="2300"/>
            </a:pPr>
            <a:r>
              <a:rPr dirty="0" err="1">
                <a:latin typeface="微软雅黑" pitchFamily="34" charset="-122"/>
                <a:ea typeface="微软雅黑" pitchFamily="34" charset="-122"/>
              </a:rPr>
              <a:t>物理设计优化</a:t>
            </a:r>
            <a:r>
              <a:rPr dirty="0">
                <a:latin typeface="微软雅黑" pitchFamily="34" charset="-122"/>
                <a:ea typeface="微软雅黑" pitchFamily="34" charset="-122"/>
              </a:rPr>
              <a:t>(Physical Design)  </a:t>
            </a:r>
            <a:r>
              <a:rPr dirty="0">
                <a:solidFill>
                  <a:srgbClr val="1FE4FF"/>
                </a:solidFill>
                <a:latin typeface="微软雅黑" pitchFamily="34" charset="-122"/>
                <a:ea typeface="微软雅黑" pitchFamily="34" charset="-122"/>
                <a:cs typeface="Wingdings"/>
                <a:sym typeface="Wingdings"/>
              </a:rPr>
              <a:t></a:t>
            </a:r>
            <a:r>
              <a:rPr dirty="0">
                <a:latin typeface="微软雅黑" pitchFamily="34" charset="-122"/>
                <a:ea typeface="微软雅黑" pitchFamily="34" charset="-122"/>
                <a:cs typeface="Wingdings"/>
                <a:sym typeface="Wingdings"/>
              </a:rPr>
              <a:t> </a:t>
            </a:r>
            <a:r>
              <a:rPr dirty="0" err="1">
                <a:latin typeface="微软雅黑" pitchFamily="34" charset="-122"/>
                <a:ea typeface="微软雅黑" pitchFamily="34" charset="-122"/>
              </a:rPr>
              <a:t>分库分表</a:t>
            </a:r>
            <a:r>
              <a:rPr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dirty="0" err="1">
                <a:latin typeface="微软雅黑" pitchFamily="34" charset="-122"/>
                <a:ea typeface="微软雅黑" pitchFamily="34" charset="-122"/>
              </a:rPr>
              <a:t>Sharding</a:t>
            </a:r>
            <a:r>
              <a:rPr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0" lvl="1" indent="429768" defTabSz="859536">
              <a:lnSpc>
                <a:spcPct val="99000"/>
              </a:lnSpc>
              <a:spcBef>
                <a:spcPts val="500"/>
              </a:spcBef>
              <a:buSzTx/>
              <a:buNone/>
              <a:defRPr sz="2300"/>
            </a:pPr>
            <a:endParaRPr dirty="0">
              <a:latin typeface="微软雅黑" pitchFamily="34" charset="-122"/>
              <a:ea typeface="微软雅黑" pitchFamily="34" charset="-122"/>
            </a:endParaRPr>
          </a:p>
          <a:p>
            <a:pPr marL="322324" indent="-322324" defTabSz="859536">
              <a:lnSpc>
                <a:spcPct val="99000"/>
              </a:lnSpc>
              <a:spcBef>
                <a:spcPts val="600"/>
              </a:spcBef>
              <a:defRPr sz="2700"/>
            </a:pPr>
            <a:r>
              <a:rPr dirty="0" err="1">
                <a:latin typeface="微软雅黑" pitchFamily="34" charset="-122"/>
                <a:ea typeface="微软雅黑" pitchFamily="34" charset="-122"/>
              </a:rPr>
              <a:t>NoSQL的数据库设计流程</a:t>
            </a:r>
            <a:endParaRPr dirty="0">
              <a:latin typeface="微软雅黑" pitchFamily="34" charset="-122"/>
              <a:ea typeface="微软雅黑" pitchFamily="34" charset="-122"/>
            </a:endParaRPr>
          </a:p>
          <a:p>
            <a:pPr marL="0" lvl="1" indent="429768" defTabSz="859536">
              <a:lnSpc>
                <a:spcPct val="99000"/>
              </a:lnSpc>
              <a:spcBef>
                <a:spcPts val="500"/>
              </a:spcBef>
              <a:buSzTx/>
              <a:buNone/>
              <a:defRPr sz="2300"/>
            </a:pPr>
            <a:r>
              <a:rPr dirty="0" err="1" smtClean="0">
                <a:latin typeface="微软雅黑" pitchFamily="34" charset="-122"/>
                <a:ea typeface="微软雅黑" pitchFamily="34" charset="-122"/>
              </a:rPr>
              <a:t>应用功能</a:t>
            </a:r>
            <a:r>
              <a:rPr dirty="0" smtClean="0">
                <a:latin typeface="微软雅黑" pitchFamily="34" charset="-122"/>
                <a:ea typeface="微软雅黑" pitchFamily="34" charset="-122"/>
              </a:rPr>
              <a:t> (</a:t>
            </a:r>
            <a:r>
              <a:rPr dirty="0">
                <a:latin typeface="微软雅黑" pitchFamily="34" charset="-122"/>
                <a:ea typeface="微软雅黑" pitchFamily="34" charset="-122"/>
              </a:rPr>
              <a:t>App Operation)  </a:t>
            </a:r>
            <a:r>
              <a:rPr dirty="0">
                <a:solidFill>
                  <a:srgbClr val="1FE4FF"/>
                </a:solidFill>
                <a:latin typeface="微软雅黑" pitchFamily="34" charset="-122"/>
                <a:ea typeface="微软雅黑" pitchFamily="34" charset="-122"/>
                <a:cs typeface="Wingdings"/>
                <a:sym typeface="Wingdings"/>
              </a:rPr>
              <a:t></a:t>
            </a:r>
            <a:r>
              <a:rPr dirty="0">
                <a:latin typeface="微软雅黑" pitchFamily="34" charset="-122"/>
                <a:ea typeface="微软雅黑" pitchFamily="34" charset="-122"/>
                <a:cs typeface="Wingdings"/>
                <a:sym typeface="Wingdings"/>
              </a:rPr>
              <a:t> </a:t>
            </a:r>
            <a:r>
              <a:rPr dirty="0" err="1">
                <a:latin typeface="微软雅黑" pitchFamily="34" charset="-122"/>
                <a:ea typeface="微软雅黑" pitchFamily="34" charset="-122"/>
              </a:rPr>
              <a:t>模式</a:t>
            </a:r>
            <a:r>
              <a:rPr dirty="0">
                <a:latin typeface="微软雅黑" pitchFamily="34" charset="-122"/>
                <a:ea typeface="微软雅黑" pitchFamily="34" charset="-122"/>
              </a:rPr>
              <a:t>(Schema)  </a:t>
            </a:r>
            <a:r>
              <a:rPr dirty="0">
                <a:solidFill>
                  <a:srgbClr val="1FE4FF"/>
                </a:solidFill>
                <a:latin typeface="微软雅黑" pitchFamily="34" charset="-122"/>
                <a:ea typeface="微软雅黑" pitchFamily="34" charset="-122"/>
                <a:cs typeface="Wingdings"/>
                <a:sym typeface="Wingdings"/>
              </a:rPr>
              <a:t></a:t>
            </a:r>
            <a:r>
              <a:rPr dirty="0">
                <a:latin typeface="微软雅黑" pitchFamily="34" charset="-122"/>
                <a:ea typeface="微软雅黑" pitchFamily="34" charset="-122"/>
                <a:cs typeface="Wingdings"/>
                <a:sym typeface="Wingdings"/>
              </a:rPr>
              <a:t> </a:t>
            </a:r>
          </a:p>
          <a:p>
            <a:pPr marL="0" lvl="1" indent="429768" defTabSz="859536">
              <a:lnSpc>
                <a:spcPct val="99000"/>
              </a:lnSpc>
              <a:spcBef>
                <a:spcPts val="500"/>
              </a:spcBef>
              <a:buSzTx/>
              <a:buNone/>
              <a:defRPr sz="2300"/>
            </a:pPr>
            <a:r>
              <a:rPr dirty="0" err="1">
                <a:latin typeface="微软雅黑" pitchFamily="34" charset="-122"/>
                <a:ea typeface="微软雅黑" pitchFamily="34" charset="-122"/>
              </a:rPr>
              <a:t>横向扩展</a:t>
            </a:r>
            <a:r>
              <a:rPr dirty="0">
                <a:latin typeface="微软雅黑" pitchFamily="34" charset="-122"/>
                <a:ea typeface="微软雅黑" pitchFamily="34" charset="-122"/>
              </a:rPr>
              <a:t>(Scaling)</a:t>
            </a:r>
          </a:p>
          <a:p>
            <a:pPr marL="0" lvl="1" indent="429768" defTabSz="859536">
              <a:lnSpc>
                <a:spcPct val="99000"/>
              </a:lnSpc>
              <a:spcBef>
                <a:spcPts val="500"/>
              </a:spcBef>
              <a:buSzTx/>
              <a:buNone/>
              <a:defRPr sz="2300"/>
            </a:pPr>
            <a:endParaRPr dirty="0">
              <a:latin typeface="微软雅黑" pitchFamily="34" charset="-122"/>
              <a:ea typeface="微软雅黑" pitchFamily="34" charset="-122"/>
            </a:endParaRPr>
          </a:p>
          <a:p>
            <a:pPr marL="322324" indent="-322324" defTabSz="859536">
              <a:lnSpc>
                <a:spcPct val="99000"/>
              </a:lnSpc>
              <a:spcBef>
                <a:spcPts val="600"/>
              </a:spcBef>
              <a:defRPr sz="2700" b="1"/>
            </a:pPr>
            <a:r>
              <a:rPr dirty="0" err="1">
                <a:latin typeface="微软雅黑" pitchFamily="34" charset="-122"/>
                <a:ea typeface="微软雅黑" pitchFamily="34" charset="-122"/>
              </a:rPr>
              <a:t>哪种流程能够获得更好的数据访问局部性</a:t>
            </a:r>
            <a:r>
              <a:rPr dirty="0">
                <a:latin typeface="微软雅黑" pitchFamily="34" charset="-122"/>
                <a:ea typeface="微软雅黑" pitchFamily="34" charset="-122"/>
              </a:rPr>
              <a:t> ？</a:t>
            </a:r>
          </a:p>
        </p:txBody>
      </p:sp>
    </p:spTree>
    <p:extLst>
      <p:ext uri="{BB962C8B-B14F-4D97-AF65-F5344CB8AC3E}">
        <p14:creationId xmlns:p14="http://schemas.microsoft.com/office/powerpoint/2010/main" val="90760974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0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image4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54620"/>
            <a:ext cx="10287000" cy="514876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71478681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/>
          </p:cNvSpPr>
          <p:nvPr>
            <p:ph type="title"/>
          </p:nvPr>
        </p:nvSpPr>
        <p:spPr>
          <a:xfrm>
            <a:off x="514350" y="274639"/>
            <a:ext cx="92583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E-</a:t>
            </a:r>
            <a:r>
              <a:rPr b="1" dirty="0" err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Commerce场景</a:t>
            </a:r>
            <a:endParaRPr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5" name="Shape 185"/>
          <p:cNvSpPr>
            <a:spLocks noGrp="1"/>
          </p:cNvSpPr>
          <p:nvPr>
            <p:ph type="body" sz="half" idx="1"/>
          </p:nvPr>
        </p:nvSpPr>
        <p:spPr>
          <a:xfrm>
            <a:off x="761998" y="1989666"/>
            <a:ext cx="4257159" cy="452596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b="1"/>
            </a:pPr>
            <a:r>
              <a:rPr sz="3200" dirty="0" err="1" smtClean="0">
                <a:latin typeface="微软雅黑" pitchFamily="34" charset="-122"/>
                <a:ea typeface="微软雅黑" pitchFamily="34" charset="-122"/>
              </a:rPr>
              <a:t>基本功能</a:t>
            </a:r>
            <a:endParaRPr sz="3200" dirty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2800"/>
            </a:pPr>
            <a:r>
              <a:rPr dirty="0" err="1">
                <a:latin typeface="微软雅黑" pitchFamily="34" charset="-122"/>
                <a:ea typeface="微软雅黑" pitchFamily="34" charset="-122"/>
              </a:rPr>
              <a:t>查找商品</a:t>
            </a:r>
            <a:r>
              <a:rPr dirty="0">
                <a:latin typeface="微软雅黑" pitchFamily="34" charset="-122"/>
                <a:ea typeface="微软雅黑" pitchFamily="34" charset="-122"/>
              </a:rPr>
              <a:t>  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2800"/>
            </a:pPr>
            <a:r>
              <a:rPr dirty="0" err="1">
                <a:latin typeface="微软雅黑" pitchFamily="34" charset="-122"/>
                <a:ea typeface="微软雅黑" pitchFamily="34" charset="-122"/>
              </a:rPr>
              <a:t>查看商品</a:t>
            </a:r>
            <a:endParaRPr dirty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2800"/>
            </a:pPr>
            <a:r>
              <a:rPr dirty="0" err="1">
                <a:latin typeface="微软雅黑" pitchFamily="34" charset="-122"/>
                <a:ea typeface="微软雅黑" pitchFamily="34" charset="-122"/>
              </a:rPr>
              <a:t>添加商品至购物车</a:t>
            </a:r>
            <a:endParaRPr dirty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2800"/>
            </a:pPr>
            <a:r>
              <a:rPr dirty="0" err="1">
                <a:latin typeface="微软雅黑" pitchFamily="34" charset="-122"/>
                <a:ea typeface="微软雅黑" pitchFamily="34" charset="-122"/>
              </a:rPr>
              <a:t>付款</a:t>
            </a:r>
            <a:r>
              <a:rPr dirty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0" lvl="1" indent="228600">
              <a:lnSpc>
                <a:spcPct val="90000"/>
              </a:lnSpc>
              <a:spcBef>
                <a:spcPts val="600"/>
              </a:spcBef>
              <a:buSzTx/>
              <a:buNone/>
              <a:defRPr sz="2800"/>
            </a:pPr>
            <a:r>
              <a:rPr dirty="0">
                <a:latin typeface="微软雅黑" pitchFamily="34" charset="-122"/>
                <a:ea typeface="微软雅黑" pitchFamily="34" charset="-122"/>
              </a:rPr>
              <a:t>….</a:t>
            </a:r>
          </a:p>
        </p:txBody>
      </p:sp>
      <p:sp>
        <p:nvSpPr>
          <p:cNvPr id="186" name="Shape 186"/>
          <p:cNvSpPr/>
          <p:nvPr/>
        </p:nvSpPr>
        <p:spPr>
          <a:xfrm>
            <a:off x="5719564" y="1989665"/>
            <a:ext cx="4049838" cy="22567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 marL="342900" indent="-342900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buChar char="•"/>
              <a:defRPr sz="3200" b="1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基本概念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SzPct val="100000"/>
              <a:buFont typeface="Arial"/>
              <a:buChar char="–"/>
              <a:defRPr sz="28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商品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SzPct val="100000"/>
              <a:buFont typeface="Arial"/>
              <a:buChar char="–"/>
              <a:defRPr sz="28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SzPct val="100000"/>
              <a:buFont typeface="Arial"/>
              <a:buChar char="–"/>
              <a:defRPr sz="28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购物车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27345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/>
          </p:cNvSpPr>
          <p:nvPr>
            <p:ph type="title"/>
          </p:nvPr>
        </p:nvSpPr>
        <p:spPr>
          <a:xfrm>
            <a:off x="514350" y="274639"/>
            <a:ext cx="92583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b="1" dirty="0" err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基于概念的模式设计</a:t>
            </a:r>
            <a:endParaRPr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9" name="Shape 189"/>
          <p:cNvSpPr>
            <a:spLocks noGrp="1"/>
          </p:cNvSpPr>
          <p:nvPr>
            <p:ph type="body" sz="quarter" idx="1"/>
          </p:nvPr>
        </p:nvSpPr>
        <p:spPr>
          <a:xfrm>
            <a:off x="1822128" y="1484785"/>
            <a:ext cx="3333013" cy="2476871"/>
          </a:xfrm>
          <a:prstGeom prst="rect">
            <a:avLst/>
          </a:prstGeom>
        </p:spPr>
        <p:txBody>
          <a:bodyPr/>
          <a:lstStyle/>
          <a:p>
            <a:pPr marL="0" indent="0" defTabSz="905255">
              <a:lnSpc>
                <a:spcPct val="80000"/>
              </a:lnSpc>
              <a:spcBef>
                <a:spcPts val="400"/>
              </a:spcBef>
              <a:buSzTx/>
              <a:buNone/>
              <a:defRPr sz="1900"/>
            </a:pPr>
            <a:r>
              <a:rPr dirty="0"/>
              <a:t>Product = </a:t>
            </a:r>
            <a:br>
              <a:rPr dirty="0"/>
            </a:br>
            <a:r>
              <a:rPr b="1" dirty="0"/>
              <a:t>{</a:t>
            </a:r>
            <a:r>
              <a:rPr dirty="0"/>
              <a:t> </a:t>
            </a:r>
            <a:r>
              <a:rPr dirty="0" err="1"/>
              <a:t>pid</a:t>
            </a:r>
            <a:r>
              <a:rPr dirty="0"/>
              <a:t>: 456789,</a:t>
            </a:r>
          </a:p>
          <a:p>
            <a:pPr marL="0" indent="0" defTabSz="905255">
              <a:lnSpc>
                <a:spcPct val="80000"/>
              </a:lnSpc>
              <a:spcBef>
                <a:spcPts val="400"/>
              </a:spcBef>
              <a:buSzTx/>
              <a:buNone/>
              <a:defRPr sz="1900"/>
            </a:pPr>
            <a:r>
              <a:rPr dirty="0"/>
              <a:t>brand: zipper,</a:t>
            </a:r>
          </a:p>
          <a:p>
            <a:pPr marL="0" indent="0" defTabSz="905255">
              <a:lnSpc>
                <a:spcPct val="80000"/>
              </a:lnSpc>
              <a:spcBef>
                <a:spcPts val="400"/>
              </a:spcBef>
              <a:buSzTx/>
              <a:buNone/>
              <a:defRPr sz="1900"/>
            </a:pPr>
            <a:r>
              <a:rPr dirty="0"/>
              <a:t>name: Copy paper,</a:t>
            </a:r>
          </a:p>
          <a:p>
            <a:pPr marL="0" indent="0" defTabSz="905255">
              <a:lnSpc>
                <a:spcPct val="80000"/>
              </a:lnSpc>
              <a:spcBef>
                <a:spcPts val="400"/>
              </a:spcBef>
              <a:buSzTx/>
              <a:buNone/>
              <a:defRPr sz="1900"/>
            </a:pPr>
            <a:r>
              <a:rPr dirty="0"/>
              <a:t>price: 24.00,</a:t>
            </a:r>
          </a:p>
          <a:p>
            <a:pPr marL="0" indent="0" defTabSz="905255">
              <a:lnSpc>
                <a:spcPct val="80000"/>
              </a:lnSpc>
              <a:spcBef>
                <a:spcPts val="400"/>
              </a:spcBef>
              <a:buSzTx/>
              <a:buNone/>
              <a:defRPr sz="1900"/>
            </a:pPr>
            <a:r>
              <a:rPr dirty="0"/>
              <a:t>size: 8.5’ x 11’,</a:t>
            </a:r>
          </a:p>
          <a:p>
            <a:pPr marL="0" indent="0" defTabSz="905255">
              <a:lnSpc>
                <a:spcPct val="80000"/>
              </a:lnSpc>
              <a:spcBef>
                <a:spcPts val="400"/>
              </a:spcBef>
              <a:buSzTx/>
              <a:buNone/>
              <a:defRPr sz="1900"/>
            </a:pPr>
            <a:r>
              <a:rPr dirty="0" err="1"/>
              <a:t>Items_in_stock</a:t>
            </a:r>
            <a:r>
              <a:rPr dirty="0"/>
              <a:t>: 14000</a:t>
            </a:r>
          </a:p>
          <a:p>
            <a:pPr marL="0" indent="0" defTabSz="905255">
              <a:lnSpc>
                <a:spcPct val="80000"/>
              </a:lnSpc>
              <a:spcBef>
                <a:spcPts val="400"/>
              </a:spcBef>
              <a:buSzTx/>
              <a:buNone/>
              <a:defRPr sz="1900" b="1"/>
            </a:pPr>
            <a:r>
              <a:rPr dirty="0"/>
              <a:t>}</a:t>
            </a:r>
          </a:p>
        </p:txBody>
      </p:sp>
      <p:sp>
        <p:nvSpPr>
          <p:cNvPr id="190" name="Shape 190"/>
          <p:cNvSpPr/>
          <p:nvPr/>
        </p:nvSpPr>
        <p:spPr>
          <a:xfrm>
            <a:off x="5791573" y="2348880"/>
            <a:ext cx="3333009" cy="23954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>
              <a:spcBef>
                <a:spcPts val="400"/>
              </a:spcBef>
              <a:defRPr sz="20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Cart = </a:t>
            </a:r>
            <a:b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</a:br>
            <a:r>
              <a:rPr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{ </a:t>
            </a: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oid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: 12345678,</a:t>
            </a:r>
            <a:endParaRPr sz="32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>
              <a:spcBef>
                <a:spcPts val="400"/>
              </a:spcBef>
              <a:defRPr sz="20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Product:[ {pid:456789, quantity:1}, {pid:345567, quantity:1} ],</a:t>
            </a:r>
            <a:endParaRPr sz="32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>
              <a:spcBef>
                <a:spcPts val="400"/>
              </a:spcBef>
              <a:defRPr sz="20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user: {uid:1357}</a:t>
            </a:r>
            <a:endParaRPr sz="32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>
              <a:spcBef>
                <a:spcPts val="400"/>
              </a:spcBef>
              <a:defRPr sz="2000" b="1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}</a:t>
            </a:r>
          </a:p>
        </p:txBody>
      </p:sp>
      <p:sp>
        <p:nvSpPr>
          <p:cNvPr id="191" name="Shape 191"/>
          <p:cNvSpPr/>
          <p:nvPr/>
        </p:nvSpPr>
        <p:spPr>
          <a:xfrm>
            <a:off x="1822128" y="4084652"/>
            <a:ext cx="3333013" cy="2433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defRPr sz="20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Customer = </a:t>
            </a:r>
            <a:b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</a:br>
            <a:r>
              <a:rPr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{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cid: 1357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20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first_name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: woo,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20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Family_name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: </a:t>
            </a: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yee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,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20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credit_card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: </a:t>
            </a: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xxxxxx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,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20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address: </a:t>
            </a: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xxxxxx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,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20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email: wyee@gmail.com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2000" b="1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083447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073"/>
          <p:cNvSpPr>
            <a:spLocks noGrp="1" noChangeArrowheads="1"/>
          </p:cNvSpPr>
          <p:nvPr/>
        </p:nvSpPr>
        <p:spPr bwMode="auto">
          <a:xfrm>
            <a:off x="514401" y="842964"/>
            <a:ext cx="7642225" cy="5286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5481" tIns="92740" rIns="185481" bIns="92740"/>
          <a:lstStyle>
            <a:lvl1pPr marL="523875" indent="-523875"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1pPr>
            <a:lvl2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2pPr>
            <a:lvl3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3pPr>
            <a:lvl4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4pPr>
            <a:lvl5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</a:pPr>
            <a:endParaRPr lang="en-US" altLang="zh-CN" sz="5300" b="1" dirty="0">
              <a:solidFill>
                <a:srgbClr val="333333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" name="矩形 3074"/>
          <p:cNvSpPr>
            <a:spLocks noGrp="1"/>
          </p:cNvSpPr>
          <p:nvPr/>
        </p:nvSpPr>
        <p:spPr>
          <a:xfrm>
            <a:off x="2911254" y="2819787"/>
            <a:ext cx="6837362" cy="2841529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85481" tIns="92740" rIns="185481" bIns="92740"/>
          <a:lstStyle/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</p:txBody>
      </p:sp>
      <p:pic>
        <p:nvPicPr>
          <p:cNvPr id="3076" name="图片 3075" descr="a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626" y="841461"/>
            <a:ext cx="1616075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3076" descr="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15" y="4838705"/>
            <a:ext cx="1152525" cy="1152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29B3-AE45-5546-A826-B7D54C04D9F8}" type="slidenum">
              <a:rPr lang="zh-CN" altLang="en-US" smtClean="0">
                <a:solidFill>
                  <a:srgbClr val="000000"/>
                </a:solidFill>
              </a:rPr>
              <a:pPr/>
              <a:t>2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21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/>
          </p:cNvSpPr>
          <p:nvPr>
            <p:ph type="title"/>
          </p:nvPr>
        </p:nvSpPr>
        <p:spPr>
          <a:xfrm>
            <a:off x="514350" y="274639"/>
            <a:ext cx="92583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b="1" dirty="0" err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基于功能接口的模式设计</a:t>
            </a:r>
            <a:endParaRPr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" name="Shape 194"/>
          <p:cNvSpPr>
            <a:spLocks noGrp="1"/>
          </p:cNvSpPr>
          <p:nvPr>
            <p:ph type="body" sz="quarter" idx="1"/>
          </p:nvPr>
        </p:nvSpPr>
        <p:spPr>
          <a:xfrm>
            <a:off x="1498092" y="1484784"/>
            <a:ext cx="3657048" cy="2736304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700"/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Product = </a:t>
            </a:r>
            <a:b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{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pid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: 456789,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700"/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brand: zipper,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700"/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name: Copy paper,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700"/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price: 24.00,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700"/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size: 8.5’ x 11’,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700"/>
            </a:pP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Items_in_stock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: 14000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700">
                <a:solidFill>
                  <a:srgbClr val="FFFF00"/>
                </a:solidFill>
              </a:defRPr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keywords: [ {paper} , {print}, {copy} ]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700" b="1"/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</a:p>
        </p:txBody>
      </p:sp>
      <p:sp>
        <p:nvSpPr>
          <p:cNvPr id="195" name="Shape 195"/>
          <p:cNvSpPr/>
          <p:nvPr/>
        </p:nvSpPr>
        <p:spPr>
          <a:xfrm>
            <a:off x="5629555" y="2132856"/>
            <a:ext cx="3333009" cy="3386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>
              <a:spcBef>
                <a:spcPts val="400"/>
              </a:spcBef>
              <a:defRPr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r>
              <a:rPr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Cart = </a:t>
            </a:r>
            <a:br>
              <a:rPr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</a:br>
            <a:r>
              <a:rPr sz="17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{</a:t>
            </a:r>
            <a:r>
              <a:rPr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</a:t>
            </a:r>
            <a:r>
              <a:rPr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oid</a:t>
            </a:r>
            <a:r>
              <a:rPr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: 12345678,</a:t>
            </a:r>
          </a:p>
          <a:p>
            <a:pPr>
              <a:spcBef>
                <a:spcPts val="400"/>
              </a:spcBef>
              <a:defRPr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r>
              <a:rPr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Product:[ {pid:456789, name: Copy paper, price: 24.00, quantity:1}, {pid:345567, </a:t>
            </a:r>
            <a:r>
              <a:rPr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name:notebook</a:t>
            </a:r>
            <a:r>
              <a:rPr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, price: 8.00, quantity:1} ],</a:t>
            </a:r>
          </a:p>
          <a:p>
            <a:pPr>
              <a:spcBef>
                <a:spcPts val="400"/>
              </a:spcBef>
              <a:defRPr>
                <a:solidFill>
                  <a:srgbClr val="FFFF00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r>
              <a:rPr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total_price</a:t>
            </a:r>
            <a:r>
              <a:rPr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: 32.00,</a:t>
            </a:r>
          </a:p>
          <a:p>
            <a:pPr>
              <a:spcBef>
                <a:spcPts val="400"/>
              </a:spcBef>
              <a:defRPr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r>
              <a:rPr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user: {uid:1357, </a:t>
            </a:r>
            <a:r>
              <a:rPr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name:woo</a:t>
            </a:r>
            <a:r>
              <a:rPr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</a:t>
            </a:r>
            <a:r>
              <a:rPr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yee</a:t>
            </a:r>
            <a:r>
              <a:rPr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, </a:t>
            </a:r>
            <a:r>
              <a:rPr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address:xxxxxx</a:t>
            </a:r>
            <a:r>
              <a:rPr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}</a:t>
            </a:r>
          </a:p>
          <a:p>
            <a:pPr>
              <a:spcBef>
                <a:spcPts val="400"/>
              </a:spcBef>
              <a:defRPr b="1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r>
              <a:rPr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}</a:t>
            </a:r>
          </a:p>
        </p:txBody>
      </p:sp>
      <p:sp>
        <p:nvSpPr>
          <p:cNvPr id="196" name="Shape 196"/>
          <p:cNvSpPr/>
          <p:nvPr/>
        </p:nvSpPr>
        <p:spPr>
          <a:xfrm>
            <a:off x="1498096" y="4149080"/>
            <a:ext cx="3333009" cy="2352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defRPr sz="17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Customer = </a:t>
            </a:r>
            <a:b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</a:br>
            <a:r>
              <a:rPr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{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cid: 1357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17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first_name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: woo,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17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Family_name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: </a:t>
            </a: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yee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,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17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credit_card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: </a:t>
            </a: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xxxxxx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,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17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address: </a:t>
            </a: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xxxxxx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,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17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email: wyee@gmail.com,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1700">
                <a:solidFill>
                  <a:srgbClr val="FFFF00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cart: {</a:t>
            </a: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oid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: 12345678} 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1700" b="1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0582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8700" y="5484366"/>
            <a:ext cx="8229600" cy="1040979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>
                <a:latin typeface="Gadugi" pitchFamily="34" charset="0"/>
                <a:ea typeface="Gadugi" pitchFamily="34" charset="0"/>
              </a:rPr>
              <a:t>Your </a:t>
            </a:r>
            <a:r>
              <a:rPr lang="en-US" altLang="zh-CN" dirty="0">
                <a:latin typeface="Gadugi" pitchFamily="34" charset="0"/>
                <a:ea typeface="Gadugi" pitchFamily="34" charset="0"/>
              </a:rPr>
              <a:t>c</a:t>
            </a:r>
            <a:r>
              <a:rPr lang="en-US" altLang="zh-CN" dirty="0" smtClean="0">
                <a:latin typeface="Gadugi" pitchFamily="34" charset="0"/>
                <a:ea typeface="Gadugi" pitchFamily="34" charset="0"/>
              </a:rPr>
              <a:t>offee </a:t>
            </a:r>
            <a:r>
              <a:rPr lang="en-US" altLang="zh-CN" dirty="0">
                <a:latin typeface="Gadugi" pitchFamily="34" charset="0"/>
                <a:ea typeface="Gadugi" pitchFamily="34" charset="0"/>
              </a:rPr>
              <a:t>s</a:t>
            </a:r>
            <a:r>
              <a:rPr lang="en-US" altLang="zh-CN" dirty="0" smtClean="0">
                <a:latin typeface="Gadugi" pitchFamily="34" charset="0"/>
                <a:ea typeface="Gadugi" pitchFamily="34" charset="0"/>
              </a:rPr>
              <a:t>hop doesn’t use two-phase commit.</a:t>
            </a:r>
          </a:p>
          <a:p>
            <a:pPr marL="0" indent="0" algn="r">
              <a:lnSpc>
                <a:spcPct val="120000"/>
              </a:lnSpc>
              <a:buNone/>
            </a:pPr>
            <a:r>
              <a:rPr lang="en-US" altLang="zh-CN" i="1" dirty="0" err="1" smtClean="0">
                <a:latin typeface="Gadugi" pitchFamily="34" charset="0"/>
                <a:ea typeface="Gadugi" pitchFamily="34" charset="0"/>
              </a:rPr>
              <a:t>Gregor</a:t>
            </a:r>
            <a:r>
              <a:rPr lang="en-US" altLang="zh-CN" i="1" dirty="0" smtClean="0">
                <a:latin typeface="Gadugi" pitchFamily="34" charset="0"/>
                <a:ea typeface="Gadugi" pitchFamily="34" charset="0"/>
              </a:rPr>
              <a:t> </a:t>
            </a:r>
            <a:r>
              <a:rPr lang="en-US" altLang="zh-CN" i="1" dirty="0" err="1" smtClean="0">
                <a:latin typeface="Gadugi" pitchFamily="34" charset="0"/>
                <a:ea typeface="Gadugi" pitchFamily="34" charset="0"/>
              </a:rPr>
              <a:t>Hohpe</a:t>
            </a:r>
            <a:endParaRPr lang="zh-CN" altLang="en-US" i="1" dirty="0">
              <a:latin typeface="Gadugi" pitchFamily="34" charset="0"/>
              <a:ea typeface="微软雅黑" pitchFamily="34" charset="-122"/>
            </a:endParaRP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90" y="-27384"/>
            <a:ext cx="9217022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71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/>
          </p:cNvSpPr>
          <p:nvPr>
            <p:ph type="title"/>
          </p:nvPr>
        </p:nvSpPr>
        <p:spPr>
          <a:xfrm>
            <a:off x="1471092" y="2708920"/>
            <a:ext cx="7826277" cy="136207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>
              <a:defRPr sz="3600"/>
            </a:pPr>
            <a:r>
              <a:rPr sz="4000" dirty="0" err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NoSQL</a:t>
            </a:r>
            <a:r>
              <a:rPr sz="4000" dirty="0" err="1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的工具特点</a:t>
            </a:r>
            <a:r>
              <a:rPr lang="zh-CN" altLang="en-US" sz="40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迫使</a:t>
            </a:r>
            <a:r>
              <a:rPr sz="4000" dirty="0" err="1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App开发</a:t>
            </a:r>
            <a:r>
              <a:rPr lang="zh-CN" altLang="en-US" sz="40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者</a:t>
            </a:r>
            <a:endParaRPr sz="400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 sz="3600">
                <a:solidFill>
                  <a:srgbClr val="20E3FF"/>
                </a:solidFill>
              </a:defRPr>
            </a:pPr>
            <a:r>
              <a:rPr sz="40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zh-CN" altLang="en-US" sz="40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一开始就要</a:t>
            </a:r>
            <a:r>
              <a:rPr sz="4000" dirty="0" err="1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考虑扩展性问题</a:t>
            </a:r>
            <a:r>
              <a:rPr sz="40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12398966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分布式数据库的折中点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性能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vs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可用性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性能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vs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一致性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可用性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vs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一致性</a:t>
            </a:r>
          </a:p>
          <a:p>
            <a:pPr marL="0" indent="0">
              <a:buNone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515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CAP</a:t>
            </a:r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理论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4350" y="1600206"/>
            <a:ext cx="9258300" cy="470911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一致性（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Consistency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 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所有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节点访问同一份最新的数据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副本。（副本既可以是备份数据，也可以是冗余数据，比如索引。）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可用性（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Availability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每次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请求都能获取到非错的响应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但是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不保证获取的数据为最新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分区容错性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Partitioning Tolerance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通信故障时，系统的任意节点都正常工作。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以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实际效果而言，分区相当于对通信的时限要求。系统如果不能在时限内达成数据一致性，就意味着发生了分区的情况，必须就当前操作在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之间做出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选择。）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552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CAP</a:t>
            </a:r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理论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任意一个分布式数据库只能在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三者中兼顾两个。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757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CAP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431293"/>
            <a:ext cx="9258300" cy="4985836"/>
          </a:xfrm>
        </p:spPr>
        <p:txBody>
          <a:bodyPr/>
          <a:lstStyle/>
          <a:p>
            <a:r>
              <a:rPr lang="en-US" dirty="0" smtClean="0"/>
              <a:t>A simple example: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34816" y="2219162"/>
            <a:ext cx="75046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Hotel Booking</a:t>
            </a:r>
            <a:r>
              <a:rPr lang="en-US" sz="2800" dirty="0" smtClean="0"/>
              <a:t>: are we double-booking the same room?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80477" y="5551287"/>
            <a:ext cx="1488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Bob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8283745" y="5551287"/>
            <a:ext cx="1488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Dong</a:t>
            </a:r>
            <a:endParaRPr lang="en-US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5059" y="4523617"/>
            <a:ext cx="851670" cy="9003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909" y="4380475"/>
            <a:ext cx="893447" cy="94452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631910" y="4487114"/>
            <a:ext cx="1233237" cy="9527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51884" y="4483516"/>
            <a:ext cx="1347536" cy="9527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rapezoid 13"/>
          <p:cNvSpPr/>
          <p:nvPr/>
        </p:nvSpPr>
        <p:spPr>
          <a:xfrm>
            <a:off x="3263567" y="4781838"/>
            <a:ext cx="391026" cy="345831"/>
          </a:xfrm>
          <a:prstGeom prst="trapezoid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apezoid 14"/>
          <p:cNvSpPr/>
          <p:nvPr/>
        </p:nvSpPr>
        <p:spPr>
          <a:xfrm>
            <a:off x="6172201" y="4852740"/>
            <a:ext cx="391026" cy="345831"/>
          </a:xfrm>
          <a:prstGeom prst="trapezoid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564107" y="4655402"/>
            <a:ext cx="601579" cy="543166"/>
          </a:xfrm>
          <a:prstGeom prst="rightArrow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>
            <a:off x="7715251" y="4667023"/>
            <a:ext cx="688808" cy="571244"/>
          </a:xfrm>
          <a:prstGeom prst="leftArrow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931323" y="4963490"/>
            <a:ext cx="203032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Multiply 22"/>
          <p:cNvSpPr/>
          <p:nvPr/>
        </p:nvSpPr>
        <p:spPr>
          <a:xfrm>
            <a:off x="4481762" y="4257512"/>
            <a:ext cx="977567" cy="1411961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4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2" y="260648"/>
            <a:ext cx="92583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CAP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417638"/>
            <a:ext cx="9258300" cy="4985836"/>
          </a:xfrm>
        </p:spPr>
        <p:txBody>
          <a:bodyPr/>
          <a:lstStyle/>
          <a:p>
            <a:r>
              <a:rPr lang="en-US" dirty="0" smtClean="0"/>
              <a:t>A simple example: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34816" y="2219162"/>
            <a:ext cx="75046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Hotel Booking</a:t>
            </a:r>
            <a:r>
              <a:rPr lang="en-US" sz="2800" dirty="0" smtClean="0"/>
              <a:t>: are we double-booking the same room?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80477" y="5551287"/>
            <a:ext cx="1488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Bob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8283745" y="5551287"/>
            <a:ext cx="1488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Dong</a:t>
            </a:r>
            <a:endParaRPr lang="en-US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5059" y="4523617"/>
            <a:ext cx="851670" cy="9003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909" y="4380475"/>
            <a:ext cx="893447" cy="94452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631910" y="4487114"/>
            <a:ext cx="1233237" cy="9527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51884" y="4483516"/>
            <a:ext cx="1347536" cy="9527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rapezoid 13"/>
          <p:cNvSpPr/>
          <p:nvPr/>
        </p:nvSpPr>
        <p:spPr>
          <a:xfrm>
            <a:off x="3263567" y="4781838"/>
            <a:ext cx="391026" cy="345831"/>
          </a:xfrm>
          <a:prstGeom prst="trapezoid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apezoid 14"/>
          <p:cNvSpPr/>
          <p:nvPr/>
        </p:nvSpPr>
        <p:spPr>
          <a:xfrm>
            <a:off x="6172201" y="4852740"/>
            <a:ext cx="391026" cy="345831"/>
          </a:xfrm>
          <a:prstGeom prst="trapezoid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564107" y="4655402"/>
            <a:ext cx="601579" cy="543166"/>
          </a:xfrm>
          <a:prstGeom prst="rightArrow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>
            <a:off x="7715251" y="4667023"/>
            <a:ext cx="688808" cy="571244"/>
          </a:xfrm>
          <a:prstGeom prst="leftArrow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931323" y="4963490"/>
            <a:ext cx="203032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Multiply 22"/>
          <p:cNvSpPr/>
          <p:nvPr/>
        </p:nvSpPr>
        <p:spPr>
          <a:xfrm>
            <a:off x="4481762" y="4257512"/>
            <a:ext cx="977567" cy="1411961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y 17"/>
          <p:cNvSpPr/>
          <p:nvPr/>
        </p:nvSpPr>
        <p:spPr>
          <a:xfrm>
            <a:off x="1300910" y="4199410"/>
            <a:ext cx="977567" cy="1411961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ultiply 19"/>
          <p:cNvSpPr/>
          <p:nvPr/>
        </p:nvSpPr>
        <p:spPr>
          <a:xfrm>
            <a:off x="7617492" y="4193602"/>
            <a:ext cx="977567" cy="1411961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5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CAP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417638"/>
            <a:ext cx="9258300" cy="4985836"/>
          </a:xfrm>
        </p:spPr>
        <p:txBody>
          <a:bodyPr/>
          <a:lstStyle/>
          <a:p>
            <a:r>
              <a:rPr lang="en-US" dirty="0" smtClean="0"/>
              <a:t>A simple example: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34816" y="2219162"/>
            <a:ext cx="75046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Hotel Booking</a:t>
            </a:r>
            <a:r>
              <a:rPr lang="en-US" sz="2800" dirty="0" smtClean="0"/>
              <a:t>: are we double-booking the same room?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80477" y="5551287"/>
            <a:ext cx="1488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Bob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8283745" y="5551287"/>
            <a:ext cx="1488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Dong</a:t>
            </a:r>
            <a:endParaRPr lang="en-US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5059" y="4523617"/>
            <a:ext cx="851670" cy="9003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909" y="4380475"/>
            <a:ext cx="893447" cy="94452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631910" y="4487114"/>
            <a:ext cx="1233237" cy="9527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51884" y="4483516"/>
            <a:ext cx="1347536" cy="9527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rapezoid 13"/>
          <p:cNvSpPr/>
          <p:nvPr/>
        </p:nvSpPr>
        <p:spPr>
          <a:xfrm>
            <a:off x="3263567" y="4781838"/>
            <a:ext cx="391026" cy="345831"/>
          </a:xfrm>
          <a:prstGeom prst="trapezoid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apezoid 14"/>
          <p:cNvSpPr/>
          <p:nvPr/>
        </p:nvSpPr>
        <p:spPr>
          <a:xfrm>
            <a:off x="6172201" y="4852740"/>
            <a:ext cx="391026" cy="345831"/>
          </a:xfrm>
          <a:prstGeom prst="trapezoid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564107" y="4655402"/>
            <a:ext cx="601579" cy="543166"/>
          </a:xfrm>
          <a:prstGeom prst="rightArrow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>
            <a:off x="7715251" y="4667023"/>
            <a:ext cx="688808" cy="571244"/>
          </a:xfrm>
          <a:prstGeom prst="leftArrow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931323" y="4963490"/>
            <a:ext cx="203032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Multiply 22"/>
          <p:cNvSpPr/>
          <p:nvPr/>
        </p:nvSpPr>
        <p:spPr>
          <a:xfrm>
            <a:off x="4481762" y="4257512"/>
            <a:ext cx="977567" cy="1411961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318" y="3484272"/>
            <a:ext cx="1346032" cy="896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0727" y="3627417"/>
            <a:ext cx="1346032" cy="89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41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流行的错误分类方式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例子：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：传统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RDBMS, e.g., Oracle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AP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：部分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NOSQL, e.g.,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DynamoDB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CP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：部分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NOSQL, e.g.,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MongoDB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527518" lvl="1" indent="0">
              <a:lnSpc>
                <a:spcPct val="120000"/>
              </a:lnSpc>
              <a:buNone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236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xfrm>
            <a:off x="514350" y="274639"/>
            <a:ext cx="92583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b="1" dirty="0" err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互联网应用的负载激增现象</a:t>
            </a:r>
            <a:endParaRPr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1116573" y="5297852"/>
            <a:ext cx="8481141" cy="100811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500"/>
              </a:spcBef>
              <a:buSzTx/>
              <a:buNone/>
              <a:defRPr sz="2200"/>
            </a:lvl1pPr>
          </a:lstStyle>
          <a:p>
            <a:r>
              <a:t>Instagram发布当天6小时服务器满负荷；首日用户接近4万。</a:t>
            </a:r>
          </a:p>
        </p:txBody>
      </p:sp>
      <p:pic>
        <p:nvPicPr>
          <p:cNvPr id="127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70019" y="2052292"/>
            <a:ext cx="6946964" cy="316013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1653086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严格意义上的</a:t>
            </a:r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CAP</a:t>
            </a:r>
            <a:endParaRPr lang="zh-CN" altLang="en-US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当通信故障（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Partitioning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）发生时，我们选择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还是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因此，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是给定的。只有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两种选择。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 descr="http://robertgreiner.com/uploads/images/2014/CAP-CP-fu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691" y="3904802"/>
            <a:ext cx="2711737" cy="2332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024" y="3896816"/>
            <a:ext cx="2805238" cy="2412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085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传统</a:t>
            </a:r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DBMS</a:t>
            </a:r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属于</a:t>
            </a:r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CP</a:t>
            </a:r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还是</a:t>
            </a:r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AP</a:t>
            </a:r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Oracle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的两种日志复制方式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Eager –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复制后再返回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Lazy –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返回后再复制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14350" y="1600206"/>
            <a:ext cx="9258300" cy="4525963"/>
          </a:xfrm>
          <a:prstGeom prst="rect">
            <a:avLst/>
          </a:prstGeom>
        </p:spPr>
        <p:txBody>
          <a:bodyPr vert="horz" lIns="105503" tIns="52752" rIns="105503" bIns="52752" rtlCol="0">
            <a:normAutofit/>
          </a:bodyPr>
          <a:lstStyle>
            <a:lvl1pPr marL="395638" indent="-395638" algn="l" defTabSz="105503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57216" indent="-329698" algn="l" defTabSz="105503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18793" indent="-263759" algn="l" defTabSz="105503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46311" indent="-263759" algn="l" defTabSz="105503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3828" indent="-263759" algn="l" defTabSz="105503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01345" indent="-263759" algn="l" defTabSz="105503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28863" indent="-263759" algn="l" defTabSz="105503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56380" indent="-263759" algn="l" defTabSz="105503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83898" indent="-263759" algn="l" defTabSz="105503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grpSp>
        <p:nvGrpSpPr>
          <p:cNvPr id="5" name="Group 194"/>
          <p:cNvGrpSpPr/>
          <p:nvPr/>
        </p:nvGrpSpPr>
        <p:grpSpPr>
          <a:xfrm>
            <a:off x="4042310" y="4404320"/>
            <a:ext cx="2286000" cy="1905000"/>
            <a:chOff x="533400" y="2133600"/>
            <a:chExt cx="2286000" cy="1905000"/>
          </a:xfrm>
        </p:grpSpPr>
        <p:sp>
          <p:nvSpPr>
            <p:cNvPr id="6" name="Rounded Rectangle 195"/>
            <p:cNvSpPr/>
            <p:nvPr/>
          </p:nvSpPr>
          <p:spPr>
            <a:xfrm>
              <a:off x="533400" y="2133600"/>
              <a:ext cx="2286000" cy="19050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196"/>
            <p:cNvGrpSpPr/>
            <p:nvPr/>
          </p:nvGrpSpPr>
          <p:grpSpPr>
            <a:xfrm>
              <a:off x="838200" y="3657600"/>
              <a:ext cx="1524000" cy="228600"/>
              <a:chOff x="1828800" y="3733800"/>
              <a:chExt cx="1524000" cy="228600"/>
            </a:xfrm>
          </p:grpSpPr>
          <p:sp>
            <p:nvSpPr>
              <p:cNvPr id="26" name="Rectangle 215"/>
              <p:cNvSpPr/>
              <p:nvPr/>
            </p:nvSpPr>
            <p:spPr>
              <a:xfrm>
                <a:off x="1828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smtClean="0">
                    <a:solidFill>
                      <a:schemeClr val="tx1"/>
                    </a:solidFill>
                    <a:latin typeface="Arial" charset="0"/>
                  </a:rPr>
                  <a:t>add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7" name="Rectangle 216"/>
              <p:cNvSpPr/>
              <p:nvPr/>
            </p:nvSpPr>
            <p:spPr>
              <a:xfrm>
                <a:off x="2209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 smtClean="0">
                    <a:solidFill>
                      <a:schemeClr val="tx1"/>
                    </a:solidFill>
                    <a:latin typeface="Arial" charset="0"/>
                  </a:rPr>
                  <a:t>jmp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8" name="Rectangle 217"/>
              <p:cNvSpPr/>
              <p:nvPr/>
            </p:nvSpPr>
            <p:spPr>
              <a:xfrm>
                <a:off x="2590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 smtClean="0">
                    <a:solidFill>
                      <a:schemeClr val="tx1"/>
                    </a:solidFill>
                    <a:latin typeface="Arial" charset="0"/>
                  </a:rPr>
                  <a:t>mov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9" name="Rectangle 218"/>
              <p:cNvSpPr/>
              <p:nvPr/>
            </p:nvSpPr>
            <p:spPr>
              <a:xfrm>
                <a:off x="2971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 smtClean="0">
                    <a:solidFill>
                      <a:schemeClr val="tx1"/>
                    </a:solidFill>
                    <a:latin typeface="Arial" charset="0"/>
                  </a:rPr>
                  <a:t>shl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1436694" y="3429000"/>
              <a:ext cx="327013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b="1" dirty="0" smtClean="0"/>
                <a:t>Log</a:t>
              </a:r>
              <a:endParaRPr lang="en-US" sz="1400" b="1" dirty="0"/>
            </a:p>
          </p:txBody>
        </p:sp>
        <p:grpSp>
          <p:nvGrpSpPr>
            <p:cNvPr id="9" name="Group 198"/>
            <p:cNvGrpSpPr/>
            <p:nvPr/>
          </p:nvGrpSpPr>
          <p:grpSpPr>
            <a:xfrm>
              <a:off x="1932167" y="2667000"/>
              <a:ext cx="658633" cy="609600"/>
              <a:chOff x="3075167" y="2286000"/>
              <a:chExt cx="658633" cy="609600"/>
            </a:xfrm>
          </p:grpSpPr>
          <p:sp>
            <p:nvSpPr>
              <p:cNvPr id="16" name="Oval 205"/>
              <p:cNvSpPr/>
              <p:nvPr/>
            </p:nvSpPr>
            <p:spPr>
              <a:xfrm>
                <a:off x="3322154" y="2401625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206"/>
              <p:cNvSpPr/>
              <p:nvPr/>
            </p:nvSpPr>
            <p:spPr>
              <a:xfrm>
                <a:off x="3569142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207"/>
              <p:cNvSpPr/>
              <p:nvPr/>
            </p:nvSpPr>
            <p:spPr>
              <a:xfrm>
                <a:off x="3322154" y="2730942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208"/>
              <p:cNvSpPr/>
              <p:nvPr/>
            </p:nvSpPr>
            <p:spPr>
              <a:xfrm>
                <a:off x="3075167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209"/>
              <p:cNvSpPr/>
              <p:nvPr/>
            </p:nvSpPr>
            <p:spPr>
              <a:xfrm>
                <a:off x="3492394" y="2479551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10"/>
              <p:cNvSpPr/>
              <p:nvPr/>
            </p:nvSpPr>
            <p:spPr>
              <a:xfrm rot="10800000">
                <a:off x="3157496" y="2725143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1"/>
              <p:cNvSpPr/>
              <p:nvPr/>
            </p:nvSpPr>
            <p:spPr>
              <a:xfrm flipH="1">
                <a:off x="3158892" y="248395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12"/>
              <p:cNvSpPr/>
              <p:nvPr/>
            </p:nvSpPr>
            <p:spPr>
              <a:xfrm rot="10800000" flipH="1">
                <a:off x="3488208" y="272514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13"/>
              <p:cNvSpPr/>
              <p:nvPr/>
            </p:nvSpPr>
            <p:spPr>
              <a:xfrm>
                <a:off x="3334455" y="2286000"/>
                <a:ext cx="136991" cy="126788"/>
              </a:xfrm>
              <a:custGeom>
                <a:avLst/>
                <a:gdLst>
                  <a:gd name="connsiteX0" fmla="*/ 0 w 185980"/>
                  <a:gd name="connsiteY0" fmla="*/ 0 h 6711"/>
                  <a:gd name="connsiteX1" fmla="*/ 185980 w 185980"/>
                  <a:gd name="connsiteY1" fmla="*/ 0 h 6711"/>
                  <a:gd name="connsiteX0" fmla="*/ 2160 w 12160"/>
                  <a:gd name="connsiteY0" fmla="*/ 223289 h 223707"/>
                  <a:gd name="connsiteX1" fmla="*/ 12160 w 12160"/>
                  <a:gd name="connsiteY1" fmla="*/ 223289 h 223707"/>
                  <a:gd name="connsiteX0" fmla="*/ 1366 w 13800"/>
                  <a:gd name="connsiteY0" fmla="*/ 342290 h 342290"/>
                  <a:gd name="connsiteX1" fmla="*/ 11366 w 13800"/>
                  <a:gd name="connsiteY1" fmla="*/ 342290 h 342290"/>
                  <a:gd name="connsiteX0" fmla="*/ 1989 w 14293"/>
                  <a:gd name="connsiteY0" fmla="*/ 324153 h 324153"/>
                  <a:gd name="connsiteX1" fmla="*/ 11989 w 14293"/>
                  <a:gd name="connsiteY1" fmla="*/ 324153 h 324153"/>
                  <a:gd name="connsiteX0" fmla="*/ 2255 w 14511"/>
                  <a:gd name="connsiteY0" fmla="*/ 370090 h 370090"/>
                  <a:gd name="connsiteX1" fmla="*/ 12255 w 14511"/>
                  <a:gd name="connsiteY1" fmla="*/ 370090 h 370090"/>
                  <a:gd name="connsiteX0" fmla="*/ 2329 w 14189"/>
                  <a:gd name="connsiteY0" fmla="*/ 440603 h 440603"/>
                  <a:gd name="connsiteX1" fmla="*/ 12329 w 14189"/>
                  <a:gd name="connsiteY1" fmla="*/ 440603 h 440603"/>
                  <a:gd name="connsiteX0" fmla="*/ 2751 w 14550"/>
                  <a:gd name="connsiteY0" fmla="*/ 444918 h 444918"/>
                  <a:gd name="connsiteX1" fmla="*/ 12751 w 14550"/>
                  <a:gd name="connsiteY1" fmla="*/ 444918 h 444918"/>
                  <a:gd name="connsiteX0" fmla="*/ 2670 w 14857"/>
                  <a:gd name="connsiteY0" fmla="*/ 449265 h 449265"/>
                  <a:gd name="connsiteX1" fmla="*/ 12670 w 14857"/>
                  <a:gd name="connsiteY1" fmla="*/ 449265 h 449265"/>
                  <a:gd name="connsiteX0" fmla="*/ 2810 w 14974"/>
                  <a:gd name="connsiteY0" fmla="*/ 403354 h 403354"/>
                  <a:gd name="connsiteX1" fmla="*/ 12810 w 14974"/>
                  <a:gd name="connsiteY1" fmla="*/ 403354 h 403354"/>
                  <a:gd name="connsiteX0" fmla="*/ 2954 w 14489"/>
                  <a:gd name="connsiteY0" fmla="*/ 354005 h 354005"/>
                  <a:gd name="connsiteX1" fmla="*/ 12954 w 14489"/>
                  <a:gd name="connsiteY1" fmla="*/ 354005 h 354005"/>
                  <a:gd name="connsiteX0" fmla="*/ 1970 w 13635"/>
                  <a:gd name="connsiteY0" fmla="*/ 349722 h 349722"/>
                  <a:gd name="connsiteX1" fmla="*/ 11970 w 13635"/>
                  <a:gd name="connsiteY1" fmla="*/ 349722 h 349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635" h="349722">
                    <a:moveTo>
                      <a:pt x="1970" y="349722"/>
                    </a:moveTo>
                    <a:cubicBezTo>
                      <a:pt x="-7474" y="-103494"/>
                      <a:pt x="20582" y="-129473"/>
                      <a:pt x="11970" y="349722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Connector 214"/>
              <p:cNvCxnSpPr>
                <a:stCxn id="18" idx="0"/>
                <a:endCxn id="16" idx="4"/>
              </p:cNvCxnSpPr>
              <p:nvPr/>
            </p:nvCxnSpPr>
            <p:spPr>
              <a:xfrm flipV="1">
                <a:off x="3404484" y="2566284"/>
                <a:ext cx="0" cy="164658"/>
              </a:xfrm>
              <a:prstGeom prst="line">
                <a:avLst/>
              </a:pr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10" name="Group 199"/>
            <p:cNvGrpSpPr/>
            <p:nvPr/>
          </p:nvGrpSpPr>
          <p:grpSpPr>
            <a:xfrm>
              <a:off x="901728" y="2667000"/>
              <a:ext cx="531549" cy="533400"/>
              <a:chOff x="2057400" y="2438400"/>
              <a:chExt cx="379678" cy="381000"/>
            </a:xfrm>
          </p:grpSpPr>
          <p:sp>
            <p:nvSpPr>
              <p:cNvPr id="13" name="AutoShape 568"/>
              <p:cNvSpPr>
                <a:spLocks noChangeArrowheads="1"/>
              </p:cNvSpPr>
              <p:nvPr/>
            </p:nvSpPr>
            <p:spPr bwMode="auto">
              <a:xfrm>
                <a:off x="2057400" y="2438400"/>
                <a:ext cx="379678" cy="379204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utoShape 569"/>
              <p:cNvSpPr>
                <a:spLocks noChangeArrowheads="1"/>
              </p:cNvSpPr>
              <p:nvPr/>
            </p:nvSpPr>
            <p:spPr bwMode="auto">
              <a:xfrm rot="7281778">
                <a:off x="2057637" y="2439959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AutoShape 570"/>
              <p:cNvSpPr>
                <a:spLocks noChangeArrowheads="1"/>
              </p:cNvSpPr>
              <p:nvPr/>
            </p:nvSpPr>
            <p:spPr bwMode="auto">
              <a:xfrm rot="14395787">
                <a:off x="2057637" y="2438163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685800" y="2209800"/>
              <a:ext cx="580287" cy="3847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400" b="1" dirty="0" smtClean="0"/>
                <a:t>Replay</a:t>
              </a:r>
              <a:br>
                <a:rPr lang="en-US" sz="1400" b="1" dirty="0" smtClean="0"/>
              </a:br>
              <a:r>
                <a:rPr lang="en-US" sz="1400" b="1" dirty="0" smtClean="0"/>
                <a:t>Module</a:t>
              </a:r>
              <a:endParaRPr lang="en-US" sz="14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05000" y="2209800"/>
              <a:ext cx="714939" cy="3847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400" b="1" dirty="0" smtClean="0"/>
                <a:t>State</a:t>
              </a:r>
              <a:br>
                <a:rPr lang="en-US" sz="1400" b="1" dirty="0" smtClean="0"/>
              </a:br>
              <a:r>
                <a:rPr lang="en-US" sz="1400" b="1" dirty="0" smtClean="0"/>
                <a:t>Machine</a:t>
              </a:r>
              <a:endParaRPr lang="en-US" sz="1400" b="1" dirty="0"/>
            </a:p>
          </p:txBody>
        </p:sp>
      </p:grpSp>
      <p:grpSp>
        <p:nvGrpSpPr>
          <p:cNvPr id="30" name="Group 219"/>
          <p:cNvGrpSpPr/>
          <p:nvPr/>
        </p:nvGrpSpPr>
        <p:grpSpPr>
          <a:xfrm>
            <a:off x="6480710" y="4404320"/>
            <a:ext cx="2286000" cy="1905000"/>
            <a:chOff x="533400" y="2133600"/>
            <a:chExt cx="2286000" cy="1905000"/>
          </a:xfrm>
        </p:grpSpPr>
        <p:sp>
          <p:nvSpPr>
            <p:cNvPr id="31" name="Rounded Rectangle 220"/>
            <p:cNvSpPr/>
            <p:nvPr/>
          </p:nvSpPr>
          <p:spPr>
            <a:xfrm>
              <a:off x="533400" y="2133600"/>
              <a:ext cx="2286000" cy="19050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221"/>
            <p:cNvGrpSpPr/>
            <p:nvPr/>
          </p:nvGrpSpPr>
          <p:grpSpPr>
            <a:xfrm>
              <a:off x="838200" y="3657600"/>
              <a:ext cx="1524000" cy="228600"/>
              <a:chOff x="1828800" y="3733800"/>
              <a:chExt cx="1524000" cy="228600"/>
            </a:xfrm>
          </p:grpSpPr>
          <p:sp>
            <p:nvSpPr>
              <p:cNvPr id="51" name="Rectangle 240"/>
              <p:cNvSpPr/>
              <p:nvPr/>
            </p:nvSpPr>
            <p:spPr>
              <a:xfrm>
                <a:off x="1828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smtClean="0">
                    <a:solidFill>
                      <a:schemeClr val="tx1"/>
                    </a:solidFill>
                    <a:latin typeface="Arial" charset="0"/>
                  </a:rPr>
                  <a:t>add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52" name="Rectangle 241"/>
              <p:cNvSpPr/>
              <p:nvPr/>
            </p:nvSpPr>
            <p:spPr>
              <a:xfrm>
                <a:off x="2209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 smtClean="0">
                    <a:solidFill>
                      <a:schemeClr val="tx1"/>
                    </a:solidFill>
                    <a:latin typeface="Arial" charset="0"/>
                  </a:rPr>
                  <a:t>jmp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53" name="Rectangle 242"/>
              <p:cNvSpPr/>
              <p:nvPr/>
            </p:nvSpPr>
            <p:spPr>
              <a:xfrm>
                <a:off x="2590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 smtClean="0">
                    <a:solidFill>
                      <a:schemeClr val="tx1"/>
                    </a:solidFill>
                    <a:latin typeface="Arial" charset="0"/>
                  </a:rPr>
                  <a:t>mov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54" name="Rectangle 243"/>
              <p:cNvSpPr/>
              <p:nvPr/>
            </p:nvSpPr>
            <p:spPr>
              <a:xfrm>
                <a:off x="2971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 smtClean="0">
                    <a:solidFill>
                      <a:schemeClr val="tx1"/>
                    </a:solidFill>
                    <a:latin typeface="Arial" charset="0"/>
                  </a:rPr>
                  <a:t>shl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1436694" y="3429000"/>
              <a:ext cx="327013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b="1" dirty="0" smtClean="0"/>
                <a:t>Log</a:t>
              </a:r>
              <a:endParaRPr lang="en-US" sz="1400" b="1" dirty="0"/>
            </a:p>
          </p:txBody>
        </p:sp>
        <p:grpSp>
          <p:nvGrpSpPr>
            <p:cNvPr id="34" name="Group 223"/>
            <p:cNvGrpSpPr/>
            <p:nvPr/>
          </p:nvGrpSpPr>
          <p:grpSpPr>
            <a:xfrm>
              <a:off x="1932167" y="2667000"/>
              <a:ext cx="658633" cy="609600"/>
              <a:chOff x="3075167" y="2286000"/>
              <a:chExt cx="658633" cy="609600"/>
            </a:xfrm>
          </p:grpSpPr>
          <p:sp>
            <p:nvSpPr>
              <p:cNvPr id="41" name="Oval 230"/>
              <p:cNvSpPr/>
              <p:nvPr/>
            </p:nvSpPr>
            <p:spPr>
              <a:xfrm>
                <a:off x="3322154" y="2401625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231"/>
              <p:cNvSpPr/>
              <p:nvPr/>
            </p:nvSpPr>
            <p:spPr>
              <a:xfrm>
                <a:off x="3569142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232"/>
              <p:cNvSpPr/>
              <p:nvPr/>
            </p:nvSpPr>
            <p:spPr>
              <a:xfrm>
                <a:off x="3322154" y="2730942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233"/>
              <p:cNvSpPr/>
              <p:nvPr/>
            </p:nvSpPr>
            <p:spPr>
              <a:xfrm>
                <a:off x="3075167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reeform 234"/>
              <p:cNvSpPr/>
              <p:nvPr/>
            </p:nvSpPr>
            <p:spPr>
              <a:xfrm>
                <a:off x="3492394" y="2479551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Freeform 235"/>
              <p:cNvSpPr/>
              <p:nvPr/>
            </p:nvSpPr>
            <p:spPr>
              <a:xfrm rot="10800000">
                <a:off x="3157496" y="2725143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Freeform 236"/>
              <p:cNvSpPr/>
              <p:nvPr/>
            </p:nvSpPr>
            <p:spPr>
              <a:xfrm flipH="1">
                <a:off x="3158892" y="248395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Freeform 237"/>
              <p:cNvSpPr/>
              <p:nvPr/>
            </p:nvSpPr>
            <p:spPr>
              <a:xfrm rot="10800000" flipH="1">
                <a:off x="3488208" y="272514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Freeform 238"/>
              <p:cNvSpPr/>
              <p:nvPr/>
            </p:nvSpPr>
            <p:spPr>
              <a:xfrm>
                <a:off x="3334455" y="2286000"/>
                <a:ext cx="136991" cy="126788"/>
              </a:xfrm>
              <a:custGeom>
                <a:avLst/>
                <a:gdLst>
                  <a:gd name="connsiteX0" fmla="*/ 0 w 185980"/>
                  <a:gd name="connsiteY0" fmla="*/ 0 h 6711"/>
                  <a:gd name="connsiteX1" fmla="*/ 185980 w 185980"/>
                  <a:gd name="connsiteY1" fmla="*/ 0 h 6711"/>
                  <a:gd name="connsiteX0" fmla="*/ 2160 w 12160"/>
                  <a:gd name="connsiteY0" fmla="*/ 223289 h 223707"/>
                  <a:gd name="connsiteX1" fmla="*/ 12160 w 12160"/>
                  <a:gd name="connsiteY1" fmla="*/ 223289 h 223707"/>
                  <a:gd name="connsiteX0" fmla="*/ 1366 w 13800"/>
                  <a:gd name="connsiteY0" fmla="*/ 342290 h 342290"/>
                  <a:gd name="connsiteX1" fmla="*/ 11366 w 13800"/>
                  <a:gd name="connsiteY1" fmla="*/ 342290 h 342290"/>
                  <a:gd name="connsiteX0" fmla="*/ 1989 w 14293"/>
                  <a:gd name="connsiteY0" fmla="*/ 324153 h 324153"/>
                  <a:gd name="connsiteX1" fmla="*/ 11989 w 14293"/>
                  <a:gd name="connsiteY1" fmla="*/ 324153 h 324153"/>
                  <a:gd name="connsiteX0" fmla="*/ 2255 w 14511"/>
                  <a:gd name="connsiteY0" fmla="*/ 370090 h 370090"/>
                  <a:gd name="connsiteX1" fmla="*/ 12255 w 14511"/>
                  <a:gd name="connsiteY1" fmla="*/ 370090 h 370090"/>
                  <a:gd name="connsiteX0" fmla="*/ 2329 w 14189"/>
                  <a:gd name="connsiteY0" fmla="*/ 440603 h 440603"/>
                  <a:gd name="connsiteX1" fmla="*/ 12329 w 14189"/>
                  <a:gd name="connsiteY1" fmla="*/ 440603 h 440603"/>
                  <a:gd name="connsiteX0" fmla="*/ 2751 w 14550"/>
                  <a:gd name="connsiteY0" fmla="*/ 444918 h 444918"/>
                  <a:gd name="connsiteX1" fmla="*/ 12751 w 14550"/>
                  <a:gd name="connsiteY1" fmla="*/ 444918 h 444918"/>
                  <a:gd name="connsiteX0" fmla="*/ 2670 w 14857"/>
                  <a:gd name="connsiteY0" fmla="*/ 449265 h 449265"/>
                  <a:gd name="connsiteX1" fmla="*/ 12670 w 14857"/>
                  <a:gd name="connsiteY1" fmla="*/ 449265 h 449265"/>
                  <a:gd name="connsiteX0" fmla="*/ 2810 w 14974"/>
                  <a:gd name="connsiteY0" fmla="*/ 403354 h 403354"/>
                  <a:gd name="connsiteX1" fmla="*/ 12810 w 14974"/>
                  <a:gd name="connsiteY1" fmla="*/ 403354 h 403354"/>
                  <a:gd name="connsiteX0" fmla="*/ 2954 w 14489"/>
                  <a:gd name="connsiteY0" fmla="*/ 354005 h 354005"/>
                  <a:gd name="connsiteX1" fmla="*/ 12954 w 14489"/>
                  <a:gd name="connsiteY1" fmla="*/ 354005 h 354005"/>
                  <a:gd name="connsiteX0" fmla="*/ 1970 w 13635"/>
                  <a:gd name="connsiteY0" fmla="*/ 349722 h 349722"/>
                  <a:gd name="connsiteX1" fmla="*/ 11970 w 13635"/>
                  <a:gd name="connsiteY1" fmla="*/ 349722 h 349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635" h="349722">
                    <a:moveTo>
                      <a:pt x="1970" y="349722"/>
                    </a:moveTo>
                    <a:cubicBezTo>
                      <a:pt x="-7474" y="-103494"/>
                      <a:pt x="20582" y="-129473"/>
                      <a:pt x="11970" y="349722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" name="Straight Connector 239"/>
              <p:cNvCxnSpPr>
                <a:stCxn id="43" idx="0"/>
                <a:endCxn id="41" idx="4"/>
              </p:cNvCxnSpPr>
              <p:nvPr/>
            </p:nvCxnSpPr>
            <p:spPr>
              <a:xfrm flipV="1">
                <a:off x="3404484" y="2566284"/>
                <a:ext cx="0" cy="164658"/>
              </a:xfrm>
              <a:prstGeom prst="line">
                <a:avLst/>
              </a:pr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35" name="Group 224"/>
            <p:cNvGrpSpPr/>
            <p:nvPr/>
          </p:nvGrpSpPr>
          <p:grpSpPr>
            <a:xfrm>
              <a:off x="901728" y="2667000"/>
              <a:ext cx="531549" cy="533400"/>
              <a:chOff x="2057400" y="2438400"/>
              <a:chExt cx="379678" cy="381000"/>
            </a:xfrm>
          </p:grpSpPr>
          <p:sp>
            <p:nvSpPr>
              <p:cNvPr id="38" name="AutoShape 568"/>
              <p:cNvSpPr>
                <a:spLocks noChangeArrowheads="1"/>
              </p:cNvSpPr>
              <p:nvPr/>
            </p:nvSpPr>
            <p:spPr bwMode="auto">
              <a:xfrm>
                <a:off x="2057400" y="2438400"/>
                <a:ext cx="379678" cy="379204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AutoShape 569"/>
              <p:cNvSpPr>
                <a:spLocks noChangeArrowheads="1"/>
              </p:cNvSpPr>
              <p:nvPr/>
            </p:nvSpPr>
            <p:spPr bwMode="auto">
              <a:xfrm rot="7281778">
                <a:off x="2057637" y="2439959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AutoShape 570"/>
              <p:cNvSpPr>
                <a:spLocks noChangeArrowheads="1"/>
              </p:cNvSpPr>
              <p:nvPr/>
            </p:nvSpPr>
            <p:spPr bwMode="auto">
              <a:xfrm rot="14395787">
                <a:off x="2057637" y="2438163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685800" y="2209800"/>
              <a:ext cx="580287" cy="3847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400" b="1" dirty="0" smtClean="0"/>
                <a:t>Update</a:t>
              </a:r>
              <a:br>
                <a:rPr lang="en-US" sz="1400" b="1" dirty="0" smtClean="0"/>
              </a:br>
              <a:r>
                <a:rPr lang="en-US" sz="1400" b="1" dirty="0" smtClean="0"/>
                <a:t>Module</a:t>
              </a:r>
              <a:endParaRPr lang="en-US" sz="14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905000" y="2209800"/>
              <a:ext cx="714939" cy="3847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400" b="1" dirty="0" smtClean="0"/>
                <a:t>State</a:t>
              </a:r>
              <a:br>
                <a:rPr lang="en-US" sz="1400" b="1" dirty="0" smtClean="0"/>
              </a:br>
              <a:r>
                <a:rPr lang="en-US" sz="1400" b="1" dirty="0" smtClean="0"/>
                <a:t>Machine</a:t>
              </a:r>
              <a:endParaRPr lang="en-US" sz="1400" b="1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8936984" y="5172154"/>
            <a:ext cx="1031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Servers</a:t>
            </a:r>
            <a:endParaRPr 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8975457" y="356612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Clients</a:t>
            </a:r>
          </a:p>
        </p:txBody>
      </p:sp>
      <p:pic>
        <p:nvPicPr>
          <p:cNvPr id="57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748" y="3429000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310" y="340914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310" y="340914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310" y="340914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037" y="3429000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310" y="340914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310" y="340914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4" name="Straight Connector 271"/>
          <p:cNvCxnSpPr/>
          <p:nvPr/>
        </p:nvCxnSpPr>
        <p:spPr>
          <a:xfrm>
            <a:off x="7090310" y="4099520"/>
            <a:ext cx="0" cy="7620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Freeform 272"/>
          <p:cNvSpPr/>
          <p:nvPr/>
        </p:nvSpPr>
        <p:spPr>
          <a:xfrm flipV="1">
            <a:off x="5837357" y="6093054"/>
            <a:ext cx="948154" cy="63865"/>
          </a:xfrm>
          <a:custGeom>
            <a:avLst/>
            <a:gdLst>
              <a:gd name="connsiteX0" fmla="*/ 1983783 w 1983783"/>
              <a:gd name="connsiteY0" fmla="*/ 25352 h 25352"/>
              <a:gd name="connsiteX1" fmla="*/ 0 w 1983783"/>
              <a:gd name="connsiteY1" fmla="*/ 25352 h 25352"/>
              <a:gd name="connsiteX0" fmla="*/ 1983783 w 1983783"/>
              <a:gd name="connsiteY0" fmla="*/ 203577 h 203577"/>
              <a:gd name="connsiteX1" fmla="*/ 0 w 1983783"/>
              <a:gd name="connsiteY1" fmla="*/ 203577 h 203577"/>
              <a:gd name="connsiteX0" fmla="*/ 1983783 w 1983783"/>
              <a:gd name="connsiteY0" fmla="*/ 283044 h 283044"/>
              <a:gd name="connsiteX1" fmla="*/ 0 w 1983783"/>
              <a:gd name="connsiteY1" fmla="*/ 283044 h 283044"/>
              <a:gd name="connsiteX0" fmla="*/ 2007031 w 2007031"/>
              <a:gd name="connsiteY0" fmla="*/ 265800 h 296797"/>
              <a:gd name="connsiteX1" fmla="*/ 0 w 2007031"/>
              <a:gd name="connsiteY1" fmla="*/ 296797 h 296797"/>
              <a:gd name="connsiteX0" fmla="*/ 2007031 w 2007031"/>
              <a:gd name="connsiteY0" fmla="*/ 306367 h 337364"/>
              <a:gd name="connsiteX1" fmla="*/ 0 w 2007031"/>
              <a:gd name="connsiteY1" fmla="*/ 337364 h 337364"/>
              <a:gd name="connsiteX0" fmla="*/ 2007031 w 2007031"/>
              <a:gd name="connsiteY0" fmla="*/ 324786 h 355783"/>
              <a:gd name="connsiteX1" fmla="*/ 0 w 2007031"/>
              <a:gd name="connsiteY1" fmla="*/ 355783 h 355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7031" h="355783">
                <a:moveTo>
                  <a:pt x="2007031" y="324786"/>
                </a:moveTo>
                <a:cubicBezTo>
                  <a:pt x="1444571" y="-30384"/>
                  <a:pt x="796872" y="-191824"/>
                  <a:pt x="0" y="355783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274"/>
          <p:cNvSpPr/>
          <p:nvPr/>
        </p:nvSpPr>
        <p:spPr>
          <a:xfrm>
            <a:off x="4681615" y="5509866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276"/>
          <p:cNvCxnSpPr/>
          <p:nvPr/>
        </p:nvCxnSpPr>
        <p:spPr>
          <a:xfrm flipV="1">
            <a:off x="5765204" y="5577026"/>
            <a:ext cx="0" cy="4572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Freeform 277"/>
          <p:cNvSpPr/>
          <p:nvPr/>
        </p:nvSpPr>
        <p:spPr>
          <a:xfrm>
            <a:off x="7113558" y="5509866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282"/>
          <p:cNvCxnSpPr/>
          <p:nvPr/>
        </p:nvCxnSpPr>
        <p:spPr>
          <a:xfrm flipV="1">
            <a:off x="8202314" y="5577026"/>
            <a:ext cx="0" cy="4572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Freeform 284"/>
          <p:cNvSpPr/>
          <p:nvPr/>
        </p:nvSpPr>
        <p:spPr>
          <a:xfrm>
            <a:off x="7277581" y="3828300"/>
            <a:ext cx="922149" cy="1022888"/>
          </a:xfrm>
          <a:custGeom>
            <a:avLst/>
            <a:gdLst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22149 w 922149"/>
              <a:gd name="connsiteY0" fmla="*/ 1022888 h 1022888"/>
              <a:gd name="connsiteX1" fmla="*/ 0 w 922149"/>
              <a:gd name="connsiteY1" fmla="*/ 0 h 1022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22149" h="1022888">
                <a:moveTo>
                  <a:pt x="922149" y="1022888"/>
                </a:moveTo>
                <a:cubicBezTo>
                  <a:pt x="876945" y="548898"/>
                  <a:pt x="669011" y="198894"/>
                  <a:pt x="0" y="0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975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5" grpId="0"/>
      <p:bldP spid="56" grpId="0"/>
      <p:bldP spid="65" grpId="0" animBg="1"/>
      <p:bldP spid="66" grpId="0" animBg="1"/>
      <p:bldP spid="68" grpId="0" animBg="1"/>
      <p:bldP spid="7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属于</a:t>
            </a:r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CP</a:t>
            </a:r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还是</a:t>
            </a:r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AP?</a:t>
            </a:r>
            <a:endParaRPr lang="zh-CN" altLang="en-US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取决于访问数据的方式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61578" lvl="1" indent="0"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read concern / write concern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119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AP</a:t>
            </a:r>
            <a:r>
              <a:rPr lang="zh-CN" altLang="en-US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代表：</a:t>
            </a:r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Dynamo</a:t>
            </a:r>
            <a:endParaRPr lang="zh-CN" altLang="en-US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 fontScale="70000" lnSpcReduction="20000"/>
          </a:bodyPr>
          <a:lstStyle/>
          <a:p>
            <a:pPr marL="341313" indent="-341313">
              <a:lnSpc>
                <a:spcPct val="110000"/>
              </a:lnSpc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The platform for Amazon's e-commerce services: shopping chart, best seller list, produce catalog, promotional items etc.</a:t>
            </a:r>
          </a:p>
          <a:p>
            <a:pPr marL="341313" indent="-341313">
              <a:lnSpc>
                <a:spcPct val="110000"/>
              </a:lnSpc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341313" indent="-341313">
              <a:lnSpc>
                <a:spcPct val="110000"/>
              </a:lnSpc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A highly </a:t>
            </a:r>
            <a:r>
              <a:rPr lang="en-US" dirty="0" smtClean="0"/>
              <a:t>ava</a:t>
            </a:r>
            <a:r>
              <a:rPr lang="en-US" altLang="zh-CN" dirty="0" smtClean="0"/>
              <a:t>i</a:t>
            </a:r>
            <a:r>
              <a:rPr lang="en-US" dirty="0" smtClean="0"/>
              <a:t>lable </a:t>
            </a:r>
            <a:r>
              <a:rPr lang="en-US" dirty="0"/>
              <a:t>key-value storage system: put() &amp; get() interfaces</a:t>
            </a:r>
          </a:p>
          <a:p>
            <a:pPr marL="341313" indent="-341313">
              <a:lnSpc>
                <a:spcPct val="110000"/>
              </a:lnSpc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341313" indent="-341313">
              <a:lnSpc>
                <a:spcPct val="110000"/>
              </a:lnSpc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Aims to provide "always on" guarantee (at the cost of losing some consistency</a:t>
            </a:r>
            <a:r>
              <a:rPr lang="en-US" dirty="0" smtClean="0"/>
              <a:t>)</a:t>
            </a:r>
          </a:p>
          <a:p>
            <a:pPr marL="341313" indent="-341313">
              <a:lnSpc>
                <a:spcPct val="110000"/>
              </a:lnSpc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 smtClean="0"/>
          </a:p>
          <a:p>
            <a:pPr marL="341313" indent="-341313"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dirty="0" smtClean="0"/>
              <a:t>“One </a:t>
            </a:r>
            <a:r>
              <a:rPr lang="en-US" altLang="zh-CN" dirty="0"/>
              <a:t>sentence </a:t>
            </a:r>
            <a:r>
              <a:rPr lang="en-US" altLang="zh-CN" dirty="0" smtClean="0"/>
              <a:t>summary: An ‘add </a:t>
            </a:r>
            <a:r>
              <a:rPr lang="en-US" altLang="zh-CN" dirty="0"/>
              <a:t>to </a:t>
            </a:r>
            <a:r>
              <a:rPr lang="en-US" altLang="zh-CN" dirty="0" smtClean="0"/>
              <a:t>cart’ </a:t>
            </a:r>
            <a:r>
              <a:rPr lang="en-US" altLang="zh-CN" dirty="0"/>
              <a:t>operation will never be lost, </a:t>
            </a:r>
            <a:r>
              <a:rPr lang="en-US" altLang="zh-CN" dirty="0" smtClean="0"/>
              <a:t>but </a:t>
            </a:r>
            <a:r>
              <a:rPr lang="en-US" altLang="zh-CN" dirty="0"/>
              <a:t>removed items may reappear</a:t>
            </a:r>
            <a:r>
              <a:rPr lang="en-US" altLang="zh-CN" dirty="0" smtClean="0"/>
              <a:t>...”</a:t>
            </a:r>
            <a:endParaRPr lang="en-US" altLang="zh-CN" dirty="0"/>
          </a:p>
          <a:p>
            <a:pPr marL="341313" indent="-341313">
              <a:lnSpc>
                <a:spcPct val="110000"/>
              </a:lnSpc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51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xfrm>
            <a:off x="514350" y="274639"/>
            <a:ext cx="9258300" cy="1143001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xfrm>
            <a:off x="514350" y="1600201"/>
            <a:ext cx="9258300" cy="45259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31" name="image2.png" descr="Image result for pokemon go user increas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6851" y="61402"/>
            <a:ext cx="9753298" cy="673519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5787742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image2.jpeg" descr="http://img3.cyzone.cn/uploadfile/2015/1115/20151115101509757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9925" y="836713"/>
            <a:ext cx="10306853" cy="514395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3030834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分库</a:t>
            </a:r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分表的扩展模式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967036" y="3501008"/>
            <a:ext cx="1860024" cy="2880319"/>
            <a:chOff x="1267252" y="3356992"/>
            <a:chExt cx="1860024" cy="2880319"/>
          </a:xfrm>
        </p:grpSpPr>
        <p:sp>
          <p:nvSpPr>
            <p:cNvPr id="10" name="矩形 9"/>
            <p:cNvSpPr/>
            <p:nvPr/>
          </p:nvSpPr>
          <p:spPr>
            <a:xfrm>
              <a:off x="1267252" y="3356992"/>
              <a:ext cx="1860024" cy="2880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1534171" y="4608023"/>
              <a:ext cx="1287143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圆柱形 4"/>
            <p:cNvSpPr/>
            <p:nvPr/>
          </p:nvSpPr>
          <p:spPr>
            <a:xfrm>
              <a:off x="1543132" y="5301208"/>
              <a:ext cx="1287143" cy="720080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六边形 5"/>
            <p:cNvSpPr/>
            <p:nvPr/>
          </p:nvSpPr>
          <p:spPr>
            <a:xfrm>
              <a:off x="1687116" y="3933056"/>
              <a:ext cx="972108" cy="547301"/>
            </a:xfrm>
            <a:prstGeom prst="hexag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CPU</a:t>
              </a:r>
              <a:endParaRPr lang="zh-CN" altLang="en-US" dirty="0"/>
            </a:p>
          </p:txBody>
        </p:sp>
        <p:sp>
          <p:nvSpPr>
            <p:cNvPr id="8" name="TextBox 15"/>
            <p:cNvSpPr txBox="1"/>
            <p:nvPr/>
          </p:nvSpPr>
          <p:spPr>
            <a:xfrm>
              <a:off x="1831132" y="5533782"/>
              <a:ext cx="67999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DISK</a:t>
              </a:r>
              <a:endParaRPr lang="zh-CN" altLang="en-US" dirty="0"/>
            </a:p>
          </p:txBody>
        </p:sp>
        <p:sp>
          <p:nvSpPr>
            <p:cNvPr id="9" name="TextBox 15"/>
            <p:cNvSpPr txBox="1"/>
            <p:nvPr/>
          </p:nvSpPr>
          <p:spPr>
            <a:xfrm>
              <a:off x="1822171" y="4680031"/>
              <a:ext cx="71686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RAM</a:t>
              </a:r>
              <a:endParaRPr lang="zh-CN" altLang="en-US" dirty="0"/>
            </a:p>
          </p:txBody>
        </p:sp>
        <p:sp>
          <p:nvSpPr>
            <p:cNvPr id="11" name="TextBox 15"/>
            <p:cNvSpPr txBox="1"/>
            <p:nvPr/>
          </p:nvSpPr>
          <p:spPr>
            <a:xfrm>
              <a:off x="1855177" y="3413050"/>
              <a:ext cx="63190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DB1</a:t>
              </a:r>
              <a:endParaRPr lang="zh-CN" altLang="en-US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126980" y="3501008"/>
            <a:ext cx="1860024" cy="2880319"/>
            <a:chOff x="1267252" y="3356992"/>
            <a:chExt cx="1860024" cy="2880319"/>
          </a:xfrm>
        </p:grpSpPr>
        <p:sp>
          <p:nvSpPr>
            <p:cNvPr id="14" name="矩形 13"/>
            <p:cNvSpPr/>
            <p:nvPr/>
          </p:nvSpPr>
          <p:spPr>
            <a:xfrm>
              <a:off x="1267252" y="3356992"/>
              <a:ext cx="1860024" cy="2880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534171" y="4608023"/>
              <a:ext cx="1287143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圆柱形 15"/>
            <p:cNvSpPr/>
            <p:nvPr/>
          </p:nvSpPr>
          <p:spPr>
            <a:xfrm>
              <a:off x="1543132" y="5301208"/>
              <a:ext cx="1287143" cy="720080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六边形 16"/>
            <p:cNvSpPr/>
            <p:nvPr/>
          </p:nvSpPr>
          <p:spPr>
            <a:xfrm>
              <a:off x="1687116" y="3933056"/>
              <a:ext cx="972108" cy="547301"/>
            </a:xfrm>
            <a:prstGeom prst="hexag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CPU</a:t>
              </a:r>
              <a:endParaRPr lang="zh-CN" altLang="en-US" dirty="0"/>
            </a:p>
          </p:txBody>
        </p:sp>
        <p:sp>
          <p:nvSpPr>
            <p:cNvPr id="18" name="TextBox 15"/>
            <p:cNvSpPr txBox="1"/>
            <p:nvPr/>
          </p:nvSpPr>
          <p:spPr>
            <a:xfrm>
              <a:off x="1831132" y="5533782"/>
              <a:ext cx="67999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DISK</a:t>
              </a:r>
              <a:endParaRPr lang="zh-CN" altLang="en-US" dirty="0"/>
            </a:p>
          </p:txBody>
        </p:sp>
        <p:sp>
          <p:nvSpPr>
            <p:cNvPr id="19" name="TextBox 15"/>
            <p:cNvSpPr txBox="1"/>
            <p:nvPr/>
          </p:nvSpPr>
          <p:spPr>
            <a:xfrm>
              <a:off x="1822171" y="4680031"/>
              <a:ext cx="71686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RAM</a:t>
              </a:r>
              <a:endParaRPr lang="zh-CN" altLang="en-US" dirty="0"/>
            </a:p>
          </p:txBody>
        </p:sp>
        <p:sp>
          <p:nvSpPr>
            <p:cNvPr id="20" name="TextBox 15"/>
            <p:cNvSpPr txBox="1"/>
            <p:nvPr/>
          </p:nvSpPr>
          <p:spPr>
            <a:xfrm>
              <a:off x="1855177" y="3413050"/>
              <a:ext cx="63190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DB2</a:t>
              </a:r>
              <a:endParaRPr lang="zh-CN" altLang="en-US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253923" y="3501007"/>
            <a:ext cx="1860024" cy="2880319"/>
            <a:chOff x="1267252" y="3356992"/>
            <a:chExt cx="1860024" cy="2880319"/>
          </a:xfrm>
        </p:grpSpPr>
        <p:sp>
          <p:nvSpPr>
            <p:cNvPr id="22" name="矩形 21"/>
            <p:cNvSpPr/>
            <p:nvPr/>
          </p:nvSpPr>
          <p:spPr>
            <a:xfrm>
              <a:off x="1267252" y="3356992"/>
              <a:ext cx="1860024" cy="2880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534171" y="4608023"/>
              <a:ext cx="1287143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圆柱形 23"/>
            <p:cNvSpPr/>
            <p:nvPr/>
          </p:nvSpPr>
          <p:spPr>
            <a:xfrm>
              <a:off x="1543132" y="5301208"/>
              <a:ext cx="1287143" cy="720080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六边形 24"/>
            <p:cNvSpPr/>
            <p:nvPr/>
          </p:nvSpPr>
          <p:spPr>
            <a:xfrm>
              <a:off x="1687116" y="3933056"/>
              <a:ext cx="972108" cy="547301"/>
            </a:xfrm>
            <a:prstGeom prst="hexag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CPU</a:t>
              </a:r>
              <a:endParaRPr lang="zh-CN" altLang="en-US" dirty="0"/>
            </a:p>
          </p:txBody>
        </p:sp>
        <p:sp>
          <p:nvSpPr>
            <p:cNvPr id="26" name="TextBox 15"/>
            <p:cNvSpPr txBox="1"/>
            <p:nvPr/>
          </p:nvSpPr>
          <p:spPr>
            <a:xfrm>
              <a:off x="1831132" y="5533782"/>
              <a:ext cx="67999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DISK</a:t>
              </a:r>
              <a:endParaRPr lang="zh-CN" altLang="en-US" dirty="0"/>
            </a:p>
          </p:txBody>
        </p:sp>
        <p:sp>
          <p:nvSpPr>
            <p:cNvPr id="27" name="TextBox 15"/>
            <p:cNvSpPr txBox="1"/>
            <p:nvPr/>
          </p:nvSpPr>
          <p:spPr>
            <a:xfrm>
              <a:off x="1822171" y="4680031"/>
              <a:ext cx="71686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RAM</a:t>
              </a:r>
              <a:endParaRPr lang="zh-CN" altLang="en-US" dirty="0"/>
            </a:p>
          </p:txBody>
        </p:sp>
        <p:sp>
          <p:nvSpPr>
            <p:cNvPr id="28" name="TextBox 15"/>
            <p:cNvSpPr txBox="1"/>
            <p:nvPr/>
          </p:nvSpPr>
          <p:spPr>
            <a:xfrm>
              <a:off x="1855177" y="3413050"/>
              <a:ext cx="63190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DB3</a:t>
              </a:r>
              <a:endParaRPr lang="zh-CN" altLang="en-US" dirty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380866" y="3496814"/>
            <a:ext cx="1860024" cy="2880319"/>
            <a:chOff x="1267252" y="3356992"/>
            <a:chExt cx="1860024" cy="2880319"/>
          </a:xfrm>
        </p:grpSpPr>
        <p:sp>
          <p:nvSpPr>
            <p:cNvPr id="30" name="矩形 29"/>
            <p:cNvSpPr/>
            <p:nvPr/>
          </p:nvSpPr>
          <p:spPr>
            <a:xfrm>
              <a:off x="1267252" y="3356992"/>
              <a:ext cx="1860024" cy="2880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534171" y="4608023"/>
              <a:ext cx="1287143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圆柱形 31"/>
            <p:cNvSpPr/>
            <p:nvPr/>
          </p:nvSpPr>
          <p:spPr>
            <a:xfrm>
              <a:off x="1543132" y="5301208"/>
              <a:ext cx="1287143" cy="720080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六边形 32"/>
            <p:cNvSpPr/>
            <p:nvPr/>
          </p:nvSpPr>
          <p:spPr>
            <a:xfrm>
              <a:off x="1687116" y="3933056"/>
              <a:ext cx="972108" cy="547301"/>
            </a:xfrm>
            <a:prstGeom prst="hexag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CPU</a:t>
              </a:r>
              <a:endParaRPr lang="zh-CN" altLang="en-US" dirty="0"/>
            </a:p>
          </p:txBody>
        </p:sp>
        <p:sp>
          <p:nvSpPr>
            <p:cNvPr id="34" name="TextBox 15"/>
            <p:cNvSpPr txBox="1"/>
            <p:nvPr/>
          </p:nvSpPr>
          <p:spPr>
            <a:xfrm>
              <a:off x="1831132" y="5533782"/>
              <a:ext cx="67999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DISK</a:t>
              </a:r>
              <a:endParaRPr lang="zh-CN" altLang="en-US" dirty="0"/>
            </a:p>
          </p:txBody>
        </p:sp>
        <p:sp>
          <p:nvSpPr>
            <p:cNvPr id="35" name="TextBox 15"/>
            <p:cNvSpPr txBox="1"/>
            <p:nvPr/>
          </p:nvSpPr>
          <p:spPr>
            <a:xfrm>
              <a:off x="1822171" y="4680031"/>
              <a:ext cx="71686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RAM</a:t>
              </a:r>
              <a:endParaRPr lang="zh-CN" altLang="en-US" dirty="0"/>
            </a:p>
          </p:txBody>
        </p:sp>
        <p:sp>
          <p:nvSpPr>
            <p:cNvPr id="36" name="TextBox 15"/>
            <p:cNvSpPr txBox="1"/>
            <p:nvPr/>
          </p:nvSpPr>
          <p:spPr>
            <a:xfrm>
              <a:off x="1855177" y="3413050"/>
              <a:ext cx="63190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DB4</a:t>
              </a:r>
              <a:endParaRPr lang="zh-CN" altLang="en-US" dirty="0"/>
            </a:p>
          </p:txBody>
        </p:sp>
      </p:grpSp>
      <p:sp>
        <p:nvSpPr>
          <p:cNvPr id="37" name="矩形 36"/>
          <p:cNvSpPr/>
          <p:nvPr/>
        </p:nvSpPr>
        <p:spPr>
          <a:xfrm>
            <a:off x="967036" y="2564904"/>
            <a:ext cx="8273854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967036" y="1628800"/>
            <a:ext cx="8273854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15"/>
          <p:cNvSpPr txBox="1"/>
          <p:nvPr/>
        </p:nvSpPr>
        <p:spPr>
          <a:xfrm>
            <a:off x="4342591" y="2717195"/>
            <a:ext cx="149925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Middleware</a:t>
            </a:r>
            <a:endParaRPr lang="zh-CN" altLang="en-US" dirty="0"/>
          </a:p>
        </p:txBody>
      </p:sp>
      <p:sp>
        <p:nvSpPr>
          <p:cNvPr id="40" name="TextBox 15"/>
          <p:cNvSpPr txBox="1"/>
          <p:nvPr/>
        </p:nvSpPr>
        <p:spPr>
          <a:xfrm>
            <a:off x="4377862" y="1801779"/>
            <a:ext cx="142064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Application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909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并行</a:t>
            </a:r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分布式数据库</a:t>
            </a:r>
          </a:p>
        </p:txBody>
      </p:sp>
      <p:sp>
        <p:nvSpPr>
          <p:cNvPr id="5" name="矩形 4"/>
          <p:cNvSpPr/>
          <p:nvPr/>
        </p:nvSpPr>
        <p:spPr>
          <a:xfrm>
            <a:off x="1106714" y="2852738"/>
            <a:ext cx="8208912" cy="2952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1377971" y="3501008"/>
            <a:ext cx="1296104" cy="2088232"/>
            <a:chOff x="1377971" y="3501008"/>
            <a:chExt cx="1296104" cy="2088232"/>
          </a:xfrm>
        </p:grpSpPr>
        <p:sp>
          <p:nvSpPr>
            <p:cNvPr id="6" name="矩形 5"/>
            <p:cNvSpPr/>
            <p:nvPr/>
          </p:nvSpPr>
          <p:spPr>
            <a:xfrm>
              <a:off x="1377971" y="4175975"/>
              <a:ext cx="1287143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柱形 6"/>
            <p:cNvSpPr/>
            <p:nvPr/>
          </p:nvSpPr>
          <p:spPr>
            <a:xfrm>
              <a:off x="1386932" y="4869160"/>
              <a:ext cx="1287143" cy="720080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>
              <a:off x="1530916" y="3501008"/>
              <a:ext cx="972108" cy="547301"/>
            </a:xfrm>
            <a:prstGeom prst="hexag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CPU</a:t>
              </a:r>
              <a:endParaRPr lang="zh-CN" altLang="en-US" dirty="0"/>
            </a:p>
          </p:txBody>
        </p:sp>
        <p:sp>
          <p:nvSpPr>
            <p:cNvPr id="9" name="TextBox 15"/>
            <p:cNvSpPr txBox="1"/>
            <p:nvPr/>
          </p:nvSpPr>
          <p:spPr>
            <a:xfrm>
              <a:off x="1674932" y="5101734"/>
              <a:ext cx="67999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DISK</a:t>
              </a:r>
              <a:endParaRPr lang="zh-CN" altLang="en-US" dirty="0"/>
            </a:p>
          </p:txBody>
        </p:sp>
        <p:sp>
          <p:nvSpPr>
            <p:cNvPr id="10" name="TextBox 15"/>
            <p:cNvSpPr txBox="1"/>
            <p:nvPr/>
          </p:nvSpPr>
          <p:spPr>
            <a:xfrm>
              <a:off x="1665971" y="4247983"/>
              <a:ext cx="71686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RAM</a:t>
              </a:r>
              <a:endParaRPr lang="zh-CN" altLang="en-US" dirty="0"/>
            </a:p>
          </p:txBody>
        </p:sp>
      </p:grpSp>
      <p:sp>
        <p:nvSpPr>
          <p:cNvPr id="11" name="TextBox 15"/>
          <p:cNvSpPr txBox="1"/>
          <p:nvPr/>
        </p:nvSpPr>
        <p:spPr>
          <a:xfrm>
            <a:off x="3708327" y="2876944"/>
            <a:ext cx="323537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Database as a Single System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2962075" y="3501008"/>
            <a:ext cx="1296104" cy="2088232"/>
            <a:chOff x="1377971" y="3501008"/>
            <a:chExt cx="1296104" cy="2088232"/>
          </a:xfrm>
        </p:grpSpPr>
        <p:sp>
          <p:nvSpPr>
            <p:cNvPr id="15" name="矩形 14"/>
            <p:cNvSpPr/>
            <p:nvPr/>
          </p:nvSpPr>
          <p:spPr>
            <a:xfrm>
              <a:off x="1377971" y="4175975"/>
              <a:ext cx="1287143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圆柱形 15"/>
            <p:cNvSpPr/>
            <p:nvPr/>
          </p:nvSpPr>
          <p:spPr>
            <a:xfrm>
              <a:off x="1386932" y="4869160"/>
              <a:ext cx="1287143" cy="720080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六边形 16"/>
            <p:cNvSpPr/>
            <p:nvPr/>
          </p:nvSpPr>
          <p:spPr>
            <a:xfrm>
              <a:off x="1530916" y="3501008"/>
              <a:ext cx="972108" cy="547301"/>
            </a:xfrm>
            <a:prstGeom prst="hexag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CPU</a:t>
              </a:r>
              <a:endParaRPr lang="zh-CN" altLang="en-US" dirty="0"/>
            </a:p>
          </p:txBody>
        </p:sp>
        <p:sp>
          <p:nvSpPr>
            <p:cNvPr id="18" name="TextBox 15"/>
            <p:cNvSpPr txBox="1"/>
            <p:nvPr/>
          </p:nvSpPr>
          <p:spPr>
            <a:xfrm>
              <a:off x="1674932" y="5101734"/>
              <a:ext cx="67999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DISK</a:t>
              </a:r>
              <a:endParaRPr lang="zh-CN" altLang="en-US" dirty="0"/>
            </a:p>
          </p:txBody>
        </p:sp>
        <p:sp>
          <p:nvSpPr>
            <p:cNvPr id="19" name="TextBox 15"/>
            <p:cNvSpPr txBox="1"/>
            <p:nvPr/>
          </p:nvSpPr>
          <p:spPr>
            <a:xfrm>
              <a:off x="1665971" y="4247983"/>
              <a:ext cx="71686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RAM</a:t>
              </a:r>
              <a:endParaRPr lang="zh-CN" altLang="en-US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558638" y="3501008"/>
            <a:ext cx="1296104" cy="2088232"/>
            <a:chOff x="1377971" y="3501008"/>
            <a:chExt cx="1296104" cy="2088232"/>
          </a:xfrm>
        </p:grpSpPr>
        <p:sp>
          <p:nvSpPr>
            <p:cNvPr id="21" name="矩形 20"/>
            <p:cNvSpPr/>
            <p:nvPr/>
          </p:nvSpPr>
          <p:spPr>
            <a:xfrm>
              <a:off x="1377971" y="4175975"/>
              <a:ext cx="1287143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圆柱形 21"/>
            <p:cNvSpPr/>
            <p:nvPr/>
          </p:nvSpPr>
          <p:spPr>
            <a:xfrm>
              <a:off x="1386932" y="4869160"/>
              <a:ext cx="1287143" cy="720080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六边形 22"/>
            <p:cNvSpPr/>
            <p:nvPr/>
          </p:nvSpPr>
          <p:spPr>
            <a:xfrm>
              <a:off x="1530916" y="3501008"/>
              <a:ext cx="972108" cy="547301"/>
            </a:xfrm>
            <a:prstGeom prst="hexag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CPU</a:t>
              </a:r>
              <a:endParaRPr lang="zh-CN" altLang="en-US" dirty="0"/>
            </a:p>
          </p:txBody>
        </p:sp>
        <p:sp>
          <p:nvSpPr>
            <p:cNvPr id="24" name="TextBox 15"/>
            <p:cNvSpPr txBox="1"/>
            <p:nvPr/>
          </p:nvSpPr>
          <p:spPr>
            <a:xfrm>
              <a:off x="1674932" y="5101734"/>
              <a:ext cx="67999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DISK</a:t>
              </a:r>
              <a:endParaRPr lang="zh-CN" altLang="en-US" dirty="0"/>
            </a:p>
          </p:txBody>
        </p:sp>
        <p:sp>
          <p:nvSpPr>
            <p:cNvPr id="25" name="TextBox 15"/>
            <p:cNvSpPr txBox="1"/>
            <p:nvPr/>
          </p:nvSpPr>
          <p:spPr>
            <a:xfrm>
              <a:off x="1665971" y="4247983"/>
              <a:ext cx="71686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RAM</a:t>
              </a:r>
              <a:endParaRPr lang="zh-CN" altLang="en-US" dirty="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151129" y="3501008"/>
            <a:ext cx="1296104" cy="2088232"/>
            <a:chOff x="1377971" y="3501008"/>
            <a:chExt cx="1296104" cy="2088232"/>
          </a:xfrm>
        </p:grpSpPr>
        <p:sp>
          <p:nvSpPr>
            <p:cNvPr id="27" name="矩形 26"/>
            <p:cNvSpPr/>
            <p:nvPr/>
          </p:nvSpPr>
          <p:spPr>
            <a:xfrm>
              <a:off x="1377971" y="4175975"/>
              <a:ext cx="1287143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圆柱形 27"/>
            <p:cNvSpPr/>
            <p:nvPr/>
          </p:nvSpPr>
          <p:spPr>
            <a:xfrm>
              <a:off x="1386932" y="4869160"/>
              <a:ext cx="1287143" cy="720080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六边形 28"/>
            <p:cNvSpPr/>
            <p:nvPr/>
          </p:nvSpPr>
          <p:spPr>
            <a:xfrm>
              <a:off x="1530916" y="3501008"/>
              <a:ext cx="972108" cy="547301"/>
            </a:xfrm>
            <a:prstGeom prst="hexag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CPU</a:t>
              </a:r>
              <a:endParaRPr lang="zh-CN" altLang="en-US" dirty="0"/>
            </a:p>
          </p:txBody>
        </p:sp>
        <p:sp>
          <p:nvSpPr>
            <p:cNvPr id="30" name="TextBox 15"/>
            <p:cNvSpPr txBox="1"/>
            <p:nvPr/>
          </p:nvSpPr>
          <p:spPr>
            <a:xfrm>
              <a:off x="1674932" y="5101734"/>
              <a:ext cx="67999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DISK</a:t>
              </a:r>
              <a:endParaRPr lang="zh-CN" altLang="en-US" dirty="0"/>
            </a:p>
          </p:txBody>
        </p:sp>
        <p:sp>
          <p:nvSpPr>
            <p:cNvPr id="31" name="TextBox 15"/>
            <p:cNvSpPr txBox="1"/>
            <p:nvPr/>
          </p:nvSpPr>
          <p:spPr>
            <a:xfrm>
              <a:off x="1665971" y="4247983"/>
              <a:ext cx="71686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RAM</a:t>
              </a:r>
              <a:endParaRPr lang="zh-CN" altLang="en-US" dirty="0"/>
            </a:p>
          </p:txBody>
        </p:sp>
      </p:grpSp>
      <p:sp>
        <p:nvSpPr>
          <p:cNvPr id="32" name="矩形 31"/>
          <p:cNvSpPr/>
          <p:nvPr/>
        </p:nvSpPr>
        <p:spPr>
          <a:xfrm>
            <a:off x="1111052" y="1856553"/>
            <a:ext cx="8208912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7724416" y="3501008"/>
            <a:ext cx="1296104" cy="2088232"/>
            <a:chOff x="1377971" y="3501008"/>
            <a:chExt cx="1296104" cy="2088232"/>
          </a:xfrm>
        </p:grpSpPr>
        <p:sp>
          <p:nvSpPr>
            <p:cNvPr id="34" name="矩形 33"/>
            <p:cNvSpPr/>
            <p:nvPr/>
          </p:nvSpPr>
          <p:spPr>
            <a:xfrm>
              <a:off x="1377971" y="4175975"/>
              <a:ext cx="1287143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圆柱形 34"/>
            <p:cNvSpPr/>
            <p:nvPr/>
          </p:nvSpPr>
          <p:spPr>
            <a:xfrm>
              <a:off x="1386932" y="4869160"/>
              <a:ext cx="1287143" cy="720080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六边形 35"/>
            <p:cNvSpPr/>
            <p:nvPr/>
          </p:nvSpPr>
          <p:spPr>
            <a:xfrm>
              <a:off x="1530916" y="3501008"/>
              <a:ext cx="972108" cy="547301"/>
            </a:xfrm>
            <a:prstGeom prst="hexag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CPU</a:t>
              </a:r>
              <a:endParaRPr lang="zh-CN" altLang="en-US" dirty="0"/>
            </a:p>
          </p:txBody>
        </p:sp>
        <p:sp>
          <p:nvSpPr>
            <p:cNvPr id="37" name="TextBox 15"/>
            <p:cNvSpPr txBox="1"/>
            <p:nvPr/>
          </p:nvSpPr>
          <p:spPr>
            <a:xfrm>
              <a:off x="1674932" y="5101734"/>
              <a:ext cx="67999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DISK</a:t>
              </a:r>
              <a:endParaRPr lang="zh-CN" altLang="en-US" dirty="0"/>
            </a:p>
          </p:txBody>
        </p:sp>
        <p:sp>
          <p:nvSpPr>
            <p:cNvPr id="38" name="TextBox 15"/>
            <p:cNvSpPr txBox="1"/>
            <p:nvPr/>
          </p:nvSpPr>
          <p:spPr>
            <a:xfrm>
              <a:off x="1665971" y="4247983"/>
              <a:ext cx="71686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RAM</a:t>
              </a:r>
              <a:endParaRPr lang="zh-CN" altLang="en-US" dirty="0"/>
            </a:p>
          </p:txBody>
        </p:sp>
      </p:grpSp>
      <p:sp>
        <p:nvSpPr>
          <p:cNvPr id="39" name="TextBox 15"/>
          <p:cNvSpPr txBox="1"/>
          <p:nvPr/>
        </p:nvSpPr>
        <p:spPr>
          <a:xfrm>
            <a:off x="4439547" y="2019680"/>
            <a:ext cx="142064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Application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518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NoSQL</a:t>
            </a:r>
            <a:endParaRPr lang="zh-CN" altLang="en-US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124" y="1484784"/>
            <a:ext cx="6917635" cy="494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09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NoSQL</a:t>
            </a:r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分类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>
              <a:lnSpc>
                <a:spcPct val="11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Key-value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stores</a:t>
            </a:r>
          </a:p>
          <a:p>
            <a:pPr lvl="1" fontAlgn="base">
              <a:lnSpc>
                <a:spcPct val="110000"/>
              </a:lnSpc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Riak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Voldemort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Redis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1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Wide-column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stores</a:t>
            </a:r>
          </a:p>
          <a:p>
            <a:pPr lvl="1" fontAlgn="base">
              <a:lnSpc>
                <a:spcPct val="11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Cassandra,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HBase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1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Document databases</a:t>
            </a:r>
          </a:p>
          <a:p>
            <a:pPr lvl="1" fontAlgn="base">
              <a:lnSpc>
                <a:spcPct val="110000"/>
              </a:lnSpc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CoachBase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1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Graph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databases</a:t>
            </a:r>
          </a:p>
          <a:p>
            <a:pPr lvl="1" fontAlgn="base">
              <a:lnSpc>
                <a:spcPct val="11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Neo4J,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HyperGraphDB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10000"/>
              </a:lnSpc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009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1282</TotalTime>
  <Words>807</Words>
  <Application>Microsoft Office PowerPoint</Application>
  <PresentationFormat>35 毫米幻灯片</PresentationFormat>
  <Paragraphs>239</Paragraphs>
  <Slides>33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44" baseType="lpstr">
      <vt:lpstr>宋体</vt:lpstr>
      <vt:lpstr>Microsoft YaHei</vt:lpstr>
      <vt:lpstr>Microsoft YaHei</vt:lpstr>
      <vt:lpstr>Arial</vt:lpstr>
      <vt:lpstr>Calibri</vt:lpstr>
      <vt:lpstr>Franklin Gothic Book</vt:lpstr>
      <vt:lpstr>Gadugi</vt:lpstr>
      <vt:lpstr>Segoe UI</vt:lpstr>
      <vt:lpstr>Wingdings</vt:lpstr>
      <vt:lpstr>Office 主题</vt:lpstr>
      <vt:lpstr>6_Office 主题</vt:lpstr>
      <vt:lpstr>PowerPoint 演示文稿</vt:lpstr>
      <vt:lpstr>PowerPoint 演示文稿</vt:lpstr>
      <vt:lpstr>互联网应用的负载激增现象</vt:lpstr>
      <vt:lpstr>PowerPoint 演示文稿</vt:lpstr>
      <vt:lpstr>PowerPoint 演示文稿</vt:lpstr>
      <vt:lpstr>分库/分表的扩展模式</vt:lpstr>
      <vt:lpstr>并行/分布式数据库</vt:lpstr>
      <vt:lpstr>NoSQL</vt:lpstr>
      <vt:lpstr>NoSQL分类</vt:lpstr>
      <vt:lpstr>Key-Value Store</vt:lpstr>
      <vt:lpstr>Wide Column Store</vt:lpstr>
      <vt:lpstr>Document Store</vt:lpstr>
      <vt:lpstr>速度的鸿沟</vt:lpstr>
      <vt:lpstr>速度的鸿沟</vt:lpstr>
      <vt:lpstr>扩展能力的关键在于数据和负载的划分！</vt:lpstr>
      <vt:lpstr>NoSQL和SQL不同的开发过程</vt:lpstr>
      <vt:lpstr>PowerPoint 演示文稿</vt:lpstr>
      <vt:lpstr>E-Commerce场景</vt:lpstr>
      <vt:lpstr>基于概念的模式设计</vt:lpstr>
      <vt:lpstr>基于功能接口的模式设计</vt:lpstr>
      <vt:lpstr>PowerPoint 演示文稿</vt:lpstr>
      <vt:lpstr>NoSQL的工具特点迫使App开发者 从一开始就要考虑扩展性问题。</vt:lpstr>
      <vt:lpstr>分布式数据库的折中点</vt:lpstr>
      <vt:lpstr>CAP理论</vt:lpstr>
      <vt:lpstr>CAP理论</vt:lpstr>
      <vt:lpstr>CAP Theorem</vt:lpstr>
      <vt:lpstr>CAP Theorem</vt:lpstr>
      <vt:lpstr>CAP Theorem</vt:lpstr>
      <vt:lpstr>流行的错误分类方式</vt:lpstr>
      <vt:lpstr>严格意义上的CAP</vt:lpstr>
      <vt:lpstr>传统DBMS属于CP还是AP？</vt:lpstr>
      <vt:lpstr>MongoDB属于CP还是AP?</vt:lpstr>
      <vt:lpstr>AP的代表：Dynamo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数据库物理设计</dc:title>
  <dc:creator>Xuan Zhou</dc:creator>
  <cp:lastModifiedBy>徐 敏</cp:lastModifiedBy>
  <cp:revision>143</cp:revision>
  <dcterms:modified xsi:type="dcterms:W3CDTF">2019-12-30T14:27:17Z</dcterms:modified>
</cp:coreProperties>
</file>