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444" r:id="rId2"/>
    <p:sldId id="278" r:id="rId3"/>
    <p:sldId id="416" r:id="rId4"/>
    <p:sldId id="431" r:id="rId5"/>
    <p:sldId id="432" r:id="rId6"/>
    <p:sldId id="481" r:id="rId7"/>
    <p:sldId id="433" r:id="rId8"/>
    <p:sldId id="434" r:id="rId9"/>
    <p:sldId id="435" r:id="rId10"/>
    <p:sldId id="436" r:id="rId11"/>
    <p:sldId id="427" r:id="rId12"/>
    <p:sldId id="428" r:id="rId13"/>
    <p:sldId id="437" r:id="rId14"/>
    <p:sldId id="417" r:id="rId15"/>
    <p:sldId id="418" r:id="rId16"/>
    <p:sldId id="419" r:id="rId17"/>
    <p:sldId id="420" r:id="rId18"/>
    <p:sldId id="421" r:id="rId19"/>
    <p:sldId id="422" r:id="rId20"/>
    <p:sldId id="423" r:id="rId21"/>
    <p:sldId id="424" r:id="rId22"/>
    <p:sldId id="425" r:id="rId23"/>
    <p:sldId id="426" r:id="rId24"/>
    <p:sldId id="440" r:id="rId25"/>
    <p:sldId id="439" r:id="rId26"/>
    <p:sldId id="441" r:id="rId27"/>
    <p:sldId id="442" r:id="rId28"/>
    <p:sldId id="443" r:id="rId29"/>
  </p:sldIdLst>
  <p:sldSz cx="10287000" cy="6858000" type="35mm"/>
  <p:notesSz cx="6858000" cy="9144000"/>
  <p:defaultText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p:cViewPr varScale="1">
        <p:scale>
          <a:sx n="95" d="100"/>
          <a:sy n="95" d="100"/>
        </p:scale>
        <p:origin x="138" y="114"/>
      </p:cViewPr>
      <p:guideLst>
        <p:guide orient="horz" pos="2160"/>
        <p:guide pos="32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154EA-D529-48F9-AC5F-3A9C16F1D0BB}" type="datetimeFigureOut">
              <a:rPr lang="zh-CN" altLang="en-US" smtClean="0"/>
              <a:t>2019/9/17</a:t>
            </a:fld>
            <a:endParaRPr lang="zh-CN" altLang="en-US"/>
          </a:p>
        </p:txBody>
      </p:sp>
      <p:sp>
        <p:nvSpPr>
          <p:cNvPr id="4" name="幻灯片图像占位符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C08A6-50A1-42B3-A80C-FCFADA0E66D4}" type="slidenum">
              <a:rPr lang="zh-CN" altLang="en-US" smtClean="0"/>
              <a:t>‹#›</a:t>
            </a:fld>
            <a:endParaRPr lang="zh-CN" altLang="en-US"/>
          </a:p>
        </p:txBody>
      </p:sp>
    </p:spTree>
    <p:extLst>
      <p:ext uri="{BB962C8B-B14F-4D97-AF65-F5344CB8AC3E}">
        <p14:creationId xmlns:p14="http://schemas.microsoft.com/office/powerpoint/2010/main" val="2018494228"/>
      </p:ext>
    </p:extLst>
  </p:cSld>
  <p:clrMap bg1="lt1" tx1="dk1" bg2="lt2" tx2="dk2" accent1="accent1" accent2="accent2" accent3="accent3" accent4="accent4" accent5="accent5" accent6="accent6" hlink="hlink" folHlink="folHlink"/>
  <p:notesStyle>
    <a:lvl1pPr marL="0" algn="l" defTabSz="1055035" rtl="0" eaLnBrk="1" latinLnBrk="0" hangingPunct="1">
      <a:defRPr sz="1400" kern="1200">
        <a:solidFill>
          <a:schemeClr val="tx1"/>
        </a:solidFill>
        <a:latin typeface="+mn-lt"/>
        <a:ea typeface="+mn-ea"/>
        <a:cs typeface="+mn-cs"/>
      </a:defRPr>
    </a:lvl1pPr>
    <a:lvl2pPr marL="527517" algn="l" defTabSz="1055035" rtl="0" eaLnBrk="1" latinLnBrk="0" hangingPunct="1">
      <a:defRPr sz="1400" kern="1200">
        <a:solidFill>
          <a:schemeClr val="tx1"/>
        </a:solidFill>
        <a:latin typeface="+mn-lt"/>
        <a:ea typeface="+mn-ea"/>
        <a:cs typeface="+mn-cs"/>
      </a:defRPr>
    </a:lvl2pPr>
    <a:lvl3pPr marL="1055035" algn="l" defTabSz="1055035" rtl="0" eaLnBrk="1" latinLnBrk="0" hangingPunct="1">
      <a:defRPr sz="1400" kern="1200">
        <a:solidFill>
          <a:schemeClr val="tx1"/>
        </a:solidFill>
        <a:latin typeface="+mn-lt"/>
        <a:ea typeface="+mn-ea"/>
        <a:cs typeface="+mn-cs"/>
      </a:defRPr>
    </a:lvl3pPr>
    <a:lvl4pPr marL="1582552" algn="l" defTabSz="1055035" rtl="0" eaLnBrk="1" latinLnBrk="0" hangingPunct="1">
      <a:defRPr sz="1400" kern="1200">
        <a:solidFill>
          <a:schemeClr val="tx1"/>
        </a:solidFill>
        <a:latin typeface="+mn-lt"/>
        <a:ea typeface="+mn-ea"/>
        <a:cs typeface="+mn-cs"/>
      </a:defRPr>
    </a:lvl4pPr>
    <a:lvl5pPr marL="2110069" algn="l" defTabSz="1055035" rtl="0" eaLnBrk="1" latinLnBrk="0" hangingPunct="1">
      <a:defRPr sz="1400" kern="1200">
        <a:solidFill>
          <a:schemeClr val="tx1"/>
        </a:solidFill>
        <a:latin typeface="+mn-lt"/>
        <a:ea typeface="+mn-ea"/>
        <a:cs typeface="+mn-cs"/>
      </a:defRPr>
    </a:lvl5pPr>
    <a:lvl6pPr marL="2637587" algn="l" defTabSz="1055035" rtl="0" eaLnBrk="1" latinLnBrk="0" hangingPunct="1">
      <a:defRPr sz="1400" kern="1200">
        <a:solidFill>
          <a:schemeClr val="tx1"/>
        </a:solidFill>
        <a:latin typeface="+mn-lt"/>
        <a:ea typeface="+mn-ea"/>
        <a:cs typeface="+mn-cs"/>
      </a:defRPr>
    </a:lvl6pPr>
    <a:lvl7pPr marL="3165104" algn="l" defTabSz="1055035" rtl="0" eaLnBrk="1" latinLnBrk="0" hangingPunct="1">
      <a:defRPr sz="1400" kern="1200">
        <a:solidFill>
          <a:schemeClr val="tx1"/>
        </a:solidFill>
        <a:latin typeface="+mn-lt"/>
        <a:ea typeface="+mn-ea"/>
        <a:cs typeface="+mn-cs"/>
      </a:defRPr>
    </a:lvl7pPr>
    <a:lvl8pPr marL="3692622" algn="l" defTabSz="1055035" rtl="0" eaLnBrk="1" latinLnBrk="0" hangingPunct="1">
      <a:defRPr sz="1400" kern="1200">
        <a:solidFill>
          <a:schemeClr val="tx1"/>
        </a:solidFill>
        <a:latin typeface="+mn-lt"/>
        <a:ea typeface="+mn-ea"/>
        <a:cs typeface="+mn-cs"/>
      </a:defRPr>
    </a:lvl8pPr>
    <a:lvl9pPr marL="4220139" algn="l" defTabSz="105503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1913" cy="34290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953AC8F5-A0B7-C045-B896-DD5622A7D6DE}" type="slidenum">
              <a:rPr lang="zh-CN" altLang="en-US" smtClean="0">
                <a:solidFill>
                  <a:prstClr val="black"/>
                </a:solidFill>
              </a:rPr>
              <a:pPr/>
              <a:t>2</a:t>
            </a:fld>
            <a:endParaRPr lang="en-US" altLang="x-none">
              <a:solidFill>
                <a:prstClr val="black"/>
              </a:solidFill>
            </a:endParaRPr>
          </a:p>
        </p:txBody>
      </p:sp>
    </p:spTree>
    <p:extLst>
      <p:ext uri="{BB962C8B-B14F-4D97-AF65-F5344CB8AC3E}">
        <p14:creationId xmlns:p14="http://schemas.microsoft.com/office/powerpoint/2010/main" val="91707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de-DE" dirty="0"/>
          </a:p>
        </p:txBody>
      </p:sp>
      <p:sp>
        <p:nvSpPr>
          <p:cNvPr id="4" name="灯片编号占位符 3"/>
          <p:cNvSpPr>
            <a:spLocks noGrp="1"/>
          </p:cNvSpPr>
          <p:nvPr>
            <p:ph type="sldNum" sz="quarter" idx="10"/>
          </p:nvPr>
        </p:nvSpPr>
        <p:spPr/>
        <p:txBody>
          <a:bodyPr/>
          <a:lstStyle/>
          <a:p>
            <a:fld id="{7601C04E-9FE8-4E8F-A43F-CD1632FEA89B}" type="slidenum">
              <a:rPr lang="de-DE" smtClean="0"/>
              <a:pPr/>
              <a:t>11</a:t>
            </a:fld>
            <a:endParaRPr lang="de-DE"/>
          </a:p>
        </p:txBody>
      </p:sp>
    </p:spTree>
    <p:extLst>
      <p:ext uri="{BB962C8B-B14F-4D97-AF65-F5344CB8AC3E}">
        <p14:creationId xmlns:p14="http://schemas.microsoft.com/office/powerpoint/2010/main" val="131801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de-DE" dirty="0"/>
          </a:p>
        </p:txBody>
      </p:sp>
      <p:sp>
        <p:nvSpPr>
          <p:cNvPr id="4" name="灯片编号占位符 3"/>
          <p:cNvSpPr>
            <a:spLocks noGrp="1"/>
          </p:cNvSpPr>
          <p:nvPr>
            <p:ph type="sldNum" sz="quarter" idx="10"/>
          </p:nvPr>
        </p:nvSpPr>
        <p:spPr/>
        <p:txBody>
          <a:bodyPr/>
          <a:lstStyle/>
          <a:p>
            <a:fld id="{7601C04E-9FE8-4E8F-A43F-CD1632FEA89B}" type="slidenum">
              <a:rPr lang="de-DE" smtClean="0"/>
              <a:pPr/>
              <a:t>12</a:t>
            </a:fld>
            <a:endParaRPr lang="de-DE"/>
          </a:p>
        </p:txBody>
      </p:sp>
    </p:spTree>
    <p:extLst>
      <p:ext uri="{BB962C8B-B14F-4D97-AF65-F5344CB8AC3E}">
        <p14:creationId xmlns:p14="http://schemas.microsoft.com/office/powerpoint/2010/main" val="7517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71525" y="2130505"/>
            <a:ext cx="8743950" cy="1470025"/>
          </a:xfrm>
        </p:spPr>
        <p:txBody>
          <a:bodyPr/>
          <a:lstStyle/>
          <a:p>
            <a:r>
              <a:rPr lang="zh-CN" altLang="en-US"/>
              <a:t>单击此处编辑母版标题样式</a:t>
            </a:r>
          </a:p>
        </p:txBody>
      </p:sp>
      <p:sp>
        <p:nvSpPr>
          <p:cNvPr id="3" name="副标题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527517" indent="0" algn="ctr">
              <a:buNone/>
              <a:defRPr>
                <a:solidFill>
                  <a:schemeClr val="tx1">
                    <a:tint val="75000"/>
                  </a:schemeClr>
                </a:solidFill>
              </a:defRPr>
            </a:lvl2pPr>
            <a:lvl3pPr marL="1055035" indent="0" algn="ctr">
              <a:buNone/>
              <a:defRPr>
                <a:solidFill>
                  <a:schemeClr val="tx1">
                    <a:tint val="75000"/>
                  </a:schemeClr>
                </a:solidFill>
              </a:defRPr>
            </a:lvl3pPr>
            <a:lvl4pPr marL="1582552" indent="0" algn="ctr">
              <a:buNone/>
              <a:defRPr>
                <a:solidFill>
                  <a:schemeClr val="tx1">
                    <a:tint val="75000"/>
                  </a:schemeClr>
                </a:solidFill>
              </a:defRPr>
            </a:lvl4pPr>
            <a:lvl5pPr marL="2110069" indent="0" algn="ctr">
              <a:buNone/>
              <a:defRPr>
                <a:solidFill>
                  <a:schemeClr val="tx1">
                    <a:tint val="75000"/>
                  </a:schemeClr>
                </a:solidFill>
              </a:defRPr>
            </a:lvl5pPr>
            <a:lvl6pPr marL="2637587" indent="0" algn="ctr">
              <a:buNone/>
              <a:defRPr>
                <a:solidFill>
                  <a:schemeClr val="tx1">
                    <a:tint val="75000"/>
                  </a:schemeClr>
                </a:solidFill>
              </a:defRPr>
            </a:lvl6pPr>
            <a:lvl7pPr marL="3165104" indent="0" algn="ctr">
              <a:buNone/>
              <a:defRPr>
                <a:solidFill>
                  <a:schemeClr val="tx1">
                    <a:tint val="75000"/>
                  </a:schemeClr>
                </a:solidFill>
              </a:defRPr>
            </a:lvl7pPr>
            <a:lvl8pPr marL="3692622" indent="0" algn="ctr">
              <a:buNone/>
              <a:defRPr>
                <a:solidFill>
                  <a:schemeClr val="tx1">
                    <a:tint val="75000"/>
                  </a:schemeClr>
                </a:solidFill>
              </a:defRPr>
            </a:lvl8pPr>
            <a:lvl9pPr marL="422013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4717"/>
            <a:ext cx="2314575"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4350" y="274717"/>
            <a:ext cx="677227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2602" y="4406901"/>
            <a:ext cx="8743950" cy="1362076"/>
          </a:xfrm>
        </p:spPr>
        <p:txBody>
          <a:bodyPr anchor="t"/>
          <a:lstStyle>
            <a:lvl1pPr algn="l">
              <a:defRPr sz="4600" b="1" cap="all"/>
            </a:lvl1pPr>
          </a:lstStyle>
          <a:p>
            <a:r>
              <a:rPr lang="zh-CN" altLang="en-US"/>
              <a:t>单击此处编辑母版标题样式</a:t>
            </a:r>
          </a:p>
        </p:txBody>
      </p:sp>
      <p:sp>
        <p:nvSpPr>
          <p:cNvPr id="3" name="文本占位符 2"/>
          <p:cNvSpPr>
            <a:spLocks noGrp="1"/>
          </p:cNvSpPr>
          <p:nvPr>
            <p:ph type="body" idx="1"/>
          </p:nvPr>
        </p:nvSpPr>
        <p:spPr>
          <a:xfrm>
            <a:off x="812602" y="2906713"/>
            <a:ext cx="8743950" cy="1500187"/>
          </a:xfrm>
        </p:spPr>
        <p:txBody>
          <a:bodyPr anchor="b"/>
          <a:lstStyle>
            <a:lvl1pPr marL="0" indent="0">
              <a:buNone/>
              <a:defRPr sz="2300">
                <a:solidFill>
                  <a:schemeClr val="tx1">
                    <a:tint val="75000"/>
                  </a:schemeClr>
                </a:solidFill>
              </a:defRPr>
            </a:lvl1pPr>
            <a:lvl2pPr marL="527517" indent="0">
              <a:buNone/>
              <a:defRPr sz="2100">
                <a:solidFill>
                  <a:schemeClr val="tx1">
                    <a:tint val="75000"/>
                  </a:schemeClr>
                </a:solidFill>
              </a:defRPr>
            </a:lvl2pPr>
            <a:lvl3pPr marL="1055035" indent="0">
              <a:buNone/>
              <a:defRPr sz="1800">
                <a:solidFill>
                  <a:schemeClr val="tx1">
                    <a:tint val="75000"/>
                  </a:schemeClr>
                </a:solidFill>
              </a:defRPr>
            </a:lvl3pPr>
            <a:lvl4pPr marL="1582552" indent="0">
              <a:buNone/>
              <a:defRPr sz="1600">
                <a:solidFill>
                  <a:schemeClr val="tx1">
                    <a:tint val="75000"/>
                  </a:schemeClr>
                </a:solidFill>
              </a:defRPr>
            </a:lvl4pPr>
            <a:lvl5pPr marL="2110069" indent="0">
              <a:buNone/>
              <a:defRPr sz="1600">
                <a:solidFill>
                  <a:schemeClr val="tx1">
                    <a:tint val="75000"/>
                  </a:schemeClr>
                </a:solidFill>
              </a:defRPr>
            </a:lvl5pPr>
            <a:lvl6pPr marL="2637587" indent="0">
              <a:buNone/>
              <a:defRPr sz="1600">
                <a:solidFill>
                  <a:schemeClr val="tx1">
                    <a:tint val="75000"/>
                  </a:schemeClr>
                </a:solidFill>
              </a:defRPr>
            </a:lvl6pPr>
            <a:lvl7pPr marL="3165104" indent="0">
              <a:buNone/>
              <a:defRPr sz="1600">
                <a:solidFill>
                  <a:schemeClr val="tx1">
                    <a:tint val="75000"/>
                  </a:schemeClr>
                </a:solidFill>
              </a:defRPr>
            </a:lvl7pPr>
            <a:lvl8pPr marL="3692622" indent="0">
              <a:buNone/>
              <a:defRPr sz="1600">
                <a:solidFill>
                  <a:schemeClr val="tx1">
                    <a:tint val="75000"/>
                  </a:schemeClr>
                </a:solidFill>
              </a:defRPr>
            </a:lvl8pPr>
            <a:lvl9pPr marL="4220139"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14350"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29225"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14350" y="1535114"/>
            <a:ext cx="4545212"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a:t>单击此处编辑母版文本样式</a:t>
            </a:r>
          </a:p>
        </p:txBody>
      </p:sp>
      <p:sp>
        <p:nvSpPr>
          <p:cNvPr id="4" name="内容占位符 3"/>
          <p:cNvSpPr>
            <a:spLocks noGrp="1"/>
          </p:cNvSpPr>
          <p:nvPr>
            <p:ph sz="half" idx="2"/>
          </p:nvPr>
        </p:nvSpPr>
        <p:spPr>
          <a:xfrm>
            <a:off x="514350" y="2174875"/>
            <a:ext cx="4545212"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225699" y="1535114"/>
            <a:ext cx="4546997"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a:t>单击此处编辑母版文本样式</a:t>
            </a:r>
          </a:p>
        </p:txBody>
      </p:sp>
      <p:sp>
        <p:nvSpPr>
          <p:cNvPr id="6" name="内容占位符 5"/>
          <p:cNvSpPr>
            <a:spLocks noGrp="1"/>
          </p:cNvSpPr>
          <p:nvPr>
            <p:ph sz="quarter" idx="4"/>
          </p:nvPr>
        </p:nvSpPr>
        <p:spPr>
          <a:xfrm>
            <a:off x="5225699" y="2174875"/>
            <a:ext cx="4546997"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5" y="273051"/>
            <a:ext cx="3384352" cy="1162050"/>
          </a:xfrm>
        </p:spPr>
        <p:txBody>
          <a:bodyPr anchor="b"/>
          <a:lstStyle>
            <a:lvl1pPr algn="l">
              <a:defRPr sz="2300" b="1"/>
            </a:lvl1pPr>
          </a:lstStyle>
          <a:p>
            <a:r>
              <a:rPr lang="zh-CN" altLang="en-US"/>
              <a:t>单击此处编辑母版标题样式</a:t>
            </a:r>
          </a:p>
        </p:txBody>
      </p:sp>
      <p:sp>
        <p:nvSpPr>
          <p:cNvPr id="3" name="内容占位符 2"/>
          <p:cNvSpPr>
            <a:spLocks noGrp="1"/>
          </p:cNvSpPr>
          <p:nvPr>
            <p:ph idx="1"/>
          </p:nvPr>
        </p:nvSpPr>
        <p:spPr>
          <a:xfrm>
            <a:off x="4021931" y="273128"/>
            <a:ext cx="5750719" cy="5853113"/>
          </a:xfrm>
        </p:spPr>
        <p:txBody>
          <a:bodyPr/>
          <a:lstStyle>
            <a:lvl1pPr>
              <a:defRPr sz="3700"/>
            </a:lvl1pPr>
            <a:lvl2pPr>
              <a:defRPr sz="3200"/>
            </a:lvl2pPr>
            <a:lvl3pPr>
              <a:defRPr sz="28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14355" y="1435103"/>
            <a:ext cx="3384352" cy="4691063"/>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6324" y="4800600"/>
            <a:ext cx="6172200" cy="566738"/>
          </a:xfrm>
        </p:spPr>
        <p:txBody>
          <a:bodyPr anchor="b"/>
          <a:lstStyle>
            <a:lvl1pPr algn="l">
              <a:defRPr sz="2300" b="1"/>
            </a:lvl1pPr>
          </a:lstStyle>
          <a:p>
            <a:r>
              <a:rPr lang="zh-CN" altLang="en-US"/>
              <a:t>单击此处编辑母版标题样式</a:t>
            </a:r>
          </a:p>
        </p:txBody>
      </p:sp>
      <p:sp>
        <p:nvSpPr>
          <p:cNvPr id="3" name="图片占位符 2"/>
          <p:cNvSpPr>
            <a:spLocks noGrp="1"/>
          </p:cNvSpPr>
          <p:nvPr>
            <p:ph type="pic" idx="1"/>
          </p:nvPr>
        </p:nvSpPr>
        <p:spPr>
          <a:xfrm>
            <a:off x="2016324" y="612775"/>
            <a:ext cx="6172200" cy="4114800"/>
          </a:xfrm>
        </p:spPr>
        <p:txBody>
          <a:bodyPr/>
          <a:lstStyle>
            <a:lvl1pPr marL="0" indent="0">
              <a:buNone/>
              <a:defRPr sz="3700"/>
            </a:lvl1pPr>
            <a:lvl2pPr marL="527517" indent="0">
              <a:buNone/>
              <a:defRPr sz="3200"/>
            </a:lvl2pPr>
            <a:lvl3pPr marL="1055035" indent="0">
              <a:buNone/>
              <a:defRPr sz="2800"/>
            </a:lvl3pPr>
            <a:lvl4pPr marL="1582552" indent="0">
              <a:buNone/>
              <a:defRPr sz="2300"/>
            </a:lvl4pPr>
            <a:lvl5pPr marL="2110069" indent="0">
              <a:buNone/>
              <a:defRPr sz="2300"/>
            </a:lvl5pPr>
            <a:lvl6pPr marL="2637587" indent="0">
              <a:buNone/>
              <a:defRPr sz="2300"/>
            </a:lvl6pPr>
            <a:lvl7pPr marL="3165104" indent="0">
              <a:buNone/>
              <a:defRPr sz="2300"/>
            </a:lvl7pPr>
            <a:lvl8pPr marL="3692622" indent="0">
              <a:buNone/>
              <a:defRPr sz="2300"/>
            </a:lvl8pPr>
            <a:lvl9pPr marL="4220139" indent="0">
              <a:buNone/>
              <a:defRPr sz="2300"/>
            </a:lvl9pPr>
          </a:lstStyle>
          <a:p>
            <a:endParaRPr lang="zh-CN" altLang="en-US"/>
          </a:p>
        </p:txBody>
      </p:sp>
      <p:sp>
        <p:nvSpPr>
          <p:cNvPr id="4" name="文本占位符 3"/>
          <p:cNvSpPr>
            <a:spLocks noGrp="1"/>
          </p:cNvSpPr>
          <p:nvPr>
            <p:ph type="body" sz="half" idx="2"/>
          </p:nvPr>
        </p:nvSpPr>
        <p:spPr>
          <a:xfrm>
            <a:off x="2016324" y="5367338"/>
            <a:ext cx="6172200" cy="804862"/>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14350" y="274638"/>
            <a:ext cx="9258300" cy="1143000"/>
          </a:xfrm>
          <a:prstGeom prst="rect">
            <a:avLst/>
          </a:prstGeom>
        </p:spPr>
        <p:txBody>
          <a:bodyPr vert="horz" lIns="105503" tIns="52752" rIns="105503" bIns="52752" rtlCol="0" anchor="ctr">
            <a:normAutofit/>
          </a:bodyPr>
          <a:lstStyle/>
          <a:p>
            <a:r>
              <a:rPr lang="zh-CN" altLang="en-US"/>
              <a:t>单击此处编辑母版标题样式</a:t>
            </a:r>
          </a:p>
        </p:txBody>
      </p:sp>
      <p:sp>
        <p:nvSpPr>
          <p:cNvPr id="3" name="文本占位符 2"/>
          <p:cNvSpPr>
            <a:spLocks noGrp="1"/>
          </p:cNvSpPr>
          <p:nvPr>
            <p:ph type="body" idx="1"/>
          </p:nvPr>
        </p:nvSpPr>
        <p:spPr>
          <a:xfrm>
            <a:off x="514350" y="1600206"/>
            <a:ext cx="9258300" cy="4525963"/>
          </a:xfrm>
          <a:prstGeom prst="rect">
            <a:avLst/>
          </a:prstGeom>
        </p:spPr>
        <p:txBody>
          <a:bodyPr vert="horz" lIns="105503" tIns="52752" rIns="105503" bIns="5275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14350" y="6356430"/>
            <a:ext cx="2400300" cy="365125"/>
          </a:xfrm>
          <a:prstGeom prst="rect">
            <a:avLst/>
          </a:prstGeom>
        </p:spPr>
        <p:txBody>
          <a:bodyPr vert="horz" lIns="105503" tIns="52752" rIns="105503" bIns="52752" rtlCol="0" anchor="ctr"/>
          <a:lstStyle>
            <a:lvl1pPr algn="l">
              <a:defRPr sz="1400">
                <a:solidFill>
                  <a:schemeClr val="tx1">
                    <a:tint val="75000"/>
                  </a:schemeClr>
                </a:solidFill>
              </a:defRPr>
            </a:lvl1pPr>
          </a:lstStyle>
          <a:p>
            <a:fld id="{530820CF-B880-4189-942D-D702A7CBA730}" type="datetimeFigureOut">
              <a:rPr lang="zh-CN" altLang="en-US" smtClean="0"/>
              <a:pPr/>
              <a:t>2019/9/17</a:t>
            </a:fld>
            <a:endParaRPr lang="zh-CN" altLang="en-US"/>
          </a:p>
        </p:txBody>
      </p:sp>
      <p:sp>
        <p:nvSpPr>
          <p:cNvPr id="5" name="页脚占位符 4"/>
          <p:cNvSpPr>
            <a:spLocks noGrp="1"/>
          </p:cNvSpPr>
          <p:nvPr>
            <p:ph type="ftr" sz="quarter" idx="3"/>
          </p:nvPr>
        </p:nvSpPr>
        <p:spPr>
          <a:xfrm>
            <a:off x="3514725" y="6356430"/>
            <a:ext cx="3257550" cy="365125"/>
          </a:xfrm>
          <a:prstGeom prst="rect">
            <a:avLst/>
          </a:prstGeom>
        </p:spPr>
        <p:txBody>
          <a:bodyPr vert="horz" lIns="105503" tIns="52752" rIns="105503" bIns="52752"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372350" y="6356430"/>
            <a:ext cx="2400300" cy="365125"/>
          </a:xfrm>
          <a:prstGeom prst="rect">
            <a:avLst/>
          </a:prstGeom>
        </p:spPr>
        <p:txBody>
          <a:bodyPr vert="horz" lIns="105503" tIns="52752" rIns="105503" bIns="52752" rtlCol="0" anchor="ctr"/>
          <a:lstStyle>
            <a:lvl1pPr algn="r">
              <a:defRPr sz="14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55035" rtl="0" eaLnBrk="1" latinLnBrk="0" hangingPunct="1">
        <a:spcBef>
          <a:spcPct val="0"/>
        </a:spcBef>
        <a:buNone/>
        <a:defRPr sz="5100" kern="1200">
          <a:solidFill>
            <a:schemeClr val="tx1"/>
          </a:solidFill>
          <a:latin typeface="+mj-lt"/>
          <a:ea typeface="+mj-ea"/>
          <a:cs typeface="+mj-cs"/>
        </a:defRPr>
      </a:lvl1pPr>
    </p:titleStyle>
    <p:bodyStyle>
      <a:lvl1pPr marL="395638" indent="-395638" algn="l" defTabSz="1055035"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57216" indent="-329698" algn="l" defTabSz="105503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18793" indent="-263759" algn="l" defTabSz="1055035"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46311"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7382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01345"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28863"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56380"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8389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71525" y="2391023"/>
            <a:ext cx="8743950" cy="1470025"/>
          </a:xfrm>
        </p:spPr>
        <p:txBody>
          <a:bodyPr>
            <a:noAutofit/>
          </a:bodyPr>
          <a:lstStyle/>
          <a:p>
            <a:r>
              <a:rPr lang="zh-CN" altLang="en-US" sz="4000" dirty="0">
                <a:solidFill>
                  <a:srgbClr val="002060"/>
                </a:solidFill>
                <a:latin typeface="微软雅黑" pitchFamily="34" charset="-122"/>
                <a:ea typeface="微软雅黑" pitchFamily="34" charset="-122"/>
              </a:rPr>
              <a:t>思考题</a:t>
            </a:r>
            <a:r>
              <a:rPr lang="en-US" altLang="zh-CN" sz="4000" dirty="0">
                <a:solidFill>
                  <a:srgbClr val="002060"/>
                </a:solidFill>
                <a:latin typeface="微软雅黑" pitchFamily="34" charset="-122"/>
                <a:ea typeface="微软雅黑" pitchFamily="34" charset="-122"/>
              </a:rPr>
              <a:t>1</a:t>
            </a:r>
            <a:r>
              <a:rPr lang="zh-CN" altLang="en-US" sz="4000" dirty="0">
                <a:solidFill>
                  <a:srgbClr val="002060"/>
                </a:solidFill>
                <a:latin typeface="微软雅黑" pitchFamily="34" charset="-122"/>
                <a:ea typeface="微软雅黑" pitchFamily="34" charset="-122"/>
              </a:rPr>
              <a:t>：我们应该在释放锁之前通知用户操作成功吗？还是在释放锁之后？</a:t>
            </a:r>
            <a:br>
              <a:rPr lang="en-US" altLang="zh-CN" sz="4000" dirty="0">
                <a:solidFill>
                  <a:srgbClr val="002060"/>
                </a:solidFill>
                <a:latin typeface="微软雅黑" pitchFamily="34" charset="-122"/>
                <a:ea typeface="微软雅黑" pitchFamily="34" charset="-122"/>
              </a:rPr>
            </a:br>
            <a:br>
              <a:rPr lang="en-US" altLang="zh-CN" sz="4000" dirty="0">
                <a:solidFill>
                  <a:srgbClr val="002060"/>
                </a:solidFill>
                <a:latin typeface="微软雅黑" pitchFamily="34" charset="-122"/>
                <a:ea typeface="微软雅黑" pitchFamily="34" charset="-122"/>
              </a:rPr>
            </a:br>
            <a:r>
              <a:rPr lang="zh-CN" altLang="en-US" sz="4000" dirty="0">
                <a:solidFill>
                  <a:srgbClr val="002060"/>
                </a:solidFill>
                <a:latin typeface="微软雅黑" pitchFamily="34" charset="-122"/>
                <a:ea typeface="微软雅黑" pitchFamily="34" charset="-122"/>
              </a:rPr>
              <a:t>思考题</a:t>
            </a:r>
            <a:r>
              <a:rPr lang="en-US" altLang="zh-CN" sz="4000" dirty="0">
                <a:solidFill>
                  <a:srgbClr val="002060"/>
                </a:solidFill>
                <a:latin typeface="微软雅黑" pitchFamily="34" charset="-122"/>
                <a:ea typeface="微软雅黑" pitchFamily="34" charset="-122"/>
              </a:rPr>
              <a:t>2</a:t>
            </a:r>
            <a:r>
              <a:rPr lang="zh-CN" altLang="en-US" sz="4000" dirty="0">
                <a:solidFill>
                  <a:srgbClr val="002060"/>
                </a:solidFill>
                <a:latin typeface="微软雅黑" pitchFamily="34" charset="-122"/>
                <a:ea typeface="微软雅黑" pitchFamily="34" charset="-122"/>
              </a:rPr>
              <a:t>：同时使用日志和锁的时候，最后的</a:t>
            </a:r>
            <a:r>
              <a:rPr lang="en-US" altLang="zh-CN" sz="4000" dirty="0">
                <a:solidFill>
                  <a:srgbClr val="002060"/>
                </a:solidFill>
                <a:latin typeface="微软雅黑" pitchFamily="34" charset="-122"/>
                <a:ea typeface="微软雅黑" pitchFamily="34" charset="-122"/>
              </a:rPr>
              <a:t>commit</a:t>
            </a:r>
            <a:r>
              <a:rPr lang="zh-CN" altLang="en-US" sz="4000" dirty="0">
                <a:solidFill>
                  <a:srgbClr val="002060"/>
                </a:solidFill>
                <a:latin typeface="微软雅黑" pitchFamily="34" charset="-122"/>
                <a:ea typeface="微软雅黑" pitchFamily="34" charset="-122"/>
              </a:rPr>
              <a:t>日志应该在释放锁之前落盘还是之后？为什么？</a:t>
            </a:r>
          </a:p>
        </p:txBody>
      </p:sp>
    </p:spTree>
    <p:extLst>
      <p:ext uri="{BB962C8B-B14F-4D97-AF65-F5344CB8AC3E}">
        <p14:creationId xmlns:p14="http://schemas.microsoft.com/office/powerpoint/2010/main" val="698938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a:solidFill>
                  <a:srgbClr val="002060"/>
                </a:solidFill>
                <a:latin typeface="微软雅黑" pitchFamily="34" charset="-122"/>
                <a:ea typeface="微软雅黑" pitchFamily="34" charset="-122"/>
              </a:rPr>
              <a:t>为什么是一主两备，</a:t>
            </a:r>
            <a:br>
              <a:rPr lang="en-US" altLang="zh-CN" b="1" dirty="0">
                <a:solidFill>
                  <a:srgbClr val="002060"/>
                </a:solidFill>
                <a:latin typeface="微软雅黑" pitchFamily="34" charset="-122"/>
                <a:ea typeface="微软雅黑" pitchFamily="34" charset="-122"/>
              </a:rPr>
            </a:br>
            <a:r>
              <a:rPr lang="zh-CN" altLang="en-US" b="1" dirty="0">
                <a:solidFill>
                  <a:srgbClr val="002060"/>
                </a:solidFill>
                <a:latin typeface="微软雅黑" pitchFamily="34" charset="-122"/>
                <a:ea typeface="微软雅黑" pitchFamily="34" charset="-122"/>
              </a:rPr>
              <a:t>而不是一主一备？</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91884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rgbClr val="002060"/>
                </a:solidFill>
                <a:latin typeface="微软雅黑" pitchFamily="34" charset="-122"/>
                <a:ea typeface="微软雅黑" pitchFamily="34" charset="-122"/>
              </a:rPr>
              <a:t>曾经的高可用机制 </a:t>
            </a:r>
            <a:r>
              <a:rPr lang="en-US" altLang="zh-CN" b="1" dirty="0">
                <a:solidFill>
                  <a:srgbClr val="002060"/>
                </a:solidFill>
                <a:latin typeface="微软雅黑" pitchFamily="34" charset="-122"/>
                <a:ea typeface="微软雅黑" pitchFamily="34" charset="-122"/>
              </a:rPr>
              <a:t>– </a:t>
            </a:r>
            <a:r>
              <a:rPr lang="zh-CN" altLang="en-US" b="1" dirty="0">
                <a:solidFill>
                  <a:srgbClr val="002060"/>
                </a:solidFill>
                <a:latin typeface="微软雅黑" pitchFamily="34" charset="-122"/>
                <a:ea typeface="微软雅黑" pitchFamily="34" charset="-122"/>
              </a:rPr>
              <a:t>单机热备</a:t>
            </a:r>
            <a:endParaRPr lang="de-DE" b="1" dirty="0">
              <a:solidFill>
                <a:srgbClr val="002060"/>
              </a:solidFill>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a:latin typeface="微软雅黑" pitchFamily="34" charset="-122"/>
                <a:ea typeface="微软雅黑" pitchFamily="34" charset="-122"/>
              </a:rPr>
              <a:t>期望效果：只要</a:t>
            </a:r>
            <a:r>
              <a:rPr lang="en-US" altLang="zh-CN" dirty="0">
                <a:latin typeface="微软雅黑" pitchFamily="34" charset="-122"/>
                <a:ea typeface="微软雅黑" pitchFamily="34" charset="-122"/>
              </a:rPr>
              <a:t>S</a:t>
            </a:r>
            <a:r>
              <a:rPr lang="en-US" altLang="zh-CN" sz="2800" dirty="0">
                <a:latin typeface="微软雅黑" pitchFamily="34" charset="-122"/>
                <a:ea typeface="微软雅黑" pitchFamily="34" charset="-122"/>
              </a:rPr>
              <a:t>1</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S</a:t>
            </a:r>
            <a:r>
              <a:rPr lang="en-US" altLang="zh-CN" sz="2800" dirty="0">
                <a:latin typeface="微软雅黑" pitchFamily="34" charset="-122"/>
                <a:ea typeface="微软雅黑" pitchFamily="34" charset="-122"/>
              </a:rPr>
              <a:t>2</a:t>
            </a:r>
            <a:r>
              <a:rPr lang="zh-CN" altLang="en-US" dirty="0">
                <a:latin typeface="微软雅黑" pitchFamily="34" charset="-122"/>
                <a:ea typeface="微软雅黑" pitchFamily="34" charset="-122"/>
              </a:rPr>
              <a:t>其中一个在线，系统即可用</a:t>
            </a:r>
            <a:endParaRPr lang="de-DE"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cxnSp>
        <p:nvCxnSpPr>
          <p:cNvPr id="103" name="Straight Arrow Connector 7"/>
          <p:cNvCxnSpPr/>
          <p:nvPr/>
        </p:nvCxnSpPr>
        <p:spPr>
          <a:xfrm>
            <a:off x="2376636" y="3432831"/>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107" name="Straight Arrow Connector 8"/>
          <p:cNvCxnSpPr/>
          <p:nvPr/>
        </p:nvCxnSpPr>
        <p:spPr>
          <a:xfrm>
            <a:off x="2376636" y="3890031"/>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sp>
        <p:nvSpPr>
          <p:cNvPr id="109" name="TextBox 108"/>
          <p:cNvSpPr txBox="1"/>
          <p:nvPr/>
        </p:nvSpPr>
        <p:spPr>
          <a:xfrm>
            <a:off x="1919436" y="3204231"/>
            <a:ext cx="457200" cy="307777"/>
          </a:xfrm>
          <a:prstGeom prst="rect">
            <a:avLst/>
          </a:prstGeom>
          <a:noFill/>
        </p:spPr>
        <p:txBody>
          <a:bodyPr wrap="square" lIns="0" tIns="0" rIns="0" bIns="0" rtlCol="0">
            <a:spAutoFit/>
          </a:bodyPr>
          <a:lstStyle/>
          <a:p>
            <a:r>
              <a:rPr lang="en-US" sz="2000" dirty="0"/>
              <a:t>s</a:t>
            </a:r>
            <a:r>
              <a:rPr lang="en-US" sz="2000" baseline="-25000" dirty="0"/>
              <a:t>1</a:t>
            </a:r>
          </a:p>
        </p:txBody>
      </p:sp>
      <p:sp>
        <p:nvSpPr>
          <p:cNvPr id="111" name="TextBox 110"/>
          <p:cNvSpPr txBox="1"/>
          <p:nvPr/>
        </p:nvSpPr>
        <p:spPr>
          <a:xfrm>
            <a:off x="1919436" y="3661431"/>
            <a:ext cx="457200" cy="307777"/>
          </a:xfrm>
          <a:prstGeom prst="rect">
            <a:avLst/>
          </a:prstGeom>
          <a:noFill/>
        </p:spPr>
        <p:txBody>
          <a:bodyPr wrap="square" lIns="0" tIns="0" rIns="0" bIns="0" rtlCol="0">
            <a:spAutoFit/>
          </a:bodyPr>
          <a:lstStyle/>
          <a:p>
            <a:r>
              <a:rPr lang="en-US" sz="2000" dirty="0"/>
              <a:t>s</a:t>
            </a:r>
            <a:r>
              <a:rPr lang="en-US" sz="2000" baseline="-25000" dirty="0"/>
              <a:t>2</a:t>
            </a:r>
          </a:p>
        </p:txBody>
      </p:sp>
      <p:sp>
        <p:nvSpPr>
          <p:cNvPr id="113" name="Rounded Rectangle 66"/>
          <p:cNvSpPr/>
          <p:nvPr/>
        </p:nvSpPr>
        <p:spPr>
          <a:xfrm>
            <a:off x="2589378"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18" name="Rounded Rectangle 66"/>
          <p:cNvSpPr/>
          <p:nvPr/>
        </p:nvSpPr>
        <p:spPr>
          <a:xfrm>
            <a:off x="3377580"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19" name="Rounded Rectangle 66"/>
          <p:cNvSpPr/>
          <p:nvPr/>
        </p:nvSpPr>
        <p:spPr>
          <a:xfrm>
            <a:off x="2594664"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20" name="Rounded Rectangle 66"/>
          <p:cNvSpPr/>
          <p:nvPr/>
        </p:nvSpPr>
        <p:spPr>
          <a:xfrm>
            <a:off x="3377580"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21" name="Rounded Rectangle 66"/>
          <p:cNvSpPr/>
          <p:nvPr/>
        </p:nvSpPr>
        <p:spPr>
          <a:xfrm>
            <a:off x="4189412"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22" name="Rounded Rectangle 66"/>
          <p:cNvSpPr/>
          <p:nvPr/>
        </p:nvSpPr>
        <p:spPr>
          <a:xfrm>
            <a:off x="4967042"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4</a:t>
            </a:r>
          </a:p>
        </p:txBody>
      </p:sp>
      <p:sp>
        <p:nvSpPr>
          <p:cNvPr id="123" name="Cross 91"/>
          <p:cNvSpPr/>
          <p:nvPr/>
        </p:nvSpPr>
        <p:spPr>
          <a:xfrm rot="2688255">
            <a:off x="4677905" y="3649227"/>
            <a:ext cx="533400" cy="533400"/>
          </a:xfrm>
          <a:prstGeom prst="plus">
            <a:avLst>
              <a:gd name="adj" fmla="val 38895"/>
            </a:avLst>
          </a:prstGeom>
          <a:solidFill>
            <a:srgbClr val="C00000">
              <a:alpha val="50000"/>
            </a:srgbClr>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124" name="Rounded Rectangle 66"/>
          <p:cNvSpPr/>
          <p:nvPr/>
        </p:nvSpPr>
        <p:spPr>
          <a:xfrm>
            <a:off x="5753844"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5</a:t>
            </a:r>
          </a:p>
        </p:txBody>
      </p:sp>
      <p:sp>
        <p:nvSpPr>
          <p:cNvPr id="125" name="Rounded Rectangle 66"/>
          <p:cNvSpPr/>
          <p:nvPr/>
        </p:nvSpPr>
        <p:spPr>
          <a:xfrm>
            <a:off x="5629572"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26" name="Rounded Rectangle 66"/>
          <p:cNvSpPr/>
          <p:nvPr/>
        </p:nvSpPr>
        <p:spPr>
          <a:xfrm>
            <a:off x="6407202"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4</a:t>
            </a:r>
          </a:p>
        </p:txBody>
      </p:sp>
      <p:sp>
        <p:nvSpPr>
          <p:cNvPr id="127" name="Rounded Rectangle 66"/>
          <p:cNvSpPr/>
          <p:nvPr/>
        </p:nvSpPr>
        <p:spPr>
          <a:xfrm>
            <a:off x="7194004"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5</a:t>
            </a:r>
          </a:p>
        </p:txBody>
      </p:sp>
      <p:cxnSp>
        <p:nvCxnSpPr>
          <p:cNvPr id="128" name="Straight Arrow Connector 7"/>
          <p:cNvCxnSpPr/>
          <p:nvPr/>
        </p:nvCxnSpPr>
        <p:spPr>
          <a:xfrm>
            <a:off x="2376636" y="4944999"/>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129" name="Straight Arrow Connector 8"/>
          <p:cNvCxnSpPr/>
          <p:nvPr/>
        </p:nvCxnSpPr>
        <p:spPr>
          <a:xfrm>
            <a:off x="2376636" y="5402199"/>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sp>
        <p:nvSpPr>
          <p:cNvPr id="130" name="TextBox 129"/>
          <p:cNvSpPr txBox="1"/>
          <p:nvPr/>
        </p:nvSpPr>
        <p:spPr>
          <a:xfrm>
            <a:off x="1919436" y="4716399"/>
            <a:ext cx="457200" cy="307777"/>
          </a:xfrm>
          <a:prstGeom prst="rect">
            <a:avLst/>
          </a:prstGeom>
          <a:noFill/>
        </p:spPr>
        <p:txBody>
          <a:bodyPr wrap="square" lIns="0" tIns="0" rIns="0" bIns="0" rtlCol="0">
            <a:spAutoFit/>
          </a:bodyPr>
          <a:lstStyle/>
          <a:p>
            <a:r>
              <a:rPr lang="en-US" sz="2000" dirty="0"/>
              <a:t>s</a:t>
            </a:r>
            <a:r>
              <a:rPr lang="en-US" sz="2000" baseline="-25000" dirty="0"/>
              <a:t>1</a:t>
            </a:r>
          </a:p>
        </p:txBody>
      </p:sp>
      <p:sp>
        <p:nvSpPr>
          <p:cNvPr id="131" name="TextBox 130"/>
          <p:cNvSpPr txBox="1"/>
          <p:nvPr/>
        </p:nvSpPr>
        <p:spPr>
          <a:xfrm>
            <a:off x="1919436" y="5173599"/>
            <a:ext cx="457200" cy="307777"/>
          </a:xfrm>
          <a:prstGeom prst="rect">
            <a:avLst/>
          </a:prstGeom>
          <a:noFill/>
        </p:spPr>
        <p:txBody>
          <a:bodyPr wrap="square" lIns="0" tIns="0" rIns="0" bIns="0" rtlCol="0">
            <a:spAutoFit/>
          </a:bodyPr>
          <a:lstStyle/>
          <a:p>
            <a:r>
              <a:rPr lang="en-US" sz="2000" dirty="0"/>
              <a:t>s</a:t>
            </a:r>
            <a:r>
              <a:rPr lang="en-US" sz="2000" baseline="-25000" dirty="0"/>
              <a:t>2</a:t>
            </a:r>
          </a:p>
        </p:txBody>
      </p:sp>
      <p:sp>
        <p:nvSpPr>
          <p:cNvPr id="132" name="Rounded Rectangle 66"/>
          <p:cNvSpPr/>
          <p:nvPr/>
        </p:nvSpPr>
        <p:spPr>
          <a:xfrm>
            <a:off x="2589378" y="478840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33" name="Rounded Rectangle 66"/>
          <p:cNvSpPr/>
          <p:nvPr/>
        </p:nvSpPr>
        <p:spPr>
          <a:xfrm>
            <a:off x="3377580" y="478840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34" name="Rounded Rectangle 66"/>
          <p:cNvSpPr/>
          <p:nvPr/>
        </p:nvSpPr>
        <p:spPr>
          <a:xfrm>
            <a:off x="2594664" y="527569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35" name="Rounded Rectangle 66"/>
          <p:cNvSpPr/>
          <p:nvPr/>
        </p:nvSpPr>
        <p:spPr>
          <a:xfrm>
            <a:off x="3377580" y="527569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36" name="Rounded Rectangle 66"/>
          <p:cNvSpPr/>
          <p:nvPr/>
        </p:nvSpPr>
        <p:spPr>
          <a:xfrm>
            <a:off x="6272358" y="478840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37" name="Rounded Rectangle 66"/>
          <p:cNvSpPr/>
          <p:nvPr/>
        </p:nvSpPr>
        <p:spPr>
          <a:xfrm>
            <a:off x="7049988" y="478840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4</a:t>
            </a:r>
          </a:p>
        </p:txBody>
      </p:sp>
      <p:sp>
        <p:nvSpPr>
          <p:cNvPr id="138" name="Cross 91"/>
          <p:cNvSpPr/>
          <p:nvPr/>
        </p:nvSpPr>
        <p:spPr>
          <a:xfrm rot="2688255">
            <a:off x="4677905" y="4691597"/>
            <a:ext cx="533400" cy="533400"/>
          </a:xfrm>
          <a:prstGeom prst="plus">
            <a:avLst>
              <a:gd name="adj" fmla="val 38895"/>
            </a:avLst>
          </a:prstGeom>
          <a:solidFill>
            <a:srgbClr val="C00000">
              <a:alpha val="50000"/>
            </a:srgbClr>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140" name="Rounded Rectangle 66"/>
          <p:cNvSpPr/>
          <p:nvPr/>
        </p:nvSpPr>
        <p:spPr>
          <a:xfrm>
            <a:off x="5071492" y="528444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41" name="Rounded Rectangle 66"/>
          <p:cNvSpPr/>
          <p:nvPr/>
        </p:nvSpPr>
        <p:spPr>
          <a:xfrm>
            <a:off x="5849122" y="528444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4</a:t>
            </a:r>
          </a:p>
        </p:txBody>
      </p:sp>
      <p:sp>
        <p:nvSpPr>
          <p:cNvPr id="142" name="Rounded Rectangle 66"/>
          <p:cNvSpPr/>
          <p:nvPr/>
        </p:nvSpPr>
        <p:spPr>
          <a:xfrm>
            <a:off x="6635924" y="528444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5</a:t>
            </a:r>
          </a:p>
        </p:txBody>
      </p:sp>
      <p:sp>
        <p:nvSpPr>
          <p:cNvPr id="5" name="TextBox 4"/>
          <p:cNvSpPr txBox="1"/>
          <p:nvPr/>
        </p:nvSpPr>
        <p:spPr>
          <a:xfrm>
            <a:off x="776971" y="3172906"/>
            <a:ext cx="1003480" cy="400110"/>
          </a:xfrm>
          <a:prstGeom prst="rect">
            <a:avLst/>
          </a:prstGeom>
          <a:noFill/>
        </p:spPr>
        <p:txBody>
          <a:bodyPr wrap="none" rtlCol="0">
            <a:spAutoFit/>
          </a:bodyPr>
          <a:lstStyle/>
          <a:p>
            <a:r>
              <a:rPr lang="en-US" altLang="zh-CN" sz="2000" dirty="0"/>
              <a:t>primary</a:t>
            </a:r>
            <a:endParaRPr lang="zh-CN" altLang="en-US" sz="2000" dirty="0"/>
          </a:p>
        </p:txBody>
      </p:sp>
      <p:sp>
        <p:nvSpPr>
          <p:cNvPr id="143" name="TextBox 142"/>
          <p:cNvSpPr txBox="1"/>
          <p:nvPr/>
        </p:nvSpPr>
        <p:spPr>
          <a:xfrm>
            <a:off x="776971" y="4685074"/>
            <a:ext cx="1003480" cy="400110"/>
          </a:xfrm>
          <a:prstGeom prst="rect">
            <a:avLst/>
          </a:prstGeom>
          <a:noFill/>
        </p:spPr>
        <p:txBody>
          <a:bodyPr wrap="none" rtlCol="0">
            <a:spAutoFit/>
          </a:bodyPr>
          <a:lstStyle/>
          <a:p>
            <a:r>
              <a:rPr lang="en-US" altLang="zh-CN" sz="2000" dirty="0"/>
              <a:t>primary</a:t>
            </a:r>
            <a:endParaRPr lang="zh-CN" altLang="en-US" sz="2000" dirty="0"/>
          </a:p>
        </p:txBody>
      </p:sp>
      <p:sp>
        <p:nvSpPr>
          <p:cNvPr id="144" name="TextBox 143"/>
          <p:cNvSpPr txBox="1"/>
          <p:nvPr/>
        </p:nvSpPr>
        <p:spPr>
          <a:xfrm>
            <a:off x="4063380" y="5189130"/>
            <a:ext cx="1019831" cy="400110"/>
          </a:xfrm>
          <a:prstGeom prst="rect">
            <a:avLst/>
          </a:prstGeom>
          <a:noFill/>
        </p:spPr>
        <p:txBody>
          <a:bodyPr wrap="none" rtlCol="0">
            <a:spAutoFit/>
          </a:bodyPr>
          <a:lstStyle/>
          <a:p>
            <a:r>
              <a:rPr lang="en-US" altLang="zh-CN" sz="2000" dirty="0"/>
              <a:t>timeout</a:t>
            </a:r>
            <a:endParaRPr lang="zh-CN" altLang="en-US" sz="2000" dirty="0"/>
          </a:p>
        </p:txBody>
      </p:sp>
    </p:spTree>
    <p:extLst>
      <p:ext uri="{BB962C8B-B14F-4D97-AF65-F5344CB8AC3E}">
        <p14:creationId xmlns:p14="http://schemas.microsoft.com/office/powerpoint/2010/main" val="192741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1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1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24"/>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126"/>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499"/>
                                          </p:stCondLst>
                                        </p:cTn>
                                        <p:tgtEl>
                                          <p:spTgt spid="1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9"/>
                                        </p:tgtEl>
                                        <p:attrNameLst>
                                          <p:attrName>style.visibility</p:attrName>
                                        </p:attrNameLst>
                                      </p:cBhvr>
                                      <p:to>
                                        <p:strVal val="visible"/>
                                      </p:to>
                                    </p:set>
                                  </p:childTnLst>
                                </p:cTn>
                              </p:par>
                              <p:par>
                                <p:cTn id="53" presetID="10"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animEffect transition="in" filter="fade">
                                      <p:cBhvr>
                                        <p:cTn id="55" dur="500"/>
                                        <p:tgtEl>
                                          <p:spTgt spid="14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32"/>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1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33"/>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13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4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1" nodeType="clickEffect">
                                  <p:stCondLst>
                                    <p:cond delay="0"/>
                                  </p:stCondLst>
                                  <p:childTnLst>
                                    <p:animMotion origin="layout" path="M 2.43093E-6 1.08283E-6 L -0.00216 0.07126 " pathEditMode="relative" rAng="0" ptsTypes="AA">
                                      <p:cBhvr>
                                        <p:cTn id="81" dur="500" fill="hold"/>
                                        <p:tgtEl>
                                          <p:spTgt spid="143"/>
                                        </p:tgtEl>
                                        <p:attrNameLst>
                                          <p:attrName>ppt_x</p:attrName>
                                          <p:attrName>ppt_y</p:attrName>
                                        </p:attrNameLst>
                                      </p:cBhvr>
                                      <p:rCtr x="-108" y="3563"/>
                                    </p:animMotion>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140"/>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14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36"/>
                                        </p:tgtEl>
                                        <p:attrNameLst>
                                          <p:attrName>style.visibility</p:attrName>
                                        </p:attrNameLst>
                                      </p:cBhvr>
                                      <p:to>
                                        <p:strVal val="visible"/>
                                      </p:to>
                                    </p:set>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137"/>
                                        </p:tgtEl>
                                        <p:attrNameLst>
                                          <p:attrName>style.visibility</p:attrName>
                                        </p:attrNameLst>
                                      </p:cBhvr>
                                      <p:to>
                                        <p:strVal val="visible"/>
                                      </p:to>
                                    </p:set>
                                  </p:childTnLst>
                                </p:cTn>
                              </p:par>
                            </p:childTnLst>
                          </p:cTn>
                        </p:par>
                        <p:par>
                          <p:cTn id="96" fill="hold">
                            <p:stCondLst>
                              <p:cond delay="1000"/>
                            </p:stCondLst>
                            <p:childTnLst>
                              <p:par>
                                <p:cTn id="97" presetID="1" presetClass="entr" presetSubtype="0" fill="hold" grpId="0" nodeType="afterEffect">
                                  <p:stCondLst>
                                    <p:cond delay="0"/>
                                  </p:stCondLst>
                                  <p:childTnLst>
                                    <p:set>
                                      <p:cBhvr>
                                        <p:cTn id="98" dur="1" fill="hold">
                                          <p:stCondLst>
                                            <p:cond delay="499"/>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30" grpId="0"/>
      <p:bldP spid="131" grpId="0"/>
      <p:bldP spid="132" grpId="0" animBg="1"/>
      <p:bldP spid="133" grpId="0" animBg="1"/>
      <p:bldP spid="134" grpId="0" animBg="1"/>
      <p:bldP spid="135" grpId="0" animBg="1"/>
      <p:bldP spid="136" grpId="0" animBg="1"/>
      <p:bldP spid="137" grpId="0" animBg="1"/>
      <p:bldP spid="138" grpId="0" animBg="1"/>
      <p:bldP spid="140" grpId="0" animBg="1"/>
      <p:bldP spid="141" grpId="0" animBg="1"/>
      <p:bldP spid="142" grpId="0" animBg="1"/>
      <p:bldP spid="143" grpId="0"/>
      <p:bldP spid="143" grpId="1"/>
      <p:bldP spid="1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latin typeface="微软雅黑" pitchFamily="34" charset="-122"/>
                <a:ea typeface="微软雅黑" pitchFamily="34" charset="-122"/>
              </a:rPr>
              <a:t>曾经的高可用机制 </a:t>
            </a:r>
            <a:r>
              <a:rPr lang="en-US" altLang="zh-CN" b="1" dirty="0">
                <a:solidFill>
                  <a:srgbClr val="002060"/>
                </a:solidFill>
                <a:latin typeface="微软雅黑" pitchFamily="34" charset="-122"/>
                <a:ea typeface="微软雅黑" pitchFamily="34" charset="-122"/>
              </a:rPr>
              <a:t>– </a:t>
            </a:r>
            <a:r>
              <a:rPr lang="zh-CN" altLang="en-US" b="1" dirty="0">
                <a:solidFill>
                  <a:srgbClr val="002060"/>
                </a:solidFill>
                <a:latin typeface="微软雅黑" pitchFamily="34" charset="-122"/>
                <a:ea typeface="微软雅黑" pitchFamily="34" charset="-122"/>
              </a:rPr>
              <a:t>单机热备</a:t>
            </a:r>
            <a:endParaRPr lang="de-DE" b="1" dirty="0">
              <a:solidFill>
                <a:srgbClr val="002060"/>
              </a:solidFill>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a:latin typeface="微软雅黑" pitchFamily="34" charset="-122"/>
                <a:ea typeface="微软雅黑" pitchFamily="34" charset="-122"/>
              </a:rPr>
              <a:t>期望效果是否可以达到？</a:t>
            </a:r>
            <a:endParaRPr lang="de-DE"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cxnSp>
        <p:nvCxnSpPr>
          <p:cNvPr id="128" name="Straight Arrow Connector 7"/>
          <p:cNvCxnSpPr/>
          <p:nvPr/>
        </p:nvCxnSpPr>
        <p:spPr>
          <a:xfrm>
            <a:off x="2592660" y="3288815"/>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129" name="Straight Arrow Connector 8"/>
          <p:cNvCxnSpPr/>
          <p:nvPr/>
        </p:nvCxnSpPr>
        <p:spPr>
          <a:xfrm>
            <a:off x="2592660" y="3746015"/>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sp>
        <p:nvSpPr>
          <p:cNvPr id="130" name="TextBox 129"/>
          <p:cNvSpPr txBox="1"/>
          <p:nvPr/>
        </p:nvSpPr>
        <p:spPr>
          <a:xfrm>
            <a:off x="2135460" y="3060215"/>
            <a:ext cx="457200" cy="307777"/>
          </a:xfrm>
          <a:prstGeom prst="rect">
            <a:avLst/>
          </a:prstGeom>
          <a:noFill/>
        </p:spPr>
        <p:txBody>
          <a:bodyPr wrap="square" lIns="0" tIns="0" rIns="0" bIns="0" rtlCol="0">
            <a:spAutoFit/>
          </a:bodyPr>
          <a:lstStyle/>
          <a:p>
            <a:r>
              <a:rPr lang="en-US" sz="2000" dirty="0"/>
              <a:t>s</a:t>
            </a:r>
            <a:r>
              <a:rPr lang="en-US" sz="2000" baseline="-25000" dirty="0"/>
              <a:t>1</a:t>
            </a:r>
          </a:p>
        </p:txBody>
      </p:sp>
      <p:sp>
        <p:nvSpPr>
          <p:cNvPr id="131" name="TextBox 130"/>
          <p:cNvSpPr txBox="1"/>
          <p:nvPr/>
        </p:nvSpPr>
        <p:spPr>
          <a:xfrm>
            <a:off x="2135460" y="3517415"/>
            <a:ext cx="457200" cy="307777"/>
          </a:xfrm>
          <a:prstGeom prst="rect">
            <a:avLst/>
          </a:prstGeom>
          <a:noFill/>
        </p:spPr>
        <p:txBody>
          <a:bodyPr wrap="square" lIns="0" tIns="0" rIns="0" bIns="0" rtlCol="0">
            <a:spAutoFit/>
          </a:bodyPr>
          <a:lstStyle/>
          <a:p>
            <a:r>
              <a:rPr lang="en-US" sz="2000" dirty="0"/>
              <a:t>s</a:t>
            </a:r>
            <a:r>
              <a:rPr lang="en-US" sz="2000" baseline="-25000" dirty="0"/>
              <a:t>2</a:t>
            </a:r>
          </a:p>
        </p:txBody>
      </p:sp>
      <p:sp>
        <p:nvSpPr>
          <p:cNvPr id="132" name="Rounded Rectangle 66"/>
          <p:cNvSpPr/>
          <p:nvPr/>
        </p:nvSpPr>
        <p:spPr>
          <a:xfrm>
            <a:off x="2805402" y="3132223"/>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33" name="Rounded Rectangle 66"/>
          <p:cNvSpPr/>
          <p:nvPr/>
        </p:nvSpPr>
        <p:spPr>
          <a:xfrm>
            <a:off x="3593604" y="3132223"/>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34" name="Rounded Rectangle 66"/>
          <p:cNvSpPr/>
          <p:nvPr/>
        </p:nvSpPr>
        <p:spPr>
          <a:xfrm>
            <a:off x="2810688" y="3619511"/>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36" name="Rounded Rectangle 66"/>
          <p:cNvSpPr/>
          <p:nvPr/>
        </p:nvSpPr>
        <p:spPr>
          <a:xfrm>
            <a:off x="6632398" y="3132223"/>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37" name="Rounded Rectangle 66"/>
          <p:cNvSpPr/>
          <p:nvPr/>
        </p:nvSpPr>
        <p:spPr>
          <a:xfrm>
            <a:off x="7410028" y="3132223"/>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a:t>
            </a:r>
            <a:r>
              <a:rPr lang="en-US" altLang="zh-CN" sz="1600" dirty="0"/>
              <a:t>x</a:t>
            </a:r>
            <a:r>
              <a:rPr lang="en-US" sz="1600" dirty="0"/>
              <a:t> = 4</a:t>
            </a:r>
          </a:p>
        </p:txBody>
      </p:sp>
      <p:sp>
        <p:nvSpPr>
          <p:cNvPr id="138" name="Cross 91"/>
          <p:cNvSpPr/>
          <p:nvPr/>
        </p:nvSpPr>
        <p:spPr>
          <a:xfrm rot="2688255">
            <a:off x="4893929" y="3035413"/>
            <a:ext cx="533400" cy="533400"/>
          </a:xfrm>
          <a:prstGeom prst="plus">
            <a:avLst>
              <a:gd name="adj" fmla="val 38895"/>
            </a:avLst>
          </a:prstGeom>
          <a:solidFill>
            <a:srgbClr val="C00000">
              <a:alpha val="50000"/>
            </a:srgbClr>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140" name="Rounded Rectangle 66"/>
          <p:cNvSpPr/>
          <p:nvPr/>
        </p:nvSpPr>
        <p:spPr>
          <a:xfrm>
            <a:off x="5287516" y="3628256"/>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41" name="Rounded Rectangle 66"/>
          <p:cNvSpPr/>
          <p:nvPr/>
        </p:nvSpPr>
        <p:spPr>
          <a:xfrm>
            <a:off x="6065146" y="3628256"/>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a:t>
            </a:r>
            <a:r>
              <a:rPr lang="en-US" altLang="zh-CN" sz="1600" dirty="0"/>
              <a:t>x</a:t>
            </a:r>
            <a:r>
              <a:rPr lang="en-US" sz="1600" dirty="0"/>
              <a:t> = 4</a:t>
            </a:r>
          </a:p>
        </p:txBody>
      </p:sp>
      <p:sp>
        <p:nvSpPr>
          <p:cNvPr id="143" name="TextBox 142"/>
          <p:cNvSpPr txBox="1"/>
          <p:nvPr/>
        </p:nvSpPr>
        <p:spPr>
          <a:xfrm>
            <a:off x="992995" y="3028890"/>
            <a:ext cx="1003480" cy="400110"/>
          </a:xfrm>
          <a:prstGeom prst="rect">
            <a:avLst/>
          </a:prstGeom>
          <a:noFill/>
        </p:spPr>
        <p:txBody>
          <a:bodyPr wrap="none" rtlCol="0">
            <a:spAutoFit/>
          </a:bodyPr>
          <a:lstStyle/>
          <a:p>
            <a:r>
              <a:rPr lang="en-US" altLang="zh-CN" sz="2000" dirty="0"/>
              <a:t>primary</a:t>
            </a:r>
            <a:endParaRPr lang="zh-CN" altLang="en-US" sz="2000" dirty="0"/>
          </a:p>
        </p:txBody>
      </p:sp>
      <p:sp>
        <p:nvSpPr>
          <p:cNvPr id="144" name="TextBox 143"/>
          <p:cNvSpPr txBox="1"/>
          <p:nvPr/>
        </p:nvSpPr>
        <p:spPr>
          <a:xfrm>
            <a:off x="3991372" y="3532946"/>
            <a:ext cx="1019831" cy="400110"/>
          </a:xfrm>
          <a:prstGeom prst="rect">
            <a:avLst/>
          </a:prstGeom>
          <a:noFill/>
        </p:spPr>
        <p:txBody>
          <a:bodyPr wrap="none" rtlCol="0">
            <a:spAutoFit/>
          </a:bodyPr>
          <a:lstStyle/>
          <a:p>
            <a:r>
              <a:rPr lang="en-US" altLang="zh-CN" sz="2000" dirty="0"/>
              <a:t>timeout</a:t>
            </a:r>
            <a:endParaRPr lang="zh-CN" altLang="en-US" sz="2000" dirty="0"/>
          </a:p>
        </p:txBody>
      </p:sp>
      <p:sp>
        <p:nvSpPr>
          <p:cNvPr id="37" name="Rounded Rectangle 66"/>
          <p:cNvSpPr/>
          <p:nvPr/>
        </p:nvSpPr>
        <p:spPr>
          <a:xfrm>
            <a:off x="5863580" y="312420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undo y</a:t>
            </a:r>
          </a:p>
        </p:txBody>
      </p:sp>
      <p:cxnSp>
        <p:nvCxnSpPr>
          <p:cNvPr id="38" name="Straight Arrow Connector 7"/>
          <p:cNvCxnSpPr/>
          <p:nvPr/>
        </p:nvCxnSpPr>
        <p:spPr>
          <a:xfrm>
            <a:off x="2638709" y="5017007"/>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39" name="Straight Arrow Connector 8"/>
          <p:cNvCxnSpPr/>
          <p:nvPr/>
        </p:nvCxnSpPr>
        <p:spPr>
          <a:xfrm>
            <a:off x="2638709" y="5906255"/>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2181509" y="4788407"/>
            <a:ext cx="457200" cy="307777"/>
          </a:xfrm>
          <a:prstGeom prst="rect">
            <a:avLst/>
          </a:prstGeom>
          <a:noFill/>
        </p:spPr>
        <p:txBody>
          <a:bodyPr wrap="square" lIns="0" tIns="0" rIns="0" bIns="0" rtlCol="0">
            <a:spAutoFit/>
          </a:bodyPr>
          <a:lstStyle/>
          <a:p>
            <a:r>
              <a:rPr lang="en-US" sz="2000" dirty="0"/>
              <a:t>s</a:t>
            </a:r>
            <a:r>
              <a:rPr lang="en-US" sz="2000" baseline="-25000" dirty="0"/>
              <a:t>1</a:t>
            </a:r>
          </a:p>
        </p:txBody>
      </p:sp>
      <p:sp>
        <p:nvSpPr>
          <p:cNvPr id="41" name="TextBox 40"/>
          <p:cNvSpPr txBox="1"/>
          <p:nvPr/>
        </p:nvSpPr>
        <p:spPr>
          <a:xfrm>
            <a:off x="2181509" y="5677655"/>
            <a:ext cx="457200" cy="307777"/>
          </a:xfrm>
          <a:prstGeom prst="rect">
            <a:avLst/>
          </a:prstGeom>
          <a:noFill/>
        </p:spPr>
        <p:txBody>
          <a:bodyPr wrap="square" lIns="0" tIns="0" rIns="0" bIns="0" rtlCol="0">
            <a:spAutoFit/>
          </a:bodyPr>
          <a:lstStyle/>
          <a:p>
            <a:r>
              <a:rPr lang="en-US" sz="2000" dirty="0"/>
              <a:t>s</a:t>
            </a:r>
            <a:r>
              <a:rPr lang="en-US" sz="2000" baseline="-25000" dirty="0"/>
              <a:t>2</a:t>
            </a:r>
          </a:p>
        </p:txBody>
      </p:sp>
      <p:sp>
        <p:nvSpPr>
          <p:cNvPr id="42" name="Rounded Rectangle 66"/>
          <p:cNvSpPr/>
          <p:nvPr/>
        </p:nvSpPr>
        <p:spPr>
          <a:xfrm>
            <a:off x="2851451" y="486041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43" name="Rounded Rectangle 66"/>
          <p:cNvSpPr/>
          <p:nvPr/>
        </p:nvSpPr>
        <p:spPr>
          <a:xfrm>
            <a:off x="3639653" y="486041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44" name="Rounded Rectangle 66"/>
          <p:cNvSpPr/>
          <p:nvPr/>
        </p:nvSpPr>
        <p:spPr>
          <a:xfrm>
            <a:off x="2856737" y="5779751"/>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45" name="Rounded Rectangle 66"/>
          <p:cNvSpPr/>
          <p:nvPr/>
        </p:nvSpPr>
        <p:spPr>
          <a:xfrm>
            <a:off x="6678447" y="486041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47" name="Cross 91"/>
          <p:cNvSpPr/>
          <p:nvPr/>
        </p:nvSpPr>
        <p:spPr>
          <a:xfrm rot="2688255">
            <a:off x="4821921" y="5161395"/>
            <a:ext cx="533400" cy="533400"/>
          </a:xfrm>
          <a:prstGeom prst="plus">
            <a:avLst>
              <a:gd name="adj" fmla="val 38895"/>
            </a:avLst>
          </a:prstGeom>
          <a:solidFill>
            <a:srgbClr val="C00000">
              <a:alpha val="50000"/>
            </a:srgbClr>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50" name="TextBox 49"/>
          <p:cNvSpPr txBox="1"/>
          <p:nvPr/>
        </p:nvSpPr>
        <p:spPr>
          <a:xfrm>
            <a:off x="1039044" y="4757082"/>
            <a:ext cx="1003480" cy="400110"/>
          </a:xfrm>
          <a:prstGeom prst="rect">
            <a:avLst/>
          </a:prstGeom>
          <a:noFill/>
        </p:spPr>
        <p:txBody>
          <a:bodyPr wrap="none" rtlCol="0">
            <a:spAutoFit/>
          </a:bodyPr>
          <a:lstStyle/>
          <a:p>
            <a:r>
              <a:rPr lang="en-US" altLang="zh-CN" sz="2000" dirty="0"/>
              <a:t>primary</a:t>
            </a:r>
            <a:endParaRPr lang="zh-CN" altLang="en-US" sz="2000" dirty="0"/>
          </a:p>
        </p:txBody>
      </p:sp>
      <p:sp>
        <p:nvSpPr>
          <p:cNvPr id="51" name="TextBox 50"/>
          <p:cNvSpPr txBox="1"/>
          <p:nvPr/>
        </p:nvSpPr>
        <p:spPr>
          <a:xfrm>
            <a:off x="4639444" y="5693186"/>
            <a:ext cx="1019831" cy="400110"/>
          </a:xfrm>
          <a:prstGeom prst="rect">
            <a:avLst/>
          </a:prstGeom>
          <a:noFill/>
        </p:spPr>
        <p:txBody>
          <a:bodyPr wrap="none" rtlCol="0">
            <a:spAutoFit/>
          </a:bodyPr>
          <a:lstStyle/>
          <a:p>
            <a:r>
              <a:rPr lang="en-US" altLang="zh-CN" sz="2000" dirty="0"/>
              <a:t>timeout</a:t>
            </a:r>
            <a:endParaRPr lang="zh-CN" altLang="en-US" sz="2000" dirty="0"/>
          </a:p>
        </p:txBody>
      </p:sp>
      <p:sp>
        <p:nvSpPr>
          <p:cNvPr id="52" name="Rounded Rectangle 66"/>
          <p:cNvSpPr/>
          <p:nvPr/>
        </p:nvSpPr>
        <p:spPr>
          <a:xfrm>
            <a:off x="5909629" y="4852392"/>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undo y</a:t>
            </a:r>
          </a:p>
        </p:txBody>
      </p:sp>
      <p:sp>
        <p:nvSpPr>
          <p:cNvPr id="53" name="TextBox 52"/>
          <p:cNvSpPr txBox="1"/>
          <p:nvPr/>
        </p:nvSpPr>
        <p:spPr>
          <a:xfrm>
            <a:off x="4656634" y="4788407"/>
            <a:ext cx="1019831" cy="400110"/>
          </a:xfrm>
          <a:prstGeom prst="rect">
            <a:avLst/>
          </a:prstGeom>
          <a:noFill/>
        </p:spPr>
        <p:txBody>
          <a:bodyPr wrap="none" rtlCol="0">
            <a:spAutoFit/>
          </a:bodyPr>
          <a:lstStyle/>
          <a:p>
            <a:r>
              <a:rPr lang="en-US" altLang="zh-CN" sz="2000" dirty="0"/>
              <a:t>timeout</a:t>
            </a:r>
            <a:endParaRPr lang="zh-CN" altLang="en-US" sz="2000" dirty="0"/>
          </a:p>
        </p:txBody>
      </p:sp>
      <p:sp>
        <p:nvSpPr>
          <p:cNvPr id="54" name="Rounded Rectangle 66"/>
          <p:cNvSpPr/>
          <p:nvPr/>
        </p:nvSpPr>
        <p:spPr>
          <a:xfrm>
            <a:off x="3639653" y="5777924"/>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56" name="TextBox 55"/>
          <p:cNvSpPr txBox="1"/>
          <p:nvPr/>
        </p:nvSpPr>
        <p:spPr>
          <a:xfrm>
            <a:off x="6367636" y="5677655"/>
            <a:ext cx="303288" cy="400110"/>
          </a:xfrm>
          <a:prstGeom prst="rect">
            <a:avLst/>
          </a:prstGeom>
          <a:noFill/>
        </p:spPr>
        <p:txBody>
          <a:bodyPr wrap="none" rtlCol="0">
            <a:spAutoFit/>
          </a:bodyPr>
          <a:lstStyle/>
          <a:p>
            <a:r>
              <a:rPr lang="en-US" altLang="zh-CN" sz="2000" dirty="0"/>
              <a:t>?</a:t>
            </a:r>
            <a:endParaRPr lang="zh-CN" altLang="en-US" sz="2000" dirty="0"/>
          </a:p>
        </p:txBody>
      </p:sp>
      <p:sp>
        <p:nvSpPr>
          <p:cNvPr id="57" name="Rounded Rectangle 66"/>
          <p:cNvSpPr/>
          <p:nvPr/>
        </p:nvSpPr>
        <p:spPr>
          <a:xfrm>
            <a:off x="7519764" y="572531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5</a:t>
            </a:r>
          </a:p>
        </p:txBody>
      </p:sp>
      <p:sp>
        <p:nvSpPr>
          <p:cNvPr id="6" name="TextBox 5"/>
          <p:cNvSpPr txBox="1"/>
          <p:nvPr/>
        </p:nvSpPr>
        <p:spPr>
          <a:xfrm>
            <a:off x="6254451" y="1634936"/>
            <a:ext cx="2917786" cy="738664"/>
          </a:xfrm>
          <a:prstGeom prst="rect">
            <a:avLst/>
          </a:prstGeom>
          <a:noFill/>
        </p:spPr>
        <p:txBody>
          <a:bodyPr wrap="none" rtlCol="0">
            <a:spAutoFit/>
          </a:bodyPr>
          <a:lstStyle/>
          <a:p>
            <a:r>
              <a:rPr lang="en-US" altLang="zh-CN" dirty="0">
                <a:latin typeface="微软雅黑" pitchFamily="34" charset="-122"/>
                <a:ea typeface="微软雅黑" pitchFamily="34" charset="-122"/>
              </a:rPr>
              <a:t>Impossible if timeout</a:t>
            </a:r>
            <a:br>
              <a:rPr lang="en-US" altLang="zh-CN" dirty="0">
                <a:latin typeface="微软雅黑" pitchFamily="34" charset="-122"/>
                <a:ea typeface="微软雅黑" pitchFamily="34" charset="-122"/>
              </a:rPr>
            </a:br>
            <a:r>
              <a:rPr lang="en-US" altLang="zh-CN" dirty="0">
                <a:latin typeface="微软雅黑" pitchFamily="34" charset="-122"/>
                <a:ea typeface="微软雅黑" pitchFamily="34" charset="-122"/>
              </a:rPr>
              <a:t>is not decisive.  </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15909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fade">
                                      <p:cBhvr>
                                        <p:cTn id="15" dur="500"/>
                                        <p:tgtEl>
                                          <p:spTgt spid="14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2"/>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2.43093E-6 1.08283E-6 L -0.00216 0.07126 " pathEditMode="relative" rAng="0" ptsTypes="AA">
                                      <p:cBhvr>
                                        <p:cTn id="38" dur="500" fill="hold"/>
                                        <p:tgtEl>
                                          <p:spTgt spid="143"/>
                                        </p:tgtEl>
                                        <p:attrNameLst>
                                          <p:attrName>ppt_x</p:attrName>
                                          <p:attrName>ppt_y</p:attrName>
                                        </p:attrNameLst>
                                      </p:cBhvr>
                                      <p:rCtr x="-108" y="3563"/>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0"/>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14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36"/>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1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0"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500"/>
                                        <p:tgtEl>
                                          <p:spTgt spid="50"/>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42"/>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4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43"/>
                                        </p:tgtEl>
                                        <p:attrNameLst>
                                          <p:attrName>style.visibility</p:attrName>
                                        </p:attrNameLst>
                                      </p:cBhvr>
                                      <p:to>
                                        <p:strVal val="visible"/>
                                      </p:to>
                                    </p:se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499"/>
                                          </p:stCondLst>
                                        </p:cTn>
                                        <p:tgtEl>
                                          <p:spTgt spid="5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52"/>
                                        </p:tgtEl>
                                        <p:attrNameLst>
                                          <p:attrName>style.visibility</p:attrName>
                                        </p:attrNameLst>
                                      </p:cBhvr>
                                      <p:to>
                                        <p:strVal val="visible"/>
                                      </p:to>
                                    </p:set>
                                  </p:childTnLst>
                                </p:cTn>
                              </p:par>
                            </p:childTnLst>
                          </p:cTn>
                        </p:par>
                        <p:par>
                          <p:cTn id="100" fill="hold">
                            <p:stCondLst>
                              <p:cond delay="500"/>
                            </p:stCondLst>
                            <p:childTnLst>
                              <p:par>
                                <p:cTn id="101" presetID="1" presetClass="entr" presetSubtype="0" fill="hold" grpId="0" nodeType="afterEffect">
                                  <p:stCondLst>
                                    <p:cond delay="0"/>
                                  </p:stCondLst>
                                  <p:childTnLst>
                                    <p:set>
                                      <p:cBhvr>
                                        <p:cTn id="102" dur="1" fill="hold">
                                          <p:stCondLst>
                                            <p:cond delay="499"/>
                                          </p:stCondLst>
                                        </p:cTn>
                                        <p:tgtEl>
                                          <p:spTgt spid="4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1" nodeType="clickEffect">
                                  <p:stCondLst>
                                    <p:cond delay="0"/>
                                  </p:stCondLst>
                                  <p:childTnLst>
                                    <p:animMotion origin="layout" path="M 1.19309E-6 -2.1379E-6 L 0.00015 0.13397 " pathEditMode="relative" rAng="0" ptsTypes="AA">
                                      <p:cBhvr>
                                        <p:cTn id="110" dur="500" fill="hold"/>
                                        <p:tgtEl>
                                          <p:spTgt spid="50"/>
                                        </p:tgtEl>
                                        <p:attrNameLst>
                                          <p:attrName>ppt_x</p:attrName>
                                          <p:attrName>ppt_y</p:attrName>
                                        </p:attrNameLst>
                                      </p:cBhvr>
                                      <p:rCtr x="0" y="6687"/>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5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6"/>
                                        </p:tgtEl>
                                        <p:attrNameLst>
                                          <p:attrName>style.visibility</p:attrName>
                                        </p:attrNameLst>
                                      </p:cBhvr>
                                      <p:to>
                                        <p:strVal val="visible"/>
                                      </p:to>
                                    </p:set>
                                    <p:animEffect transition="in" filter="fade">
                                      <p:cBhvr>
                                        <p:cTn id="1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p:bldP spid="132" grpId="0" animBg="1"/>
      <p:bldP spid="133" grpId="0" animBg="1"/>
      <p:bldP spid="134" grpId="0" animBg="1"/>
      <p:bldP spid="136" grpId="0" animBg="1"/>
      <p:bldP spid="137" grpId="0" animBg="1"/>
      <p:bldP spid="138" grpId="0" animBg="1"/>
      <p:bldP spid="140" grpId="0" animBg="1"/>
      <p:bldP spid="141" grpId="0" animBg="1"/>
      <p:bldP spid="143" grpId="0"/>
      <p:bldP spid="143" grpId="1"/>
      <p:bldP spid="144" grpId="0"/>
      <p:bldP spid="37" grpId="0" animBg="1"/>
      <p:bldP spid="40" grpId="0"/>
      <p:bldP spid="41" grpId="0"/>
      <p:bldP spid="42" grpId="0" animBg="1"/>
      <p:bldP spid="43" grpId="0" animBg="1"/>
      <p:bldP spid="44" grpId="0" animBg="1"/>
      <p:bldP spid="45" grpId="0" animBg="1"/>
      <p:bldP spid="47" grpId="0" animBg="1"/>
      <p:bldP spid="50" grpId="0"/>
      <p:bldP spid="50" grpId="1"/>
      <p:bldP spid="51" grpId="0"/>
      <p:bldP spid="52" grpId="0" animBg="1"/>
      <p:bldP spid="53" grpId="0"/>
      <p:bldP spid="54" grpId="0" animBg="1"/>
      <p:bldP spid="56" grpId="0"/>
      <p:bldP spid="57"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latin typeface="微软雅黑" pitchFamily="34" charset="-122"/>
                <a:ea typeface="微软雅黑" pitchFamily="34" charset="-122"/>
              </a:rPr>
              <a:t>共识机制（</a:t>
            </a:r>
            <a:r>
              <a:rPr lang="en-US" altLang="zh-CN" b="1" dirty="0">
                <a:solidFill>
                  <a:srgbClr val="002060"/>
                </a:solidFill>
                <a:latin typeface="微软雅黑" pitchFamily="34" charset="-122"/>
                <a:ea typeface="微软雅黑" pitchFamily="34" charset="-122"/>
              </a:rPr>
              <a:t>Consensus</a:t>
            </a:r>
            <a:r>
              <a:rPr lang="zh-CN" altLang="en-US" b="1" dirty="0">
                <a:solidFill>
                  <a:srgbClr val="002060"/>
                </a:solidFill>
                <a:latin typeface="微软雅黑" pitchFamily="34" charset="-122"/>
                <a:ea typeface="微软雅黑" pitchFamily="34" charset="-122"/>
              </a:rPr>
              <a:t>）</a:t>
            </a: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一个集群的多数节点正常 </a:t>
            </a:r>
            <a:r>
              <a:rPr lang="en-US" altLang="zh-CN" dirty="0">
                <a:latin typeface="微软雅黑" pitchFamily="34" charset="-122"/>
                <a:ea typeface="微软雅黑" pitchFamily="34" charset="-122"/>
                <a:sym typeface="Wingdings" pitchFamily="2" charset="2"/>
              </a:rPr>
              <a:t> </a:t>
            </a:r>
            <a:r>
              <a:rPr lang="zh-CN" altLang="en-US" dirty="0">
                <a:latin typeface="微软雅黑" pitchFamily="34" charset="-122"/>
                <a:ea typeface="微软雅黑" pitchFamily="34" charset="-122"/>
                <a:sym typeface="Wingdings" pitchFamily="2" charset="2"/>
              </a:rPr>
              <a:t>系统</a:t>
            </a:r>
            <a:r>
              <a:rPr lang="zh-CN" altLang="en-US" dirty="0">
                <a:latin typeface="微软雅黑" pitchFamily="34" charset="-122"/>
                <a:ea typeface="微软雅黑" pitchFamily="34" charset="-122"/>
              </a:rPr>
              <a:t>可用</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常见的共识机制</a:t>
            </a:r>
            <a:endParaRPr lang="en-US" altLang="zh-CN" dirty="0">
              <a:latin typeface="微软雅黑" pitchFamily="34" charset="-122"/>
              <a:ea typeface="微软雅黑" pitchFamily="34" charset="-122"/>
            </a:endParaRPr>
          </a:p>
          <a:p>
            <a:pPr lvl="1"/>
            <a:r>
              <a:rPr lang="en-US" altLang="zh-CN" dirty="0" err="1">
                <a:latin typeface="微软雅黑" pitchFamily="34" charset="-122"/>
                <a:ea typeface="微软雅黑" pitchFamily="34" charset="-122"/>
              </a:rPr>
              <a:t>Paxos</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(1989)</a:t>
            </a:r>
          </a:p>
          <a:p>
            <a:pPr lvl="1"/>
            <a:r>
              <a:rPr lang="en-US" altLang="zh-CN" dirty="0">
                <a:latin typeface="微软雅黑" pitchFamily="34" charset="-122"/>
                <a:ea typeface="微软雅黑" pitchFamily="34" charset="-122"/>
              </a:rPr>
              <a:t>Raft (2013)</a:t>
            </a:r>
            <a:endParaRPr lang="zh-CN" altLang="en-US"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5628" y="2573105"/>
            <a:ext cx="2267851" cy="288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537321" y="5589240"/>
            <a:ext cx="1784463" cy="415498"/>
          </a:xfrm>
          <a:prstGeom prst="rect">
            <a:avLst/>
          </a:prstGeom>
          <a:noFill/>
        </p:spPr>
        <p:txBody>
          <a:bodyPr wrap="none" rtlCol="0">
            <a:spAutoFit/>
          </a:bodyPr>
          <a:lstStyle/>
          <a:p>
            <a:r>
              <a:rPr lang="en-US" altLang="zh-CN" dirty="0"/>
              <a:t>Leslie </a:t>
            </a:r>
            <a:r>
              <a:rPr lang="en-US" altLang="zh-CN" dirty="0" err="1"/>
              <a:t>Lamport</a:t>
            </a:r>
            <a:endParaRPr lang="zh-CN" altLang="en-US" dirty="0"/>
          </a:p>
        </p:txBody>
      </p:sp>
    </p:spTree>
    <p:extLst>
      <p:ext uri="{BB962C8B-B14F-4D97-AF65-F5344CB8AC3E}">
        <p14:creationId xmlns:p14="http://schemas.microsoft.com/office/powerpoint/2010/main" val="209227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38626" y="620688"/>
            <a:ext cx="10131460" cy="5056981"/>
          </a:xfrm>
          <a:prstGeom prst="rect">
            <a:avLst/>
          </a:prstGeom>
        </p:spPr>
      </p:pic>
      <p:sp>
        <p:nvSpPr>
          <p:cNvPr id="6" name="矩形 5"/>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73523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5935" y="548680"/>
            <a:ext cx="10168608" cy="5377209"/>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360311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476672"/>
            <a:ext cx="10202399" cy="5372447"/>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188176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544" y="476672"/>
            <a:ext cx="10269456" cy="5396259"/>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1295296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2940" y="476672"/>
            <a:ext cx="9926154" cy="5218906"/>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432286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0932" y="404664"/>
            <a:ext cx="10182907" cy="5475714"/>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896213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3073"/>
          <p:cNvSpPr>
            <a:spLocks noGrp="1" noChangeArrowheads="1"/>
          </p:cNvSpPr>
          <p:nvPr/>
        </p:nvSpPr>
        <p:spPr bwMode="auto">
          <a:xfrm>
            <a:off x="514401" y="842964"/>
            <a:ext cx="7642225" cy="5286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5481" tIns="92740" rIns="185481" bIns="92740"/>
          <a:lstStyle>
            <a:lvl1pPr marL="523875" indent="-523875">
              <a:defRPr sz="2700">
                <a:solidFill>
                  <a:schemeClr val="tx1"/>
                </a:solidFill>
                <a:latin typeface="Arial" charset="0"/>
                <a:ea typeface="SimSun" charset="-122"/>
              </a:defRPr>
            </a:lvl1pPr>
            <a:lvl2pPr>
              <a:defRPr sz="2700">
                <a:solidFill>
                  <a:schemeClr val="tx1"/>
                </a:solidFill>
                <a:latin typeface="Arial" charset="0"/>
                <a:ea typeface="SimSun" charset="-122"/>
              </a:defRPr>
            </a:lvl2pPr>
            <a:lvl3pPr>
              <a:defRPr sz="2700">
                <a:solidFill>
                  <a:schemeClr val="tx1"/>
                </a:solidFill>
                <a:latin typeface="Arial" charset="0"/>
                <a:ea typeface="SimSun" charset="-122"/>
              </a:defRPr>
            </a:lvl3pPr>
            <a:lvl4pPr>
              <a:defRPr sz="2700">
                <a:solidFill>
                  <a:schemeClr val="tx1"/>
                </a:solidFill>
                <a:latin typeface="Arial" charset="0"/>
                <a:ea typeface="SimSun" charset="-122"/>
              </a:defRPr>
            </a:lvl4pPr>
            <a:lvl5pPr>
              <a:defRPr sz="2700">
                <a:solidFill>
                  <a:schemeClr val="tx1"/>
                </a:solidFill>
                <a:latin typeface="Arial" charset="0"/>
                <a:ea typeface="SimSun" charset="-122"/>
              </a:defRPr>
            </a:lvl5pPr>
            <a:lvl6pPr fontAlgn="base">
              <a:spcBef>
                <a:spcPct val="0"/>
              </a:spcBef>
              <a:spcAft>
                <a:spcPct val="0"/>
              </a:spcAft>
              <a:buFont typeface="Arial" charset="0"/>
              <a:defRPr sz="2700">
                <a:solidFill>
                  <a:schemeClr val="tx1"/>
                </a:solidFill>
                <a:latin typeface="Arial" charset="0"/>
                <a:ea typeface="SimSun" charset="-122"/>
              </a:defRPr>
            </a:lvl6pPr>
            <a:lvl7pPr fontAlgn="base">
              <a:spcBef>
                <a:spcPct val="0"/>
              </a:spcBef>
              <a:spcAft>
                <a:spcPct val="0"/>
              </a:spcAft>
              <a:buFont typeface="Arial" charset="0"/>
              <a:defRPr sz="2700">
                <a:solidFill>
                  <a:schemeClr val="tx1"/>
                </a:solidFill>
                <a:latin typeface="Arial" charset="0"/>
                <a:ea typeface="SimSun" charset="-122"/>
              </a:defRPr>
            </a:lvl7pPr>
            <a:lvl8pPr fontAlgn="base">
              <a:spcBef>
                <a:spcPct val="0"/>
              </a:spcBef>
              <a:spcAft>
                <a:spcPct val="0"/>
              </a:spcAft>
              <a:buFont typeface="Arial" charset="0"/>
              <a:defRPr sz="2700">
                <a:solidFill>
                  <a:schemeClr val="tx1"/>
                </a:solidFill>
                <a:latin typeface="Arial" charset="0"/>
                <a:ea typeface="SimSun" charset="-122"/>
              </a:defRPr>
            </a:lvl8pPr>
            <a:lvl9pPr fontAlgn="base">
              <a:spcBef>
                <a:spcPct val="0"/>
              </a:spcBef>
              <a:spcAft>
                <a:spcPct val="0"/>
              </a:spcAft>
              <a:buFont typeface="Arial" charset="0"/>
              <a:defRPr sz="2700">
                <a:solidFill>
                  <a:schemeClr val="tx1"/>
                </a:solidFill>
                <a:latin typeface="Arial" charset="0"/>
                <a:ea typeface="SimSun" charset="-122"/>
              </a:defRPr>
            </a:lvl9pPr>
          </a:lstStyle>
          <a:p>
            <a:pPr fontAlgn="base">
              <a:spcBef>
                <a:spcPct val="20000"/>
              </a:spcBef>
              <a:spcAft>
                <a:spcPct val="0"/>
              </a:spcAft>
              <a:buFont typeface="Arial" charset="0"/>
              <a:buNone/>
            </a:pPr>
            <a:r>
              <a:rPr lang="zh-CN" altLang="en-US" sz="5300" b="1" dirty="0">
                <a:solidFill>
                  <a:srgbClr val="333333"/>
                </a:solidFill>
                <a:latin typeface="Microsoft YaHei" charset="-122"/>
                <a:ea typeface="Microsoft YaHei" charset="-122"/>
                <a:cs typeface="Microsoft YaHei" charset="-122"/>
              </a:rPr>
              <a:t>系统的可用性</a:t>
            </a:r>
            <a:endParaRPr lang="en-US" altLang="zh-CN" sz="5300" b="1" dirty="0">
              <a:solidFill>
                <a:srgbClr val="333333"/>
              </a:solidFill>
              <a:latin typeface="Microsoft YaHei" charset="-122"/>
              <a:ea typeface="Microsoft YaHei" charset="-122"/>
              <a:cs typeface="Microsoft YaHei" charset="-122"/>
            </a:endParaRPr>
          </a:p>
        </p:txBody>
      </p:sp>
      <p:sp>
        <p:nvSpPr>
          <p:cNvPr id="2" name="矩形 3074"/>
          <p:cNvSpPr>
            <a:spLocks noGrp="1"/>
          </p:cNvSpPr>
          <p:nvPr/>
        </p:nvSpPr>
        <p:spPr>
          <a:xfrm>
            <a:off x="2911254" y="2819787"/>
            <a:ext cx="6837362" cy="2841529"/>
          </a:xfrm>
          <a:prstGeom prst="rect">
            <a:avLst/>
          </a:prstGeom>
          <a:noFill/>
          <a:ln w="9525">
            <a:noFill/>
            <a:miter/>
          </a:ln>
        </p:spPr>
        <p:txBody>
          <a:bodyPr lIns="185481" tIns="92740" rIns="185481" bIns="92740"/>
          <a:lstStyle/>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sym typeface="+mn-ea"/>
              </a:rPr>
              <a:t>周烜</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华东师范大学</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数据科学与工程学院</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en-US" altLang="zh-CN" sz="3700" noProof="1">
                <a:solidFill>
                  <a:srgbClr val="333333"/>
                </a:solidFill>
                <a:latin typeface="Segoe UI" charset="0"/>
                <a:ea typeface="Microsoft YaHei" charset="-122"/>
                <a:cs typeface="+mn-ea"/>
                <a:sym typeface="+mn-ea"/>
              </a:rPr>
              <a:t>xzhou@dase.ecnu.edu.cn</a:t>
            </a:r>
            <a:endParaRPr lang="en-US" altLang="zh-CN" sz="3700" noProof="1">
              <a:solidFill>
                <a:srgbClr val="333333"/>
              </a:solidFill>
              <a:latin typeface="Segoe UI" charset="0"/>
              <a:ea typeface="Microsoft YaHei" charset="-122"/>
            </a:endParaRPr>
          </a:p>
        </p:txBody>
      </p:sp>
      <p:pic>
        <p:nvPicPr>
          <p:cNvPr id="3076" name="图片 3075" descr="a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626" y="841461"/>
            <a:ext cx="16160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076"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15" y="4838705"/>
            <a:ext cx="1152525" cy="115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B48529B3-AE45-5546-A826-B7D54C04D9F8}" type="slidenum">
              <a:rPr lang="zh-CN" altLang="en-US" smtClean="0">
                <a:solidFill>
                  <a:srgbClr val="000000"/>
                </a:solidFill>
              </a:rPr>
              <a:pPr/>
              <a:t>2</a:t>
            </a:fld>
            <a:endParaRPr lang="zh-CN" altLang="en-US">
              <a:solidFill>
                <a:srgbClr val="000000"/>
              </a:solidFill>
            </a:endParaRPr>
          </a:p>
        </p:txBody>
      </p:sp>
    </p:spTree>
    <p:extLst>
      <p:ext uri="{BB962C8B-B14F-4D97-AF65-F5344CB8AC3E}">
        <p14:creationId xmlns:p14="http://schemas.microsoft.com/office/powerpoint/2010/main" val="368916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059" y="476672"/>
            <a:ext cx="10133350" cy="5467697"/>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2019633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221" y="404664"/>
            <a:ext cx="10150321" cy="5357589"/>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3741563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2940" y="476672"/>
            <a:ext cx="9988566" cy="5285581"/>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889087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2940" y="332656"/>
            <a:ext cx="10097115" cy="4908202"/>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533969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latin typeface="微软雅黑" pitchFamily="34" charset="-122"/>
                <a:ea typeface="微软雅黑" pitchFamily="34" charset="-122"/>
              </a:rPr>
              <a:t>共识算法的性能代价</a:t>
            </a:r>
          </a:p>
        </p:txBody>
      </p:sp>
      <p:sp>
        <p:nvSpPr>
          <p:cNvPr id="3" name="内容占位符 2"/>
          <p:cNvSpPr>
            <a:spLocks noGrp="1"/>
          </p:cNvSpPr>
          <p:nvPr>
            <p:ph idx="1"/>
          </p:nvPr>
        </p:nvSpPr>
        <p:spPr>
          <a:xfrm>
            <a:off x="514350" y="1600206"/>
            <a:ext cx="3909070" cy="4525963"/>
          </a:xfrm>
        </p:spPr>
        <p:txBody>
          <a:bodyPr/>
          <a:lstStyle/>
          <a:p>
            <a:r>
              <a:rPr lang="zh-CN" altLang="en-US" dirty="0">
                <a:latin typeface="微软雅黑" pitchFamily="34" charset="-122"/>
                <a:ea typeface="微软雅黑" pitchFamily="34" charset="-122"/>
              </a:rPr>
              <a:t>必须多轮通讯才能完成一次更新操作。</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36" y="1412776"/>
            <a:ext cx="4833937"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899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MongoDB</a:t>
            </a:r>
            <a:r>
              <a:rPr lang="en-US" altLang="zh-CN" dirty="0"/>
              <a:t> Write Concerns</a:t>
            </a:r>
            <a:endParaRPr lang="zh-CN" altLang="en-US" dirty="0"/>
          </a:p>
        </p:txBody>
      </p:sp>
      <p:sp>
        <p:nvSpPr>
          <p:cNvPr id="3" name="内容占位符 2"/>
          <p:cNvSpPr>
            <a:spLocks noGrp="1"/>
          </p:cNvSpPr>
          <p:nvPr>
            <p:ph idx="1"/>
          </p:nvPr>
        </p:nvSpPr>
        <p:spPr/>
        <p:txBody>
          <a:bodyPr>
            <a:normAutofit fontScale="92500"/>
          </a:bodyPr>
          <a:lstStyle/>
          <a:p>
            <a:r>
              <a:rPr lang="en-US" altLang="zh-CN" dirty="0"/>
              <a:t>{ w: &lt;value&gt;, j: &lt;</a:t>
            </a:r>
            <a:r>
              <a:rPr lang="en-US" altLang="zh-CN" b="1" dirty="0" err="1"/>
              <a:t>boolean</a:t>
            </a:r>
            <a:r>
              <a:rPr lang="en-US" altLang="zh-CN" dirty="0"/>
              <a:t>&gt;, </a:t>
            </a:r>
            <a:r>
              <a:rPr lang="en-US" altLang="zh-CN" dirty="0" err="1"/>
              <a:t>wtimeout</a:t>
            </a:r>
            <a:r>
              <a:rPr lang="en-US" altLang="zh-CN" dirty="0"/>
              <a:t>: &lt;number&gt; }</a:t>
            </a:r>
          </a:p>
          <a:p>
            <a:r>
              <a:rPr lang="en-US" altLang="zh-CN" dirty="0"/>
              <a:t>w:1 Requests acknowledgement that the write operation has propagated to the primary in a replica set.</a:t>
            </a:r>
          </a:p>
          <a:p>
            <a:r>
              <a:rPr lang="en-US" altLang="zh-CN" dirty="0"/>
              <a:t>w:”majority” Requests acknowledgement that write operations have propagated to the majority of voting nodes, including the primary.</a:t>
            </a:r>
            <a:endParaRPr lang="zh-CN" altLang="en-US" dirty="0"/>
          </a:p>
        </p:txBody>
      </p:sp>
    </p:spTree>
    <p:extLst>
      <p:ext uri="{BB962C8B-B14F-4D97-AF65-F5344CB8AC3E}">
        <p14:creationId xmlns:p14="http://schemas.microsoft.com/office/powerpoint/2010/main" val="1302291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MongoDB</a:t>
            </a:r>
            <a:r>
              <a:rPr lang="en-US" altLang="zh-CN" dirty="0"/>
              <a:t> Read Concerns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readConcern</a:t>
            </a:r>
            <a:r>
              <a:rPr lang="en-US" altLang="zh-CN" dirty="0"/>
              <a:t>: { level: &lt;level&gt; }</a:t>
            </a:r>
          </a:p>
          <a:p>
            <a:r>
              <a:rPr lang="en-US" altLang="zh-CN" dirty="0" err="1"/>
              <a:t>Level:"local</a:t>
            </a:r>
            <a:r>
              <a:rPr lang="en-US" altLang="zh-CN" dirty="0"/>
              <a:t>“/“available” returns data from the instance with no guarantee that the data has been written to a majority of the replica set members (i.e. may be rolled back).</a:t>
            </a:r>
          </a:p>
          <a:p>
            <a:r>
              <a:rPr lang="en-US" altLang="zh-CN" dirty="0" err="1"/>
              <a:t>Level:"majority</a:t>
            </a:r>
            <a:r>
              <a:rPr lang="en-US" altLang="zh-CN" dirty="0"/>
              <a:t>" guarantees that the data read has been acknowledged by a majority of the replica set members (i.e. the documents read are durable and guaranteed not to roll back).</a:t>
            </a:r>
          </a:p>
          <a:p>
            <a:endParaRPr lang="zh-CN" altLang="en-US" dirty="0"/>
          </a:p>
        </p:txBody>
      </p:sp>
    </p:spTree>
    <p:extLst>
      <p:ext uri="{BB962C8B-B14F-4D97-AF65-F5344CB8AC3E}">
        <p14:creationId xmlns:p14="http://schemas.microsoft.com/office/powerpoint/2010/main" val="1467222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MongoDB</a:t>
            </a:r>
            <a:r>
              <a:rPr lang="en-US" altLang="zh-CN" dirty="0"/>
              <a:t> Read Preference</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084" y="1772816"/>
            <a:ext cx="7586663"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671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b="1" dirty="0">
                <a:solidFill>
                  <a:srgbClr val="002060"/>
                </a:solidFill>
                <a:latin typeface="微软雅黑" pitchFamily="34" charset="-122"/>
                <a:ea typeface="微软雅黑" pitchFamily="34" charset="-122"/>
              </a:rPr>
              <a:t>什么配置可以实现</a:t>
            </a:r>
            <a:r>
              <a:rPr lang="en-US" altLang="zh-CN" b="1" dirty="0" err="1">
                <a:solidFill>
                  <a:srgbClr val="002060"/>
                </a:solidFill>
                <a:latin typeface="微软雅黑" pitchFamily="34" charset="-122"/>
                <a:ea typeface="微软雅黑" pitchFamily="34" charset="-122"/>
              </a:rPr>
              <a:t>Linearizability</a:t>
            </a:r>
            <a:r>
              <a:rPr lang="zh-CN" altLang="en-US" b="1" dirty="0">
                <a:solidFill>
                  <a:srgbClr val="002060"/>
                </a:solidFill>
                <a:latin typeface="微软雅黑" pitchFamily="34" charset="-122"/>
                <a:ea typeface="微软雅黑" pitchFamily="34" charset="-122"/>
              </a:rPr>
              <a:t>？</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4530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latin typeface="微软雅黑" panose="020B0503020204020204" pitchFamily="34" charset="-122"/>
                <a:ea typeface="微软雅黑" panose="020B0503020204020204" pitchFamily="34" charset="-122"/>
              </a:rPr>
              <a:t>什么是可用性（</a:t>
            </a:r>
            <a:r>
              <a:rPr lang="en-US" altLang="zh-CN" b="1" dirty="0">
                <a:solidFill>
                  <a:srgbClr val="002060"/>
                </a:solidFill>
                <a:latin typeface="微软雅黑" panose="020B0503020204020204" pitchFamily="34" charset="-122"/>
                <a:ea typeface="微软雅黑" panose="020B0503020204020204" pitchFamily="34" charset="-122"/>
              </a:rPr>
              <a:t>Availability</a:t>
            </a:r>
            <a:r>
              <a:rPr lang="zh-CN" altLang="en-US" b="1" dirty="0">
                <a:solidFill>
                  <a:srgbClr val="002060"/>
                </a:solidFill>
                <a:latin typeface="微软雅黑" panose="020B0503020204020204" pitchFamily="34" charset="-122"/>
                <a:ea typeface="微软雅黑" panose="020B0503020204020204" pitchFamily="34" charset="-122"/>
              </a:rPr>
              <a:t>）？</a:t>
            </a:r>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dirty="0">
                <a:latin typeface="微软雅黑" panose="020B0503020204020204" pitchFamily="34" charset="-122"/>
                <a:ea typeface="微软雅黑" panose="020B0503020204020204" pitchFamily="34" charset="-122"/>
              </a:rPr>
              <a:t>可用性：一个系统处在正常工作状态的时间比例。</a:t>
            </a:r>
            <a:endParaRPr lang="en-US" altLang="zh-CN" dirty="0">
              <a:latin typeface="微软雅黑" panose="020B0503020204020204" pitchFamily="34" charset="-122"/>
              <a:ea typeface="微软雅黑" panose="020B0503020204020204" pitchFamily="34" charset="-122"/>
            </a:endParaRPr>
          </a:p>
          <a:p>
            <a:pPr>
              <a:lnSpc>
                <a:spcPct val="120000"/>
              </a:lnSpc>
            </a:pPr>
            <a:r>
              <a:rPr lang="en-US" altLang="zh-CN" dirty="0">
                <a:latin typeface="微软雅黑" panose="020B0503020204020204" pitchFamily="34" charset="-122"/>
                <a:ea typeface="微软雅黑" panose="020B0503020204020204" pitchFamily="34" charset="-122"/>
              </a:rPr>
              <a:t>An equipment has a </a:t>
            </a:r>
            <a:r>
              <a:rPr lang="en-US" altLang="zh-CN" i="1" dirty="0">
                <a:latin typeface="微软雅黑" panose="020B0503020204020204" pitchFamily="34" charset="-122"/>
                <a:ea typeface="微软雅黑" panose="020B0503020204020204" pitchFamily="34" charset="-122"/>
              </a:rPr>
              <a:t>mean time to failure</a:t>
            </a:r>
            <a:r>
              <a:rPr lang="en-US" altLang="zh-CN" dirty="0">
                <a:latin typeface="微软雅黑" panose="020B0503020204020204" pitchFamily="34" charset="-122"/>
                <a:ea typeface="微软雅黑" panose="020B0503020204020204" pitchFamily="34" charset="-122"/>
              </a:rPr>
              <a:t> (MTTF) of 81.5 years and </a:t>
            </a:r>
            <a:r>
              <a:rPr lang="en-US" altLang="zh-CN" i="1" dirty="0">
                <a:latin typeface="微软雅黑" panose="020B0503020204020204" pitchFamily="34" charset="-122"/>
                <a:ea typeface="微软雅黑" panose="020B0503020204020204" pitchFamily="34" charset="-122"/>
              </a:rPr>
              <a:t>mean time to repair</a:t>
            </a:r>
            <a:r>
              <a:rPr lang="en-US" altLang="zh-CN" dirty="0">
                <a:latin typeface="微软雅黑" panose="020B0503020204020204" pitchFamily="34" charset="-122"/>
                <a:ea typeface="微软雅黑" panose="020B0503020204020204" pitchFamily="34" charset="-122"/>
              </a:rPr>
              <a:t> (MTTR) of 1 hour:</a:t>
            </a:r>
          </a:p>
          <a:p>
            <a:pPr lvl="1">
              <a:lnSpc>
                <a:spcPct val="120000"/>
              </a:lnSpc>
            </a:pPr>
            <a:r>
              <a:rPr lang="en-US" altLang="zh-CN" dirty="0">
                <a:latin typeface="微软雅黑" panose="020B0503020204020204" pitchFamily="34" charset="-122"/>
                <a:ea typeface="微软雅黑" panose="020B0503020204020204" pitchFamily="34" charset="-122"/>
              </a:rPr>
              <a:t>MTTF in hours = 81.5 × 365 × 24 = 713940 </a:t>
            </a:r>
          </a:p>
          <a:p>
            <a:pPr lvl="1">
              <a:lnSpc>
                <a:spcPct val="120000"/>
              </a:lnSpc>
            </a:pPr>
            <a:r>
              <a:rPr lang="en-US" altLang="zh-CN" dirty="0">
                <a:latin typeface="微软雅黑" panose="020B0503020204020204" pitchFamily="34" charset="-122"/>
                <a:ea typeface="微软雅黑" panose="020B0503020204020204" pitchFamily="34" charset="-122"/>
              </a:rPr>
              <a:t>Inherent availability (Ai) = 713940 / (713940+1) = 713940 / 713941 = 99.999860%</a:t>
            </a:r>
          </a:p>
          <a:p>
            <a:pPr>
              <a:lnSpc>
                <a:spcPct val="120000"/>
              </a:lnSpc>
            </a:pPr>
            <a:r>
              <a:rPr lang="zh-CN" altLang="en-US" dirty="0">
                <a:latin typeface="微软雅黑" panose="020B0503020204020204" pitchFamily="34" charset="-122"/>
                <a:ea typeface="微软雅黑" panose="020B0503020204020204" pitchFamily="34" charset="-122"/>
              </a:rPr>
              <a:t>什么时候发生</a:t>
            </a:r>
            <a:r>
              <a:rPr lang="en-US" altLang="zh-CN" dirty="0">
                <a:latin typeface="微软雅黑" panose="020B0503020204020204" pitchFamily="34" charset="-122"/>
                <a:ea typeface="微软雅黑" panose="020B0503020204020204" pitchFamily="34" charset="-122"/>
              </a:rPr>
              <a:t>failure</a:t>
            </a:r>
          </a:p>
          <a:p>
            <a:pPr lvl="1">
              <a:lnSpc>
                <a:spcPct val="120000"/>
              </a:lnSpc>
            </a:pPr>
            <a:r>
              <a:rPr lang="zh-CN" altLang="en-US" dirty="0">
                <a:latin typeface="微软雅黑" panose="020B0503020204020204" pitchFamily="34" charset="-122"/>
                <a:ea typeface="微软雅黑" panose="020B0503020204020204" pitchFamily="34" charset="-122"/>
              </a:rPr>
              <a:t>宕机、磁盘损坏、停电</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阻塞、通信故障</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程序出错 </a:t>
            </a:r>
            <a:r>
              <a:rPr lang="en-US" altLang="zh-CN" dirty="0">
                <a:latin typeface="微软雅黑" panose="020B0503020204020204" pitchFamily="34" charset="-122"/>
                <a:ea typeface="微软雅黑" panose="020B0503020204020204" pitchFamily="34" charset="-122"/>
              </a:rPr>
              <a:t>/ Bug</a:t>
            </a:r>
          </a:p>
          <a:p>
            <a:pPr lvl="1">
              <a:lnSpc>
                <a:spcPct val="120000"/>
              </a:lnSpc>
            </a:pPr>
            <a:r>
              <a:rPr lang="zh-CN" altLang="en-US" dirty="0">
                <a:latin typeface="微软雅黑" panose="020B0503020204020204" pitchFamily="34" charset="-122"/>
                <a:ea typeface="微软雅黑" panose="020B0503020204020204" pitchFamily="34" charset="-122"/>
              </a:rPr>
              <a:t>节点被恶意控制</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9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2060"/>
                </a:solidFill>
                <a:latin typeface="微软雅黑" pitchFamily="34" charset="-122"/>
                <a:ea typeface="微软雅黑" pitchFamily="34" charset="-122"/>
              </a:rPr>
              <a:t>服务器的演变（</a:t>
            </a:r>
            <a:r>
              <a:rPr lang="en-US" altLang="zh-CN" dirty="0">
                <a:solidFill>
                  <a:srgbClr val="002060"/>
                </a:solidFill>
                <a:latin typeface="微软雅黑" pitchFamily="34" charset="-122"/>
                <a:ea typeface="微软雅黑" pitchFamily="34" charset="-122"/>
              </a:rPr>
              <a:t>99.999%</a:t>
            </a:r>
            <a:r>
              <a:rPr lang="zh-CN" altLang="en-US" dirty="0">
                <a:solidFill>
                  <a:srgbClr val="002060"/>
                </a:solidFill>
                <a:latin typeface="微软雅黑" pitchFamily="34" charset="-122"/>
                <a:ea typeface="微软雅黑" pitchFamily="34" charset="-122"/>
              </a:rPr>
              <a:t>）</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0756" y="1628800"/>
            <a:ext cx="6025072" cy="4283450"/>
          </a:xfrm>
          <a:prstGeom prst="rect">
            <a:avLst/>
          </a:prstGeom>
        </p:spPr>
      </p:pic>
    </p:spTree>
    <p:extLst>
      <p:ext uri="{BB962C8B-B14F-4D97-AF65-F5344CB8AC3E}">
        <p14:creationId xmlns:p14="http://schemas.microsoft.com/office/powerpoint/2010/main" val="153906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2060"/>
                </a:solidFill>
                <a:latin typeface="微软雅黑" pitchFamily="34" charset="-122"/>
                <a:ea typeface="微软雅黑" pitchFamily="34" charset="-122"/>
              </a:rPr>
              <a:t>服务器的演变（</a:t>
            </a:r>
            <a:r>
              <a:rPr lang="en-US" altLang="zh-CN" dirty="0">
                <a:solidFill>
                  <a:srgbClr val="002060"/>
                </a:solidFill>
                <a:latin typeface="微软雅黑" pitchFamily="34" charset="-122"/>
                <a:ea typeface="微软雅黑" pitchFamily="34" charset="-122"/>
              </a:rPr>
              <a:t>99 ~ 99.9%</a:t>
            </a:r>
            <a:r>
              <a:rPr lang="zh-CN" altLang="en-US" dirty="0">
                <a:solidFill>
                  <a:srgbClr val="002060"/>
                </a:solidFill>
                <a:latin typeface="微软雅黑" pitchFamily="34" charset="-122"/>
                <a:ea typeface="微软雅黑" pitchFamily="34" charset="-122"/>
              </a:rPr>
              <a:t>）</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4286" y="1268760"/>
            <a:ext cx="8003670" cy="5334446"/>
          </a:xfrm>
          <a:prstGeom prst="rect">
            <a:avLst/>
          </a:prstGeom>
        </p:spPr>
      </p:pic>
    </p:spTree>
    <p:extLst>
      <p:ext uri="{BB962C8B-B14F-4D97-AF65-F5344CB8AC3E}">
        <p14:creationId xmlns:p14="http://schemas.microsoft.com/office/powerpoint/2010/main" val="423357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rgbClr val="002060"/>
                </a:solidFill>
                <a:latin typeface="微软雅黑" panose="020B0503020204020204" pitchFamily="34" charset="-122"/>
                <a:ea typeface="微软雅黑" panose="020B0503020204020204" pitchFamily="34" charset="-122"/>
              </a:rPr>
              <a:t>Google</a:t>
            </a:r>
            <a:r>
              <a:rPr lang="zh-CN" altLang="en-US" b="1">
                <a:solidFill>
                  <a:srgbClr val="002060"/>
                </a:solidFill>
                <a:latin typeface="微软雅黑" panose="020B0503020204020204" pitchFamily="34" charset="-122"/>
                <a:ea typeface="微软雅黑" panose="020B0503020204020204" pitchFamily="34" charset="-122"/>
              </a:rPr>
              <a:t>的计算中心</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全球总共</a:t>
            </a:r>
            <a:r>
              <a:rPr lang="en-US" altLang="zh-CN" dirty="0">
                <a:latin typeface="微软雅黑" pitchFamily="34" charset="-122"/>
                <a:ea typeface="微软雅黑" pitchFamily="34" charset="-122"/>
              </a:rPr>
              <a:t> 30 </a:t>
            </a:r>
            <a:r>
              <a:rPr lang="zh-CN" altLang="en-US" dirty="0">
                <a:latin typeface="微软雅黑" pitchFamily="34" charset="-122"/>
                <a:ea typeface="微软雅黑" pitchFamily="34" charset="-122"/>
              </a:rPr>
              <a:t>多个计算中心</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每个中心拥有超过</a:t>
            </a:r>
            <a:r>
              <a:rPr lang="en-US" altLang="zh-CN" dirty="0">
                <a:latin typeface="微软雅黑" pitchFamily="34" charset="-122"/>
                <a:ea typeface="微软雅黑" pitchFamily="34" charset="-122"/>
              </a:rPr>
              <a:t> 200 </a:t>
            </a:r>
            <a:r>
              <a:rPr lang="zh-CN" altLang="en-US" dirty="0">
                <a:latin typeface="微软雅黑" pitchFamily="34" charset="-122"/>
                <a:ea typeface="微软雅黑" pitchFamily="34" charset="-122"/>
              </a:rPr>
              <a:t>个计算机集群</a:t>
            </a:r>
          </a:p>
          <a:p>
            <a:r>
              <a:rPr lang="zh-CN" altLang="en-US" dirty="0">
                <a:latin typeface="微软雅黑" pitchFamily="34" charset="-122"/>
                <a:ea typeface="微软雅黑" pitchFamily="34" charset="-122"/>
              </a:rPr>
              <a:t>每个集群拥有超过</a:t>
            </a:r>
            <a:r>
              <a:rPr lang="en-US" altLang="zh-CN" dirty="0">
                <a:latin typeface="微软雅黑" pitchFamily="34" charset="-122"/>
                <a:ea typeface="微软雅黑" pitchFamily="34" charset="-122"/>
              </a:rPr>
              <a:t> 1000 </a:t>
            </a:r>
            <a:r>
              <a:rPr lang="zh-CN" altLang="en-US" dirty="0">
                <a:latin typeface="微软雅黑" pitchFamily="34" charset="-122"/>
                <a:ea typeface="微软雅黑" pitchFamily="34" charset="-122"/>
              </a:rPr>
              <a:t>台计算机</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每天都有故障发生：</a:t>
            </a:r>
            <a:endParaRPr lang="en-US" altLang="zh-CN" dirty="0">
              <a:latin typeface="微软雅黑" pitchFamily="34" charset="-122"/>
              <a:ea typeface="微软雅黑" pitchFamily="34" charset="-122"/>
            </a:endParaRPr>
          </a:p>
          <a:p>
            <a:pPr lvl="1"/>
            <a:r>
              <a:rPr lang="zh-CN" altLang="en-US" dirty="0">
                <a:latin typeface="微软雅黑" pitchFamily="34" charset="-122"/>
                <a:ea typeface="微软雅黑" pitchFamily="34" charset="-122"/>
              </a:rPr>
              <a:t>每年</a:t>
            </a:r>
            <a:r>
              <a:rPr lang="en-US" altLang="zh-CN" dirty="0">
                <a:latin typeface="微软雅黑" pitchFamily="34" charset="-122"/>
                <a:ea typeface="微软雅黑" pitchFamily="34" charset="-122"/>
              </a:rPr>
              <a:t>1-5%</a:t>
            </a:r>
            <a:r>
              <a:rPr lang="zh-CN" altLang="en-US" dirty="0">
                <a:latin typeface="微软雅黑" pitchFamily="34" charset="-122"/>
                <a:ea typeface="微软雅黑" pitchFamily="34" charset="-122"/>
              </a:rPr>
              <a:t>的硬盘损坏</a:t>
            </a:r>
            <a:endParaRPr lang="en-US" altLang="zh-CN" dirty="0">
              <a:latin typeface="微软雅黑" pitchFamily="34" charset="-122"/>
              <a:ea typeface="微软雅黑" pitchFamily="34" charset="-122"/>
            </a:endParaRPr>
          </a:p>
          <a:p>
            <a:pPr lvl="1"/>
            <a:r>
              <a:rPr lang="zh-CN" altLang="en-US" dirty="0">
                <a:latin typeface="微软雅黑" pitchFamily="34" charset="-122"/>
                <a:ea typeface="微软雅黑" pitchFamily="34" charset="-122"/>
              </a:rPr>
              <a:t>每台服务器平均每年宕机</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次</a:t>
            </a:r>
            <a:endParaRPr lang="en-US" altLang="zh-CN" dirty="0">
              <a:latin typeface="微软雅黑" pitchFamily="34" charset="-122"/>
              <a:ea typeface="微软雅黑" pitchFamily="34" charset="-122"/>
            </a:endParaRPr>
          </a:p>
          <a:p>
            <a:pPr lvl="1"/>
            <a:r>
              <a:rPr lang="zh-CN" altLang="en-US" dirty="0">
                <a:latin typeface="微软雅黑" pitchFamily="34" charset="-122"/>
                <a:ea typeface="微软雅黑" pitchFamily="34" charset="-122"/>
              </a:rPr>
              <a:t>每年</a:t>
            </a:r>
            <a:r>
              <a:rPr lang="en-US" altLang="zh-CN" dirty="0">
                <a:latin typeface="微软雅黑" pitchFamily="34" charset="-122"/>
                <a:ea typeface="微软雅黑" pitchFamily="34" charset="-122"/>
              </a:rPr>
              <a:t>20</a:t>
            </a:r>
            <a:r>
              <a:rPr lang="zh-CN" altLang="en-US" dirty="0">
                <a:latin typeface="微软雅黑" pitchFamily="34" charset="-122"/>
                <a:ea typeface="微软雅黑" pitchFamily="34" charset="-122"/>
              </a:rPr>
              <a:t>次严重网络故障</a:t>
            </a:r>
            <a:endParaRPr lang="en-US" altLang="zh-CN"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42B33DCF-B1FE-AD40-A24E-26EDF572373F}" type="slidenum">
              <a:rPr lang="en-US" smtClean="0"/>
              <a:pPr/>
              <a:t>6</a:t>
            </a:fld>
            <a:endParaRPr lang="en-US"/>
          </a:p>
        </p:txBody>
      </p:sp>
    </p:spTree>
    <p:extLst>
      <p:ext uri="{BB962C8B-B14F-4D97-AF65-F5344CB8AC3E}">
        <p14:creationId xmlns:p14="http://schemas.microsoft.com/office/powerpoint/2010/main" val="165607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8964" y="274638"/>
            <a:ext cx="9721080" cy="1143000"/>
          </a:xfrm>
        </p:spPr>
        <p:txBody>
          <a:bodyPr>
            <a:noAutofit/>
          </a:bodyPr>
          <a:lstStyle/>
          <a:p>
            <a:r>
              <a:rPr lang="zh-CN" altLang="en-US" sz="4400" b="1" dirty="0">
                <a:solidFill>
                  <a:srgbClr val="002060"/>
                </a:solidFill>
                <a:latin typeface="微软雅黑" pitchFamily="34" charset="-122"/>
                <a:ea typeface="微软雅黑" pitchFamily="34" charset="-122"/>
              </a:rPr>
              <a:t>高可用 </a:t>
            </a:r>
            <a:r>
              <a:rPr lang="en-US" altLang="zh-CN" sz="4400" b="1" dirty="0">
                <a:solidFill>
                  <a:srgbClr val="002060"/>
                </a:solidFill>
                <a:latin typeface="微软雅黑" pitchFamily="34" charset="-122"/>
                <a:ea typeface="微软雅黑" pitchFamily="34" charset="-122"/>
              </a:rPr>
              <a:t>– </a:t>
            </a:r>
            <a:r>
              <a:rPr lang="zh-CN" altLang="en-US" sz="4400" b="1" dirty="0">
                <a:solidFill>
                  <a:srgbClr val="002060"/>
                </a:solidFill>
                <a:latin typeface="微软雅黑" pitchFamily="34" charset="-122"/>
                <a:ea typeface="微软雅黑" pitchFamily="34" charset="-122"/>
              </a:rPr>
              <a:t>容错能力</a:t>
            </a:r>
            <a:br>
              <a:rPr lang="en-US" altLang="zh-CN" sz="4400" b="1" dirty="0">
                <a:solidFill>
                  <a:srgbClr val="002060"/>
                </a:solidFill>
                <a:latin typeface="微软雅黑" pitchFamily="34" charset="-122"/>
                <a:ea typeface="微软雅黑" pitchFamily="34" charset="-122"/>
              </a:rPr>
            </a:br>
            <a:r>
              <a:rPr lang="en-US" altLang="zh-CN" sz="4400" b="1" dirty="0">
                <a:solidFill>
                  <a:srgbClr val="002060"/>
                </a:solidFill>
                <a:latin typeface="微软雅黑" pitchFamily="34" charset="-122"/>
                <a:ea typeface="微软雅黑" pitchFamily="34" charset="-122"/>
              </a:rPr>
              <a:t>High Availability – Fault Tolerance</a:t>
            </a:r>
            <a:endParaRPr lang="zh-CN" altLang="en-US" sz="4400" b="1" dirty="0">
              <a:solidFill>
                <a:srgbClr val="002060"/>
              </a:solidFill>
              <a:latin typeface="微软雅黑" pitchFamily="34" charset="-122"/>
              <a:ea typeface="微软雅黑" pitchFamily="34" charset="-122"/>
            </a:endParaRPr>
          </a:p>
        </p:txBody>
      </p:sp>
      <p:sp>
        <p:nvSpPr>
          <p:cNvPr id="3" name="内容占位符 2"/>
          <p:cNvSpPr>
            <a:spLocks noGrp="1"/>
          </p:cNvSpPr>
          <p:nvPr>
            <p:ph idx="1"/>
          </p:nvPr>
        </p:nvSpPr>
        <p:spPr>
          <a:xfrm>
            <a:off x="462980" y="1772816"/>
            <a:ext cx="9505056" cy="4353353"/>
          </a:xfrm>
        </p:spPr>
        <p:txBody>
          <a:bodyPr/>
          <a:lstStyle/>
          <a:p>
            <a:r>
              <a:rPr lang="zh-CN" altLang="en-US" dirty="0">
                <a:latin typeface="微软雅黑" pitchFamily="34" charset="-122"/>
                <a:ea typeface="微软雅黑" pitchFamily="34" charset="-122"/>
              </a:rPr>
              <a:t>如何实现？</a:t>
            </a:r>
            <a:endParaRPr lang="en-US" altLang="zh-CN" dirty="0">
              <a:latin typeface="微软雅黑" pitchFamily="34" charset="-122"/>
              <a:ea typeface="微软雅黑" pitchFamily="34" charset="-122"/>
            </a:endParaRPr>
          </a:p>
          <a:p>
            <a:pPr lvl="1"/>
            <a:r>
              <a:rPr lang="zh-CN" altLang="en-US" sz="2800" dirty="0">
                <a:latin typeface="微软雅黑" pitchFamily="34" charset="-122"/>
                <a:ea typeface="微软雅黑" pitchFamily="34" charset="-122"/>
              </a:rPr>
              <a:t>冗余节点（</a:t>
            </a:r>
            <a:r>
              <a:rPr lang="en-US" altLang="zh-CN" sz="2800" dirty="0">
                <a:latin typeface="微软雅黑" pitchFamily="34" charset="-122"/>
                <a:ea typeface="微软雅黑" pitchFamily="34" charset="-122"/>
              </a:rPr>
              <a:t>Redundancy</a:t>
            </a:r>
            <a:r>
              <a:rPr lang="zh-CN" altLang="en-US"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数据复制（</a:t>
            </a:r>
            <a:r>
              <a:rPr lang="en-US" altLang="zh-CN" sz="2800" dirty="0">
                <a:latin typeface="微软雅黑" pitchFamily="34" charset="-122"/>
                <a:ea typeface="微软雅黑" pitchFamily="34" charset="-122"/>
              </a:rPr>
              <a:t>Replication</a:t>
            </a:r>
            <a:r>
              <a:rPr lang="zh-CN" altLang="en-US" sz="2800" dirty="0">
                <a:latin typeface="微软雅黑" pitchFamily="34" charset="-122"/>
                <a:ea typeface="微软雅黑" pitchFamily="34" charset="-122"/>
              </a:rPr>
              <a:t>）</a:t>
            </a:r>
            <a:endParaRPr lang="en-US" altLang="zh-CN" sz="2800" dirty="0">
              <a:latin typeface="微软雅黑" pitchFamily="34" charset="-122"/>
              <a:ea typeface="微软雅黑" pitchFamily="34" charset="-122"/>
            </a:endParaRPr>
          </a:p>
          <a:p>
            <a:pPr lvl="1"/>
            <a:r>
              <a:rPr lang="zh-CN" altLang="en-US" sz="2800" dirty="0">
                <a:latin typeface="微软雅黑" pitchFamily="34" charset="-122"/>
                <a:ea typeface="微软雅黑" pitchFamily="34" charset="-122"/>
              </a:rPr>
              <a:t>节点发生故障时，切换到（</a:t>
            </a:r>
            <a:r>
              <a:rPr lang="en-US" altLang="zh-CN" sz="2800" dirty="0">
                <a:latin typeface="微软雅黑" pitchFamily="34" charset="-122"/>
                <a:ea typeface="微软雅黑" pitchFamily="34" charset="-122"/>
              </a:rPr>
              <a:t>Failover</a:t>
            </a:r>
            <a:r>
              <a:rPr lang="zh-CN" altLang="en-US" sz="2800" dirty="0">
                <a:latin typeface="微软雅黑" pitchFamily="34" charset="-122"/>
                <a:ea typeface="微软雅黑" pitchFamily="34" charset="-122"/>
              </a:rPr>
              <a:t>）冗余节点</a:t>
            </a:r>
          </a:p>
        </p:txBody>
      </p:sp>
    </p:spTree>
    <p:extLst>
      <p:ext uri="{BB962C8B-B14F-4D97-AF65-F5344CB8AC3E}">
        <p14:creationId xmlns:p14="http://schemas.microsoft.com/office/powerpoint/2010/main" val="148690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rgbClr val="002060"/>
                </a:solidFill>
                <a:latin typeface="微软雅黑" pitchFamily="34" charset="-122"/>
                <a:ea typeface="微软雅黑" pitchFamily="34" charset="-122"/>
              </a:rPr>
              <a:t>MongoDB</a:t>
            </a:r>
            <a:r>
              <a:rPr lang="zh-CN" altLang="en-US" b="1" dirty="0">
                <a:solidFill>
                  <a:srgbClr val="002060"/>
                </a:solidFill>
                <a:latin typeface="微软雅黑" pitchFamily="34" charset="-122"/>
                <a:ea typeface="微软雅黑" pitchFamily="34" charset="-122"/>
              </a:rPr>
              <a:t>的容错方案</a:t>
            </a:r>
          </a:p>
        </p:txBody>
      </p:sp>
      <p:sp>
        <p:nvSpPr>
          <p:cNvPr id="3" name="内容占位符 2"/>
          <p:cNvSpPr>
            <a:spLocks noGrp="1"/>
          </p:cNvSpPr>
          <p:nvPr>
            <p:ph idx="1"/>
          </p:nvPr>
        </p:nvSpPr>
        <p:spPr>
          <a:xfrm>
            <a:off x="514350" y="1600207"/>
            <a:ext cx="9258300" cy="1684778"/>
          </a:xfrm>
        </p:spPr>
        <p:txBody>
          <a:bodyPr>
            <a:normAutofit fontScale="85000" lnSpcReduction="10000"/>
          </a:bodyPr>
          <a:lstStyle/>
          <a:p>
            <a:r>
              <a:rPr lang="en-US" altLang="zh-CN" dirty="0"/>
              <a:t>A replica set contains several data bearing nodes. One and only one member is deemed the primary node, while the other nodes are deemed secondary nodes.</a:t>
            </a:r>
            <a:endParaRPr lang="zh-CN" altLang="en-US" dirty="0"/>
          </a:p>
        </p:txBody>
      </p:sp>
      <p:sp>
        <p:nvSpPr>
          <p:cNvPr id="4" name="AutoShape 4" descr="Diagram of default routing of reads and writes to the prim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3259" y="3140968"/>
            <a:ext cx="3840659" cy="321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92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rgbClr val="002060"/>
                </a:solidFill>
                <a:latin typeface="微软雅黑" pitchFamily="34" charset="-122"/>
                <a:ea typeface="微软雅黑" pitchFamily="34" charset="-122"/>
              </a:rPr>
              <a:t>MongoDB</a:t>
            </a:r>
            <a:r>
              <a:rPr lang="zh-CN" altLang="en-US" b="1" dirty="0">
                <a:solidFill>
                  <a:srgbClr val="002060"/>
                </a:solidFill>
                <a:latin typeface="微软雅黑" pitchFamily="34" charset="-122"/>
                <a:ea typeface="微软雅黑" pitchFamily="34" charset="-122"/>
              </a:rPr>
              <a:t>的容错方案</a:t>
            </a:r>
          </a:p>
        </p:txBody>
      </p:sp>
      <p:sp>
        <p:nvSpPr>
          <p:cNvPr id="3" name="内容占位符 2"/>
          <p:cNvSpPr>
            <a:spLocks noGrp="1"/>
          </p:cNvSpPr>
          <p:nvPr>
            <p:ph idx="1"/>
          </p:nvPr>
        </p:nvSpPr>
        <p:spPr>
          <a:xfrm>
            <a:off x="514350" y="1600206"/>
            <a:ext cx="9258300" cy="1828794"/>
          </a:xfrm>
        </p:spPr>
        <p:txBody>
          <a:bodyPr>
            <a:normAutofit fontScale="70000" lnSpcReduction="20000"/>
          </a:bodyPr>
          <a:lstStyle/>
          <a:p>
            <a:r>
              <a:rPr lang="en-US" altLang="zh-CN" dirty="0"/>
              <a:t>When a primary does not communicate with the other members of the set for more than the configured period (10 seconds by default), an eligible secondary calls for an election to nominate itself as the new primary. The new primary resumes normal operations.</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020" y="3789040"/>
            <a:ext cx="4145335" cy="162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3540" y="3212976"/>
            <a:ext cx="3743127" cy="2789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8902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2690</TotalTime>
  <Words>790</Words>
  <Application>Microsoft Office PowerPoint</Application>
  <PresentationFormat>35 毫米幻灯片</PresentationFormat>
  <Paragraphs>128</Paragraphs>
  <Slides>28</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宋体</vt:lpstr>
      <vt:lpstr>微软雅黑</vt:lpstr>
      <vt:lpstr>微软雅黑</vt:lpstr>
      <vt:lpstr>Arial</vt:lpstr>
      <vt:lpstr>Calibri</vt:lpstr>
      <vt:lpstr>Segoe UI</vt:lpstr>
      <vt:lpstr>Wingdings</vt:lpstr>
      <vt:lpstr>Office 主题</vt:lpstr>
      <vt:lpstr>思考题1：我们应该在释放锁之前通知用户操作成功吗？还是在释放锁之后？  思考题2：同时使用日志和锁的时候，最后的commit日志应该在释放锁之前落盘还是之后？为什么？</vt:lpstr>
      <vt:lpstr>PowerPoint 演示文稿</vt:lpstr>
      <vt:lpstr>什么是可用性（Availability）？</vt:lpstr>
      <vt:lpstr>服务器的演变（99.999%）</vt:lpstr>
      <vt:lpstr>服务器的演变（99 ~ 99.9%）</vt:lpstr>
      <vt:lpstr>Google的计算中心</vt:lpstr>
      <vt:lpstr>高可用 – 容错能力 High Availability – Fault Tolerance</vt:lpstr>
      <vt:lpstr>MongoDB的容错方案</vt:lpstr>
      <vt:lpstr>MongoDB的容错方案</vt:lpstr>
      <vt:lpstr>为什么是一主两备， 而不是一主一备？</vt:lpstr>
      <vt:lpstr>曾经的高可用机制 – 单机热备</vt:lpstr>
      <vt:lpstr>曾经的高可用机制 – 单机热备</vt:lpstr>
      <vt:lpstr>共识机制（Consensus）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共识算法的性能代价</vt:lpstr>
      <vt:lpstr>MongoDB Write Concerns</vt:lpstr>
      <vt:lpstr>MongoDB Read Concerns</vt:lpstr>
      <vt:lpstr>MongoDB Read Preference</vt:lpstr>
      <vt:lpstr>什么配置可以实现Linearizability？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数据库物理设计</dc:title>
  <dc:creator>Xuan Zhou</dc:creator>
  <cp:lastModifiedBy>Zhou Xuan</cp:lastModifiedBy>
  <cp:revision>143</cp:revision>
  <dcterms:modified xsi:type="dcterms:W3CDTF">2019-09-16T23:47:13Z</dcterms:modified>
</cp:coreProperties>
</file>