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73"/>
  </p:notesMasterIdLst>
  <p:sldIdLst>
    <p:sldId id="278" r:id="rId3"/>
    <p:sldId id="493" r:id="rId4"/>
    <p:sldId id="494" r:id="rId5"/>
    <p:sldId id="495" r:id="rId6"/>
    <p:sldId id="496" r:id="rId7"/>
    <p:sldId id="497" r:id="rId8"/>
    <p:sldId id="498" r:id="rId9"/>
    <p:sldId id="499" r:id="rId10"/>
    <p:sldId id="500" r:id="rId11"/>
    <p:sldId id="501" r:id="rId12"/>
    <p:sldId id="502" r:id="rId13"/>
    <p:sldId id="503" r:id="rId14"/>
    <p:sldId id="556" r:id="rId15"/>
    <p:sldId id="557" r:id="rId16"/>
    <p:sldId id="558" r:id="rId17"/>
    <p:sldId id="559" r:id="rId18"/>
    <p:sldId id="560" r:id="rId19"/>
    <p:sldId id="561" r:id="rId20"/>
    <p:sldId id="504" r:id="rId21"/>
    <p:sldId id="505" r:id="rId22"/>
    <p:sldId id="506" r:id="rId23"/>
    <p:sldId id="507" r:id="rId24"/>
    <p:sldId id="508" r:id="rId25"/>
    <p:sldId id="509" r:id="rId26"/>
    <p:sldId id="510" r:id="rId27"/>
    <p:sldId id="562" r:id="rId28"/>
    <p:sldId id="511" r:id="rId29"/>
    <p:sldId id="512" r:id="rId30"/>
    <p:sldId id="513" r:id="rId31"/>
    <p:sldId id="514" r:id="rId32"/>
    <p:sldId id="515" r:id="rId33"/>
    <p:sldId id="522" r:id="rId34"/>
    <p:sldId id="523" r:id="rId35"/>
    <p:sldId id="524" r:id="rId36"/>
    <p:sldId id="525" r:id="rId37"/>
    <p:sldId id="526" r:id="rId38"/>
    <p:sldId id="527" r:id="rId39"/>
    <p:sldId id="528" r:id="rId40"/>
    <p:sldId id="529" r:id="rId41"/>
    <p:sldId id="530" r:id="rId42"/>
    <p:sldId id="534" r:id="rId43"/>
    <p:sldId id="536" r:id="rId44"/>
    <p:sldId id="537" r:id="rId45"/>
    <p:sldId id="538" r:id="rId46"/>
    <p:sldId id="539" r:id="rId47"/>
    <p:sldId id="540" r:id="rId48"/>
    <p:sldId id="542" r:id="rId49"/>
    <p:sldId id="543" r:id="rId50"/>
    <p:sldId id="544" r:id="rId51"/>
    <p:sldId id="545" r:id="rId52"/>
    <p:sldId id="546" r:id="rId53"/>
    <p:sldId id="547" r:id="rId54"/>
    <p:sldId id="548" r:id="rId55"/>
    <p:sldId id="549" r:id="rId56"/>
    <p:sldId id="550" r:id="rId57"/>
    <p:sldId id="551" r:id="rId58"/>
    <p:sldId id="552" r:id="rId59"/>
    <p:sldId id="553" r:id="rId60"/>
    <p:sldId id="554" r:id="rId61"/>
    <p:sldId id="555" r:id="rId62"/>
    <p:sldId id="531" r:id="rId63"/>
    <p:sldId id="532" r:id="rId64"/>
    <p:sldId id="533" r:id="rId65"/>
    <p:sldId id="564" r:id="rId66"/>
    <p:sldId id="563" r:id="rId67"/>
    <p:sldId id="565" r:id="rId68"/>
    <p:sldId id="305" r:id="rId69"/>
    <p:sldId id="306" r:id="rId70"/>
    <p:sldId id="307" r:id="rId71"/>
    <p:sldId id="566" r:id="rId72"/>
  </p:sldIdLst>
  <p:sldSz cx="10287000" cy="6858000" type="35mm"/>
  <p:notesSz cx="6858000" cy="9144000"/>
  <p:defaultText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05" autoAdjust="0"/>
    <p:restoredTop sz="94660"/>
  </p:normalViewPr>
  <p:slideViewPr>
    <p:cSldViewPr>
      <p:cViewPr varScale="1">
        <p:scale>
          <a:sx n="104" d="100"/>
          <a:sy n="104" d="100"/>
        </p:scale>
        <p:origin x="1452" y="108"/>
      </p:cViewPr>
      <p:guideLst>
        <p:guide orient="horz" pos="2160"/>
        <p:guide pos="32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154EA-D529-48F9-AC5F-3A9C16F1D0BB}" type="datetimeFigureOut">
              <a:rPr lang="zh-CN" altLang="en-US" smtClean="0"/>
              <a:t>2019/10/7</a:t>
            </a:fld>
            <a:endParaRPr lang="zh-CN" altLang="en-US"/>
          </a:p>
        </p:txBody>
      </p:sp>
      <p:sp>
        <p:nvSpPr>
          <p:cNvPr id="4" name="幻灯片图像占位符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6C08A6-50A1-42B3-A80C-FCFADA0E66D4}" type="slidenum">
              <a:rPr lang="zh-CN" altLang="en-US" smtClean="0"/>
              <a:t>‹#›</a:t>
            </a:fld>
            <a:endParaRPr lang="zh-CN" altLang="en-US"/>
          </a:p>
        </p:txBody>
      </p:sp>
    </p:spTree>
    <p:extLst>
      <p:ext uri="{BB962C8B-B14F-4D97-AF65-F5344CB8AC3E}">
        <p14:creationId xmlns:p14="http://schemas.microsoft.com/office/powerpoint/2010/main" val="2018494228"/>
      </p:ext>
    </p:extLst>
  </p:cSld>
  <p:clrMap bg1="lt1" tx1="dk1" bg2="lt2" tx2="dk2" accent1="accent1" accent2="accent2" accent3="accent3" accent4="accent4" accent5="accent5" accent6="accent6" hlink="hlink" folHlink="folHlink"/>
  <p:notesStyle>
    <a:lvl1pPr marL="0" algn="l" defTabSz="1055035" rtl="0" eaLnBrk="1" latinLnBrk="0" hangingPunct="1">
      <a:defRPr sz="1400" kern="1200">
        <a:solidFill>
          <a:schemeClr val="tx1"/>
        </a:solidFill>
        <a:latin typeface="+mn-lt"/>
        <a:ea typeface="+mn-ea"/>
        <a:cs typeface="+mn-cs"/>
      </a:defRPr>
    </a:lvl1pPr>
    <a:lvl2pPr marL="527517" algn="l" defTabSz="1055035" rtl="0" eaLnBrk="1" latinLnBrk="0" hangingPunct="1">
      <a:defRPr sz="1400" kern="1200">
        <a:solidFill>
          <a:schemeClr val="tx1"/>
        </a:solidFill>
        <a:latin typeface="+mn-lt"/>
        <a:ea typeface="+mn-ea"/>
        <a:cs typeface="+mn-cs"/>
      </a:defRPr>
    </a:lvl2pPr>
    <a:lvl3pPr marL="1055035" algn="l" defTabSz="1055035" rtl="0" eaLnBrk="1" latinLnBrk="0" hangingPunct="1">
      <a:defRPr sz="1400" kern="1200">
        <a:solidFill>
          <a:schemeClr val="tx1"/>
        </a:solidFill>
        <a:latin typeface="+mn-lt"/>
        <a:ea typeface="+mn-ea"/>
        <a:cs typeface="+mn-cs"/>
      </a:defRPr>
    </a:lvl3pPr>
    <a:lvl4pPr marL="1582552" algn="l" defTabSz="1055035" rtl="0" eaLnBrk="1" latinLnBrk="0" hangingPunct="1">
      <a:defRPr sz="1400" kern="1200">
        <a:solidFill>
          <a:schemeClr val="tx1"/>
        </a:solidFill>
        <a:latin typeface="+mn-lt"/>
        <a:ea typeface="+mn-ea"/>
        <a:cs typeface="+mn-cs"/>
      </a:defRPr>
    </a:lvl4pPr>
    <a:lvl5pPr marL="2110069" algn="l" defTabSz="1055035" rtl="0" eaLnBrk="1" latinLnBrk="0" hangingPunct="1">
      <a:defRPr sz="1400" kern="1200">
        <a:solidFill>
          <a:schemeClr val="tx1"/>
        </a:solidFill>
        <a:latin typeface="+mn-lt"/>
        <a:ea typeface="+mn-ea"/>
        <a:cs typeface="+mn-cs"/>
      </a:defRPr>
    </a:lvl5pPr>
    <a:lvl6pPr marL="2637587" algn="l" defTabSz="1055035" rtl="0" eaLnBrk="1" latinLnBrk="0" hangingPunct="1">
      <a:defRPr sz="1400" kern="1200">
        <a:solidFill>
          <a:schemeClr val="tx1"/>
        </a:solidFill>
        <a:latin typeface="+mn-lt"/>
        <a:ea typeface="+mn-ea"/>
        <a:cs typeface="+mn-cs"/>
      </a:defRPr>
    </a:lvl6pPr>
    <a:lvl7pPr marL="3165104" algn="l" defTabSz="1055035" rtl="0" eaLnBrk="1" latinLnBrk="0" hangingPunct="1">
      <a:defRPr sz="1400" kern="1200">
        <a:solidFill>
          <a:schemeClr val="tx1"/>
        </a:solidFill>
        <a:latin typeface="+mn-lt"/>
        <a:ea typeface="+mn-ea"/>
        <a:cs typeface="+mn-cs"/>
      </a:defRPr>
    </a:lvl7pPr>
    <a:lvl8pPr marL="3692622" algn="l" defTabSz="1055035" rtl="0" eaLnBrk="1" latinLnBrk="0" hangingPunct="1">
      <a:defRPr sz="1400" kern="1200">
        <a:solidFill>
          <a:schemeClr val="tx1"/>
        </a:solidFill>
        <a:latin typeface="+mn-lt"/>
        <a:ea typeface="+mn-ea"/>
        <a:cs typeface="+mn-cs"/>
      </a:defRPr>
    </a:lvl8pPr>
    <a:lvl9pPr marL="4220139" algn="l" defTabSz="105503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7250" y="685800"/>
            <a:ext cx="5141913" cy="3429000"/>
          </a:xfrm>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953AC8F5-A0B7-C045-B896-DD5622A7D6DE}" type="slidenum">
              <a:rPr lang="zh-CN" altLang="en-US" smtClean="0">
                <a:solidFill>
                  <a:prstClr val="black"/>
                </a:solidFill>
              </a:rPr>
              <a:pPr/>
              <a:t>1</a:t>
            </a:fld>
            <a:endParaRPr lang="en-US" altLang="x-none">
              <a:solidFill>
                <a:prstClr val="black"/>
              </a:solidFill>
            </a:endParaRPr>
          </a:p>
        </p:txBody>
      </p:sp>
    </p:spTree>
    <p:extLst>
      <p:ext uri="{BB962C8B-B14F-4D97-AF65-F5344CB8AC3E}">
        <p14:creationId xmlns:p14="http://schemas.microsoft.com/office/powerpoint/2010/main" val="91707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86C08A6-50A1-42B3-A80C-FCFADA0E66D4}" type="slidenum">
              <a:rPr lang="zh-CN" altLang="en-US" smtClean="0"/>
              <a:t>47</a:t>
            </a:fld>
            <a:endParaRPr lang="zh-CN" altLang="en-US"/>
          </a:p>
        </p:txBody>
      </p:sp>
    </p:spTree>
    <p:extLst>
      <p:ext uri="{BB962C8B-B14F-4D97-AF65-F5344CB8AC3E}">
        <p14:creationId xmlns:p14="http://schemas.microsoft.com/office/powerpoint/2010/main" val="159741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2130505"/>
            <a:ext cx="8743950" cy="1470025"/>
          </a:xfrm>
        </p:spPr>
        <p:txBody>
          <a:bodyPr/>
          <a:lstStyle/>
          <a:p>
            <a:r>
              <a:rPr lang="zh-CN" altLang="en-US"/>
              <a:t>单击此处编辑母版标题样式</a:t>
            </a:r>
          </a:p>
        </p:txBody>
      </p:sp>
      <p:sp>
        <p:nvSpPr>
          <p:cNvPr id="3" name="副标题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527517" indent="0" algn="ctr">
              <a:buNone/>
              <a:defRPr>
                <a:solidFill>
                  <a:schemeClr val="tx1">
                    <a:tint val="75000"/>
                  </a:schemeClr>
                </a:solidFill>
              </a:defRPr>
            </a:lvl2pPr>
            <a:lvl3pPr marL="1055035" indent="0" algn="ctr">
              <a:buNone/>
              <a:defRPr>
                <a:solidFill>
                  <a:schemeClr val="tx1">
                    <a:tint val="75000"/>
                  </a:schemeClr>
                </a:solidFill>
              </a:defRPr>
            </a:lvl3pPr>
            <a:lvl4pPr marL="1582552" indent="0" algn="ctr">
              <a:buNone/>
              <a:defRPr>
                <a:solidFill>
                  <a:schemeClr val="tx1">
                    <a:tint val="75000"/>
                  </a:schemeClr>
                </a:solidFill>
              </a:defRPr>
            </a:lvl4pPr>
            <a:lvl5pPr marL="2110069" indent="0" algn="ctr">
              <a:buNone/>
              <a:defRPr>
                <a:solidFill>
                  <a:schemeClr val="tx1">
                    <a:tint val="75000"/>
                  </a:schemeClr>
                </a:solidFill>
              </a:defRPr>
            </a:lvl5pPr>
            <a:lvl6pPr marL="2637587" indent="0" algn="ctr">
              <a:buNone/>
              <a:defRPr>
                <a:solidFill>
                  <a:schemeClr val="tx1">
                    <a:tint val="75000"/>
                  </a:schemeClr>
                </a:solidFill>
              </a:defRPr>
            </a:lvl6pPr>
            <a:lvl7pPr marL="3165104" indent="0" algn="ctr">
              <a:buNone/>
              <a:defRPr>
                <a:solidFill>
                  <a:schemeClr val="tx1">
                    <a:tint val="75000"/>
                  </a:schemeClr>
                </a:solidFill>
              </a:defRPr>
            </a:lvl7pPr>
            <a:lvl8pPr marL="3692622" indent="0" algn="ctr">
              <a:buNone/>
              <a:defRPr>
                <a:solidFill>
                  <a:schemeClr val="tx1">
                    <a:tint val="75000"/>
                  </a:schemeClr>
                </a:solidFill>
              </a:defRPr>
            </a:lvl8pPr>
            <a:lvl9pPr marL="422013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4717"/>
            <a:ext cx="2314575"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14350" y="274717"/>
            <a:ext cx="67722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85875" y="1122363"/>
            <a:ext cx="7715250" cy="2387600"/>
          </a:xfrm>
        </p:spPr>
        <p:txBody>
          <a:bodyPr anchor="b"/>
          <a:lstStyle>
            <a:lvl1pPr algn="ctr">
              <a:defRPr sz="5800"/>
            </a:lvl1pPr>
          </a:lstStyle>
          <a:p>
            <a:r>
              <a:rPr lang="zh-CN" altLang="en-US" noProof="1"/>
              <a:t>单击此处编辑母版标题样式</a:t>
            </a:r>
          </a:p>
        </p:txBody>
      </p:sp>
      <p:sp>
        <p:nvSpPr>
          <p:cNvPr id="3" name="副标题 2"/>
          <p:cNvSpPr>
            <a:spLocks noGrp="1"/>
          </p:cNvSpPr>
          <p:nvPr>
            <p:ph type="subTitle" idx="1"/>
          </p:nvPr>
        </p:nvSpPr>
        <p:spPr>
          <a:xfrm>
            <a:off x="1285875" y="3602038"/>
            <a:ext cx="7715250" cy="1655764"/>
          </a:xfrm>
        </p:spPr>
        <p:txBody>
          <a:bodyPr/>
          <a:lstStyle>
            <a:lvl1pPr marL="0" indent="0" algn="ctr">
              <a:buNone/>
              <a:defRPr sz="2300"/>
            </a:lvl1pPr>
            <a:lvl2pPr marL="445459" indent="0" algn="ctr">
              <a:buNone/>
              <a:defRPr sz="1900"/>
            </a:lvl2pPr>
            <a:lvl3pPr marL="890186" indent="0" algn="ctr">
              <a:buNone/>
              <a:defRPr sz="1800"/>
            </a:lvl3pPr>
            <a:lvl4pPr marL="1335645" indent="0" algn="ctr">
              <a:buNone/>
              <a:defRPr sz="1600"/>
            </a:lvl4pPr>
            <a:lvl5pPr marL="1780371" indent="0" algn="ctr">
              <a:buNone/>
              <a:defRPr sz="1600"/>
            </a:lvl5pPr>
            <a:lvl6pPr marL="2225830" indent="0" algn="ctr">
              <a:buNone/>
              <a:defRPr sz="1600"/>
            </a:lvl6pPr>
            <a:lvl7pPr marL="2670557" indent="0" algn="ctr">
              <a:buNone/>
              <a:defRPr sz="1600"/>
            </a:lvl7pPr>
            <a:lvl8pPr marL="3116016" indent="0" algn="ctr">
              <a:buNone/>
              <a:defRPr sz="1600"/>
            </a:lvl8pPr>
            <a:lvl9pPr marL="3560742" indent="0" algn="ctr">
              <a:buNone/>
              <a:defRPr sz="1600"/>
            </a:lvl9pPr>
          </a:lstStyle>
          <a:p>
            <a:r>
              <a:rPr lang="zh-CN" altLang="en-US" noProof="1"/>
              <a:t>单击此处编辑母版副标题样式</a:t>
            </a:r>
          </a:p>
        </p:txBody>
      </p:sp>
      <p:sp>
        <p:nvSpPr>
          <p:cNvPr id="4" name="Rectangle 4"/>
          <p:cNvSpPr>
            <a:spLocks noGrp="1"/>
          </p:cNvSpPr>
          <p:nvPr>
            <p:ph type="dt" sz="half" idx="10"/>
          </p:nvPr>
        </p:nvSpPr>
        <p:spPr>
          <a:ln/>
        </p:spPr>
        <p:txBody>
          <a:bodyPr/>
          <a:lstStyle>
            <a:lvl1pPr>
              <a:defRPr/>
            </a:lvl1pPr>
          </a:lstStyle>
          <a:p>
            <a:fld id="{7A2A4C3E-4B80-4E96-B699-4C791A2DD6AC}" type="datetime4">
              <a:rPr lang="en-US" altLang="zh-CN" smtClean="0">
                <a:solidFill>
                  <a:srgbClr val="000000"/>
                </a:solidFill>
              </a:rPr>
              <a:pPr/>
              <a:t>October 7,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8529B3-AE45-5546-A826-B7D54C04D9F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96073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lvl1pPr fontAlgn="base" latinLnBrk="0">
              <a:lnSpc>
                <a:spcPct val="120000"/>
              </a:lnSpc>
              <a:spcBef>
                <a:spcPts val="0"/>
              </a:spcBef>
              <a:spcAft>
                <a:spcPts val="346"/>
              </a:spcAft>
              <a:defRPr sz="5100"/>
            </a:lvl1pPr>
            <a:lvl2pPr fontAlgn="base" latinLnBrk="0">
              <a:lnSpc>
                <a:spcPct val="120000"/>
              </a:lnSpc>
              <a:spcBef>
                <a:spcPts val="0"/>
              </a:spcBef>
              <a:spcAft>
                <a:spcPts val="346"/>
              </a:spcAft>
              <a:defRPr sz="4600"/>
            </a:lvl2pPr>
            <a:lvl3pPr fontAlgn="base" latinLnBrk="0">
              <a:lnSpc>
                <a:spcPct val="120000"/>
              </a:lnSpc>
              <a:spcBef>
                <a:spcPts val="0"/>
              </a:spcBef>
              <a:spcAft>
                <a:spcPts val="346"/>
              </a:spcAft>
              <a:defRPr sz="4200"/>
            </a:lvl3pPr>
            <a:lvl4pPr fontAlgn="base" latinLnBrk="0">
              <a:lnSpc>
                <a:spcPct val="120000"/>
              </a:lnSpc>
              <a:spcBef>
                <a:spcPts val="0"/>
              </a:spcBef>
              <a:spcAft>
                <a:spcPts val="346"/>
              </a:spcAft>
              <a:defRPr/>
            </a:lvl4pPr>
            <a:lvl5pPr fontAlgn="base" latinLnBrk="0">
              <a:lnSpc>
                <a:spcPct val="120000"/>
              </a:lnSpc>
              <a:spcBef>
                <a:spcPts val="0"/>
              </a:spcBef>
              <a:spcAft>
                <a:spcPts val="346"/>
              </a:spcAft>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sz="1800"/>
            </a:lvl1pPr>
          </a:lstStyle>
          <a:p>
            <a:fld id="{468BEA81-8D23-45A9-9648-E0126ED470F7}" type="datetime4">
              <a:rPr lang="en-US" altLang="zh-CN" smtClean="0">
                <a:solidFill>
                  <a:srgbClr val="000000"/>
                </a:solidFill>
              </a:rPr>
              <a:pPr/>
              <a:t>October 7,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sz="1800"/>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sz="1800"/>
            </a:lvl1pPr>
          </a:lstStyle>
          <a:p>
            <a:fld id="{6415963F-B422-0E4C-94FB-293280FD86B8}"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399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1873" y="1709743"/>
            <a:ext cx="8872538" cy="2852737"/>
          </a:xfrm>
        </p:spPr>
        <p:txBody>
          <a:bodyPr anchor="b"/>
          <a:lstStyle>
            <a:lvl1pPr>
              <a:defRPr sz="5800"/>
            </a:lvl1pPr>
          </a:lstStyle>
          <a:p>
            <a:r>
              <a:rPr lang="zh-CN" altLang="en-US" noProof="1"/>
              <a:t>单击此处编辑母版标题样式</a:t>
            </a:r>
          </a:p>
        </p:txBody>
      </p:sp>
      <p:sp>
        <p:nvSpPr>
          <p:cNvPr id="3" name="文本占位符 2"/>
          <p:cNvSpPr>
            <a:spLocks noGrp="1"/>
          </p:cNvSpPr>
          <p:nvPr>
            <p:ph type="body" idx="1"/>
          </p:nvPr>
        </p:nvSpPr>
        <p:spPr>
          <a:xfrm>
            <a:off x="701873" y="4589466"/>
            <a:ext cx="8872538" cy="1500187"/>
          </a:xfrm>
        </p:spPr>
        <p:txBody>
          <a:bodyPr/>
          <a:lstStyle>
            <a:lvl1pPr marL="0" indent="0">
              <a:buNone/>
              <a:defRPr sz="2300">
                <a:solidFill>
                  <a:schemeClr val="tx1">
                    <a:tint val="75000"/>
                  </a:schemeClr>
                </a:solidFill>
              </a:defRPr>
            </a:lvl1pPr>
            <a:lvl2pPr marL="445459" indent="0">
              <a:buNone/>
              <a:defRPr sz="1900">
                <a:solidFill>
                  <a:schemeClr val="tx1">
                    <a:tint val="75000"/>
                  </a:schemeClr>
                </a:solidFill>
              </a:defRPr>
            </a:lvl2pPr>
            <a:lvl3pPr marL="890186" indent="0">
              <a:buNone/>
              <a:defRPr sz="1800">
                <a:solidFill>
                  <a:schemeClr val="tx1">
                    <a:tint val="75000"/>
                  </a:schemeClr>
                </a:solidFill>
              </a:defRPr>
            </a:lvl3pPr>
            <a:lvl4pPr marL="1335645" indent="0">
              <a:buNone/>
              <a:defRPr sz="1600">
                <a:solidFill>
                  <a:schemeClr val="tx1">
                    <a:tint val="75000"/>
                  </a:schemeClr>
                </a:solidFill>
              </a:defRPr>
            </a:lvl4pPr>
            <a:lvl5pPr marL="1780371" indent="0">
              <a:buNone/>
              <a:defRPr sz="1600">
                <a:solidFill>
                  <a:schemeClr val="tx1">
                    <a:tint val="75000"/>
                  </a:schemeClr>
                </a:solidFill>
              </a:defRPr>
            </a:lvl5pPr>
            <a:lvl6pPr marL="2225830" indent="0">
              <a:buNone/>
              <a:defRPr sz="1600">
                <a:solidFill>
                  <a:schemeClr val="tx1">
                    <a:tint val="75000"/>
                  </a:schemeClr>
                </a:solidFill>
              </a:defRPr>
            </a:lvl6pPr>
            <a:lvl7pPr marL="2670557" indent="0">
              <a:buNone/>
              <a:defRPr sz="1600">
                <a:solidFill>
                  <a:schemeClr val="tx1">
                    <a:tint val="75000"/>
                  </a:schemeClr>
                </a:solidFill>
              </a:defRPr>
            </a:lvl7pPr>
            <a:lvl8pPr marL="3116016" indent="0">
              <a:buNone/>
              <a:defRPr sz="1600">
                <a:solidFill>
                  <a:schemeClr val="tx1">
                    <a:tint val="75000"/>
                  </a:schemeClr>
                </a:solidFill>
              </a:defRPr>
            </a:lvl8pPr>
            <a:lvl9pPr marL="3560742" indent="0">
              <a:buNone/>
              <a:defRPr sz="1600">
                <a:solidFill>
                  <a:schemeClr val="tx1">
                    <a:tint val="75000"/>
                  </a:schemeClr>
                </a:solidFill>
              </a:defRPr>
            </a:lvl9pPr>
          </a:lstStyle>
          <a:p>
            <a:pPr lvl="0"/>
            <a:r>
              <a:rPr lang="zh-CN" altLang="en-US" noProof="1"/>
              <a:t>单击此处编辑母版文本样式</a:t>
            </a:r>
          </a:p>
        </p:txBody>
      </p:sp>
      <p:sp>
        <p:nvSpPr>
          <p:cNvPr id="4" name="Rectangle 4"/>
          <p:cNvSpPr>
            <a:spLocks noGrp="1"/>
          </p:cNvSpPr>
          <p:nvPr>
            <p:ph type="dt" sz="half" idx="10"/>
          </p:nvPr>
        </p:nvSpPr>
        <p:spPr>
          <a:ln/>
        </p:spPr>
        <p:txBody>
          <a:bodyPr/>
          <a:lstStyle>
            <a:lvl1pPr>
              <a:defRPr/>
            </a:lvl1pPr>
          </a:lstStyle>
          <a:p>
            <a:fld id="{FAA844A6-B3F8-4A7E-9701-8CF84F16F85C}" type="datetime4">
              <a:rPr lang="en-US" altLang="zh-CN" smtClean="0">
                <a:solidFill>
                  <a:srgbClr val="000000"/>
                </a:solidFill>
              </a:rPr>
              <a:pPr/>
              <a:t>October 7,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5429D598-62B2-7B43-91E6-43A1B9A008A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2210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14350"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36083" y="1600200"/>
            <a:ext cx="4536567" cy="4527551"/>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07306855-F610-4678-92BA-1BF0838E2C2C}" type="datetime4">
              <a:rPr lang="en-US" altLang="zh-CN" smtClean="0">
                <a:solidFill>
                  <a:srgbClr val="000000"/>
                </a:solidFill>
              </a:rPr>
              <a:pPr/>
              <a:t>October 7,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D623213D-2300-5B48-884E-8C5B2E75078E}"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32567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09296" y="365762"/>
            <a:ext cx="8872855" cy="1152526"/>
          </a:xfrm>
        </p:spPr>
        <p:txBody>
          <a:bodyPr/>
          <a:lstStyle/>
          <a:p>
            <a:r>
              <a:rPr lang="zh-CN" altLang="en-US" noProof="1"/>
              <a:t>单击此处编辑母版标题样式</a:t>
            </a:r>
          </a:p>
        </p:txBody>
      </p:sp>
      <p:sp>
        <p:nvSpPr>
          <p:cNvPr id="3" name="文本占位符 2"/>
          <p:cNvSpPr>
            <a:spLocks noGrp="1"/>
          </p:cNvSpPr>
          <p:nvPr>
            <p:ph type="body" idx="1"/>
          </p:nvPr>
        </p:nvSpPr>
        <p:spPr>
          <a:xfrm>
            <a:off x="709207" y="1517969"/>
            <a:ext cx="4351883"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709207" y="2341882"/>
            <a:ext cx="4351883"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5208433" y="1517969"/>
            <a:ext cx="4373315" cy="823912"/>
          </a:xfrm>
        </p:spPr>
        <p:txBody>
          <a:bodyPr anchor="b"/>
          <a:lstStyle>
            <a:lvl1pPr marL="0" indent="0" algn="ctr">
              <a:buNone/>
              <a:defRPr sz="3200" b="1"/>
            </a:lvl1pPr>
            <a:lvl2pPr marL="445459" indent="0">
              <a:buNone/>
              <a:defRPr sz="1900" b="1"/>
            </a:lvl2pPr>
            <a:lvl3pPr marL="890186" indent="0">
              <a:buNone/>
              <a:defRPr sz="1800" b="1"/>
            </a:lvl3pPr>
            <a:lvl4pPr marL="1335645" indent="0">
              <a:buNone/>
              <a:defRPr sz="1600" b="1"/>
            </a:lvl4pPr>
            <a:lvl5pPr marL="1780371" indent="0">
              <a:buNone/>
              <a:defRPr sz="1600" b="1"/>
            </a:lvl5pPr>
            <a:lvl6pPr marL="2225830" indent="0">
              <a:buNone/>
              <a:defRPr sz="1600" b="1"/>
            </a:lvl6pPr>
            <a:lvl7pPr marL="2670557" indent="0">
              <a:buNone/>
              <a:defRPr sz="1600" b="1"/>
            </a:lvl7pPr>
            <a:lvl8pPr marL="3116016" indent="0">
              <a:buNone/>
              <a:defRPr sz="1600" b="1"/>
            </a:lvl8pPr>
            <a:lvl9pPr marL="3560742"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5208433" y="2341882"/>
            <a:ext cx="4373315"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p:cNvSpPr>
          <p:nvPr>
            <p:ph type="dt" sz="half" idx="10"/>
          </p:nvPr>
        </p:nvSpPr>
        <p:spPr>
          <a:ln/>
        </p:spPr>
        <p:txBody>
          <a:bodyPr/>
          <a:lstStyle>
            <a:lvl1pPr>
              <a:defRPr/>
            </a:lvl1pPr>
          </a:lstStyle>
          <a:p>
            <a:fld id="{5A1FA955-DC6F-42D7-A58B-67DA41191958}" type="datetime4">
              <a:rPr lang="en-US" altLang="zh-CN" smtClean="0">
                <a:solidFill>
                  <a:srgbClr val="000000"/>
                </a:solidFill>
              </a:rPr>
              <a:pPr/>
              <a:t>October 7, 2019</a:t>
            </a:fld>
            <a:endParaRPr lang="zh-CN" altLang="en-US">
              <a:solidFill>
                <a:srgbClr val="000000"/>
              </a:solidFill>
            </a:endParaRPr>
          </a:p>
        </p:txBody>
      </p:sp>
      <p:sp>
        <p:nvSpPr>
          <p:cNvPr id="8"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p:cNvSpPr>
          <p:nvPr>
            <p:ph type="sldNum" sz="quarter" idx="12"/>
          </p:nvPr>
        </p:nvSpPr>
        <p:spPr>
          <a:ln/>
        </p:spPr>
        <p:txBody>
          <a:bodyPr/>
          <a:lstStyle>
            <a:lvl1pPr>
              <a:defRPr/>
            </a:lvl1pPr>
          </a:lstStyle>
          <a:p>
            <a:fld id="{C2D96980-5C4D-AB47-9727-A790FF0E384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4269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p:cNvSpPr>
          <p:nvPr>
            <p:ph type="dt" sz="half" idx="10"/>
          </p:nvPr>
        </p:nvSpPr>
        <p:spPr>
          <a:ln/>
        </p:spPr>
        <p:txBody>
          <a:bodyPr/>
          <a:lstStyle>
            <a:lvl1pPr>
              <a:defRPr/>
            </a:lvl1pPr>
          </a:lstStyle>
          <a:p>
            <a:fld id="{EEA3B6C7-346E-4D94-86C5-28B0E736BE5A}" type="datetime4">
              <a:rPr lang="en-US" altLang="zh-CN" smtClean="0">
                <a:solidFill>
                  <a:srgbClr val="000000"/>
                </a:solidFill>
              </a:rPr>
              <a:pPr/>
              <a:t>October 7, 2019</a:t>
            </a:fld>
            <a:endParaRPr lang="zh-CN" altLang="en-US">
              <a:solidFill>
                <a:srgbClr val="000000"/>
              </a:solidFill>
            </a:endParaRPr>
          </a:p>
        </p:txBody>
      </p:sp>
      <p:sp>
        <p:nvSpPr>
          <p:cNvPr id="4"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p:cNvSpPr>
          <p:nvPr>
            <p:ph type="sldNum" sz="quarter" idx="12"/>
          </p:nvPr>
        </p:nvSpPr>
        <p:spPr>
          <a:ln/>
        </p:spPr>
        <p:txBody>
          <a:bodyPr/>
          <a:lstStyle>
            <a:lvl1pPr>
              <a:defRPr/>
            </a:lvl1pPr>
          </a:lstStyle>
          <a:p>
            <a:fld id="{5B09F421-2B1A-5B41-8D51-B7BF2328556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6705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p:cNvSpPr>
          <p:nvPr>
            <p:ph type="dt" sz="half" idx="10"/>
          </p:nvPr>
        </p:nvSpPr>
        <p:spPr>
          <a:ln/>
        </p:spPr>
        <p:txBody>
          <a:bodyPr/>
          <a:lstStyle>
            <a:lvl1pPr>
              <a:defRPr/>
            </a:lvl1pPr>
          </a:lstStyle>
          <a:p>
            <a:fld id="{550CCD46-3EAD-46FD-9C8D-561FDE28F6C3}" type="datetime4">
              <a:rPr lang="en-US" altLang="zh-CN" smtClean="0">
                <a:solidFill>
                  <a:srgbClr val="000000"/>
                </a:solidFill>
              </a:rPr>
              <a:pPr/>
              <a:t>October 7, 2019</a:t>
            </a:fld>
            <a:endParaRPr lang="zh-CN" altLang="en-US">
              <a:solidFill>
                <a:srgbClr val="000000"/>
              </a:solidFill>
            </a:endParaRPr>
          </a:p>
        </p:txBody>
      </p:sp>
      <p:sp>
        <p:nvSpPr>
          <p:cNvPr id="3"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p:cNvSpPr>
          <p:nvPr>
            <p:ph type="sldNum" sz="quarter" idx="12"/>
          </p:nvPr>
        </p:nvSpPr>
        <p:spPr>
          <a:ln/>
        </p:spPr>
        <p:txBody>
          <a:bodyPr/>
          <a:lstStyle>
            <a:lvl1pPr>
              <a:defRPr/>
            </a:lvl1pPr>
          </a:lstStyle>
          <a:p>
            <a:fld id="{3CAA2FBC-7193-C243-84A5-C42C0D4BC21D}"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6696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内容占位符 2"/>
          <p:cNvSpPr>
            <a:spLocks noGrp="1"/>
          </p:cNvSpPr>
          <p:nvPr>
            <p:ph idx="1"/>
          </p:nvPr>
        </p:nvSpPr>
        <p:spPr>
          <a:xfrm>
            <a:off x="4373315" y="987428"/>
            <a:ext cx="5207794" cy="4873625"/>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FFC3A452-C613-4014-A99E-64B6EDFF444B}" type="datetime4">
              <a:rPr lang="en-US" altLang="zh-CN" smtClean="0">
                <a:solidFill>
                  <a:srgbClr val="000000"/>
                </a:solidFill>
              </a:rPr>
              <a:pPr/>
              <a:t>October 7,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F580048F-AB0A-EB45-B994-2FFA4F64494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40245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08571" y="457200"/>
            <a:ext cx="3317825" cy="1600200"/>
          </a:xfrm>
        </p:spPr>
        <p:txBody>
          <a:bodyPr anchor="b"/>
          <a:lstStyle>
            <a:lvl1pPr>
              <a:defRPr sz="3100"/>
            </a:lvl1pPr>
          </a:lstStyle>
          <a:p>
            <a:r>
              <a:rPr lang="zh-CN" altLang="en-US" noProof="1"/>
              <a:t>单击此处编辑母版标题样式</a:t>
            </a:r>
          </a:p>
        </p:txBody>
      </p:sp>
      <p:sp>
        <p:nvSpPr>
          <p:cNvPr id="3" name="图片占位符 2"/>
          <p:cNvSpPr>
            <a:spLocks noGrp="1"/>
          </p:cNvSpPr>
          <p:nvPr>
            <p:ph type="pic" idx="1"/>
          </p:nvPr>
        </p:nvSpPr>
        <p:spPr>
          <a:xfrm>
            <a:off x="4373315" y="987428"/>
            <a:ext cx="5207794" cy="4873625"/>
          </a:xfrm>
        </p:spPr>
        <p:txBody>
          <a:bodyPr/>
          <a:lstStyle>
            <a:lvl1pPr marL="0" indent="0">
              <a:buNone/>
              <a:defRPr sz="3100"/>
            </a:lvl1pPr>
            <a:lvl2pPr marL="445459" indent="0">
              <a:buNone/>
              <a:defRPr sz="2700"/>
            </a:lvl2pPr>
            <a:lvl3pPr marL="890186" indent="0">
              <a:buNone/>
              <a:defRPr sz="2300"/>
            </a:lvl3pPr>
            <a:lvl4pPr marL="1335645" indent="0">
              <a:buNone/>
              <a:defRPr sz="1900"/>
            </a:lvl4pPr>
            <a:lvl5pPr marL="1780371" indent="0">
              <a:buNone/>
              <a:defRPr sz="1900"/>
            </a:lvl5pPr>
            <a:lvl6pPr marL="2225830" indent="0">
              <a:buNone/>
              <a:defRPr sz="1900"/>
            </a:lvl6pPr>
            <a:lvl7pPr marL="2670557" indent="0">
              <a:buNone/>
              <a:defRPr sz="1900"/>
            </a:lvl7pPr>
            <a:lvl8pPr marL="3116016" indent="0">
              <a:buNone/>
              <a:defRPr sz="1900"/>
            </a:lvl8pPr>
            <a:lvl9pPr marL="3560742" indent="0">
              <a:buNone/>
              <a:defRPr sz="1900"/>
            </a:lvl9pPr>
          </a:lstStyle>
          <a:p>
            <a:endParaRPr lang="zh-CN" altLang="en-US" noProof="1"/>
          </a:p>
        </p:txBody>
      </p:sp>
      <p:sp>
        <p:nvSpPr>
          <p:cNvPr id="4" name="文本占位符 3"/>
          <p:cNvSpPr>
            <a:spLocks noGrp="1"/>
          </p:cNvSpPr>
          <p:nvPr>
            <p:ph type="body" sz="half" idx="2"/>
          </p:nvPr>
        </p:nvSpPr>
        <p:spPr>
          <a:xfrm>
            <a:off x="708571" y="2057402"/>
            <a:ext cx="3317825" cy="3811588"/>
          </a:xfrm>
        </p:spPr>
        <p:txBody>
          <a:bodyPr/>
          <a:lstStyle>
            <a:lvl1pPr marL="0" indent="0">
              <a:buNone/>
              <a:defRPr sz="1600"/>
            </a:lvl1pPr>
            <a:lvl2pPr marL="445459" indent="0">
              <a:buNone/>
              <a:defRPr sz="1400"/>
            </a:lvl2pPr>
            <a:lvl3pPr marL="890186" indent="0">
              <a:buNone/>
              <a:defRPr sz="1200"/>
            </a:lvl3pPr>
            <a:lvl4pPr marL="1335645" indent="0">
              <a:buNone/>
              <a:defRPr sz="1000"/>
            </a:lvl4pPr>
            <a:lvl5pPr marL="1780371" indent="0">
              <a:buNone/>
              <a:defRPr sz="1000"/>
            </a:lvl5pPr>
            <a:lvl6pPr marL="2225830" indent="0">
              <a:buNone/>
              <a:defRPr sz="1000"/>
            </a:lvl6pPr>
            <a:lvl7pPr marL="2670557" indent="0">
              <a:buNone/>
              <a:defRPr sz="1000"/>
            </a:lvl7pPr>
            <a:lvl8pPr marL="3116016" indent="0">
              <a:buNone/>
              <a:defRPr sz="1000"/>
            </a:lvl8pPr>
            <a:lvl9pPr marL="3560742" indent="0">
              <a:buNone/>
              <a:defRPr sz="1000"/>
            </a:lvl9pPr>
          </a:lstStyle>
          <a:p>
            <a:pPr lvl="0"/>
            <a:r>
              <a:rPr lang="zh-CN" altLang="en-US" noProof="1"/>
              <a:t>单击此处编辑母版文本样式</a:t>
            </a:r>
          </a:p>
        </p:txBody>
      </p:sp>
      <p:sp>
        <p:nvSpPr>
          <p:cNvPr id="5" name="Rectangle 4"/>
          <p:cNvSpPr>
            <a:spLocks noGrp="1"/>
          </p:cNvSpPr>
          <p:nvPr>
            <p:ph type="dt" sz="half" idx="10"/>
          </p:nvPr>
        </p:nvSpPr>
        <p:spPr>
          <a:ln/>
        </p:spPr>
        <p:txBody>
          <a:bodyPr/>
          <a:lstStyle>
            <a:lvl1pPr>
              <a:defRPr/>
            </a:lvl1pPr>
          </a:lstStyle>
          <a:p>
            <a:fld id="{7D8E2C75-9419-47B7-A2CD-F8EF815699F8}" type="datetime4">
              <a:rPr lang="en-US" altLang="zh-CN" smtClean="0">
                <a:solidFill>
                  <a:srgbClr val="000000"/>
                </a:solidFill>
              </a:rPr>
              <a:pPr/>
              <a:t>October 7,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941EF25-64C6-0145-88F7-AEBE78CFB118}"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3431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B1528D75-A6A4-4F7E-BF31-2E54A4C0169B}" type="datetime4">
              <a:rPr lang="en-US" altLang="zh-CN" smtClean="0">
                <a:solidFill>
                  <a:srgbClr val="000000"/>
                </a:solidFill>
              </a:rPr>
              <a:pPr/>
              <a:t>October 7,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B4434627-3D6B-644C-84F5-4B8A5470BEA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66629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58075" y="276229"/>
            <a:ext cx="2314575"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14354" y="276229"/>
            <a:ext cx="6809547"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p:cNvSpPr>
          <p:nvPr>
            <p:ph type="dt" sz="half" idx="10"/>
          </p:nvPr>
        </p:nvSpPr>
        <p:spPr>
          <a:ln/>
        </p:spPr>
        <p:txBody>
          <a:bodyPr/>
          <a:lstStyle>
            <a:lvl1pPr>
              <a:defRPr/>
            </a:lvl1pPr>
          </a:lstStyle>
          <a:p>
            <a:fld id="{56B7B24D-D44D-43FE-B259-D50379166435}" type="datetime4">
              <a:rPr lang="en-US" altLang="zh-CN" smtClean="0">
                <a:solidFill>
                  <a:srgbClr val="000000"/>
                </a:solidFill>
              </a:rPr>
              <a:pPr/>
              <a:t>October 7, 2019</a:t>
            </a:fld>
            <a:endParaRPr lang="zh-CN" altLang="en-US">
              <a:solidFill>
                <a:srgbClr val="000000"/>
              </a:solidFill>
            </a:endParaRPr>
          </a:p>
        </p:txBody>
      </p:sp>
      <p:sp>
        <p:nvSpPr>
          <p:cNvPr id="5"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p:cNvSpPr>
          <p:nvPr>
            <p:ph type="sldNum" sz="quarter" idx="12"/>
          </p:nvPr>
        </p:nvSpPr>
        <p:spPr>
          <a:ln/>
        </p:spPr>
        <p:txBody>
          <a:bodyPr/>
          <a:lstStyle>
            <a:lvl1pPr>
              <a:defRPr/>
            </a:lvl1pPr>
          </a:lstStyle>
          <a:p>
            <a:fld id="{0F6E4A5B-C249-5A48-9E4A-7E187678F85A}"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6360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707231"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5207795" y="1825625"/>
            <a:ext cx="4371975" cy="4351339"/>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p:cNvSpPr>
            <a:spLocks noGrp="1"/>
          </p:cNvSpPr>
          <p:nvPr>
            <p:ph type="dt" sz="half" idx="10"/>
          </p:nvPr>
        </p:nvSpPr>
        <p:spPr>
          <a:ln/>
        </p:spPr>
        <p:txBody>
          <a:bodyPr/>
          <a:lstStyle>
            <a:lvl1pPr>
              <a:defRPr/>
            </a:lvl1pPr>
          </a:lstStyle>
          <a:p>
            <a:fld id="{16B1CE4C-F95F-4C08-B597-FFF4753DB1D3}" type="datetime4">
              <a:rPr lang="en-US" altLang="zh-CN" smtClean="0">
                <a:solidFill>
                  <a:srgbClr val="000000"/>
                </a:solidFill>
              </a:rPr>
              <a:pPr/>
              <a:t>October 7, 2019</a:t>
            </a:fld>
            <a:endParaRPr lang="zh-CN" altLang="en-US">
              <a:solidFill>
                <a:srgbClr val="000000"/>
              </a:solidFill>
            </a:endParaRPr>
          </a:p>
        </p:txBody>
      </p:sp>
      <p:sp>
        <p:nvSpPr>
          <p:cNvPr id="6" name="Rectangle 5"/>
          <p:cNvSpPr>
            <a:spLocks noGrp="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p:cNvSpPr>
          <p:nvPr>
            <p:ph type="sldNum" sz="quarter" idx="12"/>
          </p:nvPr>
        </p:nvSpPr>
        <p:spPr>
          <a:ln/>
        </p:spPr>
        <p:txBody>
          <a:bodyPr/>
          <a:lstStyle>
            <a:lvl1pPr>
              <a:defRPr/>
            </a:lvl1pPr>
          </a:lstStyle>
          <a:p>
            <a:fld id="{6F466695-EBF5-414B-A825-44F56ADDA77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99952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28700" y="685801"/>
            <a:ext cx="8315325" cy="563563"/>
          </a:xfrm>
        </p:spPr>
        <p:txBody>
          <a:bodyPr/>
          <a:lstStyle/>
          <a:p>
            <a:r>
              <a:rPr lang="zh-CN" altLang="en-US"/>
              <a:t>单击此处编辑母版标题样式</a:t>
            </a:r>
          </a:p>
        </p:txBody>
      </p:sp>
      <p:sp>
        <p:nvSpPr>
          <p:cNvPr id="3" name="表格占位符 2"/>
          <p:cNvSpPr>
            <a:spLocks noGrp="1"/>
          </p:cNvSpPr>
          <p:nvPr>
            <p:ph type="tbl" idx="1"/>
          </p:nvPr>
        </p:nvSpPr>
        <p:spPr>
          <a:xfrm>
            <a:off x="514350" y="1828800"/>
            <a:ext cx="9258300" cy="4495800"/>
          </a:xfrm>
        </p:spPr>
        <p:txBody>
          <a:bodyPr/>
          <a:lstStyle/>
          <a:p>
            <a:pPr lvl="0"/>
            <a:endParaRPr lang="zh-CN" altLang="en-US" noProof="0"/>
          </a:p>
        </p:txBody>
      </p:sp>
      <p:sp>
        <p:nvSpPr>
          <p:cNvPr id="4" name="Rectangle 15"/>
          <p:cNvSpPr>
            <a:spLocks noGrp="1" noChangeArrowheads="1"/>
          </p:cNvSpPr>
          <p:nvPr>
            <p:ph type="dt" sz="half" idx="10"/>
          </p:nvPr>
        </p:nvSpPr>
        <p:spPr>
          <a:xfrm>
            <a:off x="514350" y="6400801"/>
            <a:ext cx="2400300" cy="320675"/>
          </a:xfrm>
          <a:prstGeom prst="rect">
            <a:avLst/>
          </a:prstGeom>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xfrm>
            <a:off x="5872163" y="6381751"/>
            <a:ext cx="4050506" cy="320675"/>
          </a:xfrm>
          <a:prstGeom prst="rect">
            <a:avLst/>
          </a:prstGeom>
        </p:spPr>
        <p:txBody>
          <a:bodyPr/>
          <a:lstStyle>
            <a:lvl1pPr>
              <a:defRPr/>
            </a:lvl1pPr>
          </a:lstStyle>
          <a:p>
            <a:pPr>
              <a:defRPr/>
            </a:pPr>
            <a:r>
              <a:rPr lang="en-US" altLang="zh-CN"/>
              <a:t>An Introduction to Database System</a:t>
            </a:r>
          </a:p>
        </p:txBody>
      </p:sp>
    </p:spTree>
    <p:extLst>
      <p:ext uri="{BB962C8B-B14F-4D97-AF65-F5344CB8AC3E}">
        <p14:creationId xmlns:p14="http://schemas.microsoft.com/office/powerpoint/2010/main" val="301461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2602" y="4406901"/>
            <a:ext cx="8743950" cy="1362076"/>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812602" y="2906713"/>
            <a:ext cx="8743950" cy="1500187"/>
          </a:xfrm>
        </p:spPr>
        <p:txBody>
          <a:bodyPr anchor="b"/>
          <a:lstStyle>
            <a:lvl1pPr marL="0" indent="0">
              <a:buNone/>
              <a:defRPr sz="2300">
                <a:solidFill>
                  <a:schemeClr val="tx1">
                    <a:tint val="75000"/>
                  </a:schemeClr>
                </a:solidFill>
              </a:defRPr>
            </a:lvl1pPr>
            <a:lvl2pPr marL="527517" indent="0">
              <a:buNone/>
              <a:defRPr sz="2100">
                <a:solidFill>
                  <a:schemeClr val="tx1">
                    <a:tint val="75000"/>
                  </a:schemeClr>
                </a:solidFill>
              </a:defRPr>
            </a:lvl2pPr>
            <a:lvl3pPr marL="1055035" indent="0">
              <a:buNone/>
              <a:defRPr sz="1800">
                <a:solidFill>
                  <a:schemeClr val="tx1">
                    <a:tint val="75000"/>
                  </a:schemeClr>
                </a:solidFill>
              </a:defRPr>
            </a:lvl3pPr>
            <a:lvl4pPr marL="1582552" indent="0">
              <a:buNone/>
              <a:defRPr sz="1600">
                <a:solidFill>
                  <a:schemeClr val="tx1">
                    <a:tint val="75000"/>
                  </a:schemeClr>
                </a:solidFill>
              </a:defRPr>
            </a:lvl4pPr>
            <a:lvl5pPr marL="2110069" indent="0">
              <a:buNone/>
              <a:defRPr sz="1600">
                <a:solidFill>
                  <a:schemeClr val="tx1">
                    <a:tint val="75000"/>
                  </a:schemeClr>
                </a:solidFill>
              </a:defRPr>
            </a:lvl5pPr>
            <a:lvl6pPr marL="2637587" indent="0">
              <a:buNone/>
              <a:defRPr sz="1600">
                <a:solidFill>
                  <a:schemeClr val="tx1">
                    <a:tint val="75000"/>
                  </a:schemeClr>
                </a:solidFill>
              </a:defRPr>
            </a:lvl6pPr>
            <a:lvl7pPr marL="3165104" indent="0">
              <a:buNone/>
              <a:defRPr sz="1600">
                <a:solidFill>
                  <a:schemeClr val="tx1">
                    <a:tint val="75000"/>
                  </a:schemeClr>
                </a:solidFill>
              </a:defRPr>
            </a:lvl7pPr>
            <a:lvl8pPr marL="3692622" indent="0">
              <a:buNone/>
              <a:defRPr sz="1600">
                <a:solidFill>
                  <a:schemeClr val="tx1">
                    <a:tint val="75000"/>
                  </a:schemeClr>
                </a:solidFill>
              </a:defRPr>
            </a:lvl8pPr>
            <a:lvl9pPr marL="4220139"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14350"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229225" y="1600206"/>
            <a:ext cx="4543425" cy="4525963"/>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14350" y="1535114"/>
            <a:ext cx="4545212"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514350" y="2174875"/>
            <a:ext cx="4545212"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225699" y="1535114"/>
            <a:ext cx="4546997" cy="639762"/>
          </a:xfrm>
        </p:spPr>
        <p:txBody>
          <a:bodyPr anchor="b"/>
          <a:lstStyle>
            <a:lvl1pPr marL="0" indent="0">
              <a:buNone/>
              <a:defRPr sz="2800" b="1"/>
            </a:lvl1pPr>
            <a:lvl2pPr marL="527517" indent="0">
              <a:buNone/>
              <a:defRPr sz="2300" b="1"/>
            </a:lvl2pPr>
            <a:lvl3pPr marL="1055035" indent="0">
              <a:buNone/>
              <a:defRPr sz="2100" b="1"/>
            </a:lvl3pPr>
            <a:lvl4pPr marL="1582552" indent="0">
              <a:buNone/>
              <a:defRPr sz="1800" b="1"/>
            </a:lvl4pPr>
            <a:lvl5pPr marL="2110069" indent="0">
              <a:buNone/>
              <a:defRPr sz="1800" b="1"/>
            </a:lvl5pPr>
            <a:lvl6pPr marL="2637587" indent="0">
              <a:buNone/>
              <a:defRPr sz="1800" b="1"/>
            </a:lvl6pPr>
            <a:lvl7pPr marL="3165104" indent="0">
              <a:buNone/>
              <a:defRPr sz="1800" b="1"/>
            </a:lvl7pPr>
            <a:lvl8pPr marL="3692622" indent="0">
              <a:buNone/>
              <a:defRPr sz="1800" b="1"/>
            </a:lvl8pPr>
            <a:lvl9pPr marL="4220139"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5225699" y="2174875"/>
            <a:ext cx="4546997" cy="3951288"/>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4355" y="273051"/>
            <a:ext cx="3384352" cy="1162050"/>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4021931" y="273128"/>
            <a:ext cx="5750719" cy="5853113"/>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14355" y="1435103"/>
            <a:ext cx="3384352" cy="4691063"/>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6324" y="4800600"/>
            <a:ext cx="6172200" cy="566738"/>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2016324" y="612775"/>
            <a:ext cx="6172200" cy="4114800"/>
          </a:xfrm>
        </p:spPr>
        <p:txBody>
          <a:bodyPr/>
          <a:lstStyle>
            <a:lvl1pPr marL="0" indent="0">
              <a:buNone/>
              <a:defRPr sz="3700"/>
            </a:lvl1pPr>
            <a:lvl2pPr marL="527517" indent="0">
              <a:buNone/>
              <a:defRPr sz="3200"/>
            </a:lvl2pPr>
            <a:lvl3pPr marL="1055035" indent="0">
              <a:buNone/>
              <a:defRPr sz="2800"/>
            </a:lvl3pPr>
            <a:lvl4pPr marL="1582552" indent="0">
              <a:buNone/>
              <a:defRPr sz="2300"/>
            </a:lvl4pPr>
            <a:lvl5pPr marL="2110069" indent="0">
              <a:buNone/>
              <a:defRPr sz="2300"/>
            </a:lvl5pPr>
            <a:lvl6pPr marL="2637587" indent="0">
              <a:buNone/>
              <a:defRPr sz="2300"/>
            </a:lvl6pPr>
            <a:lvl7pPr marL="3165104" indent="0">
              <a:buNone/>
              <a:defRPr sz="2300"/>
            </a:lvl7pPr>
            <a:lvl8pPr marL="3692622" indent="0">
              <a:buNone/>
              <a:defRPr sz="2300"/>
            </a:lvl8pPr>
            <a:lvl9pPr marL="4220139" indent="0">
              <a:buNone/>
              <a:defRPr sz="2300"/>
            </a:lvl9pPr>
          </a:lstStyle>
          <a:p>
            <a:endParaRPr lang="zh-CN" altLang="en-US"/>
          </a:p>
        </p:txBody>
      </p:sp>
      <p:sp>
        <p:nvSpPr>
          <p:cNvPr id="4" name="文本占位符 3"/>
          <p:cNvSpPr>
            <a:spLocks noGrp="1"/>
          </p:cNvSpPr>
          <p:nvPr>
            <p:ph type="body" sz="half" idx="2"/>
          </p:nvPr>
        </p:nvSpPr>
        <p:spPr>
          <a:xfrm>
            <a:off x="2016324" y="5367338"/>
            <a:ext cx="6172200" cy="804862"/>
          </a:xfrm>
        </p:spPr>
        <p:txBody>
          <a:bodyPr/>
          <a:lstStyle>
            <a:lvl1pPr marL="0" indent="0">
              <a:buNone/>
              <a:defRPr sz="1600"/>
            </a:lvl1pPr>
            <a:lvl2pPr marL="527517" indent="0">
              <a:buNone/>
              <a:defRPr sz="1400"/>
            </a:lvl2pPr>
            <a:lvl3pPr marL="1055035" indent="0">
              <a:buNone/>
              <a:defRPr sz="1200"/>
            </a:lvl3pPr>
            <a:lvl4pPr marL="1582552" indent="0">
              <a:buNone/>
              <a:defRPr sz="1000"/>
            </a:lvl4pPr>
            <a:lvl5pPr marL="2110069" indent="0">
              <a:buNone/>
              <a:defRPr sz="1000"/>
            </a:lvl5pPr>
            <a:lvl6pPr marL="2637587" indent="0">
              <a:buNone/>
              <a:defRPr sz="1000"/>
            </a:lvl6pPr>
            <a:lvl7pPr marL="3165104" indent="0">
              <a:buNone/>
              <a:defRPr sz="1000"/>
            </a:lvl7pPr>
            <a:lvl8pPr marL="3692622" indent="0">
              <a:buNone/>
              <a:defRPr sz="1000"/>
            </a:lvl8pPr>
            <a:lvl9pPr marL="4220139"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4350" y="274638"/>
            <a:ext cx="9258300" cy="1143000"/>
          </a:xfrm>
          <a:prstGeom prst="rect">
            <a:avLst/>
          </a:prstGeom>
        </p:spPr>
        <p:txBody>
          <a:bodyPr vert="horz" lIns="105503" tIns="52752" rIns="105503" bIns="52752" rtlCol="0" anchor="ctr">
            <a:normAutofit/>
          </a:bodyPr>
          <a:lstStyle/>
          <a:p>
            <a:r>
              <a:rPr lang="zh-CN" altLang="en-US"/>
              <a:t>单击此处编辑母版标题样式</a:t>
            </a:r>
          </a:p>
        </p:txBody>
      </p:sp>
      <p:sp>
        <p:nvSpPr>
          <p:cNvPr id="3" name="文本占位符 2"/>
          <p:cNvSpPr>
            <a:spLocks noGrp="1"/>
          </p:cNvSpPr>
          <p:nvPr>
            <p:ph type="body" idx="1"/>
          </p:nvPr>
        </p:nvSpPr>
        <p:spPr>
          <a:xfrm>
            <a:off x="514350" y="1600206"/>
            <a:ext cx="9258300" cy="4525963"/>
          </a:xfrm>
          <a:prstGeom prst="rect">
            <a:avLst/>
          </a:prstGeom>
        </p:spPr>
        <p:txBody>
          <a:bodyPr vert="horz" lIns="105503" tIns="52752" rIns="105503" bIns="5275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14350" y="6356430"/>
            <a:ext cx="2400300" cy="365125"/>
          </a:xfrm>
          <a:prstGeom prst="rect">
            <a:avLst/>
          </a:prstGeom>
        </p:spPr>
        <p:txBody>
          <a:bodyPr vert="horz" lIns="105503" tIns="52752" rIns="105503" bIns="52752" rtlCol="0" anchor="ctr"/>
          <a:lstStyle>
            <a:lvl1pPr algn="l">
              <a:defRPr sz="1400">
                <a:solidFill>
                  <a:schemeClr val="tx1">
                    <a:tint val="75000"/>
                  </a:schemeClr>
                </a:solidFill>
              </a:defRPr>
            </a:lvl1pPr>
          </a:lstStyle>
          <a:p>
            <a:fld id="{530820CF-B880-4189-942D-D702A7CBA730}" type="datetimeFigureOut">
              <a:rPr lang="zh-CN" altLang="en-US" smtClean="0"/>
              <a:pPr/>
              <a:t>2019/10/7</a:t>
            </a:fld>
            <a:endParaRPr lang="zh-CN" altLang="en-US"/>
          </a:p>
        </p:txBody>
      </p:sp>
      <p:sp>
        <p:nvSpPr>
          <p:cNvPr id="5" name="页脚占位符 4"/>
          <p:cNvSpPr>
            <a:spLocks noGrp="1"/>
          </p:cNvSpPr>
          <p:nvPr>
            <p:ph type="ftr" sz="quarter" idx="3"/>
          </p:nvPr>
        </p:nvSpPr>
        <p:spPr>
          <a:xfrm>
            <a:off x="3514725" y="6356430"/>
            <a:ext cx="3257550" cy="365125"/>
          </a:xfrm>
          <a:prstGeom prst="rect">
            <a:avLst/>
          </a:prstGeom>
        </p:spPr>
        <p:txBody>
          <a:bodyPr vert="horz" lIns="105503" tIns="52752" rIns="105503" bIns="5275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72350" y="6356430"/>
            <a:ext cx="2400300" cy="365125"/>
          </a:xfrm>
          <a:prstGeom prst="rect">
            <a:avLst/>
          </a:prstGeom>
        </p:spPr>
        <p:txBody>
          <a:bodyPr vert="horz" lIns="105503" tIns="52752" rIns="105503" bIns="52752" rtlCol="0" anchor="ctr"/>
          <a:lstStyle>
            <a:lvl1pPr algn="r">
              <a:defRPr sz="14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5035" rtl="0" eaLnBrk="1" latinLnBrk="0" hangingPunct="1">
        <a:spcBef>
          <a:spcPct val="0"/>
        </a:spcBef>
        <a:buNone/>
        <a:defRPr sz="5100" kern="1200">
          <a:solidFill>
            <a:schemeClr val="tx1"/>
          </a:solidFill>
          <a:latin typeface="+mj-lt"/>
          <a:ea typeface="+mj-ea"/>
          <a:cs typeface="+mj-cs"/>
        </a:defRPr>
      </a:lvl1pPr>
    </p:titleStyle>
    <p:bodyStyle>
      <a:lvl1pPr marL="395638" indent="-395638" algn="l" defTabSz="105503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57216" indent="-329698" algn="l" defTabSz="105503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18793" indent="-263759" algn="l" defTabSz="105503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46311"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7382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01345"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28863"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56380"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83898" indent="-263759" algn="l" defTabSz="105503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514350" y="276227"/>
            <a:ext cx="9258300" cy="114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60757" tIns="80378" rIns="160757" bIns="80378"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514350" y="1600201"/>
            <a:ext cx="92583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60757" tIns="80378" rIns="160757" bIns="8037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514350" y="6372226"/>
            <a:ext cx="2400300" cy="476251"/>
          </a:xfrm>
          <a:prstGeom prst="rect">
            <a:avLst/>
          </a:prstGeom>
          <a:noFill/>
          <a:ln w="9525">
            <a:noFill/>
            <a:miter/>
          </a:ln>
        </p:spPr>
        <p:txBody>
          <a:bodyPr lIns="160757" tIns="80378" rIns="160757" bIns="80378"/>
          <a:lstStyle>
            <a:lvl1pPr>
              <a:defRPr sz="1800" noProof="1" dirty="0">
                <a:latin typeface="Segoe UI" charset="0"/>
                <a:ea typeface="Microsoft YaHei" charset="-122"/>
                <a:cs typeface="+mn-ea"/>
              </a:defRPr>
            </a:lvl1pPr>
          </a:lstStyle>
          <a:p>
            <a:pPr fontAlgn="base">
              <a:spcBef>
                <a:spcPct val="0"/>
              </a:spcBef>
              <a:spcAft>
                <a:spcPct val="0"/>
              </a:spcAft>
              <a:buFont typeface="Arial" charset="0"/>
              <a:buNone/>
            </a:pPr>
            <a:fld id="{86E1148D-D0FB-4270-8E8C-87BA95A761F7}" type="datetime4">
              <a:rPr lang="en-US" altLang="zh-CN" smtClean="0">
                <a:solidFill>
                  <a:srgbClr val="000000"/>
                </a:solidFill>
              </a:rPr>
              <a:pPr fontAlgn="base">
                <a:spcBef>
                  <a:spcPct val="0"/>
                </a:spcBef>
                <a:spcAft>
                  <a:spcPct val="0"/>
                </a:spcAft>
                <a:buFont typeface="Arial" charset="0"/>
                <a:buNone/>
              </a:pPr>
              <a:t>October 7, 2019</a:t>
            </a:fld>
            <a:endParaRPr lang="zh-CN" altLang="en-US">
              <a:solidFill>
                <a:srgbClr val="000000"/>
              </a:solidFill>
            </a:endParaRPr>
          </a:p>
        </p:txBody>
      </p:sp>
      <p:sp>
        <p:nvSpPr>
          <p:cNvPr id="1029" name="Rectangle 5"/>
          <p:cNvSpPr>
            <a:spLocks noGrp="1"/>
          </p:cNvSpPr>
          <p:nvPr>
            <p:ph type="ftr" sz="quarter" idx="3"/>
          </p:nvPr>
        </p:nvSpPr>
        <p:spPr>
          <a:xfrm>
            <a:off x="3514725" y="6372226"/>
            <a:ext cx="3257550" cy="476251"/>
          </a:xfrm>
          <a:prstGeom prst="rect">
            <a:avLst/>
          </a:prstGeom>
          <a:noFill/>
          <a:ln w="9525">
            <a:noFill/>
            <a:miter/>
          </a:ln>
        </p:spPr>
        <p:txBody>
          <a:bodyPr lIns="160757" tIns="80378" rIns="160757" bIns="80378"/>
          <a:lstStyle>
            <a:lvl1pPr algn="ctr">
              <a:defRPr sz="1800" noProof="1" dirty="0">
                <a:latin typeface="Segoe UI" charset="0"/>
                <a:ea typeface="Microsoft YaHei" charset="-122"/>
              </a:defRPr>
            </a:lvl1pPr>
          </a:lstStyle>
          <a:p>
            <a:pPr fontAlgn="base">
              <a:spcBef>
                <a:spcPct val="0"/>
              </a:spcBef>
              <a:spcAft>
                <a:spcPct val="0"/>
              </a:spcAft>
              <a:buFont typeface="Arial" charset="0"/>
              <a:buNone/>
            </a:pPr>
            <a:endParaRPr lang="zh-CN" altLang="en-US">
              <a:solidFill>
                <a:srgbClr val="000000"/>
              </a:solidFill>
            </a:endParaRPr>
          </a:p>
        </p:txBody>
      </p:sp>
      <p:sp>
        <p:nvSpPr>
          <p:cNvPr id="1030" name="Rectangle 6"/>
          <p:cNvSpPr>
            <a:spLocks noGrp="1"/>
          </p:cNvSpPr>
          <p:nvPr>
            <p:ph type="sldNum" sz="quarter" idx="4"/>
          </p:nvPr>
        </p:nvSpPr>
        <p:spPr>
          <a:xfrm>
            <a:off x="7372350" y="6372226"/>
            <a:ext cx="2400300" cy="476251"/>
          </a:xfrm>
          <a:prstGeom prst="rect">
            <a:avLst/>
          </a:prstGeom>
          <a:noFill/>
          <a:ln w="9525">
            <a:noFill/>
            <a:miter/>
          </a:ln>
        </p:spPr>
        <p:txBody>
          <a:bodyPr lIns="160757" tIns="80378" rIns="160757" bIns="80378"/>
          <a:lstStyle>
            <a:lvl1pPr algn="r">
              <a:defRPr sz="1800" noProof="1" dirty="0">
                <a:latin typeface="Segoe UI" charset="0"/>
                <a:ea typeface="Microsoft YaHei" charset="-122"/>
                <a:cs typeface="+mn-ea"/>
              </a:defRPr>
            </a:lvl1pPr>
          </a:lstStyle>
          <a:p>
            <a:pPr fontAlgn="base">
              <a:spcBef>
                <a:spcPct val="0"/>
              </a:spcBef>
              <a:spcAft>
                <a:spcPct val="0"/>
              </a:spcAft>
              <a:buFont typeface="Arial" charset="0"/>
              <a:buNone/>
            </a:pPr>
            <a:fld id="{EDD61A88-8AAC-9843-802C-254A5FC42C47}" type="slidenum">
              <a:rPr lang="zh-CN" altLang="en-US" smtClean="0">
                <a:solidFill>
                  <a:srgbClr val="000000"/>
                </a:solidFill>
              </a:rPr>
              <a:pPr fontAlgn="base">
                <a:spcBef>
                  <a:spcPct val="0"/>
                </a:spcBef>
                <a:spcAft>
                  <a:spcPct val="0"/>
                </a:spcAft>
                <a:buFont typeface="Arial" charset="0"/>
                <a:buNone/>
              </a:pPr>
              <a:t>‹#›</a:t>
            </a:fld>
            <a:endParaRPr lang="zh-CN" altLang="en-US">
              <a:solidFill>
                <a:srgbClr val="000000"/>
              </a:solidFill>
            </a:endParaRPr>
          </a:p>
        </p:txBody>
      </p:sp>
    </p:spTree>
    <p:extLst>
      <p:ext uri="{BB962C8B-B14F-4D97-AF65-F5344CB8AC3E}">
        <p14:creationId xmlns:p14="http://schemas.microsoft.com/office/powerpoint/2010/main" val="1526311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6" r:id="rId13"/>
  </p:sldLayoutIdLst>
  <p:hf hdr="0" ftr="0" dt="0"/>
  <p:txStyles>
    <p:titleStyle>
      <a:lvl1pPr algn="ctr" defTabSz="1608195" rtl="0" fontAlgn="base">
        <a:spcBef>
          <a:spcPct val="0"/>
        </a:spcBef>
        <a:spcAft>
          <a:spcPct val="0"/>
        </a:spcAft>
        <a:defRPr sz="5500" b="1" kern="1200">
          <a:solidFill>
            <a:srgbClr val="000066"/>
          </a:solidFill>
          <a:latin typeface="Segoe UI" charset="0"/>
          <a:ea typeface="Microsoft YaHei" charset="-122"/>
          <a:cs typeface="+mj-cs"/>
        </a:defRPr>
      </a:lvl1pPr>
      <a:lvl2pPr algn="ctr" defTabSz="1608195" rtl="0" fontAlgn="base">
        <a:spcBef>
          <a:spcPct val="0"/>
        </a:spcBef>
        <a:spcAft>
          <a:spcPct val="0"/>
        </a:spcAft>
        <a:defRPr sz="5500" b="1">
          <a:solidFill>
            <a:srgbClr val="000066"/>
          </a:solidFill>
          <a:latin typeface="Segoe UI" charset="0"/>
          <a:ea typeface="Microsoft YaHei" charset="-122"/>
        </a:defRPr>
      </a:lvl2pPr>
      <a:lvl3pPr algn="ctr" defTabSz="1608195" rtl="0" fontAlgn="base">
        <a:spcBef>
          <a:spcPct val="0"/>
        </a:spcBef>
        <a:spcAft>
          <a:spcPct val="0"/>
        </a:spcAft>
        <a:defRPr sz="5500" b="1">
          <a:solidFill>
            <a:srgbClr val="000066"/>
          </a:solidFill>
          <a:latin typeface="Segoe UI" charset="0"/>
          <a:ea typeface="Microsoft YaHei" charset="-122"/>
        </a:defRPr>
      </a:lvl3pPr>
      <a:lvl4pPr algn="ctr" defTabSz="1608195" rtl="0" fontAlgn="base">
        <a:spcBef>
          <a:spcPct val="0"/>
        </a:spcBef>
        <a:spcAft>
          <a:spcPct val="0"/>
        </a:spcAft>
        <a:defRPr sz="5500" b="1">
          <a:solidFill>
            <a:srgbClr val="000066"/>
          </a:solidFill>
          <a:latin typeface="Segoe UI" charset="0"/>
          <a:ea typeface="Microsoft YaHei" charset="-122"/>
        </a:defRPr>
      </a:lvl4pPr>
      <a:lvl5pPr algn="ctr" defTabSz="1608195" rtl="0" fontAlgn="base">
        <a:spcBef>
          <a:spcPct val="0"/>
        </a:spcBef>
        <a:spcAft>
          <a:spcPct val="0"/>
        </a:spcAft>
        <a:defRPr sz="5500" b="1">
          <a:solidFill>
            <a:srgbClr val="000066"/>
          </a:solidFill>
          <a:latin typeface="Segoe UI" charset="0"/>
          <a:ea typeface="Microsoft YaHei" charset="-122"/>
        </a:defRPr>
      </a:lvl5pPr>
      <a:lvl6pPr marL="527517" algn="ctr" defTabSz="1608195" rtl="0" fontAlgn="base">
        <a:spcBef>
          <a:spcPct val="0"/>
        </a:spcBef>
        <a:spcAft>
          <a:spcPct val="0"/>
        </a:spcAft>
        <a:defRPr sz="5500" b="1">
          <a:solidFill>
            <a:srgbClr val="000066"/>
          </a:solidFill>
          <a:latin typeface="Segoe UI" charset="0"/>
          <a:ea typeface="Microsoft YaHei" charset="-122"/>
        </a:defRPr>
      </a:lvl6pPr>
      <a:lvl7pPr marL="1055035" algn="ctr" defTabSz="1608195" rtl="0" fontAlgn="base">
        <a:spcBef>
          <a:spcPct val="0"/>
        </a:spcBef>
        <a:spcAft>
          <a:spcPct val="0"/>
        </a:spcAft>
        <a:defRPr sz="5500" b="1">
          <a:solidFill>
            <a:srgbClr val="000066"/>
          </a:solidFill>
          <a:latin typeface="Segoe UI" charset="0"/>
          <a:ea typeface="Microsoft YaHei" charset="-122"/>
        </a:defRPr>
      </a:lvl7pPr>
      <a:lvl8pPr marL="1582552" algn="ctr" defTabSz="1608195" rtl="0" fontAlgn="base">
        <a:spcBef>
          <a:spcPct val="0"/>
        </a:spcBef>
        <a:spcAft>
          <a:spcPct val="0"/>
        </a:spcAft>
        <a:defRPr sz="5500" b="1">
          <a:solidFill>
            <a:srgbClr val="000066"/>
          </a:solidFill>
          <a:latin typeface="Segoe UI" charset="0"/>
          <a:ea typeface="Microsoft YaHei" charset="-122"/>
        </a:defRPr>
      </a:lvl8pPr>
      <a:lvl9pPr marL="2110069" algn="ctr" defTabSz="1608195" rtl="0" fontAlgn="base">
        <a:spcBef>
          <a:spcPct val="0"/>
        </a:spcBef>
        <a:spcAft>
          <a:spcPct val="0"/>
        </a:spcAft>
        <a:defRPr sz="5500" b="1">
          <a:solidFill>
            <a:srgbClr val="000066"/>
          </a:solidFill>
          <a:latin typeface="Segoe UI" charset="0"/>
          <a:ea typeface="Microsoft YaHei" charset="-122"/>
        </a:defRPr>
      </a:lvl9pPr>
    </p:titleStyle>
    <p:bodyStyle>
      <a:lvl1pPr marL="604447" indent="-604447" algn="l" defTabSz="1608195" rtl="0" fontAlgn="base">
        <a:spcBef>
          <a:spcPct val="20000"/>
        </a:spcBef>
        <a:spcAft>
          <a:spcPct val="0"/>
        </a:spcAft>
        <a:buChar char="•"/>
        <a:defRPr sz="5500" kern="1200">
          <a:solidFill>
            <a:srgbClr val="333333"/>
          </a:solidFill>
          <a:latin typeface="Segoe UI" charset="0"/>
          <a:ea typeface="Microsoft YaHei" charset="-122"/>
          <a:cs typeface="+mn-cs"/>
        </a:defRPr>
      </a:lvl1pPr>
      <a:lvl2pPr marL="1304140" indent="-498211" algn="l" defTabSz="1608195" rtl="0" eaLnBrk="0" fontAlgn="base" hangingPunct="0">
        <a:spcBef>
          <a:spcPct val="20000"/>
        </a:spcBef>
        <a:spcAft>
          <a:spcPct val="0"/>
        </a:spcAft>
        <a:buChar char="–"/>
        <a:defRPr sz="4700" kern="1200">
          <a:solidFill>
            <a:srgbClr val="4D4D4D"/>
          </a:solidFill>
          <a:latin typeface="Segoe UI" charset="0"/>
          <a:ea typeface="Microsoft YaHei" charset="-122"/>
          <a:cs typeface="+mn-cs"/>
        </a:defRPr>
      </a:lvl2pPr>
      <a:lvl3pPr marL="2011160" indent="-402965" algn="l" defTabSz="1608195" rtl="0" eaLnBrk="0" fontAlgn="base" hangingPunct="0">
        <a:spcBef>
          <a:spcPct val="20000"/>
        </a:spcBef>
        <a:spcAft>
          <a:spcPct val="0"/>
        </a:spcAft>
        <a:buChar char="•"/>
        <a:defRPr sz="4000" kern="1200">
          <a:solidFill>
            <a:srgbClr val="4D4D4D"/>
          </a:solidFill>
          <a:latin typeface="Segoe UI" charset="0"/>
          <a:ea typeface="Microsoft YaHei" charset="-122"/>
          <a:cs typeface="+mn-cs"/>
        </a:defRPr>
      </a:lvl3pPr>
      <a:lvl4pPr marL="2813426"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4pPr>
      <a:lvl5pPr marL="3615692" indent="-401134" algn="l" defTabSz="1608195" rtl="0" eaLnBrk="0" fontAlgn="base" hangingPunct="0">
        <a:spcBef>
          <a:spcPct val="20000"/>
        </a:spcBef>
        <a:spcAft>
          <a:spcPct val="0"/>
        </a:spcAft>
        <a:buChar char="»"/>
        <a:defRPr sz="3500" kern="1200">
          <a:solidFill>
            <a:srgbClr val="4D4D4D"/>
          </a:solidFill>
          <a:latin typeface="Segoe UI" charset="0"/>
          <a:ea typeface="Microsoft YaHei" charset="-122"/>
          <a:cs typeface="+mn-cs"/>
        </a:defRPr>
      </a:lvl5pPr>
      <a:lvl6pPr marL="2901345"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6pPr>
      <a:lvl7pPr marL="3428863"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7pPr>
      <a:lvl8pPr marL="3956380"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8pPr>
      <a:lvl9pPr marL="4483898" indent="-263759" algn="l" defTabSz="1055035" rtl="0" eaLnBrk="1" latinLnBrk="0" hangingPunct="1">
        <a:lnSpc>
          <a:spcPct val="90000"/>
        </a:lnSpc>
        <a:spcBef>
          <a:spcPts val="577"/>
        </a:spcBef>
        <a:buFont typeface="Arial"/>
        <a:buChar char="•"/>
        <a:defRPr sz="2100" kern="1200">
          <a:solidFill>
            <a:schemeClr val="tx1"/>
          </a:solidFill>
          <a:latin typeface="+mn-lt"/>
          <a:ea typeface="+mn-ea"/>
          <a:cs typeface="+mn-cs"/>
        </a:defRPr>
      </a:lvl9pPr>
    </p:bodyStyle>
    <p:otherStyle>
      <a:defPPr>
        <a:defRPr lang="zh-CN"/>
      </a:defPPr>
      <a:lvl1pPr marL="0" algn="l" defTabSz="1055035" rtl="0" eaLnBrk="1" latinLnBrk="0" hangingPunct="1">
        <a:defRPr sz="2100" kern="1200">
          <a:solidFill>
            <a:schemeClr val="tx1"/>
          </a:solidFill>
          <a:latin typeface="+mn-lt"/>
          <a:ea typeface="+mn-ea"/>
          <a:cs typeface="+mn-cs"/>
        </a:defRPr>
      </a:lvl1pPr>
      <a:lvl2pPr marL="527517" algn="l" defTabSz="1055035" rtl="0" eaLnBrk="1" latinLnBrk="0" hangingPunct="1">
        <a:defRPr sz="2100" kern="1200">
          <a:solidFill>
            <a:schemeClr val="tx1"/>
          </a:solidFill>
          <a:latin typeface="+mn-lt"/>
          <a:ea typeface="+mn-ea"/>
          <a:cs typeface="+mn-cs"/>
        </a:defRPr>
      </a:lvl2pPr>
      <a:lvl3pPr marL="1055035" algn="l" defTabSz="1055035" rtl="0" eaLnBrk="1" latinLnBrk="0" hangingPunct="1">
        <a:defRPr sz="2100" kern="1200">
          <a:solidFill>
            <a:schemeClr val="tx1"/>
          </a:solidFill>
          <a:latin typeface="+mn-lt"/>
          <a:ea typeface="+mn-ea"/>
          <a:cs typeface="+mn-cs"/>
        </a:defRPr>
      </a:lvl3pPr>
      <a:lvl4pPr marL="1582552" algn="l" defTabSz="1055035" rtl="0" eaLnBrk="1" latinLnBrk="0" hangingPunct="1">
        <a:defRPr sz="2100" kern="1200">
          <a:solidFill>
            <a:schemeClr val="tx1"/>
          </a:solidFill>
          <a:latin typeface="+mn-lt"/>
          <a:ea typeface="+mn-ea"/>
          <a:cs typeface="+mn-cs"/>
        </a:defRPr>
      </a:lvl4pPr>
      <a:lvl5pPr marL="2110069" algn="l" defTabSz="1055035" rtl="0" eaLnBrk="1" latinLnBrk="0" hangingPunct="1">
        <a:defRPr sz="2100" kern="1200">
          <a:solidFill>
            <a:schemeClr val="tx1"/>
          </a:solidFill>
          <a:latin typeface="+mn-lt"/>
          <a:ea typeface="+mn-ea"/>
          <a:cs typeface="+mn-cs"/>
        </a:defRPr>
      </a:lvl5pPr>
      <a:lvl6pPr marL="2637587" algn="l" defTabSz="1055035" rtl="0" eaLnBrk="1" latinLnBrk="0" hangingPunct="1">
        <a:defRPr sz="2100" kern="1200">
          <a:solidFill>
            <a:schemeClr val="tx1"/>
          </a:solidFill>
          <a:latin typeface="+mn-lt"/>
          <a:ea typeface="+mn-ea"/>
          <a:cs typeface="+mn-cs"/>
        </a:defRPr>
      </a:lvl6pPr>
      <a:lvl7pPr marL="3165104" algn="l" defTabSz="1055035" rtl="0" eaLnBrk="1" latinLnBrk="0" hangingPunct="1">
        <a:defRPr sz="2100" kern="1200">
          <a:solidFill>
            <a:schemeClr val="tx1"/>
          </a:solidFill>
          <a:latin typeface="+mn-lt"/>
          <a:ea typeface="+mn-ea"/>
          <a:cs typeface="+mn-cs"/>
        </a:defRPr>
      </a:lvl7pPr>
      <a:lvl8pPr marL="3692622" algn="l" defTabSz="1055035" rtl="0" eaLnBrk="1" latinLnBrk="0" hangingPunct="1">
        <a:defRPr sz="2100" kern="1200">
          <a:solidFill>
            <a:schemeClr val="tx1"/>
          </a:solidFill>
          <a:latin typeface="+mn-lt"/>
          <a:ea typeface="+mn-ea"/>
          <a:cs typeface="+mn-cs"/>
        </a:defRPr>
      </a:lvl8pPr>
      <a:lvl9pPr marL="4220139" algn="l" defTabSz="105503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3.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vmlDrawing" Target="../drawings/vmlDrawing3.v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3073"/>
          <p:cNvSpPr>
            <a:spLocks noGrp="1" noChangeArrowheads="1"/>
          </p:cNvSpPr>
          <p:nvPr/>
        </p:nvSpPr>
        <p:spPr bwMode="auto">
          <a:xfrm>
            <a:off x="514401" y="842964"/>
            <a:ext cx="7642225" cy="5286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5481" tIns="92740" rIns="185481" bIns="92740"/>
          <a:lstStyle>
            <a:lvl1pPr marL="523875" indent="-523875">
              <a:defRPr sz="2700">
                <a:solidFill>
                  <a:schemeClr val="tx1"/>
                </a:solidFill>
                <a:latin typeface="Arial" charset="0"/>
                <a:ea typeface="SimSun" charset="-122"/>
              </a:defRPr>
            </a:lvl1pPr>
            <a:lvl2pPr>
              <a:defRPr sz="2700">
                <a:solidFill>
                  <a:schemeClr val="tx1"/>
                </a:solidFill>
                <a:latin typeface="Arial" charset="0"/>
                <a:ea typeface="SimSun" charset="-122"/>
              </a:defRPr>
            </a:lvl2pPr>
            <a:lvl3pPr>
              <a:defRPr sz="2700">
                <a:solidFill>
                  <a:schemeClr val="tx1"/>
                </a:solidFill>
                <a:latin typeface="Arial" charset="0"/>
                <a:ea typeface="SimSun" charset="-122"/>
              </a:defRPr>
            </a:lvl3pPr>
            <a:lvl4pPr>
              <a:defRPr sz="2700">
                <a:solidFill>
                  <a:schemeClr val="tx1"/>
                </a:solidFill>
                <a:latin typeface="Arial" charset="0"/>
                <a:ea typeface="SimSun" charset="-122"/>
              </a:defRPr>
            </a:lvl4pPr>
            <a:lvl5pPr>
              <a:defRPr sz="2700">
                <a:solidFill>
                  <a:schemeClr val="tx1"/>
                </a:solidFill>
                <a:latin typeface="Arial" charset="0"/>
                <a:ea typeface="SimSun" charset="-122"/>
              </a:defRPr>
            </a:lvl5pPr>
            <a:lvl6pPr fontAlgn="base">
              <a:spcBef>
                <a:spcPct val="0"/>
              </a:spcBef>
              <a:spcAft>
                <a:spcPct val="0"/>
              </a:spcAft>
              <a:buFont typeface="Arial" charset="0"/>
              <a:defRPr sz="2700">
                <a:solidFill>
                  <a:schemeClr val="tx1"/>
                </a:solidFill>
                <a:latin typeface="Arial" charset="0"/>
                <a:ea typeface="SimSun" charset="-122"/>
              </a:defRPr>
            </a:lvl6pPr>
            <a:lvl7pPr fontAlgn="base">
              <a:spcBef>
                <a:spcPct val="0"/>
              </a:spcBef>
              <a:spcAft>
                <a:spcPct val="0"/>
              </a:spcAft>
              <a:buFont typeface="Arial" charset="0"/>
              <a:defRPr sz="2700">
                <a:solidFill>
                  <a:schemeClr val="tx1"/>
                </a:solidFill>
                <a:latin typeface="Arial" charset="0"/>
                <a:ea typeface="SimSun" charset="-122"/>
              </a:defRPr>
            </a:lvl7pPr>
            <a:lvl8pPr fontAlgn="base">
              <a:spcBef>
                <a:spcPct val="0"/>
              </a:spcBef>
              <a:spcAft>
                <a:spcPct val="0"/>
              </a:spcAft>
              <a:buFont typeface="Arial" charset="0"/>
              <a:defRPr sz="2700">
                <a:solidFill>
                  <a:schemeClr val="tx1"/>
                </a:solidFill>
                <a:latin typeface="Arial" charset="0"/>
                <a:ea typeface="SimSun" charset="-122"/>
              </a:defRPr>
            </a:lvl8pPr>
            <a:lvl9pPr fontAlgn="base">
              <a:spcBef>
                <a:spcPct val="0"/>
              </a:spcBef>
              <a:spcAft>
                <a:spcPct val="0"/>
              </a:spcAft>
              <a:buFont typeface="Arial" charset="0"/>
              <a:defRPr sz="2700">
                <a:solidFill>
                  <a:schemeClr val="tx1"/>
                </a:solidFill>
                <a:latin typeface="Arial" charset="0"/>
                <a:ea typeface="SimSun" charset="-122"/>
              </a:defRPr>
            </a:lvl9pPr>
          </a:lstStyle>
          <a:p>
            <a:pPr fontAlgn="base">
              <a:spcBef>
                <a:spcPct val="20000"/>
              </a:spcBef>
              <a:spcAft>
                <a:spcPct val="0"/>
              </a:spcAft>
              <a:buFont typeface="Arial" charset="0"/>
              <a:buNone/>
            </a:pPr>
            <a:r>
              <a:rPr lang="en-US" altLang="zh-CN" sz="5300" b="1" dirty="0">
                <a:solidFill>
                  <a:srgbClr val="333333"/>
                </a:solidFill>
                <a:latin typeface="Microsoft YaHei" charset="-122"/>
                <a:ea typeface="Microsoft YaHei" charset="-122"/>
                <a:cs typeface="Microsoft YaHei" charset="-122"/>
              </a:rPr>
              <a:t>SQL</a:t>
            </a:r>
            <a:r>
              <a:rPr lang="zh-CN" altLang="en-US" sz="5300" b="1" dirty="0">
                <a:solidFill>
                  <a:srgbClr val="333333"/>
                </a:solidFill>
                <a:latin typeface="Microsoft YaHei" charset="-122"/>
                <a:ea typeface="Microsoft YaHei" charset="-122"/>
                <a:cs typeface="Microsoft YaHei" charset="-122"/>
              </a:rPr>
              <a:t>语言（</a:t>
            </a:r>
            <a:r>
              <a:rPr lang="en-US" altLang="zh-CN" sz="5300" b="1" dirty="0">
                <a:solidFill>
                  <a:srgbClr val="333333"/>
                </a:solidFill>
                <a:latin typeface="Microsoft YaHei" charset="-122"/>
                <a:ea typeface="Microsoft YaHei" charset="-122"/>
                <a:cs typeface="Microsoft YaHei" charset="-122"/>
              </a:rPr>
              <a:t>1</a:t>
            </a:r>
            <a:r>
              <a:rPr lang="zh-CN" altLang="en-US" sz="5300" b="1" dirty="0">
                <a:solidFill>
                  <a:srgbClr val="333333"/>
                </a:solidFill>
                <a:latin typeface="Microsoft YaHei" charset="-122"/>
                <a:ea typeface="Microsoft YaHei" charset="-122"/>
                <a:cs typeface="Microsoft YaHei" charset="-122"/>
              </a:rPr>
              <a:t>）</a:t>
            </a:r>
            <a:endParaRPr lang="en-US" altLang="zh-CN" sz="5300" b="1" dirty="0">
              <a:solidFill>
                <a:srgbClr val="333333"/>
              </a:solidFill>
              <a:latin typeface="Microsoft YaHei" charset="-122"/>
              <a:ea typeface="Microsoft YaHei" charset="-122"/>
              <a:cs typeface="Microsoft YaHei" charset="-122"/>
            </a:endParaRPr>
          </a:p>
        </p:txBody>
      </p:sp>
      <p:sp>
        <p:nvSpPr>
          <p:cNvPr id="2" name="矩形 3074"/>
          <p:cNvSpPr>
            <a:spLocks noGrp="1"/>
          </p:cNvSpPr>
          <p:nvPr/>
        </p:nvSpPr>
        <p:spPr>
          <a:xfrm>
            <a:off x="2911254" y="2819787"/>
            <a:ext cx="6837362" cy="2841529"/>
          </a:xfrm>
          <a:prstGeom prst="rect">
            <a:avLst/>
          </a:prstGeom>
          <a:noFill/>
          <a:ln w="9525">
            <a:noFill/>
            <a:miter/>
          </a:ln>
        </p:spPr>
        <p:txBody>
          <a:bodyPr lIns="185481" tIns="92740" rIns="185481" bIns="92740"/>
          <a:lstStyle/>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endParaRPr lang="en-US" altLang="zh-CN" sz="3700" noProof="1">
              <a:solidFill>
                <a:srgbClr val="333333"/>
              </a:solidFill>
              <a:latin typeface="Segoe UI" charset="0"/>
              <a:ea typeface="Microsoft YaHei" charset="-122"/>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sym typeface="+mn-ea"/>
              </a:rPr>
              <a:t>周烜</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华东师范大学</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zh-CN" altLang="en-US" sz="3700" noProof="1">
                <a:solidFill>
                  <a:srgbClr val="333333"/>
                </a:solidFill>
                <a:latin typeface="Segoe UI" charset="0"/>
                <a:ea typeface="Microsoft YaHei" charset="-122"/>
                <a:cs typeface="+mn-ea"/>
                <a:sym typeface="+mn-ea"/>
              </a:rPr>
              <a:t>数据科学与工程学院</a:t>
            </a:r>
            <a:endParaRPr lang="en-US" altLang="zh-CN" sz="3700" noProof="1">
              <a:solidFill>
                <a:srgbClr val="333333"/>
              </a:solidFill>
              <a:latin typeface="Segoe UI" charset="0"/>
              <a:ea typeface="Microsoft YaHei" charset="-122"/>
              <a:cs typeface="+mn-ea"/>
              <a:sym typeface="+mn-ea"/>
            </a:endParaRPr>
          </a:p>
          <a:p>
            <a:pPr marL="697411" indent="-697411" algn="r" fontAlgn="base">
              <a:lnSpc>
                <a:spcPct val="80000"/>
              </a:lnSpc>
              <a:spcBef>
                <a:spcPct val="20000"/>
              </a:spcBef>
              <a:spcAft>
                <a:spcPct val="0"/>
              </a:spcAft>
            </a:pPr>
            <a:r>
              <a:rPr lang="en-US" altLang="zh-CN" sz="3700" noProof="1">
                <a:solidFill>
                  <a:srgbClr val="333333"/>
                </a:solidFill>
                <a:latin typeface="Segoe UI" charset="0"/>
                <a:ea typeface="Microsoft YaHei" charset="-122"/>
                <a:cs typeface="+mn-ea"/>
                <a:sym typeface="+mn-ea"/>
              </a:rPr>
              <a:t>xzhou@dase.ecnu.edu.cn</a:t>
            </a:r>
            <a:endParaRPr lang="en-US" altLang="zh-CN" sz="3700" noProof="1">
              <a:solidFill>
                <a:srgbClr val="333333"/>
              </a:solidFill>
              <a:latin typeface="Segoe UI" charset="0"/>
              <a:ea typeface="Microsoft YaHei" charset="-122"/>
            </a:endParaRPr>
          </a:p>
        </p:txBody>
      </p:sp>
      <p:pic>
        <p:nvPicPr>
          <p:cNvPr id="3076" name="图片 3075" descr="a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6626" y="841461"/>
            <a:ext cx="16160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3076"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915" y="4838705"/>
            <a:ext cx="1152525" cy="115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B48529B3-AE45-5546-A826-B7D54C04D9F8}" type="slidenum">
              <a:rPr lang="zh-CN" altLang="en-US" smtClean="0">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36891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14350" y="127346"/>
            <a:ext cx="9258300" cy="1141414"/>
          </a:xfrm>
        </p:spPr>
        <p:txBody>
          <a:bodyPr>
            <a:normAutofit fontScale="90000"/>
          </a:bodyPr>
          <a:lstStyle/>
          <a:p>
            <a:r>
              <a:rPr lang="en-US" altLang="zh-CN" dirty="0"/>
              <a:t>1. </a:t>
            </a:r>
            <a:r>
              <a:rPr lang="zh-CN" altLang="en-US" dirty="0"/>
              <a:t>基本表的定义、删除与修改</a:t>
            </a:r>
          </a:p>
        </p:txBody>
      </p:sp>
      <p:sp>
        <p:nvSpPr>
          <p:cNvPr id="36867" name="Rectangle 3"/>
          <p:cNvSpPr>
            <a:spLocks noGrp="1" noChangeArrowheads="1"/>
          </p:cNvSpPr>
          <p:nvPr>
            <p:ph type="body" idx="4294967295"/>
          </p:nvPr>
        </p:nvSpPr>
        <p:spPr>
          <a:xfrm>
            <a:off x="751012" y="1340769"/>
            <a:ext cx="9145016" cy="4896544"/>
          </a:xfrm>
        </p:spPr>
        <p:txBody>
          <a:bodyPr>
            <a:normAutofit fontScale="85000" lnSpcReduction="10000"/>
          </a:bodyPr>
          <a:lstStyle/>
          <a:p>
            <a:pPr algn="just" eaLnBrk="1" hangingPunct="1">
              <a:lnSpc>
                <a:spcPct val="120000"/>
              </a:lnSpc>
            </a:pPr>
            <a:r>
              <a:rPr lang="zh-CN" altLang="en-US" sz="2400" dirty="0"/>
              <a:t>定义基本表</a:t>
            </a:r>
          </a:p>
          <a:p>
            <a:pPr algn="just" eaLnBrk="1" hangingPunct="1">
              <a:lnSpc>
                <a:spcPct val="120000"/>
              </a:lnSpc>
              <a:buFont typeface="Wingdings" panose="05000000000000000000" pitchFamily="2" charset="2"/>
              <a:buNone/>
            </a:pPr>
            <a:r>
              <a:rPr lang="zh-CN" altLang="en-US" sz="2400" dirty="0"/>
              <a:t>	</a:t>
            </a:r>
            <a:r>
              <a:rPr lang="en-US" altLang="zh-CN" sz="2400" dirty="0"/>
              <a:t>CREATE TABLE &lt;</a:t>
            </a:r>
            <a:r>
              <a:rPr lang="zh-CN" altLang="en-US" sz="2400" dirty="0"/>
              <a:t>表名</a:t>
            </a:r>
            <a:r>
              <a:rPr lang="en-US" altLang="zh-CN" sz="2400" dirty="0"/>
              <a:t>&gt;</a:t>
            </a:r>
          </a:p>
          <a:p>
            <a:pPr algn="just" eaLnBrk="1" hangingPunct="1">
              <a:lnSpc>
                <a:spcPct val="120000"/>
              </a:lnSpc>
              <a:buFont typeface="Wingdings" panose="05000000000000000000" pitchFamily="2" charset="2"/>
              <a:buNone/>
            </a:pPr>
            <a:r>
              <a:rPr lang="en-US" altLang="zh-CN" sz="2400" dirty="0"/>
              <a:t>	</a:t>
            </a:r>
            <a:r>
              <a:rPr lang="zh-CN" altLang="en-US" sz="2400" dirty="0"/>
              <a:t>(</a:t>
            </a:r>
            <a:r>
              <a:rPr lang="en-US" altLang="zh-CN" sz="2400" dirty="0"/>
              <a:t>&lt;</a:t>
            </a:r>
            <a:r>
              <a:rPr lang="zh-CN" altLang="en-US" sz="2400" dirty="0"/>
              <a:t>列名</a:t>
            </a:r>
            <a:r>
              <a:rPr lang="en-US" altLang="zh-CN" sz="2400" dirty="0"/>
              <a:t>&gt; &lt;</a:t>
            </a:r>
            <a:r>
              <a:rPr lang="zh-CN" altLang="en-US" sz="2400" dirty="0"/>
              <a:t>数据类型</a:t>
            </a:r>
            <a:r>
              <a:rPr lang="en-US" altLang="zh-CN" sz="2400" dirty="0"/>
              <a:t>&gt;[ &lt;</a:t>
            </a:r>
            <a:r>
              <a:rPr lang="zh-CN" altLang="en-US" sz="2400" dirty="0"/>
              <a:t>列级完整性约束条件</a:t>
            </a:r>
            <a:r>
              <a:rPr lang="en-US" altLang="zh-CN" sz="2400" dirty="0"/>
              <a:t>&gt; ]</a:t>
            </a:r>
          </a:p>
          <a:p>
            <a:pPr algn="just" eaLnBrk="1" hangingPunct="1">
              <a:lnSpc>
                <a:spcPct val="120000"/>
              </a:lnSpc>
              <a:buFont typeface="Wingdings" panose="05000000000000000000" pitchFamily="2" charset="2"/>
              <a:buNone/>
            </a:pPr>
            <a:r>
              <a:rPr lang="en-US" altLang="zh-CN" sz="2400" dirty="0"/>
              <a:t>	[</a:t>
            </a:r>
            <a:r>
              <a:rPr lang="zh-CN" altLang="en-US" sz="2400" dirty="0"/>
              <a:t>,</a:t>
            </a:r>
            <a:r>
              <a:rPr lang="en-US" altLang="zh-CN" sz="2400" dirty="0"/>
              <a:t>&lt;</a:t>
            </a:r>
            <a:r>
              <a:rPr lang="zh-CN" altLang="en-US" sz="2400" dirty="0"/>
              <a:t>列名</a:t>
            </a:r>
            <a:r>
              <a:rPr lang="en-US" altLang="zh-CN" sz="2400" dirty="0"/>
              <a:t>&gt; &lt;</a:t>
            </a:r>
            <a:r>
              <a:rPr lang="zh-CN" altLang="en-US" sz="2400" dirty="0"/>
              <a:t>数据类型</a:t>
            </a:r>
            <a:r>
              <a:rPr lang="en-US" altLang="zh-CN" sz="2400" dirty="0"/>
              <a:t>&gt;[ &lt;</a:t>
            </a:r>
            <a:r>
              <a:rPr lang="zh-CN" altLang="en-US" sz="2400" dirty="0"/>
              <a:t>列级完整性约束条件</a:t>
            </a:r>
            <a:r>
              <a:rPr lang="en-US" altLang="zh-CN" sz="2400" dirty="0"/>
              <a:t>&gt;] ] </a:t>
            </a:r>
          </a:p>
          <a:p>
            <a:pPr algn="just" eaLnBrk="1" hangingPunct="1">
              <a:lnSpc>
                <a:spcPct val="120000"/>
              </a:lnSpc>
              <a:buFont typeface="Wingdings" panose="05000000000000000000" pitchFamily="2" charset="2"/>
              <a:buNone/>
            </a:pPr>
            <a:r>
              <a:rPr lang="en-US" altLang="zh-CN" sz="2400" dirty="0">
                <a:latin typeface="Courier New" panose="02070309020205020404" pitchFamily="49" charset="0"/>
              </a:rPr>
              <a:t>		…</a:t>
            </a:r>
          </a:p>
          <a:p>
            <a:pPr algn="just" eaLnBrk="1" hangingPunct="1">
              <a:lnSpc>
                <a:spcPct val="120000"/>
              </a:lnSpc>
              <a:buFont typeface="Wingdings" panose="05000000000000000000" pitchFamily="2" charset="2"/>
              <a:buNone/>
            </a:pPr>
            <a:r>
              <a:rPr lang="en-US" altLang="zh-CN" sz="2400" dirty="0">
                <a:latin typeface="Courier New" panose="02070309020205020404" pitchFamily="49" charset="0"/>
              </a:rPr>
              <a:t>	</a:t>
            </a:r>
            <a:r>
              <a:rPr lang="en-US" altLang="zh-CN" sz="2400" dirty="0"/>
              <a:t>[</a:t>
            </a:r>
            <a:r>
              <a:rPr lang="zh-CN" altLang="en-US" sz="2400" dirty="0"/>
              <a:t>,</a:t>
            </a:r>
            <a:r>
              <a:rPr lang="en-US" altLang="zh-CN" sz="2400" dirty="0"/>
              <a:t>&lt;</a:t>
            </a:r>
            <a:r>
              <a:rPr lang="zh-CN" altLang="en-US" sz="2400" dirty="0"/>
              <a:t>表级完整性约束条件</a:t>
            </a:r>
            <a:r>
              <a:rPr lang="en-US" altLang="zh-CN" sz="2400" dirty="0"/>
              <a:t>&gt; ] </a:t>
            </a:r>
            <a:r>
              <a:rPr lang="zh-CN" altLang="en-US" sz="2400" dirty="0"/>
              <a:t>);</a:t>
            </a:r>
          </a:p>
          <a:p>
            <a:pPr lvl="1" algn="just" eaLnBrk="1" hangingPunct="1">
              <a:lnSpc>
                <a:spcPct val="120000"/>
              </a:lnSpc>
            </a:pPr>
            <a:r>
              <a:rPr lang="en-US" altLang="zh-CN" sz="2400" dirty="0">
                <a:solidFill>
                  <a:srgbClr val="FF00FF"/>
                </a:solidFill>
              </a:rPr>
              <a:t>&lt;</a:t>
            </a:r>
            <a:r>
              <a:rPr lang="zh-CN" altLang="en-US" sz="2400" dirty="0">
                <a:solidFill>
                  <a:srgbClr val="FF00FF"/>
                </a:solidFill>
              </a:rPr>
              <a:t>表名</a:t>
            </a:r>
            <a:r>
              <a:rPr lang="en-US" altLang="zh-CN" sz="2400" dirty="0">
                <a:solidFill>
                  <a:srgbClr val="FF00FF"/>
                </a:solidFill>
              </a:rPr>
              <a:t>&gt;</a:t>
            </a:r>
            <a:r>
              <a:rPr lang="zh-CN" altLang="en-US" sz="2400" dirty="0"/>
              <a:t>：所要定义的基本表的名字</a:t>
            </a:r>
          </a:p>
          <a:p>
            <a:pPr lvl="1" algn="just" eaLnBrk="1" hangingPunct="1">
              <a:lnSpc>
                <a:spcPct val="120000"/>
              </a:lnSpc>
            </a:pPr>
            <a:r>
              <a:rPr lang="en-US" altLang="zh-CN" sz="2400" dirty="0">
                <a:solidFill>
                  <a:srgbClr val="FF00FF"/>
                </a:solidFill>
              </a:rPr>
              <a:t>&lt;</a:t>
            </a:r>
            <a:r>
              <a:rPr lang="zh-CN" altLang="en-US" sz="2400" dirty="0">
                <a:solidFill>
                  <a:srgbClr val="FF00FF"/>
                </a:solidFill>
              </a:rPr>
              <a:t>列名</a:t>
            </a:r>
            <a:r>
              <a:rPr lang="en-US" altLang="zh-CN" sz="2400" dirty="0">
                <a:solidFill>
                  <a:srgbClr val="FF00FF"/>
                </a:solidFill>
              </a:rPr>
              <a:t>&gt;</a:t>
            </a:r>
            <a:r>
              <a:rPr lang="zh-CN" altLang="en-US" sz="2400" dirty="0"/>
              <a:t>：组成该表的各个属性（列）</a:t>
            </a:r>
          </a:p>
          <a:p>
            <a:pPr lvl="1" algn="just" eaLnBrk="1" hangingPunct="1">
              <a:lnSpc>
                <a:spcPct val="120000"/>
              </a:lnSpc>
            </a:pPr>
            <a:r>
              <a:rPr lang="en-US" altLang="zh-CN" sz="2400" dirty="0">
                <a:solidFill>
                  <a:srgbClr val="FF00FF"/>
                </a:solidFill>
              </a:rPr>
              <a:t>&lt;</a:t>
            </a:r>
            <a:r>
              <a:rPr lang="zh-CN" altLang="en-US" sz="2400" dirty="0">
                <a:solidFill>
                  <a:srgbClr val="FF00FF"/>
                </a:solidFill>
              </a:rPr>
              <a:t>列级完整性约束条件</a:t>
            </a:r>
            <a:r>
              <a:rPr lang="en-US" altLang="zh-CN" sz="2400" dirty="0">
                <a:solidFill>
                  <a:srgbClr val="FF00FF"/>
                </a:solidFill>
              </a:rPr>
              <a:t>&gt;</a:t>
            </a:r>
            <a:r>
              <a:rPr lang="zh-CN" altLang="en-US" sz="2400" dirty="0"/>
              <a:t>：涉及相应属性列的完整性约束条件</a:t>
            </a:r>
          </a:p>
          <a:p>
            <a:pPr lvl="1" eaLnBrk="1" hangingPunct="1">
              <a:lnSpc>
                <a:spcPct val="120000"/>
              </a:lnSpc>
            </a:pPr>
            <a:r>
              <a:rPr lang="en-US" altLang="zh-CN" sz="2400" dirty="0">
                <a:solidFill>
                  <a:srgbClr val="FF00FF"/>
                </a:solidFill>
              </a:rPr>
              <a:t>&lt;</a:t>
            </a:r>
            <a:r>
              <a:rPr lang="zh-CN" altLang="en-US" sz="2400" dirty="0">
                <a:solidFill>
                  <a:srgbClr val="FF00FF"/>
                </a:solidFill>
              </a:rPr>
              <a:t>表级完整性约束条件</a:t>
            </a:r>
            <a:r>
              <a:rPr lang="en-US" altLang="zh-CN" sz="2400" dirty="0">
                <a:solidFill>
                  <a:srgbClr val="FF00FF"/>
                </a:solidFill>
              </a:rPr>
              <a:t>&gt;</a:t>
            </a:r>
            <a:r>
              <a:rPr lang="zh-CN" altLang="en-US" sz="2400" dirty="0"/>
              <a:t>：涉及一个或多个属性列的完整性约束条件 </a:t>
            </a:r>
            <a:endParaRPr lang="en-US" altLang="zh-CN" sz="2400" dirty="0"/>
          </a:p>
          <a:p>
            <a:pPr lvl="1" eaLnBrk="1" hangingPunct="1">
              <a:lnSpc>
                <a:spcPct val="120000"/>
              </a:lnSpc>
            </a:pPr>
            <a:r>
              <a:rPr lang="zh-CN" altLang="en-US" sz="2400" dirty="0"/>
              <a:t>如果完整性约束条件涉及到该表的多个属性列，则必须定义在表级上，否则既可以定义在列级也可以定义在表级。 </a:t>
            </a:r>
          </a:p>
          <a:p>
            <a:pPr eaLnBrk="1" hangingPunct="1">
              <a:lnSpc>
                <a:spcPct val="120000"/>
              </a:lnSpc>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424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zh-CN" altLang="en-US" sz="5000" dirty="0"/>
              <a:t>学生表</a:t>
            </a:r>
            <a:r>
              <a:rPr lang="en-US" altLang="zh-CN" sz="5000" dirty="0"/>
              <a:t>Student</a:t>
            </a:r>
          </a:p>
        </p:txBody>
      </p:sp>
      <p:sp>
        <p:nvSpPr>
          <p:cNvPr id="37891" name="Rectangle 3"/>
          <p:cNvSpPr>
            <a:spLocks noGrp="1" noChangeArrowheads="1"/>
          </p:cNvSpPr>
          <p:nvPr>
            <p:ph type="body" idx="4294967295"/>
          </p:nvPr>
        </p:nvSpPr>
        <p:spPr>
          <a:xfrm>
            <a:off x="751012" y="1844824"/>
            <a:ext cx="8867775" cy="4276725"/>
          </a:xfrm>
        </p:spPr>
        <p:txBody>
          <a:bodyPr/>
          <a:lstStyle/>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3.5]  </a:t>
            </a:r>
            <a:r>
              <a:rPr lang="zh-CN" altLang="en-US" sz="2400" dirty="0"/>
              <a:t>建立“学生”表</a:t>
            </a:r>
            <a:r>
              <a:rPr lang="en-US" altLang="zh-CN" sz="2400" dirty="0"/>
              <a:t>Student</a:t>
            </a:r>
            <a:r>
              <a:rPr lang="zh-CN" altLang="en-US" sz="2400" dirty="0"/>
              <a:t>。学号是主码，姓名取值唯一。</a:t>
            </a:r>
          </a:p>
          <a:p>
            <a:pPr eaLnBrk="1" hangingPunct="1">
              <a:buFont typeface="Wingdings" panose="05000000000000000000" pitchFamily="2" charset="2"/>
              <a:buNone/>
            </a:pPr>
            <a:r>
              <a:rPr lang="zh-CN" altLang="en-US" sz="1800" dirty="0"/>
              <a:t>     </a:t>
            </a:r>
          </a:p>
          <a:p>
            <a:pPr eaLnBrk="1" hangingPunct="1">
              <a:buFont typeface="Wingdings" panose="05000000000000000000" pitchFamily="2" charset="2"/>
              <a:buNone/>
            </a:pPr>
            <a:r>
              <a:rPr lang="en-US" altLang="zh-CN" sz="2400" dirty="0"/>
              <a:t>CREATE TABLE Student          </a:t>
            </a:r>
          </a:p>
          <a:p>
            <a:pPr eaLnBrk="1" hangingPunct="1">
              <a:buFont typeface="Wingdings" panose="05000000000000000000" pitchFamily="2" charset="2"/>
              <a:buNone/>
            </a:pPr>
            <a:r>
              <a:rPr lang="en-US" altLang="zh-CN" sz="2400" dirty="0"/>
              <a:t>      </a:t>
            </a:r>
            <a:r>
              <a:rPr lang="zh-CN" altLang="en-US" sz="2400" dirty="0"/>
              <a:t>(</a:t>
            </a:r>
            <a:r>
              <a:rPr lang="en-US" altLang="zh-CN" sz="2400" dirty="0" err="1"/>
              <a:t>Sno</a:t>
            </a:r>
            <a:r>
              <a:rPr lang="en-US" altLang="zh-CN" sz="2400" dirty="0"/>
              <a:t>   CHAR</a:t>
            </a:r>
            <a:r>
              <a:rPr lang="zh-CN" altLang="en-US" sz="2400" dirty="0"/>
              <a:t>(</a:t>
            </a:r>
            <a:r>
              <a:rPr lang="en-US" altLang="zh-CN" sz="2400" dirty="0"/>
              <a:t>9</a:t>
            </a:r>
            <a:r>
              <a:rPr lang="zh-CN" altLang="en-US" sz="2400" dirty="0"/>
              <a:t>)</a:t>
            </a:r>
            <a:r>
              <a:rPr lang="en-US" altLang="zh-CN" sz="2400" dirty="0"/>
              <a:t> </a:t>
            </a:r>
            <a:r>
              <a:rPr lang="en-US" altLang="zh-CN" sz="2400" dirty="0">
                <a:solidFill>
                  <a:srgbClr val="FF00FF"/>
                </a:solidFill>
              </a:rPr>
              <a:t>PRIMARY KEY</a:t>
            </a:r>
            <a:r>
              <a:rPr lang="zh-CN" altLang="en-US" sz="2400" dirty="0"/>
              <a:t>, </a:t>
            </a:r>
            <a:br>
              <a:rPr lang="en-US" altLang="zh-CN" sz="2400" dirty="0"/>
            </a:br>
            <a:r>
              <a:rPr lang="en-US" altLang="zh-CN" sz="2400" dirty="0"/>
              <a:t>                                          </a:t>
            </a:r>
            <a:r>
              <a:rPr lang="en-US" altLang="zh-CN" sz="2000" dirty="0"/>
              <a:t>/* </a:t>
            </a:r>
            <a:r>
              <a:rPr lang="zh-CN" altLang="en-US" sz="2000" dirty="0"/>
              <a:t>列级完整性约束条件</a:t>
            </a:r>
            <a:r>
              <a:rPr lang="en-US" altLang="zh-CN" sz="2000" dirty="0"/>
              <a:t>,</a:t>
            </a:r>
            <a:r>
              <a:rPr lang="en-US" altLang="zh-CN" sz="2000" dirty="0" err="1"/>
              <a:t>Sno</a:t>
            </a:r>
            <a:r>
              <a:rPr lang="zh-CN" altLang="en-US" sz="2000" dirty="0"/>
              <a:t>是主码*</a:t>
            </a:r>
            <a:r>
              <a:rPr lang="en-US" altLang="zh-CN" sz="2000" dirty="0"/>
              <a:t>/        </a:t>
            </a:r>
            <a:r>
              <a:rPr lang="en-US" altLang="zh-CN" sz="2400" dirty="0"/>
              <a:t>          </a:t>
            </a:r>
          </a:p>
          <a:p>
            <a:pPr eaLnBrk="1" hangingPunct="1">
              <a:buFont typeface="Wingdings" panose="05000000000000000000" pitchFamily="2" charset="2"/>
              <a:buNone/>
            </a:pPr>
            <a:r>
              <a:rPr lang="en-US" altLang="zh-CN" sz="2400" dirty="0"/>
              <a:t> </a:t>
            </a:r>
            <a:r>
              <a:rPr lang="zh-CN" altLang="en-US" sz="2400" dirty="0"/>
              <a:t>       </a:t>
            </a:r>
            <a:r>
              <a:rPr lang="en-US" altLang="zh-CN" sz="2400" dirty="0" err="1"/>
              <a:t>Sname</a:t>
            </a:r>
            <a:r>
              <a:rPr lang="en-US" altLang="zh-CN" sz="2400" dirty="0"/>
              <a:t> CHAR</a:t>
            </a:r>
            <a:r>
              <a:rPr lang="zh-CN" altLang="en-US" sz="2400" dirty="0"/>
              <a:t>(</a:t>
            </a:r>
            <a:r>
              <a:rPr lang="en-US" altLang="zh-CN" sz="2400" dirty="0"/>
              <a:t>20</a:t>
            </a:r>
            <a:r>
              <a:rPr lang="zh-CN" altLang="en-US" sz="2400" dirty="0"/>
              <a:t>)</a:t>
            </a:r>
            <a:r>
              <a:rPr lang="en-US" altLang="zh-CN" sz="2400" dirty="0"/>
              <a:t> </a:t>
            </a:r>
            <a:r>
              <a:rPr lang="en-US" altLang="zh-CN" sz="2400" dirty="0">
                <a:solidFill>
                  <a:srgbClr val="FF00FF"/>
                </a:solidFill>
              </a:rPr>
              <a:t>UNIQUE</a:t>
            </a:r>
            <a:r>
              <a:rPr lang="zh-CN" altLang="en-US" sz="2400" dirty="0"/>
              <a:t>,            </a:t>
            </a:r>
            <a:r>
              <a:rPr lang="zh-CN" altLang="en-US" sz="2000" dirty="0"/>
              <a:t> </a:t>
            </a:r>
            <a:r>
              <a:rPr lang="en-US" altLang="zh-CN" sz="2000" dirty="0"/>
              <a:t>/* </a:t>
            </a:r>
            <a:r>
              <a:rPr lang="en-US" altLang="zh-CN" sz="2000" dirty="0" err="1"/>
              <a:t>Sname</a:t>
            </a:r>
            <a:r>
              <a:rPr lang="zh-CN" altLang="en-US" sz="2000" dirty="0"/>
              <a:t>取唯一值*</a:t>
            </a:r>
            <a:r>
              <a:rPr lang="en-US" altLang="zh-CN" sz="2000" dirty="0"/>
              <a:t>/</a:t>
            </a:r>
          </a:p>
          <a:p>
            <a:pPr eaLnBrk="1" hangingPunct="1">
              <a:buFont typeface="Wingdings" panose="05000000000000000000" pitchFamily="2" charset="2"/>
              <a:buNone/>
            </a:pPr>
            <a:r>
              <a:rPr lang="en-US" sz="2400" dirty="0"/>
              <a:t>        </a:t>
            </a:r>
            <a:r>
              <a:rPr lang="en-US" altLang="zh-CN" sz="2400" dirty="0" err="1"/>
              <a:t>Ssex</a:t>
            </a:r>
            <a:r>
              <a:rPr lang="en-US" altLang="zh-CN" sz="2400" dirty="0"/>
              <a:t>    CHAR</a:t>
            </a:r>
            <a:r>
              <a:rPr lang="zh-CN" altLang="en-US" sz="2400" dirty="0"/>
              <a:t>(</a:t>
            </a:r>
            <a:r>
              <a:rPr lang="en-US" altLang="zh-CN" sz="2400" dirty="0"/>
              <a:t>2</a:t>
            </a:r>
            <a:r>
              <a:rPr lang="zh-CN" altLang="en-US" sz="2400" dirty="0"/>
              <a:t>),</a:t>
            </a:r>
          </a:p>
          <a:p>
            <a:pPr eaLnBrk="1" hangingPunct="1">
              <a:buFont typeface="Wingdings" panose="05000000000000000000" pitchFamily="2" charset="2"/>
              <a:buNone/>
            </a:pPr>
            <a:r>
              <a:rPr lang="zh-CN" altLang="en-US" sz="2400" dirty="0"/>
              <a:t>        </a:t>
            </a:r>
            <a:r>
              <a:rPr lang="en-US" altLang="zh-CN" sz="2400" dirty="0"/>
              <a:t>Sage   SMALLINT</a:t>
            </a:r>
            <a:r>
              <a:rPr lang="zh-CN" altLang="en-US" sz="2400" dirty="0"/>
              <a:t>,</a:t>
            </a:r>
          </a:p>
          <a:p>
            <a:pPr eaLnBrk="1" hangingPunct="1">
              <a:buFont typeface="Wingdings" panose="05000000000000000000" pitchFamily="2" charset="2"/>
              <a:buNone/>
            </a:pPr>
            <a:r>
              <a:rPr lang="zh-CN" altLang="en-US" sz="2400" dirty="0"/>
              <a:t>        </a:t>
            </a:r>
            <a:r>
              <a:rPr lang="en-US" altLang="zh-CN" sz="2400" dirty="0" err="1"/>
              <a:t>Sdept</a:t>
            </a:r>
            <a:r>
              <a:rPr lang="en-US" altLang="zh-CN" sz="2400" dirty="0"/>
              <a:t>  CHAR</a:t>
            </a:r>
            <a:r>
              <a:rPr lang="zh-CN" altLang="en-US" sz="2400" dirty="0"/>
              <a:t>(</a:t>
            </a:r>
            <a:r>
              <a:rPr lang="en-US" altLang="zh-CN" sz="2400" dirty="0"/>
              <a:t>20</a:t>
            </a:r>
            <a:r>
              <a:rPr lang="zh-CN" altLang="en-US" sz="2400" dirty="0"/>
              <a:t>)</a:t>
            </a:r>
          </a:p>
          <a:p>
            <a:pPr eaLnBrk="1" hangingPunct="1">
              <a:buFont typeface="Wingdings" panose="05000000000000000000" pitchFamily="2" charset="2"/>
              <a:buNone/>
            </a:pPr>
            <a:r>
              <a:rPr lang="en-US" altLang="zh-CN" sz="2400" dirty="0"/>
              <a:t>      </a:t>
            </a:r>
            <a:r>
              <a:rPr lang="zh-CN" altLang="en-US" sz="2400" dirty="0"/>
              <a:t>); </a:t>
            </a:r>
          </a:p>
        </p:txBody>
      </p:sp>
      <p:sp>
        <p:nvSpPr>
          <p:cNvPr id="36868" name="AutoShape 7"/>
          <p:cNvSpPr>
            <a:spLocks noChangeArrowheads="1"/>
          </p:cNvSpPr>
          <p:nvPr/>
        </p:nvSpPr>
        <p:spPr bwMode="auto">
          <a:xfrm>
            <a:off x="6450136" y="2341711"/>
            <a:ext cx="914400" cy="609600"/>
          </a:xfrm>
          <a:prstGeom prst="wedgeRoundRectCallout">
            <a:avLst>
              <a:gd name="adj1" fmla="val -151287"/>
              <a:gd name="adj2" fmla="val 79306"/>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主码</a:t>
            </a:r>
          </a:p>
        </p:txBody>
      </p:sp>
      <p:sp>
        <p:nvSpPr>
          <p:cNvPr id="5" name="AutoShape 7"/>
          <p:cNvSpPr>
            <a:spLocks noChangeArrowheads="1"/>
          </p:cNvSpPr>
          <p:nvPr/>
        </p:nvSpPr>
        <p:spPr bwMode="auto">
          <a:xfrm>
            <a:off x="6521995" y="4645793"/>
            <a:ext cx="1079500" cy="609600"/>
          </a:xfrm>
          <a:prstGeom prst="wedgeRoundRectCallout">
            <a:avLst>
              <a:gd name="adj1" fmla="val -196079"/>
              <a:gd name="adj2" fmla="val -87884"/>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a:t>UNIQUE</a:t>
            </a:r>
          </a:p>
          <a:p>
            <a:pPr algn="ctr" eaLnBrk="1" hangingPunct="1"/>
            <a:r>
              <a:rPr lang="zh-CN" altLang="en-US" sz="1600" b="1"/>
              <a:t>约束</a:t>
            </a:r>
          </a:p>
        </p:txBody>
      </p:sp>
    </p:spTree>
    <p:extLst>
      <p:ext uri="{BB962C8B-B14F-4D97-AF65-F5344CB8AC3E}">
        <p14:creationId xmlns:p14="http://schemas.microsoft.com/office/powerpoint/2010/main" val="2852926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ox(in)">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P spid="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5000" dirty="0"/>
              <a:t>课程表</a:t>
            </a:r>
            <a:r>
              <a:rPr lang="en-US" altLang="zh-CN" sz="5000" dirty="0"/>
              <a:t>Course</a:t>
            </a:r>
          </a:p>
        </p:txBody>
      </p:sp>
      <p:sp>
        <p:nvSpPr>
          <p:cNvPr id="38915" name="Rectangle 3"/>
          <p:cNvSpPr>
            <a:spLocks noGrp="1" noChangeArrowheads="1"/>
          </p:cNvSpPr>
          <p:nvPr>
            <p:ph type="body" idx="4294967295"/>
          </p:nvPr>
        </p:nvSpPr>
        <p:spPr>
          <a:xfrm>
            <a:off x="679450" y="1674614"/>
            <a:ext cx="9036050" cy="4495800"/>
          </a:xfrm>
        </p:spPr>
        <p:txBody>
          <a:bodyPr/>
          <a:lstStyle/>
          <a:p>
            <a:pPr eaLnBrk="1" hangingPunct="1">
              <a:buFont typeface="Wingdings" panose="05000000000000000000" pitchFamily="2" charset="2"/>
              <a:buNone/>
            </a:pPr>
            <a:r>
              <a:rPr lang="en-US" altLang="zh-CN" sz="2400" dirty="0">
                <a:latin typeface="宋体" panose="02010600030101010101" pitchFamily="2" charset="-122"/>
              </a:rPr>
              <a:t> </a:t>
            </a:r>
            <a:r>
              <a:rPr lang="en-US" altLang="zh-CN" sz="2400" dirty="0"/>
              <a:t>[</a:t>
            </a:r>
            <a:r>
              <a:rPr lang="zh-CN" altLang="en-US" sz="2400" dirty="0"/>
              <a:t>例</a:t>
            </a:r>
            <a:r>
              <a:rPr lang="en-US" altLang="zh-CN" sz="2400" dirty="0"/>
              <a:t>3.6 ]</a:t>
            </a:r>
            <a:r>
              <a:rPr lang="en-US" altLang="zh-CN" sz="2400" dirty="0">
                <a:latin typeface="宋体" panose="02010600030101010101" pitchFamily="2" charset="-122"/>
              </a:rPr>
              <a:t> </a:t>
            </a:r>
            <a:r>
              <a:rPr lang="zh-CN" altLang="en-US" sz="2400" dirty="0">
                <a:latin typeface="宋体" panose="02010600030101010101" pitchFamily="2" charset="-122"/>
              </a:rPr>
              <a:t>建立一个“课程”表</a:t>
            </a:r>
            <a:r>
              <a:rPr lang="en-US" altLang="zh-CN" sz="2400" dirty="0"/>
              <a:t>Course</a:t>
            </a:r>
          </a:p>
          <a:p>
            <a:pPr eaLnBrk="1" hangingPunct="1">
              <a:buFont typeface="Wingdings" panose="05000000000000000000" pitchFamily="2" charset="2"/>
              <a:buNone/>
            </a:pPr>
            <a:r>
              <a:rPr lang="zh-CN" altLang="en-US" sz="2400" dirty="0"/>
              <a:t>	</a:t>
            </a:r>
            <a:r>
              <a:rPr lang="en-US" altLang="zh-CN" sz="2400" dirty="0"/>
              <a:t>CREATE TABLE  Course</a:t>
            </a:r>
          </a:p>
          <a:p>
            <a:pPr eaLnBrk="1" hangingPunct="1">
              <a:buFont typeface="Wingdings" panose="05000000000000000000" pitchFamily="2" charset="2"/>
              <a:buNone/>
            </a:pPr>
            <a:r>
              <a:rPr lang="en-US" sz="2400" dirty="0"/>
              <a:t>     </a:t>
            </a:r>
            <a:r>
              <a:rPr lang="zh-CN" altLang="en-US" sz="2400" dirty="0"/>
              <a:t>  </a:t>
            </a:r>
            <a:r>
              <a:rPr lang="en-US" altLang="zh-CN" sz="2400" dirty="0"/>
              <a:t>  </a:t>
            </a:r>
            <a:r>
              <a:rPr lang="zh-CN" altLang="en-US" sz="2400" dirty="0"/>
              <a:t> (</a:t>
            </a:r>
            <a:r>
              <a:rPr lang="en-US" altLang="zh-CN" sz="2400" dirty="0" err="1"/>
              <a:t>Cno</a:t>
            </a:r>
            <a:r>
              <a:rPr lang="en-US" altLang="zh-CN" sz="2400" dirty="0"/>
              <a:t> CHAR</a:t>
            </a:r>
            <a:r>
              <a:rPr lang="zh-CN" altLang="en-US" sz="2400" dirty="0"/>
              <a:t>(</a:t>
            </a:r>
            <a:r>
              <a:rPr lang="en-US" altLang="zh-CN" sz="2400" dirty="0"/>
              <a:t>4</a:t>
            </a:r>
            <a:r>
              <a:rPr lang="zh-CN" altLang="en-US" sz="2400" dirty="0"/>
              <a:t>)</a:t>
            </a:r>
            <a:r>
              <a:rPr lang="en-US" altLang="zh-CN" sz="2400" dirty="0"/>
              <a:t> PRIMARY KEY</a:t>
            </a:r>
            <a:r>
              <a:rPr lang="zh-CN" altLang="en-US" sz="2400" dirty="0"/>
              <a:t>,</a:t>
            </a:r>
          </a:p>
          <a:p>
            <a:pPr eaLnBrk="1" hangingPunct="1">
              <a:buFont typeface="Wingdings" panose="05000000000000000000" pitchFamily="2" charset="2"/>
              <a:buNone/>
            </a:pPr>
            <a:r>
              <a:rPr lang="en-US" altLang="zh-CN" sz="2400" dirty="0"/>
              <a:t>	    </a:t>
            </a:r>
            <a:r>
              <a:rPr lang="en-US" altLang="zh-CN" sz="2400" dirty="0" err="1"/>
              <a:t>Cname</a:t>
            </a:r>
            <a:r>
              <a:rPr lang="en-US" altLang="zh-CN" sz="2400" dirty="0"/>
              <a:t> CHAR</a:t>
            </a:r>
            <a:r>
              <a:rPr lang="zh-CN" altLang="en-US" sz="2400" dirty="0"/>
              <a:t>(</a:t>
            </a:r>
            <a:r>
              <a:rPr lang="en-US" altLang="zh-CN" sz="2400" dirty="0"/>
              <a:t>40</a:t>
            </a:r>
            <a:r>
              <a:rPr lang="zh-CN" altLang="en-US" sz="2400" dirty="0"/>
              <a:t>),            </a:t>
            </a:r>
          </a:p>
          <a:p>
            <a:pPr eaLnBrk="1" hangingPunct="1">
              <a:buFont typeface="Wingdings" panose="05000000000000000000" pitchFamily="2" charset="2"/>
              <a:buNone/>
            </a:pPr>
            <a:r>
              <a:rPr lang="zh-CN" altLang="en-US" sz="2400" dirty="0"/>
              <a:t>         </a:t>
            </a:r>
            <a:r>
              <a:rPr lang="en-US" altLang="zh-CN" sz="2400" dirty="0"/>
              <a:t>   </a:t>
            </a:r>
            <a:r>
              <a:rPr lang="en-US" altLang="zh-CN" sz="2400" dirty="0" err="1"/>
              <a:t>Cpno</a:t>
            </a:r>
            <a:r>
              <a:rPr lang="en-US" altLang="zh-CN" sz="2400" dirty="0"/>
              <a:t> CHAR</a:t>
            </a:r>
            <a:r>
              <a:rPr lang="zh-CN" altLang="en-US" sz="2400" dirty="0"/>
              <a:t>(</a:t>
            </a:r>
            <a:r>
              <a:rPr lang="en-US" altLang="zh-CN" sz="2400" dirty="0"/>
              <a:t>4</a:t>
            </a:r>
            <a:r>
              <a:rPr lang="zh-CN" altLang="en-US" sz="2400" dirty="0"/>
              <a:t>),               	                      </a:t>
            </a:r>
          </a:p>
          <a:p>
            <a:pPr eaLnBrk="1" hangingPunct="1">
              <a:buFont typeface="Wingdings" panose="05000000000000000000" pitchFamily="2" charset="2"/>
              <a:buNone/>
            </a:pPr>
            <a:r>
              <a:rPr lang="zh-CN" altLang="en-US" sz="2400" dirty="0"/>
              <a:t>            </a:t>
            </a:r>
            <a:r>
              <a:rPr lang="en-US" altLang="zh-CN" sz="2400" dirty="0" err="1"/>
              <a:t>Ccredit</a:t>
            </a:r>
            <a:r>
              <a:rPr lang="en-US" altLang="zh-CN" sz="2400" dirty="0"/>
              <a:t>  SMALLINT</a:t>
            </a:r>
            <a:r>
              <a:rPr lang="zh-CN" altLang="en-US" sz="2400" dirty="0"/>
              <a:t>，</a:t>
            </a:r>
          </a:p>
          <a:p>
            <a:pPr eaLnBrk="1" hangingPunct="1">
              <a:buFont typeface="Wingdings" panose="05000000000000000000" pitchFamily="2" charset="2"/>
              <a:buNone/>
            </a:pPr>
            <a:r>
              <a:rPr lang="zh-CN" altLang="en-US" sz="2400" dirty="0"/>
              <a:t>            </a:t>
            </a:r>
            <a:r>
              <a:rPr lang="en-US" altLang="zh-CN" sz="2400" dirty="0">
                <a:solidFill>
                  <a:srgbClr val="CC0099"/>
                </a:solidFill>
              </a:rPr>
              <a:t>FOREIGN KEY </a:t>
            </a:r>
            <a:r>
              <a:rPr lang="zh-CN" altLang="en-US" sz="2400" dirty="0"/>
              <a:t>(</a:t>
            </a:r>
            <a:r>
              <a:rPr lang="en-US" altLang="zh-CN" sz="2400" dirty="0" err="1"/>
              <a:t>Cpno</a:t>
            </a:r>
            <a:r>
              <a:rPr lang="zh-CN" altLang="en-US" sz="2400" dirty="0"/>
              <a:t>)</a:t>
            </a:r>
            <a:r>
              <a:rPr lang="en-US" altLang="zh-CN" sz="2400" dirty="0"/>
              <a:t> REFERENCES  Course</a:t>
            </a:r>
            <a:r>
              <a:rPr lang="zh-CN" altLang="en-US" sz="2400" dirty="0"/>
              <a:t>(</a:t>
            </a:r>
            <a:r>
              <a:rPr lang="en-US" altLang="zh-CN" sz="2400" dirty="0" err="1"/>
              <a:t>Cno</a:t>
            </a:r>
            <a:r>
              <a:rPr lang="zh-CN" altLang="en-US" sz="2400" dirty="0"/>
              <a:t>)</a:t>
            </a:r>
            <a:r>
              <a:rPr lang="en-US" altLang="zh-CN" sz="2400" dirty="0"/>
              <a:t> </a:t>
            </a:r>
          </a:p>
          <a:p>
            <a:pPr eaLnBrk="1" hangingPunct="1">
              <a:buFont typeface="Wingdings" panose="05000000000000000000" pitchFamily="2" charset="2"/>
              <a:buNone/>
            </a:pPr>
            <a:r>
              <a:rPr lang="en-US" altLang="zh-CN" sz="2400" dirty="0"/>
              <a:t>       </a:t>
            </a:r>
            <a:r>
              <a:rPr lang="zh-CN" altLang="en-US" sz="2400" dirty="0"/>
              <a:t>   )</a:t>
            </a:r>
            <a:r>
              <a:rPr lang="en-US" altLang="zh-CN" sz="2400" dirty="0"/>
              <a:t>; </a:t>
            </a:r>
          </a:p>
        </p:txBody>
      </p:sp>
      <p:sp>
        <p:nvSpPr>
          <p:cNvPr id="37892" name="AutoShape 6"/>
          <p:cNvSpPr>
            <a:spLocks noChangeArrowheads="1"/>
          </p:cNvSpPr>
          <p:nvPr/>
        </p:nvSpPr>
        <p:spPr bwMode="auto">
          <a:xfrm>
            <a:off x="5687265" y="3140968"/>
            <a:ext cx="1080863" cy="528638"/>
          </a:xfrm>
          <a:prstGeom prst="wedgeRoundRectCallout">
            <a:avLst>
              <a:gd name="adj1" fmla="val -211301"/>
              <a:gd name="adj2" fmla="val 58407"/>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t>先修课</a:t>
            </a:r>
            <a:r>
              <a:rPr lang="zh-CN" altLang="en-US"/>
              <a:t> </a:t>
            </a:r>
          </a:p>
        </p:txBody>
      </p:sp>
      <p:sp>
        <p:nvSpPr>
          <p:cNvPr id="37893" name="AutoShape 8"/>
          <p:cNvSpPr>
            <a:spLocks noChangeArrowheads="1"/>
          </p:cNvSpPr>
          <p:nvPr/>
        </p:nvSpPr>
        <p:spPr bwMode="auto">
          <a:xfrm>
            <a:off x="5286376" y="5162352"/>
            <a:ext cx="2953468" cy="1218976"/>
          </a:xfrm>
          <a:prstGeom prst="wedgeRoundRectCallout">
            <a:avLst>
              <a:gd name="adj1" fmla="val -58755"/>
              <a:gd name="adj2" fmla="val -83856"/>
              <a:gd name="adj3" fmla="val 16667"/>
            </a:avLst>
          </a:prstGeom>
          <a:ln>
            <a:headEnd/>
            <a:tailEnd/>
          </a:ln>
        </p:spPr>
        <p:style>
          <a:lnRef idx="2">
            <a:schemeClr val="accent2"/>
          </a:lnRef>
          <a:fillRef idx="1">
            <a:schemeClr val="lt1"/>
          </a:fillRef>
          <a:effectRef idx="0">
            <a:schemeClr val="accent2"/>
          </a:effectRef>
          <a:fontRef idx="minor">
            <a:schemeClr val="dk1"/>
          </a:fontRef>
        </p:style>
        <p:txBody>
          <a:bodyPr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   </a:t>
            </a:r>
            <a:r>
              <a:rPr lang="en-US" altLang="zh-CN" b="1" dirty="0" err="1"/>
              <a:t>Cpno</a:t>
            </a:r>
            <a:r>
              <a:rPr lang="zh-CN" altLang="en-US" b="1" dirty="0"/>
              <a:t>是外码</a:t>
            </a:r>
          </a:p>
          <a:p>
            <a:pPr eaLnBrk="1" hangingPunct="1"/>
            <a:r>
              <a:rPr lang="zh-CN" altLang="en-US" b="1" dirty="0"/>
              <a:t>   被参照表是</a:t>
            </a:r>
            <a:r>
              <a:rPr lang="en-US" altLang="zh-CN" b="1" dirty="0"/>
              <a:t>Course</a:t>
            </a:r>
          </a:p>
          <a:p>
            <a:pPr eaLnBrk="1" hangingPunct="1"/>
            <a:r>
              <a:rPr lang="zh-CN" altLang="en-US" b="1" dirty="0"/>
              <a:t>   被参照列是</a:t>
            </a:r>
            <a:r>
              <a:rPr lang="en-US" altLang="zh-CN" b="1" dirty="0" err="1"/>
              <a:t>Cno</a:t>
            </a:r>
            <a:endParaRPr lang="en-US" altLang="zh-CN" b="1" dirty="0"/>
          </a:p>
        </p:txBody>
      </p:sp>
    </p:spTree>
    <p:extLst>
      <p:ext uri="{BB962C8B-B14F-4D97-AF65-F5344CB8AC3E}">
        <p14:creationId xmlns:p14="http://schemas.microsoft.com/office/powerpoint/2010/main" val="4127080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autoUpdateAnimBg="0"/>
      <p:bldP spid="3789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sz="5000" dirty="0"/>
              <a:t>外码（</a:t>
            </a:r>
            <a:r>
              <a:rPr lang="en-US" altLang="zh-CN" sz="5000" dirty="0"/>
              <a:t>Foreign Key</a:t>
            </a:r>
            <a:r>
              <a:rPr lang="zh-CN" altLang="en-US" sz="5000" dirty="0"/>
              <a:t>）</a:t>
            </a:r>
          </a:p>
        </p:txBody>
      </p:sp>
      <p:sp>
        <p:nvSpPr>
          <p:cNvPr id="56323" name="Rectangle 3"/>
          <p:cNvSpPr>
            <a:spLocks noGrp="1" noChangeArrowheads="1"/>
          </p:cNvSpPr>
          <p:nvPr>
            <p:ph type="body" idx="1"/>
          </p:nvPr>
        </p:nvSpPr>
        <p:spPr>
          <a:xfrm>
            <a:off x="967036" y="1700808"/>
            <a:ext cx="8154988" cy="4691062"/>
          </a:xfrm>
        </p:spPr>
        <p:txBody>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设</a:t>
            </a:r>
            <a:r>
              <a:rPr lang="en-US" altLang="zh-CN" sz="2400" i="1" dirty="0">
                <a:latin typeface="微软雅黑" panose="020B0503020204020204" pitchFamily="34" charset="-122"/>
                <a:ea typeface="微软雅黑" panose="020B0503020204020204" pitchFamily="34" charset="-122"/>
              </a:rPr>
              <a:t>F </a:t>
            </a:r>
            <a:r>
              <a:rPr lang="zh-CN" altLang="en-US" sz="2400" dirty="0">
                <a:latin typeface="微软雅黑" panose="020B0503020204020204" pitchFamily="34" charset="-122"/>
                <a:ea typeface="微软雅黑" panose="020B0503020204020204" pitchFamily="34" charset="-122"/>
              </a:rPr>
              <a:t>是基本关系</a:t>
            </a:r>
            <a:r>
              <a:rPr lang="en-US" altLang="zh-CN" sz="2400" i="1" dirty="0">
                <a:latin typeface="微软雅黑" panose="020B0503020204020204" pitchFamily="34" charset="-122"/>
                <a:ea typeface="微软雅黑" panose="020B0503020204020204" pitchFamily="34" charset="-122"/>
              </a:rPr>
              <a:t>R </a:t>
            </a:r>
            <a:r>
              <a:rPr lang="zh-CN" altLang="en-US" sz="2400" dirty="0">
                <a:latin typeface="微软雅黑" panose="020B0503020204020204" pitchFamily="34" charset="-122"/>
                <a:ea typeface="微软雅黑" panose="020B0503020204020204" pitchFamily="34" charset="-122"/>
              </a:rPr>
              <a:t>的一个或一组属性，但不是关系</a:t>
            </a:r>
            <a:r>
              <a:rPr lang="en-US" altLang="zh-CN" sz="2400" i="1" dirty="0">
                <a:latin typeface="微软雅黑" panose="020B0503020204020204" pitchFamily="34" charset="-122"/>
                <a:ea typeface="微软雅黑" panose="020B0503020204020204" pitchFamily="34" charset="-122"/>
              </a:rPr>
              <a:t>R </a:t>
            </a:r>
            <a:r>
              <a:rPr lang="zh-CN" altLang="en-US" sz="2400" dirty="0">
                <a:latin typeface="微软雅黑" panose="020B0503020204020204" pitchFamily="34" charset="-122"/>
                <a:ea typeface="微软雅黑" panose="020B0503020204020204" pitchFamily="34" charset="-122"/>
              </a:rPr>
              <a:t>的码。如果</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与基本关系</a:t>
            </a:r>
            <a:r>
              <a:rPr lang="en-US" altLang="zh-CN" sz="2400" i="1" dirty="0">
                <a:latin typeface="微软雅黑" panose="020B0503020204020204" pitchFamily="34" charset="-122"/>
                <a:ea typeface="微软雅黑" panose="020B0503020204020204" pitchFamily="34" charset="-122"/>
              </a:rPr>
              <a:t>S </a:t>
            </a:r>
            <a:r>
              <a:rPr lang="zh-CN" altLang="en-US" sz="2400" dirty="0">
                <a:latin typeface="微软雅黑" panose="020B0503020204020204" pitchFamily="34" charset="-122"/>
                <a:ea typeface="微软雅黑" panose="020B0503020204020204" pitchFamily="34" charset="-122"/>
              </a:rPr>
              <a:t>的主码</a:t>
            </a:r>
            <a:r>
              <a:rPr lang="en-US" altLang="zh-CN" sz="2400" dirty="0">
                <a:latin typeface="微软雅黑" panose="020B0503020204020204" pitchFamily="34" charset="-122"/>
                <a:ea typeface="微软雅黑" panose="020B0503020204020204" pitchFamily="34" charset="-122"/>
              </a:rPr>
              <a:t>K</a:t>
            </a:r>
            <a:r>
              <a:rPr lang="en-US" altLang="zh-CN" sz="2400" baseline="-250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相对应，则称</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是</a:t>
            </a:r>
            <a:r>
              <a:rPr lang="en-US" altLang="zh-CN" sz="2400" i="1" dirty="0">
                <a:latin typeface="微软雅黑" panose="020B0503020204020204" pitchFamily="34" charset="-122"/>
                <a:ea typeface="微软雅黑" panose="020B0503020204020204" pitchFamily="34" charset="-122"/>
              </a:rPr>
              <a:t>R </a:t>
            </a:r>
            <a:r>
              <a:rPr lang="zh-CN" altLang="en-US" sz="2400" dirty="0">
                <a:latin typeface="微软雅黑" panose="020B0503020204020204" pitchFamily="34" charset="-122"/>
                <a:ea typeface="微软雅黑" panose="020B0503020204020204" pitchFamily="34" charset="-122"/>
              </a:rPr>
              <a:t>的</a:t>
            </a:r>
            <a:r>
              <a:rPr lang="zh-CN" altLang="en-US" sz="2400" dirty="0">
                <a:solidFill>
                  <a:schemeClr val="hlink"/>
                </a:solidFill>
                <a:latin typeface="微软雅黑" panose="020B0503020204020204" pitchFamily="34" charset="-122"/>
                <a:ea typeface="微软雅黑" panose="020B0503020204020204" pitchFamily="34" charset="-122"/>
              </a:rPr>
              <a:t>外码</a:t>
            </a:r>
          </a:p>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基本关系</a:t>
            </a:r>
            <a:r>
              <a:rPr lang="en-US" altLang="zh-CN" sz="2400" i="1" dirty="0">
                <a:latin typeface="微软雅黑" panose="020B0503020204020204" pitchFamily="34" charset="-122"/>
                <a:ea typeface="微软雅黑" panose="020B0503020204020204" pitchFamily="34" charset="-122"/>
              </a:rPr>
              <a:t>R </a:t>
            </a:r>
            <a:r>
              <a:rPr lang="zh-CN" altLang="en-US" sz="2400" dirty="0">
                <a:latin typeface="微软雅黑" panose="020B0503020204020204" pitchFamily="34" charset="-122"/>
                <a:ea typeface="微软雅黑" panose="020B0503020204020204" pitchFamily="34" charset="-122"/>
              </a:rPr>
              <a:t>称为</a:t>
            </a:r>
            <a:r>
              <a:rPr lang="zh-CN" altLang="en-US" sz="2400" dirty="0">
                <a:solidFill>
                  <a:schemeClr val="hlink"/>
                </a:solidFill>
                <a:latin typeface="微软雅黑" panose="020B0503020204020204" pitchFamily="34" charset="-122"/>
                <a:ea typeface="微软雅黑" panose="020B0503020204020204" pitchFamily="34" charset="-122"/>
              </a:rPr>
              <a:t>参照关系</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Referencing  Relation</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基本关系</a:t>
            </a:r>
            <a:r>
              <a:rPr lang="en-US" altLang="zh-CN" sz="2400" i="1" dirty="0">
                <a:latin typeface="微软雅黑" panose="020B0503020204020204" pitchFamily="34" charset="-122"/>
                <a:ea typeface="微软雅黑" panose="020B0503020204020204" pitchFamily="34" charset="-122"/>
              </a:rPr>
              <a:t>S </a:t>
            </a:r>
            <a:r>
              <a:rPr lang="zh-CN" altLang="en-US" sz="2400" dirty="0">
                <a:latin typeface="微软雅黑" panose="020B0503020204020204" pitchFamily="34" charset="-122"/>
                <a:ea typeface="微软雅黑" panose="020B0503020204020204" pitchFamily="34" charset="-122"/>
              </a:rPr>
              <a:t>称为</a:t>
            </a:r>
            <a:r>
              <a:rPr lang="zh-CN" altLang="en-US" sz="2400" dirty="0">
                <a:solidFill>
                  <a:schemeClr val="hlink"/>
                </a:solidFill>
                <a:latin typeface="微软雅黑" panose="020B0503020204020204" pitchFamily="34" charset="-122"/>
                <a:ea typeface="微软雅黑" panose="020B0503020204020204" pitchFamily="34" charset="-122"/>
              </a:rPr>
              <a:t>被参照关系</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Referenced Relation</a:t>
            </a:r>
            <a:r>
              <a:rPr lang="zh-CN" altLang="en-US" sz="2400" dirty="0">
                <a:latin typeface="微软雅黑" panose="020B0503020204020204" pitchFamily="34" charset="-122"/>
                <a:ea typeface="微软雅黑" panose="020B0503020204020204" pitchFamily="34" charset="-122"/>
              </a:rPr>
              <a:t>）</a:t>
            </a:r>
          </a:p>
          <a:p>
            <a:pPr algn="just"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或</a:t>
            </a:r>
            <a:r>
              <a:rPr lang="zh-CN" altLang="en-US" sz="2400" dirty="0">
                <a:solidFill>
                  <a:schemeClr val="hlink"/>
                </a:solidFill>
                <a:latin typeface="微软雅黑" panose="020B0503020204020204" pitchFamily="34" charset="-122"/>
                <a:ea typeface="微软雅黑" panose="020B0503020204020204" pitchFamily="34" charset="-122"/>
              </a:rPr>
              <a:t>目标关系</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Target Relation</a:t>
            </a:r>
            <a:r>
              <a:rPr lang="zh-CN" altLang="en-US" sz="2400" dirty="0">
                <a:latin typeface="微软雅黑" panose="020B0503020204020204" pitchFamily="34" charset="-122"/>
                <a:ea typeface="微软雅黑" panose="020B0503020204020204" pitchFamily="34" charset="-122"/>
              </a:rPr>
              <a:t>）</a:t>
            </a:r>
          </a:p>
          <a:p>
            <a:pPr eaLnBrk="1" hangingPunct="1"/>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139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543100" y="548680"/>
            <a:ext cx="7391400" cy="563562"/>
          </a:xfrm>
        </p:spPr>
        <p:txBody>
          <a:bodyPr/>
          <a:lstStyle/>
          <a:p>
            <a:r>
              <a:rPr lang="zh-CN" altLang="en-US" sz="5000" dirty="0"/>
              <a:t>外码（续）</a:t>
            </a:r>
            <a:endParaRPr lang="en-US" altLang="zh-CN" sz="5000" dirty="0"/>
          </a:p>
        </p:txBody>
      </p:sp>
      <p:sp>
        <p:nvSpPr>
          <p:cNvPr id="4100" name="Rectangle 3"/>
          <p:cNvSpPr>
            <a:spLocks noGrp="1" noChangeArrowheads="1"/>
          </p:cNvSpPr>
          <p:nvPr>
            <p:ph type="body" sz="half" idx="1"/>
          </p:nvPr>
        </p:nvSpPr>
        <p:spPr>
          <a:xfrm>
            <a:off x="1028700" y="1764259"/>
            <a:ext cx="8002588" cy="3095625"/>
          </a:xfrm>
        </p:spPr>
        <p:txBody>
          <a:bodyPr/>
          <a:lstStyle/>
          <a:p>
            <a:pPr eaLnBrk="1" hangingPunct="1">
              <a:lnSpc>
                <a:spcPct val="130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中学生关系的“专业号”与专业关系的主码“专业号”相对应</a:t>
            </a:r>
          </a:p>
          <a:p>
            <a:pPr lvl="1" eaLnBrk="1" hangingPunct="1">
              <a:lnSpc>
                <a:spcPct val="130000"/>
              </a:lnSpc>
            </a:pPr>
            <a:r>
              <a:rPr lang="zh-CN" altLang="en-US" sz="2400" dirty="0">
                <a:latin typeface="微软雅黑" panose="020B0503020204020204" pitchFamily="34" charset="-122"/>
                <a:ea typeface="微软雅黑" panose="020B0503020204020204" pitchFamily="34" charset="-122"/>
              </a:rPr>
              <a:t>“专业号”属性是学生关系的外码</a:t>
            </a:r>
          </a:p>
          <a:p>
            <a:pPr lvl="1" eaLnBrk="1" hangingPunct="1">
              <a:lnSpc>
                <a:spcPct val="130000"/>
              </a:lnSpc>
            </a:pPr>
            <a:r>
              <a:rPr lang="zh-CN" altLang="en-US" sz="2400" dirty="0">
                <a:latin typeface="微软雅黑" panose="020B0503020204020204" pitchFamily="34" charset="-122"/>
                <a:ea typeface="微软雅黑" panose="020B0503020204020204" pitchFamily="34" charset="-122"/>
              </a:rPr>
              <a:t>专业关系是被参照关系，学生关系为参照关系 </a:t>
            </a:r>
          </a:p>
        </p:txBody>
      </p:sp>
      <p:graphicFrame>
        <p:nvGraphicFramePr>
          <p:cNvPr id="392196" name="Object 4"/>
          <p:cNvGraphicFramePr>
            <a:graphicFrameLocks noGrp="1" noChangeAspect="1"/>
          </p:cNvGraphicFramePr>
          <p:nvPr>
            <p:ph sz="half" idx="2"/>
            <p:extLst>
              <p:ext uri="{D42A27DB-BD31-4B8C-83A1-F6EECF244321}">
                <p14:modId xmlns:p14="http://schemas.microsoft.com/office/powerpoint/2010/main" val="2373394555"/>
              </p:ext>
            </p:extLst>
          </p:nvPr>
        </p:nvGraphicFramePr>
        <p:xfrm>
          <a:off x="3271292" y="4571776"/>
          <a:ext cx="4038600" cy="1233488"/>
        </p:xfrm>
        <a:graphic>
          <a:graphicData uri="http://schemas.openxmlformats.org/presentationml/2006/ole">
            <mc:AlternateContent xmlns:mc="http://schemas.openxmlformats.org/markup-compatibility/2006">
              <mc:Choice xmlns:v="urn:schemas-microsoft-com:vml" Requires="v">
                <p:oleObj spid="_x0000_s10257" name="Image" r:id="rId3" imgW="11187302" imgH="3415873" progId="Photoshop.Image.7">
                  <p:embed/>
                </p:oleObj>
              </mc:Choice>
              <mc:Fallback>
                <p:oleObj name="Image" r:id="rId3" imgW="11187302" imgH="3415873"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292" y="4571776"/>
                        <a:ext cx="4038600" cy="1233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06753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2196"/>
                                        </p:tgtEl>
                                        <p:attrNameLst>
                                          <p:attrName>style.visibility</p:attrName>
                                        </p:attrNameLst>
                                      </p:cBhvr>
                                      <p:to>
                                        <p:strVal val="visible"/>
                                      </p:to>
                                    </p:set>
                                    <p:anim calcmode="lin" valueType="num">
                                      <p:cBhvr additive="base">
                                        <p:cTn id="7" dur="500" fill="hold"/>
                                        <p:tgtEl>
                                          <p:spTgt spid="392196"/>
                                        </p:tgtEl>
                                        <p:attrNameLst>
                                          <p:attrName>ppt_x</p:attrName>
                                        </p:attrNameLst>
                                      </p:cBhvr>
                                      <p:tavLst>
                                        <p:tav tm="0">
                                          <p:val>
                                            <p:strVal val="#ppt_x"/>
                                          </p:val>
                                        </p:tav>
                                        <p:tav tm="100000">
                                          <p:val>
                                            <p:strVal val="#ppt_x"/>
                                          </p:val>
                                        </p:tav>
                                      </p:tavLst>
                                    </p:anim>
                                    <p:anim calcmode="lin" valueType="num">
                                      <p:cBhvr additive="base">
                                        <p:cTn id="8" dur="500" fill="hold"/>
                                        <p:tgtEl>
                                          <p:spTgt spid="392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1543100" y="548680"/>
            <a:ext cx="7391400" cy="563562"/>
          </a:xfrm>
        </p:spPr>
        <p:txBody>
          <a:bodyPr/>
          <a:lstStyle/>
          <a:p>
            <a:r>
              <a:rPr lang="zh-CN" altLang="en-US" sz="5000" dirty="0"/>
              <a:t>外码（续）</a:t>
            </a:r>
            <a:endParaRPr lang="en-US" altLang="zh-CN" sz="5000" dirty="0"/>
          </a:p>
        </p:txBody>
      </p:sp>
      <p:sp>
        <p:nvSpPr>
          <p:cNvPr id="5124" name="Rectangle 3"/>
          <p:cNvSpPr>
            <a:spLocks noGrp="1" noChangeArrowheads="1"/>
          </p:cNvSpPr>
          <p:nvPr>
            <p:ph type="body" sz="half" idx="1"/>
          </p:nvPr>
        </p:nvSpPr>
        <p:spPr>
          <a:xfrm>
            <a:off x="822325" y="1502121"/>
            <a:ext cx="8713788" cy="3306762"/>
          </a:xfrm>
        </p:spPr>
        <p:txBody>
          <a:bodyPr/>
          <a:lstStyle/>
          <a:p>
            <a:pPr eaLnBrk="1" hangingPunct="1">
              <a:lnSpc>
                <a:spcPct val="120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2.2]</a:t>
            </a:r>
            <a:r>
              <a:rPr lang="zh-CN" altLang="en-US" sz="2400" dirty="0">
                <a:latin typeface="微软雅黑" panose="020B0503020204020204" pitchFamily="34" charset="-122"/>
                <a:ea typeface="微软雅黑" panose="020B0503020204020204" pitchFamily="34" charset="-122"/>
              </a:rPr>
              <a:t>中</a:t>
            </a:r>
          </a:p>
          <a:p>
            <a:pPr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选修关系的“学号” 与学生关系的主码“学号”相对应</a:t>
            </a:r>
          </a:p>
          <a:p>
            <a:pPr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选修关系的“课程号”与课程关系的主码“课程号”相对应</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“学号”和“课程号”是选修关系的外码</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学生关系和课程关系均为被参照关系</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选修关系为参照关系 </a:t>
            </a:r>
          </a:p>
        </p:txBody>
      </p:sp>
      <p:graphicFrame>
        <p:nvGraphicFramePr>
          <p:cNvPr id="391172" name="Object 4"/>
          <p:cNvGraphicFramePr>
            <a:graphicFrameLocks noGrp="1" noChangeAspect="1"/>
          </p:cNvGraphicFramePr>
          <p:nvPr>
            <p:ph sz="half" idx="2"/>
            <p:extLst>
              <p:ext uri="{D42A27DB-BD31-4B8C-83A1-F6EECF244321}">
                <p14:modId xmlns:p14="http://schemas.microsoft.com/office/powerpoint/2010/main" val="3900004361"/>
              </p:ext>
            </p:extLst>
          </p:nvPr>
        </p:nvGraphicFramePr>
        <p:xfrm>
          <a:off x="1758950" y="4958109"/>
          <a:ext cx="6408738" cy="919163"/>
        </p:xfrm>
        <a:graphic>
          <a:graphicData uri="http://schemas.openxmlformats.org/presentationml/2006/ole">
            <mc:AlternateContent xmlns:mc="http://schemas.openxmlformats.org/markup-compatibility/2006">
              <mc:Choice xmlns:v="urn:schemas-microsoft-com:vml" Requires="v">
                <p:oleObj spid="_x0000_s11281" name="Image" r:id="rId3" imgW="18044444" imgH="2590476" progId="Photoshop.Image.7">
                  <p:embed/>
                </p:oleObj>
              </mc:Choice>
              <mc:Fallback>
                <p:oleObj name="Image" r:id="rId3" imgW="18044444" imgH="2590476"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4958109"/>
                        <a:ext cx="6408738" cy="91916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1383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1172"/>
                                        </p:tgtEl>
                                        <p:attrNameLst>
                                          <p:attrName>style.visibility</p:attrName>
                                        </p:attrNameLst>
                                      </p:cBhvr>
                                      <p:to>
                                        <p:strVal val="visible"/>
                                      </p:to>
                                    </p:set>
                                    <p:anim calcmode="lin" valueType="num">
                                      <p:cBhvr additive="base">
                                        <p:cTn id="7" dur="500" fill="hold"/>
                                        <p:tgtEl>
                                          <p:spTgt spid="391172"/>
                                        </p:tgtEl>
                                        <p:attrNameLst>
                                          <p:attrName>ppt_x</p:attrName>
                                        </p:attrNameLst>
                                      </p:cBhvr>
                                      <p:tavLst>
                                        <p:tav tm="0">
                                          <p:val>
                                            <p:strVal val="#ppt_x"/>
                                          </p:val>
                                        </p:tav>
                                        <p:tav tm="100000">
                                          <p:val>
                                            <p:strVal val="#ppt_x"/>
                                          </p:val>
                                        </p:tav>
                                      </p:tavLst>
                                    </p:anim>
                                    <p:anim calcmode="lin" valueType="num">
                                      <p:cBhvr additive="base">
                                        <p:cTn id="8" dur="500" fill="hold"/>
                                        <p:tgtEl>
                                          <p:spTgt spid="391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1471092" y="548680"/>
            <a:ext cx="7391400" cy="563562"/>
          </a:xfrm>
        </p:spPr>
        <p:txBody>
          <a:bodyPr/>
          <a:lstStyle/>
          <a:p>
            <a:r>
              <a:rPr lang="zh-CN" altLang="en-US" sz="5000" dirty="0"/>
              <a:t>外码（续）</a:t>
            </a:r>
            <a:endParaRPr lang="en-US" altLang="zh-CN" sz="5000" dirty="0"/>
          </a:p>
        </p:txBody>
      </p:sp>
      <p:sp>
        <p:nvSpPr>
          <p:cNvPr id="6148" name="Rectangle 3"/>
          <p:cNvSpPr>
            <a:spLocks noGrp="1" noChangeArrowheads="1"/>
          </p:cNvSpPr>
          <p:nvPr>
            <p:ph type="body" sz="half" idx="1"/>
          </p:nvPr>
        </p:nvSpPr>
        <p:spPr>
          <a:xfrm>
            <a:off x="1028701" y="1988840"/>
            <a:ext cx="8291513" cy="2305050"/>
          </a:xfrm>
        </p:spPr>
        <p:txBody>
          <a:bodyPr/>
          <a:lstStyle/>
          <a:p>
            <a:pPr eaLnBrk="1" hangingPunct="1">
              <a:lnSpc>
                <a:spcPct val="120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中“班长”与本身的主码“学号”相对应</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“班长”是外码</a:t>
            </a:r>
          </a:p>
          <a:p>
            <a:pPr lvl="1" eaLnBrk="1" hangingPunct="1">
              <a:lnSpc>
                <a:spcPct val="120000"/>
              </a:lnSpc>
            </a:pPr>
            <a:r>
              <a:rPr lang="zh-CN" altLang="en-US" sz="2400" dirty="0">
                <a:latin typeface="微软雅黑" panose="020B0503020204020204" pitchFamily="34" charset="-122"/>
                <a:ea typeface="微软雅黑" panose="020B0503020204020204" pitchFamily="34" charset="-122"/>
              </a:rPr>
              <a:t>学生关系既是参照关系也是被参照关系 </a:t>
            </a:r>
          </a:p>
        </p:txBody>
      </p:sp>
      <p:graphicFrame>
        <p:nvGraphicFramePr>
          <p:cNvPr id="393220" name="Object 4"/>
          <p:cNvGraphicFramePr>
            <a:graphicFrameLocks noGrp="1" noChangeAspect="1"/>
          </p:cNvGraphicFramePr>
          <p:nvPr>
            <p:ph sz="half" idx="2"/>
            <p:extLst>
              <p:ext uri="{D42A27DB-BD31-4B8C-83A1-F6EECF244321}">
                <p14:modId xmlns:p14="http://schemas.microsoft.com/office/powerpoint/2010/main" val="2248344234"/>
              </p:ext>
            </p:extLst>
          </p:nvPr>
        </p:nvGraphicFramePr>
        <p:xfrm>
          <a:off x="3055939" y="4077991"/>
          <a:ext cx="3527425" cy="2071687"/>
        </p:xfrm>
        <a:graphic>
          <a:graphicData uri="http://schemas.openxmlformats.org/presentationml/2006/ole">
            <mc:AlternateContent xmlns:mc="http://schemas.openxmlformats.org/markup-compatibility/2006">
              <mc:Choice xmlns:v="urn:schemas-microsoft-com:vml" Requires="v">
                <p:oleObj spid="_x0000_s12305" name="Image" r:id="rId3" imgW="10057143" imgH="5904762" progId="Photoshop.Image.7">
                  <p:embed/>
                </p:oleObj>
              </mc:Choice>
              <mc:Fallback>
                <p:oleObj name="Image" r:id="rId3" imgW="10057143" imgH="5904762"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5939" y="4077991"/>
                        <a:ext cx="3527425" cy="20716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80676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3220"/>
                                        </p:tgtEl>
                                        <p:attrNameLst>
                                          <p:attrName>style.visibility</p:attrName>
                                        </p:attrNameLst>
                                      </p:cBhvr>
                                      <p:to>
                                        <p:strVal val="visible"/>
                                      </p:to>
                                    </p:set>
                                    <p:anim calcmode="lin" valueType="num">
                                      <p:cBhvr additive="base">
                                        <p:cTn id="7" dur="500" fill="hold"/>
                                        <p:tgtEl>
                                          <p:spTgt spid="393220"/>
                                        </p:tgtEl>
                                        <p:attrNameLst>
                                          <p:attrName>ppt_x</p:attrName>
                                        </p:attrNameLst>
                                      </p:cBhvr>
                                      <p:tavLst>
                                        <p:tav tm="0">
                                          <p:val>
                                            <p:strVal val="#ppt_x"/>
                                          </p:val>
                                        </p:tav>
                                        <p:tav tm="100000">
                                          <p:val>
                                            <p:strVal val="#ppt_x"/>
                                          </p:val>
                                        </p:tav>
                                      </p:tavLst>
                                    </p:anim>
                                    <p:anim calcmode="lin" valueType="num">
                                      <p:cBhvr additive="base">
                                        <p:cTn id="8" dur="500" fill="hold"/>
                                        <p:tgtEl>
                                          <p:spTgt spid="393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sz="5000" dirty="0"/>
              <a:t>外码（续）</a:t>
            </a:r>
            <a:endParaRPr lang="en-US" altLang="zh-CN" sz="5000" dirty="0"/>
          </a:p>
        </p:txBody>
      </p:sp>
      <p:sp>
        <p:nvSpPr>
          <p:cNvPr id="57347" name="Rectangle 3"/>
          <p:cNvSpPr>
            <a:spLocks noGrp="1" noChangeArrowheads="1"/>
          </p:cNvSpPr>
          <p:nvPr>
            <p:ph type="body" idx="1"/>
          </p:nvPr>
        </p:nvSpPr>
        <p:spPr>
          <a:xfrm>
            <a:off x="514350" y="1916831"/>
            <a:ext cx="9258300" cy="4293469"/>
          </a:xfrm>
        </p:spPr>
        <p:txBody>
          <a:bodyPr/>
          <a:lstStyle/>
          <a:p>
            <a:pPr eaLnBrk="1" hangingPunct="1">
              <a:lnSpc>
                <a:spcPct val="140000"/>
              </a:lnSpc>
            </a:pPr>
            <a:r>
              <a:rPr lang="zh-CN" altLang="en-US" sz="2400" dirty="0">
                <a:latin typeface="微软雅黑" panose="020B0503020204020204" pitchFamily="34" charset="-122"/>
                <a:ea typeface="微软雅黑" panose="020B0503020204020204" pitchFamily="34" charset="-122"/>
              </a:rPr>
              <a:t>关系</a:t>
            </a:r>
            <a:r>
              <a:rPr lang="en-US" altLang="zh-CN" sz="2400" i="1" dirty="0">
                <a:latin typeface="微软雅黑" panose="020B0503020204020204" pitchFamily="34" charset="-122"/>
                <a:ea typeface="微软雅黑" panose="020B0503020204020204" pitchFamily="34" charset="-122"/>
              </a:rPr>
              <a:t>R </a:t>
            </a:r>
            <a:r>
              <a:rPr lang="zh-CN" altLang="en-US" sz="2400" dirty="0">
                <a:latin typeface="微软雅黑" panose="020B0503020204020204" pitchFamily="34" charset="-122"/>
                <a:ea typeface="微软雅黑" panose="020B0503020204020204" pitchFamily="34" charset="-122"/>
              </a:rPr>
              <a:t>和</a:t>
            </a:r>
            <a:r>
              <a:rPr lang="en-US" altLang="zh-CN" sz="2400" i="1" dirty="0">
                <a:latin typeface="微软雅黑" panose="020B0503020204020204" pitchFamily="34" charset="-122"/>
                <a:ea typeface="微软雅黑" panose="020B0503020204020204" pitchFamily="34" charset="-122"/>
              </a:rPr>
              <a:t>S </a:t>
            </a:r>
            <a:r>
              <a:rPr lang="zh-CN" altLang="en-US" sz="2400" dirty="0">
                <a:latin typeface="微软雅黑" panose="020B0503020204020204" pitchFamily="34" charset="-122"/>
                <a:ea typeface="微软雅黑" panose="020B0503020204020204" pitchFamily="34" charset="-122"/>
              </a:rPr>
              <a:t>不一定是不同的关系</a:t>
            </a:r>
          </a:p>
          <a:p>
            <a:pPr eaLnBrk="1" hangingPunct="1">
              <a:lnSpc>
                <a:spcPct val="140000"/>
              </a:lnSpc>
            </a:pPr>
            <a:r>
              <a:rPr lang="zh-CN" altLang="en-US" sz="2400" dirty="0">
                <a:latin typeface="微软雅黑" panose="020B0503020204020204" pitchFamily="34" charset="-122"/>
                <a:ea typeface="微软雅黑" panose="020B0503020204020204" pitchFamily="34" charset="-122"/>
              </a:rPr>
              <a:t>目标关系</a:t>
            </a:r>
            <a:r>
              <a:rPr lang="en-US" altLang="zh-CN" sz="2400" i="1" dirty="0">
                <a:latin typeface="微软雅黑" panose="020B0503020204020204" pitchFamily="34" charset="-122"/>
                <a:ea typeface="微软雅黑" panose="020B0503020204020204" pitchFamily="34" charset="-122"/>
              </a:rPr>
              <a:t>S </a:t>
            </a:r>
            <a:r>
              <a:rPr lang="zh-CN" altLang="en-US" sz="2400" dirty="0">
                <a:latin typeface="微软雅黑" panose="020B0503020204020204" pitchFamily="34" charset="-122"/>
                <a:ea typeface="微软雅黑" panose="020B0503020204020204" pitchFamily="34" charset="-122"/>
              </a:rPr>
              <a:t>的主码</a:t>
            </a:r>
            <a:r>
              <a:rPr lang="en-US" altLang="zh-CN" sz="2400" dirty="0">
                <a:latin typeface="微软雅黑" panose="020B0503020204020204" pitchFamily="34" charset="-122"/>
                <a:ea typeface="微软雅黑" panose="020B0503020204020204" pitchFamily="34" charset="-122"/>
              </a:rPr>
              <a:t>K</a:t>
            </a:r>
            <a:r>
              <a:rPr lang="en-US" altLang="zh-CN" sz="2400" baseline="-25000" dirty="0">
                <a:latin typeface="微软雅黑" panose="020B0503020204020204" pitchFamily="34" charset="-122"/>
                <a:ea typeface="微软雅黑" panose="020B0503020204020204" pitchFamily="34" charset="-122"/>
              </a:rPr>
              <a:t>s </a:t>
            </a:r>
            <a:r>
              <a:rPr lang="zh-CN" altLang="en-US" sz="2400" dirty="0">
                <a:latin typeface="微软雅黑" panose="020B0503020204020204" pitchFamily="34" charset="-122"/>
                <a:ea typeface="微软雅黑" panose="020B0503020204020204" pitchFamily="34" charset="-122"/>
              </a:rPr>
              <a:t>和参照关系的外码</a:t>
            </a:r>
            <a:r>
              <a:rPr lang="en-US" altLang="zh-CN" sz="2400" dirty="0">
                <a:latin typeface="微软雅黑" panose="020B0503020204020204" pitchFamily="34" charset="-122"/>
                <a:ea typeface="微软雅黑" panose="020B0503020204020204" pitchFamily="34" charset="-122"/>
              </a:rPr>
              <a:t>F</a:t>
            </a:r>
            <a:r>
              <a:rPr lang="zh-CN" altLang="en-US" sz="2400" dirty="0">
                <a:latin typeface="微软雅黑" panose="020B0503020204020204" pitchFamily="34" charset="-122"/>
                <a:ea typeface="微软雅黑" panose="020B0503020204020204" pitchFamily="34" charset="-122"/>
              </a:rPr>
              <a:t>必须定义在同一个（或一组）域上</a:t>
            </a:r>
          </a:p>
          <a:p>
            <a:pPr eaLnBrk="1" hangingPunct="1">
              <a:lnSpc>
                <a:spcPct val="140000"/>
              </a:lnSpc>
            </a:pPr>
            <a:r>
              <a:rPr lang="zh-CN" altLang="en-US" sz="2400" dirty="0">
                <a:latin typeface="微软雅黑" panose="020B0503020204020204" pitchFamily="34" charset="-122"/>
                <a:ea typeface="微软雅黑" panose="020B0503020204020204" pitchFamily="34" charset="-122"/>
              </a:rPr>
              <a:t>外码并不一定要与相应的主码同名</a:t>
            </a:r>
          </a:p>
          <a:p>
            <a:pPr marL="627063" indent="0" eaLnBrk="1" hangingPunct="1">
              <a:lnSpc>
                <a:spcPct val="14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当外码与相应的主码属于不同关系时，往往取相同的名 字，以便于识别</a:t>
            </a:r>
          </a:p>
          <a:p>
            <a:pPr eaLnBrk="1" hangingPunct="1">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426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5000" dirty="0"/>
              <a:t>外码约束</a:t>
            </a:r>
          </a:p>
        </p:txBody>
      </p:sp>
      <p:sp>
        <p:nvSpPr>
          <p:cNvPr id="3" name="内容占位符 2"/>
          <p:cNvSpPr>
            <a:spLocks noGrp="1"/>
          </p:cNvSpPr>
          <p:nvPr>
            <p:ph idx="1"/>
          </p:nvPr>
        </p:nvSpPr>
        <p:spPr/>
        <p:txBody>
          <a:bodyPr>
            <a:normAutofit fontScale="70000" lnSpcReduction="20000"/>
          </a:bodyPr>
          <a:lstStyle/>
          <a:p>
            <a:r>
              <a:rPr lang="zh-CN" altLang="en-US" dirty="0"/>
              <a:t>当被参照表中的元组被删除时，我们有两个选择：</a:t>
            </a:r>
            <a:endParaRPr lang="en-US" altLang="zh-CN" dirty="0"/>
          </a:p>
          <a:p>
            <a:pPr lvl="1"/>
            <a:r>
              <a:rPr lang="zh-CN" altLang="en-US" dirty="0"/>
              <a:t>连带删除参照表中对应的元组</a:t>
            </a:r>
            <a:endParaRPr lang="en-US" altLang="zh-CN" dirty="0"/>
          </a:p>
          <a:p>
            <a:pPr lvl="1"/>
            <a:r>
              <a:rPr lang="zh-CN" altLang="en-US" dirty="0"/>
              <a:t>如果参照表中对应的元组还存在，删除操作无效</a:t>
            </a:r>
            <a:endParaRPr lang="en-US" altLang="zh-CN" dirty="0"/>
          </a:p>
          <a:p>
            <a:r>
              <a:rPr lang="zh-CN" altLang="en-US" dirty="0"/>
              <a:t>当向参照表中插入元组时，如果被参照表中的元组没有对应的元组，插入操作无效。</a:t>
            </a:r>
            <a:endParaRPr lang="en-US" altLang="zh-CN" dirty="0"/>
          </a:p>
          <a:p>
            <a:r>
              <a:rPr lang="en-US" altLang="zh-CN" dirty="0" err="1">
                <a:solidFill>
                  <a:srgbClr val="FF0000"/>
                </a:solidFill>
              </a:rPr>
              <a:t>MongoDB</a:t>
            </a:r>
            <a:r>
              <a:rPr lang="zh-CN" altLang="en-US" dirty="0">
                <a:solidFill>
                  <a:srgbClr val="FF0000"/>
                </a:solidFill>
              </a:rPr>
              <a:t>不提供外键约束。为什么？</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18</a:t>
            </a:fld>
            <a:endParaRPr lang="zh-CN" altLang="en-US" dirty="0">
              <a:solidFill>
                <a:srgbClr val="000000"/>
              </a:solidFill>
            </a:endParaRPr>
          </a:p>
        </p:txBody>
      </p:sp>
    </p:spTree>
    <p:extLst>
      <p:ext uri="{BB962C8B-B14F-4D97-AF65-F5344CB8AC3E}">
        <p14:creationId xmlns:p14="http://schemas.microsoft.com/office/powerpoint/2010/main" val="242195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zh-CN" altLang="en-US" sz="5000" dirty="0"/>
              <a:t>学生选课表</a:t>
            </a:r>
            <a:r>
              <a:rPr lang="en-US" altLang="zh-CN" sz="5000" dirty="0"/>
              <a:t>SC</a:t>
            </a:r>
          </a:p>
        </p:txBody>
      </p:sp>
      <p:sp>
        <p:nvSpPr>
          <p:cNvPr id="39939" name="Rectangle 3"/>
          <p:cNvSpPr>
            <a:spLocks noGrp="1" noChangeArrowheads="1"/>
          </p:cNvSpPr>
          <p:nvPr>
            <p:ph type="body" idx="4294967295"/>
          </p:nvPr>
        </p:nvSpPr>
        <p:spPr>
          <a:xfrm>
            <a:off x="1028700" y="1742777"/>
            <a:ext cx="8229600" cy="4854575"/>
          </a:xfrm>
        </p:spPr>
        <p:txBody>
          <a:bodyPr>
            <a:normAutofit fontScale="92500" lnSpcReduction="10000"/>
          </a:bodyPr>
          <a:lstStyle/>
          <a:p>
            <a:pPr eaLnBrk="1" hangingPunct="1">
              <a:lnSpc>
                <a:spcPct val="110000"/>
              </a:lnSpc>
              <a:buFont typeface="Wingdings" panose="05000000000000000000" pitchFamily="2" charset="2"/>
              <a:buNone/>
            </a:pPr>
            <a:r>
              <a:rPr lang="en-US" altLang="zh-CN" sz="2400" dirty="0"/>
              <a:t>[</a:t>
            </a:r>
            <a:r>
              <a:rPr lang="zh-CN" altLang="en-US" sz="2400" dirty="0"/>
              <a:t>例</a:t>
            </a:r>
            <a:r>
              <a:rPr lang="en-US" altLang="zh-CN" sz="2400" dirty="0"/>
              <a:t>3.7]  </a:t>
            </a:r>
            <a:r>
              <a:rPr lang="zh-CN" altLang="en-US" sz="2400" dirty="0">
                <a:latin typeface="宋体" panose="02010600030101010101" pitchFamily="2" charset="-122"/>
              </a:rPr>
              <a:t>建立一个学生选课表</a:t>
            </a:r>
            <a:r>
              <a:rPr lang="en-US" altLang="zh-CN" sz="2400" dirty="0"/>
              <a:t>SC</a:t>
            </a:r>
          </a:p>
          <a:p>
            <a:pPr eaLnBrk="1" hangingPunct="1">
              <a:lnSpc>
                <a:spcPct val="110000"/>
              </a:lnSpc>
              <a:buFont typeface="Wingdings" panose="05000000000000000000" pitchFamily="2" charset="2"/>
              <a:buNone/>
            </a:pPr>
            <a:r>
              <a:rPr lang="en-US" sz="1600" dirty="0"/>
              <a:t>	</a:t>
            </a:r>
          </a:p>
          <a:p>
            <a:pPr eaLnBrk="1" hangingPunct="1">
              <a:lnSpc>
                <a:spcPct val="110000"/>
              </a:lnSpc>
              <a:buFont typeface="Wingdings" panose="05000000000000000000" pitchFamily="2" charset="2"/>
              <a:buNone/>
            </a:pPr>
            <a:r>
              <a:rPr lang="zh-CN" altLang="en-US" sz="2200" dirty="0"/>
              <a:t> 	</a:t>
            </a:r>
            <a:r>
              <a:rPr lang="en-US" altLang="zh-CN" sz="2200" dirty="0"/>
              <a:t>CREATE TABLE  SC</a:t>
            </a:r>
          </a:p>
          <a:p>
            <a:pPr eaLnBrk="1" hangingPunct="1">
              <a:lnSpc>
                <a:spcPct val="110000"/>
              </a:lnSpc>
              <a:buFont typeface="Wingdings" panose="05000000000000000000" pitchFamily="2" charset="2"/>
              <a:buNone/>
            </a:pPr>
            <a:r>
              <a:rPr lang="en-US" sz="2200" dirty="0"/>
              <a:t>          </a:t>
            </a:r>
            <a:r>
              <a:rPr lang="zh-CN" altLang="en-US" sz="2200" dirty="0"/>
              <a:t>(</a:t>
            </a:r>
            <a:r>
              <a:rPr lang="en-US" altLang="zh-CN" sz="2200" dirty="0" err="1"/>
              <a:t>Sno</a:t>
            </a:r>
            <a:r>
              <a:rPr lang="en-US" altLang="zh-CN" sz="2200" dirty="0"/>
              <a:t>  CHAR</a:t>
            </a:r>
            <a:r>
              <a:rPr lang="zh-CN" altLang="en-US" sz="2200" dirty="0"/>
              <a:t>(</a:t>
            </a:r>
            <a:r>
              <a:rPr lang="en-US" altLang="zh-CN" sz="2200" dirty="0"/>
              <a:t>9</a:t>
            </a:r>
            <a:r>
              <a:rPr lang="zh-CN" altLang="en-US" sz="2200" dirty="0"/>
              <a:t>), </a:t>
            </a:r>
          </a:p>
          <a:p>
            <a:pPr eaLnBrk="1" hangingPunct="1">
              <a:lnSpc>
                <a:spcPct val="110000"/>
              </a:lnSpc>
              <a:buFont typeface="Wingdings" panose="05000000000000000000" pitchFamily="2" charset="2"/>
              <a:buNone/>
            </a:pPr>
            <a:r>
              <a:rPr lang="zh-CN" altLang="en-US" sz="2200" dirty="0"/>
              <a:t>           </a:t>
            </a:r>
            <a:r>
              <a:rPr lang="en-US" altLang="zh-CN" sz="2200" dirty="0" err="1"/>
              <a:t>Cno</a:t>
            </a:r>
            <a:r>
              <a:rPr lang="en-US" altLang="zh-CN" sz="2200" dirty="0"/>
              <a:t>  CHAR</a:t>
            </a:r>
            <a:r>
              <a:rPr lang="zh-CN" altLang="en-US" sz="2200" dirty="0"/>
              <a:t>(</a:t>
            </a:r>
            <a:r>
              <a:rPr lang="en-US" altLang="zh-CN" sz="2200" dirty="0"/>
              <a:t>4</a:t>
            </a:r>
            <a:r>
              <a:rPr lang="zh-CN" altLang="en-US" sz="2200" dirty="0"/>
              <a:t>),  </a:t>
            </a:r>
          </a:p>
          <a:p>
            <a:pPr eaLnBrk="1" hangingPunct="1">
              <a:lnSpc>
                <a:spcPct val="110000"/>
              </a:lnSpc>
              <a:buFont typeface="Wingdings" panose="05000000000000000000" pitchFamily="2" charset="2"/>
              <a:buNone/>
            </a:pPr>
            <a:r>
              <a:rPr lang="zh-CN" altLang="en-US" sz="2200" dirty="0"/>
              <a:t>           </a:t>
            </a:r>
            <a:r>
              <a:rPr lang="en-US" altLang="zh-CN" sz="2200" dirty="0"/>
              <a:t>Grade  SMALLINT</a:t>
            </a:r>
            <a:r>
              <a:rPr lang="zh-CN" altLang="en-US" sz="2200" dirty="0"/>
              <a:t>，</a:t>
            </a:r>
          </a:p>
          <a:p>
            <a:pPr eaLnBrk="1" hangingPunct="1">
              <a:lnSpc>
                <a:spcPct val="110000"/>
              </a:lnSpc>
              <a:buFont typeface="Wingdings" panose="05000000000000000000" pitchFamily="2" charset="2"/>
              <a:buNone/>
            </a:pPr>
            <a:r>
              <a:rPr lang="zh-CN" altLang="en-US" sz="2200" dirty="0"/>
              <a:t>           </a:t>
            </a:r>
            <a:r>
              <a:rPr lang="en-US" altLang="zh-CN" sz="2200" dirty="0"/>
              <a:t>PRIMARY KEY </a:t>
            </a:r>
            <a:r>
              <a:rPr lang="zh-CN" altLang="en-US" sz="2200" dirty="0"/>
              <a:t>(</a:t>
            </a:r>
            <a:r>
              <a:rPr lang="en-US" altLang="zh-CN" sz="2200" dirty="0" err="1"/>
              <a:t>Sno</a:t>
            </a:r>
            <a:r>
              <a:rPr lang="zh-CN" altLang="en-US" sz="2200" dirty="0"/>
              <a:t>,</a:t>
            </a:r>
            <a:r>
              <a:rPr lang="en-US" altLang="zh-CN" sz="2200" dirty="0" err="1"/>
              <a:t>Cno</a:t>
            </a:r>
            <a:r>
              <a:rPr lang="zh-CN" altLang="en-US" sz="2200" dirty="0"/>
              <a:t>),  </a:t>
            </a:r>
          </a:p>
          <a:p>
            <a:pPr eaLnBrk="1" hangingPunct="1">
              <a:lnSpc>
                <a:spcPct val="110000"/>
              </a:lnSpc>
              <a:buFont typeface="Wingdings" panose="05000000000000000000" pitchFamily="2" charset="2"/>
              <a:buNone/>
            </a:pPr>
            <a:r>
              <a:rPr lang="zh-CN" altLang="en-US" sz="1800" dirty="0"/>
              <a:t>                          </a:t>
            </a:r>
            <a:r>
              <a:rPr lang="en-US" altLang="zh-CN" sz="1800" dirty="0"/>
              <a:t>/* </a:t>
            </a:r>
            <a:r>
              <a:rPr lang="zh-CN" altLang="en-US" sz="1800" dirty="0"/>
              <a:t>主码由两个属性构成，必须作为表级完整性进行定义*</a:t>
            </a:r>
            <a:r>
              <a:rPr lang="en-US" altLang="zh-CN" sz="1800" dirty="0"/>
              <a:t>/</a:t>
            </a:r>
          </a:p>
          <a:p>
            <a:pPr eaLnBrk="1" hangingPunct="1">
              <a:lnSpc>
                <a:spcPct val="110000"/>
              </a:lnSpc>
              <a:buFont typeface="Wingdings" panose="05000000000000000000" pitchFamily="2" charset="2"/>
              <a:buNone/>
            </a:pPr>
            <a:r>
              <a:rPr lang="en-US" sz="2200" dirty="0"/>
              <a:t>      </a:t>
            </a:r>
            <a:r>
              <a:rPr lang="zh-CN" altLang="en-US" sz="2200" dirty="0"/>
              <a:t>     </a:t>
            </a:r>
            <a:r>
              <a:rPr lang="en-US" altLang="zh-CN" sz="2200" dirty="0"/>
              <a:t>FOREIGN KEY </a:t>
            </a:r>
            <a:r>
              <a:rPr lang="zh-CN" altLang="en-US" sz="2200" dirty="0"/>
              <a:t>(</a:t>
            </a:r>
            <a:r>
              <a:rPr lang="en-US" altLang="zh-CN" sz="2200" dirty="0" err="1"/>
              <a:t>Sno</a:t>
            </a:r>
            <a:r>
              <a:rPr lang="zh-CN" altLang="en-US" sz="2200" dirty="0"/>
              <a:t>)</a:t>
            </a:r>
            <a:r>
              <a:rPr lang="en-US" altLang="zh-CN" sz="2200" dirty="0"/>
              <a:t> REFERENCES Student</a:t>
            </a:r>
            <a:r>
              <a:rPr lang="zh-CN" altLang="en-US" sz="2200" dirty="0"/>
              <a:t>(</a:t>
            </a:r>
            <a:r>
              <a:rPr lang="en-US" altLang="zh-CN" sz="2200" dirty="0" err="1"/>
              <a:t>Sno</a:t>
            </a:r>
            <a:r>
              <a:rPr lang="zh-CN" altLang="en-US" sz="2200" dirty="0"/>
              <a:t>),</a:t>
            </a:r>
          </a:p>
          <a:p>
            <a:pPr eaLnBrk="1" hangingPunct="1">
              <a:lnSpc>
                <a:spcPct val="110000"/>
              </a:lnSpc>
              <a:buFont typeface="Wingdings" panose="05000000000000000000" pitchFamily="2" charset="2"/>
              <a:buNone/>
            </a:pPr>
            <a:r>
              <a:rPr lang="zh-CN" altLang="en-US" sz="1800" dirty="0"/>
              <a:t>                         </a:t>
            </a:r>
            <a:r>
              <a:rPr lang="en-US" altLang="zh-CN" sz="1800" dirty="0"/>
              <a:t>/* </a:t>
            </a:r>
            <a:r>
              <a:rPr lang="zh-CN" altLang="en-US" sz="1800" dirty="0"/>
              <a:t>表级完整性约束条件，</a:t>
            </a:r>
            <a:r>
              <a:rPr lang="en-US" altLang="zh-CN" sz="1800" dirty="0" err="1"/>
              <a:t>Sno</a:t>
            </a:r>
            <a:r>
              <a:rPr lang="zh-CN" altLang="en-US" sz="1800" dirty="0"/>
              <a:t>是外码，被参照表是</a:t>
            </a:r>
            <a:r>
              <a:rPr lang="en-US" altLang="zh-CN" sz="1800" dirty="0"/>
              <a:t>Student */</a:t>
            </a:r>
          </a:p>
          <a:p>
            <a:pPr eaLnBrk="1" hangingPunct="1">
              <a:lnSpc>
                <a:spcPct val="110000"/>
              </a:lnSpc>
              <a:buFont typeface="Wingdings" panose="05000000000000000000" pitchFamily="2" charset="2"/>
              <a:buNone/>
            </a:pPr>
            <a:r>
              <a:rPr lang="en-US" sz="2200" dirty="0"/>
              <a:t>      </a:t>
            </a:r>
            <a:r>
              <a:rPr lang="zh-CN" altLang="en-US" sz="2200" dirty="0"/>
              <a:t>     </a:t>
            </a:r>
            <a:r>
              <a:rPr lang="en-US" altLang="zh-CN" sz="2200" dirty="0"/>
              <a:t>FOREIGN KEY </a:t>
            </a:r>
            <a:r>
              <a:rPr lang="zh-CN" altLang="en-US" sz="2200" dirty="0"/>
              <a:t>(</a:t>
            </a:r>
            <a:r>
              <a:rPr lang="en-US" altLang="zh-CN" sz="2200" dirty="0" err="1"/>
              <a:t>Cno</a:t>
            </a:r>
            <a:r>
              <a:rPr lang="zh-CN" altLang="en-US" sz="2200" dirty="0"/>
              <a:t>)</a:t>
            </a:r>
            <a:r>
              <a:rPr lang="en-US" altLang="zh-CN" sz="2200" dirty="0"/>
              <a:t>REFERENCES Course</a:t>
            </a:r>
            <a:r>
              <a:rPr lang="zh-CN" altLang="en-US" sz="2200" dirty="0"/>
              <a:t>(</a:t>
            </a:r>
            <a:r>
              <a:rPr lang="en-US" altLang="zh-CN" sz="2200" dirty="0" err="1"/>
              <a:t>Cno</a:t>
            </a:r>
            <a:r>
              <a:rPr lang="zh-CN" altLang="en-US" sz="2200" dirty="0"/>
              <a:t>)</a:t>
            </a:r>
          </a:p>
          <a:p>
            <a:pPr eaLnBrk="1" hangingPunct="1">
              <a:lnSpc>
                <a:spcPct val="110000"/>
              </a:lnSpc>
              <a:buFont typeface="Wingdings" panose="05000000000000000000" pitchFamily="2" charset="2"/>
              <a:buNone/>
            </a:pPr>
            <a:r>
              <a:rPr lang="en-US" altLang="zh-CN" sz="1800" dirty="0"/>
              <a:t>                          /* </a:t>
            </a:r>
            <a:r>
              <a:rPr lang="zh-CN" altLang="en-US" sz="1800" dirty="0"/>
              <a:t>表级完整性约束条件， </a:t>
            </a:r>
            <a:r>
              <a:rPr lang="en-US" altLang="zh-CN" sz="1800" dirty="0" err="1"/>
              <a:t>Cno</a:t>
            </a:r>
            <a:r>
              <a:rPr lang="zh-CN" altLang="en-US" sz="1800" dirty="0"/>
              <a:t>是外码，被参照表是</a:t>
            </a:r>
            <a:r>
              <a:rPr lang="en-US" altLang="zh-CN" sz="1800" dirty="0"/>
              <a:t>Course*/</a:t>
            </a:r>
          </a:p>
          <a:p>
            <a:pPr eaLnBrk="1" hangingPunct="1">
              <a:lnSpc>
                <a:spcPct val="110000"/>
              </a:lnSpc>
              <a:buFont typeface="Wingdings" panose="05000000000000000000" pitchFamily="2" charset="2"/>
              <a:buNone/>
            </a:pPr>
            <a:r>
              <a:rPr lang="zh-CN" altLang="en-US" sz="2200" dirty="0"/>
              <a:t>        )</a:t>
            </a:r>
            <a:r>
              <a:rPr lang="en-US" altLang="zh-CN" sz="2200" dirty="0"/>
              <a:t>; </a:t>
            </a:r>
          </a:p>
        </p:txBody>
      </p:sp>
    </p:spTree>
    <p:extLst>
      <p:ext uri="{BB962C8B-B14F-4D97-AF65-F5344CB8AC3E}">
        <p14:creationId xmlns:p14="http://schemas.microsoft.com/office/powerpoint/2010/main" val="281098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a:t>Structured Query Language</a:t>
            </a:r>
          </a:p>
          <a:p>
            <a:r>
              <a:rPr lang="en-US" altLang="zh-CN" dirty="0"/>
              <a:t>1974</a:t>
            </a:r>
            <a:r>
              <a:rPr lang="zh-CN" altLang="en-US" dirty="0"/>
              <a:t>年诞生于</a:t>
            </a:r>
            <a:r>
              <a:rPr lang="en-US" altLang="zh-CN" dirty="0"/>
              <a:t>IBM System-R</a:t>
            </a:r>
            <a:r>
              <a:rPr lang="zh-CN" altLang="en-US" dirty="0"/>
              <a:t>项目</a:t>
            </a:r>
            <a:br>
              <a:rPr lang="en-US" altLang="zh-CN" dirty="0"/>
            </a:br>
            <a:r>
              <a:rPr lang="zh-CN" altLang="en-US" dirty="0"/>
              <a:t>前称</a:t>
            </a:r>
            <a:r>
              <a:rPr lang="en-US" altLang="zh-CN" dirty="0"/>
              <a:t>SEQUEL</a:t>
            </a:r>
            <a:r>
              <a:rPr lang="zh-CN" altLang="en-US" dirty="0"/>
              <a:t>（</a:t>
            </a:r>
            <a:r>
              <a:rPr lang="en-US" altLang="zh-CN" dirty="0"/>
              <a:t>Structured English Query Language</a:t>
            </a:r>
            <a:r>
              <a:rPr lang="zh-CN" altLang="en-US" dirty="0"/>
              <a:t>）</a:t>
            </a:r>
            <a:endParaRPr lang="en-US" altLang="zh-CN" dirty="0"/>
          </a:p>
          <a:p>
            <a:r>
              <a:rPr lang="zh-CN" altLang="en-US" dirty="0"/>
              <a:t>声明式查询语言，易用，取代关系演算</a:t>
            </a:r>
            <a:endParaRPr lang="en-US" altLang="zh-CN" dirty="0"/>
          </a:p>
          <a:p>
            <a:pPr lvl="1"/>
            <a:r>
              <a:rPr lang="en-US" altLang="zh-CN" dirty="0"/>
              <a:t>Relational Calculus </a:t>
            </a:r>
            <a:r>
              <a:rPr lang="en-US" altLang="zh-CN" dirty="0">
                <a:sym typeface="Wingdings" panose="05000000000000000000" pitchFamily="2" charset="2"/>
              </a:rPr>
              <a:t> Relational Algebra</a:t>
            </a:r>
            <a:endParaRPr lang="en-US" altLang="zh-CN" dirty="0"/>
          </a:p>
          <a:p>
            <a:pPr lvl="1"/>
            <a:r>
              <a:rPr lang="en-US" altLang="zh-CN" dirty="0"/>
              <a:t>SQL </a:t>
            </a:r>
            <a:r>
              <a:rPr lang="en-US" altLang="zh-CN" dirty="0">
                <a:sym typeface="Wingdings" panose="05000000000000000000" pitchFamily="2" charset="2"/>
              </a:rPr>
              <a:t> Relational Algebra</a:t>
            </a:r>
            <a:endParaRPr lang="en-US" altLang="zh-CN" dirty="0"/>
          </a:p>
          <a:p>
            <a:r>
              <a:rPr lang="en-US" altLang="zh-CN" dirty="0"/>
              <a:t>80</a:t>
            </a:r>
            <a:r>
              <a:rPr lang="zh-CN" altLang="en-US" dirty="0"/>
              <a:t>年代被标准化（</a:t>
            </a:r>
            <a:r>
              <a:rPr lang="en-US" altLang="zh-CN" dirty="0"/>
              <a:t>ANSI89</a:t>
            </a:r>
            <a:r>
              <a:rPr lang="zh-CN" altLang="en-US" dirty="0"/>
              <a:t>、</a:t>
            </a:r>
            <a:r>
              <a:rPr lang="en-US" altLang="zh-CN" dirty="0"/>
              <a:t>92</a:t>
            </a:r>
            <a:r>
              <a:rPr lang="zh-CN" altLang="en-US" dirty="0"/>
              <a:t>、</a:t>
            </a:r>
            <a:r>
              <a:rPr lang="en-US" altLang="zh-CN" dirty="0"/>
              <a:t>… </a:t>
            </a:r>
            <a:r>
              <a:rPr lang="zh-CN" altLang="en-US" dirty="0"/>
              <a:t>、</a:t>
            </a:r>
            <a:r>
              <a:rPr lang="en-US" altLang="zh-CN" dirty="0"/>
              <a:t>2011</a:t>
            </a:r>
            <a:r>
              <a:rPr lang="zh-CN" altLang="en-US" dirty="0"/>
              <a:t>）</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376805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zh-CN" altLang="en-US" sz="5000" dirty="0"/>
              <a:t>数据类型</a:t>
            </a:r>
          </a:p>
        </p:txBody>
      </p:sp>
      <p:sp>
        <p:nvSpPr>
          <p:cNvPr id="40963" name="Rectangle 3"/>
          <p:cNvSpPr>
            <a:spLocks noGrp="1" noChangeArrowheads="1"/>
          </p:cNvSpPr>
          <p:nvPr>
            <p:ph type="body" idx="4294967295"/>
          </p:nvPr>
        </p:nvSpPr>
        <p:spPr>
          <a:xfrm>
            <a:off x="1090613" y="1614190"/>
            <a:ext cx="8229600" cy="4983162"/>
          </a:xfrm>
        </p:spPr>
        <p:txBody>
          <a:bodyPr>
            <a:normAutofit fontScale="62500" lnSpcReduction="20000"/>
          </a:bodyPr>
          <a:lstStyle/>
          <a:p>
            <a:pPr eaLnBrk="1" hangingPunct="1">
              <a:lnSpc>
                <a:spcPct val="140000"/>
              </a:lnSpc>
            </a:pPr>
            <a:r>
              <a:rPr lang="en-US" altLang="zh-CN" dirty="0"/>
              <a:t>SQL</a:t>
            </a:r>
            <a:r>
              <a:rPr lang="zh-CN" altLang="en-US" dirty="0"/>
              <a:t>中域的概念用</a:t>
            </a:r>
            <a:r>
              <a:rPr lang="zh-CN" altLang="en-US" dirty="0">
                <a:solidFill>
                  <a:srgbClr val="FF00FF"/>
                </a:solidFill>
              </a:rPr>
              <a:t>数据类型</a:t>
            </a:r>
            <a:r>
              <a:rPr lang="zh-CN" altLang="en-US" dirty="0"/>
              <a:t>来实现</a:t>
            </a:r>
          </a:p>
          <a:p>
            <a:pPr eaLnBrk="1" hangingPunct="1">
              <a:lnSpc>
                <a:spcPct val="140000"/>
              </a:lnSpc>
            </a:pPr>
            <a:r>
              <a:rPr lang="zh-CN" altLang="en-US" dirty="0"/>
              <a:t>定义表的属性时需要指明其数据类型及长度 </a:t>
            </a:r>
          </a:p>
          <a:p>
            <a:pPr eaLnBrk="1" hangingPunct="1">
              <a:lnSpc>
                <a:spcPct val="140000"/>
              </a:lnSpc>
            </a:pPr>
            <a:r>
              <a:rPr lang="zh-CN" altLang="en-US" dirty="0"/>
              <a:t>选用哪种数据类型 </a:t>
            </a:r>
          </a:p>
          <a:p>
            <a:pPr lvl="1" eaLnBrk="1" hangingPunct="1">
              <a:lnSpc>
                <a:spcPct val="140000"/>
              </a:lnSpc>
            </a:pPr>
            <a:r>
              <a:rPr lang="zh-CN" altLang="en-US" dirty="0"/>
              <a:t>取值范围 </a:t>
            </a:r>
          </a:p>
          <a:p>
            <a:pPr lvl="1" eaLnBrk="1" hangingPunct="1">
              <a:lnSpc>
                <a:spcPct val="140000"/>
              </a:lnSpc>
            </a:pPr>
            <a:r>
              <a:rPr lang="zh-CN" altLang="en-US" dirty="0"/>
              <a:t>要做哪些运算 </a:t>
            </a:r>
          </a:p>
        </p:txBody>
      </p:sp>
    </p:spTree>
    <p:extLst>
      <p:ext uri="{BB962C8B-B14F-4D97-AF65-F5344CB8AC3E}">
        <p14:creationId xmlns:p14="http://schemas.microsoft.com/office/powerpoint/2010/main" val="264764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485900" y="188913"/>
            <a:ext cx="7391400" cy="563562"/>
          </a:xfrm>
        </p:spPr>
        <p:txBody>
          <a:bodyPr/>
          <a:lstStyle/>
          <a:p>
            <a:r>
              <a:rPr lang="zh-CN" altLang="en-US" sz="5000" dirty="0"/>
              <a:t>数据类型（续）</a:t>
            </a:r>
            <a:endParaRPr lang="en-US" sz="5000" dirty="0"/>
          </a:p>
        </p:txBody>
      </p:sp>
      <p:graphicFrame>
        <p:nvGraphicFramePr>
          <p:cNvPr id="40963" name="Group 3"/>
          <p:cNvGraphicFramePr>
            <a:graphicFrameLocks noGrp="1"/>
          </p:cNvGraphicFramePr>
          <p:nvPr>
            <p:ph idx="4294967295"/>
          </p:nvPr>
        </p:nvGraphicFramePr>
        <p:xfrm>
          <a:off x="1143001" y="981076"/>
          <a:ext cx="8126413" cy="5243517"/>
        </p:xfrm>
        <a:graphic>
          <a:graphicData uri="http://schemas.openxmlformats.org/drawingml/2006/table">
            <a:tbl>
              <a:tblPr/>
              <a:tblGrid>
                <a:gridCol w="3136900">
                  <a:extLst>
                    <a:ext uri="{9D8B030D-6E8A-4147-A177-3AD203B41FA5}">
                      <a16:colId xmlns:a16="http://schemas.microsoft.com/office/drawing/2014/main" val="20000"/>
                    </a:ext>
                  </a:extLst>
                </a:gridCol>
                <a:gridCol w="4989513">
                  <a:extLst>
                    <a:ext uri="{9D8B030D-6E8A-4147-A177-3AD203B41FA5}">
                      <a16:colId xmlns:a16="http://schemas.microsoft.com/office/drawing/2014/main" val="20001"/>
                    </a:ext>
                  </a:extLst>
                </a:gridCol>
              </a:tblGrid>
              <a:tr h="3048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a:ln>
                            <a:noFill/>
                          </a:ln>
                          <a:solidFill>
                            <a:schemeClr val="tx1"/>
                          </a:solidFill>
                          <a:effectLst/>
                          <a:latin typeface="+mn-lt"/>
                          <a:ea typeface="宋体" pitchFamily="2" charset="-122"/>
                          <a:cs typeface="Times New Roman" pitchFamily="18" charset="0"/>
                        </a:rPr>
                        <a:t>数据类型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400" b="1" i="0" u="none" strike="noStrike" cap="none" normalizeH="0" baseline="0">
                          <a:ln>
                            <a:noFill/>
                          </a:ln>
                          <a:solidFill>
                            <a:schemeClr val="tx1"/>
                          </a:solidFill>
                          <a:effectLst/>
                          <a:latin typeface="+mn-lt"/>
                          <a:ea typeface="宋体" pitchFamily="2" charset="-122"/>
                          <a:cs typeface="Times New Roman" pitchFamily="18" charset="0"/>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CHAR</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,CHARACTER</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长度为</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的定长字符串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VARCHAR</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CHARACTERVARYING</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最大长度为</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的变长字符串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CLOB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字符串大对象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BLOB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二进制大对象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75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mn-lt"/>
                          <a:ea typeface="宋体" pitchFamily="2" charset="-122"/>
                          <a:cs typeface="Times New Roman" pitchFamily="18" charset="0"/>
                        </a:rPr>
                        <a:t>INT</a:t>
                      </a:r>
                      <a:r>
                        <a:rPr kumimoji="0" lang="zh-CN" altLang="en-US" sz="12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en-US" sz="1200" b="1" i="0" u="none" strike="noStrike" cap="none" normalizeH="0" baseline="0" dirty="0">
                          <a:ln>
                            <a:noFill/>
                          </a:ln>
                          <a:solidFill>
                            <a:schemeClr val="tx1"/>
                          </a:solidFill>
                          <a:effectLst/>
                          <a:latin typeface="+mn-lt"/>
                          <a:ea typeface="宋体" pitchFamily="2" charset="-122"/>
                          <a:cs typeface="Times New Roman" pitchFamily="18" charset="0"/>
                        </a:rPr>
                        <a:t>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长整数（</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4</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SMALLINT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短整数（</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2</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BIGINT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大整数（</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8</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字节）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NUMERIC</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定点数，由</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位数字（不包括符号、小数点）组成，小数后面有</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位数字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DECIMAL</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DEC</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p</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d</a:t>
                      </a:r>
                      <a:r>
                        <a:rPr kumimoji="0" lang="zh-CN" altLang="en-US" sz="1200" b="1" i="0" u="none" strike="noStrike" cap="none" normalizeH="0" baseline="0">
                          <a:ln>
                            <a:noFill/>
                          </a:ln>
                          <a:solidFill>
                            <a:schemeClr val="tx1"/>
                          </a:solidFill>
                          <a:effectLst/>
                          <a:latin typeface="+mn-lt"/>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同</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NUMERIC</a:t>
                      </a:r>
                      <a:endPar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REAL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取决于机器精度的单精度浮点数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DOUBLE PRECISION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取决于机器精度的双精度浮点数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FLOAT</a:t>
                      </a:r>
                      <a:r>
                        <a:rPr kumimoji="0" lang="zh-CN" altLang="en-US" sz="1200" b="1" i="0" u="none" strike="noStrike" cap="none" normalizeH="0" baseline="0">
                          <a:ln>
                            <a:noFill/>
                          </a:ln>
                          <a:solidFill>
                            <a:schemeClr val="tx1"/>
                          </a:solidFill>
                          <a:effectLst/>
                          <a:latin typeface="+mn-lt"/>
                          <a:ea typeface="宋体" pitchFamily="2" charset="-122"/>
                        </a:rPr>
                        <a:t>(</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可选精度的浮点数，精度至少为</a:t>
                      </a:r>
                      <a:r>
                        <a:rPr kumimoji="0" lang="en-US" sz="1200" b="1" i="1" u="none" strike="noStrike" cap="none" normalizeH="0" baseline="0">
                          <a:ln>
                            <a:noFill/>
                          </a:ln>
                          <a:solidFill>
                            <a:schemeClr val="tx1"/>
                          </a:solidFill>
                          <a:effectLst/>
                          <a:latin typeface="+mn-lt"/>
                          <a:ea typeface="宋体" pitchFamily="2" charset="-122"/>
                          <a:cs typeface="Times New Roman" pitchFamily="18" charset="0"/>
                        </a:rPr>
                        <a:t>n</a:t>
                      </a: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位数字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BOOLEAN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逻辑布尔量</a:t>
                      </a:r>
                      <a:endParaRPr kumimoji="0" lang="en-US" sz="12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日期，包含年、月、日，格式为</a:t>
                      </a: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YYYY-MM-DD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rPr>
                        <a:t>时间，包含一日的时、分、秒，格式为</a:t>
                      </a:r>
                      <a:r>
                        <a:rPr kumimoji="0" lang="en-US" sz="1200" b="1" i="0" u="none" strike="noStrike" cap="none" normalizeH="0" baseline="0">
                          <a:ln>
                            <a:noFill/>
                          </a:ln>
                          <a:solidFill>
                            <a:schemeClr val="tx1"/>
                          </a:solidFill>
                          <a:effectLst/>
                          <a:latin typeface="+mn-lt"/>
                          <a:ea typeface="宋体" pitchFamily="2" charset="-122"/>
                        </a:rPr>
                        <a:t>HH:MM:SS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733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TIMESTAMP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a:ln>
                            <a:noFill/>
                          </a:ln>
                          <a:solidFill>
                            <a:schemeClr val="tx1"/>
                          </a:solidFill>
                          <a:effectLst/>
                          <a:latin typeface="+mn-lt"/>
                          <a:ea typeface="宋体" pitchFamily="2" charset="-122"/>
                          <a:cs typeface="Times New Roman" pitchFamily="18" charset="0"/>
                        </a:rPr>
                        <a:t>时间戳类型</a:t>
                      </a:r>
                      <a:endParaRPr kumimoji="0" lang="en-US" sz="12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8892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mn-lt"/>
                          <a:ea typeface="宋体" pitchFamily="2" charset="-122"/>
                          <a:cs typeface="Times New Roman" pitchFamily="18" charset="0"/>
                        </a:rPr>
                        <a:t>INTERVAL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200" b="1" i="0" u="none" strike="noStrike" cap="none" normalizeH="0" baseline="0" dirty="0">
                          <a:ln>
                            <a:noFill/>
                          </a:ln>
                          <a:solidFill>
                            <a:schemeClr val="tx1"/>
                          </a:solidFill>
                          <a:effectLst/>
                          <a:latin typeface="+mn-lt"/>
                          <a:ea typeface="宋体" pitchFamily="2" charset="-122"/>
                          <a:cs typeface="Times New Roman" pitchFamily="18" charset="0"/>
                        </a:rPr>
                        <a:t>时间间隔类型</a:t>
                      </a:r>
                      <a:endParaRPr kumimoji="0" lang="en-US" sz="12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17577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r>
              <a:rPr lang="zh-CN" altLang="en-US" sz="5000" dirty="0"/>
              <a:t>修改基本表</a:t>
            </a:r>
          </a:p>
        </p:txBody>
      </p:sp>
      <p:sp>
        <p:nvSpPr>
          <p:cNvPr id="46083" name="Rectangle 3"/>
          <p:cNvSpPr>
            <a:spLocks noGrp="1" noChangeArrowheads="1"/>
          </p:cNvSpPr>
          <p:nvPr>
            <p:ph type="body" idx="4294967295"/>
          </p:nvPr>
        </p:nvSpPr>
        <p:spPr>
          <a:xfrm>
            <a:off x="1111251" y="1844824"/>
            <a:ext cx="8785225" cy="3959225"/>
          </a:xfrm>
        </p:spPr>
        <p:txBody>
          <a:bodyPr/>
          <a:lstStyle/>
          <a:p>
            <a:pPr eaLnBrk="1" hangingPunct="1">
              <a:lnSpc>
                <a:spcPct val="150000"/>
              </a:lnSpc>
              <a:buFont typeface="Wingdings" panose="05000000000000000000" pitchFamily="2" charset="2"/>
              <a:buNone/>
            </a:pPr>
            <a:r>
              <a:rPr lang="en-US" altLang="zh-CN" sz="2400" dirty="0"/>
              <a:t>ALTER TABLE &lt;</a:t>
            </a:r>
            <a:r>
              <a:rPr lang="zh-CN" altLang="en-US" sz="2400" dirty="0"/>
              <a:t>表名</a:t>
            </a:r>
            <a:r>
              <a:rPr lang="en-US" altLang="zh-CN" sz="2400" dirty="0"/>
              <a:t>&gt;</a:t>
            </a:r>
          </a:p>
          <a:p>
            <a:pPr marL="0" lvl="2" indent="0">
              <a:lnSpc>
                <a:spcPct val="150000"/>
              </a:lnSpc>
              <a:buClr>
                <a:schemeClr val="hlink"/>
              </a:buClr>
              <a:buNone/>
            </a:pPr>
            <a:r>
              <a:rPr lang="en-US" altLang="zh-CN" sz="2200" dirty="0"/>
              <a:t>[ ADD[COLUMN] &lt;</a:t>
            </a:r>
            <a:r>
              <a:rPr lang="zh-CN" altLang="en-US" sz="2200" dirty="0"/>
              <a:t>新列名</a:t>
            </a:r>
            <a:r>
              <a:rPr lang="en-US" altLang="zh-CN" sz="2200" dirty="0"/>
              <a:t>&gt; &lt;</a:t>
            </a:r>
            <a:r>
              <a:rPr lang="zh-CN" altLang="en-US" sz="2200" dirty="0"/>
              <a:t>数据类型</a:t>
            </a:r>
            <a:r>
              <a:rPr lang="en-US" altLang="zh-CN" sz="2200" dirty="0"/>
              <a:t>&gt; [ </a:t>
            </a:r>
            <a:r>
              <a:rPr lang="zh-CN" altLang="en-US" sz="2200" dirty="0"/>
              <a:t>完整性约束 </a:t>
            </a:r>
            <a:r>
              <a:rPr lang="en-US" altLang="zh-CN" sz="2200" dirty="0"/>
              <a:t>] ]</a:t>
            </a:r>
          </a:p>
          <a:p>
            <a:pPr eaLnBrk="1" hangingPunct="1">
              <a:lnSpc>
                <a:spcPct val="150000"/>
              </a:lnSpc>
              <a:buFont typeface="Wingdings" panose="05000000000000000000" pitchFamily="2" charset="2"/>
              <a:buNone/>
            </a:pPr>
            <a:r>
              <a:rPr lang="en-US" altLang="zh-CN" sz="2200" dirty="0"/>
              <a:t>[ ADD &lt;</a:t>
            </a:r>
            <a:r>
              <a:rPr lang="zh-CN" altLang="en-US" sz="2200" dirty="0"/>
              <a:t>表级完整性约束</a:t>
            </a:r>
            <a:r>
              <a:rPr lang="en-US" altLang="zh-CN" sz="2200" dirty="0"/>
              <a:t>&gt;]</a:t>
            </a:r>
            <a:endParaRPr lang="en-US" altLang="zh-CN" sz="1800" dirty="0"/>
          </a:p>
          <a:p>
            <a:pPr eaLnBrk="1" hangingPunct="1">
              <a:lnSpc>
                <a:spcPct val="150000"/>
              </a:lnSpc>
              <a:buFont typeface="Wingdings" panose="05000000000000000000" pitchFamily="2" charset="2"/>
              <a:buNone/>
            </a:pPr>
            <a:r>
              <a:rPr lang="en-US" altLang="zh-CN" sz="2200" dirty="0"/>
              <a:t>[ DROP [ COLUMN ] &lt;</a:t>
            </a:r>
            <a:r>
              <a:rPr lang="zh-CN" altLang="en-US" sz="2200" dirty="0"/>
              <a:t>列名</a:t>
            </a:r>
            <a:r>
              <a:rPr lang="en-US" altLang="zh-CN" sz="2200" dirty="0"/>
              <a:t>&gt; [CASCADE| RESTRICT] ]</a:t>
            </a:r>
            <a:endParaRPr lang="en-US" altLang="zh-CN" sz="1800" dirty="0"/>
          </a:p>
          <a:p>
            <a:pPr eaLnBrk="1" hangingPunct="1">
              <a:lnSpc>
                <a:spcPct val="150000"/>
              </a:lnSpc>
              <a:buFont typeface="Wingdings" panose="05000000000000000000" pitchFamily="2" charset="2"/>
              <a:buNone/>
            </a:pPr>
            <a:r>
              <a:rPr lang="en-US" altLang="zh-CN" sz="2200" dirty="0"/>
              <a:t>[ DROP CONSTRAINT&lt;</a:t>
            </a:r>
            <a:r>
              <a:rPr lang="zh-CN" altLang="en-US" sz="2200" dirty="0"/>
              <a:t>完整性约束名</a:t>
            </a:r>
            <a:r>
              <a:rPr lang="en-US" altLang="zh-CN" sz="2200" dirty="0"/>
              <a:t>&gt;[ RESTRICT | CASCADE ]</a:t>
            </a:r>
            <a:r>
              <a:rPr lang="en-US" altLang="zh-CN" sz="2400" dirty="0"/>
              <a:t> ]</a:t>
            </a:r>
            <a:endParaRPr lang="en-US" altLang="zh-CN" sz="2000" dirty="0"/>
          </a:p>
          <a:p>
            <a:pPr eaLnBrk="1" hangingPunct="1">
              <a:lnSpc>
                <a:spcPct val="150000"/>
              </a:lnSpc>
              <a:buFont typeface="Wingdings" panose="05000000000000000000" pitchFamily="2" charset="2"/>
              <a:buNone/>
            </a:pPr>
            <a:r>
              <a:rPr lang="en-US" altLang="zh-CN" sz="2200" dirty="0"/>
              <a:t>[ALTER COLUMN &lt;</a:t>
            </a:r>
            <a:r>
              <a:rPr lang="zh-CN" altLang="en-US" sz="2200" dirty="0"/>
              <a:t>列名</a:t>
            </a:r>
            <a:r>
              <a:rPr lang="en-US" altLang="zh-CN" sz="2200" dirty="0"/>
              <a:t>&gt;&lt;</a:t>
            </a:r>
            <a:r>
              <a:rPr lang="zh-CN" altLang="en-US" sz="2200" dirty="0"/>
              <a:t>数据类型</a:t>
            </a:r>
            <a:r>
              <a:rPr lang="en-US" altLang="zh-CN" sz="2200" dirty="0"/>
              <a:t>&gt;</a:t>
            </a:r>
            <a:r>
              <a:rPr lang="en-US" altLang="zh-CN" sz="2400" dirty="0"/>
              <a:t> ] </a:t>
            </a:r>
            <a:r>
              <a:rPr lang="zh-CN" altLang="en-US" sz="2200" dirty="0"/>
              <a:t>;</a:t>
            </a:r>
          </a:p>
        </p:txBody>
      </p:sp>
    </p:spTree>
    <p:extLst>
      <p:ext uri="{BB962C8B-B14F-4D97-AF65-F5344CB8AC3E}">
        <p14:creationId xmlns:p14="http://schemas.microsoft.com/office/powerpoint/2010/main" val="1933857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p:txBody>
          <a:bodyPr/>
          <a:lstStyle/>
          <a:p>
            <a:pPr eaLnBrk="1" hangingPunct="1"/>
            <a:r>
              <a:rPr lang="zh-CN" altLang="en-US" sz="5000" dirty="0"/>
              <a:t>修改基本表（续）</a:t>
            </a:r>
          </a:p>
        </p:txBody>
      </p:sp>
      <p:sp>
        <p:nvSpPr>
          <p:cNvPr id="47107" name="内容占位符 2"/>
          <p:cNvSpPr>
            <a:spLocks noGrp="1"/>
          </p:cNvSpPr>
          <p:nvPr>
            <p:ph idx="4294967295"/>
          </p:nvPr>
        </p:nvSpPr>
        <p:spPr>
          <a:xfrm>
            <a:off x="1111052" y="1629494"/>
            <a:ext cx="8229600" cy="4895850"/>
          </a:xfrm>
        </p:spPr>
        <p:txBody>
          <a:bodyPr>
            <a:normAutofit fontScale="92500"/>
          </a:bodyPr>
          <a:lstStyle/>
          <a:p>
            <a:pPr eaLnBrk="1" hangingPunct="1">
              <a:lnSpc>
                <a:spcPct val="120000"/>
              </a:lnSpc>
              <a:buFont typeface="Wingdings" panose="05000000000000000000" pitchFamily="2" charset="2"/>
              <a:buChar char="n"/>
            </a:pPr>
            <a:r>
              <a:rPr lang="en-US" altLang="zh-CN" sz="2400" dirty="0"/>
              <a:t>&lt;</a:t>
            </a:r>
            <a:r>
              <a:rPr lang="zh-CN" altLang="en-US" sz="2400" dirty="0"/>
              <a:t>表名</a:t>
            </a:r>
            <a:r>
              <a:rPr lang="en-US" altLang="zh-CN" sz="2400" dirty="0"/>
              <a:t>&gt;</a:t>
            </a:r>
            <a:r>
              <a:rPr lang="zh-CN" altLang="en-US" sz="2400" dirty="0"/>
              <a:t>是要修改的基本表</a:t>
            </a:r>
            <a:endParaRPr lang="zh-CN" altLang="en-US" sz="2000" dirty="0"/>
          </a:p>
          <a:p>
            <a:pPr eaLnBrk="1" hangingPunct="1">
              <a:lnSpc>
                <a:spcPct val="120000"/>
              </a:lnSpc>
              <a:buFont typeface="Wingdings" panose="05000000000000000000" pitchFamily="2" charset="2"/>
              <a:buChar char="n"/>
            </a:pPr>
            <a:r>
              <a:rPr lang="en-US" altLang="zh-CN" sz="2400" dirty="0">
                <a:solidFill>
                  <a:srgbClr val="FF00FF"/>
                </a:solidFill>
              </a:rPr>
              <a:t>ADD</a:t>
            </a:r>
            <a:r>
              <a:rPr lang="zh-CN" altLang="en-US" sz="2400" dirty="0"/>
              <a:t>子句用于增加新列、新的列级完整性约束条件和新的表级完整性约束条件</a:t>
            </a:r>
            <a:endParaRPr lang="zh-CN" altLang="en-US" sz="2000" dirty="0"/>
          </a:p>
          <a:p>
            <a:pPr eaLnBrk="1" hangingPunct="1">
              <a:lnSpc>
                <a:spcPct val="120000"/>
              </a:lnSpc>
              <a:buFont typeface="Wingdings" panose="05000000000000000000" pitchFamily="2" charset="2"/>
              <a:buChar char="n"/>
            </a:pPr>
            <a:r>
              <a:rPr lang="en-US" altLang="zh-CN" sz="2400" dirty="0">
                <a:solidFill>
                  <a:srgbClr val="FF00FF"/>
                </a:solidFill>
              </a:rPr>
              <a:t>DROP COLUMN</a:t>
            </a:r>
            <a:r>
              <a:rPr lang="zh-CN" altLang="en-US" sz="2400" dirty="0"/>
              <a:t>子句用于删除表中的列</a:t>
            </a:r>
            <a:endParaRPr lang="zh-CN" altLang="en-US" sz="2000" dirty="0"/>
          </a:p>
          <a:p>
            <a:pPr lvl="1" eaLnBrk="1" hangingPunct="1">
              <a:lnSpc>
                <a:spcPct val="120000"/>
              </a:lnSpc>
            </a:pPr>
            <a:r>
              <a:rPr lang="zh-CN" altLang="en-US" sz="2000" dirty="0"/>
              <a:t>如果指定了</a:t>
            </a:r>
            <a:r>
              <a:rPr lang="en-US" altLang="zh-CN" sz="2000" dirty="0"/>
              <a:t>CASCADE</a:t>
            </a:r>
            <a:r>
              <a:rPr lang="zh-CN" altLang="en-US" sz="2000" dirty="0"/>
              <a:t>短语，则自动删除引用了该列的其他对象</a:t>
            </a:r>
            <a:endParaRPr lang="zh-CN" altLang="en-US" sz="1800" dirty="0"/>
          </a:p>
          <a:p>
            <a:pPr lvl="1" eaLnBrk="1" hangingPunct="1">
              <a:lnSpc>
                <a:spcPct val="120000"/>
              </a:lnSpc>
            </a:pPr>
            <a:r>
              <a:rPr lang="zh-CN" altLang="en-US" sz="2000" dirty="0"/>
              <a:t>如果指定了</a:t>
            </a:r>
            <a:r>
              <a:rPr lang="en-US" altLang="zh-CN" sz="2000" dirty="0"/>
              <a:t>RESTRICT</a:t>
            </a:r>
            <a:r>
              <a:rPr lang="zh-CN" altLang="en-US" sz="2000" dirty="0"/>
              <a:t>短语，则如果该列被其他对象引用，关系数据库管理系统将拒绝删除该列</a:t>
            </a:r>
            <a:endParaRPr lang="zh-CN" altLang="en-US" sz="1800" dirty="0"/>
          </a:p>
          <a:p>
            <a:pPr eaLnBrk="1" hangingPunct="1">
              <a:lnSpc>
                <a:spcPct val="120000"/>
              </a:lnSpc>
              <a:buFont typeface="Wingdings" panose="05000000000000000000" pitchFamily="2" charset="2"/>
              <a:buChar char="n"/>
            </a:pPr>
            <a:r>
              <a:rPr lang="en-US" altLang="zh-CN" sz="2400" dirty="0">
                <a:solidFill>
                  <a:srgbClr val="FF00FF"/>
                </a:solidFill>
              </a:rPr>
              <a:t>DROP CONSTRAINT</a:t>
            </a:r>
            <a:r>
              <a:rPr lang="zh-CN" altLang="en-US" sz="2400" dirty="0"/>
              <a:t>子句用于删除指定的完整性约束条件</a:t>
            </a:r>
            <a:endParaRPr lang="zh-CN" altLang="en-US" sz="2000" dirty="0"/>
          </a:p>
          <a:p>
            <a:pPr eaLnBrk="1" hangingPunct="1">
              <a:lnSpc>
                <a:spcPct val="120000"/>
              </a:lnSpc>
              <a:buFont typeface="Wingdings" panose="05000000000000000000" pitchFamily="2" charset="2"/>
              <a:buChar char="n"/>
            </a:pPr>
            <a:r>
              <a:rPr lang="en-US" altLang="zh-CN" sz="2400" dirty="0">
                <a:solidFill>
                  <a:srgbClr val="FF00FF"/>
                </a:solidFill>
              </a:rPr>
              <a:t>ALTER COLUMN</a:t>
            </a:r>
            <a:r>
              <a:rPr lang="zh-CN" altLang="en-US" sz="2400" dirty="0"/>
              <a:t>子句用于修改原有的列定义，包括修改列名和数据类型</a:t>
            </a:r>
            <a:endParaRPr lang="zh-CN" altLang="en-US" sz="2000" dirty="0"/>
          </a:p>
          <a:p>
            <a:pPr eaLnBrk="1" hangingPunct="1">
              <a:buFont typeface="Wingdings" panose="05000000000000000000" pitchFamily="2" charset="2"/>
              <a:buChar char="n"/>
            </a:pPr>
            <a:endParaRPr lang="zh-CN" altLang="en-US" sz="1800" dirty="0"/>
          </a:p>
          <a:p>
            <a:pPr eaLnBrk="1" hangingPunct="1">
              <a:buFont typeface="Wingdings" panose="05000000000000000000" pitchFamily="2" charset="2"/>
              <a:buChar char="n"/>
            </a:pPr>
            <a:endParaRPr lang="zh-CN" altLang="en-US" sz="1600" dirty="0"/>
          </a:p>
          <a:p>
            <a:pPr eaLnBrk="1" hangingPunct="1">
              <a:buFont typeface="Wingdings" panose="05000000000000000000" pitchFamily="2" charset="2"/>
              <a:buChar char="n"/>
            </a:pPr>
            <a:endParaRPr lang="zh-CN" altLang="en-US" sz="1600" dirty="0"/>
          </a:p>
          <a:p>
            <a:pPr eaLnBrk="1" hangingPunct="1"/>
            <a:endParaRPr lang="zh-CN" altLang="en-US" dirty="0"/>
          </a:p>
        </p:txBody>
      </p:sp>
    </p:spTree>
    <p:extLst>
      <p:ext uri="{BB962C8B-B14F-4D97-AF65-F5344CB8AC3E}">
        <p14:creationId xmlns:p14="http://schemas.microsoft.com/office/powerpoint/2010/main" val="2246171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5000" dirty="0"/>
              <a:t>修改基本表（续）</a:t>
            </a:r>
          </a:p>
        </p:txBody>
      </p:sp>
      <p:sp>
        <p:nvSpPr>
          <p:cNvPr id="48131" name="Rectangle 3"/>
          <p:cNvSpPr>
            <a:spLocks noGrp="1" noChangeArrowheads="1"/>
          </p:cNvSpPr>
          <p:nvPr>
            <p:ph type="body" idx="4294967295"/>
          </p:nvPr>
        </p:nvSpPr>
        <p:spPr>
          <a:xfrm>
            <a:off x="571500" y="1772816"/>
            <a:ext cx="9201150" cy="4423198"/>
          </a:xfrm>
        </p:spPr>
        <p:txBody>
          <a:bodyPr>
            <a:normAutofit/>
          </a:bodyPr>
          <a:lstStyle/>
          <a:p>
            <a:pPr algn="just" eaLnBrk="1" hangingPunct="1">
              <a:lnSpc>
                <a:spcPct val="140000"/>
              </a:lnSpc>
              <a:spcBef>
                <a:spcPct val="0"/>
              </a:spcBef>
              <a:buFont typeface="Wingdings" panose="05000000000000000000" pitchFamily="2" charset="2"/>
              <a:buNone/>
            </a:pPr>
            <a:r>
              <a:rPr lang="en-US" altLang="zh-CN" sz="2400" dirty="0"/>
              <a:t>[</a:t>
            </a:r>
            <a:r>
              <a:rPr lang="zh-CN" altLang="en-US" sz="2400" dirty="0"/>
              <a:t>例</a:t>
            </a:r>
            <a:r>
              <a:rPr lang="en-US" altLang="zh-CN" sz="2400" dirty="0"/>
              <a:t>3.8] </a:t>
            </a:r>
            <a:r>
              <a:rPr lang="zh-CN" altLang="en-US" sz="2400" dirty="0"/>
              <a:t>向</a:t>
            </a:r>
            <a:r>
              <a:rPr lang="en-US" altLang="zh-CN" sz="2400" dirty="0"/>
              <a:t>Student</a:t>
            </a:r>
            <a:r>
              <a:rPr lang="zh-CN" altLang="en-US" sz="2400" dirty="0"/>
              <a:t>表增加</a:t>
            </a:r>
            <a:r>
              <a:rPr lang="zh-CN" altLang="en-US" sz="2400" dirty="0">
                <a:latin typeface="Courier New" panose="02070309020205020404" pitchFamily="49" charset="0"/>
              </a:rPr>
              <a:t>“</a:t>
            </a:r>
            <a:r>
              <a:rPr lang="zh-CN" altLang="en-US" sz="2400" dirty="0"/>
              <a:t>入学时间</a:t>
            </a:r>
            <a:r>
              <a:rPr lang="zh-CN" altLang="en-US" sz="2400" dirty="0">
                <a:latin typeface="Courier New" panose="02070309020205020404" pitchFamily="49" charset="0"/>
              </a:rPr>
              <a:t>”</a:t>
            </a:r>
            <a:r>
              <a:rPr lang="zh-CN" altLang="en-US" sz="2400" dirty="0"/>
              <a:t>列，其数据类型为日期型</a:t>
            </a:r>
            <a:endParaRPr lang="en-US" altLang="zh-CN" sz="2400" dirty="0"/>
          </a:p>
          <a:p>
            <a:pPr algn="just" eaLnBrk="1" hangingPunct="1">
              <a:lnSpc>
                <a:spcPct val="140000"/>
              </a:lnSpc>
              <a:spcBef>
                <a:spcPct val="0"/>
              </a:spcBef>
              <a:buFont typeface="Wingdings" panose="05000000000000000000" pitchFamily="2" charset="2"/>
              <a:buNone/>
            </a:pPr>
            <a:endParaRPr lang="zh-CN" altLang="en-US" sz="2400" dirty="0"/>
          </a:p>
          <a:p>
            <a:pPr lvl="1" algn="just" eaLnBrk="1" hangingPunct="1">
              <a:lnSpc>
                <a:spcPct val="140000"/>
              </a:lnSpc>
              <a:spcBef>
                <a:spcPct val="0"/>
              </a:spcBef>
              <a:buFont typeface="Wingdings" panose="05000000000000000000" pitchFamily="2" charset="2"/>
              <a:buNone/>
            </a:pPr>
            <a:r>
              <a:rPr lang="zh-CN" altLang="en-US" sz="2400" dirty="0"/>
              <a:t>     </a:t>
            </a:r>
            <a:r>
              <a:rPr lang="en-US" altLang="zh-CN" sz="2400" dirty="0"/>
              <a:t>ALTER TABLE Student ADD </a:t>
            </a:r>
            <a:r>
              <a:rPr lang="en-US" altLang="zh-CN" sz="2400" dirty="0" err="1"/>
              <a:t>S_entrance</a:t>
            </a:r>
            <a:r>
              <a:rPr lang="en-US" altLang="zh-CN" sz="2400" dirty="0"/>
              <a:t> DATE</a:t>
            </a:r>
            <a:r>
              <a:rPr lang="zh-CN" altLang="en-US" sz="2400" dirty="0"/>
              <a:t>;</a:t>
            </a:r>
            <a:endParaRPr lang="en-US" altLang="zh-CN" sz="2400" dirty="0"/>
          </a:p>
          <a:p>
            <a:pPr lvl="1" eaLnBrk="1" hangingPunct="1">
              <a:lnSpc>
                <a:spcPct val="140000"/>
              </a:lnSpc>
              <a:spcBef>
                <a:spcPct val="0"/>
              </a:spcBef>
              <a:buFont typeface="Wingdings" panose="05000000000000000000" pitchFamily="2" charset="2"/>
              <a:buNone/>
            </a:pPr>
            <a:endParaRPr lang="en-US" altLang="zh-CN" sz="2400" dirty="0"/>
          </a:p>
          <a:p>
            <a:pPr marL="1303338" lvl="1" indent="-1303338" eaLnBrk="1" hangingPunct="1">
              <a:lnSpc>
                <a:spcPct val="140000"/>
              </a:lnSpc>
              <a:spcBef>
                <a:spcPct val="0"/>
              </a:spcBef>
              <a:buFont typeface="Wingdings" panose="05000000000000000000" pitchFamily="2" charset="2"/>
              <a:buNone/>
            </a:pPr>
            <a:r>
              <a:rPr lang="zh-CN" altLang="en-US" sz="2400" dirty="0"/>
              <a:t>不管基本表中原来是否已有数据，新增加的列一律为空值。</a:t>
            </a:r>
            <a:r>
              <a:rPr lang="zh-CN" altLang="en-US" sz="2400" b="0" dirty="0">
                <a:latin typeface="Courier New" panose="02070309020205020404" pitchFamily="49" charset="0"/>
              </a:rPr>
              <a:t> </a:t>
            </a:r>
          </a:p>
        </p:txBody>
      </p:sp>
    </p:spTree>
    <p:extLst>
      <p:ext uri="{BB962C8B-B14F-4D97-AF65-F5344CB8AC3E}">
        <p14:creationId xmlns:p14="http://schemas.microsoft.com/office/powerpoint/2010/main" val="366465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zh-CN" altLang="en-US" sz="5000" dirty="0"/>
              <a:t>修改基本表（续）</a:t>
            </a:r>
          </a:p>
        </p:txBody>
      </p:sp>
      <p:sp>
        <p:nvSpPr>
          <p:cNvPr id="49155" name="Rectangle 3"/>
          <p:cNvSpPr>
            <a:spLocks noGrp="1" noChangeArrowheads="1"/>
          </p:cNvSpPr>
          <p:nvPr>
            <p:ph type="body" idx="4294967295"/>
          </p:nvPr>
        </p:nvSpPr>
        <p:spPr>
          <a:xfrm>
            <a:off x="895350" y="1700808"/>
            <a:ext cx="8362950" cy="4495206"/>
          </a:xfrm>
        </p:spPr>
        <p:txBody>
          <a:bodyPr/>
          <a:lstStyle/>
          <a:p>
            <a:pPr marL="0" indent="0" eaLnBrk="1" hangingPunct="1">
              <a:lnSpc>
                <a:spcPct val="140000"/>
              </a:lnSpc>
              <a:spcBef>
                <a:spcPct val="0"/>
              </a:spcBef>
              <a:buFont typeface="Wingdings" panose="05000000000000000000" pitchFamily="2" charset="2"/>
              <a:buNone/>
            </a:pPr>
            <a:r>
              <a:rPr lang="en-US" altLang="zh-CN" sz="2400" dirty="0"/>
              <a:t>[</a:t>
            </a:r>
            <a:r>
              <a:rPr lang="zh-CN" altLang="en-US" sz="2400" dirty="0"/>
              <a:t>例</a:t>
            </a:r>
            <a:r>
              <a:rPr lang="en-US" altLang="zh-CN" sz="2400" dirty="0"/>
              <a:t>3.9]</a:t>
            </a:r>
            <a:r>
              <a:rPr lang="zh-CN" altLang="en-US" sz="2400" dirty="0"/>
              <a:t> 将年龄的数据类型由字符型（假设原来的数据类型是字符型）改为整数。</a:t>
            </a:r>
          </a:p>
          <a:p>
            <a:pPr eaLnBrk="1" hangingPunct="1">
              <a:lnSpc>
                <a:spcPct val="140000"/>
              </a:lnSpc>
              <a:spcBef>
                <a:spcPct val="0"/>
              </a:spcBef>
              <a:buFont typeface="Wingdings" panose="05000000000000000000" pitchFamily="2" charset="2"/>
              <a:buNone/>
            </a:pPr>
            <a:r>
              <a:rPr lang="zh-CN" altLang="en-US" sz="2000" dirty="0"/>
              <a:t>    	</a:t>
            </a:r>
            <a:r>
              <a:rPr lang="en-US" altLang="zh-CN" sz="2400" dirty="0"/>
              <a:t>ALTER TABLE Student ALTER COLUMN Sage INT</a:t>
            </a:r>
            <a:r>
              <a:rPr lang="zh-CN" altLang="en-US" sz="2400" dirty="0"/>
              <a:t>;</a:t>
            </a:r>
            <a:endParaRPr lang="en-US" altLang="zh-CN" sz="2400" dirty="0"/>
          </a:p>
          <a:p>
            <a:pPr eaLnBrk="1" hangingPunct="1">
              <a:lnSpc>
                <a:spcPct val="140000"/>
              </a:lnSpc>
              <a:spcBef>
                <a:spcPct val="0"/>
              </a:spcBef>
              <a:buFont typeface="Wingdings" panose="05000000000000000000" pitchFamily="2" charset="2"/>
              <a:buNone/>
            </a:pPr>
            <a:endParaRPr lang="zh-CN" altLang="en-US" sz="2400" dirty="0"/>
          </a:p>
          <a:p>
            <a:pPr eaLnBrk="1" hangingPunct="1">
              <a:lnSpc>
                <a:spcPct val="140000"/>
              </a:lnSpc>
              <a:spcBef>
                <a:spcPct val="0"/>
              </a:spcBef>
              <a:buFont typeface="Wingdings" panose="05000000000000000000" pitchFamily="2" charset="2"/>
              <a:buNone/>
            </a:pPr>
            <a:r>
              <a:rPr lang="en-US" altLang="zh-CN" sz="2400" dirty="0"/>
              <a:t>[</a:t>
            </a:r>
            <a:r>
              <a:rPr lang="zh-CN" altLang="en-US" sz="2400" dirty="0"/>
              <a:t>例</a:t>
            </a:r>
            <a:r>
              <a:rPr lang="en-US" altLang="zh-CN" sz="2400" dirty="0"/>
              <a:t>3.10]</a:t>
            </a:r>
            <a:r>
              <a:rPr lang="zh-CN" altLang="en-US" sz="2400" dirty="0"/>
              <a:t> 增加课程名称必须取唯一值的约束条件。</a:t>
            </a:r>
          </a:p>
          <a:p>
            <a:pPr eaLnBrk="1" hangingPunct="1">
              <a:lnSpc>
                <a:spcPct val="140000"/>
              </a:lnSpc>
              <a:spcBef>
                <a:spcPct val="0"/>
              </a:spcBef>
              <a:buFont typeface="Wingdings" panose="05000000000000000000" pitchFamily="2" charset="2"/>
              <a:buNone/>
            </a:pPr>
            <a:r>
              <a:rPr lang="zh-CN" altLang="en-US" sz="2000" dirty="0"/>
              <a:t>    	</a:t>
            </a:r>
            <a:r>
              <a:rPr lang="en-US" altLang="zh-CN" sz="2400" dirty="0"/>
              <a:t>ALTER TABLE Course ADD UNIQUE</a:t>
            </a:r>
            <a:r>
              <a:rPr lang="zh-CN" altLang="en-US" sz="2400" dirty="0"/>
              <a:t>(</a:t>
            </a:r>
            <a:r>
              <a:rPr lang="en-US" altLang="zh-CN" sz="2400" dirty="0" err="1"/>
              <a:t>Cname</a:t>
            </a:r>
            <a:r>
              <a:rPr lang="zh-CN" altLang="en-US" sz="2400" dirty="0"/>
              <a:t>)</a:t>
            </a:r>
            <a:r>
              <a:rPr lang="en-US" altLang="zh-CN" sz="2400" dirty="0"/>
              <a:t>; </a:t>
            </a:r>
          </a:p>
        </p:txBody>
      </p:sp>
    </p:spTree>
    <p:extLst>
      <p:ext uri="{BB962C8B-B14F-4D97-AF65-F5344CB8AC3E}">
        <p14:creationId xmlns:p14="http://schemas.microsoft.com/office/powerpoint/2010/main" val="77770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5000" dirty="0"/>
              <a:t>修改表的代价很大</a:t>
            </a:r>
          </a:p>
        </p:txBody>
      </p:sp>
      <p:sp>
        <p:nvSpPr>
          <p:cNvPr id="4" name="内容占位符 3"/>
          <p:cNvSpPr>
            <a:spLocks noGrp="1"/>
          </p:cNvSpPr>
          <p:nvPr>
            <p:ph idx="1"/>
          </p:nvPr>
        </p:nvSpPr>
        <p:spPr/>
        <p:txBody>
          <a:bodyPr/>
          <a:lstStyle/>
          <a:p>
            <a:r>
              <a:rPr lang="zh-CN" altLang="en-US" sz="4000" dirty="0"/>
              <a:t>要么修改整张表，要么不修改。</a:t>
            </a:r>
            <a:endParaRPr lang="en-US" altLang="zh-CN" sz="4000" dirty="0"/>
          </a:p>
          <a:p>
            <a:r>
              <a:rPr lang="en-US" altLang="zh-CN" sz="4000" dirty="0" err="1">
                <a:solidFill>
                  <a:srgbClr val="FF0000"/>
                </a:solidFill>
              </a:rPr>
              <a:t>MongoDB</a:t>
            </a:r>
            <a:r>
              <a:rPr lang="zh-CN" altLang="en-US" sz="4000" dirty="0">
                <a:solidFill>
                  <a:srgbClr val="FF0000"/>
                </a:solidFill>
              </a:rPr>
              <a:t>不提供这个功能。为什么？</a:t>
            </a:r>
          </a:p>
        </p:txBody>
      </p:sp>
      <p:sp>
        <p:nvSpPr>
          <p:cNvPr id="2" name="灯片编号占位符 1"/>
          <p:cNvSpPr>
            <a:spLocks noGrp="1"/>
          </p:cNvSpPr>
          <p:nvPr>
            <p:ph type="sldNum" sz="quarter" idx="12"/>
          </p:nvPr>
        </p:nvSpPr>
        <p:spPr/>
        <p:txBody>
          <a:bodyPr/>
          <a:lstStyle/>
          <a:p>
            <a:fld id="{3CAA2FBC-7193-C243-84A5-C42C0D4BC21D}" type="slidenum">
              <a:rPr lang="zh-CN" altLang="en-US" smtClean="0">
                <a:solidFill>
                  <a:srgbClr val="000000"/>
                </a:solidFill>
              </a:rPr>
              <a:pPr/>
              <a:t>26</a:t>
            </a:fld>
            <a:endParaRPr lang="zh-CN" altLang="en-US">
              <a:solidFill>
                <a:srgbClr val="000000"/>
              </a:solidFill>
            </a:endParaRPr>
          </a:p>
        </p:txBody>
      </p:sp>
    </p:spTree>
    <p:extLst>
      <p:ext uri="{BB962C8B-B14F-4D97-AF65-F5344CB8AC3E}">
        <p14:creationId xmlns:p14="http://schemas.microsoft.com/office/powerpoint/2010/main" val="214002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r>
              <a:rPr lang="zh-CN" altLang="en-US" sz="5000" dirty="0"/>
              <a:t>删除基本表 </a:t>
            </a:r>
          </a:p>
        </p:txBody>
      </p:sp>
      <p:sp>
        <p:nvSpPr>
          <p:cNvPr id="50179" name="Rectangle 3"/>
          <p:cNvSpPr>
            <a:spLocks noGrp="1" noChangeArrowheads="1"/>
          </p:cNvSpPr>
          <p:nvPr>
            <p:ph type="body" idx="4294967295"/>
          </p:nvPr>
        </p:nvSpPr>
        <p:spPr>
          <a:xfrm>
            <a:off x="1028700" y="1700808"/>
            <a:ext cx="8534400" cy="4623793"/>
          </a:xfrm>
        </p:spPr>
        <p:txBody>
          <a:bodyPr>
            <a:normAutofit/>
          </a:bodyPr>
          <a:lstStyle/>
          <a:p>
            <a:pPr eaLnBrk="1" hangingPunct="1">
              <a:lnSpc>
                <a:spcPct val="120000"/>
              </a:lnSpc>
              <a:buFont typeface="Wingdings" panose="05000000000000000000" pitchFamily="2" charset="2"/>
              <a:buNone/>
            </a:pPr>
            <a:r>
              <a:rPr lang="en-US" altLang="zh-CN" sz="2400" dirty="0"/>
              <a:t>DROP TABLE &lt;</a:t>
            </a:r>
            <a:r>
              <a:rPr lang="zh-CN" altLang="en-US" sz="2400" dirty="0"/>
              <a:t>表名</a:t>
            </a:r>
            <a:r>
              <a:rPr lang="en-US" altLang="zh-CN" sz="2400" dirty="0"/>
              <a:t>&gt;</a:t>
            </a:r>
            <a:r>
              <a:rPr lang="zh-CN" altLang="en-US" sz="2400" dirty="0"/>
              <a:t>［</a:t>
            </a:r>
            <a:r>
              <a:rPr lang="en-US" altLang="zh-CN" sz="2400" dirty="0"/>
              <a:t>RESTRICT| CASCADE</a:t>
            </a:r>
            <a:r>
              <a:rPr lang="zh-CN" altLang="en-US" sz="2400" dirty="0"/>
              <a:t>］</a:t>
            </a:r>
            <a:r>
              <a:rPr lang="en-US" altLang="zh-CN" sz="2400" dirty="0"/>
              <a:t>;</a:t>
            </a:r>
            <a:endParaRPr lang="zh-CN" altLang="en-US" sz="2400" dirty="0"/>
          </a:p>
          <a:p>
            <a:pPr eaLnBrk="1" hangingPunct="1">
              <a:lnSpc>
                <a:spcPct val="120000"/>
              </a:lnSpc>
            </a:pPr>
            <a:r>
              <a:rPr lang="en-US" altLang="zh-CN" sz="2400" dirty="0"/>
              <a:t>RESTRICT</a:t>
            </a:r>
            <a:r>
              <a:rPr lang="zh-CN" altLang="en-US" sz="2400" dirty="0"/>
              <a:t>：删除表是有限制的。</a:t>
            </a:r>
          </a:p>
          <a:p>
            <a:pPr lvl="1" eaLnBrk="1" hangingPunct="1">
              <a:lnSpc>
                <a:spcPct val="150000"/>
              </a:lnSpc>
            </a:pPr>
            <a:r>
              <a:rPr lang="zh-CN" altLang="en-US" sz="2400" dirty="0"/>
              <a:t>欲删除的基本表不能被其他表的约束所引用</a:t>
            </a:r>
          </a:p>
          <a:p>
            <a:pPr lvl="1" eaLnBrk="1" hangingPunct="1">
              <a:lnSpc>
                <a:spcPct val="150000"/>
              </a:lnSpc>
            </a:pPr>
            <a:r>
              <a:rPr lang="zh-CN" altLang="en-US" sz="2400" dirty="0"/>
              <a:t>如果存在依赖该表的对象，则此表不能被删除</a:t>
            </a:r>
          </a:p>
          <a:p>
            <a:pPr eaLnBrk="1" hangingPunct="1">
              <a:lnSpc>
                <a:spcPct val="150000"/>
              </a:lnSpc>
            </a:pPr>
            <a:r>
              <a:rPr lang="en-US" altLang="zh-CN" sz="2400" dirty="0"/>
              <a:t>CASCADE</a:t>
            </a:r>
            <a:r>
              <a:rPr lang="zh-CN" altLang="en-US" sz="2400" dirty="0"/>
              <a:t>：删除该表没有限制。</a:t>
            </a:r>
          </a:p>
          <a:p>
            <a:pPr lvl="1" eaLnBrk="1" hangingPunct="1">
              <a:lnSpc>
                <a:spcPct val="150000"/>
              </a:lnSpc>
            </a:pPr>
            <a:r>
              <a:rPr lang="zh-CN" altLang="en-US" sz="2400" dirty="0"/>
              <a:t>在删除基本表的同时，相关的依赖对象一起删除 </a:t>
            </a:r>
          </a:p>
        </p:txBody>
      </p:sp>
    </p:spTree>
    <p:extLst>
      <p:ext uri="{BB962C8B-B14F-4D97-AF65-F5344CB8AC3E}">
        <p14:creationId xmlns:p14="http://schemas.microsoft.com/office/powerpoint/2010/main" val="4233766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zh-CN" altLang="en-US" sz="5000" dirty="0"/>
              <a:t>删除基本表（续）</a:t>
            </a:r>
            <a:endParaRPr lang="en-US" sz="5000" dirty="0"/>
          </a:p>
        </p:txBody>
      </p:sp>
      <p:sp>
        <p:nvSpPr>
          <p:cNvPr id="51203" name="Rectangle 3"/>
          <p:cNvSpPr>
            <a:spLocks noGrp="1" noChangeArrowheads="1"/>
          </p:cNvSpPr>
          <p:nvPr>
            <p:ph type="body" idx="4294967295"/>
          </p:nvPr>
        </p:nvSpPr>
        <p:spPr>
          <a:xfrm>
            <a:off x="514350" y="2276871"/>
            <a:ext cx="9258300" cy="3933429"/>
          </a:xfrm>
        </p:spPr>
        <p:txBody>
          <a:bodyPr>
            <a:normAutofit/>
          </a:bodyPr>
          <a:lstStyle/>
          <a:p>
            <a:pPr algn="just" eaLnBrk="1" hangingPunct="1">
              <a:buFont typeface="Wingdings" panose="05000000000000000000" pitchFamily="2" charset="2"/>
              <a:buNone/>
            </a:pPr>
            <a:r>
              <a:rPr lang="en-US" altLang="zh-CN" sz="2400" dirty="0"/>
              <a:t>    [</a:t>
            </a:r>
            <a:r>
              <a:rPr lang="zh-CN" altLang="en-US" sz="2400" dirty="0"/>
              <a:t>例</a:t>
            </a:r>
            <a:r>
              <a:rPr lang="en-US" altLang="zh-CN" sz="2400" dirty="0"/>
              <a:t>3.11]  </a:t>
            </a:r>
            <a:r>
              <a:rPr lang="zh-CN" altLang="en-US" sz="2400" dirty="0"/>
              <a:t>删除</a:t>
            </a:r>
            <a:r>
              <a:rPr lang="en-US" altLang="zh-CN" sz="2400" dirty="0"/>
              <a:t>Student</a:t>
            </a:r>
            <a:r>
              <a:rPr lang="zh-CN" altLang="en-US" sz="2400" dirty="0"/>
              <a:t>表</a:t>
            </a:r>
          </a:p>
          <a:p>
            <a:pPr lvl="1" eaLnBrk="1" hangingPunct="1">
              <a:lnSpc>
                <a:spcPct val="160000"/>
              </a:lnSpc>
              <a:buFont typeface="Wingdings" panose="05000000000000000000" pitchFamily="2" charset="2"/>
              <a:buNone/>
            </a:pPr>
            <a:r>
              <a:rPr lang="zh-CN" altLang="en-US" sz="2400" dirty="0"/>
              <a:t>     </a:t>
            </a:r>
            <a:r>
              <a:rPr lang="en-US" altLang="zh-CN" sz="2400" dirty="0"/>
              <a:t>DROP TABLE  Student  CASCADE;</a:t>
            </a:r>
          </a:p>
          <a:p>
            <a:pPr lvl="1" eaLnBrk="1" hangingPunct="1">
              <a:lnSpc>
                <a:spcPct val="160000"/>
              </a:lnSpc>
            </a:pPr>
            <a:r>
              <a:rPr lang="zh-CN" altLang="en-US" sz="2400" dirty="0"/>
              <a:t>基本表定义被删除，数据被删除</a:t>
            </a:r>
          </a:p>
          <a:p>
            <a:pPr lvl="1" eaLnBrk="1" hangingPunct="1">
              <a:lnSpc>
                <a:spcPct val="160000"/>
              </a:lnSpc>
            </a:pPr>
            <a:r>
              <a:rPr lang="zh-CN" altLang="en-US" sz="2400" dirty="0"/>
              <a:t>表上建立的索引、视图、触发器等一般也将被删除 </a:t>
            </a:r>
          </a:p>
        </p:txBody>
      </p:sp>
    </p:spTree>
    <p:extLst>
      <p:ext uri="{BB962C8B-B14F-4D97-AF65-F5344CB8AC3E}">
        <p14:creationId xmlns:p14="http://schemas.microsoft.com/office/powerpoint/2010/main" val="2566820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zh-CN" altLang="en-US" sz="5000" dirty="0"/>
              <a:t>删除基本表（续）</a:t>
            </a:r>
          </a:p>
        </p:txBody>
      </p:sp>
      <p:sp>
        <p:nvSpPr>
          <p:cNvPr id="52227" name="Rectangle 3"/>
          <p:cNvSpPr>
            <a:spLocks noGrp="1" noChangeArrowheads="1"/>
          </p:cNvSpPr>
          <p:nvPr>
            <p:ph type="body" idx="4294967295"/>
          </p:nvPr>
        </p:nvSpPr>
        <p:spPr>
          <a:xfrm>
            <a:off x="679004" y="1484784"/>
            <a:ext cx="9036050" cy="5427663"/>
          </a:xfrm>
        </p:spPr>
        <p:txBody>
          <a:bodyPr>
            <a:normAutofit fontScale="92500" lnSpcReduction="20000"/>
          </a:bodyPr>
          <a:lstStyle/>
          <a:p>
            <a:pPr marL="0" indent="0" eaLnBrk="1" hangingPunct="1">
              <a:lnSpc>
                <a:spcPct val="120000"/>
              </a:lnSpc>
              <a:buFont typeface="Wingdings" panose="05000000000000000000" pitchFamily="2" charset="2"/>
              <a:buNone/>
            </a:pPr>
            <a:r>
              <a:rPr lang="en-US" altLang="zh-CN" sz="2400" dirty="0"/>
              <a:t>[</a:t>
            </a:r>
            <a:r>
              <a:rPr lang="zh-CN" altLang="en-US" sz="2400" dirty="0"/>
              <a:t>例</a:t>
            </a:r>
            <a:r>
              <a:rPr lang="en-US" altLang="zh-CN" sz="2400" dirty="0"/>
              <a:t>3.12 ]</a:t>
            </a:r>
            <a:r>
              <a:rPr lang="zh-CN" altLang="en-US" sz="2400" dirty="0"/>
              <a:t>若表上建有视图，选择</a:t>
            </a:r>
            <a:r>
              <a:rPr lang="en-US" altLang="zh-CN" sz="2400" dirty="0"/>
              <a:t>RESTRICT</a:t>
            </a:r>
            <a:r>
              <a:rPr lang="zh-CN" altLang="en-US" sz="2400" dirty="0"/>
              <a:t>时表不能删除；选择</a:t>
            </a:r>
            <a:r>
              <a:rPr lang="en-US" altLang="zh-CN" sz="2400" dirty="0"/>
              <a:t>CASCADE</a:t>
            </a:r>
            <a:r>
              <a:rPr lang="zh-CN" altLang="en-US" sz="2400" dirty="0"/>
              <a:t>时可以删除表，视图也自动删除。	</a:t>
            </a:r>
          </a:p>
          <a:p>
            <a:pPr eaLnBrk="1" hangingPunct="1">
              <a:lnSpc>
                <a:spcPct val="120000"/>
              </a:lnSpc>
              <a:buFont typeface="Wingdings" panose="05000000000000000000" pitchFamily="2" charset="2"/>
              <a:buNone/>
            </a:pPr>
            <a:endParaRPr lang="en-US" altLang="zh-CN" sz="2400" dirty="0"/>
          </a:p>
          <a:p>
            <a:pPr eaLnBrk="1" hangingPunct="1">
              <a:lnSpc>
                <a:spcPct val="120000"/>
              </a:lnSpc>
              <a:buFont typeface="Wingdings" panose="05000000000000000000" pitchFamily="2" charset="2"/>
              <a:buNone/>
            </a:pPr>
            <a:r>
              <a:rPr lang="zh-CN" altLang="en-US" sz="2400" dirty="0"/>
              <a:t>    </a:t>
            </a:r>
            <a:r>
              <a:rPr lang="en-US" altLang="zh-CN" sz="2400" dirty="0"/>
              <a:t>	CREATE VIEW </a:t>
            </a:r>
            <a:r>
              <a:rPr lang="en-US" altLang="zh-CN" sz="2400" dirty="0" err="1"/>
              <a:t>IS_Student</a:t>
            </a:r>
            <a:r>
              <a:rPr lang="en-US" altLang="zh-CN" sz="2400" dirty="0"/>
              <a:t>      </a:t>
            </a:r>
          </a:p>
          <a:p>
            <a:pPr eaLnBrk="1" hangingPunct="1">
              <a:lnSpc>
                <a:spcPct val="120000"/>
              </a:lnSpc>
              <a:buFont typeface="Wingdings" panose="05000000000000000000" pitchFamily="2" charset="2"/>
              <a:buNone/>
            </a:pPr>
            <a:r>
              <a:rPr lang="zh-CN" altLang="en-US" sz="2400" dirty="0"/>
              <a:t>    </a:t>
            </a:r>
            <a:r>
              <a:rPr lang="en-US" altLang="zh-CN" sz="2400" dirty="0"/>
              <a:t>	AS </a:t>
            </a:r>
          </a:p>
          <a:p>
            <a:pPr eaLnBrk="1" hangingPunct="1">
              <a:lnSpc>
                <a:spcPct val="120000"/>
              </a:lnSpc>
              <a:buFont typeface="Wingdings" panose="05000000000000000000" pitchFamily="2" charset="2"/>
              <a:buNone/>
            </a:pPr>
            <a:r>
              <a:rPr lang="en-US" altLang="zh-CN" sz="2400" dirty="0"/>
              <a:t>	    SELECT </a:t>
            </a:r>
            <a:r>
              <a:rPr lang="en-US" altLang="zh-CN" sz="2400" dirty="0" err="1"/>
              <a:t>Sno</a:t>
            </a:r>
            <a:r>
              <a:rPr lang="zh-CN" altLang="en-US" sz="2400" dirty="0"/>
              <a:t>,</a:t>
            </a:r>
            <a:r>
              <a:rPr lang="en-US" altLang="zh-CN" sz="2400" dirty="0" err="1"/>
              <a:t>Sname</a:t>
            </a:r>
            <a:r>
              <a:rPr lang="zh-CN" altLang="en-US" sz="2400" dirty="0"/>
              <a:t>,</a:t>
            </a:r>
            <a:r>
              <a:rPr lang="en-US" altLang="zh-CN" sz="2400" dirty="0"/>
              <a:t>Sage</a:t>
            </a:r>
          </a:p>
          <a:p>
            <a:pPr eaLnBrk="1" hangingPunct="1">
              <a:lnSpc>
                <a:spcPct val="120000"/>
              </a:lnSpc>
              <a:buFont typeface="Wingdings" panose="05000000000000000000" pitchFamily="2" charset="2"/>
              <a:buNone/>
            </a:pPr>
            <a:r>
              <a:rPr lang="en-US" altLang="zh-CN" sz="2400" dirty="0"/>
              <a:t>	    FROM  Student</a:t>
            </a:r>
          </a:p>
          <a:p>
            <a:pPr eaLnBrk="1" hangingPunct="1">
              <a:lnSpc>
                <a:spcPct val="120000"/>
              </a:lnSpc>
              <a:buFont typeface="Wingdings" panose="05000000000000000000" pitchFamily="2" charset="2"/>
              <a:buNone/>
            </a:pPr>
            <a:r>
              <a:rPr lang="en-US" altLang="zh-CN" sz="2400" dirty="0"/>
              <a:t>    	    WHERE </a:t>
            </a:r>
            <a:r>
              <a:rPr lang="en-US" altLang="zh-CN" sz="2400" dirty="0" err="1"/>
              <a:t>Sdept</a:t>
            </a:r>
            <a:r>
              <a:rPr lang="en-US" altLang="zh-CN" sz="2400" dirty="0"/>
              <a:t>='IS'</a:t>
            </a:r>
            <a:r>
              <a:rPr lang="zh-CN" altLang="en-US" sz="2400" dirty="0"/>
              <a:t>;</a:t>
            </a:r>
          </a:p>
          <a:p>
            <a:pPr eaLnBrk="1" hangingPunct="1">
              <a:lnSpc>
                <a:spcPct val="120000"/>
              </a:lnSpc>
              <a:buFont typeface="Wingdings" panose="05000000000000000000" pitchFamily="2" charset="2"/>
              <a:buNone/>
            </a:pPr>
            <a:endParaRPr lang="zh-CN" altLang="en-US" sz="2400" dirty="0"/>
          </a:p>
          <a:p>
            <a:pPr eaLnBrk="1" hangingPunct="1">
              <a:lnSpc>
                <a:spcPct val="120000"/>
              </a:lnSpc>
              <a:buFont typeface="Wingdings" panose="05000000000000000000" pitchFamily="2" charset="2"/>
              <a:buNone/>
            </a:pPr>
            <a:r>
              <a:rPr lang="zh-CN" altLang="en-US" sz="2400" dirty="0"/>
              <a:t>	</a:t>
            </a:r>
            <a:r>
              <a:rPr lang="en-US" altLang="zh-CN" sz="2400" dirty="0"/>
              <a:t>DROP TABLE Student RESTRICT;   </a:t>
            </a:r>
          </a:p>
          <a:p>
            <a:pPr eaLnBrk="1" hangingPunct="1">
              <a:lnSpc>
                <a:spcPct val="120000"/>
              </a:lnSpc>
              <a:buFont typeface="Wingdings" panose="05000000000000000000" pitchFamily="2" charset="2"/>
              <a:buNone/>
            </a:pPr>
            <a:r>
              <a:rPr lang="en-US" altLang="zh-CN" sz="2400" dirty="0"/>
              <a:t> 	--</a:t>
            </a:r>
            <a:r>
              <a:rPr lang="en-US" altLang="zh-CN" sz="2400" dirty="0">
                <a:solidFill>
                  <a:srgbClr val="FF00FF"/>
                </a:solidFill>
              </a:rPr>
              <a:t>ERROR</a:t>
            </a:r>
            <a:r>
              <a:rPr lang="en-US" altLang="zh-CN" sz="2400" dirty="0"/>
              <a:t>: cannot drop table Student because other objects depend on it</a:t>
            </a:r>
          </a:p>
          <a:p>
            <a:pPr eaLnBrk="1" hangingPunct="1">
              <a:buFont typeface="Wingdings" panose="05000000000000000000" pitchFamily="2" charset="2"/>
              <a:buNone/>
            </a:pPr>
            <a:r>
              <a:rPr lang="en-US" altLang="zh-CN" sz="2400" dirty="0"/>
              <a:t>	</a:t>
            </a:r>
          </a:p>
        </p:txBody>
      </p:sp>
    </p:spTree>
    <p:extLst>
      <p:ext uri="{BB962C8B-B14F-4D97-AF65-F5344CB8AC3E}">
        <p14:creationId xmlns:p14="http://schemas.microsoft.com/office/powerpoint/2010/main" val="253653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回顾：关系演算</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3</a:t>
            </a:fld>
            <a:endParaRPr lang="zh-CN" altLang="en-US">
              <a:solidFill>
                <a:srgbClr val="000000"/>
              </a:solidFill>
            </a:endParaRPr>
          </a:p>
        </p:txBody>
      </p:sp>
      <p:sp>
        <p:nvSpPr>
          <p:cNvPr id="5" name="内容占位符 2"/>
          <p:cNvSpPr>
            <a:spLocks noGrp="1"/>
          </p:cNvSpPr>
          <p:nvPr>
            <p:ph idx="1"/>
          </p:nvPr>
        </p:nvSpPr>
        <p:spPr>
          <a:xfrm>
            <a:off x="514350" y="1559415"/>
            <a:ext cx="9258300" cy="4610100"/>
          </a:xfrm>
        </p:spPr>
        <p:txBody>
          <a:bodyPr>
            <a:normAutofit/>
          </a:bodyPr>
          <a:lstStyle/>
          <a:p>
            <a:r>
              <a:rPr lang="en-US" altLang="zh-CN" sz="2400" dirty="0">
                <a:solidFill>
                  <a:srgbClr val="FF0000"/>
                </a:solidFill>
              </a:rPr>
              <a:t>Selection</a:t>
            </a:r>
            <a:r>
              <a:rPr lang="en-US" altLang="zh-CN" sz="2400" dirty="0"/>
              <a:t>, </a:t>
            </a:r>
            <a:r>
              <a:rPr lang="en-US" altLang="zh-CN" sz="2400" dirty="0">
                <a:solidFill>
                  <a:srgbClr val="00B0F0"/>
                </a:solidFill>
              </a:rPr>
              <a:t>Projection</a:t>
            </a:r>
            <a:r>
              <a:rPr lang="en-US" altLang="zh-CN" sz="2400" dirty="0"/>
              <a:t>, </a:t>
            </a:r>
            <a:r>
              <a:rPr lang="en-US" altLang="zh-CN" sz="2400" dirty="0">
                <a:solidFill>
                  <a:srgbClr val="7030A0"/>
                </a:solidFill>
              </a:rPr>
              <a:t>Join</a:t>
            </a:r>
          </a:p>
          <a:p>
            <a:r>
              <a:rPr lang="en-US" altLang="zh-CN" sz="2400" dirty="0"/>
              <a:t>{ </a:t>
            </a:r>
            <a:r>
              <a:rPr lang="en-US" altLang="zh-CN" sz="2400" i="1" dirty="0"/>
              <a:t>t</a:t>
            </a:r>
            <a:r>
              <a:rPr lang="en-US" altLang="zh-CN" sz="2400" dirty="0"/>
              <a:t> : </a:t>
            </a:r>
            <a:r>
              <a:rPr lang="en-US" altLang="zh-CN" sz="2400" dirty="0">
                <a:solidFill>
                  <a:srgbClr val="00B0F0"/>
                </a:solidFill>
              </a:rPr>
              <a:t>{name} </a:t>
            </a:r>
            <a:r>
              <a:rPr lang="en-US" altLang="zh-CN" sz="2400" dirty="0"/>
              <a:t>| ∃ </a:t>
            </a:r>
            <a:r>
              <a:rPr lang="en-US" altLang="zh-CN" sz="2400" i="1" dirty="0"/>
              <a:t>s</a:t>
            </a:r>
            <a:r>
              <a:rPr lang="en-US" altLang="zh-CN" sz="2400" dirty="0"/>
              <a:t> : {name, wage} ( </a:t>
            </a:r>
            <a:r>
              <a:rPr lang="en-US" altLang="zh-CN" sz="2400" dirty="0">
                <a:solidFill>
                  <a:srgbClr val="FF0000"/>
                </a:solidFill>
              </a:rPr>
              <a:t>Employee(</a:t>
            </a:r>
            <a:r>
              <a:rPr lang="en-US" altLang="zh-CN" sz="2400" i="1" dirty="0">
                <a:solidFill>
                  <a:srgbClr val="FF0000"/>
                </a:solidFill>
              </a:rPr>
              <a:t>s</a:t>
            </a:r>
            <a:r>
              <a:rPr lang="en-US" altLang="zh-CN" sz="2400" dirty="0">
                <a:solidFill>
                  <a:srgbClr val="FF0000"/>
                </a:solidFill>
              </a:rPr>
              <a:t>) ∧ </a:t>
            </a:r>
            <a:r>
              <a:rPr lang="en-US" altLang="zh-CN" sz="2400" i="1" dirty="0" err="1">
                <a:solidFill>
                  <a:srgbClr val="FF0000"/>
                </a:solidFill>
              </a:rPr>
              <a:t>s</a:t>
            </a:r>
            <a:r>
              <a:rPr lang="en-US" altLang="zh-CN" sz="2400" dirty="0" err="1">
                <a:solidFill>
                  <a:srgbClr val="FF0000"/>
                </a:solidFill>
              </a:rPr>
              <a:t>.wage</a:t>
            </a:r>
            <a:r>
              <a:rPr lang="en-US" altLang="zh-CN" sz="2400" dirty="0">
                <a:solidFill>
                  <a:srgbClr val="FF0000"/>
                </a:solidFill>
              </a:rPr>
              <a:t> = 50.000</a:t>
            </a:r>
            <a:r>
              <a:rPr lang="en-US" altLang="zh-CN" sz="2400" dirty="0"/>
              <a:t> ∧ </a:t>
            </a:r>
            <a:r>
              <a:rPr lang="en-US" altLang="zh-CN" sz="2400" i="1" dirty="0">
                <a:solidFill>
                  <a:srgbClr val="00B0F0"/>
                </a:solidFill>
              </a:rPr>
              <a:t>t</a:t>
            </a:r>
            <a:r>
              <a:rPr lang="en-US" altLang="zh-CN" sz="2400" dirty="0">
                <a:solidFill>
                  <a:srgbClr val="00B0F0"/>
                </a:solidFill>
              </a:rPr>
              <a:t>.name = </a:t>
            </a:r>
            <a:r>
              <a:rPr lang="en-US" altLang="zh-CN" sz="2400" i="1" dirty="0">
                <a:solidFill>
                  <a:srgbClr val="00B0F0"/>
                </a:solidFill>
              </a:rPr>
              <a:t>s</a:t>
            </a:r>
            <a:r>
              <a:rPr lang="en-US" altLang="zh-CN" sz="2400" dirty="0">
                <a:solidFill>
                  <a:srgbClr val="00B0F0"/>
                </a:solidFill>
              </a:rPr>
              <a:t>.name </a:t>
            </a:r>
            <a:r>
              <a:rPr lang="en-US" altLang="zh-CN" sz="2400" dirty="0"/>
              <a:t>) }</a:t>
            </a:r>
          </a:p>
          <a:p>
            <a:r>
              <a:rPr lang="en-US" altLang="zh-CN" sz="2400" dirty="0"/>
              <a:t>{ t : </a:t>
            </a:r>
            <a:r>
              <a:rPr lang="en-US" altLang="zh-CN" sz="2400" dirty="0">
                <a:solidFill>
                  <a:srgbClr val="00B0F0"/>
                </a:solidFill>
              </a:rPr>
              <a:t>{supplier, article} </a:t>
            </a:r>
            <a:r>
              <a:rPr lang="en-US" altLang="zh-CN" sz="2400" dirty="0"/>
              <a:t>| ∃ s : {s#, </a:t>
            </a:r>
            <a:r>
              <a:rPr lang="en-US" altLang="zh-CN" sz="2400" dirty="0" err="1"/>
              <a:t>sname</a:t>
            </a:r>
            <a:r>
              <a:rPr lang="en-US" altLang="zh-CN" sz="2400" dirty="0"/>
              <a:t>} ( Supplier(s) ∧ </a:t>
            </a:r>
            <a:r>
              <a:rPr lang="en-US" altLang="zh-CN" sz="2400" dirty="0" err="1">
                <a:solidFill>
                  <a:srgbClr val="00B0F0"/>
                </a:solidFill>
              </a:rPr>
              <a:t>s.sname</a:t>
            </a:r>
            <a:r>
              <a:rPr lang="en-US" altLang="zh-CN" sz="2400" dirty="0">
                <a:solidFill>
                  <a:srgbClr val="00B0F0"/>
                </a:solidFill>
              </a:rPr>
              <a:t> = </a:t>
            </a:r>
            <a:r>
              <a:rPr lang="en-US" altLang="zh-CN" sz="2400" dirty="0" err="1">
                <a:solidFill>
                  <a:srgbClr val="00B0F0"/>
                </a:solidFill>
              </a:rPr>
              <a:t>t.supplier</a:t>
            </a:r>
            <a:r>
              <a:rPr lang="en-US" altLang="zh-CN" sz="2400" dirty="0"/>
              <a:t> ∧ ∃ p : {p#, </a:t>
            </a:r>
            <a:r>
              <a:rPr lang="en-US" altLang="zh-CN" sz="2400" dirty="0" err="1"/>
              <a:t>pname</a:t>
            </a:r>
            <a:r>
              <a:rPr lang="en-US" altLang="zh-CN" sz="2400" dirty="0"/>
              <a:t>} ( Product(p) ∧ </a:t>
            </a:r>
            <a:r>
              <a:rPr lang="en-US" altLang="zh-CN" sz="2400" dirty="0" err="1">
                <a:solidFill>
                  <a:srgbClr val="00B0F0"/>
                </a:solidFill>
              </a:rPr>
              <a:t>p.pname</a:t>
            </a:r>
            <a:r>
              <a:rPr lang="en-US" altLang="zh-CN" sz="2400" dirty="0">
                <a:solidFill>
                  <a:srgbClr val="00B0F0"/>
                </a:solidFill>
              </a:rPr>
              <a:t> = </a:t>
            </a:r>
            <a:r>
              <a:rPr lang="en-US" altLang="zh-CN" sz="2400" dirty="0" err="1">
                <a:solidFill>
                  <a:srgbClr val="00B0F0"/>
                </a:solidFill>
              </a:rPr>
              <a:t>t.article</a:t>
            </a:r>
            <a:r>
              <a:rPr lang="en-US" altLang="zh-CN" sz="2400" dirty="0">
                <a:solidFill>
                  <a:srgbClr val="00B0F0"/>
                </a:solidFill>
              </a:rPr>
              <a:t> </a:t>
            </a:r>
            <a:r>
              <a:rPr lang="en-US" altLang="zh-CN" sz="2400" dirty="0"/>
              <a:t>∧ ∃ a : {s#, p#} ( Supplies(a) ∧ </a:t>
            </a:r>
            <a:r>
              <a:rPr lang="en-US" altLang="zh-CN" sz="2400" dirty="0" err="1">
                <a:solidFill>
                  <a:srgbClr val="7030A0"/>
                </a:solidFill>
              </a:rPr>
              <a:t>s.s</a:t>
            </a:r>
            <a:r>
              <a:rPr lang="en-US" altLang="zh-CN" sz="2400" dirty="0">
                <a:solidFill>
                  <a:srgbClr val="7030A0"/>
                </a:solidFill>
              </a:rPr>
              <a:t># = </a:t>
            </a:r>
            <a:r>
              <a:rPr lang="en-US" altLang="zh-CN" sz="2400" dirty="0" err="1">
                <a:solidFill>
                  <a:srgbClr val="7030A0"/>
                </a:solidFill>
              </a:rPr>
              <a:t>a.s</a:t>
            </a:r>
            <a:r>
              <a:rPr lang="en-US" altLang="zh-CN" sz="2400" dirty="0">
                <a:solidFill>
                  <a:srgbClr val="7030A0"/>
                </a:solidFill>
              </a:rPr>
              <a:t># ∧ </a:t>
            </a:r>
            <a:r>
              <a:rPr lang="en-US" altLang="zh-CN" sz="2400" dirty="0" err="1">
                <a:solidFill>
                  <a:srgbClr val="7030A0"/>
                </a:solidFill>
              </a:rPr>
              <a:t>a.p</a:t>
            </a:r>
            <a:r>
              <a:rPr lang="en-US" altLang="zh-CN" sz="2400" dirty="0">
                <a:solidFill>
                  <a:srgbClr val="7030A0"/>
                </a:solidFill>
              </a:rPr>
              <a:t># = </a:t>
            </a:r>
            <a:r>
              <a:rPr lang="en-US" altLang="zh-CN" sz="2400" dirty="0" err="1">
                <a:solidFill>
                  <a:srgbClr val="7030A0"/>
                </a:solidFill>
              </a:rPr>
              <a:t>p.p</a:t>
            </a:r>
            <a:r>
              <a:rPr lang="en-US" altLang="zh-CN" sz="2400" dirty="0">
                <a:solidFill>
                  <a:srgbClr val="7030A0"/>
                </a:solidFill>
              </a:rPr>
              <a:t># </a:t>
            </a:r>
            <a:r>
              <a:rPr lang="en-US" altLang="zh-CN" sz="2400" dirty="0"/>
              <a:t>) }</a:t>
            </a:r>
          </a:p>
          <a:p>
            <a:endParaRPr lang="en-US" altLang="zh-CN" sz="2400" dirty="0"/>
          </a:p>
          <a:p>
            <a:endParaRPr lang="zh-CN" altLang="en-US" sz="2400" dirty="0"/>
          </a:p>
        </p:txBody>
      </p:sp>
    </p:spTree>
    <p:extLst>
      <p:ext uri="{BB962C8B-B14F-4D97-AF65-F5344CB8AC3E}">
        <p14:creationId xmlns:p14="http://schemas.microsoft.com/office/powerpoint/2010/main" val="1573965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zh-CN" altLang="en-US" sz="5000" dirty="0"/>
              <a:t>删除基本表（续）</a:t>
            </a:r>
          </a:p>
        </p:txBody>
      </p:sp>
      <p:sp>
        <p:nvSpPr>
          <p:cNvPr id="53251" name="Rectangle 3"/>
          <p:cNvSpPr>
            <a:spLocks noGrp="1" noChangeArrowheads="1"/>
          </p:cNvSpPr>
          <p:nvPr>
            <p:ph type="body" idx="4294967295"/>
          </p:nvPr>
        </p:nvSpPr>
        <p:spPr>
          <a:xfrm>
            <a:off x="1039044" y="1556792"/>
            <a:ext cx="8229600" cy="4854575"/>
          </a:xfrm>
        </p:spPr>
        <p:txBody>
          <a:bodyPr/>
          <a:lstStyle/>
          <a:p>
            <a:pPr eaLnBrk="1" hangingPunct="1">
              <a:lnSpc>
                <a:spcPct val="180000"/>
              </a:lnSpc>
              <a:buFont typeface="Wingdings" panose="05000000000000000000" pitchFamily="2" charset="2"/>
              <a:buNone/>
            </a:pPr>
            <a:r>
              <a:rPr lang="en-US" altLang="zh-CN" sz="2400" dirty="0"/>
              <a:t>[</a:t>
            </a:r>
            <a:r>
              <a:rPr lang="zh-CN" altLang="en-US" sz="2400" dirty="0"/>
              <a:t>例</a:t>
            </a:r>
            <a:r>
              <a:rPr lang="en-US" altLang="zh-CN" sz="2400" dirty="0"/>
              <a:t>3.12</a:t>
            </a:r>
            <a:r>
              <a:rPr lang="zh-CN" altLang="en-US" sz="2400" dirty="0"/>
              <a:t>续</a:t>
            </a:r>
            <a:r>
              <a:rPr lang="en-US" altLang="zh-CN" sz="2400" dirty="0"/>
              <a:t>]</a:t>
            </a:r>
            <a:r>
              <a:rPr lang="zh-CN" altLang="en-US" sz="2400" dirty="0"/>
              <a:t>如果选择</a:t>
            </a:r>
            <a:r>
              <a:rPr lang="en-US" altLang="zh-CN" sz="2400" dirty="0"/>
              <a:t>CASCADE</a:t>
            </a:r>
            <a:r>
              <a:rPr lang="zh-CN" altLang="en-US" sz="2400" dirty="0"/>
              <a:t>时可以删除表，视图也自动被删除 </a:t>
            </a:r>
          </a:p>
          <a:p>
            <a:pPr eaLnBrk="1" hangingPunct="1">
              <a:lnSpc>
                <a:spcPct val="180000"/>
              </a:lnSpc>
              <a:buFont typeface="Wingdings" panose="05000000000000000000" pitchFamily="2" charset="2"/>
              <a:buNone/>
            </a:pPr>
            <a:r>
              <a:rPr lang="en-US" altLang="zh-CN" sz="2400" dirty="0"/>
              <a:t>DROP TABLE Student CASCADE; 	    </a:t>
            </a:r>
          </a:p>
          <a:p>
            <a:pPr eaLnBrk="1" hangingPunct="1">
              <a:lnSpc>
                <a:spcPct val="180000"/>
              </a:lnSpc>
              <a:buFont typeface="Wingdings" panose="05000000000000000000" pitchFamily="2" charset="2"/>
              <a:buNone/>
            </a:pPr>
            <a:r>
              <a:rPr lang="en-US" altLang="zh-CN" sz="2400" dirty="0"/>
              <a:t> --</a:t>
            </a:r>
            <a:r>
              <a:rPr lang="en-US" altLang="zh-CN" sz="2400" dirty="0">
                <a:solidFill>
                  <a:srgbClr val="FF00FF"/>
                </a:solidFill>
              </a:rPr>
              <a:t>NOTICE</a:t>
            </a:r>
            <a:r>
              <a:rPr lang="en-US" altLang="zh-CN" sz="2400" dirty="0"/>
              <a:t>: drop cascades to view </a:t>
            </a:r>
            <a:r>
              <a:rPr lang="en-US" altLang="zh-CN" sz="2400" dirty="0" err="1"/>
              <a:t>IS_Student</a:t>
            </a:r>
            <a:endParaRPr lang="en-US" altLang="zh-CN" sz="2400" dirty="0"/>
          </a:p>
          <a:p>
            <a:pPr eaLnBrk="1" hangingPunct="1">
              <a:lnSpc>
                <a:spcPct val="180000"/>
              </a:lnSpc>
              <a:buFont typeface="Wingdings" panose="05000000000000000000" pitchFamily="2" charset="2"/>
              <a:buNone/>
            </a:pPr>
            <a:r>
              <a:rPr lang="en-US" altLang="zh-CN" sz="2400" dirty="0"/>
              <a:t>SELECT * FROM </a:t>
            </a:r>
            <a:r>
              <a:rPr lang="en-US" altLang="zh-CN" sz="2400" dirty="0" err="1"/>
              <a:t>IS_Student</a:t>
            </a:r>
            <a:r>
              <a:rPr lang="en-US" altLang="zh-CN" sz="2400" dirty="0"/>
              <a:t>;</a:t>
            </a:r>
          </a:p>
          <a:p>
            <a:pPr eaLnBrk="1" hangingPunct="1">
              <a:lnSpc>
                <a:spcPct val="180000"/>
              </a:lnSpc>
              <a:buFont typeface="Wingdings" panose="05000000000000000000" pitchFamily="2" charset="2"/>
              <a:buNone/>
            </a:pPr>
            <a:r>
              <a:rPr lang="en-US" altLang="zh-CN" sz="2400" dirty="0"/>
              <a:t>--</a:t>
            </a:r>
            <a:r>
              <a:rPr lang="en-US" altLang="zh-CN" sz="2400" dirty="0">
                <a:solidFill>
                  <a:srgbClr val="FF00FF"/>
                </a:solidFill>
              </a:rPr>
              <a:t>ERROR</a:t>
            </a:r>
            <a:r>
              <a:rPr lang="en-US" altLang="zh-CN" sz="2400" dirty="0"/>
              <a:t>: relation " </a:t>
            </a:r>
            <a:r>
              <a:rPr lang="en-US" altLang="zh-CN" sz="2400" dirty="0" err="1"/>
              <a:t>IS_Student</a:t>
            </a:r>
            <a:r>
              <a:rPr lang="en-US" altLang="zh-CN" sz="2400" dirty="0"/>
              <a:t> " does not exist </a:t>
            </a:r>
          </a:p>
          <a:p>
            <a:pPr eaLnBrk="1" hangingPunct="1"/>
            <a:endParaRPr lang="en-US" altLang="zh-CN" sz="2400" dirty="0"/>
          </a:p>
        </p:txBody>
      </p:sp>
    </p:spTree>
    <p:extLst>
      <p:ext uri="{BB962C8B-B14F-4D97-AF65-F5344CB8AC3E}">
        <p14:creationId xmlns:p14="http://schemas.microsoft.com/office/powerpoint/2010/main" val="3534410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534988" y="116632"/>
            <a:ext cx="9258300" cy="1141414"/>
          </a:xfrm>
        </p:spPr>
        <p:txBody>
          <a:bodyPr/>
          <a:lstStyle/>
          <a:p>
            <a:pPr eaLnBrk="1" hangingPunct="1"/>
            <a:r>
              <a:rPr lang="zh-CN" altLang="en-US" sz="5000" dirty="0"/>
              <a:t>删除基本表（续）</a:t>
            </a:r>
          </a:p>
        </p:txBody>
      </p:sp>
      <p:sp>
        <p:nvSpPr>
          <p:cNvPr id="54275" name="Rectangle 5"/>
          <p:cNvSpPr>
            <a:spLocks noChangeArrowheads="1"/>
          </p:cNvSpPr>
          <p:nvPr/>
        </p:nvSpPr>
        <p:spPr bwMode="auto">
          <a:xfrm>
            <a:off x="2686746" y="2229525"/>
            <a:ext cx="18473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76" name="Line 167"/>
          <p:cNvSpPr>
            <a:spLocks noChangeShapeType="1"/>
          </p:cNvSpPr>
          <p:nvPr/>
        </p:nvSpPr>
        <p:spPr bwMode="auto">
          <a:xfrm>
            <a:off x="5458520" y="259465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2229" name="Group 5"/>
          <p:cNvGraphicFramePr>
            <a:graphicFrameLocks noGrp="1"/>
          </p:cNvGraphicFramePr>
          <p:nvPr>
            <p:extLst>
              <p:ext uri="{D42A27DB-BD31-4B8C-83A1-F6EECF244321}">
                <p14:modId xmlns:p14="http://schemas.microsoft.com/office/powerpoint/2010/main" val="3500944565"/>
              </p:ext>
            </p:extLst>
          </p:nvPr>
        </p:nvGraphicFramePr>
        <p:xfrm>
          <a:off x="895028" y="1514079"/>
          <a:ext cx="8608254" cy="4678501"/>
        </p:xfrm>
        <a:graphic>
          <a:graphicData uri="http://schemas.openxmlformats.org/drawingml/2006/table">
            <a:tbl>
              <a:tblPr/>
              <a:tblGrid>
                <a:gridCol w="436422">
                  <a:extLst>
                    <a:ext uri="{9D8B030D-6E8A-4147-A177-3AD203B41FA5}">
                      <a16:colId xmlns:a16="http://schemas.microsoft.com/office/drawing/2014/main" val="20000"/>
                    </a:ext>
                  </a:extLst>
                </a:gridCol>
                <a:gridCol w="2912197">
                  <a:extLst>
                    <a:ext uri="{9D8B030D-6E8A-4147-A177-3AD203B41FA5}">
                      <a16:colId xmlns:a16="http://schemas.microsoft.com/office/drawing/2014/main" val="20001"/>
                    </a:ext>
                  </a:extLst>
                </a:gridCol>
                <a:gridCol w="617073">
                  <a:extLst>
                    <a:ext uri="{9D8B030D-6E8A-4147-A177-3AD203B41FA5}">
                      <a16:colId xmlns:a16="http://schemas.microsoft.com/office/drawing/2014/main" val="20002"/>
                    </a:ext>
                  </a:extLst>
                </a:gridCol>
                <a:gridCol w="523709">
                  <a:extLst>
                    <a:ext uri="{9D8B030D-6E8A-4147-A177-3AD203B41FA5}">
                      <a16:colId xmlns:a16="http://schemas.microsoft.com/office/drawing/2014/main" val="20003"/>
                    </a:ext>
                  </a:extLst>
                </a:gridCol>
                <a:gridCol w="746038">
                  <a:extLst>
                    <a:ext uri="{9D8B030D-6E8A-4147-A177-3AD203B41FA5}">
                      <a16:colId xmlns:a16="http://schemas.microsoft.com/office/drawing/2014/main" val="20004"/>
                    </a:ext>
                  </a:extLst>
                </a:gridCol>
                <a:gridCol w="747685">
                  <a:extLst>
                    <a:ext uri="{9D8B030D-6E8A-4147-A177-3AD203B41FA5}">
                      <a16:colId xmlns:a16="http://schemas.microsoft.com/office/drawing/2014/main" val="20005"/>
                    </a:ext>
                  </a:extLst>
                </a:gridCol>
                <a:gridCol w="686750">
                  <a:extLst>
                    <a:ext uri="{9D8B030D-6E8A-4147-A177-3AD203B41FA5}">
                      <a16:colId xmlns:a16="http://schemas.microsoft.com/office/drawing/2014/main" val="20006"/>
                    </a:ext>
                  </a:extLst>
                </a:gridCol>
                <a:gridCol w="759212">
                  <a:extLst>
                    <a:ext uri="{9D8B030D-6E8A-4147-A177-3AD203B41FA5}">
                      <a16:colId xmlns:a16="http://schemas.microsoft.com/office/drawing/2014/main" val="20007"/>
                    </a:ext>
                  </a:extLst>
                </a:gridCol>
                <a:gridCol w="1179168">
                  <a:extLst>
                    <a:ext uri="{9D8B030D-6E8A-4147-A177-3AD203B41FA5}">
                      <a16:colId xmlns:a16="http://schemas.microsoft.com/office/drawing/2014/main" val="20008"/>
                    </a:ext>
                  </a:extLst>
                </a:gridCol>
              </a:tblGrid>
              <a:tr h="852633">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800" b="0" i="0" u="none" strike="noStrike" cap="none" normalizeH="0" baseline="0" dirty="0">
                        <a:ln>
                          <a:noFill/>
                        </a:ln>
                        <a:solidFill>
                          <a:schemeClr val="tx1"/>
                        </a:solidFill>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序</a:t>
                      </a:r>
                    </a:p>
                    <a:p>
                      <a:pPr marL="0" marR="0" lvl="0" indent="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号</a:t>
                      </a:r>
                      <a:endParaRPr kumimoji="0" lang="zh-CN" alt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             </a:t>
                      </a: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标准及主流数据库</a:t>
                      </a:r>
                      <a:endParaRPr kumimoji="0" lang="en-US" sz="1800" b="0" i="0" u="none" strike="noStrike" cap="none" normalizeH="0" baseline="0" dirty="0">
                        <a:ln>
                          <a:noFill/>
                        </a:ln>
                        <a:solidFill>
                          <a:schemeClr val="tx1"/>
                        </a:solidFill>
                        <a:effectLst/>
                        <a:latin typeface="+mn-lt"/>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                      </a:t>
                      </a: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的处理方式</a:t>
                      </a:r>
                    </a:p>
                    <a:p>
                      <a:pPr marL="0" marR="0" lvl="0" indent="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依赖基本表</a:t>
                      </a:r>
                      <a:endParaRPr kumimoji="0" lang="en-US" sz="1800" b="0" i="0" u="none" strike="noStrike" cap="none" normalizeH="0" baseline="0" dirty="0">
                        <a:ln>
                          <a:noFill/>
                        </a:ln>
                        <a:solidFill>
                          <a:schemeClr val="tx1"/>
                        </a:solidFill>
                        <a:effectLst/>
                        <a:latin typeface="+mn-lt"/>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的对象</a:t>
                      </a:r>
                      <a:endParaRPr kumimoji="0" lang="zh-CN" alt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SQL2011</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chemeClr val="tx1"/>
                          </a:solidFill>
                          <a:effectLst/>
                          <a:latin typeface="+mn-lt"/>
                          <a:ea typeface="宋体" pitchFamily="2" charset="-122"/>
                          <a:cs typeface="Times New Roman" pitchFamily="18" charset="0"/>
                        </a:rPr>
                        <a:t>Kingbase</a:t>
                      </a: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 ES</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Oracle </a:t>
                      </a: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12c</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MS SQL</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Server 2012</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319">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R</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C</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R</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C</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en-US" sz="2400" b="0" i="0" u="none" strike="noStrike" cap="none" normalizeH="0" baseline="0">
                        <a:ln>
                          <a:noFill/>
                        </a:ln>
                        <a:solidFill>
                          <a:schemeClr val="tx1"/>
                        </a:solidFill>
                        <a:effectLst/>
                        <a:latin typeface="+mn-lt"/>
                        <a:ea typeface="宋体" pitchFamily="2" charset="-122"/>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C</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en-US" sz="2400" b="0" i="0" u="none" strike="noStrike" cap="none" normalizeH="0" baseline="0">
                        <a:ln>
                          <a:noFill/>
                        </a:ln>
                        <a:solidFill>
                          <a:schemeClr val="tx1"/>
                        </a:solidFill>
                        <a:effectLst/>
                        <a:latin typeface="+mn-lt"/>
                        <a:ea typeface="宋体" pitchFamily="2" charset="-122"/>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0779">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1</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索引</a:t>
                      </a:r>
                      <a:endParaRPr kumimoji="0" lang="zh-CN" alt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无规定</a:t>
                      </a:r>
                      <a:endParaRPr kumimoji="0" lang="zh-CN" alt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684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2</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视图</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263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3</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DEFAULT</a:t>
                      </a: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a:t>
                      </a: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PRIMARY KEY</a:t>
                      </a: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a:t>
                      </a: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CHECK</a:t>
                      </a: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（只含该表的列）</a:t>
                      </a: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NOT NULL </a:t>
                      </a: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等约束</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056">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4</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外码</a:t>
                      </a: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FOREIGN KEY</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1056">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5</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触发器</a:t>
                      </a: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TRIGGER</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684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6</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函数或存储过程</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endParaRPr kumimoji="0" 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chemeClr val="tx1"/>
                          </a:solidFill>
                          <a:effectLst/>
                          <a:latin typeface="+mn-lt"/>
                          <a:ea typeface="宋体" pitchFamily="2"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mn-lt"/>
                          <a:ea typeface="宋体" pitchFamily="2" charset="-122"/>
                          <a:cs typeface="Times New Roman" pitchFamily="18" charset="0"/>
                        </a:rPr>
                        <a:t>保留</a:t>
                      </a:r>
                      <a:endParaRPr kumimoji="0" lang="zh-CN" altLang="en-US" sz="2400" b="0" i="0" u="none" strike="noStrike" cap="none" normalizeH="0" baseline="0" dirty="0">
                        <a:ln>
                          <a:noFill/>
                        </a:ln>
                        <a:solidFill>
                          <a:schemeClr val="tx1"/>
                        </a:solidFill>
                        <a:effectLst/>
                        <a:latin typeface="+mn-lt"/>
                        <a:ea typeface="宋体" pitchFamily="2" charset="-122"/>
                        <a:cs typeface="Times New Roman" pitchFamily="18" charset="0"/>
                      </a:endParaRPr>
                    </a:p>
                  </a:txBody>
                  <a:tcPr marL="91441" marR="91441"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92" name="Text Box 873"/>
          <p:cNvSpPr txBox="1">
            <a:spLocks noChangeArrowheads="1"/>
          </p:cNvSpPr>
          <p:nvPr/>
        </p:nvSpPr>
        <p:spPr bwMode="auto">
          <a:xfrm>
            <a:off x="1080196" y="1170663"/>
            <a:ext cx="6980237" cy="400050"/>
          </a:xfrm>
          <a:prstGeom prst="rect">
            <a:avLst/>
          </a:prstGeom>
          <a:noFill/>
          <a:ln w="9525">
            <a:noFill/>
            <a:miter lim="800000"/>
            <a:headEnd/>
            <a:tailEnd/>
          </a:ln>
        </p:spPr>
        <p:txBody>
          <a:bodyPr wrap="none">
            <a:spAutoFit/>
          </a:bodyPr>
          <a:lstStyle/>
          <a:p>
            <a:pPr marL="342900" indent="-342900">
              <a:defRPr/>
            </a:pPr>
            <a:r>
              <a:rPr lang="en-US" altLang="zh-CN" sz="2000" dirty="0"/>
              <a:t>DROP TABLE</a:t>
            </a:r>
            <a:r>
              <a:rPr lang="zh-CN" altLang="en-US" sz="2000" dirty="0"/>
              <a:t>时，</a:t>
            </a:r>
            <a:r>
              <a:rPr lang="en-US" altLang="zh-CN" sz="2000" dirty="0"/>
              <a:t>SQL2011 </a:t>
            </a:r>
            <a:r>
              <a:rPr lang="zh-CN" altLang="en-US" sz="2000" dirty="0"/>
              <a:t>与 </a:t>
            </a:r>
            <a:r>
              <a:rPr lang="en-US" altLang="zh-CN" sz="2000" dirty="0"/>
              <a:t>3</a:t>
            </a:r>
            <a:r>
              <a:rPr lang="zh-CN" altLang="en-US" sz="2000" dirty="0"/>
              <a:t>个</a:t>
            </a:r>
            <a:r>
              <a:rPr lang="en-US" altLang="zh-CN" sz="2000" dirty="0"/>
              <a:t>RDBMS</a:t>
            </a:r>
            <a:r>
              <a:rPr lang="zh-CN" altLang="en-US" sz="2000" dirty="0"/>
              <a:t>的处理策略比较</a:t>
            </a:r>
          </a:p>
        </p:txBody>
      </p:sp>
      <p:sp>
        <p:nvSpPr>
          <p:cNvPr id="54365" name="Rectangle 876"/>
          <p:cNvSpPr>
            <a:spLocks noChangeArrowheads="1"/>
          </p:cNvSpPr>
          <p:nvPr/>
        </p:nvSpPr>
        <p:spPr bwMode="auto">
          <a:xfrm>
            <a:off x="1110358" y="6179226"/>
            <a:ext cx="8893175" cy="562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en-US" altLang="zh-CN" sz="1400" dirty="0"/>
              <a:t>R</a:t>
            </a:r>
            <a:r>
              <a:rPr lang="zh-CN" altLang="en-US" sz="1400" dirty="0"/>
              <a:t>表示</a:t>
            </a:r>
            <a:r>
              <a:rPr lang="en-US" altLang="zh-CN" sz="1400" dirty="0"/>
              <a:t>RESTRICT , C</a:t>
            </a:r>
            <a:r>
              <a:rPr lang="zh-CN" altLang="en-US" sz="1400" dirty="0"/>
              <a:t>表示</a:t>
            </a:r>
            <a:r>
              <a:rPr lang="en-US" altLang="zh-CN" sz="1400" dirty="0"/>
              <a:t>CASCADE</a:t>
            </a:r>
          </a:p>
          <a:p>
            <a:pPr eaLnBrk="1" hangingPunct="1">
              <a:lnSpc>
                <a:spcPct val="120000"/>
              </a:lnSpc>
            </a:pPr>
            <a:r>
              <a:rPr lang="en-US" sz="1400" dirty="0"/>
              <a:t> </a:t>
            </a:r>
            <a:r>
              <a:rPr lang="en-US" altLang="zh-CN" sz="1400" dirty="0"/>
              <a:t>'×'</a:t>
            </a:r>
            <a:r>
              <a:rPr lang="zh-CN" altLang="en-US" sz="1400" dirty="0"/>
              <a:t>表示不能删除基本表，</a:t>
            </a:r>
            <a:r>
              <a:rPr lang="en-US" altLang="zh-CN" sz="1400" dirty="0"/>
              <a:t>'√'</a:t>
            </a:r>
            <a:r>
              <a:rPr lang="zh-CN" altLang="en-US" sz="1400" dirty="0"/>
              <a:t>表示能删除基本表，‘保留’表示删除基本表后，还保留依赖对象 </a:t>
            </a:r>
          </a:p>
        </p:txBody>
      </p:sp>
      <p:cxnSp>
        <p:nvCxnSpPr>
          <p:cNvPr id="54366" name="直接连接符 14"/>
          <p:cNvCxnSpPr>
            <a:cxnSpLocks noChangeShapeType="1"/>
          </p:cNvCxnSpPr>
          <p:nvPr/>
        </p:nvCxnSpPr>
        <p:spPr bwMode="auto">
          <a:xfrm>
            <a:off x="1338455" y="1498779"/>
            <a:ext cx="2881312" cy="13684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79445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idx="4294967295"/>
          </p:nvPr>
        </p:nvSpPr>
        <p:spPr>
          <a:xfrm>
            <a:off x="514350" y="353843"/>
            <a:ext cx="9258300" cy="1141414"/>
          </a:xfrm>
        </p:spPr>
        <p:txBody>
          <a:bodyPr/>
          <a:lstStyle/>
          <a:p>
            <a:pPr eaLnBrk="1" hangingPunct="1"/>
            <a:r>
              <a:rPr lang="zh-CN" altLang="en-US" sz="5000" dirty="0"/>
              <a:t>数据字典（</a:t>
            </a:r>
            <a:r>
              <a:rPr lang="en-US" altLang="zh-CN" sz="5000" dirty="0"/>
              <a:t>Catalog</a:t>
            </a:r>
            <a:r>
              <a:rPr lang="zh-CN" altLang="en-US" sz="5000" dirty="0"/>
              <a:t>）</a:t>
            </a:r>
          </a:p>
        </p:txBody>
      </p:sp>
      <p:sp>
        <p:nvSpPr>
          <p:cNvPr id="63491" name="内容占位符 2"/>
          <p:cNvSpPr>
            <a:spLocks noGrp="1"/>
          </p:cNvSpPr>
          <p:nvPr>
            <p:ph idx="4294967295"/>
          </p:nvPr>
        </p:nvSpPr>
        <p:spPr>
          <a:xfrm>
            <a:off x="895028" y="1628800"/>
            <a:ext cx="8229600" cy="4494759"/>
          </a:xfrm>
        </p:spPr>
        <p:txBody>
          <a:bodyPr>
            <a:normAutofit fontScale="47500" lnSpcReduction="20000"/>
          </a:bodyPr>
          <a:lstStyle/>
          <a:p>
            <a:pPr eaLnBrk="1" hangingPunct="1">
              <a:lnSpc>
                <a:spcPct val="120000"/>
              </a:lnSpc>
            </a:pPr>
            <a:r>
              <a:rPr lang="zh-CN" altLang="en-US" dirty="0"/>
              <a:t>数据字典是关系数据库管理系统内部的一组系统表，它记录了数据库中所有定义信息：</a:t>
            </a:r>
            <a:endParaRPr lang="en-US" dirty="0"/>
          </a:p>
          <a:p>
            <a:pPr lvl="1">
              <a:lnSpc>
                <a:spcPct val="120000"/>
              </a:lnSpc>
            </a:pPr>
            <a:r>
              <a:rPr lang="zh-CN" altLang="en-US" dirty="0"/>
              <a:t>关系模式定义</a:t>
            </a:r>
            <a:endParaRPr lang="en-US" dirty="0"/>
          </a:p>
          <a:p>
            <a:pPr lvl="1">
              <a:lnSpc>
                <a:spcPct val="120000"/>
              </a:lnSpc>
            </a:pPr>
            <a:r>
              <a:rPr lang="zh-CN" altLang="en-US" dirty="0"/>
              <a:t>视图定义</a:t>
            </a:r>
            <a:endParaRPr lang="en-US" dirty="0"/>
          </a:p>
          <a:p>
            <a:pPr lvl="1">
              <a:lnSpc>
                <a:spcPct val="120000"/>
              </a:lnSpc>
            </a:pPr>
            <a:r>
              <a:rPr lang="zh-CN" altLang="en-US" dirty="0"/>
              <a:t>索引定义</a:t>
            </a:r>
            <a:endParaRPr lang="en-US" dirty="0"/>
          </a:p>
          <a:p>
            <a:pPr lvl="1">
              <a:lnSpc>
                <a:spcPct val="120000"/>
              </a:lnSpc>
            </a:pPr>
            <a:r>
              <a:rPr lang="zh-CN" altLang="en-US" dirty="0"/>
              <a:t>完整性约束定义</a:t>
            </a:r>
            <a:endParaRPr lang="en-US" dirty="0"/>
          </a:p>
          <a:p>
            <a:pPr lvl="1">
              <a:lnSpc>
                <a:spcPct val="120000"/>
              </a:lnSpc>
            </a:pPr>
            <a:r>
              <a:rPr lang="zh-CN" altLang="en-US" dirty="0"/>
              <a:t>各类用户对数据库的操作权限</a:t>
            </a:r>
            <a:endParaRPr lang="en-US" dirty="0"/>
          </a:p>
          <a:p>
            <a:pPr lvl="1">
              <a:lnSpc>
                <a:spcPct val="120000"/>
              </a:lnSpc>
            </a:pPr>
            <a:r>
              <a:rPr lang="zh-CN" altLang="en-US" dirty="0"/>
              <a:t>统计信息等</a:t>
            </a:r>
          </a:p>
          <a:p>
            <a:pPr eaLnBrk="1" hangingPunct="1">
              <a:lnSpc>
                <a:spcPct val="120000"/>
              </a:lnSpc>
            </a:pPr>
            <a:r>
              <a:rPr lang="zh-CN" altLang="en-US" dirty="0"/>
              <a:t>关系数据库管理系统在执行</a:t>
            </a:r>
            <a:r>
              <a:rPr lang="en-US" altLang="zh-CN" dirty="0"/>
              <a:t>SQL</a:t>
            </a:r>
            <a:r>
              <a:rPr lang="zh-CN" altLang="en-US" dirty="0"/>
              <a:t>的数据定义语句时，实际上就是在更新数据字典表中的相应信息。</a:t>
            </a:r>
          </a:p>
        </p:txBody>
      </p:sp>
    </p:spTree>
    <p:extLst>
      <p:ext uri="{BB962C8B-B14F-4D97-AF65-F5344CB8AC3E}">
        <p14:creationId xmlns:p14="http://schemas.microsoft.com/office/powerpoint/2010/main" val="3328160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5000" dirty="0" err="1"/>
              <a:t>PostgreSQL</a:t>
            </a:r>
            <a:r>
              <a:rPr lang="zh-CN" altLang="en-US" sz="5000" dirty="0"/>
              <a:t>数据字典</a:t>
            </a:r>
          </a:p>
        </p:txBody>
      </p:sp>
      <p:sp>
        <p:nvSpPr>
          <p:cNvPr id="2" name="灯片编号占位符 1"/>
          <p:cNvSpPr>
            <a:spLocks noGrp="1"/>
          </p:cNvSpPr>
          <p:nvPr>
            <p:ph type="sldNum" sz="quarter" idx="12"/>
          </p:nvPr>
        </p:nvSpPr>
        <p:spPr/>
        <p:txBody>
          <a:bodyPr/>
          <a:lstStyle/>
          <a:p>
            <a:fld id="{3CAA2FBC-7193-C243-84A5-C42C0D4BC21D}" type="slidenum">
              <a:rPr lang="zh-CN" altLang="en-US" smtClean="0">
                <a:solidFill>
                  <a:srgbClr val="000000"/>
                </a:solidFill>
              </a:rPr>
              <a:pPr/>
              <a:t>33</a:t>
            </a:fld>
            <a:endParaRPr lang="zh-CN" altLang="en-US">
              <a:solidFill>
                <a:srgbClr val="000000"/>
              </a:solidFill>
            </a:endParaRPr>
          </a:p>
        </p:txBody>
      </p:sp>
      <p:pic>
        <p:nvPicPr>
          <p:cNvPr id="5" name="图片 4"/>
          <p:cNvPicPr>
            <a:picLocks noChangeAspect="1"/>
          </p:cNvPicPr>
          <p:nvPr/>
        </p:nvPicPr>
        <p:blipFill>
          <a:blip r:embed="rId2"/>
          <a:stretch>
            <a:fillRect/>
          </a:stretch>
        </p:blipFill>
        <p:spPr>
          <a:xfrm>
            <a:off x="1289171" y="1988840"/>
            <a:ext cx="7296150" cy="3657600"/>
          </a:xfrm>
          <a:prstGeom prst="rect">
            <a:avLst/>
          </a:prstGeom>
        </p:spPr>
      </p:pic>
    </p:spTree>
    <p:extLst>
      <p:ext uri="{BB962C8B-B14F-4D97-AF65-F5344CB8AC3E}">
        <p14:creationId xmlns:p14="http://schemas.microsoft.com/office/powerpoint/2010/main" val="3907116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US" altLang="zh-CN" sz="5000" dirty="0"/>
              <a:t>2. </a:t>
            </a:r>
            <a:r>
              <a:rPr lang="zh-CN" altLang="en-US" sz="5000" dirty="0"/>
              <a:t>插入数据</a:t>
            </a:r>
          </a:p>
        </p:txBody>
      </p:sp>
      <p:sp>
        <p:nvSpPr>
          <p:cNvPr id="5123" name="Rectangle 3"/>
          <p:cNvSpPr>
            <a:spLocks noGrp="1" noChangeArrowheads="1"/>
          </p:cNvSpPr>
          <p:nvPr>
            <p:ph type="body" idx="4294967295"/>
          </p:nvPr>
        </p:nvSpPr>
        <p:spPr>
          <a:xfrm>
            <a:off x="1028700" y="2060847"/>
            <a:ext cx="8229600" cy="4420915"/>
          </a:xfrm>
        </p:spPr>
        <p:txBody>
          <a:bodyPr/>
          <a:lstStyle/>
          <a:p>
            <a:pPr eaLnBrk="1" hangingPunct="1">
              <a:lnSpc>
                <a:spcPct val="140000"/>
              </a:lnSpc>
            </a:pPr>
            <a:r>
              <a:rPr lang="zh-CN" altLang="en-US" sz="3200" dirty="0"/>
              <a:t>两种插入数据方式</a:t>
            </a:r>
          </a:p>
          <a:p>
            <a:pPr lvl="1">
              <a:lnSpc>
                <a:spcPct val="140000"/>
              </a:lnSpc>
            </a:pPr>
            <a:r>
              <a:rPr lang="zh-CN" altLang="en-US" sz="3200" dirty="0"/>
              <a:t>插入元组</a:t>
            </a:r>
          </a:p>
          <a:p>
            <a:pPr lvl="1">
              <a:lnSpc>
                <a:spcPct val="140000"/>
              </a:lnSpc>
            </a:pPr>
            <a:r>
              <a:rPr lang="zh-CN" altLang="en-US" sz="3200" dirty="0"/>
              <a:t>插入子查询结果</a:t>
            </a:r>
            <a:br>
              <a:rPr lang="en-US" altLang="zh-CN" sz="3200" dirty="0"/>
            </a:br>
            <a:r>
              <a:rPr lang="zh-CN" altLang="en-US" sz="3200" dirty="0"/>
              <a:t>一次插入多个元组 </a:t>
            </a:r>
          </a:p>
          <a:p>
            <a:pPr eaLnBrk="1" hangingPunct="1">
              <a:lnSpc>
                <a:spcPct val="140000"/>
              </a:lnSpc>
            </a:pPr>
            <a:endParaRPr lang="en-US" altLang="zh-CN" sz="3200" dirty="0"/>
          </a:p>
        </p:txBody>
      </p:sp>
    </p:spTree>
    <p:extLst>
      <p:ext uri="{BB962C8B-B14F-4D97-AF65-F5344CB8AC3E}">
        <p14:creationId xmlns:p14="http://schemas.microsoft.com/office/powerpoint/2010/main" val="2640181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zh-CN" altLang="en-US" sz="5000" dirty="0"/>
              <a:t>插入元组</a:t>
            </a:r>
          </a:p>
        </p:txBody>
      </p:sp>
      <p:sp>
        <p:nvSpPr>
          <p:cNvPr id="6147" name="Rectangle 3"/>
          <p:cNvSpPr>
            <a:spLocks noGrp="1" noChangeArrowheads="1"/>
          </p:cNvSpPr>
          <p:nvPr>
            <p:ph type="body" idx="4294967295"/>
          </p:nvPr>
        </p:nvSpPr>
        <p:spPr>
          <a:xfrm>
            <a:off x="1028700" y="1844824"/>
            <a:ext cx="8229600" cy="4782567"/>
          </a:xfrm>
        </p:spPr>
        <p:txBody>
          <a:bodyPr>
            <a:normAutofit/>
          </a:bodyPr>
          <a:lstStyle/>
          <a:p>
            <a:pPr marL="609600" indent="-609600">
              <a:lnSpc>
                <a:spcPct val="130000"/>
              </a:lnSpc>
            </a:pPr>
            <a:r>
              <a:rPr lang="zh-CN" altLang="en-US" sz="2400" dirty="0">
                <a:latin typeface="微软雅黑" panose="020B0503020204020204" pitchFamily="34" charset="-122"/>
                <a:ea typeface="微软雅黑" panose="020B0503020204020204" pitchFamily="34" charset="-122"/>
              </a:rPr>
              <a:t>语句格式</a:t>
            </a:r>
          </a:p>
          <a:p>
            <a:pPr marL="609600" indent="-609600">
              <a:lnSpc>
                <a:spcPct val="130000"/>
              </a:lnSpc>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INSERT</a:t>
            </a:r>
          </a:p>
          <a:p>
            <a:pPr marL="609600" indent="-609600">
              <a:lnSpc>
                <a:spcPct val="130000"/>
              </a:lnSpc>
              <a:buNone/>
            </a:pPr>
            <a:r>
              <a:rPr lang="en-US" altLang="zh-CN" sz="2400" dirty="0">
                <a:latin typeface="微软雅黑" panose="020B0503020204020204" pitchFamily="34" charset="-122"/>
                <a:ea typeface="微软雅黑" panose="020B0503020204020204" pitchFamily="34" charset="-122"/>
              </a:rPr>
              <a:t>	INTO &lt;</a:t>
            </a:r>
            <a:r>
              <a:rPr lang="zh-CN" altLang="en-US" sz="2400" dirty="0">
                <a:latin typeface="微软雅黑" panose="020B0503020204020204" pitchFamily="34" charset="-122"/>
                <a:ea typeface="微软雅黑" panose="020B0503020204020204" pitchFamily="34" charset="-122"/>
              </a:rPr>
              <a:t>表名</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属性列</a:t>
            </a:r>
            <a:r>
              <a:rPr lang="en-US" altLang="zh-CN" sz="2400" dirty="0">
                <a:latin typeface="微软雅黑" panose="020B0503020204020204" pitchFamily="34" charset="-122"/>
                <a:ea typeface="微软雅黑" panose="020B0503020204020204" pitchFamily="34" charset="-122"/>
              </a:rPr>
              <a:t>1&gt;[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属性列</a:t>
            </a:r>
            <a:r>
              <a:rPr lang="en-US" altLang="zh-CN" sz="2400" dirty="0">
                <a:latin typeface="微软雅黑" panose="020B0503020204020204" pitchFamily="34" charset="-122"/>
                <a:ea typeface="微软雅黑" panose="020B0503020204020204" pitchFamily="34" charset="-122"/>
              </a:rPr>
              <a:t>2 &gt;…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a:p>
            <a:pPr marL="609600" indent="-609600">
              <a:lnSpc>
                <a:spcPct val="130000"/>
              </a:lnSpc>
              <a:buNone/>
            </a:pPr>
            <a:r>
              <a:rPr lang="en-US" altLang="zh-CN" sz="2400" dirty="0">
                <a:latin typeface="微软雅黑" panose="020B0503020204020204" pitchFamily="34" charset="-122"/>
                <a:ea typeface="微软雅黑" panose="020B0503020204020204" pitchFamily="34" charset="-122"/>
              </a:rPr>
              <a:t>	VALUES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常量</a:t>
            </a:r>
            <a:r>
              <a:rPr lang="en-US" altLang="zh-CN" sz="2400" dirty="0">
                <a:latin typeface="微软雅黑" panose="020B0503020204020204" pitchFamily="34" charset="-122"/>
                <a:ea typeface="微软雅黑" panose="020B0503020204020204" pitchFamily="34" charset="-122"/>
              </a:rPr>
              <a:t>1&gt;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常量</a:t>
            </a:r>
            <a:r>
              <a:rPr lang="en-US" altLang="zh-CN" sz="2400" dirty="0">
                <a:latin typeface="微软雅黑" panose="020B0503020204020204" pitchFamily="34" charset="-122"/>
                <a:ea typeface="微软雅黑" panose="020B0503020204020204" pitchFamily="34" charset="-122"/>
              </a:rPr>
              <a:t>2&gt;]…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a:p>
            <a:pPr marL="609600" indent="-609600">
              <a:lnSpc>
                <a:spcPct val="130000"/>
              </a:lnSpc>
            </a:pPr>
            <a:r>
              <a:rPr lang="zh-CN" altLang="en-US" sz="2400" dirty="0">
                <a:latin typeface="微软雅黑" panose="020B0503020204020204" pitchFamily="34" charset="-122"/>
                <a:ea typeface="微软雅黑" panose="020B0503020204020204" pitchFamily="34" charset="-122"/>
              </a:rPr>
              <a:t>功能</a:t>
            </a:r>
          </a:p>
          <a:p>
            <a:pPr marL="990600" lvl="1" indent="-533400">
              <a:lnSpc>
                <a:spcPct val="130000"/>
              </a:lnSpc>
            </a:pPr>
            <a:r>
              <a:rPr lang="zh-CN" altLang="en-US" sz="2400" dirty="0">
                <a:latin typeface="微软雅黑" panose="020B0503020204020204" pitchFamily="34" charset="-122"/>
                <a:ea typeface="微软雅黑" panose="020B0503020204020204" pitchFamily="34" charset="-122"/>
              </a:rPr>
              <a:t>将新元组插入指定表中</a:t>
            </a:r>
          </a:p>
          <a:p>
            <a:pPr marL="990600" lvl="1" indent="-533400">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0472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sz="5000" dirty="0"/>
              <a:t>插入元组（续）</a:t>
            </a:r>
          </a:p>
        </p:txBody>
      </p:sp>
      <p:sp>
        <p:nvSpPr>
          <p:cNvPr id="7171" name="Rectangle 3"/>
          <p:cNvSpPr>
            <a:spLocks noGrp="1" noChangeArrowheads="1"/>
          </p:cNvSpPr>
          <p:nvPr>
            <p:ph type="body" idx="4294967295"/>
          </p:nvPr>
        </p:nvSpPr>
        <p:spPr>
          <a:xfrm>
            <a:off x="1038226" y="1772816"/>
            <a:ext cx="8507413" cy="4828010"/>
          </a:xfrm>
        </p:spPr>
        <p:txBody>
          <a:bodyPr>
            <a:normAutofit/>
          </a:bodyPr>
          <a:lstStyle/>
          <a:p>
            <a:pPr eaLnBrk="1" hangingPunct="1">
              <a:lnSpc>
                <a:spcPct val="120000"/>
              </a:lnSpc>
            </a:pPr>
            <a:r>
              <a:rPr lang="en-US" altLang="zh-CN" sz="2400" dirty="0">
                <a:latin typeface="微软雅黑" panose="020B0503020204020204" pitchFamily="34" charset="-122"/>
                <a:ea typeface="微软雅黑" panose="020B0503020204020204" pitchFamily="34" charset="-122"/>
              </a:rPr>
              <a:t> INTO</a:t>
            </a:r>
            <a:r>
              <a:rPr lang="zh-CN" altLang="en-US" sz="2400" dirty="0">
                <a:latin typeface="微软雅黑" panose="020B0503020204020204" pitchFamily="34" charset="-122"/>
                <a:ea typeface="微软雅黑" panose="020B0503020204020204" pitchFamily="34" charset="-122"/>
              </a:rPr>
              <a:t>子句</a:t>
            </a:r>
          </a:p>
          <a:p>
            <a:pPr lvl="1">
              <a:lnSpc>
                <a:spcPct val="120000"/>
              </a:lnSpc>
            </a:pPr>
            <a:r>
              <a:rPr lang="zh-CN" altLang="en-US" sz="2400" dirty="0">
                <a:latin typeface="微软雅黑" panose="020B0503020204020204" pitchFamily="34" charset="-122"/>
                <a:ea typeface="微软雅黑" panose="020B0503020204020204" pitchFamily="34" charset="-122"/>
              </a:rPr>
              <a:t>指定要插入数据的表名及属性列</a:t>
            </a:r>
          </a:p>
          <a:p>
            <a:pPr lvl="1">
              <a:lnSpc>
                <a:spcPct val="120000"/>
              </a:lnSpc>
            </a:pPr>
            <a:r>
              <a:rPr lang="zh-CN" altLang="en-US" sz="2400" dirty="0">
                <a:latin typeface="微软雅黑" panose="020B0503020204020204" pitchFamily="34" charset="-122"/>
                <a:ea typeface="微软雅黑" panose="020B0503020204020204" pitchFamily="34" charset="-122"/>
              </a:rPr>
              <a:t>属性列的顺序可与表定义中的顺序不一致</a:t>
            </a:r>
          </a:p>
          <a:p>
            <a:pPr lvl="1">
              <a:lnSpc>
                <a:spcPct val="120000"/>
              </a:lnSpc>
            </a:pPr>
            <a:r>
              <a:rPr lang="zh-CN" altLang="en-US" sz="2400" dirty="0">
                <a:latin typeface="微软雅黑" panose="020B0503020204020204" pitchFamily="34" charset="-122"/>
                <a:ea typeface="微软雅黑" panose="020B0503020204020204" pitchFamily="34" charset="-122"/>
              </a:rPr>
              <a:t>没有指定属性列：表示要插入的是一条完整的元组，且属性列属性与表定义中的顺序一致</a:t>
            </a:r>
          </a:p>
          <a:p>
            <a:pPr lvl="1">
              <a:lnSpc>
                <a:spcPct val="120000"/>
              </a:lnSpc>
            </a:pPr>
            <a:r>
              <a:rPr lang="zh-CN" altLang="en-US" sz="2400" dirty="0">
                <a:latin typeface="微软雅黑" panose="020B0503020204020204" pitchFamily="34" charset="-122"/>
                <a:ea typeface="微软雅黑" panose="020B0503020204020204" pitchFamily="34" charset="-122"/>
              </a:rPr>
              <a:t>指定部分属性列：插入的元组在其余属性列上取空值</a:t>
            </a:r>
          </a:p>
        </p:txBody>
      </p:sp>
    </p:spTree>
    <p:extLst>
      <p:ext uri="{BB962C8B-B14F-4D97-AF65-F5344CB8AC3E}">
        <p14:creationId xmlns:p14="http://schemas.microsoft.com/office/powerpoint/2010/main" val="1799862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sz="5000" dirty="0"/>
              <a:t>插入元组（续）</a:t>
            </a:r>
          </a:p>
        </p:txBody>
      </p:sp>
      <p:sp>
        <p:nvSpPr>
          <p:cNvPr id="8195" name="Rectangle 3"/>
          <p:cNvSpPr>
            <a:spLocks noGrp="1" noChangeArrowheads="1"/>
          </p:cNvSpPr>
          <p:nvPr>
            <p:ph type="body" idx="4294967295"/>
          </p:nvPr>
        </p:nvSpPr>
        <p:spPr>
          <a:xfrm>
            <a:off x="1111052" y="2060848"/>
            <a:ext cx="8507413" cy="4035922"/>
          </a:xfrm>
        </p:spPr>
        <p:txBody>
          <a:bodyPr/>
          <a:lstStyle/>
          <a:p>
            <a:pPr eaLnBrk="1" hangingPunct="1">
              <a:lnSpc>
                <a:spcPct val="120000"/>
              </a:lnSpc>
            </a:pPr>
            <a:r>
              <a:rPr lang="en-US" altLang="zh-CN" sz="2400" dirty="0">
                <a:latin typeface="微软雅黑" panose="020B0503020204020204" pitchFamily="34" charset="-122"/>
                <a:ea typeface="微软雅黑" panose="020B0503020204020204" pitchFamily="34" charset="-122"/>
              </a:rPr>
              <a:t>VALUES</a:t>
            </a:r>
            <a:r>
              <a:rPr lang="zh-CN" altLang="en-US" sz="2400" dirty="0">
                <a:latin typeface="微软雅黑" panose="020B0503020204020204" pitchFamily="34" charset="-122"/>
                <a:ea typeface="微软雅黑" panose="020B0503020204020204" pitchFamily="34" charset="-122"/>
              </a:rPr>
              <a:t>子句</a:t>
            </a:r>
          </a:p>
          <a:p>
            <a:pPr lvl="1">
              <a:lnSpc>
                <a:spcPct val="120000"/>
              </a:lnSpc>
            </a:pPr>
            <a:r>
              <a:rPr lang="zh-CN" altLang="en-US" sz="2400" dirty="0">
                <a:latin typeface="微软雅黑" panose="020B0503020204020204" pitchFamily="34" charset="-122"/>
                <a:ea typeface="微软雅黑" panose="020B0503020204020204" pitchFamily="34" charset="-122"/>
              </a:rPr>
              <a:t> 提供的值必须与</a:t>
            </a:r>
            <a:r>
              <a:rPr lang="en-US" altLang="zh-CN" sz="2400" dirty="0">
                <a:latin typeface="微软雅黑" panose="020B0503020204020204" pitchFamily="34" charset="-122"/>
                <a:ea typeface="微软雅黑" panose="020B0503020204020204" pitchFamily="34" charset="-122"/>
              </a:rPr>
              <a:t>INTO</a:t>
            </a:r>
            <a:r>
              <a:rPr lang="zh-CN" altLang="en-US" sz="2400" dirty="0">
                <a:latin typeface="微软雅黑" panose="020B0503020204020204" pitchFamily="34" charset="-122"/>
                <a:ea typeface="微软雅黑" panose="020B0503020204020204" pitchFamily="34" charset="-122"/>
              </a:rPr>
              <a:t>子句匹配</a:t>
            </a:r>
          </a:p>
          <a:p>
            <a:pPr lvl="2">
              <a:lnSpc>
                <a:spcPct val="12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值的个数</a:t>
            </a:r>
          </a:p>
          <a:p>
            <a:pPr lvl="2">
              <a:lnSpc>
                <a:spcPct val="12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值的类型</a:t>
            </a:r>
          </a:p>
        </p:txBody>
      </p:sp>
    </p:spTree>
    <p:extLst>
      <p:ext uri="{BB962C8B-B14F-4D97-AF65-F5344CB8AC3E}">
        <p14:creationId xmlns:p14="http://schemas.microsoft.com/office/powerpoint/2010/main" val="1076674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sz="5000" dirty="0"/>
              <a:t>插入元组（续）</a:t>
            </a:r>
          </a:p>
        </p:txBody>
      </p:sp>
      <p:sp>
        <p:nvSpPr>
          <p:cNvPr id="9219" name="Rectangle 3"/>
          <p:cNvSpPr>
            <a:spLocks noGrp="1" noChangeArrowheads="1"/>
          </p:cNvSpPr>
          <p:nvPr>
            <p:ph type="body" idx="4294967295"/>
          </p:nvPr>
        </p:nvSpPr>
        <p:spPr>
          <a:xfrm>
            <a:off x="1028700" y="1844824"/>
            <a:ext cx="8229600" cy="4535487"/>
          </a:xfrm>
        </p:spPr>
        <p:txBody>
          <a:bodyPr/>
          <a:lstStyle/>
          <a:p>
            <a:pPr marL="0" indent="0" eaLnBrk="1" hangingPunct="1">
              <a:buFont typeface="Wingdings" panose="05000000000000000000" pitchFamily="2" charset="2"/>
              <a:buNone/>
            </a:pPr>
            <a:r>
              <a:rPr lang="en-US" altLang="zh-CN" sz="2400" dirty="0"/>
              <a:t>[</a:t>
            </a:r>
            <a:r>
              <a:rPr lang="zh-CN" altLang="en-US" sz="2400" dirty="0"/>
              <a:t>例</a:t>
            </a:r>
            <a:r>
              <a:rPr lang="en-US" altLang="zh-CN" sz="2400" dirty="0"/>
              <a:t>3.69]</a:t>
            </a:r>
            <a:r>
              <a:rPr lang="zh-CN" altLang="en-US" sz="2400" dirty="0"/>
              <a:t>将一个新学生元组</a:t>
            </a:r>
            <a:r>
              <a:rPr lang="en-US" sz="2400" dirty="0"/>
              <a:t>（</a:t>
            </a:r>
            <a:r>
              <a:rPr lang="zh-CN" altLang="en-US" sz="2400" dirty="0"/>
              <a:t>学号：</a:t>
            </a:r>
            <a:r>
              <a:rPr lang="en-US" altLang="zh-CN" sz="2400" dirty="0"/>
              <a:t>201215128</a:t>
            </a:r>
            <a:r>
              <a:rPr lang="zh-CN" altLang="en-US" sz="2400" dirty="0"/>
              <a:t>;姓名：陈冬;性别：男;所在系：</a:t>
            </a:r>
            <a:r>
              <a:rPr lang="en-US" altLang="zh-CN" sz="2400" dirty="0"/>
              <a:t>IS</a:t>
            </a:r>
            <a:r>
              <a:rPr lang="zh-CN" altLang="en-US" sz="2400" dirty="0"/>
              <a:t>;年龄：</a:t>
            </a:r>
            <a:r>
              <a:rPr lang="en-US" altLang="zh-CN" sz="2400" dirty="0"/>
              <a:t>18</a:t>
            </a:r>
            <a:r>
              <a:rPr lang="zh-CN" altLang="en-US" sz="2400" dirty="0"/>
              <a:t>岁</a:t>
            </a:r>
            <a:r>
              <a:rPr lang="en-US" sz="2400" dirty="0"/>
              <a:t>）</a:t>
            </a:r>
            <a:r>
              <a:rPr lang="zh-CN" altLang="en-US" sz="2400" dirty="0"/>
              <a:t>插入到</a:t>
            </a:r>
            <a:r>
              <a:rPr lang="en-US" altLang="zh-CN" sz="2400" dirty="0"/>
              <a:t>Student</a:t>
            </a:r>
            <a:r>
              <a:rPr lang="zh-CN" altLang="en-US" sz="2400" dirty="0"/>
              <a:t>表中。</a:t>
            </a:r>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zh-CN" altLang="en-US" sz="2400" dirty="0"/>
              <a:t>    </a:t>
            </a:r>
            <a:r>
              <a:rPr lang="en-US" altLang="zh-CN" sz="2400" dirty="0"/>
              <a:t>INSERT</a:t>
            </a:r>
          </a:p>
          <a:p>
            <a:pPr eaLnBrk="1" hangingPunct="1">
              <a:buFont typeface="Wingdings" panose="05000000000000000000" pitchFamily="2" charset="2"/>
              <a:buNone/>
            </a:pPr>
            <a:r>
              <a:rPr lang="en-US" altLang="zh-CN" sz="2400" dirty="0"/>
              <a:t>    INTO  Student </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Sdept</a:t>
            </a:r>
            <a:r>
              <a:rPr lang="zh-CN" altLang="en-US" sz="2400" dirty="0"/>
              <a:t>,</a:t>
            </a:r>
            <a:r>
              <a:rPr lang="en-US" altLang="zh-CN" sz="2400" dirty="0"/>
              <a:t>Sage</a:t>
            </a:r>
            <a:r>
              <a:rPr lang="zh-CN" altLang="en-US" sz="2400" dirty="0"/>
              <a:t>)</a:t>
            </a:r>
          </a:p>
          <a:p>
            <a:pPr eaLnBrk="1" hangingPunct="1">
              <a:buFont typeface="Wingdings" panose="05000000000000000000" pitchFamily="2" charset="2"/>
              <a:buNone/>
            </a:pPr>
            <a:r>
              <a:rPr lang="en-US" altLang="zh-CN" sz="2400" dirty="0"/>
              <a:t>    VALUES </a:t>
            </a:r>
            <a:r>
              <a:rPr lang="zh-CN" altLang="en-US" sz="2400" dirty="0"/>
              <a:t>(</a:t>
            </a:r>
            <a:r>
              <a:rPr lang="en-US" altLang="zh-CN" sz="2400" dirty="0"/>
              <a:t>'201215128'</a:t>
            </a:r>
            <a:r>
              <a:rPr lang="zh-CN" altLang="en-US" sz="2400" dirty="0"/>
              <a:t>,</a:t>
            </a:r>
            <a:r>
              <a:rPr lang="en-US" altLang="zh-CN" sz="2400" dirty="0"/>
              <a:t>'</a:t>
            </a:r>
            <a:r>
              <a:rPr lang="zh-CN" altLang="en-US" sz="2400" dirty="0"/>
              <a:t>陈冬</a:t>
            </a:r>
            <a:r>
              <a:rPr lang="en-US" altLang="zh-CN" sz="2400" dirty="0"/>
              <a:t>'</a:t>
            </a:r>
            <a:r>
              <a:rPr lang="zh-CN" altLang="en-US" sz="2400" dirty="0"/>
              <a:t>,</a:t>
            </a:r>
            <a:r>
              <a:rPr lang="en-US" altLang="zh-CN" sz="2400" dirty="0"/>
              <a:t>'</a:t>
            </a:r>
            <a:r>
              <a:rPr lang="zh-CN" altLang="en-US" sz="2400" dirty="0"/>
              <a:t>男</a:t>
            </a:r>
            <a:r>
              <a:rPr lang="en-US" altLang="zh-CN" sz="2400" dirty="0"/>
              <a:t>'</a:t>
            </a:r>
            <a:r>
              <a:rPr lang="zh-CN" altLang="en-US" sz="2400" dirty="0"/>
              <a:t>,</a:t>
            </a:r>
            <a:r>
              <a:rPr lang="en-US" altLang="zh-CN" sz="2400" dirty="0"/>
              <a:t>'IS'</a:t>
            </a:r>
            <a:r>
              <a:rPr lang="zh-CN" altLang="en-US" sz="2400" dirty="0"/>
              <a:t>,</a:t>
            </a:r>
            <a:r>
              <a:rPr lang="en-US" altLang="zh-CN" sz="2400" dirty="0"/>
              <a:t>18</a:t>
            </a:r>
            <a:r>
              <a:rPr lang="zh-CN" altLang="en-US" sz="2400" dirty="0"/>
              <a:t>);</a:t>
            </a:r>
          </a:p>
          <a:p>
            <a:pPr eaLnBrk="1" hangingPunct="1">
              <a:buFont typeface="Wingdings" panose="05000000000000000000" pitchFamily="2" charset="2"/>
              <a:buNone/>
            </a:pPr>
            <a:endParaRPr lang="en-US" altLang="zh-CN" sz="2400" dirty="0"/>
          </a:p>
        </p:txBody>
      </p:sp>
    </p:spTree>
    <p:extLst>
      <p:ext uri="{BB962C8B-B14F-4D97-AF65-F5344CB8AC3E}">
        <p14:creationId xmlns:p14="http://schemas.microsoft.com/office/powerpoint/2010/main" val="2512194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sz="5000" dirty="0"/>
              <a:t>插入元组（续）</a:t>
            </a:r>
          </a:p>
        </p:txBody>
      </p:sp>
      <p:sp>
        <p:nvSpPr>
          <p:cNvPr id="10243" name="Rectangle 3"/>
          <p:cNvSpPr>
            <a:spLocks noGrp="1" noChangeArrowheads="1"/>
          </p:cNvSpPr>
          <p:nvPr>
            <p:ph type="body" idx="4294967295"/>
          </p:nvPr>
        </p:nvSpPr>
        <p:spPr>
          <a:xfrm>
            <a:off x="514350" y="1700808"/>
            <a:ext cx="9258300" cy="4610100"/>
          </a:xfrm>
        </p:spPr>
        <p:txBody>
          <a:bodyPr/>
          <a:lstStyle/>
          <a:p>
            <a:pPr eaLnBrk="1" hangingPunct="1">
              <a:buFont typeface="Wingdings" panose="05000000000000000000" pitchFamily="2" charset="2"/>
              <a:buNone/>
            </a:pPr>
            <a:r>
              <a:rPr lang="en-US" altLang="zh-CN" sz="2400" dirty="0"/>
              <a:t>[</a:t>
            </a:r>
            <a:r>
              <a:rPr lang="zh-CN" altLang="en-US" sz="2400" dirty="0"/>
              <a:t>例</a:t>
            </a:r>
            <a:r>
              <a:rPr lang="en-US" altLang="zh-CN" sz="2400" dirty="0"/>
              <a:t>3.71] </a:t>
            </a:r>
            <a:r>
              <a:rPr lang="zh-CN" altLang="en-US" sz="2400" dirty="0"/>
              <a:t>插入一条选课记录</a:t>
            </a:r>
            <a:r>
              <a:rPr lang="en-US" sz="2400" dirty="0"/>
              <a:t>（ </a:t>
            </a:r>
            <a:r>
              <a:rPr lang="en-US" altLang="zh-CN" sz="2400" dirty="0"/>
              <a:t>'200215128'</a:t>
            </a:r>
            <a:r>
              <a:rPr lang="zh-CN" altLang="en-US" sz="2400" dirty="0"/>
              <a:t>,</a:t>
            </a:r>
            <a:r>
              <a:rPr lang="en-US" altLang="zh-CN" sz="2400" dirty="0"/>
              <a:t>'1 '</a:t>
            </a:r>
            <a:r>
              <a:rPr lang="en-US" sz="2400" dirty="0"/>
              <a:t>）</a:t>
            </a:r>
            <a:r>
              <a:rPr lang="zh-CN" altLang="en-US" sz="2400" dirty="0"/>
              <a:t>。</a:t>
            </a:r>
          </a:p>
          <a:p>
            <a:pPr eaLnBrk="1" hangingPunct="1">
              <a:buFont typeface="Wingdings" panose="05000000000000000000" pitchFamily="2" charset="2"/>
              <a:buNone/>
            </a:pPr>
            <a:r>
              <a:rPr lang="zh-CN" altLang="en-US" sz="2400" dirty="0"/>
              <a:t>    </a:t>
            </a:r>
            <a:r>
              <a:rPr lang="en-US" altLang="zh-CN" sz="2400" dirty="0"/>
              <a:t>INSERT</a:t>
            </a:r>
          </a:p>
          <a:p>
            <a:pPr eaLnBrk="1" hangingPunct="1">
              <a:buFont typeface="Wingdings" panose="05000000000000000000" pitchFamily="2" charset="2"/>
              <a:buNone/>
            </a:pPr>
            <a:r>
              <a:rPr lang="en-US" sz="2400" dirty="0"/>
              <a:t>    </a:t>
            </a:r>
            <a:r>
              <a:rPr lang="en-US" altLang="zh-CN" sz="2400" dirty="0"/>
              <a:t>INTO SC</a:t>
            </a:r>
            <a:r>
              <a:rPr lang="zh-CN" altLang="en-US" sz="2400" dirty="0"/>
              <a:t>(</a:t>
            </a:r>
            <a:r>
              <a:rPr lang="en-US" altLang="zh-CN" sz="2400" dirty="0" err="1"/>
              <a:t>Sno</a:t>
            </a:r>
            <a:r>
              <a:rPr lang="zh-CN" altLang="en-US" sz="2400" dirty="0"/>
              <a:t>,</a:t>
            </a:r>
            <a:r>
              <a:rPr lang="en-US" altLang="zh-CN" sz="2400" dirty="0" err="1"/>
              <a:t>Cno</a:t>
            </a:r>
            <a:r>
              <a:rPr lang="zh-CN" altLang="en-US" sz="2400" dirty="0"/>
              <a:t>)</a:t>
            </a:r>
          </a:p>
          <a:p>
            <a:pPr eaLnBrk="1" hangingPunct="1">
              <a:buFont typeface="Wingdings" panose="05000000000000000000" pitchFamily="2" charset="2"/>
              <a:buNone/>
            </a:pPr>
            <a:r>
              <a:rPr lang="en-US" altLang="zh-CN" sz="2400" dirty="0"/>
              <a:t>    VALUES </a:t>
            </a:r>
            <a:r>
              <a:rPr lang="zh-CN" altLang="en-US" sz="2400" dirty="0"/>
              <a:t>('</a:t>
            </a:r>
            <a:r>
              <a:rPr lang="en-US" altLang="zh-CN" sz="2400" dirty="0"/>
              <a:t>201215128 </a:t>
            </a:r>
            <a:r>
              <a:rPr lang="zh-CN" altLang="en-US" sz="2400" dirty="0"/>
              <a:t>',' </a:t>
            </a:r>
            <a:r>
              <a:rPr lang="en-US" altLang="zh-CN" sz="2400" dirty="0"/>
              <a:t>1 </a:t>
            </a:r>
            <a:r>
              <a:rPr lang="zh-CN" altLang="en-US" sz="2400" dirty="0"/>
              <a:t>');</a:t>
            </a:r>
          </a:p>
          <a:p>
            <a:pPr marL="0" indent="0" eaLnBrk="1" hangingPunct="1">
              <a:buFont typeface="Wingdings" panose="05000000000000000000" pitchFamily="2" charset="2"/>
              <a:buNone/>
            </a:pPr>
            <a:r>
              <a:rPr lang="zh-CN" altLang="en-US" sz="2400" dirty="0"/>
              <a:t>关系数据库管理系统将在新插入记录的</a:t>
            </a:r>
            <a:r>
              <a:rPr lang="en-US" altLang="zh-CN" sz="2400" dirty="0"/>
              <a:t>Grade</a:t>
            </a:r>
            <a:r>
              <a:rPr lang="zh-CN" altLang="en-US" sz="2400" dirty="0"/>
              <a:t>列上自动地赋空值。</a:t>
            </a:r>
          </a:p>
          <a:p>
            <a:pPr eaLnBrk="1" hangingPunct="1">
              <a:buFont typeface="Wingdings" panose="05000000000000000000" pitchFamily="2" charset="2"/>
              <a:buNone/>
            </a:pPr>
            <a:r>
              <a:rPr lang="zh-CN" altLang="en-US" sz="2400" dirty="0"/>
              <a:t>或者：</a:t>
            </a:r>
          </a:p>
          <a:p>
            <a:pPr eaLnBrk="1" hangingPunct="1">
              <a:buFont typeface="Wingdings" panose="05000000000000000000" pitchFamily="2" charset="2"/>
              <a:buNone/>
            </a:pPr>
            <a:r>
              <a:rPr lang="zh-CN" altLang="en-US" sz="2400" dirty="0"/>
              <a:t>    </a:t>
            </a:r>
            <a:r>
              <a:rPr lang="en-US" altLang="zh-CN" sz="2400" dirty="0"/>
              <a:t>INSERT</a:t>
            </a:r>
          </a:p>
          <a:p>
            <a:pPr eaLnBrk="1" hangingPunct="1">
              <a:buFont typeface="Wingdings" panose="05000000000000000000" pitchFamily="2" charset="2"/>
              <a:buNone/>
            </a:pPr>
            <a:r>
              <a:rPr lang="en-US" altLang="zh-CN" sz="2400" dirty="0"/>
              <a:t>    INTO SC</a:t>
            </a:r>
          </a:p>
          <a:p>
            <a:pPr eaLnBrk="1" hangingPunct="1">
              <a:buFont typeface="Wingdings" panose="05000000000000000000" pitchFamily="2" charset="2"/>
              <a:buNone/>
            </a:pPr>
            <a:r>
              <a:rPr lang="en-US" altLang="zh-CN" sz="2400" dirty="0"/>
              <a:t>    VALUES </a:t>
            </a:r>
            <a:r>
              <a:rPr lang="zh-CN" altLang="en-US" sz="2400" dirty="0"/>
              <a:t>(</a:t>
            </a:r>
            <a:r>
              <a:rPr lang="en-US" altLang="zh-CN" sz="2400" dirty="0"/>
              <a:t>' 201215128 '</a:t>
            </a:r>
            <a:r>
              <a:rPr lang="zh-CN" altLang="en-US" sz="2400" dirty="0"/>
              <a:t>,</a:t>
            </a:r>
            <a:r>
              <a:rPr lang="en-US" altLang="zh-CN" sz="2400" dirty="0"/>
              <a:t>' 1 '</a:t>
            </a:r>
            <a:r>
              <a:rPr lang="zh-CN" altLang="en-US" sz="2400" dirty="0"/>
              <a:t>,</a:t>
            </a:r>
            <a:r>
              <a:rPr lang="en-US" altLang="zh-CN" sz="2400" dirty="0"/>
              <a:t>NULL</a:t>
            </a:r>
            <a:r>
              <a:rPr lang="zh-CN" altLang="en-US" sz="2400" dirty="0"/>
              <a:t>);</a:t>
            </a:r>
          </a:p>
        </p:txBody>
      </p:sp>
    </p:spTree>
    <p:extLst>
      <p:ext uri="{BB962C8B-B14F-4D97-AF65-F5344CB8AC3E}">
        <p14:creationId xmlns:p14="http://schemas.microsoft.com/office/powerpoint/2010/main" val="117822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关系演算 </a:t>
            </a:r>
            <a:r>
              <a:rPr lang="en-US" altLang="zh-CN" dirty="0">
                <a:sym typeface="Wingdings" panose="05000000000000000000" pitchFamily="2" charset="2"/>
              </a:rPr>
              <a:t> SQL</a:t>
            </a:r>
            <a:endParaRPr lang="zh-CN" altLang="en-US" dirty="0"/>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4</a:t>
            </a:fld>
            <a:endParaRPr lang="zh-CN" altLang="en-US">
              <a:solidFill>
                <a:srgbClr val="000000"/>
              </a:solidFill>
            </a:endParaRPr>
          </a:p>
        </p:txBody>
      </p:sp>
      <p:sp>
        <p:nvSpPr>
          <p:cNvPr id="5" name="内容占位符 2"/>
          <p:cNvSpPr>
            <a:spLocks noGrp="1"/>
          </p:cNvSpPr>
          <p:nvPr>
            <p:ph idx="1"/>
          </p:nvPr>
        </p:nvSpPr>
        <p:spPr>
          <a:xfrm>
            <a:off x="514350" y="1559415"/>
            <a:ext cx="9258300" cy="4610100"/>
          </a:xfrm>
        </p:spPr>
        <p:txBody>
          <a:bodyPr>
            <a:normAutofit fontScale="92500"/>
          </a:bodyPr>
          <a:lstStyle/>
          <a:p>
            <a:r>
              <a:rPr lang="en-US" altLang="zh-CN" sz="2400" dirty="0"/>
              <a:t>{ </a:t>
            </a:r>
            <a:r>
              <a:rPr lang="en-US" altLang="zh-CN" sz="2400" i="1" dirty="0"/>
              <a:t>t</a:t>
            </a:r>
            <a:r>
              <a:rPr lang="en-US" altLang="zh-CN" sz="2400" dirty="0"/>
              <a:t> : </a:t>
            </a:r>
            <a:r>
              <a:rPr lang="en-US" altLang="zh-CN" sz="2400" dirty="0">
                <a:solidFill>
                  <a:srgbClr val="00B0F0"/>
                </a:solidFill>
              </a:rPr>
              <a:t>{name} </a:t>
            </a:r>
            <a:r>
              <a:rPr lang="en-US" altLang="zh-CN" sz="2400" dirty="0"/>
              <a:t>| ∃ </a:t>
            </a:r>
            <a:r>
              <a:rPr lang="en-US" altLang="zh-CN" sz="2400" i="1" dirty="0"/>
              <a:t>s</a:t>
            </a:r>
            <a:r>
              <a:rPr lang="en-US" altLang="zh-CN" sz="2400" dirty="0"/>
              <a:t> : {name, wage} ( </a:t>
            </a:r>
            <a:r>
              <a:rPr lang="en-US" altLang="zh-CN" sz="2400" dirty="0">
                <a:solidFill>
                  <a:srgbClr val="FF0000"/>
                </a:solidFill>
              </a:rPr>
              <a:t>Employee(</a:t>
            </a:r>
            <a:r>
              <a:rPr lang="en-US" altLang="zh-CN" sz="2400" i="1" dirty="0">
                <a:solidFill>
                  <a:srgbClr val="FF0000"/>
                </a:solidFill>
              </a:rPr>
              <a:t>s</a:t>
            </a:r>
            <a:r>
              <a:rPr lang="en-US" altLang="zh-CN" sz="2400" dirty="0">
                <a:solidFill>
                  <a:srgbClr val="FF0000"/>
                </a:solidFill>
              </a:rPr>
              <a:t>) ∧ </a:t>
            </a:r>
            <a:r>
              <a:rPr lang="en-US" altLang="zh-CN" sz="2400" i="1" dirty="0" err="1">
                <a:solidFill>
                  <a:srgbClr val="FF0000"/>
                </a:solidFill>
              </a:rPr>
              <a:t>s</a:t>
            </a:r>
            <a:r>
              <a:rPr lang="en-US" altLang="zh-CN" sz="2400" dirty="0" err="1">
                <a:solidFill>
                  <a:srgbClr val="FF0000"/>
                </a:solidFill>
              </a:rPr>
              <a:t>.wage</a:t>
            </a:r>
            <a:r>
              <a:rPr lang="en-US" altLang="zh-CN" sz="2400" dirty="0">
                <a:solidFill>
                  <a:srgbClr val="FF0000"/>
                </a:solidFill>
              </a:rPr>
              <a:t> = 50.000</a:t>
            </a:r>
            <a:r>
              <a:rPr lang="en-US" altLang="zh-CN" sz="2400" dirty="0"/>
              <a:t> ∧ </a:t>
            </a:r>
            <a:r>
              <a:rPr lang="en-US" altLang="zh-CN" sz="2400" i="1" dirty="0">
                <a:solidFill>
                  <a:srgbClr val="00B0F0"/>
                </a:solidFill>
              </a:rPr>
              <a:t>t</a:t>
            </a:r>
            <a:r>
              <a:rPr lang="en-US" altLang="zh-CN" sz="2400" dirty="0">
                <a:solidFill>
                  <a:srgbClr val="00B0F0"/>
                </a:solidFill>
              </a:rPr>
              <a:t>.name = </a:t>
            </a:r>
            <a:r>
              <a:rPr lang="en-US" altLang="zh-CN" sz="2400" i="1" dirty="0">
                <a:solidFill>
                  <a:srgbClr val="00B0F0"/>
                </a:solidFill>
              </a:rPr>
              <a:t>s</a:t>
            </a:r>
            <a:r>
              <a:rPr lang="en-US" altLang="zh-CN" sz="2400" dirty="0">
                <a:solidFill>
                  <a:srgbClr val="00B0F0"/>
                </a:solidFill>
              </a:rPr>
              <a:t>.name </a:t>
            </a:r>
            <a:r>
              <a:rPr lang="en-US" altLang="zh-CN" sz="2400" dirty="0"/>
              <a:t>) }</a:t>
            </a:r>
            <a:br>
              <a:rPr lang="en-US" altLang="zh-CN" sz="2400" dirty="0"/>
            </a:br>
            <a:r>
              <a:rPr lang="en-US" altLang="zh-CN" sz="2400" dirty="0"/>
              <a:t>	</a:t>
            </a:r>
            <a:r>
              <a:rPr lang="en-US" altLang="zh-CN" sz="2400" i="1" dirty="0"/>
              <a:t>Select name From Employee</a:t>
            </a:r>
            <a:br>
              <a:rPr lang="en-US" altLang="zh-CN" sz="2400" i="1" dirty="0"/>
            </a:br>
            <a:r>
              <a:rPr lang="en-US" altLang="zh-CN" sz="2400" i="1" dirty="0"/>
              <a:t>	Where wage = 50.000;</a:t>
            </a:r>
          </a:p>
          <a:p>
            <a:r>
              <a:rPr lang="en-US" altLang="zh-CN" sz="2400" dirty="0"/>
              <a:t>{ t : </a:t>
            </a:r>
            <a:r>
              <a:rPr lang="en-US" altLang="zh-CN" sz="2400" dirty="0">
                <a:solidFill>
                  <a:srgbClr val="00B0F0"/>
                </a:solidFill>
              </a:rPr>
              <a:t>{supplier, article} </a:t>
            </a:r>
            <a:r>
              <a:rPr lang="en-US" altLang="zh-CN" sz="2400" dirty="0"/>
              <a:t>| ∃ s : {s#, </a:t>
            </a:r>
            <a:r>
              <a:rPr lang="en-US" altLang="zh-CN" sz="2400" dirty="0" err="1"/>
              <a:t>sname</a:t>
            </a:r>
            <a:r>
              <a:rPr lang="en-US" altLang="zh-CN" sz="2400" dirty="0"/>
              <a:t>} ( Supplier(s) ∧ </a:t>
            </a:r>
            <a:r>
              <a:rPr lang="en-US" altLang="zh-CN" sz="2400" dirty="0" err="1">
                <a:solidFill>
                  <a:srgbClr val="00B0F0"/>
                </a:solidFill>
              </a:rPr>
              <a:t>s.sname</a:t>
            </a:r>
            <a:r>
              <a:rPr lang="en-US" altLang="zh-CN" sz="2400" dirty="0">
                <a:solidFill>
                  <a:srgbClr val="00B0F0"/>
                </a:solidFill>
              </a:rPr>
              <a:t> = </a:t>
            </a:r>
            <a:r>
              <a:rPr lang="en-US" altLang="zh-CN" sz="2400" dirty="0" err="1">
                <a:solidFill>
                  <a:srgbClr val="00B0F0"/>
                </a:solidFill>
              </a:rPr>
              <a:t>t.supplier</a:t>
            </a:r>
            <a:r>
              <a:rPr lang="en-US" altLang="zh-CN" sz="2400" dirty="0"/>
              <a:t> ∧ ∃ p : {p#, </a:t>
            </a:r>
            <a:r>
              <a:rPr lang="en-US" altLang="zh-CN" sz="2400" dirty="0" err="1"/>
              <a:t>pname</a:t>
            </a:r>
            <a:r>
              <a:rPr lang="en-US" altLang="zh-CN" sz="2400" dirty="0"/>
              <a:t>} ( Product(p) ∧ </a:t>
            </a:r>
            <a:r>
              <a:rPr lang="en-US" altLang="zh-CN" sz="2400" dirty="0" err="1">
                <a:solidFill>
                  <a:srgbClr val="00B0F0"/>
                </a:solidFill>
              </a:rPr>
              <a:t>p.pname</a:t>
            </a:r>
            <a:r>
              <a:rPr lang="en-US" altLang="zh-CN" sz="2400" dirty="0">
                <a:solidFill>
                  <a:srgbClr val="00B0F0"/>
                </a:solidFill>
              </a:rPr>
              <a:t> = </a:t>
            </a:r>
            <a:r>
              <a:rPr lang="en-US" altLang="zh-CN" sz="2400" dirty="0" err="1">
                <a:solidFill>
                  <a:srgbClr val="00B0F0"/>
                </a:solidFill>
              </a:rPr>
              <a:t>t.article</a:t>
            </a:r>
            <a:r>
              <a:rPr lang="en-US" altLang="zh-CN" sz="2400" dirty="0">
                <a:solidFill>
                  <a:srgbClr val="00B0F0"/>
                </a:solidFill>
              </a:rPr>
              <a:t> </a:t>
            </a:r>
            <a:r>
              <a:rPr lang="en-US" altLang="zh-CN" sz="2400" dirty="0"/>
              <a:t>∧ ∃ a : {s#, p#} ( Supplies(a) ∧ </a:t>
            </a:r>
            <a:r>
              <a:rPr lang="en-US" altLang="zh-CN" sz="2400" dirty="0" err="1">
                <a:solidFill>
                  <a:srgbClr val="7030A0"/>
                </a:solidFill>
              </a:rPr>
              <a:t>s.s</a:t>
            </a:r>
            <a:r>
              <a:rPr lang="en-US" altLang="zh-CN" sz="2400" dirty="0">
                <a:solidFill>
                  <a:srgbClr val="7030A0"/>
                </a:solidFill>
              </a:rPr>
              <a:t># = </a:t>
            </a:r>
            <a:r>
              <a:rPr lang="en-US" altLang="zh-CN" sz="2400" dirty="0" err="1">
                <a:solidFill>
                  <a:srgbClr val="7030A0"/>
                </a:solidFill>
              </a:rPr>
              <a:t>a.s</a:t>
            </a:r>
            <a:r>
              <a:rPr lang="en-US" altLang="zh-CN" sz="2400" dirty="0">
                <a:solidFill>
                  <a:srgbClr val="7030A0"/>
                </a:solidFill>
              </a:rPr>
              <a:t># ∧ </a:t>
            </a:r>
            <a:r>
              <a:rPr lang="en-US" altLang="zh-CN" sz="2400" dirty="0" err="1">
                <a:solidFill>
                  <a:srgbClr val="7030A0"/>
                </a:solidFill>
              </a:rPr>
              <a:t>a.p</a:t>
            </a:r>
            <a:r>
              <a:rPr lang="en-US" altLang="zh-CN" sz="2400" dirty="0">
                <a:solidFill>
                  <a:srgbClr val="7030A0"/>
                </a:solidFill>
              </a:rPr>
              <a:t># = </a:t>
            </a:r>
            <a:r>
              <a:rPr lang="en-US" altLang="zh-CN" sz="2400" dirty="0" err="1">
                <a:solidFill>
                  <a:srgbClr val="7030A0"/>
                </a:solidFill>
              </a:rPr>
              <a:t>p.p</a:t>
            </a:r>
            <a:r>
              <a:rPr lang="en-US" altLang="zh-CN" sz="2400" dirty="0">
                <a:solidFill>
                  <a:srgbClr val="7030A0"/>
                </a:solidFill>
              </a:rPr>
              <a:t># </a:t>
            </a:r>
            <a:r>
              <a:rPr lang="en-US" altLang="zh-CN" sz="2400" dirty="0"/>
              <a:t>) }</a:t>
            </a:r>
            <a:br>
              <a:rPr lang="en-US" altLang="zh-CN" sz="2400" dirty="0"/>
            </a:br>
            <a:r>
              <a:rPr lang="en-US" altLang="zh-CN" sz="2400" dirty="0"/>
              <a:t>	</a:t>
            </a:r>
            <a:r>
              <a:rPr lang="en-US" altLang="zh-CN" sz="2400" i="1" dirty="0"/>
              <a:t>Select </a:t>
            </a:r>
            <a:r>
              <a:rPr lang="en-US" altLang="zh-CN" sz="2400" i="1" dirty="0" err="1"/>
              <a:t>s.sname</a:t>
            </a:r>
            <a:r>
              <a:rPr lang="en-US" altLang="zh-CN" sz="2400" i="1" dirty="0"/>
              <a:t> as supplier, </a:t>
            </a:r>
            <a:r>
              <a:rPr lang="en-US" altLang="zh-CN" sz="2400" i="1" dirty="0" err="1"/>
              <a:t>p.pname</a:t>
            </a:r>
            <a:r>
              <a:rPr lang="en-US" altLang="zh-CN" sz="2400" i="1" dirty="0"/>
              <a:t> as article</a:t>
            </a:r>
            <a:br>
              <a:rPr lang="en-US" altLang="zh-CN" sz="2400" i="1" dirty="0"/>
            </a:br>
            <a:r>
              <a:rPr lang="en-US" altLang="zh-CN" sz="2400" i="1" dirty="0"/>
              <a:t>	From Supplier s, Product p, Supplies a</a:t>
            </a:r>
            <a:br>
              <a:rPr lang="en-US" altLang="zh-CN" sz="2400" i="1" dirty="0"/>
            </a:br>
            <a:r>
              <a:rPr lang="en-US" altLang="zh-CN" sz="2400" i="1" dirty="0"/>
              <a:t>	Where</a:t>
            </a:r>
            <a:r>
              <a:rPr lang="en-US" altLang="zh-CN" sz="2400" i="1" dirty="0">
                <a:solidFill>
                  <a:schemeClr val="tx1"/>
                </a:solidFill>
              </a:rPr>
              <a:t> </a:t>
            </a:r>
            <a:r>
              <a:rPr lang="en-US" altLang="zh-CN" sz="2400" i="1" dirty="0" err="1">
                <a:solidFill>
                  <a:schemeClr val="tx1"/>
                </a:solidFill>
              </a:rPr>
              <a:t>s.s</a:t>
            </a:r>
            <a:r>
              <a:rPr lang="en-US" altLang="zh-CN" sz="2400" i="1" dirty="0">
                <a:solidFill>
                  <a:schemeClr val="tx1"/>
                </a:solidFill>
              </a:rPr>
              <a:t># = </a:t>
            </a:r>
            <a:r>
              <a:rPr lang="en-US" altLang="zh-CN" sz="2400" i="1" dirty="0" err="1">
                <a:solidFill>
                  <a:schemeClr val="tx1"/>
                </a:solidFill>
              </a:rPr>
              <a:t>a.s</a:t>
            </a:r>
            <a:r>
              <a:rPr lang="en-US" altLang="zh-CN" sz="2400" i="1" dirty="0">
                <a:solidFill>
                  <a:schemeClr val="tx1"/>
                </a:solidFill>
              </a:rPr>
              <a:t># AND </a:t>
            </a:r>
            <a:r>
              <a:rPr lang="en-US" altLang="zh-CN" sz="2400" i="1" dirty="0" err="1">
                <a:solidFill>
                  <a:schemeClr val="tx1"/>
                </a:solidFill>
              </a:rPr>
              <a:t>a.p</a:t>
            </a:r>
            <a:r>
              <a:rPr lang="en-US" altLang="zh-CN" sz="2400" i="1" dirty="0">
                <a:solidFill>
                  <a:schemeClr val="tx1"/>
                </a:solidFill>
              </a:rPr>
              <a:t># = </a:t>
            </a:r>
            <a:r>
              <a:rPr lang="en-US" altLang="zh-CN" sz="2400" i="1" dirty="0" err="1">
                <a:solidFill>
                  <a:schemeClr val="tx1"/>
                </a:solidFill>
              </a:rPr>
              <a:t>p.p</a:t>
            </a:r>
            <a:r>
              <a:rPr lang="en-US" altLang="zh-CN" sz="2400" i="1" dirty="0">
                <a:solidFill>
                  <a:schemeClr val="tx1"/>
                </a:solidFill>
              </a:rPr>
              <a:t>#;</a:t>
            </a:r>
          </a:p>
          <a:p>
            <a:endParaRPr lang="en-US" altLang="zh-CN" sz="2400" dirty="0"/>
          </a:p>
          <a:p>
            <a:endParaRPr lang="zh-CN" altLang="en-US" sz="2400" dirty="0"/>
          </a:p>
        </p:txBody>
      </p:sp>
    </p:spTree>
    <p:extLst>
      <p:ext uri="{BB962C8B-B14F-4D97-AF65-F5344CB8AC3E}">
        <p14:creationId xmlns:p14="http://schemas.microsoft.com/office/powerpoint/2010/main" val="3356299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zh-CN" altLang="en-US" sz="5000" dirty="0"/>
              <a:t>插入元组（续）</a:t>
            </a:r>
          </a:p>
        </p:txBody>
      </p:sp>
      <p:sp>
        <p:nvSpPr>
          <p:cNvPr id="11267" name="Rectangle 3"/>
          <p:cNvSpPr>
            <a:spLocks noGrp="1" noChangeArrowheads="1"/>
          </p:cNvSpPr>
          <p:nvPr>
            <p:ph type="body" idx="4294967295"/>
          </p:nvPr>
        </p:nvSpPr>
        <p:spPr>
          <a:xfrm>
            <a:off x="967036" y="1844824"/>
            <a:ext cx="8569325" cy="4767262"/>
          </a:xfrm>
        </p:spPr>
        <p:txBody>
          <a:bodyPr/>
          <a:lstStyle/>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3.70]</a:t>
            </a:r>
            <a:r>
              <a:rPr lang="zh-CN" altLang="en-US" sz="2400" dirty="0">
                <a:latin typeface="微软雅黑" panose="020B0503020204020204" pitchFamily="34" charset="-122"/>
                <a:ea typeface="微软雅黑" panose="020B0503020204020204" pitchFamily="34" charset="-122"/>
              </a:rPr>
              <a:t>将学生张成民的信息插入到</a:t>
            </a:r>
            <a:r>
              <a:rPr lang="en-US" altLang="zh-CN" sz="2400" dirty="0">
                <a:latin typeface="微软雅黑" panose="020B0503020204020204" pitchFamily="34" charset="-122"/>
                <a:ea typeface="微软雅黑" panose="020B0503020204020204" pitchFamily="34" charset="-122"/>
              </a:rPr>
              <a:t>Student</a:t>
            </a:r>
            <a:r>
              <a:rPr lang="zh-CN" altLang="en-US" sz="2400" dirty="0">
                <a:latin typeface="微软雅黑" panose="020B0503020204020204" pitchFamily="34" charset="-122"/>
                <a:ea typeface="微软雅黑" panose="020B0503020204020204" pitchFamily="34" charset="-122"/>
              </a:rPr>
              <a:t>表中。</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INSERT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INTO  Student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VALUES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201215126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'张成民'</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'男</a:t>
            </a: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,18,'CS'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919106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r>
              <a:rPr lang="en-US" altLang="zh-CN" sz="5000" dirty="0"/>
              <a:t>3. </a:t>
            </a:r>
            <a:r>
              <a:rPr lang="zh-CN" altLang="en-US" sz="5000" dirty="0"/>
              <a:t>数据查询</a:t>
            </a:r>
          </a:p>
        </p:txBody>
      </p:sp>
      <p:sp>
        <p:nvSpPr>
          <p:cNvPr id="65539" name="Rectangle 3"/>
          <p:cNvSpPr>
            <a:spLocks noGrp="1" noChangeArrowheads="1"/>
          </p:cNvSpPr>
          <p:nvPr>
            <p:ph type="body" idx="4294967295"/>
          </p:nvPr>
        </p:nvSpPr>
        <p:spPr>
          <a:xfrm>
            <a:off x="751012" y="1484784"/>
            <a:ext cx="9178925" cy="4889500"/>
          </a:xfrm>
        </p:spPr>
        <p:txBody>
          <a:bodyPr>
            <a:normAutofit fontScale="92500"/>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语句格式</a:t>
            </a:r>
          </a:p>
          <a:p>
            <a:pPr marL="603250" indent="23813" algn="just" eaLnBrk="1" hangingPunct="1">
              <a:lnSpc>
                <a:spcPct val="150000"/>
              </a:lnSpc>
              <a:buFont typeface="Wingdings" panose="05000000000000000000" pitchFamily="2" charset="2"/>
              <a:buNone/>
            </a:pPr>
            <a:r>
              <a:rPr lang="en-US" altLang="zh-CN" sz="2400" dirty="0">
                <a:solidFill>
                  <a:srgbClr val="FF00FF"/>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[ALL|DISTINCT] &lt;</a:t>
            </a:r>
            <a:r>
              <a:rPr lang="zh-CN" altLang="en-US" sz="2400" dirty="0">
                <a:latin typeface="微软雅黑" panose="020B0503020204020204" pitchFamily="34" charset="-122"/>
                <a:ea typeface="微软雅黑" panose="020B0503020204020204" pitchFamily="34" charset="-122"/>
              </a:rPr>
              <a:t>目标列表达式</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目标列表达式</a:t>
            </a:r>
            <a:r>
              <a:rPr lang="en-US" altLang="zh-CN" sz="2400" dirty="0">
                <a:latin typeface="微软雅黑" panose="020B0503020204020204" pitchFamily="34" charset="-122"/>
                <a:ea typeface="微软雅黑" panose="020B0503020204020204" pitchFamily="34" charset="-122"/>
              </a:rPr>
              <a:t>&gt;] …</a:t>
            </a:r>
          </a:p>
          <a:p>
            <a:pPr marL="603250" indent="23813" algn="just" eaLnBrk="1" hangingPunct="1">
              <a:lnSpc>
                <a:spcPct val="150000"/>
              </a:lnSpc>
              <a:buFont typeface="Wingdings" panose="05000000000000000000" pitchFamily="2" charset="2"/>
              <a:buNone/>
            </a:pPr>
            <a:r>
              <a:rPr lang="en-US" altLang="zh-CN" sz="2400" dirty="0">
                <a:solidFill>
                  <a:srgbClr val="FF00FF"/>
                </a:solidFill>
                <a:latin typeface="微软雅黑" panose="020B0503020204020204" pitchFamily="34" charset="-122"/>
                <a:ea typeface="微软雅黑" panose="020B0503020204020204" pitchFamily="34" charset="-122"/>
              </a:rPr>
              <a:t>FROM </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表名或视图名</a:t>
            </a:r>
            <a:r>
              <a:rPr lang="en-US" altLang="zh-CN" sz="2400" dirty="0">
                <a:latin typeface="微软雅黑" panose="020B0503020204020204" pitchFamily="34" charset="-122"/>
                <a:ea typeface="微软雅黑" panose="020B0503020204020204" pitchFamily="34" charset="-122"/>
              </a:rPr>
              <a:t>&gt;[,&lt;</a:t>
            </a:r>
            <a:r>
              <a:rPr lang="zh-CN" altLang="en-US" sz="2400" dirty="0">
                <a:latin typeface="微软雅黑" panose="020B0503020204020204" pitchFamily="34" charset="-122"/>
                <a:ea typeface="微软雅黑" panose="020B0503020204020204" pitchFamily="34" charset="-122"/>
              </a:rPr>
              <a:t>表名或视图名</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SELECT </a:t>
            </a:r>
            <a:r>
              <a:rPr lang="zh-CN" altLang="en-US" sz="2400" dirty="0">
                <a:latin typeface="微软雅黑" panose="020B0503020204020204" pitchFamily="34" charset="-122"/>
                <a:ea typeface="微软雅黑" panose="020B0503020204020204" pitchFamily="34" charset="-122"/>
              </a:rPr>
              <a:t>语句)      </a:t>
            </a:r>
          </a:p>
          <a:p>
            <a:pPr algn="just" eaLnBrk="1" hangingPunct="1">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[AS]&lt;</a:t>
            </a:r>
            <a:r>
              <a:rPr lang="zh-CN" altLang="en-US" sz="2400" dirty="0">
                <a:latin typeface="微软雅黑" panose="020B0503020204020204" pitchFamily="34" charset="-122"/>
                <a:ea typeface="微软雅黑" panose="020B0503020204020204" pitchFamily="34" charset="-122"/>
              </a:rPr>
              <a:t>别名</a:t>
            </a:r>
            <a:r>
              <a:rPr lang="en-US" altLang="zh-CN" sz="2400" dirty="0">
                <a:latin typeface="微软雅黑" panose="020B0503020204020204" pitchFamily="34" charset="-122"/>
                <a:ea typeface="微软雅黑" panose="020B0503020204020204" pitchFamily="34" charset="-122"/>
              </a:rPr>
              <a:t>&gt;</a:t>
            </a:r>
          </a:p>
          <a:p>
            <a:pPr marL="819150" lvl="1" indent="-192088" algn="just" eaLnBrk="1" hangingPunct="1">
              <a:lnSpc>
                <a:spcPct val="150000"/>
              </a:lnSpc>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WHERE</a:t>
            </a:r>
            <a:r>
              <a:rPr lang="en-US" altLang="zh-CN" sz="2400" dirty="0">
                <a:latin typeface="微软雅黑" panose="020B0503020204020204" pitchFamily="34" charset="-122"/>
                <a:ea typeface="微软雅黑" panose="020B0503020204020204" pitchFamily="34" charset="-122"/>
              </a:rPr>
              <a:t> &lt;</a:t>
            </a:r>
            <a:r>
              <a:rPr lang="zh-CN" altLang="en-US" sz="2400" dirty="0">
                <a:latin typeface="微软雅黑" panose="020B0503020204020204" pitchFamily="34" charset="-122"/>
                <a:ea typeface="微软雅黑" panose="020B0503020204020204" pitchFamily="34" charset="-122"/>
              </a:rPr>
              <a:t>条件表达式</a:t>
            </a:r>
            <a:r>
              <a:rPr lang="en-US" altLang="zh-CN" sz="2400" dirty="0">
                <a:latin typeface="微软雅黑" panose="020B0503020204020204" pitchFamily="34" charset="-122"/>
                <a:ea typeface="微软雅黑" panose="020B0503020204020204" pitchFamily="34" charset="-122"/>
              </a:rPr>
              <a:t>&gt; ]</a:t>
            </a:r>
          </a:p>
          <a:p>
            <a:pPr marL="819150" lvl="1" indent="-192088" algn="just" eaLnBrk="1" hangingPunct="1">
              <a:lnSpc>
                <a:spcPct val="150000"/>
              </a:lnSpc>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GROUP BY</a:t>
            </a:r>
            <a:r>
              <a:rPr lang="en-US" altLang="zh-CN" sz="2400" dirty="0">
                <a:latin typeface="微软雅黑" panose="020B0503020204020204" pitchFamily="34" charset="-122"/>
                <a:ea typeface="微软雅黑" panose="020B0503020204020204" pitchFamily="34" charset="-122"/>
              </a:rPr>
              <a:t> &lt;</a:t>
            </a:r>
            <a:r>
              <a:rPr lang="zh-CN" altLang="en-US" sz="2400" dirty="0">
                <a:latin typeface="微软雅黑" panose="020B0503020204020204" pitchFamily="34" charset="-122"/>
                <a:ea typeface="微软雅黑" panose="020B0503020204020204" pitchFamily="34" charset="-122"/>
              </a:rPr>
              <a:t>列名</a:t>
            </a:r>
            <a:r>
              <a:rPr lang="en-US" altLang="zh-CN" sz="2400" dirty="0">
                <a:latin typeface="微软雅黑" panose="020B0503020204020204" pitchFamily="34" charset="-122"/>
                <a:ea typeface="微软雅黑" panose="020B0503020204020204" pitchFamily="34" charset="-122"/>
              </a:rPr>
              <a:t>1&gt; [ </a:t>
            </a:r>
            <a:r>
              <a:rPr lang="en-US" altLang="zh-CN" sz="2400" dirty="0">
                <a:solidFill>
                  <a:srgbClr val="FF00FF"/>
                </a:solidFill>
                <a:latin typeface="微软雅黑" panose="020B0503020204020204" pitchFamily="34" charset="-122"/>
                <a:ea typeface="微软雅黑" panose="020B0503020204020204" pitchFamily="34" charset="-122"/>
              </a:rPr>
              <a:t>HAVING</a:t>
            </a:r>
            <a:r>
              <a:rPr lang="en-US" altLang="zh-CN" sz="2400" dirty="0">
                <a:latin typeface="微软雅黑" panose="020B0503020204020204" pitchFamily="34" charset="-122"/>
                <a:ea typeface="微软雅黑" panose="020B0503020204020204" pitchFamily="34" charset="-122"/>
              </a:rPr>
              <a:t> &lt;</a:t>
            </a:r>
            <a:r>
              <a:rPr lang="zh-CN" altLang="en-US" sz="2400" dirty="0">
                <a:latin typeface="微软雅黑" panose="020B0503020204020204" pitchFamily="34" charset="-122"/>
                <a:ea typeface="微软雅黑" panose="020B0503020204020204" pitchFamily="34" charset="-122"/>
              </a:rPr>
              <a:t>条件表达式</a:t>
            </a:r>
            <a:r>
              <a:rPr lang="en-US" altLang="zh-CN" sz="2400" dirty="0">
                <a:latin typeface="微软雅黑" panose="020B0503020204020204" pitchFamily="34" charset="-122"/>
                <a:ea typeface="微软雅黑" panose="020B0503020204020204" pitchFamily="34" charset="-122"/>
              </a:rPr>
              <a:t>&gt; ] ]</a:t>
            </a:r>
          </a:p>
          <a:p>
            <a:pPr marL="819150" lvl="1" indent="-192088" algn="just" eaLnBrk="1" hangingPunct="1">
              <a:lnSpc>
                <a:spcPct val="150000"/>
              </a:lnSpc>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ORDER BY</a:t>
            </a:r>
            <a:r>
              <a:rPr lang="en-US" altLang="zh-CN" sz="2400" dirty="0">
                <a:latin typeface="微软雅黑" panose="020B0503020204020204" pitchFamily="34" charset="-122"/>
                <a:ea typeface="微软雅黑" panose="020B0503020204020204" pitchFamily="34" charset="-122"/>
              </a:rPr>
              <a:t> &lt;</a:t>
            </a:r>
            <a:r>
              <a:rPr lang="zh-CN" altLang="en-US" sz="2400" dirty="0">
                <a:latin typeface="微软雅黑" panose="020B0503020204020204" pitchFamily="34" charset="-122"/>
                <a:ea typeface="微软雅黑" panose="020B0503020204020204" pitchFamily="34" charset="-122"/>
              </a:rPr>
              <a:t>列名</a:t>
            </a:r>
            <a:r>
              <a:rPr lang="en-US" altLang="zh-CN" sz="2400" dirty="0">
                <a:latin typeface="微软雅黑" panose="020B0503020204020204" pitchFamily="34" charset="-122"/>
                <a:ea typeface="微软雅黑" panose="020B0503020204020204" pitchFamily="34" charset="-122"/>
              </a:rPr>
              <a:t>2&gt; [ ASC|DESC ] ]</a:t>
            </a:r>
            <a:r>
              <a:rPr lang="zh-CN" altLang="en-US" sz="2400" dirty="0">
                <a:latin typeface="微软雅黑" panose="020B0503020204020204" pitchFamily="34" charset="-122"/>
                <a:ea typeface="微软雅黑" panose="020B0503020204020204" pitchFamily="34" charset="-122"/>
              </a:rPr>
              <a:t>;</a:t>
            </a:r>
          </a:p>
          <a:p>
            <a:pPr marL="819150" lvl="1" algn="just" eaLnBrk="1" hangingPunct="1">
              <a:buNone/>
            </a:pP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793648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r>
              <a:rPr lang="zh-CN" altLang="en-US" sz="5000" dirty="0"/>
              <a:t>选择表中的若干列</a:t>
            </a:r>
          </a:p>
        </p:txBody>
      </p:sp>
      <p:sp>
        <p:nvSpPr>
          <p:cNvPr id="69635" name="Rectangle 3"/>
          <p:cNvSpPr>
            <a:spLocks noGrp="1" noChangeArrowheads="1"/>
          </p:cNvSpPr>
          <p:nvPr>
            <p:ph type="body" idx="4294967295"/>
          </p:nvPr>
        </p:nvSpPr>
        <p:spPr/>
        <p:txBody>
          <a:bodyPr>
            <a:normAutofit/>
          </a:bodyPr>
          <a:lstStyle/>
          <a:p>
            <a:pPr algn="just" eaLnBrk="1" hangingPunct="1"/>
            <a:r>
              <a:rPr lang="zh-CN" altLang="en-US" sz="2400" dirty="0">
                <a:latin typeface="微软雅黑" panose="020B0503020204020204" pitchFamily="34" charset="-122"/>
                <a:ea typeface="微软雅黑" panose="020B0503020204020204" pitchFamily="34" charset="-122"/>
              </a:rPr>
              <a:t>查询指定列</a:t>
            </a:r>
          </a:p>
          <a:p>
            <a:pPr algn="just" eaLnBrk="1" hangingPunct="1"/>
            <a:endParaRPr lang="zh-CN" altLang="en-US" sz="2400"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3.16]  </a:t>
            </a:r>
            <a:r>
              <a:rPr lang="zh-CN" altLang="en-US" sz="2400" dirty="0">
                <a:latin typeface="微软雅黑" panose="020B0503020204020204" pitchFamily="34" charset="-122"/>
                <a:ea typeface="微软雅黑" panose="020B0503020204020204" pitchFamily="34" charset="-122"/>
              </a:rPr>
              <a:t>查询全体学生的学号与姓名。</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 </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a:p>
            <a:pPr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3.17]  </a:t>
            </a:r>
            <a:r>
              <a:rPr lang="zh-CN" altLang="en-US" sz="2400" dirty="0">
                <a:latin typeface="微软雅黑" panose="020B0503020204020204" pitchFamily="34" charset="-122"/>
                <a:ea typeface="微软雅黑" panose="020B0503020204020204" pitchFamily="34" charset="-122"/>
              </a:rPr>
              <a:t>查询全体学生的姓名、学号、所在系。</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62817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r>
              <a:rPr lang="zh-CN" altLang="en-US" sz="5000" dirty="0"/>
              <a:t>选择表中的若干列（续）</a:t>
            </a:r>
          </a:p>
        </p:txBody>
      </p:sp>
      <p:sp>
        <p:nvSpPr>
          <p:cNvPr id="70659" name="Rectangle 3"/>
          <p:cNvSpPr>
            <a:spLocks noGrp="1" noChangeArrowheads="1"/>
          </p:cNvSpPr>
          <p:nvPr>
            <p:ph type="body" idx="4294967295"/>
          </p:nvPr>
        </p:nvSpPr>
        <p:spPr>
          <a:xfrm>
            <a:off x="1028700" y="1628800"/>
            <a:ext cx="8229600" cy="4565626"/>
          </a:xfrm>
        </p:spPr>
        <p:txBody>
          <a:bodyPr>
            <a:normAutofit lnSpcReduction="10000"/>
          </a:bodyPr>
          <a:lstStyle/>
          <a:p>
            <a:pPr algn="just" eaLnBrk="1" hangingPunct="1"/>
            <a:r>
              <a:rPr lang="zh-CN" altLang="en-US" sz="2400" dirty="0">
                <a:latin typeface="微软雅黑" panose="020B0503020204020204" pitchFamily="34" charset="-122"/>
                <a:ea typeface="微软雅黑" panose="020B0503020204020204" pitchFamily="34" charset="-122"/>
              </a:rPr>
              <a:t>查询全部列</a:t>
            </a:r>
          </a:p>
          <a:p>
            <a:pPr lvl="1" algn="just" eaLnBrk="1" hangingPunct="1"/>
            <a:r>
              <a:rPr lang="zh-CN" altLang="en-US" sz="2400" dirty="0">
                <a:latin typeface="微软雅黑" panose="020B0503020204020204" pitchFamily="34" charset="-122"/>
                <a:ea typeface="微软雅黑" panose="020B0503020204020204" pitchFamily="34" charset="-122"/>
              </a:rPr>
              <a:t>选出所有属性列：</a:t>
            </a:r>
          </a:p>
          <a:p>
            <a:pPr lvl="2" algn="just" eaLnBrk="1" hangingPunct="1">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SELECT</a:t>
            </a:r>
            <a:r>
              <a:rPr lang="zh-CN" altLang="en-US" sz="2400" dirty="0">
                <a:latin typeface="微软雅黑" panose="020B0503020204020204" pitchFamily="34" charset="-122"/>
                <a:ea typeface="微软雅黑" panose="020B0503020204020204" pitchFamily="34" charset="-122"/>
              </a:rPr>
              <a:t>关键字后面列出所有列名 </a:t>
            </a:r>
          </a:p>
          <a:p>
            <a:pPr lvl="2" algn="just" eaLnBrk="1" hangingPunct="1">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目标列表达式</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指定为 </a:t>
            </a:r>
            <a:r>
              <a:rPr lang="zh-CN" altLang="en-US" sz="2400" dirty="0">
                <a:solidFill>
                  <a:srgbClr val="FF00FF"/>
                </a:solidFill>
                <a:latin typeface="微软雅黑" panose="020B0503020204020204" pitchFamily="34" charset="-122"/>
                <a:ea typeface="微软雅黑" panose="020B0503020204020204" pitchFamily="34" charset="-122"/>
              </a:rPr>
              <a:t> *</a:t>
            </a:r>
          </a:p>
          <a:p>
            <a:pPr algn="just"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3.18]  </a:t>
            </a:r>
            <a:r>
              <a:rPr lang="zh-CN" altLang="en-US" sz="2400" dirty="0">
                <a:latin typeface="微软雅黑" panose="020B0503020204020204" pitchFamily="34" charset="-122"/>
                <a:ea typeface="微软雅黑" panose="020B0503020204020204" pitchFamily="34" charset="-122"/>
              </a:rPr>
              <a:t>查询全体学生的详细记录</a:t>
            </a:r>
          </a:p>
          <a:p>
            <a:pPr lvl="2" algn="just"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Ssex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a:t>
            </a:r>
          </a:p>
          <a:p>
            <a:pPr lvl="2" algn="just"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FROM Student</a:t>
            </a:r>
            <a:r>
              <a:rPr lang="zh-CN" altLang="en-US" sz="2400" dirty="0">
                <a:latin typeface="微软雅黑" panose="020B0503020204020204" pitchFamily="34" charset="-122"/>
                <a:ea typeface="微软雅黑" panose="020B0503020204020204" pitchFamily="34" charset="-122"/>
              </a:rPr>
              <a:t>; </a:t>
            </a:r>
          </a:p>
          <a:p>
            <a:pPr lvl="2" algn="just" eaLnBrk="1" hangingPunct="1">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rPr>
              <a:t>或</a:t>
            </a:r>
          </a:p>
          <a:p>
            <a:pPr lvl="2" algn="just"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SELECT  *</a:t>
            </a:r>
          </a:p>
          <a:p>
            <a:pPr lvl="2" algn="just"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FROM Student</a:t>
            </a: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65920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4294967295"/>
          </p:nvPr>
        </p:nvSpPr>
        <p:spPr>
          <a:xfrm>
            <a:off x="1050925" y="1417641"/>
            <a:ext cx="8229600" cy="5106985"/>
          </a:xfrm>
        </p:spPr>
        <p:txBody>
          <a:bodyPr>
            <a:normAutofit fontScale="85000" lnSpcReduction="20000"/>
          </a:bodyPr>
          <a:lstStyle/>
          <a:p>
            <a:pPr algn="just" eaLnBrk="1" hangingPunct="1">
              <a:lnSpc>
                <a:spcPct val="120000"/>
              </a:lnSpc>
            </a:pPr>
            <a:r>
              <a:rPr lang="zh-CN" altLang="en-US" sz="2400" dirty="0">
                <a:latin typeface="微软雅黑" panose="020B0503020204020204" pitchFamily="34" charset="-122"/>
                <a:ea typeface="微软雅黑" panose="020B0503020204020204" pitchFamily="34" charset="-122"/>
              </a:rPr>
              <a:t>查询经过计算的值 </a:t>
            </a:r>
          </a:p>
          <a:p>
            <a:pPr lvl="1" algn="just" eaLnBrk="1" hangingPunct="1">
              <a:lnSpc>
                <a:spcPct val="120000"/>
              </a:lnSpc>
            </a:pPr>
            <a:r>
              <a:rPr lang="en-US" altLang="zh-CN" sz="2400" dirty="0">
                <a:latin typeface="微软雅黑" panose="020B0503020204020204" pitchFamily="34" charset="-122"/>
                <a:ea typeface="微软雅黑" panose="020B0503020204020204" pitchFamily="34" charset="-122"/>
              </a:rPr>
              <a:t>SELECT</a:t>
            </a:r>
            <a:r>
              <a:rPr lang="zh-CN" altLang="en-US" sz="2400" dirty="0">
                <a:latin typeface="微软雅黑" panose="020B0503020204020204" pitchFamily="34" charset="-122"/>
                <a:ea typeface="微软雅黑" panose="020B0503020204020204" pitchFamily="34" charset="-122"/>
              </a:rPr>
              <a:t>子句的</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目标列表达式</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不仅可以为表中的属性列，也可以是表达式</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20000"/>
              </a:lnSpc>
            </a:pPr>
            <a:endParaRPr lang="en-US" sz="2400" dirty="0">
              <a:latin typeface="微软雅黑" panose="020B0503020204020204" pitchFamily="34" charset="-122"/>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3.19]  </a:t>
            </a:r>
            <a:r>
              <a:rPr lang="zh-CN" altLang="en-US" sz="2400" dirty="0">
                <a:latin typeface="微软雅黑" panose="020B0503020204020204" pitchFamily="34" charset="-122"/>
                <a:ea typeface="微软雅黑" panose="020B0503020204020204" pitchFamily="34" charset="-122"/>
              </a:rPr>
              <a:t>查全体学生的姓名及其出生年份。</a:t>
            </a:r>
            <a:endParaRPr lang="en-US" altLang="zh-CN" sz="2400" dirty="0">
              <a:latin typeface="微软雅黑" panose="020B0503020204020204" pitchFamily="34" charset="-122"/>
              <a:ea typeface="微软雅黑" panose="020B0503020204020204" pitchFamily="34" charset="-122"/>
            </a:endParaRPr>
          </a:p>
          <a:p>
            <a:pPr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2014-Sage          /*</a:t>
            </a:r>
            <a:r>
              <a:rPr lang="zh-CN" altLang="en-US" sz="2400" dirty="0">
                <a:latin typeface="微软雅黑" panose="020B0503020204020204" pitchFamily="34" charset="-122"/>
                <a:ea typeface="微软雅黑" panose="020B0503020204020204" pitchFamily="34" charset="-122"/>
              </a:rPr>
              <a:t>假设当时为</a:t>
            </a:r>
            <a:r>
              <a:rPr lang="en-US" altLang="zh-CN" sz="2400" dirty="0">
                <a:latin typeface="微软雅黑" panose="020B0503020204020204" pitchFamily="34" charset="-122"/>
                <a:ea typeface="微软雅黑" panose="020B0503020204020204" pitchFamily="34" charset="-122"/>
              </a:rPr>
              <a:t>2014</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a:t>
            </a:r>
          </a:p>
          <a:p>
            <a:pPr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r>
              <a:rPr lang="zh-CN" altLang="en-US" sz="2400" dirty="0">
                <a:latin typeface="微软雅黑" panose="020B0503020204020204" pitchFamily="34" charset="-122"/>
                <a:ea typeface="微软雅黑" panose="020B0503020204020204" pitchFamily="34" charset="-122"/>
              </a:rPr>
              <a:t>;</a:t>
            </a:r>
          </a:p>
          <a:p>
            <a:pPr lvl="1" algn="just"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输出结果：</a:t>
            </a:r>
          </a:p>
          <a:p>
            <a:pPr algn="just"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2014-Sage</a:t>
            </a:r>
          </a:p>
          <a:p>
            <a:pPr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李勇         </a:t>
            </a:r>
            <a:r>
              <a:rPr lang="en-US" altLang="zh-CN" sz="2400" dirty="0">
                <a:latin typeface="微软雅黑" panose="020B0503020204020204" pitchFamily="34" charset="-122"/>
                <a:ea typeface="微软雅黑" panose="020B0503020204020204" pitchFamily="34" charset="-122"/>
              </a:rPr>
              <a:t>1994</a:t>
            </a:r>
          </a:p>
          <a:p>
            <a:pPr algn="just" eaLnBrk="1" hangingPunct="1">
              <a:lnSpc>
                <a:spcPct val="12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刘晨         </a:t>
            </a:r>
            <a:r>
              <a:rPr lang="en-US" altLang="zh-CN" sz="2400" dirty="0">
                <a:latin typeface="微软雅黑" panose="020B0503020204020204" pitchFamily="34" charset="-122"/>
                <a:ea typeface="微软雅黑" panose="020B0503020204020204" pitchFamily="34" charset="-122"/>
              </a:rPr>
              <a:t>1995</a:t>
            </a:r>
          </a:p>
          <a:p>
            <a:pPr algn="just" eaLnBrk="1" hangingPunct="1">
              <a:lnSpc>
                <a:spcPct val="12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王敏         </a:t>
            </a:r>
            <a:r>
              <a:rPr lang="en-US" altLang="zh-CN" sz="2400" dirty="0">
                <a:latin typeface="微软雅黑" panose="020B0503020204020204" pitchFamily="34" charset="-122"/>
                <a:ea typeface="微软雅黑" panose="020B0503020204020204" pitchFamily="34" charset="-122"/>
              </a:rPr>
              <a:t>1996</a:t>
            </a:r>
          </a:p>
          <a:p>
            <a:pPr eaLnBrk="1" hangingPunct="1">
              <a:lnSpc>
                <a:spcPct val="12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张立         </a:t>
            </a:r>
            <a:r>
              <a:rPr lang="en-US" altLang="zh-CN" sz="2400" dirty="0">
                <a:latin typeface="微软雅黑" panose="020B0503020204020204" pitchFamily="34" charset="-122"/>
                <a:ea typeface="微软雅黑" panose="020B0503020204020204" pitchFamily="34" charset="-122"/>
              </a:rPr>
              <a:t>1995 </a:t>
            </a:r>
          </a:p>
        </p:txBody>
      </p:sp>
      <p:sp>
        <p:nvSpPr>
          <p:cNvPr id="71683" name="Rectangle 2"/>
          <p:cNvSpPr>
            <a:spLocks noGrp="1" noChangeArrowheads="1"/>
          </p:cNvSpPr>
          <p:nvPr>
            <p:ph type="title" idx="4294967295"/>
          </p:nvPr>
        </p:nvSpPr>
        <p:spPr/>
        <p:txBody>
          <a:bodyPr/>
          <a:lstStyle/>
          <a:p>
            <a:r>
              <a:rPr lang="zh-CN" altLang="en-US" sz="5000" dirty="0"/>
              <a:t>查询经过计算的值（续）</a:t>
            </a:r>
          </a:p>
        </p:txBody>
      </p:sp>
      <p:sp>
        <p:nvSpPr>
          <p:cNvPr id="71684" name="Line 6"/>
          <p:cNvSpPr>
            <a:spLocks noChangeShapeType="1"/>
          </p:cNvSpPr>
          <p:nvPr/>
        </p:nvSpPr>
        <p:spPr bwMode="auto">
          <a:xfrm>
            <a:off x="1975148" y="4725144"/>
            <a:ext cx="25922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970713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751012" y="1527671"/>
            <a:ext cx="8280400" cy="4925665"/>
          </a:xfrm>
        </p:spPr>
        <p:txBody>
          <a:bodyPr>
            <a:normAutofit fontScale="85000" lnSpcReduction="10000"/>
          </a:bodyPr>
          <a:lstStyle/>
          <a:p>
            <a:pPr marL="0" indent="0"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3.20] </a:t>
            </a:r>
            <a:r>
              <a:rPr lang="zh-CN" altLang="en-US" sz="2400" dirty="0">
                <a:latin typeface="微软雅黑" panose="020B0503020204020204" pitchFamily="34" charset="-122"/>
                <a:ea typeface="微软雅黑" panose="020B0503020204020204" pitchFamily="34" charset="-122"/>
              </a:rPr>
              <a:t>查询全体学生的姓名、出生年份和所在的院系，要求用小写字母表示系名。</a:t>
            </a:r>
          </a:p>
          <a:p>
            <a:pPr algn="just" eaLnBrk="1" hangingPunct="1">
              <a:lnSpc>
                <a:spcPct val="12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lvl="1"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Year of Birth: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,2014-Sage,LOWER</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a:t>
            </a:r>
          </a:p>
          <a:p>
            <a:pPr lvl="1"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FROM Student</a:t>
            </a:r>
            <a:r>
              <a:rPr lang="zh-CN" altLang="en-US" sz="2400" dirty="0">
                <a:latin typeface="微软雅黑" panose="020B0503020204020204" pitchFamily="34" charset="-122"/>
                <a:ea typeface="微软雅黑" panose="020B0503020204020204" pitchFamily="34" charset="-122"/>
              </a:rPr>
              <a:t>;</a:t>
            </a:r>
          </a:p>
          <a:p>
            <a:pPr lvl="1" eaLnBrk="1" hangingPunct="1">
              <a:lnSpc>
                <a:spcPct val="12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输出结果：</a:t>
            </a:r>
          </a:p>
          <a:p>
            <a:pPr lvl="1" algn="just"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'Year of Birth:'  2014-Sage   LOWER</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李勇    </a:t>
            </a:r>
            <a:r>
              <a:rPr lang="en-US" altLang="zh-CN" sz="2400" dirty="0">
                <a:latin typeface="微软雅黑" panose="020B0503020204020204" pitchFamily="34" charset="-122"/>
                <a:ea typeface="微软雅黑" panose="020B0503020204020204" pitchFamily="34" charset="-122"/>
              </a:rPr>
              <a:t>Year of Birth:    1994       	</a:t>
            </a:r>
            <a:r>
              <a:rPr lang="en-US" altLang="zh-CN" sz="2400" dirty="0" err="1">
                <a:latin typeface="微软雅黑" panose="020B0503020204020204" pitchFamily="34" charset="-122"/>
                <a:ea typeface="微软雅黑" panose="020B0503020204020204" pitchFamily="34" charset="-122"/>
              </a:rPr>
              <a:t>cs</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刘晨    </a:t>
            </a:r>
            <a:r>
              <a:rPr lang="en-US" altLang="zh-CN" sz="2400" dirty="0">
                <a:latin typeface="微软雅黑" panose="020B0503020204020204" pitchFamily="34" charset="-122"/>
                <a:ea typeface="微软雅黑" panose="020B0503020204020204" pitchFamily="34" charset="-122"/>
              </a:rPr>
              <a:t>Year of Birth:    1995       	</a:t>
            </a:r>
            <a:r>
              <a:rPr lang="en-US" altLang="zh-CN" sz="2400" dirty="0" err="1">
                <a:latin typeface="微软雅黑" panose="020B0503020204020204" pitchFamily="34" charset="-122"/>
                <a:ea typeface="微软雅黑" panose="020B0503020204020204" pitchFamily="34" charset="-122"/>
              </a:rPr>
              <a:t>cs</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王敏    </a:t>
            </a:r>
            <a:r>
              <a:rPr lang="en-US" altLang="zh-CN" sz="2400" dirty="0">
                <a:latin typeface="微软雅黑" panose="020B0503020204020204" pitchFamily="34" charset="-122"/>
                <a:ea typeface="微软雅黑" panose="020B0503020204020204" pitchFamily="34" charset="-122"/>
              </a:rPr>
              <a:t>Year of Birth:    1996       	ma</a:t>
            </a:r>
          </a:p>
          <a:p>
            <a:pPr lvl="1" algn="just" eaLnBrk="1" hangingPunct="1">
              <a:lnSpc>
                <a:spcPct val="120000"/>
              </a:lnSpc>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张立    </a:t>
            </a:r>
            <a:r>
              <a:rPr lang="en-US" altLang="zh-CN" sz="2400" dirty="0">
                <a:latin typeface="微软雅黑" panose="020B0503020204020204" pitchFamily="34" charset="-122"/>
                <a:ea typeface="微软雅黑" panose="020B0503020204020204" pitchFamily="34" charset="-122"/>
              </a:rPr>
              <a:t>Year of Birth:    1995      	is </a:t>
            </a:r>
          </a:p>
        </p:txBody>
      </p:sp>
      <p:sp>
        <p:nvSpPr>
          <p:cNvPr id="72707" name="Rectangle 2"/>
          <p:cNvSpPr>
            <a:spLocks noGrp="1" noChangeArrowheads="1"/>
          </p:cNvSpPr>
          <p:nvPr>
            <p:ph type="title" idx="4294967295"/>
          </p:nvPr>
        </p:nvSpPr>
        <p:spPr/>
        <p:txBody>
          <a:bodyPr/>
          <a:lstStyle/>
          <a:p>
            <a:r>
              <a:rPr lang="zh-CN" altLang="en-US" sz="5000" dirty="0"/>
              <a:t>查询经过计算的值（续）</a:t>
            </a:r>
          </a:p>
        </p:txBody>
      </p:sp>
      <p:sp>
        <p:nvSpPr>
          <p:cNvPr id="72708" name="Line 4"/>
          <p:cNvSpPr>
            <a:spLocks noChangeShapeType="1"/>
          </p:cNvSpPr>
          <p:nvPr/>
        </p:nvSpPr>
        <p:spPr bwMode="auto">
          <a:xfrm flipV="1">
            <a:off x="1831132" y="4671066"/>
            <a:ext cx="626469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5461792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4294967295"/>
          </p:nvPr>
        </p:nvSpPr>
        <p:spPr/>
        <p:txBody>
          <a:bodyPr>
            <a:normAutofit fontScale="92500" lnSpcReduction="10000"/>
          </a:bodyPr>
          <a:lstStyle/>
          <a:p>
            <a:pPr algn="just" eaLnBrk="1" hangingPunct="1"/>
            <a:r>
              <a:rPr lang="zh-CN" altLang="en-US" sz="2400" dirty="0">
                <a:latin typeface="微软雅黑" panose="020B0503020204020204" pitchFamily="34" charset="-122"/>
                <a:ea typeface="微软雅黑" panose="020B0503020204020204" pitchFamily="34" charset="-122"/>
              </a:rPr>
              <a:t>使用列</a:t>
            </a:r>
            <a:r>
              <a:rPr lang="zh-CN" altLang="en-US" sz="2400" dirty="0">
                <a:solidFill>
                  <a:srgbClr val="FF00FF"/>
                </a:solidFill>
                <a:latin typeface="微软雅黑" panose="020B0503020204020204" pitchFamily="34" charset="-122"/>
                <a:ea typeface="微软雅黑" panose="020B0503020204020204" pitchFamily="34" charset="-122"/>
              </a:rPr>
              <a:t>别名</a:t>
            </a:r>
            <a:r>
              <a:rPr lang="zh-CN" altLang="en-US" sz="2400" dirty="0">
                <a:latin typeface="微软雅黑" panose="020B0503020204020204" pitchFamily="34" charset="-122"/>
                <a:ea typeface="微软雅黑" panose="020B0503020204020204" pitchFamily="34" charset="-122"/>
              </a:rPr>
              <a:t>改变查询结果的列标题</a:t>
            </a:r>
            <a:r>
              <a:rPr lang="en-US" altLang="zh-CN" sz="2400" dirty="0">
                <a:latin typeface="微软雅黑" panose="020B0503020204020204" pitchFamily="34" charset="-122"/>
                <a:ea typeface="微软雅黑" panose="020B0503020204020204" pitchFamily="34" charset="-122"/>
              </a:rPr>
              <a:t>:</a:t>
            </a:r>
          </a:p>
          <a:p>
            <a:pPr algn="just" eaLnBrk="1" hangingPunct="1">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p>
          <a:p>
            <a:pPr marL="603250" indent="23813"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NAME</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'Year of Birth:</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BIRTH</a:t>
            </a:r>
            <a:r>
              <a:rPr lang="zh-CN" altLang="en-US" sz="2400" dirty="0">
                <a:latin typeface="微软雅黑" panose="020B0503020204020204" pitchFamily="34" charset="-122"/>
                <a:ea typeface="微软雅黑" panose="020B0503020204020204" pitchFamily="34" charset="-122"/>
              </a:rPr>
              <a:t>,</a:t>
            </a: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2014-Sage </a:t>
            </a:r>
            <a:r>
              <a:rPr lang="en-US" altLang="zh-CN" sz="2400" dirty="0">
                <a:solidFill>
                  <a:srgbClr val="FF00FF"/>
                </a:solidFill>
                <a:latin typeface="微软雅黑" panose="020B0503020204020204" pitchFamily="34" charset="-122"/>
                <a:ea typeface="微软雅黑" panose="020B0503020204020204" pitchFamily="34" charset="-122"/>
              </a:rPr>
              <a:t>BIRTHDAY</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LOWER</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DEPARTMENT</a:t>
            </a:r>
          </a:p>
          <a:p>
            <a:pPr marL="603250" indent="23813"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FROM Student</a:t>
            </a:r>
            <a:r>
              <a:rPr lang="zh-CN" altLang="en-US" sz="2400" dirty="0">
                <a:latin typeface="微软雅黑" panose="020B0503020204020204" pitchFamily="34" charset="-122"/>
                <a:ea typeface="微软雅黑" panose="020B0503020204020204" pitchFamily="34" charset="-122"/>
              </a:rPr>
              <a:t>;</a:t>
            </a:r>
          </a:p>
          <a:p>
            <a:pPr lvl="1"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输出结果：</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NAME      BIRTH         BIRTHDAY   DEPARTMENT</a:t>
            </a:r>
          </a:p>
          <a:p>
            <a:pPr lvl="1" algn="just" eaLnBrk="1" hangingPunct="1">
              <a:buFont typeface="Wingdings" panose="05000000000000000000" pitchFamily="2" charset="2"/>
              <a:buNone/>
            </a:pPr>
            <a:endParaRPr lang="en-US" altLang="zh-CN" sz="9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李勇    </a:t>
            </a:r>
            <a:r>
              <a:rPr lang="en-US" altLang="zh-CN" sz="2400" dirty="0">
                <a:latin typeface="微软雅黑" panose="020B0503020204020204" pitchFamily="34" charset="-122"/>
                <a:ea typeface="微软雅黑" panose="020B0503020204020204" pitchFamily="34" charset="-122"/>
              </a:rPr>
              <a:t>Year of Birth:    1994             </a:t>
            </a:r>
            <a:r>
              <a:rPr lang="en-US" altLang="zh-CN" sz="2400" dirty="0" err="1">
                <a:latin typeface="微软雅黑" panose="020B0503020204020204" pitchFamily="34" charset="-122"/>
                <a:ea typeface="微软雅黑" panose="020B0503020204020204" pitchFamily="34" charset="-122"/>
              </a:rPr>
              <a:t>cs</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刘晨    </a:t>
            </a:r>
            <a:r>
              <a:rPr lang="en-US" altLang="zh-CN" sz="2400" dirty="0">
                <a:latin typeface="微软雅黑" panose="020B0503020204020204" pitchFamily="34" charset="-122"/>
                <a:ea typeface="微软雅黑" panose="020B0503020204020204" pitchFamily="34" charset="-122"/>
              </a:rPr>
              <a:t>Year of Birth:    1995             </a:t>
            </a:r>
            <a:r>
              <a:rPr lang="en-US" altLang="zh-CN" sz="2400" dirty="0" err="1">
                <a:latin typeface="微软雅黑" panose="020B0503020204020204" pitchFamily="34" charset="-122"/>
                <a:ea typeface="微软雅黑" panose="020B0503020204020204" pitchFamily="34" charset="-122"/>
              </a:rPr>
              <a:t>cs</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王敏    </a:t>
            </a:r>
            <a:r>
              <a:rPr lang="en-US" altLang="zh-CN" sz="2400" dirty="0">
                <a:latin typeface="微软雅黑" panose="020B0503020204020204" pitchFamily="34" charset="-122"/>
                <a:ea typeface="微软雅黑" panose="020B0503020204020204" pitchFamily="34" charset="-122"/>
              </a:rPr>
              <a:t>Year of Birth:    1996             ma</a:t>
            </a:r>
          </a:p>
          <a:p>
            <a:pPr lvl="1" algn="just" eaLnBrk="1" hangingPunct="1">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张立    </a:t>
            </a:r>
            <a:r>
              <a:rPr lang="en-US" altLang="zh-CN" sz="2400" dirty="0">
                <a:latin typeface="微软雅黑" panose="020B0503020204020204" pitchFamily="34" charset="-122"/>
                <a:ea typeface="微软雅黑" panose="020B0503020204020204" pitchFamily="34" charset="-122"/>
              </a:rPr>
              <a:t>Year of Birth:    1995             is</a:t>
            </a:r>
          </a:p>
        </p:txBody>
      </p:sp>
      <p:sp>
        <p:nvSpPr>
          <p:cNvPr id="73731" name="Rectangle 2"/>
          <p:cNvSpPr>
            <a:spLocks noGrp="1" noChangeArrowheads="1"/>
          </p:cNvSpPr>
          <p:nvPr>
            <p:ph type="title" idx="4294967295"/>
          </p:nvPr>
        </p:nvSpPr>
        <p:spPr/>
        <p:txBody>
          <a:bodyPr/>
          <a:lstStyle/>
          <a:p>
            <a:r>
              <a:rPr lang="zh-CN" altLang="en-US" sz="5000" dirty="0"/>
              <a:t>查询经过计算的值（续）</a:t>
            </a:r>
          </a:p>
        </p:txBody>
      </p:sp>
      <p:sp>
        <p:nvSpPr>
          <p:cNvPr id="73732" name="Line 4"/>
          <p:cNvSpPr>
            <a:spLocks noChangeShapeType="1"/>
          </p:cNvSpPr>
          <p:nvPr/>
        </p:nvSpPr>
        <p:spPr bwMode="auto">
          <a:xfrm>
            <a:off x="1687116" y="4293096"/>
            <a:ext cx="65527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787698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4294967295"/>
          </p:nvPr>
        </p:nvSpPr>
        <p:spPr>
          <a:xfrm>
            <a:off x="1028700" y="1417641"/>
            <a:ext cx="8229600" cy="5095875"/>
          </a:xfrm>
        </p:spPr>
        <p:txBody>
          <a:bodyPr>
            <a:normAutofit fontScale="85000" lnSpcReduction="10000"/>
          </a:bodyPr>
          <a:lstStyle/>
          <a:p>
            <a:pPr eaLnBrk="1" hangingPunct="1">
              <a:lnSpc>
                <a:spcPct val="120000"/>
              </a:lnSpc>
            </a:pPr>
            <a:r>
              <a:rPr lang="zh-CN" altLang="en-US" sz="2400" dirty="0">
                <a:latin typeface="微软雅黑" panose="020B0503020204020204" pitchFamily="34" charset="-122"/>
                <a:ea typeface="微软雅黑" panose="020B0503020204020204" pitchFamily="34" charset="-122"/>
              </a:rPr>
              <a:t>消除取值重复的行</a:t>
            </a:r>
          </a:p>
          <a:p>
            <a:pPr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如果没有指定</a:t>
            </a:r>
            <a:r>
              <a:rPr lang="en-US" altLang="zh-CN" sz="2400" dirty="0">
                <a:latin typeface="微软雅黑" panose="020B0503020204020204" pitchFamily="34" charset="-122"/>
                <a:ea typeface="微软雅黑" panose="020B0503020204020204" pitchFamily="34" charset="-122"/>
              </a:rPr>
              <a:t>DISTINCT</a:t>
            </a:r>
            <a:r>
              <a:rPr lang="zh-CN" altLang="en-US" sz="2400" dirty="0">
                <a:latin typeface="微软雅黑" panose="020B0503020204020204" pitchFamily="34" charset="-122"/>
                <a:ea typeface="微软雅黑" panose="020B0503020204020204" pitchFamily="34" charset="-122"/>
              </a:rPr>
              <a:t>关键词，则缺省为</a:t>
            </a:r>
            <a:r>
              <a:rPr lang="en-US" altLang="zh-CN" sz="2400" dirty="0">
                <a:latin typeface="微软雅黑" panose="020B0503020204020204" pitchFamily="34" charset="-122"/>
                <a:ea typeface="微软雅黑" panose="020B0503020204020204" pitchFamily="34" charset="-122"/>
              </a:rPr>
              <a:t>ALL </a:t>
            </a:r>
          </a:p>
          <a:p>
            <a:pPr lvl="1"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3.21]  </a:t>
            </a:r>
            <a:r>
              <a:rPr lang="zh-CN" altLang="en-US" sz="2400" dirty="0">
                <a:latin typeface="微软雅黑" panose="020B0503020204020204" pitchFamily="34" charset="-122"/>
                <a:ea typeface="微软雅黑" panose="020B0503020204020204" pitchFamily="34" charset="-122"/>
              </a:rPr>
              <a:t>查询选修了课程的学生学号。</a:t>
            </a: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FROM SC</a:t>
            </a:r>
            <a:r>
              <a:rPr lang="zh-CN" altLang="en-US" sz="2400" dirty="0">
                <a:latin typeface="微软雅黑" panose="020B0503020204020204" pitchFamily="34" charset="-122"/>
                <a:ea typeface="微软雅黑" panose="020B0503020204020204" pitchFamily="34" charset="-122"/>
              </a:rPr>
              <a:t>;</a:t>
            </a: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等价于：</a:t>
            </a: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ALL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FROM SC</a:t>
            </a:r>
            <a:r>
              <a:rPr lang="zh-CN" altLang="en-US" sz="2400" dirty="0">
                <a:latin typeface="微软雅黑" panose="020B0503020204020204" pitchFamily="34" charset="-122"/>
                <a:ea typeface="微软雅黑" panose="020B0503020204020204" pitchFamily="34" charset="-122"/>
              </a:rPr>
              <a:t>;</a:t>
            </a:r>
          </a:p>
          <a:p>
            <a:pPr lvl="1"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执行上面的</a:t>
            </a:r>
            <a:r>
              <a:rPr lang="en-US" altLang="zh-CN" sz="2400" dirty="0">
                <a:latin typeface="微软雅黑" panose="020B0503020204020204" pitchFamily="34" charset="-122"/>
                <a:ea typeface="微软雅黑" panose="020B0503020204020204" pitchFamily="34" charset="-122"/>
              </a:rPr>
              <a:t>SELECT</a:t>
            </a:r>
            <a:r>
              <a:rPr lang="zh-CN" altLang="en-US" sz="2400" dirty="0">
                <a:latin typeface="微软雅黑" panose="020B0503020204020204" pitchFamily="34" charset="-122"/>
                <a:ea typeface="微软雅黑" panose="020B0503020204020204" pitchFamily="34" charset="-122"/>
              </a:rPr>
              <a:t>语句后，结果为： </a:t>
            </a:r>
          </a:p>
          <a:p>
            <a:pPr marL="1303338" lvl="1" indent="41275" eaLnBrk="1" hangingPunct="1">
              <a:lnSpc>
                <a:spcPct val="110000"/>
              </a:lnSpc>
              <a:buFont typeface="Wingdings" panose="05000000000000000000" pitchFamily="2" charset="2"/>
              <a:buNone/>
              <a:tabLst>
                <a:tab pos="1435100" algn="l"/>
              </a:tabLst>
            </a:pP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marL="1303338" lvl="1" indent="41275" eaLnBrk="1" hangingPunct="1">
              <a:lnSpc>
                <a:spcPct val="110000"/>
              </a:lnSpc>
              <a:buFont typeface="Wingdings" panose="05000000000000000000" pitchFamily="2" charset="2"/>
              <a:buNone/>
              <a:tabLst>
                <a:tab pos="1435100" algn="l"/>
              </a:tabLst>
            </a:pPr>
            <a:r>
              <a:rPr lang="en-US" altLang="zh-CN" sz="2400" dirty="0">
                <a:latin typeface="微软雅黑" panose="020B0503020204020204" pitchFamily="34" charset="-122"/>
                <a:ea typeface="微软雅黑" panose="020B0503020204020204" pitchFamily="34" charset="-122"/>
              </a:rPr>
              <a:t>201215121</a:t>
            </a:r>
          </a:p>
          <a:p>
            <a:pPr marL="1303338" lvl="1" indent="41275" eaLnBrk="1" hangingPunct="1">
              <a:lnSpc>
                <a:spcPct val="110000"/>
              </a:lnSpc>
              <a:buFont typeface="Wingdings" panose="05000000000000000000" pitchFamily="2" charset="2"/>
              <a:buNone/>
              <a:tabLst>
                <a:tab pos="1435100" algn="l"/>
              </a:tabLst>
            </a:pPr>
            <a:r>
              <a:rPr lang="en-US" altLang="zh-CN" sz="2400" dirty="0">
                <a:latin typeface="微软雅黑" panose="020B0503020204020204" pitchFamily="34" charset="-122"/>
                <a:ea typeface="微软雅黑" panose="020B0503020204020204" pitchFamily="34" charset="-122"/>
              </a:rPr>
              <a:t>201215121</a:t>
            </a:r>
          </a:p>
          <a:p>
            <a:pPr marL="1303338" lvl="1" indent="41275" eaLnBrk="1" hangingPunct="1">
              <a:lnSpc>
                <a:spcPct val="110000"/>
              </a:lnSpc>
              <a:buFont typeface="Wingdings" panose="05000000000000000000" pitchFamily="2" charset="2"/>
              <a:buNone/>
              <a:tabLst>
                <a:tab pos="1435100" algn="l"/>
              </a:tabLst>
            </a:pPr>
            <a:r>
              <a:rPr lang="en-US" altLang="zh-CN" sz="2400" dirty="0">
                <a:latin typeface="微软雅黑" panose="020B0503020204020204" pitchFamily="34" charset="-122"/>
                <a:ea typeface="微软雅黑" panose="020B0503020204020204" pitchFamily="34" charset="-122"/>
              </a:rPr>
              <a:t>201215121</a:t>
            </a:r>
          </a:p>
          <a:p>
            <a:pPr marL="1303338" lvl="1" indent="41275" eaLnBrk="1" hangingPunct="1">
              <a:lnSpc>
                <a:spcPct val="110000"/>
              </a:lnSpc>
              <a:buFont typeface="Wingdings" panose="05000000000000000000" pitchFamily="2" charset="2"/>
              <a:buNone/>
              <a:tabLst>
                <a:tab pos="1435100" algn="l"/>
              </a:tabLst>
            </a:pPr>
            <a:r>
              <a:rPr lang="en-US" altLang="zh-CN" sz="2400" dirty="0">
                <a:latin typeface="微软雅黑" panose="020B0503020204020204" pitchFamily="34" charset="-122"/>
                <a:ea typeface="微软雅黑" panose="020B0503020204020204" pitchFamily="34" charset="-122"/>
              </a:rPr>
              <a:t>201215122</a:t>
            </a:r>
          </a:p>
          <a:p>
            <a:pPr marL="1303338" lvl="1" indent="41275" eaLnBrk="1" hangingPunct="1">
              <a:lnSpc>
                <a:spcPct val="110000"/>
              </a:lnSpc>
              <a:buFont typeface="Wingdings" panose="05000000000000000000" pitchFamily="2" charset="2"/>
              <a:buNone/>
              <a:tabLst>
                <a:tab pos="1435100" algn="l"/>
              </a:tabLst>
            </a:pPr>
            <a:r>
              <a:rPr lang="en-US" altLang="zh-CN" sz="2400" dirty="0">
                <a:latin typeface="微软雅黑" panose="020B0503020204020204" pitchFamily="34" charset="-122"/>
                <a:ea typeface="微软雅黑" panose="020B0503020204020204" pitchFamily="34" charset="-122"/>
              </a:rPr>
              <a:t>201215122</a:t>
            </a:r>
          </a:p>
        </p:txBody>
      </p:sp>
      <p:sp>
        <p:nvSpPr>
          <p:cNvPr id="75779" name="Rectangle 2"/>
          <p:cNvSpPr>
            <a:spLocks noGrp="1" noChangeArrowheads="1"/>
          </p:cNvSpPr>
          <p:nvPr>
            <p:ph type="title" idx="4294967295"/>
          </p:nvPr>
        </p:nvSpPr>
        <p:spPr/>
        <p:txBody>
          <a:bodyPr/>
          <a:lstStyle/>
          <a:p>
            <a:r>
              <a:rPr lang="zh-CN" altLang="en-US" sz="5000" dirty="0"/>
              <a:t>选择表中的若干元组</a:t>
            </a:r>
          </a:p>
        </p:txBody>
      </p:sp>
      <p:sp>
        <p:nvSpPr>
          <p:cNvPr id="75780" name="Line 4"/>
          <p:cNvSpPr>
            <a:spLocks noChangeShapeType="1"/>
          </p:cNvSpPr>
          <p:nvPr/>
        </p:nvSpPr>
        <p:spPr bwMode="auto">
          <a:xfrm>
            <a:off x="2407196" y="4581128"/>
            <a:ext cx="20161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12117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1387475" y="-33338"/>
            <a:ext cx="8229600" cy="1131888"/>
          </a:xfrm>
        </p:spPr>
        <p:txBody>
          <a:bodyPr/>
          <a:lstStyle/>
          <a:p>
            <a:pPr eaLnBrk="1" hangingPunct="1"/>
            <a:r>
              <a:rPr lang="zh-CN" altLang="en-US" sz="5000" dirty="0"/>
              <a:t>消除取值重复的行（续）</a:t>
            </a:r>
          </a:p>
        </p:txBody>
      </p:sp>
      <p:sp>
        <p:nvSpPr>
          <p:cNvPr id="76803" name="Rectangle 3"/>
          <p:cNvSpPr>
            <a:spLocks noGrp="1" noChangeArrowheads="1"/>
          </p:cNvSpPr>
          <p:nvPr>
            <p:ph type="body" idx="4294967295"/>
          </p:nvPr>
        </p:nvSpPr>
        <p:spPr>
          <a:xfrm>
            <a:off x="1111250" y="1850603"/>
            <a:ext cx="8375650" cy="4530725"/>
          </a:xfrm>
        </p:spPr>
        <p:txBody>
          <a:bodyPr/>
          <a:lstStyle/>
          <a:p>
            <a:pPr eaLnBrk="1" hangingPunct="1">
              <a:lnSpc>
                <a:spcPct val="80000"/>
              </a:lnSpc>
            </a:pPr>
            <a:r>
              <a:rPr lang="zh-CN" altLang="en-US" sz="2400" dirty="0">
                <a:latin typeface="微软雅黑" panose="020B0503020204020204" pitchFamily="34" charset="-122"/>
                <a:ea typeface="微软雅黑" panose="020B0503020204020204" pitchFamily="34" charset="-122"/>
              </a:rPr>
              <a:t>指定</a:t>
            </a:r>
            <a:r>
              <a:rPr lang="en-US" altLang="zh-CN" sz="2400" dirty="0">
                <a:latin typeface="微软雅黑" panose="020B0503020204020204" pitchFamily="34" charset="-122"/>
                <a:ea typeface="微软雅黑" panose="020B0503020204020204" pitchFamily="34" charset="-122"/>
              </a:rPr>
              <a:t>DISTINCT</a:t>
            </a:r>
            <a:r>
              <a:rPr lang="zh-CN" altLang="en-US" sz="2400" dirty="0">
                <a:latin typeface="微软雅黑" panose="020B0503020204020204" pitchFamily="34" charset="-122"/>
                <a:ea typeface="微软雅黑" panose="020B0503020204020204" pitchFamily="34" charset="-122"/>
              </a:rPr>
              <a:t>关键词，去掉表中重复的行 </a:t>
            </a:r>
          </a:p>
          <a:p>
            <a:pPr eaLnBrk="1" hangingPunct="1">
              <a:lnSpc>
                <a:spcPct val="8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a:p>
            <a:pPr marL="603250" indent="23813" eaLnBrk="1" hangingPunct="1">
              <a:lnSpc>
                <a:spcPct val="8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SELECT</a:t>
            </a:r>
            <a:r>
              <a:rPr lang="en-US" altLang="zh-CN" sz="2400" dirty="0">
                <a:solidFill>
                  <a:srgbClr val="FF00FF"/>
                </a:solidFill>
                <a:latin typeface="微软雅黑" panose="020B0503020204020204" pitchFamily="34" charset="-122"/>
                <a:ea typeface="微软雅黑" panose="020B0503020204020204" pitchFamily="34" charset="-122"/>
              </a:rPr>
              <a:t> DISTINCT </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marL="603250" indent="23813" eaLnBrk="1" hangingPunct="1">
              <a:lnSpc>
                <a:spcPct val="8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FROM SC</a:t>
            </a:r>
            <a:r>
              <a:rPr lang="zh-CN" altLang="en-US" sz="2400" dirty="0">
                <a:latin typeface="微软雅黑" panose="020B0503020204020204" pitchFamily="34" charset="-122"/>
                <a:ea typeface="微软雅黑" panose="020B0503020204020204" pitchFamily="34" charset="-122"/>
              </a:rPr>
              <a:t>; </a:t>
            </a:r>
          </a:p>
          <a:p>
            <a:pPr eaLnBrk="1" hangingPunct="1">
              <a:lnSpc>
                <a:spcPct val="8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marL="603250" indent="23813" eaLnBrk="1" hangingPunct="1">
              <a:lnSpc>
                <a:spcPct val="8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执行结果：</a:t>
            </a:r>
          </a:p>
          <a:p>
            <a:pPr eaLnBrk="1" hangingPunct="1">
              <a:lnSpc>
                <a:spcPct val="8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201215121</a:t>
            </a:r>
          </a:p>
          <a:p>
            <a:pPr eaLnBrk="1" hangingPunct="1">
              <a:lnSpc>
                <a:spcPct val="8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201215122</a:t>
            </a:r>
          </a:p>
        </p:txBody>
      </p:sp>
      <p:sp>
        <p:nvSpPr>
          <p:cNvPr id="76804" name="Line 4"/>
          <p:cNvSpPr>
            <a:spLocks noChangeShapeType="1"/>
          </p:cNvSpPr>
          <p:nvPr/>
        </p:nvSpPr>
        <p:spPr bwMode="auto">
          <a:xfrm>
            <a:off x="2695228" y="4401252"/>
            <a:ext cx="22320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243290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a:xfrm>
            <a:off x="1049388" y="380123"/>
            <a:ext cx="8208912" cy="563562"/>
          </a:xfrm>
        </p:spPr>
        <p:txBody>
          <a:bodyPr/>
          <a:lstStyle/>
          <a:p>
            <a:pPr eaLnBrk="1" hangingPunct="1"/>
            <a:r>
              <a:rPr lang="zh-CN" altLang="en-US" sz="5000" dirty="0"/>
              <a:t>查询满足条件的元组</a:t>
            </a:r>
          </a:p>
        </p:txBody>
      </p:sp>
      <p:sp>
        <p:nvSpPr>
          <p:cNvPr id="77827" name="Rectangle 4"/>
          <p:cNvSpPr>
            <a:spLocks noChangeArrowheads="1"/>
          </p:cNvSpPr>
          <p:nvPr/>
        </p:nvSpPr>
        <p:spPr bwMode="auto">
          <a:xfrm>
            <a:off x="1714500" y="1752600"/>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28" name="Rectangle 5"/>
          <p:cNvSpPr>
            <a:spLocks noChangeArrowheads="1"/>
          </p:cNvSpPr>
          <p:nvPr/>
        </p:nvSpPr>
        <p:spPr bwMode="auto">
          <a:xfrm>
            <a:off x="1943100" y="1752600"/>
            <a:ext cx="7010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5781" name="Group 5"/>
          <p:cNvGraphicFramePr>
            <a:graphicFrameLocks noGrp="1"/>
          </p:cNvGraphicFramePr>
          <p:nvPr>
            <p:ph idx="4294967295"/>
          </p:nvPr>
        </p:nvGraphicFramePr>
        <p:xfrm>
          <a:off x="822326" y="2060576"/>
          <a:ext cx="8640763" cy="3051175"/>
        </p:xfrm>
        <a:graphic>
          <a:graphicData uri="http://schemas.openxmlformats.org/drawingml/2006/table">
            <a:tbl>
              <a:tblPr/>
              <a:tblGrid>
                <a:gridCol w="2305050">
                  <a:extLst>
                    <a:ext uri="{9D8B030D-6E8A-4147-A177-3AD203B41FA5}">
                      <a16:colId xmlns:a16="http://schemas.microsoft.com/office/drawing/2014/main" val="20000"/>
                    </a:ext>
                  </a:extLst>
                </a:gridCol>
                <a:gridCol w="6335713">
                  <a:extLst>
                    <a:ext uri="{9D8B030D-6E8A-4147-A177-3AD203B41FA5}">
                      <a16:colId xmlns:a16="http://schemas.microsoft.com/office/drawing/2014/main" val="20001"/>
                    </a:ext>
                  </a:extLst>
                </a:gridCol>
              </a:tblGrid>
              <a:tr h="4826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查 询 条 件</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谓    词</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比    较</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&lt;&gt;</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!&gt;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上述比较运算符</a:t>
                      </a:r>
                      <a:endParaRPr kumimoji="0" lang="zh-CN" alt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确定范围</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BETWEEN AND</a:t>
                      </a: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NOT BETWEEN AND</a:t>
                      </a:r>
                      <a:endParaRPr kumimoji="0" 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确定集合</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IN</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 IN</a:t>
                      </a:r>
                      <a:endParaRPr kumimoji="0" 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字符匹配</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LIKE</a:t>
                      </a:r>
                      <a:r>
                        <a:rPr kumimoji="0" lang="zh-CN" altLang="en-US" sz="1800" b="1" i="0" u="none" strike="noStrike" cap="none" normalizeH="0" baseline="0" dirty="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dirty="0">
                          <a:ln>
                            <a:noFill/>
                          </a:ln>
                          <a:solidFill>
                            <a:schemeClr val="tx1"/>
                          </a:solidFill>
                          <a:effectLst/>
                          <a:latin typeface="+mn-lt"/>
                          <a:ea typeface="宋体" pitchFamily="2" charset="-122"/>
                          <a:cs typeface="Times New Roman" pitchFamily="18" charset="0"/>
                        </a:rPr>
                        <a:t>NOT LIKE</a:t>
                      </a:r>
                      <a:endParaRPr kumimoji="0" lang="en-US" sz="2400" b="1" i="0" u="none" strike="noStrike" cap="none" normalizeH="0" baseline="0" dirty="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空    值</a:t>
                      </a:r>
                      <a:endParaRPr kumimoji="0" lang="zh-CN" alt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IS NULL</a:t>
                      </a:r>
                      <a:r>
                        <a:rPr kumimoji="0" lang="zh-CN" altLang="en-US" sz="1800" b="1" i="0" u="none" strike="noStrike" cap="none" normalizeH="0" baseline="0">
                          <a:ln>
                            <a:noFill/>
                          </a:ln>
                          <a:solidFill>
                            <a:schemeClr val="tx1"/>
                          </a:solidFill>
                          <a:effectLst/>
                          <a:latin typeface="+mn-lt"/>
                          <a:ea typeface="宋体" pitchFamily="2" charset="-122"/>
                          <a:cs typeface="Times New Roman" pitchFamily="18" charset="0"/>
                        </a:rPr>
                        <a:t>, </a:t>
                      </a:r>
                      <a:r>
                        <a:rPr kumimoji="0" lang="en-US" sz="1800" b="1" i="0" u="none" strike="noStrike" cap="none" normalizeH="0" baseline="0">
                          <a:ln>
                            <a:noFill/>
                          </a:ln>
                          <a:solidFill>
                            <a:schemeClr val="tx1"/>
                          </a:solidFill>
                          <a:effectLst/>
                          <a:latin typeface="+mn-lt"/>
                          <a:ea typeface="宋体" pitchFamily="2" charset="-122"/>
                          <a:cs typeface="Times New Roman" pitchFamily="18" charset="0"/>
                        </a:rPr>
                        <a:t>IS NOT NULL</a:t>
                      </a:r>
                      <a:endParaRPr kumimoji="0" lang="en-US" sz="2400" b="1" i="0" u="none" strike="noStrike" cap="none" normalizeH="0" baseline="0">
                        <a:ln>
                          <a:noFill/>
                        </a:ln>
                        <a:solidFill>
                          <a:schemeClr val="tx1"/>
                        </a:solidFill>
                        <a:effectLst/>
                        <a:latin typeface="+mn-lt"/>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18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1" i="0" u="none" strike="noStrike" cap="none" normalizeH="0" baseline="0" dirty="0">
                          <a:ln>
                            <a:noFill/>
                          </a:ln>
                          <a:solidFill>
                            <a:schemeClr val="tx1"/>
                          </a:solidFill>
                          <a:effectLst/>
                          <a:latin typeface="+mn-lt"/>
                          <a:ea typeface="宋体" pitchFamily="2" charset="-122"/>
                        </a:rPr>
                        <a:t>多重条件（逻辑运算）</a:t>
                      </a:r>
                      <a:endParaRPr kumimoji="0" lang="zh-CN" altLang="en-US" sz="24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1" i="0" u="none" strike="noStrike" cap="none" normalizeH="0" baseline="0" dirty="0">
                          <a:ln>
                            <a:noFill/>
                          </a:ln>
                          <a:solidFill>
                            <a:schemeClr val="tx1"/>
                          </a:solidFill>
                          <a:effectLst/>
                          <a:latin typeface="+mn-lt"/>
                          <a:ea typeface="宋体" pitchFamily="2" charset="-122"/>
                        </a:rPr>
                        <a:t>AND</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rPr>
                        <a:t>OR</a:t>
                      </a:r>
                      <a:r>
                        <a:rPr kumimoji="0" lang="zh-CN" altLang="en-US" sz="1800" b="1" i="0" u="none" strike="noStrike" cap="none" normalizeH="0" baseline="0" dirty="0">
                          <a:ln>
                            <a:noFill/>
                          </a:ln>
                          <a:solidFill>
                            <a:schemeClr val="tx1"/>
                          </a:solidFill>
                          <a:effectLst/>
                          <a:latin typeface="+mn-lt"/>
                          <a:ea typeface="宋体" pitchFamily="2" charset="-122"/>
                        </a:rPr>
                        <a:t>, </a:t>
                      </a:r>
                      <a:r>
                        <a:rPr kumimoji="0" lang="en-US" sz="1800" b="1" i="0" u="none" strike="noStrike" cap="none" normalizeH="0" baseline="0" dirty="0">
                          <a:ln>
                            <a:noFill/>
                          </a:ln>
                          <a:solidFill>
                            <a:schemeClr val="tx1"/>
                          </a:solidFill>
                          <a:effectLst/>
                          <a:latin typeface="+mn-lt"/>
                          <a:ea typeface="宋体" pitchFamily="2" charset="-122"/>
                        </a:rPr>
                        <a:t>NOT</a:t>
                      </a:r>
                      <a:endParaRPr kumimoji="0" lang="en-US" sz="2400" b="1" i="0" u="none" strike="noStrike" cap="none" normalizeH="0" baseline="0" dirty="0">
                        <a:ln>
                          <a:noFill/>
                        </a:ln>
                        <a:solidFill>
                          <a:schemeClr val="tx1"/>
                        </a:solidFill>
                        <a:effectLst/>
                        <a:latin typeface="+mn-lt"/>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7855" name="Text Box 182"/>
          <p:cNvSpPr txBox="1">
            <a:spLocks noChangeArrowheads="1"/>
          </p:cNvSpPr>
          <p:nvPr/>
        </p:nvSpPr>
        <p:spPr bwMode="auto">
          <a:xfrm>
            <a:off x="3087689" y="1412876"/>
            <a:ext cx="3108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表</a:t>
            </a:r>
            <a:r>
              <a:rPr lang="en-US" altLang="zh-CN" sz="2400" b="1">
                <a:latin typeface="Times New Roman" panose="02020603050405020304" pitchFamily="18" charset="0"/>
              </a:rPr>
              <a:t>3.6 </a:t>
            </a:r>
            <a:r>
              <a:rPr lang="zh-CN" altLang="en-US" sz="2400" b="1">
                <a:latin typeface="Times New Roman" panose="02020603050405020304" pitchFamily="18" charset="0"/>
              </a:rPr>
              <a:t>常用的查询条件</a:t>
            </a:r>
          </a:p>
        </p:txBody>
      </p:sp>
    </p:spTree>
    <p:extLst>
      <p:ext uri="{BB962C8B-B14F-4D97-AF65-F5344CB8AC3E}">
        <p14:creationId xmlns:p14="http://schemas.microsoft.com/office/powerpoint/2010/main" val="141611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功能覆盖</a:t>
            </a:r>
          </a:p>
        </p:txBody>
      </p:sp>
      <p:sp>
        <p:nvSpPr>
          <p:cNvPr id="3" name="内容占位符 2"/>
          <p:cNvSpPr>
            <a:spLocks noGrp="1"/>
          </p:cNvSpPr>
          <p:nvPr>
            <p:ph idx="1"/>
          </p:nvPr>
        </p:nvSpPr>
        <p:spPr/>
        <p:txBody>
          <a:bodyPr/>
          <a:lstStyle/>
          <a:p>
            <a:r>
              <a:rPr lang="zh-CN" altLang="en-US" dirty="0"/>
              <a:t>数据查询（</a:t>
            </a:r>
            <a:r>
              <a:rPr lang="en-US" altLang="zh-CN" dirty="0"/>
              <a:t>DQL</a:t>
            </a:r>
            <a:r>
              <a:rPr lang="zh-CN" altLang="en-US" dirty="0"/>
              <a:t>）</a:t>
            </a:r>
            <a:endParaRPr lang="en-US" altLang="zh-CN" dirty="0"/>
          </a:p>
          <a:p>
            <a:r>
              <a:rPr lang="zh-CN" altLang="en-US" dirty="0"/>
              <a:t>数据定义（</a:t>
            </a:r>
            <a:r>
              <a:rPr lang="en-US" altLang="zh-CN" dirty="0"/>
              <a:t>DDL</a:t>
            </a:r>
            <a:r>
              <a:rPr lang="zh-CN" altLang="en-US" dirty="0"/>
              <a:t>）</a:t>
            </a:r>
            <a:endParaRPr lang="en-US" altLang="zh-CN" dirty="0"/>
          </a:p>
          <a:p>
            <a:r>
              <a:rPr lang="zh-CN" altLang="en-US" dirty="0"/>
              <a:t>数据增删改（</a:t>
            </a:r>
            <a:r>
              <a:rPr lang="en-US" altLang="zh-CN" dirty="0"/>
              <a:t>DML</a:t>
            </a:r>
            <a:r>
              <a:rPr lang="zh-CN" altLang="en-US" dirty="0"/>
              <a:t>）</a:t>
            </a:r>
            <a:endParaRPr lang="en-US" altLang="zh-CN" dirty="0"/>
          </a:p>
          <a:p>
            <a:r>
              <a:rPr lang="zh-CN" altLang="en-US" dirty="0"/>
              <a:t>数据访问控制（</a:t>
            </a:r>
            <a:r>
              <a:rPr lang="en-US" altLang="zh-CN" dirty="0"/>
              <a:t>DCL</a:t>
            </a:r>
            <a:r>
              <a:rPr lang="zh-CN" altLang="en-US" dirty="0"/>
              <a:t>）</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1032746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zh-CN" altLang="en-US" sz="5000" dirty="0"/>
              <a:t>①</a:t>
            </a:r>
            <a:r>
              <a:rPr lang="en-US" altLang="zh-CN" sz="5000" dirty="0"/>
              <a:t> </a:t>
            </a:r>
            <a:r>
              <a:rPr lang="zh-CN" altLang="en-US" sz="5000" dirty="0"/>
              <a:t>比较大小</a:t>
            </a:r>
          </a:p>
        </p:txBody>
      </p:sp>
      <p:sp>
        <p:nvSpPr>
          <p:cNvPr id="78851" name="Rectangle 3"/>
          <p:cNvSpPr>
            <a:spLocks noGrp="1" noChangeArrowheads="1"/>
          </p:cNvSpPr>
          <p:nvPr>
            <p:ph type="body" idx="4294967295"/>
          </p:nvPr>
        </p:nvSpPr>
        <p:spPr>
          <a:xfrm>
            <a:off x="1105694" y="1484784"/>
            <a:ext cx="8075612" cy="4895850"/>
          </a:xfrm>
        </p:spPr>
        <p:txBody>
          <a:bodyPr>
            <a:noAutofit/>
          </a:bodyPr>
          <a:lstStyle/>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3.22]</a:t>
            </a:r>
            <a:r>
              <a:rPr lang="zh-CN" altLang="en-US" sz="2400" dirty="0">
                <a:latin typeface="微软雅黑" panose="020B0503020204020204" pitchFamily="34" charset="-122"/>
                <a:ea typeface="微软雅黑" panose="020B0503020204020204" pitchFamily="34" charset="-122"/>
              </a:rPr>
              <a:t> 查询计算机科学系全体学生的名单。</a:t>
            </a:r>
          </a:p>
          <a:p>
            <a:pPr lvl="1"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lvl="1"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 </a:t>
            </a: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3.23]</a:t>
            </a:r>
            <a:r>
              <a:rPr lang="zh-CN" altLang="en-US" sz="2400" dirty="0">
                <a:latin typeface="微软雅黑" panose="020B0503020204020204" pitchFamily="34" charset="-122"/>
                <a:ea typeface="微软雅黑" panose="020B0503020204020204" pitchFamily="34" charset="-122"/>
              </a:rPr>
              <a:t>查询所有年龄在</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岁以下的学生姓名及其年龄。</a:t>
            </a:r>
          </a:p>
          <a:p>
            <a:pPr lvl="1" algn="just"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 </a:t>
            </a:r>
          </a:p>
          <a:p>
            <a:pPr lvl="1"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    </a:t>
            </a:r>
          </a:p>
          <a:p>
            <a:pPr lvl="1"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Sage &lt; 20</a:t>
            </a:r>
            <a:r>
              <a:rPr lang="zh-CN" altLang="en-US" sz="2400" dirty="0">
                <a:latin typeface="微软雅黑" panose="020B0503020204020204" pitchFamily="34" charset="-122"/>
                <a:ea typeface="微软雅黑" panose="020B0503020204020204" pitchFamily="34" charset="-122"/>
              </a:rPr>
              <a:t>;</a:t>
            </a: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3.24]</a:t>
            </a:r>
            <a:r>
              <a:rPr lang="zh-CN" altLang="en-US" sz="2400" dirty="0">
                <a:latin typeface="微软雅黑" panose="020B0503020204020204" pitchFamily="34" charset="-122"/>
                <a:ea typeface="微软雅黑" panose="020B0503020204020204" pitchFamily="34" charset="-122"/>
              </a:rPr>
              <a:t>查询考试成绩有不及格的学生的学号。</a:t>
            </a:r>
          </a:p>
          <a:p>
            <a:pPr lvl="2" eaLnBrk="1" hangingPunct="1">
              <a:lnSpc>
                <a:spcPct val="9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SELECT </a:t>
            </a:r>
            <a:r>
              <a:rPr lang="en-US" altLang="zh-CN" sz="2400" dirty="0">
                <a:solidFill>
                  <a:schemeClr val="tx1"/>
                </a:solidFill>
                <a:latin typeface="微软雅黑" panose="020B0503020204020204" pitchFamily="34" charset="-122"/>
                <a:ea typeface="微软雅黑" panose="020B0503020204020204" pitchFamily="34" charset="-122"/>
              </a:rPr>
              <a:t>DISTINCT </a:t>
            </a:r>
            <a:r>
              <a:rPr lang="en-US" altLang="zh-CN" sz="2400" dirty="0" err="1">
                <a:latin typeface="微软雅黑" panose="020B0503020204020204" pitchFamily="34" charset="-122"/>
                <a:ea typeface="微软雅黑" panose="020B0503020204020204" pitchFamily="34" charset="-122"/>
              </a:rPr>
              <a:t>Sn</a:t>
            </a:r>
            <a:endParaRPr lang="en-US" altLang="zh-CN" sz="2400" dirty="0">
              <a:latin typeface="微软雅黑" panose="020B0503020204020204" pitchFamily="34" charset="-122"/>
              <a:ea typeface="微软雅黑" panose="020B0503020204020204" pitchFamily="34" charset="-122"/>
            </a:endParaRPr>
          </a:p>
          <a:p>
            <a:pPr lvl="2" eaLnBrk="1" hangingPunct="1">
              <a:lnSpc>
                <a:spcPct val="9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FROM  SC</a:t>
            </a:r>
          </a:p>
          <a:p>
            <a:pPr lvl="2" eaLnBrk="1" hangingPunct="1">
              <a:lnSpc>
                <a:spcPct val="9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WHERE Grade&lt;60</a:t>
            </a:r>
            <a:r>
              <a:rPr lang="zh-CN" altLang="en-US" sz="2400" dirty="0">
                <a:latin typeface="微软雅黑" panose="020B0503020204020204" pitchFamily="34" charset="-122"/>
                <a:ea typeface="微软雅黑" panose="020B0503020204020204" pitchFamily="34" charset="-122"/>
              </a:rPr>
              <a:t>; </a:t>
            </a:r>
          </a:p>
          <a:p>
            <a:pPr lvl="2" eaLnBrk="1" hangingPunct="1">
              <a:lnSpc>
                <a:spcPct val="80000"/>
              </a:lnSpc>
              <a:buFont typeface="Arial" panose="020B0604020202020204" pitchFamily="34" charset="0"/>
              <a:buNone/>
            </a:pP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35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pPr eaLnBrk="1" hangingPunct="1"/>
            <a:r>
              <a:rPr lang="zh-CN" altLang="en-US" sz="5000" dirty="0"/>
              <a:t>② 确定范围</a:t>
            </a:r>
          </a:p>
        </p:txBody>
      </p:sp>
      <p:sp>
        <p:nvSpPr>
          <p:cNvPr id="79875" name="Rectangle 3"/>
          <p:cNvSpPr>
            <a:spLocks noGrp="1" noChangeArrowheads="1"/>
          </p:cNvSpPr>
          <p:nvPr>
            <p:ph type="body" idx="4294967295"/>
          </p:nvPr>
        </p:nvSpPr>
        <p:spPr>
          <a:xfrm>
            <a:off x="967036" y="1340768"/>
            <a:ext cx="8686800" cy="5356225"/>
          </a:xfrm>
        </p:spPr>
        <p:txBody>
          <a:bodyPr/>
          <a:lstStyle/>
          <a:p>
            <a:pPr eaLnBrk="1" hangingPunct="1">
              <a:lnSpc>
                <a:spcPct val="90000"/>
              </a:lnSpc>
            </a:pPr>
            <a:r>
              <a:rPr lang="zh-CN" altLang="en-US" sz="2400" dirty="0">
                <a:latin typeface="微软雅黑" panose="020B0503020204020204" pitchFamily="34" charset="-122"/>
                <a:ea typeface="微软雅黑" panose="020B0503020204020204" pitchFamily="34" charset="-122"/>
              </a:rPr>
              <a:t>谓词</a:t>
            </a:r>
            <a:r>
              <a:rPr lang="en-US" altLang="zh-CN" sz="2400" dirty="0">
                <a:latin typeface="微软雅黑" panose="020B0503020204020204" pitchFamily="34" charset="-122"/>
                <a:ea typeface="微软雅黑" panose="020B0503020204020204" pitchFamily="34" charset="-122"/>
              </a:rPr>
              <a:t>:   BETWEEN …  AND  …</a:t>
            </a: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NOT BETWEEN  …  AND  …</a:t>
            </a:r>
          </a:p>
          <a:p>
            <a:pPr eaLnBrk="1" hangingPunct="1">
              <a:lnSpc>
                <a:spcPct val="90000"/>
              </a:lnSpc>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3.25] </a:t>
            </a:r>
            <a:r>
              <a:rPr lang="zh-CN" altLang="en-US" sz="2400" dirty="0">
                <a:latin typeface="微软雅黑" panose="020B0503020204020204" pitchFamily="34" charset="-122"/>
                <a:ea typeface="微软雅黑" panose="020B0503020204020204" pitchFamily="34" charset="-122"/>
              </a:rPr>
              <a:t>查询年龄在</a:t>
            </a:r>
            <a:r>
              <a:rPr lang="en-US" altLang="zh-CN" sz="2400" dirty="0">
                <a:latin typeface="微软雅黑" panose="020B0503020204020204" pitchFamily="34" charset="-122"/>
                <a:ea typeface="微软雅黑" panose="020B0503020204020204" pitchFamily="34" charset="-122"/>
              </a:rPr>
              <a:t>20~23</a:t>
            </a:r>
            <a:r>
              <a:rPr lang="zh-CN" altLang="en-US" sz="2400" dirty="0">
                <a:latin typeface="微软雅黑" panose="020B0503020204020204" pitchFamily="34" charset="-122"/>
                <a:ea typeface="微软雅黑" panose="020B0503020204020204" pitchFamily="34" charset="-122"/>
              </a:rPr>
              <a:t>岁（包括</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岁和</a:t>
            </a:r>
            <a:r>
              <a:rPr lang="en-US" altLang="zh-CN" sz="2400" dirty="0">
                <a:latin typeface="微软雅黑" panose="020B0503020204020204" pitchFamily="34" charset="-122"/>
                <a:ea typeface="微软雅黑" panose="020B0503020204020204" pitchFamily="34" charset="-122"/>
              </a:rPr>
              <a:t>23</a:t>
            </a:r>
            <a:r>
              <a:rPr lang="zh-CN" altLang="en-US" sz="2400" dirty="0">
                <a:latin typeface="微软雅黑" panose="020B0503020204020204" pitchFamily="34" charset="-122"/>
                <a:ea typeface="微软雅黑" panose="020B0503020204020204" pitchFamily="34" charset="-122"/>
              </a:rPr>
              <a:t>岁）之间的学生的姓名、系别和年龄</a:t>
            </a:r>
          </a:p>
          <a:p>
            <a:pPr lvl="1" algn="just"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Sage</a:t>
            </a:r>
          </a:p>
          <a:p>
            <a:pPr lvl="2" algn="just" eaLnBrk="1" hangingPunct="1">
              <a:lnSpc>
                <a:spcPct val="9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FROM     Student</a:t>
            </a:r>
          </a:p>
          <a:p>
            <a:pPr lvl="2" eaLnBrk="1" hangingPunct="1">
              <a:lnSpc>
                <a:spcPct val="90000"/>
              </a:lnSpc>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WHERE   Sage BETWEEN 20 AND 23</a:t>
            </a:r>
            <a:r>
              <a:rPr lang="zh-CN" altLang="en-US" sz="2400" dirty="0">
                <a:latin typeface="微软雅黑" panose="020B0503020204020204" pitchFamily="34" charset="-122"/>
                <a:ea typeface="微软雅黑" panose="020B0503020204020204" pitchFamily="34" charset="-122"/>
              </a:rPr>
              <a:t>; </a:t>
            </a:r>
          </a:p>
          <a:p>
            <a:pPr lvl="2" eaLnBrk="1" hangingPunct="1">
              <a:lnSpc>
                <a:spcPct val="90000"/>
              </a:lnSpc>
              <a:buFont typeface="Arial" panose="020B0604020202020204" pitchFamily="34" charset="0"/>
              <a:buNone/>
            </a:pPr>
            <a:endParaRPr lang="zh-CN" altLang="en-US" sz="2400" dirty="0">
              <a:latin typeface="微软雅黑" panose="020B0503020204020204" pitchFamily="34" charset="-122"/>
              <a:ea typeface="微软雅黑" panose="020B0503020204020204" pitchFamily="34" charset="-122"/>
            </a:endParaRP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3.26]  </a:t>
            </a:r>
            <a:r>
              <a:rPr lang="zh-CN" altLang="en-US" sz="2400" dirty="0">
                <a:latin typeface="微软雅黑" panose="020B0503020204020204" pitchFamily="34" charset="-122"/>
                <a:ea typeface="微软雅黑" panose="020B0503020204020204" pitchFamily="34" charset="-122"/>
              </a:rPr>
              <a:t>查询年龄不在</a:t>
            </a:r>
            <a:r>
              <a:rPr lang="en-US" altLang="zh-CN" sz="2400" dirty="0">
                <a:latin typeface="微软雅黑" panose="020B0503020204020204" pitchFamily="34" charset="-122"/>
                <a:ea typeface="微软雅黑" panose="020B0503020204020204" pitchFamily="34" charset="-122"/>
              </a:rPr>
              <a:t>20~23</a:t>
            </a:r>
            <a:r>
              <a:rPr lang="zh-CN" altLang="en-US" sz="2400" dirty="0">
                <a:latin typeface="微软雅黑" panose="020B0503020204020204" pitchFamily="34" charset="-122"/>
                <a:ea typeface="微软雅黑" panose="020B0503020204020204" pitchFamily="34" charset="-122"/>
              </a:rPr>
              <a:t>岁之间的学生姓名、系别和年龄</a:t>
            </a:r>
          </a:p>
          <a:p>
            <a:pPr algn="just" eaLnBrk="1" hangingPunct="1">
              <a:lnSpc>
                <a:spcPct val="9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Sage</a:t>
            </a: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algn="just" eaLnBrk="1" hangingPunct="1">
              <a:lnSpc>
                <a:spcPct val="9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Sage NOT BETWEEN 20 AND 23</a:t>
            </a: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3730808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③</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确定集合</a:t>
            </a:r>
          </a:p>
        </p:txBody>
      </p:sp>
      <p:sp>
        <p:nvSpPr>
          <p:cNvPr id="80899" name="Rectangle 3"/>
          <p:cNvSpPr>
            <a:spLocks noGrp="1" noChangeArrowheads="1"/>
          </p:cNvSpPr>
          <p:nvPr>
            <p:ph type="body" idx="4294967295"/>
          </p:nvPr>
        </p:nvSpPr>
        <p:spPr>
          <a:xfrm>
            <a:off x="1111250" y="1268561"/>
            <a:ext cx="8280400" cy="5184775"/>
          </a:xfrm>
        </p:spPr>
        <p:txBody>
          <a:bodyPr/>
          <a:lstStyle/>
          <a:p>
            <a:pPr algn="just" eaLnBrk="1" hangingPunct="1">
              <a:lnSpc>
                <a:spcPct val="150000"/>
              </a:lnSpc>
            </a:pPr>
            <a:r>
              <a:rPr lang="zh-CN" altLang="en-US" sz="2400" dirty="0">
                <a:latin typeface="微软雅黑" panose="020B0503020204020204" pitchFamily="34" charset="-122"/>
                <a:ea typeface="微软雅黑" panose="020B0503020204020204" pitchFamily="34" charset="-122"/>
              </a:rPr>
              <a:t>谓词：</a:t>
            </a:r>
            <a:r>
              <a:rPr lang="en-US" altLang="zh-CN" sz="2400" dirty="0">
                <a:latin typeface="微软雅黑" panose="020B0503020204020204" pitchFamily="34" charset="-122"/>
                <a:ea typeface="微软雅黑" panose="020B0503020204020204" pitchFamily="34" charset="-122"/>
              </a:rPr>
              <a:t>IN &lt;</a:t>
            </a:r>
            <a:r>
              <a:rPr lang="zh-CN" altLang="en-US" sz="2400" dirty="0">
                <a:latin typeface="微软雅黑" panose="020B0503020204020204" pitchFamily="34" charset="-122"/>
                <a:ea typeface="微软雅黑" panose="020B0503020204020204" pitchFamily="34" charset="-122"/>
              </a:rPr>
              <a:t>值表</a:t>
            </a:r>
            <a:r>
              <a:rPr lang="en-US" altLang="zh-CN" sz="2400" dirty="0">
                <a:latin typeface="微软雅黑" panose="020B0503020204020204" pitchFamily="34" charset="-122"/>
                <a:ea typeface="微软雅黑" panose="020B0503020204020204" pitchFamily="34" charset="-122"/>
              </a:rPr>
              <a:t>&gt;,  NOT IN &lt;</a:t>
            </a:r>
            <a:r>
              <a:rPr lang="zh-CN" altLang="en-US" sz="2400" dirty="0">
                <a:latin typeface="微软雅黑" panose="020B0503020204020204" pitchFamily="34" charset="-122"/>
                <a:ea typeface="微软雅黑" panose="020B0503020204020204" pitchFamily="34" charset="-122"/>
              </a:rPr>
              <a:t>值表</a:t>
            </a:r>
            <a:r>
              <a:rPr lang="en-US" altLang="zh-CN" sz="2400" dirty="0">
                <a:latin typeface="微软雅黑" panose="020B0503020204020204" pitchFamily="34" charset="-122"/>
                <a:ea typeface="微软雅黑" panose="020B0503020204020204" pitchFamily="34" charset="-122"/>
              </a:rPr>
              <a:t>&gt;  </a:t>
            </a:r>
            <a:r>
              <a:rPr lang="en-US" sz="2400" dirty="0">
                <a:latin typeface="微软雅黑" panose="020B0503020204020204" pitchFamily="34" charset="-122"/>
                <a:ea typeface="微软雅黑" panose="020B0503020204020204" pitchFamily="34" charset="-122"/>
              </a:rPr>
              <a:t>    </a:t>
            </a:r>
          </a:p>
          <a:p>
            <a:pPr marL="0" indent="0"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3.27]</a:t>
            </a:r>
            <a:r>
              <a:rPr lang="zh-CN" altLang="en-US" sz="2400" dirty="0">
                <a:latin typeface="微软雅黑" panose="020B0503020204020204" pitchFamily="34" charset="-122"/>
                <a:ea typeface="微软雅黑" panose="020B0503020204020204" pitchFamily="34" charset="-122"/>
              </a:rPr>
              <a:t>查询计算机科学系（</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）、数学系（</a:t>
            </a:r>
            <a:r>
              <a:rPr lang="en-US" altLang="zh-CN" sz="2400" dirty="0">
                <a:latin typeface="微软雅黑" panose="020B0503020204020204" pitchFamily="34" charset="-122"/>
                <a:ea typeface="微软雅黑" panose="020B0503020204020204" pitchFamily="34" charset="-122"/>
              </a:rPr>
              <a:t>MA</a:t>
            </a:r>
            <a:r>
              <a:rPr lang="zh-CN" altLang="en-US" sz="2400" dirty="0">
                <a:latin typeface="微软雅黑" panose="020B0503020204020204" pitchFamily="34" charset="-122"/>
                <a:ea typeface="微软雅黑" panose="020B0503020204020204" pitchFamily="34" charset="-122"/>
              </a:rPr>
              <a:t>）和信息系（</a:t>
            </a:r>
            <a:r>
              <a:rPr lang="en-US" altLang="zh-CN" sz="2400" dirty="0">
                <a:latin typeface="微软雅黑" panose="020B0503020204020204" pitchFamily="34" charset="-122"/>
                <a:ea typeface="微软雅黑" panose="020B0503020204020204" pitchFamily="34" charset="-122"/>
              </a:rPr>
              <a:t>IS</a:t>
            </a:r>
            <a:r>
              <a:rPr lang="zh-CN" altLang="en-US" sz="2400" dirty="0">
                <a:latin typeface="微软雅黑" panose="020B0503020204020204" pitchFamily="34" charset="-122"/>
                <a:ea typeface="微软雅黑" panose="020B0503020204020204" pitchFamily="34" charset="-122"/>
              </a:rPr>
              <a:t>）学生的姓名和性别。</a:t>
            </a:r>
          </a:p>
          <a:p>
            <a:pPr lvl="1"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IN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'CS', 'MA', 'IS'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a:p>
            <a:pPr marL="0" indent="0"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3.28]</a:t>
            </a:r>
            <a:r>
              <a:rPr lang="zh-CN" altLang="en-US" sz="2400" dirty="0">
                <a:latin typeface="微软雅黑" panose="020B0503020204020204" pitchFamily="34" charset="-122"/>
                <a:ea typeface="微软雅黑" panose="020B0503020204020204" pitchFamily="34" charset="-122"/>
              </a:rPr>
              <a:t>查询既不是计算机科学系、数学系，也不是信息系的学生的姓名和性别。</a:t>
            </a: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endParaRPr lang="en-US" altLang="zh-CN" sz="2400" dirty="0">
              <a:latin typeface="微软雅黑" panose="020B0503020204020204" pitchFamily="34" charset="-122"/>
              <a:ea typeface="微软雅黑" panose="020B0503020204020204" pitchFamily="34" charset="-122"/>
            </a:endParaRPr>
          </a:p>
          <a:p>
            <a:pPr lvl="1" algn="just"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a:t>
            </a:r>
          </a:p>
          <a:p>
            <a:pPr algn="just"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NOT IN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'IS', 'MA' ,'CS'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080157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zh-CN" altLang="en-US" sz="5000" dirty="0">
                <a:latin typeface="微软雅黑" panose="020B0503020204020204" pitchFamily="34" charset="-122"/>
                <a:ea typeface="微软雅黑" panose="020B0503020204020204" pitchFamily="34" charset="-122"/>
              </a:rPr>
              <a:t>④ 字符匹配</a:t>
            </a:r>
          </a:p>
        </p:txBody>
      </p:sp>
      <p:sp>
        <p:nvSpPr>
          <p:cNvPr id="81923" name="Rectangle 3"/>
          <p:cNvSpPr>
            <a:spLocks noGrp="1" noChangeArrowheads="1"/>
          </p:cNvSpPr>
          <p:nvPr>
            <p:ph type="body" idx="4294967295"/>
          </p:nvPr>
        </p:nvSpPr>
        <p:spPr>
          <a:xfrm>
            <a:off x="895028" y="1916832"/>
            <a:ext cx="8877300" cy="3888209"/>
          </a:xfrm>
        </p:spPr>
        <p:txBody>
          <a:bodyPr>
            <a:normAutofit fontScale="92500"/>
          </a:bodyPr>
          <a:lstStyle/>
          <a:p>
            <a:pPr marL="533400" indent="-533400" algn="just">
              <a:lnSpc>
                <a:spcPct val="120000"/>
              </a:lnSpc>
              <a:spcBef>
                <a:spcPct val="0"/>
              </a:spcBef>
            </a:pPr>
            <a:r>
              <a:rPr lang="zh-CN" altLang="en-US" sz="2400" dirty="0">
                <a:latin typeface="微软雅黑" panose="020B0503020204020204" pitchFamily="34" charset="-122"/>
                <a:ea typeface="微软雅黑" panose="020B0503020204020204" pitchFamily="34" charset="-122"/>
              </a:rPr>
              <a:t>谓词： </a:t>
            </a:r>
            <a:r>
              <a:rPr lang="en-US" altLang="zh-CN" sz="2400" dirty="0">
                <a:latin typeface="微软雅黑" panose="020B0503020204020204" pitchFamily="34" charset="-122"/>
                <a:ea typeface="微软雅黑" panose="020B0503020204020204" pitchFamily="34" charset="-122"/>
              </a:rPr>
              <a:t>[NOT] LIKE  ‘&lt;</a:t>
            </a:r>
            <a:r>
              <a:rPr lang="zh-CN" altLang="en-US" sz="2400" dirty="0">
                <a:latin typeface="微软雅黑" panose="020B0503020204020204" pitchFamily="34" charset="-122"/>
                <a:ea typeface="微软雅黑" panose="020B0503020204020204" pitchFamily="34" charset="-122"/>
              </a:rPr>
              <a:t>匹配串</a:t>
            </a:r>
            <a:r>
              <a:rPr lang="en-US" altLang="zh-CN" sz="2400" dirty="0">
                <a:latin typeface="微软雅黑" panose="020B0503020204020204" pitchFamily="34" charset="-122"/>
                <a:ea typeface="微软雅黑" panose="020B0503020204020204" pitchFamily="34" charset="-122"/>
              </a:rPr>
              <a:t>&gt;’  [ESCAPE ‘ &lt;</a:t>
            </a:r>
            <a:r>
              <a:rPr lang="zh-CN" altLang="en-US" sz="2400" dirty="0">
                <a:latin typeface="微软雅黑" panose="020B0503020204020204" pitchFamily="34" charset="-122"/>
                <a:ea typeface="微软雅黑" panose="020B0503020204020204" pitchFamily="34" charset="-122"/>
              </a:rPr>
              <a:t>换码字符</a:t>
            </a:r>
            <a:r>
              <a:rPr lang="en-US" altLang="zh-CN" sz="2400" dirty="0">
                <a:latin typeface="微软雅黑" panose="020B0503020204020204" pitchFamily="34" charset="-122"/>
                <a:ea typeface="微软雅黑" panose="020B0503020204020204" pitchFamily="34" charset="-122"/>
              </a:rPr>
              <a:t>&gt;’]</a:t>
            </a:r>
          </a:p>
          <a:p>
            <a:pPr marL="533400" indent="-533400" algn="just">
              <a:lnSpc>
                <a:spcPct val="120000"/>
              </a:lnSpc>
              <a:spcBef>
                <a:spcPct val="0"/>
              </a:spcBef>
              <a:buNone/>
            </a:pPr>
            <a:endParaRPr lang="en-US" sz="2400" dirty="0">
              <a:latin typeface="微软雅黑" panose="020B0503020204020204" pitchFamily="34" charset="-122"/>
              <a:ea typeface="微软雅黑" panose="020B0503020204020204" pitchFamily="34" charset="-122"/>
            </a:endParaRPr>
          </a:p>
          <a:p>
            <a:pPr marL="533400" indent="4763" algn="just">
              <a:lnSpc>
                <a:spcPct val="120000"/>
              </a:lnSpc>
              <a:spcBef>
                <a:spcPct val="0"/>
              </a:spcBef>
              <a:buNone/>
            </a:pP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匹配串</a:t>
            </a:r>
            <a:r>
              <a:rPr lang="en-US" altLang="zh-CN" sz="2400" dirty="0">
                <a:latin typeface="微软雅黑" panose="020B0503020204020204" pitchFamily="34" charset="-122"/>
                <a:ea typeface="微软雅黑" panose="020B0503020204020204" pitchFamily="34" charset="-122"/>
              </a:rPr>
              <a:t>&gt;</a:t>
            </a:r>
            <a:r>
              <a:rPr lang="zh-CN" altLang="en-US" sz="2400" dirty="0">
                <a:latin typeface="微软雅黑" panose="020B0503020204020204" pitchFamily="34" charset="-122"/>
                <a:ea typeface="微软雅黑" panose="020B0503020204020204" pitchFamily="34" charset="-122"/>
              </a:rPr>
              <a:t>可以是一个完整的字符串，也可以含有通配符</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_</a:t>
            </a:r>
          </a:p>
          <a:p>
            <a:pPr marL="533400" indent="-533400" algn="just">
              <a:lnSpc>
                <a:spcPct val="120000"/>
              </a:lnSpc>
              <a:spcBef>
                <a:spcPct val="0"/>
              </a:spcBef>
              <a:buNone/>
            </a:pPr>
            <a:endParaRPr lang="en-US" sz="2400" dirty="0">
              <a:latin typeface="微软雅黑" panose="020B0503020204020204" pitchFamily="34" charset="-122"/>
              <a:ea typeface="微软雅黑" panose="020B0503020204020204" pitchFamily="34" charset="-122"/>
            </a:endParaRPr>
          </a:p>
          <a:p>
            <a:pPr marL="803275" lvl="1" indent="-447675" algn="just" eaLnBrk="1" hangingPunct="1">
              <a:lnSpc>
                <a:spcPct val="120000"/>
              </a:lnSpc>
              <a:spcBef>
                <a:spcPct val="0"/>
              </a:spcBef>
            </a:pPr>
            <a:r>
              <a:rPr lang="en-US" altLang="zh-CN" sz="2400" dirty="0">
                <a:latin typeface="微软雅黑" panose="020B0503020204020204" pitchFamily="34" charset="-122"/>
                <a:ea typeface="微软雅黑" panose="020B0503020204020204" pitchFamily="34" charset="-122"/>
              </a:rPr>
              <a:t>% </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百分号</a:t>
            </a: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代表任意长度（长度可以为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）的字符串</a:t>
            </a:r>
            <a:endParaRPr lang="en-US" sz="2400" dirty="0">
              <a:latin typeface="微软雅黑" panose="020B0503020204020204" pitchFamily="34" charset="-122"/>
              <a:ea typeface="微软雅黑" panose="020B0503020204020204" pitchFamily="34" charset="-122"/>
            </a:endParaRPr>
          </a:p>
          <a:p>
            <a:pPr marL="1203325" lvl="2" indent="-447675" algn="just" eaLnBrk="1" hangingPunct="1">
              <a:lnSpc>
                <a:spcPct val="120000"/>
              </a:lnSpc>
              <a:spcBef>
                <a:spcPct val="0"/>
              </a:spcBef>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例如</a:t>
            </a:r>
            <a:r>
              <a:rPr lang="en-US" altLang="zh-CN" sz="2400" dirty="0" err="1">
                <a:latin typeface="微软雅黑" panose="020B0503020204020204" pitchFamily="34" charset="-122"/>
                <a:ea typeface="微软雅黑" panose="020B0503020204020204" pitchFamily="34" charset="-122"/>
              </a:rPr>
              <a:t>a%b</a:t>
            </a:r>
            <a:r>
              <a:rPr lang="zh-CN" altLang="en-US" sz="2400" dirty="0">
                <a:latin typeface="微软雅黑" panose="020B0503020204020204" pitchFamily="34" charset="-122"/>
                <a:ea typeface="微软雅黑" panose="020B0503020204020204" pitchFamily="34" charset="-122"/>
              </a:rPr>
              <a:t>表示以</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开头，以</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结尾的任意长度的字符串</a:t>
            </a:r>
            <a:endParaRPr lang="en-US" sz="2400" dirty="0">
              <a:latin typeface="微软雅黑" panose="020B0503020204020204" pitchFamily="34" charset="-122"/>
              <a:ea typeface="微软雅黑" panose="020B0503020204020204" pitchFamily="34" charset="-122"/>
            </a:endParaRPr>
          </a:p>
          <a:p>
            <a:pPr marL="803275" lvl="1" indent="-447675" algn="just" eaLnBrk="1" hangingPunct="1">
              <a:lnSpc>
                <a:spcPct val="120000"/>
              </a:lnSpc>
              <a:spcBef>
                <a:spcPct val="0"/>
              </a:spcBef>
            </a:pPr>
            <a:r>
              <a:rPr lang="en-US" altLang="zh-CN" sz="2400" dirty="0">
                <a:latin typeface="微软雅黑" panose="020B0503020204020204" pitchFamily="34" charset="-122"/>
                <a:ea typeface="微软雅黑" panose="020B0503020204020204" pitchFamily="34" charset="-122"/>
              </a:rPr>
              <a:t>_ </a:t>
            </a:r>
            <a:r>
              <a:rPr lang="en-US"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下横线</a:t>
            </a: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代表任意单个字符。</a:t>
            </a:r>
            <a:endParaRPr lang="en-US" sz="2400" dirty="0">
              <a:latin typeface="微软雅黑" panose="020B0503020204020204" pitchFamily="34" charset="-122"/>
              <a:ea typeface="微软雅黑" panose="020B0503020204020204" pitchFamily="34" charset="-122"/>
            </a:endParaRPr>
          </a:p>
          <a:p>
            <a:pPr marL="1203325" lvl="2" indent="-447675" algn="just" eaLnBrk="1" hangingPunct="1">
              <a:lnSpc>
                <a:spcPct val="120000"/>
              </a:lnSpc>
              <a:spcBef>
                <a:spcPct val="0"/>
              </a:spcBef>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例如</a:t>
            </a:r>
            <a:r>
              <a:rPr lang="en-US" altLang="zh-CN" sz="2400" dirty="0" err="1">
                <a:latin typeface="微软雅黑" panose="020B0503020204020204" pitchFamily="34" charset="-122"/>
                <a:ea typeface="微软雅黑" panose="020B0503020204020204" pitchFamily="34" charset="-122"/>
              </a:rPr>
              <a:t>a_b</a:t>
            </a:r>
            <a:r>
              <a:rPr lang="zh-CN" altLang="en-US" sz="2400" dirty="0">
                <a:latin typeface="微软雅黑" panose="020B0503020204020204" pitchFamily="34" charset="-122"/>
                <a:ea typeface="微软雅黑" panose="020B0503020204020204" pitchFamily="34" charset="-122"/>
              </a:rPr>
              <a:t>表示以</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开头，以</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结尾的长度为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的任意字符串</a:t>
            </a:r>
            <a:endParaRPr 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60639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r>
              <a:rPr lang="zh-CN" altLang="en-US" sz="5000" dirty="0">
                <a:latin typeface="微软雅黑" panose="020B0503020204020204" pitchFamily="34" charset="-122"/>
                <a:ea typeface="微软雅黑" panose="020B0503020204020204" pitchFamily="34" charset="-122"/>
              </a:rPr>
              <a:t>字符匹配（续）</a:t>
            </a:r>
          </a:p>
        </p:txBody>
      </p:sp>
      <p:sp>
        <p:nvSpPr>
          <p:cNvPr id="79875" name="内容占位符 2"/>
          <p:cNvSpPr>
            <a:spLocks noGrp="1"/>
          </p:cNvSpPr>
          <p:nvPr>
            <p:ph idx="4294967295"/>
          </p:nvPr>
        </p:nvSpPr>
        <p:spPr>
          <a:xfrm>
            <a:off x="1028700" y="1484784"/>
            <a:ext cx="8229600" cy="4922838"/>
          </a:xfrm>
        </p:spPr>
        <p:txBody>
          <a:bodyPr>
            <a:normAutofit/>
          </a:bodyPr>
          <a:lstStyle/>
          <a:p>
            <a:pPr marL="933450" lvl="1" indent="-533400" eaLnBrk="1" hangingPunct="1">
              <a:lnSpc>
                <a:spcPct val="90000"/>
              </a:lnSpc>
              <a:defRPr/>
            </a:pPr>
            <a:r>
              <a:rPr lang="zh-CN" altLang="en-US" sz="2400" dirty="0">
                <a:latin typeface="微软雅黑" panose="020B0503020204020204" pitchFamily="34" charset="-122"/>
                <a:ea typeface="微软雅黑" panose="020B0503020204020204" pitchFamily="34" charset="-122"/>
              </a:rPr>
              <a:t>匹配串为固定字符串</a:t>
            </a:r>
          </a:p>
          <a:p>
            <a:pPr marL="533400" indent="-533400">
              <a:lnSpc>
                <a:spcPct val="90000"/>
              </a:lnSpc>
              <a:buFont typeface="Wingdings" panose="05000000000000000000" pitchFamily="2" charset="2"/>
              <a:buAutoNum type="arabicParenR"/>
              <a:defRPr/>
            </a:pPr>
            <a:endParaRPr lang="zh-CN" altLang="en-US" sz="2400" dirty="0">
              <a:latin typeface="微软雅黑" panose="020B0503020204020204" pitchFamily="34" charset="-122"/>
              <a:ea typeface="微软雅黑" panose="020B0503020204020204" pitchFamily="34" charset="-122"/>
            </a:endParaRPr>
          </a:p>
          <a:p>
            <a:pPr marL="914400" lvl="1" indent="-457200" algn="just" eaLnBrk="1" hangingPunct="1">
              <a:lnSpc>
                <a:spcPct val="90000"/>
              </a:lnSpc>
              <a:buNone/>
              <a:defRPr/>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3.29]  </a:t>
            </a:r>
            <a:r>
              <a:rPr lang="zh-CN" altLang="en-US" sz="2400" dirty="0">
                <a:latin typeface="微软雅黑" panose="020B0503020204020204" pitchFamily="34" charset="-122"/>
                <a:ea typeface="微软雅黑" panose="020B0503020204020204" pitchFamily="34" charset="-122"/>
              </a:rPr>
              <a:t>查询学号为</a:t>
            </a:r>
            <a:r>
              <a:rPr lang="en-US" altLang="zh-CN" sz="2400" dirty="0">
                <a:latin typeface="微软雅黑" panose="020B0503020204020204" pitchFamily="34" charset="-122"/>
                <a:ea typeface="微软雅黑" panose="020B0503020204020204" pitchFamily="34" charset="-122"/>
              </a:rPr>
              <a:t>201215121</a:t>
            </a:r>
            <a:r>
              <a:rPr lang="zh-CN" altLang="en-US" sz="2400" dirty="0">
                <a:latin typeface="微软雅黑" panose="020B0503020204020204" pitchFamily="34" charset="-122"/>
                <a:ea typeface="微软雅黑" panose="020B0503020204020204" pitchFamily="34" charset="-122"/>
              </a:rPr>
              <a:t>的学生的详细情况。</a:t>
            </a:r>
          </a:p>
          <a:p>
            <a:pPr marL="1333500" lvl="2" indent="-419100" algn="just" eaLnBrk="1" hangingPunct="1">
              <a:lnSpc>
                <a:spcPct val="90000"/>
              </a:lnSpc>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    </a:t>
            </a:r>
          </a:p>
          <a:p>
            <a:pPr marL="1333500" lvl="2" indent="-419100" algn="just" eaLnBrk="1" hangingPunct="1">
              <a:lnSpc>
                <a:spcPct val="90000"/>
              </a:lnSpc>
              <a:buNone/>
              <a:defRPr/>
            </a:pPr>
            <a:r>
              <a:rPr lang="en-US" altLang="zh-CN" sz="2400" dirty="0">
                <a:latin typeface="微软雅黑" panose="020B0503020204020204" pitchFamily="34" charset="-122"/>
                <a:ea typeface="微软雅黑" panose="020B0503020204020204" pitchFamily="34" charset="-122"/>
              </a:rPr>
              <a:t>     FROM  Student  </a:t>
            </a:r>
          </a:p>
          <a:p>
            <a:pPr marL="1333500" lvl="2" indent="-419100" algn="just" eaLnBrk="1" hangingPunct="1">
              <a:lnSpc>
                <a:spcPct val="90000"/>
              </a:lnSpc>
              <a:buNone/>
              <a:defRPr/>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LIKE </a:t>
            </a:r>
            <a:r>
              <a:rPr lang="en-US" altLang="zh-CN" sz="2400" dirty="0">
                <a:latin typeface="微软雅黑" panose="020B0503020204020204" pitchFamily="34" charset="-122"/>
                <a:ea typeface="微软雅黑" panose="020B0503020204020204" pitchFamily="34" charset="-122"/>
              </a:rPr>
              <a:t>‘201215121'</a:t>
            </a:r>
            <a:r>
              <a:rPr lang="zh-CN" altLang="en-US" sz="2400" dirty="0">
                <a:latin typeface="微软雅黑" panose="020B0503020204020204" pitchFamily="34" charset="-122"/>
                <a:ea typeface="微软雅黑" panose="020B0503020204020204" pitchFamily="34" charset="-122"/>
              </a:rPr>
              <a:t>;</a:t>
            </a:r>
          </a:p>
          <a:p>
            <a:pPr marL="1333500" lvl="2" indent="-419100" algn="just" eaLnBrk="1" hangingPunct="1">
              <a:lnSpc>
                <a:spcPct val="90000"/>
              </a:lnSpc>
              <a:buNone/>
              <a:defRPr/>
            </a:pPr>
            <a:endParaRPr lang="zh-CN" altLang="en-US" sz="2400" dirty="0">
              <a:latin typeface="微软雅黑" panose="020B0503020204020204" pitchFamily="34" charset="-122"/>
              <a:ea typeface="微软雅黑" panose="020B0503020204020204" pitchFamily="34" charset="-122"/>
            </a:endParaRPr>
          </a:p>
          <a:p>
            <a:pPr marL="914400" lvl="1" indent="-457200" algn="just" eaLnBrk="1" hangingPunct="1">
              <a:lnSpc>
                <a:spcPct val="90000"/>
              </a:lnSpc>
              <a:buNone/>
              <a:defRPr/>
            </a:pPr>
            <a:r>
              <a:rPr lang="zh-CN" altLang="en-US" sz="2400" dirty="0">
                <a:latin typeface="微软雅黑" panose="020B0503020204020204" pitchFamily="34" charset="-122"/>
                <a:ea typeface="微软雅黑" panose="020B0503020204020204" pitchFamily="34" charset="-122"/>
              </a:rPr>
              <a:t>等价于： </a:t>
            </a:r>
          </a:p>
          <a:p>
            <a:pPr marL="1333500" lvl="2" indent="-419100" eaLnBrk="1" hangingPunct="1">
              <a:lnSpc>
                <a:spcPct val="90000"/>
              </a:lnSpc>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 </a:t>
            </a:r>
          </a:p>
          <a:p>
            <a:pPr marL="1333500" lvl="2" indent="-419100" eaLnBrk="1" hangingPunct="1">
              <a:lnSpc>
                <a:spcPct val="90000"/>
              </a:lnSpc>
              <a:buNone/>
              <a:defRPr/>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 </a:t>
            </a:r>
          </a:p>
          <a:p>
            <a:pPr marL="1333500" lvl="2" indent="-419100" eaLnBrk="1" hangingPunct="1">
              <a:lnSpc>
                <a:spcPct val="90000"/>
              </a:lnSpc>
              <a:buNone/>
              <a:defRPr/>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Sno</a:t>
            </a:r>
            <a:r>
              <a:rPr lang="en-US" altLang="zh-CN" sz="2400" dirty="0">
                <a:latin typeface="微软雅黑" panose="020B0503020204020204" pitchFamily="34" charset="-122"/>
                <a:ea typeface="微软雅黑" panose="020B0503020204020204" pitchFamily="34" charset="-122"/>
              </a:rPr>
              <a:t> = ' 201215121 '</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83097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p:txBody>
          <a:bodyPr/>
          <a:lstStyle/>
          <a:p>
            <a:r>
              <a:rPr lang="zh-CN" altLang="en-US" sz="5000" dirty="0">
                <a:latin typeface="微软雅黑" panose="020B0503020204020204" pitchFamily="34" charset="-122"/>
                <a:ea typeface="微软雅黑" panose="020B0503020204020204" pitchFamily="34" charset="-122"/>
              </a:rPr>
              <a:t>字符匹配（续）</a:t>
            </a:r>
          </a:p>
        </p:txBody>
      </p:sp>
      <p:sp>
        <p:nvSpPr>
          <p:cNvPr id="83971" name="Rectangle 3"/>
          <p:cNvSpPr>
            <a:spLocks noGrp="1" noChangeArrowheads="1"/>
          </p:cNvSpPr>
          <p:nvPr>
            <p:ph type="body" idx="4294967295"/>
          </p:nvPr>
        </p:nvSpPr>
        <p:spPr>
          <a:xfrm>
            <a:off x="1090364" y="1573485"/>
            <a:ext cx="8229600" cy="5095875"/>
          </a:xfrm>
        </p:spPr>
        <p:txBody>
          <a:bodyPr/>
          <a:lstStyle/>
          <a:p>
            <a:pPr eaLnBrk="1" hangingPunct="1">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匹配串为含通配符的字符串</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3.30]  </a:t>
            </a:r>
            <a:r>
              <a:rPr lang="zh-CN" altLang="en-US" sz="2400" dirty="0">
                <a:latin typeface="微软雅黑" panose="020B0503020204020204" pitchFamily="34" charset="-122"/>
                <a:ea typeface="微软雅黑" panose="020B0503020204020204" pitchFamily="34" charset="-122"/>
              </a:rPr>
              <a:t>查询所有姓刘学生的姓名、学号和性别。</a:t>
            </a:r>
          </a:p>
          <a:p>
            <a:pPr lvl="1"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LIKE </a:t>
            </a:r>
            <a:r>
              <a:rPr lang="zh-CN" altLang="en-US" sz="2400" dirty="0">
                <a:solidFill>
                  <a:srgbClr val="FF00FF"/>
                </a:solidFill>
                <a:latin typeface="微软雅黑" panose="020B0503020204020204" pitchFamily="34" charset="-122"/>
                <a:ea typeface="微软雅黑" panose="020B0503020204020204" pitchFamily="34" charset="-122"/>
              </a:rPr>
              <a:t>'刘</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lvl="1"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3.31]  </a:t>
            </a:r>
            <a:r>
              <a:rPr lang="zh-CN" altLang="en-US" sz="2400" dirty="0">
                <a:latin typeface="微软雅黑" panose="020B0503020204020204" pitchFamily="34" charset="-122"/>
                <a:ea typeface="微软雅黑" panose="020B0503020204020204" pitchFamily="34" charset="-122"/>
              </a:rPr>
              <a:t>查询姓</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欧阳</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且全名为三个汉字的学生的姓名。</a:t>
            </a:r>
          </a:p>
          <a:p>
            <a:pPr lvl="1"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LIKE '</a:t>
            </a:r>
            <a:r>
              <a:rPr lang="zh-CN" altLang="en-US" sz="2400" dirty="0">
                <a:solidFill>
                  <a:srgbClr val="FF00FF"/>
                </a:solidFill>
                <a:latin typeface="微软雅黑" panose="020B0503020204020204" pitchFamily="34" charset="-122"/>
                <a:ea typeface="微软雅黑" panose="020B0503020204020204" pitchFamily="34" charset="-122"/>
              </a:rPr>
              <a:t>欧阳</a:t>
            </a:r>
            <a:r>
              <a:rPr lang="en-US" altLang="zh-CN" sz="2400" dirty="0">
                <a:solidFill>
                  <a:srgbClr val="FF00FF"/>
                </a:solidFill>
                <a:latin typeface="微软雅黑" panose="020B0503020204020204" pitchFamily="34" charset="-122"/>
                <a:ea typeface="微软雅黑" panose="020B0503020204020204" pitchFamily="34" charset="-122"/>
              </a:rPr>
              <a:t>__'</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89940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r>
              <a:rPr lang="zh-CN" altLang="en-US" sz="5000" dirty="0">
                <a:latin typeface="微软雅黑" panose="020B0503020204020204" pitchFamily="34" charset="-122"/>
                <a:ea typeface="微软雅黑" panose="020B0503020204020204" pitchFamily="34" charset="-122"/>
              </a:rPr>
              <a:t>字符匹配（续）</a:t>
            </a:r>
          </a:p>
        </p:txBody>
      </p:sp>
      <p:sp>
        <p:nvSpPr>
          <p:cNvPr id="84995" name="Rectangle 3"/>
          <p:cNvSpPr>
            <a:spLocks noGrp="1" noChangeArrowheads="1"/>
          </p:cNvSpPr>
          <p:nvPr>
            <p:ph type="body" idx="4294967295"/>
          </p:nvPr>
        </p:nvSpPr>
        <p:spPr>
          <a:xfrm>
            <a:off x="679004" y="1556792"/>
            <a:ext cx="9258300" cy="4610100"/>
          </a:xfrm>
        </p:spPr>
        <p:txBody>
          <a:bodyPr/>
          <a:lstStyle/>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3.32]  </a:t>
            </a:r>
            <a:r>
              <a:rPr lang="zh-CN" altLang="en-US" sz="2400" dirty="0">
                <a:latin typeface="微软雅黑" panose="020B0503020204020204" pitchFamily="34" charset="-122"/>
                <a:ea typeface="微软雅黑" panose="020B0503020204020204" pitchFamily="34" charset="-122"/>
              </a:rPr>
              <a:t>查询名字中第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个字为</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阳</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字的学生的姓名和学号。</a:t>
            </a:r>
          </a:p>
          <a:p>
            <a:pPr lvl="1"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Sno</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FROM     Student</a:t>
            </a:r>
          </a:p>
          <a:p>
            <a:pPr lvl="1" eaLnBrk="1" hangingPunct="1">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LIKE </a:t>
            </a:r>
            <a:r>
              <a:rPr lang="zh-CN" altLang="en-US" sz="2400" dirty="0">
                <a:solidFill>
                  <a:srgbClr val="FF00FF"/>
                </a:solidFill>
                <a:latin typeface="微软雅黑" panose="020B0503020204020204" pitchFamily="34" charset="-122"/>
                <a:ea typeface="微软雅黑" panose="020B0503020204020204" pitchFamily="34" charset="-122"/>
              </a:rPr>
              <a:t>'</a:t>
            </a:r>
            <a:r>
              <a:rPr lang="en-US" altLang="zh-CN" sz="2400" dirty="0">
                <a:solidFill>
                  <a:srgbClr val="FF00FF"/>
                </a:solidFill>
                <a:latin typeface="微软雅黑" panose="020B0503020204020204" pitchFamily="34" charset="-122"/>
                <a:ea typeface="微软雅黑" panose="020B0503020204020204" pitchFamily="34" charset="-122"/>
              </a:rPr>
              <a:t>__</a:t>
            </a:r>
            <a:r>
              <a:rPr lang="zh-CN" altLang="en-US" sz="2400" dirty="0">
                <a:solidFill>
                  <a:srgbClr val="FF00FF"/>
                </a:solidFill>
                <a:latin typeface="微软雅黑" panose="020B0503020204020204" pitchFamily="34" charset="-122"/>
                <a:ea typeface="微软雅黑" panose="020B0503020204020204" pitchFamily="34" charset="-122"/>
              </a:rPr>
              <a:t>阳</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solidFill>
                  <a:srgbClr val="FF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lvl="1"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3.33]  </a:t>
            </a:r>
            <a:r>
              <a:rPr lang="zh-CN" altLang="en-US" sz="2400" dirty="0">
                <a:latin typeface="微软雅黑" panose="020B0503020204020204" pitchFamily="34" charset="-122"/>
                <a:ea typeface="微软雅黑" panose="020B0503020204020204" pitchFamily="34" charset="-122"/>
              </a:rPr>
              <a:t>查询所有不姓刘的学生姓名、学号和性别。</a:t>
            </a:r>
          </a:p>
          <a:p>
            <a:pPr lvl="1"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lvl="1"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NOT LIKE '</a:t>
            </a:r>
            <a:r>
              <a:rPr lang="zh-CN" altLang="en-US" sz="2400" dirty="0">
                <a:solidFill>
                  <a:srgbClr val="FF00FF"/>
                </a:solidFill>
                <a:latin typeface="微软雅黑" panose="020B0503020204020204" pitchFamily="34" charset="-122"/>
                <a:ea typeface="微软雅黑" panose="020B0503020204020204" pitchFamily="34" charset="-122"/>
              </a:rPr>
              <a:t>刘</a:t>
            </a:r>
            <a:r>
              <a:rPr lang="en-US" altLang="zh-CN" sz="2400" dirty="0">
                <a:solidFill>
                  <a:srgbClr val="FF00FF"/>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1940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r>
              <a:rPr lang="zh-CN" altLang="en-US" sz="5000" dirty="0">
                <a:latin typeface="微软雅黑" panose="020B0503020204020204" pitchFamily="34" charset="-122"/>
                <a:ea typeface="微软雅黑" panose="020B0503020204020204" pitchFamily="34" charset="-122"/>
              </a:rPr>
              <a:t>字符匹配（续）</a:t>
            </a:r>
          </a:p>
        </p:txBody>
      </p:sp>
      <p:sp>
        <p:nvSpPr>
          <p:cNvPr id="86019" name="Rectangle 3"/>
          <p:cNvSpPr>
            <a:spLocks noGrp="1" noChangeArrowheads="1"/>
          </p:cNvSpPr>
          <p:nvPr>
            <p:ph type="body" idx="4294967295"/>
          </p:nvPr>
        </p:nvSpPr>
        <p:spPr>
          <a:xfrm>
            <a:off x="1255068" y="1628800"/>
            <a:ext cx="8229600" cy="4547392"/>
          </a:xfrm>
        </p:spPr>
        <p:txBody>
          <a:bodyPr>
            <a:normAutofit fontScale="85000" lnSpcReduction="20000"/>
          </a:bodyPr>
          <a:lstStyle/>
          <a:p>
            <a:pPr>
              <a:lnSpc>
                <a:spcPct val="80000"/>
              </a:lnSpc>
            </a:pPr>
            <a:r>
              <a:rPr lang="zh-CN" altLang="en-US" sz="2800" dirty="0">
                <a:latin typeface="微软雅黑" panose="020B0503020204020204" pitchFamily="34" charset="-122"/>
                <a:ea typeface="微软雅黑" panose="020B0503020204020204" pitchFamily="34" charset="-122"/>
              </a:rPr>
              <a:t>使用换码字符将通配符转义为普通字符</a:t>
            </a:r>
          </a:p>
          <a:p>
            <a:pPr eaLnBrk="1" hangingPunct="1">
              <a:lnSpc>
                <a:spcPct val="8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3.34]  </a:t>
            </a:r>
            <a:r>
              <a:rPr lang="zh-CN" altLang="en-US" sz="2400" dirty="0">
                <a:latin typeface="微软雅黑" panose="020B0503020204020204" pitchFamily="34" charset="-122"/>
                <a:ea typeface="微软雅黑" panose="020B0503020204020204" pitchFamily="34" charset="-122"/>
              </a:rPr>
              <a:t>查询</a:t>
            </a:r>
            <a:r>
              <a:rPr lang="en-US" altLang="zh-CN" sz="2400" dirty="0" err="1">
                <a:latin typeface="微软雅黑" panose="020B0503020204020204" pitchFamily="34" charset="-122"/>
                <a:ea typeface="微软雅黑" panose="020B0503020204020204" pitchFamily="34" charset="-122"/>
              </a:rPr>
              <a:t>DB_Design</a:t>
            </a:r>
            <a:r>
              <a:rPr lang="zh-CN" altLang="en-US" sz="2400" dirty="0">
                <a:latin typeface="微软雅黑" panose="020B0503020204020204" pitchFamily="34" charset="-122"/>
                <a:ea typeface="微软雅黑" panose="020B0503020204020204" pitchFamily="34" charset="-122"/>
              </a:rPr>
              <a:t>课程的课程号和学分。</a:t>
            </a:r>
          </a:p>
          <a:p>
            <a:pPr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Cno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Ccredit</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Course</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Cname</a:t>
            </a:r>
            <a:r>
              <a:rPr lang="en-US" altLang="zh-CN" sz="2400" dirty="0">
                <a:latin typeface="微软雅黑" panose="020B0503020204020204" pitchFamily="34" charset="-122"/>
                <a:ea typeface="微软雅黑" panose="020B0503020204020204" pitchFamily="34" charset="-122"/>
              </a:rPr>
              <a:t> LIKE 'DB</a:t>
            </a:r>
            <a:r>
              <a:rPr lang="en-US" altLang="zh-CN" sz="2400" dirty="0">
                <a:solidFill>
                  <a:srgbClr val="852121"/>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_Design' </a:t>
            </a:r>
            <a:r>
              <a:rPr lang="en-US" altLang="zh-CN" sz="2400" dirty="0">
                <a:solidFill>
                  <a:srgbClr val="FF00FF"/>
                </a:solidFill>
                <a:latin typeface="微软雅黑" panose="020B0503020204020204" pitchFamily="34" charset="-122"/>
                <a:ea typeface="微软雅黑" panose="020B0503020204020204" pitchFamily="34" charset="-122"/>
              </a:rPr>
              <a:t>ESCAPE '\ '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3.35]  </a:t>
            </a:r>
            <a:r>
              <a:rPr lang="zh-CN" altLang="en-US" sz="2400" dirty="0">
                <a:latin typeface="微软雅黑" panose="020B0503020204020204" pitchFamily="34" charset="-122"/>
                <a:ea typeface="微软雅黑" panose="020B0503020204020204" pitchFamily="34" charset="-122"/>
              </a:rPr>
              <a:t>查询以</a:t>
            </a:r>
            <a:r>
              <a:rPr lang="en-US" altLang="zh-CN" sz="2400" dirty="0">
                <a:latin typeface="微软雅黑" panose="020B0503020204020204" pitchFamily="34" charset="-122"/>
                <a:ea typeface="微软雅黑" panose="020B0503020204020204" pitchFamily="34" charset="-122"/>
              </a:rPr>
              <a:t>"DB_"</a:t>
            </a:r>
            <a:r>
              <a:rPr lang="zh-CN" altLang="en-US" sz="2400" dirty="0">
                <a:latin typeface="微软雅黑" panose="020B0503020204020204" pitchFamily="34" charset="-122"/>
                <a:ea typeface="微软雅黑" panose="020B0503020204020204" pitchFamily="34" charset="-122"/>
              </a:rPr>
              <a:t>开头，且倒数第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个字符为 </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的课程的详细情况。</a:t>
            </a:r>
          </a:p>
          <a:p>
            <a:pPr eaLnBrk="1" hangingPunct="1">
              <a:lnSpc>
                <a:spcPct val="12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Course</a:t>
            </a:r>
          </a:p>
          <a:p>
            <a:pPr eaLnBrk="1" hangingPunct="1">
              <a:lnSpc>
                <a:spcPct val="12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Cname</a:t>
            </a:r>
            <a:r>
              <a:rPr lang="en-US" altLang="zh-CN" sz="2400" dirty="0">
                <a:latin typeface="微软雅黑" panose="020B0503020204020204" pitchFamily="34" charset="-122"/>
                <a:ea typeface="微软雅黑" panose="020B0503020204020204" pitchFamily="34" charset="-122"/>
              </a:rPr>
              <a:t> LIKE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DB</a:t>
            </a:r>
            <a:r>
              <a:rPr lang="en-US" altLang="zh-CN" sz="2400" dirty="0">
                <a:solidFill>
                  <a:srgbClr val="852121"/>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_%</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_ _</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FF"/>
                </a:solidFill>
                <a:latin typeface="微软雅黑" panose="020B0503020204020204" pitchFamily="34" charset="-122"/>
                <a:ea typeface="微软雅黑" panose="020B0503020204020204" pitchFamily="34" charset="-122"/>
              </a:rPr>
              <a:t>ESCAPE '\ ' </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zh-CN" altLang="en-US" sz="2400" dirty="0">
                <a:solidFill>
                  <a:srgbClr val="009999"/>
                </a:solidFill>
                <a:latin typeface="微软雅黑" panose="020B0503020204020204" pitchFamily="34" charset="-122"/>
                <a:ea typeface="微软雅黑" panose="020B0503020204020204" pitchFamily="34" charset="-122"/>
              </a:rPr>
              <a:t>	</a:t>
            </a:r>
          </a:p>
          <a:p>
            <a:pPr marL="447675" indent="-447675" eaLnBrk="1" hangingPunct="1">
              <a:buFont typeface="Wingdings" panose="05000000000000000000" pitchFamily="2" charset="2"/>
              <a:buNone/>
            </a:pPr>
            <a:r>
              <a:rPr lang="zh-CN" altLang="en-US" sz="2400" dirty="0">
                <a:solidFill>
                  <a:srgbClr val="009999"/>
                </a:solidFill>
                <a:latin typeface="微软雅黑" panose="020B0503020204020204" pitchFamily="34" charset="-122"/>
                <a:ea typeface="微软雅黑" panose="020B0503020204020204" pitchFamily="34" charset="-122"/>
              </a:rPr>
              <a:t>	ESCAPE '＼' 表示“ ＼” 为换码字符</a:t>
            </a:r>
          </a:p>
          <a:p>
            <a:pPr eaLnBrk="1" hangingPunct="1">
              <a:lnSpc>
                <a:spcPct val="80000"/>
              </a:lnSpc>
              <a:buFont typeface="Wingdings" panose="05000000000000000000" pitchFamily="2" charset="2"/>
              <a:buNone/>
            </a:pPr>
            <a:endParaRPr lang="zh-CN" altLang="en-US" sz="2400" dirty="0">
              <a:solidFill>
                <a:srgbClr val="852121"/>
              </a:solidFill>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endParaRPr lang="zh-CN" altLang="en-US" sz="2400" dirty="0">
              <a:solidFill>
                <a:srgbClr val="0099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1768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⑤</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涉及空值的查询</a:t>
            </a:r>
          </a:p>
        </p:txBody>
      </p:sp>
      <p:sp>
        <p:nvSpPr>
          <p:cNvPr id="87043" name="Rectangle 3"/>
          <p:cNvSpPr>
            <a:spLocks noGrp="1" noChangeArrowheads="1"/>
          </p:cNvSpPr>
          <p:nvPr>
            <p:ph type="body" idx="4294967295"/>
          </p:nvPr>
        </p:nvSpPr>
        <p:spPr>
          <a:xfrm>
            <a:off x="967036" y="1556792"/>
            <a:ext cx="8435975" cy="4945733"/>
          </a:xfrm>
        </p:spPr>
        <p:txBody>
          <a:bodyPr>
            <a:normAutofit fontScale="92500" lnSpcReduction="10000"/>
          </a:bodyPr>
          <a:lstStyle/>
          <a:p>
            <a:pPr>
              <a:lnSpc>
                <a:spcPct val="110000"/>
              </a:lnSpc>
              <a:spcBef>
                <a:spcPct val="0"/>
              </a:spcBef>
              <a:buFont typeface="Wingdings" panose="05000000000000000000" pitchFamily="2" charset="2"/>
              <a:buChar char="v"/>
            </a:pPr>
            <a:r>
              <a:rPr lang="zh-CN" altLang="en-US" sz="2400" dirty="0">
                <a:latin typeface="微软雅黑" panose="020B0503020204020204" pitchFamily="34" charset="-122"/>
                <a:ea typeface="微软雅黑" panose="020B0503020204020204" pitchFamily="34" charset="-122"/>
              </a:rPr>
              <a:t>谓词： </a:t>
            </a:r>
            <a:r>
              <a:rPr lang="en-US" altLang="zh-CN" sz="2400" dirty="0">
                <a:latin typeface="微软雅黑" panose="020B0503020204020204" pitchFamily="34" charset="-122"/>
                <a:ea typeface="微软雅黑" panose="020B0503020204020204" pitchFamily="34" charset="-122"/>
              </a:rPr>
              <a:t>IS NULL </a:t>
            </a:r>
            <a:r>
              <a:rPr lang="zh-CN" altLang="en-US" sz="2400" dirty="0">
                <a:latin typeface="微软雅黑" panose="020B0503020204020204" pitchFamily="34" charset="-122"/>
                <a:ea typeface="微软雅黑" panose="020B0503020204020204" pitchFamily="34" charset="-122"/>
              </a:rPr>
              <a:t>或 </a:t>
            </a:r>
            <a:r>
              <a:rPr lang="en-US" altLang="zh-CN" sz="2400" dirty="0">
                <a:latin typeface="微软雅黑" panose="020B0503020204020204" pitchFamily="34" charset="-122"/>
                <a:ea typeface="微软雅黑" panose="020B0503020204020204" pitchFamily="34" charset="-122"/>
              </a:rPr>
              <a:t>IS NOT NULL</a:t>
            </a:r>
            <a:br>
              <a:rPr lang="en-US" altLang="zh-CN" sz="2400" dirty="0">
                <a:latin typeface="微软雅黑" panose="020B0503020204020204" pitchFamily="34" charset="-122"/>
                <a:ea typeface="微软雅黑" panose="020B0503020204020204" pitchFamily="34" charset="-122"/>
              </a:rPr>
            </a:br>
            <a:r>
              <a:rPr 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IS” </a:t>
            </a:r>
            <a:r>
              <a:rPr lang="zh-CN" altLang="en-US" sz="2400" dirty="0">
                <a:latin typeface="微软雅黑" panose="020B0503020204020204" pitchFamily="34" charset="-122"/>
                <a:ea typeface="微软雅黑" panose="020B0503020204020204" pitchFamily="34" charset="-122"/>
              </a:rPr>
              <a:t>不能用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代替</a:t>
            </a:r>
            <a:endParaRPr lang="en-US" altLang="zh-CN" sz="2400" dirty="0">
              <a:latin typeface="微软雅黑" panose="020B0503020204020204" pitchFamily="34" charset="-122"/>
              <a:ea typeface="微软雅黑" panose="020B0503020204020204" pitchFamily="34" charset="-122"/>
            </a:endParaRPr>
          </a:p>
          <a:p>
            <a:pPr lvl="1" eaLnBrk="1" hangingPunct="1">
              <a:lnSpc>
                <a:spcPct val="110000"/>
              </a:lnSpc>
              <a:spcBef>
                <a:spcPct val="0"/>
              </a:spcBef>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endParaRPr>
          </a:p>
          <a:p>
            <a:pPr eaLnBrk="1" hangingPunct="1">
              <a:lnSpc>
                <a:spcPct val="110000"/>
              </a:lnSpc>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3.36]  </a:t>
            </a:r>
            <a:r>
              <a:rPr lang="zh-CN" altLang="en-US" sz="2400" dirty="0">
                <a:latin typeface="微软雅黑" panose="020B0503020204020204" pitchFamily="34" charset="-122"/>
                <a:ea typeface="微软雅黑" panose="020B0503020204020204" pitchFamily="34" charset="-122"/>
              </a:rPr>
              <a:t>某些学生选修课程后没有参加考试，所以有选课记录，但没 有考试成绩。查询缺少成绩的学生的学号和相应的课程号。</a:t>
            </a:r>
          </a:p>
          <a:p>
            <a:pPr lvl="1" eaLnBrk="1" hangingPunct="1">
              <a:lnSpc>
                <a:spcPct val="110000"/>
              </a:lnSpc>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Cno</a:t>
            </a:r>
            <a:endParaRPr lang="en-US" altLang="zh-CN" sz="2400" dirty="0">
              <a:latin typeface="微软雅黑" panose="020B0503020204020204" pitchFamily="34" charset="-122"/>
              <a:ea typeface="微软雅黑" panose="020B0503020204020204" pitchFamily="34" charset="-122"/>
            </a:endParaRPr>
          </a:p>
          <a:p>
            <a:pPr lvl="1" eaLnBrk="1" hangingPunct="1">
              <a:lnSpc>
                <a:spcPct val="11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lvl="1" eaLnBrk="1" hangingPunct="1">
              <a:lnSpc>
                <a:spcPct val="11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Grade IS NULL</a:t>
            </a:r>
          </a:p>
          <a:p>
            <a:pPr lvl="1" eaLnBrk="1" hangingPunct="1">
              <a:lnSpc>
                <a:spcPct val="110000"/>
              </a:lnSpc>
              <a:spcBef>
                <a:spcPct val="0"/>
              </a:spcBef>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marL="1303338" lvl="1" indent="-676275" eaLnBrk="1" hangingPunct="1">
              <a:lnSpc>
                <a:spcPct val="11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3.37]  </a:t>
            </a:r>
            <a:r>
              <a:rPr lang="zh-CN" altLang="en-US" sz="2400" dirty="0">
                <a:latin typeface="微软雅黑" panose="020B0503020204020204" pitchFamily="34" charset="-122"/>
                <a:ea typeface="微软雅黑" panose="020B0503020204020204" pitchFamily="34" charset="-122"/>
              </a:rPr>
              <a:t>查所有有成绩的学生学号和课程号。</a:t>
            </a:r>
          </a:p>
          <a:p>
            <a:pPr lvl="1" eaLnBrk="1" hangingPunct="1">
              <a:lnSpc>
                <a:spcPct val="110000"/>
              </a:lnSpc>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Cno</a:t>
            </a:r>
            <a:endParaRPr lang="en-US" altLang="zh-CN" sz="2400" dirty="0">
              <a:latin typeface="微软雅黑" panose="020B0503020204020204" pitchFamily="34" charset="-122"/>
              <a:ea typeface="微软雅黑" panose="020B0503020204020204" pitchFamily="34" charset="-122"/>
            </a:endParaRPr>
          </a:p>
          <a:p>
            <a:pPr lvl="1" eaLnBrk="1" hangingPunct="1">
              <a:lnSpc>
                <a:spcPct val="11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SC</a:t>
            </a:r>
          </a:p>
          <a:p>
            <a:pPr lvl="1" eaLnBrk="1" hangingPunct="1">
              <a:lnSpc>
                <a:spcPct val="11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Grade IS NOT NULL</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671861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⑥多重条件查询</a:t>
            </a:r>
          </a:p>
        </p:txBody>
      </p:sp>
      <p:sp>
        <p:nvSpPr>
          <p:cNvPr id="88067" name="Rectangle 3"/>
          <p:cNvSpPr>
            <a:spLocks noGrp="1" noChangeArrowheads="1"/>
          </p:cNvSpPr>
          <p:nvPr>
            <p:ph type="body" idx="4294967295"/>
          </p:nvPr>
        </p:nvSpPr>
        <p:spPr>
          <a:xfrm>
            <a:off x="1234380" y="1526753"/>
            <a:ext cx="8229600" cy="4854575"/>
          </a:xfrm>
        </p:spPr>
        <p:txBody>
          <a:bodyPr/>
          <a:lstStyle/>
          <a:p>
            <a:pPr eaLnBrk="1" hangingPunct="1">
              <a:lnSpc>
                <a:spcPct val="140000"/>
              </a:lnSpc>
            </a:pPr>
            <a:r>
              <a:rPr lang="zh-CN" altLang="en-US" sz="2400" dirty="0">
                <a:latin typeface="微软雅黑" panose="020B0503020204020204" pitchFamily="34" charset="-122"/>
                <a:ea typeface="微软雅黑" panose="020B0503020204020204" pitchFamily="34" charset="-122"/>
              </a:rPr>
              <a:t>逻辑运算符：</a:t>
            </a:r>
            <a:r>
              <a:rPr lang="en-US" altLang="zh-CN" sz="2400" dirty="0">
                <a:latin typeface="微软雅黑" panose="020B0503020204020204" pitchFamily="34" charset="-122"/>
                <a:ea typeface="微软雅黑" panose="020B0503020204020204" pitchFamily="34" charset="-122"/>
              </a:rPr>
              <a:t>AND</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OR</a:t>
            </a:r>
            <a:r>
              <a:rPr lang="zh-CN" altLang="en-US" sz="2400" dirty="0">
                <a:latin typeface="微软雅黑" panose="020B0503020204020204" pitchFamily="34" charset="-122"/>
                <a:ea typeface="微软雅黑" panose="020B0503020204020204" pitchFamily="34" charset="-122"/>
              </a:rPr>
              <a:t>来连接多个查询条件</a:t>
            </a:r>
          </a:p>
          <a:p>
            <a:pPr lvl="1" eaLnBrk="1" hangingPunct="1">
              <a:lnSpc>
                <a:spcPct val="140000"/>
              </a:lnSpc>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AND</a:t>
            </a:r>
            <a:r>
              <a:rPr lang="zh-CN" altLang="en-US" sz="2400" dirty="0">
                <a:latin typeface="微软雅黑" panose="020B0503020204020204" pitchFamily="34" charset="-122"/>
                <a:ea typeface="微软雅黑" panose="020B0503020204020204" pitchFamily="34" charset="-122"/>
              </a:rPr>
              <a:t>的优先级高于</a:t>
            </a:r>
            <a:r>
              <a:rPr lang="en-US" altLang="zh-CN" sz="2400" dirty="0">
                <a:latin typeface="微软雅黑" panose="020B0503020204020204" pitchFamily="34" charset="-122"/>
                <a:ea typeface="微软雅黑" panose="020B0503020204020204" pitchFamily="34" charset="-122"/>
              </a:rPr>
              <a:t>OR</a:t>
            </a:r>
          </a:p>
          <a:p>
            <a:pPr lvl="1" eaLnBrk="1" hangingPunct="1">
              <a:lnSpc>
                <a:spcPct val="140000"/>
              </a:lnSpc>
              <a:buFont typeface="Wingdings" panose="05000000000000000000" pitchFamily="2" charset="2"/>
              <a:buChar char="n"/>
            </a:pPr>
            <a:r>
              <a:rPr lang="en-US"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可以用括号改变优先级</a:t>
            </a:r>
          </a:p>
          <a:p>
            <a:pPr lvl="2" eaLnBrk="1" hangingPunct="1">
              <a:lnSpc>
                <a:spcPct val="140000"/>
              </a:lnSpc>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3.38]  </a:t>
            </a:r>
            <a:r>
              <a:rPr lang="zh-CN" altLang="en-US" sz="2400" dirty="0">
                <a:latin typeface="微软雅黑" panose="020B0503020204020204" pitchFamily="34" charset="-122"/>
                <a:ea typeface="微软雅黑" panose="020B0503020204020204" pitchFamily="34" charset="-122"/>
              </a:rPr>
              <a:t>查询计算机系年龄在</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岁以下的学生姓名。</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endParaRPr lang="en-US" altLang="zh-CN" sz="240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'CS' AND Sage&lt;20</a:t>
            </a:r>
            <a:r>
              <a:rPr lang="zh-CN" altLang="en-US" sz="2400" dirty="0">
                <a:latin typeface="微软雅黑" panose="020B0503020204020204" pitchFamily="34" charset="-122"/>
                <a:ea typeface="微软雅黑" panose="020B0503020204020204" pitchFamily="34" charset="-122"/>
              </a:rPr>
              <a:t>;</a:t>
            </a:r>
          </a:p>
          <a:p>
            <a:pPr lvl="2" eaLnBrk="1" hangingPunct="1">
              <a:lnSpc>
                <a:spcPct val="14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520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en-US" dirty="0"/>
              <a:t>指令以动词开始</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6</a:t>
            </a:fld>
            <a:endParaRPr lang="zh-CN" altLang="en-US">
              <a:solidFill>
                <a:srgbClr val="000000"/>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582382535"/>
              </p:ext>
            </p:extLst>
          </p:nvPr>
        </p:nvGraphicFramePr>
        <p:xfrm>
          <a:off x="1009650" y="2204864"/>
          <a:ext cx="8267700" cy="3694112"/>
        </p:xfrm>
        <a:graphic>
          <a:graphicData uri="http://schemas.openxmlformats.org/presentationml/2006/ole">
            <mc:AlternateContent xmlns:mc="http://schemas.openxmlformats.org/markup-compatibility/2006">
              <mc:Choice xmlns:v="urn:schemas-microsoft-com:vml" Requires="v">
                <p:oleObj spid="_x0000_s9240" r:id="rId3" imgW="4226400" imgH="1889280" progId="Word.Document.8">
                  <p:embed/>
                </p:oleObj>
              </mc:Choice>
              <mc:Fallback>
                <p:oleObj r:id="rId3" imgW="4226400" imgH="188928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2204864"/>
                        <a:ext cx="8267700" cy="36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33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多重条件查询（续）</a:t>
            </a:r>
          </a:p>
        </p:txBody>
      </p:sp>
      <p:sp>
        <p:nvSpPr>
          <p:cNvPr id="89091" name="Rectangle 3"/>
          <p:cNvSpPr>
            <a:spLocks noGrp="1" noChangeArrowheads="1"/>
          </p:cNvSpPr>
          <p:nvPr>
            <p:ph type="body" idx="4294967295"/>
          </p:nvPr>
        </p:nvSpPr>
        <p:spPr>
          <a:xfrm>
            <a:off x="823020" y="1556792"/>
            <a:ext cx="8856662" cy="4710113"/>
          </a:xfrm>
        </p:spPr>
        <p:txBody>
          <a:bodyPr/>
          <a:lstStyle/>
          <a:p>
            <a:pPr eaLnBrk="1" hangingPunct="1"/>
            <a:r>
              <a:rPr lang="zh-CN" altLang="en-US" sz="2400" dirty="0">
                <a:latin typeface="微软雅黑" panose="020B0503020204020204" pitchFamily="34" charset="-122"/>
                <a:ea typeface="微软雅黑" panose="020B0503020204020204" pitchFamily="34" charset="-122"/>
              </a:rPr>
              <a:t>改写</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3.27]</a:t>
            </a:r>
          </a:p>
          <a:p>
            <a:pPr marL="0" indent="0" eaLnBrk="1" hangingPunct="1">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3.27]  </a:t>
            </a:r>
            <a:r>
              <a:rPr lang="zh-CN" altLang="en-US" sz="2400" dirty="0">
                <a:latin typeface="微软雅黑" panose="020B0503020204020204" pitchFamily="34" charset="-122"/>
                <a:ea typeface="微软雅黑" panose="020B0503020204020204" pitchFamily="34" charset="-122"/>
              </a:rPr>
              <a:t>查询计算机科学系（</a:t>
            </a:r>
            <a:r>
              <a:rPr lang="en-US" altLang="zh-CN" sz="2400" dirty="0">
                <a:latin typeface="微软雅黑" panose="020B0503020204020204" pitchFamily="34" charset="-122"/>
                <a:ea typeface="微软雅黑" panose="020B0503020204020204" pitchFamily="34" charset="-122"/>
              </a:rPr>
              <a:t>CS</a:t>
            </a:r>
            <a:r>
              <a:rPr lang="zh-CN" altLang="en-US" sz="2400" dirty="0">
                <a:latin typeface="微软雅黑" panose="020B0503020204020204" pitchFamily="34" charset="-122"/>
                <a:ea typeface="微软雅黑" panose="020B0503020204020204" pitchFamily="34" charset="-122"/>
              </a:rPr>
              <a:t>）、数学系（</a:t>
            </a:r>
            <a:r>
              <a:rPr lang="en-US" altLang="zh-CN" sz="2400" dirty="0">
                <a:latin typeface="微软雅黑" panose="020B0503020204020204" pitchFamily="34" charset="-122"/>
                <a:ea typeface="微软雅黑" panose="020B0503020204020204" pitchFamily="34" charset="-122"/>
              </a:rPr>
              <a:t>MA</a:t>
            </a:r>
            <a:r>
              <a:rPr lang="zh-CN" altLang="en-US" sz="2400" dirty="0">
                <a:latin typeface="微软雅黑" panose="020B0503020204020204" pitchFamily="34" charset="-122"/>
                <a:ea typeface="微软雅黑" panose="020B0503020204020204" pitchFamily="34" charset="-122"/>
              </a:rPr>
              <a:t>）和信息系（</a:t>
            </a:r>
            <a:r>
              <a:rPr lang="en-US" altLang="zh-CN" sz="2400" dirty="0">
                <a:latin typeface="微软雅黑" panose="020B0503020204020204" pitchFamily="34" charset="-122"/>
                <a:ea typeface="微软雅黑" panose="020B0503020204020204" pitchFamily="34" charset="-122"/>
              </a:rPr>
              <a:t>IS</a:t>
            </a:r>
            <a:r>
              <a:rPr lang="zh-CN" altLang="en-US" sz="2400" dirty="0">
                <a:latin typeface="微软雅黑" panose="020B0503020204020204" pitchFamily="34" charset="-122"/>
                <a:ea typeface="微软雅黑" panose="020B0503020204020204" pitchFamily="34" charset="-122"/>
              </a:rPr>
              <a:t>）学生的姓名和性别。</a:t>
            </a:r>
          </a:p>
          <a:p>
            <a:pPr lvl="2"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endParaRPr lang="en-US" altLang="zh-CN" sz="2400" dirty="0">
              <a:latin typeface="微软雅黑" panose="020B0503020204020204" pitchFamily="34" charset="-122"/>
              <a:ea typeface="微软雅黑" panose="020B0503020204020204" pitchFamily="34" charset="-122"/>
            </a:endParaRPr>
          </a:p>
          <a:p>
            <a:pPr lvl="2"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FROM     Student</a:t>
            </a:r>
          </a:p>
          <a:p>
            <a:pPr lvl="2"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IN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'CS ','MA ','IS'</a:t>
            </a:r>
            <a:r>
              <a:rPr lang="zh-CN" altLang="en-US" sz="2400"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可改写为：</a:t>
            </a:r>
          </a:p>
          <a:p>
            <a:pPr lvl="2"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SELECT </a:t>
            </a:r>
            <a:r>
              <a:rPr lang="en-US" altLang="zh-CN" sz="2400" dirty="0" err="1">
                <a:latin typeface="微软雅黑" panose="020B0503020204020204" pitchFamily="34" charset="-122"/>
                <a:ea typeface="微软雅黑" panose="020B0503020204020204" pitchFamily="34" charset="-122"/>
              </a:rPr>
              <a:t>Sname</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Ssex</a:t>
            </a:r>
            <a:endParaRPr lang="en-US" altLang="zh-CN" sz="2400" dirty="0">
              <a:latin typeface="微软雅黑" panose="020B0503020204020204" pitchFamily="34" charset="-122"/>
              <a:ea typeface="微软雅黑" panose="020B0503020204020204" pitchFamily="34" charset="-122"/>
            </a:endParaRPr>
          </a:p>
          <a:p>
            <a:pPr lvl="2"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FROM     Student</a:t>
            </a:r>
          </a:p>
          <a:p>
            <a:pPr lvl="2" eaLnBrk="1" hangingPunct="1">
              <a:buFont typeface="Arial" panose="020B0604020202020204" pitchFamily="34" charset="0"/>
              <a:buNone/>
            </a:pPr>
            <a:r>
              <a:rPr lang="en-US" altLang="zh-CN" sz="2400" dirty="0">
                <a:latin typeface="微软雅黑" panose="020B0503020204020204" pitchFamily="34" charset="-122"/>
                <a:ea typeface="微软雅黑" panose="020B0503020204020204" pitchFamily="34" charset="-122"/>
              </a:rPr>
              <a:t>WHERE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CS' OR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 MA' OR</a:t>
            </a:r>
          </a:p>
          <a:p>
            <a:pPr lvl="2" eaLnBrk="1" hangingPunct="1">
              <a:buFont typeface="Arial" panose="020B0604020202020204" pitchFamily="34" charset="0"/>
              <a:buNone/>
            </a:pP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'IS '</a:t>
            </a:r>
            <a:r>
              <a:rPr lang="zh-CN" altLang="en-US" sz="2400" dirty="0">
                <a:latin typeface="微软雅黑" panose="020B0503020204020204" pitchFamily="34" charset="-122"/>
                <a:ea typeface="微软雅黑" panose="020B0503020204020204" pitchFamily="34" charset="-122"/>
              </a:rPr>
              <a:t>;</a:t>
            </a:r>
          </a:p>
          <a:p>
            <a:pPr lvl="1" eaLnBrk="1" hangingPunct="1">
              <a:lnSpc>
                <a:spcPct val="9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034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插入子查询结果</a:t>
            </a:r>
          </a:p>
        </p:txBody>
      </p:sp>
      <p:sp>
        <p:nvSpPr>
          <p:cNvPr id="12291" name="Rectangle 3"/>
          <p:cNvSpPr>
            <a:spLocks noGrp="1" noChangeArrowheads="1"/>
          </p:cNvSpPr>
          <p:nvPr>
            <p:ph type="body" idx="4294967295"/>
          </p:nvPr>
        </p:nvSpPr>
        <p:spPr>
          <a:xfrm>
            <a:off x="1028700" y="1700808"/>
            <a:ext cx="8229600" cy="4206727"/>
          </a:xfrm>
        </p:spPr>
        <p:txBody>
          <a:bodyPr>
            <a:normAutofit/>
          </a:bodyPr>
          <a:lstStyle/>
          <a:p>
            <a:pPr eaLnBrk="1" hangingPunct="1"/>
            <a:r>
              <a:rPr lang="zh-CN" altLang="en-US" sz="2400" dirty="0">
                <a:latin typeface="微软雅黑" panose="020B0503020204020204" pitchFamily="34" charset="-122"/>
                <a:ea typeface="微软雅黑" panose="020B0503020204020204" pitchFamily="34" charset="-122"/>
              </a:rPr>
              <a:t>语句格式</a:t>
            </a:r>
            <a:endParaRPr lang="en-US" altLang="zh-CN" sz="2400" dirty="0">
              <a:latin typeface="微软雅黑" panose="020B0503020204020204" pitchFamily="34" charset="-122"/>
              <a:ea typeface="微软雅黑" panose="020B0503020204020204" pitchFamily="34" charset="-122"/>
            </a:endParaRPr>
          </a:p>
          <a:p>
            <a:pPr marL="627063" indent="-627063" eaLnBrk="1" hangingPunct="1">
              <a:buNone/>
            </a:pPr>
            <a:r>
              <a:rPr lang="en-US" altLang="zh-CN" sz="2400" dirty="0">
                <a:latin typeface="微软雅黑" panose="020B0503020204020204" pitchFamily="34" charset="-122"/>
                <a:ea typeface="微软雅黑" panose="020B0503020204020204" pitchFamily="34" charset="-122"/>
              </a:rPr>
              <a:t>       INSERT INTO &lt;</a:t>
            </a:r>
            <a:r>
              <a:rPr lang="zh-CN" altLang="en-US" sz="2400" dirty="0">
                <a:latin typeface="微软雅黑" panose="020B0503020204020204" pitchFamily="34" charset="-122"/>
                <a:ea typeface="微软雅黑" panose="020B0503020204020204" pitchFamily="34" charset="-122"/>
              </a:rPr>
              <a:t>表名</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属性列</a:t>
            </a:r>
            <a:r>
              <a:rPr lang="en-US" altLang="zh-CN" sz="2400" dirty="0">
                <a:latin typeface="微软雅黑" panose="020B0503020204020204" pitchFamily="34" charset="-122"/>
                <a:ea typeface="微软雅黑" panose="020B0503020204020204" pitchFamily="34" charset="-122"/>
              </a:rPr>
              <a:t>1&gt;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en-US" sz="2400" dirty="0">
                <a:latin typeface="微软雅黑" panose="020B0503020204020204" pitchFamily="34" charset="-122"/>
                <a:ea typeface="微软雅黑" panose="020B0503020204020204" pitchFamily="34" charset="-122"/>
              </a:rPr>
              <a:t>属性列</a:t>
            </a:r>
            <a:r>
              <a:rPr lang="en-US" altLang="zh-CN" sz="2400" dirty="0">
                <a:latin typeface="微软雅黑" panose="020B0503020204020204" pitchFamily="34" charset="-122"/>
                <a:ea typeface="微软雅黑" panose="020B0503020204020204" pitchFamily="34" charset="-122"/>
              </a:rPr>
              <a:t>2&gt;…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子查询;</a:t>
            </a: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INTO</a:t>
            </a:r>
            <a:r>
              <a:rPr lang="zh-CN" altLang="en-US" sz="2400" dirty="0">
                <a:latin typeface="微软雅黑" panose="020B0503020204020204" pitchFamily="34" charset="-122"/>
                <a:ea typeface="微软雅黑" panose="020B0503020204020204" pitchFamily="34" charset="-122"/>
              </a:rPr>
              <a:t>子句</a:t>
            </a:r>
            <a:endParaRPr lang="en-US" sz="24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子查询</a:t>
            </a:r>
          </a:p>
          <a:p>
            <a:pPr lvl="2">
              <a:buSzPct val="870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SELECT</a:t>
            </a:r>
            <a:r>
              <a:rPr lang="zh-CN" altLang="en-US" sz="2400" dirty="0">
                <a:latin typeface="微软雅黑" panose="020B0503020204020204" pitchFamily="34" charset="-122"/>
                <a:ea typeface="微软雅黑" panose="020B0503020204020204" pitchFamily="34" charset="-122"/>
              </a:rPr>
              <a:t>子句目标列必须与</a:t>
            </a:r>
            <a:r>
              <a:rPr lang="en-US" altLang="zh-CN" sz="2400" dirty="0">
                <a:latin typeface="微软雅黑" panose="020B0503020204020204" pitchFamily="34" charset="-122"/>
                <a:ea typeface="微软雅黑" panose="020B0503020204020204" pitchFamily="34" charset="-122"/>
              </a:rPr>
              <a:t>INTO</a:t>
            </a:r>
            <a:r>
              <a:rPr lang="zh-CN" altLang="en-US" sz="2400" dirty="0">
                <a:latin typeface="微软雅黑" panose="020B0503020204020204" pitchFamily="34" charset="-122"/>
                <a:ea typeface="微软雅黑" panose="020B0503020204020204" pitchFamily="34" charset="-122"/>
              </a:rPr>
              <a:t>子句匹配</a:t>
            </a:r>
          </a:p>
          <a:p>
            <a:pPr lvl="3">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值的个数</a:t>
            </a:r>
          </a:p>
          <a:p>
            <a:pPr lvl="3">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值的类型</a:t>
            </a:r>
          </a:p>
          <a:p>
            <a:pPr eaLnBrk="1" hangingPunct="1">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7334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插入子查询结果（续）</a:t>
            </a:r>
          </a:p>
        </p:txBody>
      </p:sp>
      <p:sp>
        <p:nvSpPr>
          <p:cNvPr id="13315" name="Rectangle 3"/>
          <p:cNvSpPr>
            <a:spLocks noGrp="1" noChangeArrowheads="1"/>
          </p:cNvSpPr>
          <p:nvPr>
            <p:ph type="body" idx="4294967295"/>
          </p:nvPr>
        </p:nvSpPr>
        <p:spPr>
          <a:xfrm>
            <a:off x="696912" y="1556792"/>
            <a:ext cx="8893175" cy="5010147"/>
          </a:xfrm>
        </p:spPr>
        <p:txBody>
          <a:bodyPr>
            <a:normAutofit fontScale="92500" lnSpcReduction="10000"/>
          </a:bodyPr>
          <a:lstStyle/>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3.72]  </a:t>
            </a:r>
            <a:r>
              <a:rPr lang="zh-CN" altLang="en-US" sz="2400" dirty="0">
                <a:latin typeface="微软雅黑" panose="020B0503020204020204" pitchFamily="34" charset="-122"/>
                <a:ea typeface="微软雅黑" panose="020B0503020204020204" pitchFamily="34" charset="-122"/>
              </a:rPr>
              <a:t>对每一个系，求学生的平均年龄，并把结果存入数据库</a:t>
            </a:r>
            <a:endParaRPr lang="en-US" sz="24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第一步：建表</a:t>
            </a:r>
          </a:p>
          <a:p>
            <a:pPr eaLnBrk="1" hangingPunct="1">
              <a:lnSpc>
                <a:spcPct val="120000"/>
              </a:lnSpc>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CREATE  TABLE  </a:t>
            </a:r>
            <a:r>
              <a:rPr lang="en-US" altLang="zh-CN" sz="2400" dirty="0" err="1">
                <a:latin typeface="微软雅黑" panose="020B0503020204020204" pitchFamily="34" charset="-122"/>
                <a:ea typeface="微软雅黑" panose="020B0503020204020204" pitchFamily="34" charset="-122"/>
              </a:rPr>
              <a:t>Dept_age</a:t>
            </a:r>
            <a:endParaRPr lang="en-US" altLang="zh-CN" sz="24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Sdept</a:t>
            </a:r>
            <a:r>
              <a:rPr lang="en-US" altLang="zh-CN" sz="2400" dirty="0">
                <a:latin typeface="微软雅黑" panose="020B0503020204020204" pitchFamily="34" charset="-122"/>
                <a:ea typeface="微软雅黑" panose="020B0503020204020204" pitchFamily="34" charset="-122"/>
              </a:rPr>
              <a:t>     CHAR</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系名*</a:t>
            </a:r>
            <a:r>
              <a:rPr lang="en-US" altLang="zh-CN" sz="2400" dirty="0">
                <a:latin typeface="微软雅黑" panose="020B0503020204020204" pitchFamily="34" charset="-122"/>
                <a:ea typeface="微软雅黑" panose="020B0503020204020204" pitchFamily="34" charset="-122"/>
              </a:rPr>
              <a:t>/</a:t>
            </a:r>
          </a:p>
          <a:p>
            <a:pPr eaLnBrk="1" hangingPunct="1">
              <a:lnSpc>
                <a:spcPct val="120000"/>
              </a:lnSpc>
              <a:spcBef>
                <a:spcPct val="0"/>
              </a:spcBef>
              <a:buFont typeface="Wingdings" panose="05000000000000000000" pitchFamily="2" charset="2"/>
              <a:buNone/>
            </a:pPr>
            <a:r>
              <a:rPr 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Avg_age</a:t>
            </a:r>
            <a:r>
              <a:rPr lang="en-US" altLang="zh-CN" sz="2400" dirty="0">
                <a:latin typeface="微软雅黑" panose="020B0503020204020204" pitchFamily="34" charset="-122"/>
                <a:ea typeface="微软雅黑" panose="020B0503020204020204" pitchFamily="34" charset="-122"/>
              </a:rPr>
              <a:t> SMALLINT</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学生平均年龄*</a:t>
            </a:r>
            <a:r>
              <a:rPr lang="en-US" altLang="zh-CN" sz="2400" dirty="0">
                <a:latin typeface="微软雅黑" panose="020B0503020204020204" pitchFamily="34" charset="-122"/>
                <a:ea typeface="微软雅黑" panose="020B0503020204020204" pitchFamily="34" charset="-122"/>
              </a:rPr>
              <a:t>/</a:t>
            </a:r>
          </a:p>
          <a:p>
            <a:pPr eaLnBrk="1" hangingPunct="1">
              <a:lnSpc>
                <a:spcPct val="120000"/>
              </a:lnSpc>
              <a:spcBef>
                <a:spcPct val="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第二步：插入数据</a:t>
            </a:r>
          </a:p>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INSERT</a:t>
            </a:r>
          </a:p>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INTO  </a:t>
            </a:r>
            <a:r>
              <a:rPr lang="en-US" altLang="zh-CN" sz="2400" dirty="0" err="1">
                <a:latin typeface="微软雅黑" panose="020B0503020204020204" pitchFamily="34" charset="-122"/>
                <a:ea typeface="微软雅黑" panose="020B0503020204020204" pitchFamily="34" charset="-122"/>
              </a:rPr>
              <a:t>Dept_age</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Avg_age</a:t>
            </a:r>
            <a:r>
              <a:rPr lang="zh-CN" altLang="en-US" sz="2400" dirty="0">
                <a:latin typeface="微软雅黑" panose="020B0503020204020204" pitchFamily="34" charset="-122"/>
                <a:ea typeface="微软雅黑" panose="020B0503020204020204" pitchFamily="34" charset="-122"/>
              </a:rPr>
              <a:t>)</a:t>
            </a:r>
          </a:p>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SELECT  </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AVG</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Sage</a:t>
            </a:r>
            <a:r>
              <a:rPr lang="zh-CN" altLang="en-US" sz="2400" dirty="0">
                <a:latin typeface="微软雅黑" panose="020B0503020204020204" pitchFamily="34" charset="-122"/>
                <a:ea typeface="微软雅黑" panose="020B0503020204020204" pitchFamily="34" charset="-122"/>
              </a:rPr>
              <a:t>)</a:t>
            </a:r>
          </a:p>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FROM     Student</a:t>
            </a:r>
          </a:p>
          <a:p>
            <a:pPr eaLnBrk="1" hangingPunct="1">
              <a:lnSpc>
                <a:spcPct val="120000"/>
              </a:lnSpc>
              <a:spcBef>
                <a:spcPct val="0"/>
              </a:spcBef>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GROUP BY </a:t>
            </a:r>
            <a:r>
              <a:rPr lang="en-US" altLang="zh-CN" sz="2400" dirty="0" err="1">
                <a:latin typeface="微软雅黑" panose="020B0503020204020204" pitchFamily="34" charset="-122"/>
                <a:ea typeface="微软雅黑" panose="020B0503020204020204" pitchFamily="34" charset="-122"/>
              </a:rPr>
              <a:t>Sdept</a:t>
            </a:r>
            <a:r>
              <a:rPr lang="zh-CN" altLang="en-US" sz="2400" dirty="0">
                <a:latin typeface="微软雅黑" panose="020B0503020204020204" pitchFamily="34" charset="-122"/>
                <a:ea typeface="微软雅黑" panose="020B0503020204020204" pitchFamily="34" charset="-122"/>
              </a:rPr>
              <a:t>;</a:t>
            </a:r>
          </a:p>
          <a:p>
            <a:pPr eaLnBrk="1" hangingPunct="1">
              <a:lnSpc>
                <a:spcPct val="80000"/>
              </a:lnSpc>
              <a:buFont typeface="Wingdings" panose="05000000000000000000" pitchFamily="2" charset="2"/>
              <a:buNone/>
            </a:pPr>
            <a:endParaRPr lang="en-US" altLang="zh-CN" sz="2400" dirty="0">
              <a:latin typeface="微软雅黑" panose="020B0503020204020204" pitchFamily="34" charset="-122"/>
              <a:ea typeface="微软雅黑" panose="020B0503020204020204" pitchFamily="34" charset="-122"/>
            </a:endParaRPr>
          </a:p>
          <a:p>
            <a:pPr eaLnBrk="1" hangingPunct="1">
              <a:lnSpc>
                <a:spcPct val="80000"/>
              </a:lnSpc>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76273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sz="5000" dirty="0">
                <a:latin typeface="微软雅黑" panose="020B0503020204020204" pitchFamily="34" charset="-122"/>
                <a:ea typeface="微软雅黑" panose="020B0503020204020204" pitchFamily="34" charset="-122"/>
              </a:rPr>
              <a:t>插入子查询结果（续）</a:t>
            </a:r>
          </a:p>
        </p:txBody>
      </p:sp>
      <p:sp>
        <p:nvSpPr>
          <p:cNvPr id="14339" name="Rectangle 3"/>
          <p:cNvSpPr>
            <a:spLocks noGrp="1" noChangeArrowheads="1"/>
          </p:cNvSpPr>
          <p:nvPr>
            <p:ph type="body" idx="4294967295"/>
          </p:nvPr>
        </p:nvSpPr>
        <p:spPr>
          <a:xfrm>
            <a:off x="1106487" y="1844824"/>
            <a:ext cx="8074025" cy="4546451"/>
          </a:xfrm>
        </p:spPr>
        <p:txBody>
          <a:bodyPr/>
          <a:lstStyle/>
          <a:p>
            <a:pPr eaLnBrk="1" hangingPunct="1">
              <a:lnSpc>
                <a:spcPct val="110000"/>
              </a:lnSpc>
            </a:pPr>
            <a:r>
              <a:rPr lang="zh-CN" altLang="en-US" sz="2400" dirty="0">
                <a:latin typeface="微软雅黑" panose="020B0503020204020204" pitchFamily="34" charset="-122"/>
                <a:ea typeface="微软雅黑" panose="020B0503020204020204" pitchFamily="34" charset="-122"/>
              </a:rPr>
              <a:t>关系数据库管理系统在执行插入语句时会检查所插元组是否破坏表上已定义的完整性规则</a:t>
            </a:r>
          </a:p>
          <a:p>
            <a:pPr lvl="1">
              <a:lnSpc>
                <a:spcPct val="110000"/>
              </a:lnSpc>
            </a:pPr>
            <a:r>
              <a:rPr lang="zh-CN" altLang="en-US" sz="2400" dirty="0">
                <a:latin typeface="微软雅黑" panose="020B0503020204020204" pitchFamily="34" charset="-122"/>
                <a:ea typeface="微软雅黑" panose="020B0503020204020204" pitchFamily="34" charset="-122"/>
              </a:rPr>
              <a:t>实体完整性</a:t>
            </a:r>
          </a:p>
          <a:p>
            <a:pPr lvl="1">
              <a:lnSpc>
                <a:spcPct val="110000"/>
              </a:lnSpc>
            </a:pPr>
            <a:r>
              <a:rPr lang="zh-CN" altLang="en-US" sz="2400" dirty="0">
                <a:latin typeface="微软雅黑" panose="020B0503020204020204" pitchFamily="34" charset="-122"/>
                <a:ea typeface="微软雅黑" panose="020B0503020204020204" pitchFamily="34" charset="-122"/>
              </a:rPr>
              <a:t>参照完整性</a:t>
            </a:r>
          </a:p>
          <a:p>
            <a:pPr lvl="1">
              <a:lnSpc>
                <a:spcPct val="110000"/>
              </a:lnSpc>
            </a:pPr>
            <a:r>
              <a:rPr lang="zh-CN" altLang="en-US" sz="2400" dirty="0">
                <a:latin typeface="微软雅黑" panose="020B0503020204020204" pitchFamily="34" charset="-122"/>
                <a:ea typeface="微软雅黑" panose="020B0503020204020204" pitchFamily="34" charset="-122"/>
              </a:rPr>
              <a:t>用户定义的完整性</a:t>
            </a:r>
          </a:p>
          <a:p>
            <a:pPr lvl="2">
              <a:lnSpc>
                <a:spcPct val="110000"/>
              </a:lnSpc>
              <a:buSzPct val="870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NOT NULL</a:t>
            </a:r>
            <a:r>
              <a:rPr lang="zh-CN" altLang="en-US" sz="2400" dirty="0">
                <a:latin typeface="微软雅黑" panose="020B0503020204020204" pitchFamily="34" charset="-122"/>
                <a:ea typeface="微软雅黑" panose="020B0503020204020204" pitchFamily="34" charset="-122"/>
              </a:rPr>
              <a:t>约束</a:t>
            </a:r>
          </a:p>
          <a:p>
            <a:pPr lvl="2">
              <a:lnSpc>
                <a:spcPct val="110000"/>
              </a:lnSpc>
              <a:buSzPct val="87000"/>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UNIQUE</a:t>
            </a:r>
            <a:r>
              <a:rPr lang="zh-CN" altLang="en-US" sz="2400" dirty="0">
                <a:latin typeface="微软雅黑" panose="020B0503020204020204" pitchFamily="34" charset="-122"/>
                <a:ea typeface="微软雅黑" panose="020B0503020204020204" pitchFamily="34" charset="-122"/>
              </a:rPr>
              <a:t>约束</a:t>
            </a:r>
          </a:p>
          <a:p>
            <a:pPr lvl="2">
              <a:lnSpc>
                <a:spcPct val="110000"/>
              </a:lnSpc>
              <a:buSzPct val="870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值域约束</a:t>
            </a:r>
          </a:p>
        </p:txBody>
      </p:sp>
    </p:spTree>
    <p:extLst>
      <p:ext uri="{BB962C8B-B14F-4D97-AF65-F5344CB8AC3E}">
        <p14:creationId xmlns:p14="http://schemas.microsoft.com/office/powerpoint/2010/main" val="20075665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903140" y="2708920"/>
            <a:ext cx="3321369" cy="1224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云形 21"/>
          <p:cNvSpPr/>
          <p:nvPr/>
        </p:nvSpPr>
        <p:spPr>
          <a:xfrm>
            <a:off x="5710563" y="1484784"/>
            <a:ext cx="4293477" cy="266429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pPr defTabSz="1055035"/>
            <a:r>
              <a:rPr lang="zh-CN" altLang="en-US" sz="5100" dirty="0">
                <a:latin typeface="微软雅黑" pitchFamily="34" charset="-122"/>
                <a:ea typeface="微软雅黑" pitchFamily="34" charset="-122"/>
              </a:rPr>
              <a:t>关系数据库的基本存储架构</a:t>
            </a:r>
          </a:p>
        </p:txBody>
      </p:sp>
      <p:sp>
        <p:nvSpPr>
          <p:cNvPr id="4" name="圆柱形 3"/>
          <p:cNvSpPr/>
          <p:nvPr/>
        </p:nvSpPr>
        <p:spPr>
          <a:xfrm>
            <a:off x="1093050" y="4149080"/>
            <a:ext cx="5103567" cy="1872208"/>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折角形 4"/>
          <p:cNvSpPr/>
          <p:nvPr/>
        </p:nvSpPr>
        <p:spPr>
          <a:xfrm>
            <a:off x="1417086" y="4725144"/>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折角形 5"/>
          <p:cNvSpPr/>
          <p:nvPr/>
        </p:nvSpPr>
        <p:spPr>
          <a:xfrm>
            <a:off x="5467536" y="5157192"/>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折角形 6"/>
          <p:cNvSpPr/>
          <p:nvPr/>
        </p:nvSpPr>
        <p:spPr>
          <a:xfrm>
            <a:off x="4819464" y="4725144"/>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折角形 7"/>
          <p:cNvSpPr/>
          <p:nvPr/>
        </p:nvSpPr>
        <p:spPr>
          <a:xfrm>
            <a:off x="2065158" y="5085184"/>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折角形 8"/>
          <p:cNvSpPr/>
          <p:nvPr/>
        </p:nvSpPr>
        <p:spPr>
          <a:xfrm>
            <a:off x="4171392" y="5229200"/>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折角形 9"/>
          <p:cNvSpPr/>
          <p:nvPr/>
        </p:nvSpPr>
        <p:spPr>
          <a:xfrm>
            <a:off x="3523320" y="4797152"/>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折角形 10"/>
          <p:cNvSpPr/>
          <p:nvPr/>
        </p:nvSpPr>
        <p:spPr>
          <a:xfrm>
            <a:off x="2875248" y="5229200"/>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折角形 11"/>
          <p:cNvSpPr/>
          <p:nvPr/>
        </p:nvSpPr>
        <p:spPr>
          <a:xfrm>
            <a:off x="2308185" y="4797152"/>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六边形 13"/>
          <p:cNvSpPr/>
          <p:nvPr/>
        </p:nvSpPr>
        <p:spPr>
          <a:xfrm>
            <a:off x="2308185" y="1700808"/>
            <a:ext cx="972108" cy="72008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CPU</a:t>
            </a:r>
            <a:endParaRPr lang="zh-CN" altLang="en-US" dirty="0"/>
          </a:p>
        </p:txBody>
      </p:sp>
      <p:sp>
        <p:nvSpPr>
          <p:cNvPr id="15" name="六边形 14"/>
          <p:cNvSpPr/>
          <p:nvPr/>
        </p:nvSpPr>
        <p:spPr>
          <a:xfrm>
            <a:off x="3685338" y="1700808"/>
            <a:ext cx="972108" cy="72008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CPU</a:t>
            </a:r>
            <a:endParaRPr lang="zh-CN" altLang="en-US" dirty="0"/>
          </a:p>
        </p:txBody>
      </p:sp>
      <p:sp>
        <p:nvSpPr>
          <p:cNvPr id="17" name="TextBox 16"/>
          <p:cNvSpPr txBox="1"/>
          <p:nvPr/>
        </p:nvSpPr>
        <p:spPr>
          <a:xfrm>
            <a:off x="2065158" y="2780929"/>
            <a:ext cx="854978" cy="738664"/>
          </a:xfrm>
          <a:prstGeom prst="rect">
            <a:avLst/>
          </a:prstGeom>
          <a:noFill/>
        </p:spPr>
        <p:txBody>
          <a:bodyPr wrap="none" rtlCol="0">
            <a:spAutoFit/>
          </a:bodyPr>
          <a:lstStyle/>
          <a:p>
            <a:r>
              <a:rPr lang="en-US" altLang="zh-CN" dirty="0"/>
              <a:t>RAM</a:t>
            </a:r>
            <a:br>
              <a:rPr lang="en-US" altLang="zh-CN" dirty="0"/>
            </a:br>
            <a:r>
              <a:rPr lang="en-US" altLang="zh-CN" dirty="0"/>
              <a:t>Buffer</a:t>
            </a:r>
            <a:endParaRPr lang="zh-CN" altLang="en-US" dirty="0"/>
          </a:p>
        </p:txBody>
      </p:sp>
      <p:sp>
        <p:nvSpPr>
          <p:cNvPr id="18" name="TextBox 17"/>
          <p:cNvSpPr txBox="1"/>
          <p:nvPr/>
        </p:nvSpPr>
        <p:spPr>
          <a:xfrm>
            <a:off x="3321927" y="4211796"/>
            <a:ext cx="679994" cy="415498"/>
          </a:xfrm>
          <a:prstGeom prst="rect">
            <a:avLst/>
          </a:prstGeom>
          <a:noFill/>
        </p:spPr>
        <p:txBody>
          <a:bodyPr wrap="none" rtlCol="0">
            <a:spAutoFit/>
          </a:bodyPr>
          <a:lstStyle/>
          <a:p>
            <a:r>
              <a:rPr lang="en-US" altLang="zh-CN" dirty="0"/>
              <a:t>DISK</a:t>
            </a:r>
            <a:endParaRPr lang="zh-CN" altLang="en-US" dirty="0"/>
          </a:p>
        </p:txBody>
      </p:sp>
      <p:sp>
        <p:nvSpPr>
          <p:cNvPr id="19" name="折角形 18"/>
          <p:cNvSpPr/>
          <p:nvPr/>
        </p:nvSpPr>
        <p:spPr>
          <a:xfrm>
            <a:off x="6480720" y="2204864"/>
            <a:ext cx="486054" cy="648072"/>
          </a:xfrm>
          <a:prstGeom prst="foldedCorner">
            <a:avLst>
              <a:gd name="adj" fmla="val 369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1" name="TextBox 20"/>
          <p:cNvSpPr txBox="1"/>
          <p:nvPr/>
        </p:nvSpPr>
        <p:spPr>
          <a:xfrm>
            <a:off x="7037411" y="1916838"/>
            <a:ext cx="2877711" cy="1384995"/>
          </a:xfrm>
          <a:prstGeom prst="rect">
            <a:avLst/>
          </a:prstGeom>
          <a:noFill/>
        </p:spPr>
        <p:txBody>
          <a:bodyPr wrap="none" rtlCol="0">
            <a:spAutoFit/>
          </a:bodyPr>
          <a:lstStyle/>
          <a:p>
            <a:r>
              <a:rPr lang="zh-CN" altLang="en-US" dirty="0"/>
              <a:t>以页为单位存放数据。</a:t>
            </a:r>
            <a:br>
              <a:rPr lang="en-US" altLang="zh-CN" dirty="0"/>
            </a:br>
            <a:r>
              <a:rPr lang="zh-CN" altLang="en-US" dirty="0"/>
              <a:t>每一页为</a:t>
            </a:r>
            <a:r>
              <a:rPr lang="en-US" altLang="zh-CN" dirty="0"/>
              <a:t>512bytes</a:t>
            </a:r>
            <a:r>
              <a:rPr lang="zh-CN" altLang="en-US" dirty="0"/>
              <a:t>的</a:t>
            </a:r>
            <a:br>
              <a:rPr lang="en-US" altLang="zh-CN" dirty="0"/>
            </a:br>
            <a:r>
              <a:rPr lang="zh-CN" altLang="en-US" dirty="0"/>
              <a:t>整数倍，一般情况下</a:t>
            </a:r>
            <a:br>
              <a:rPr lang="en-US" altLang="zh-CN" dirty="0"/>
            </a:br>
            <a:r>
              <a:rPr lang="zh-CN" altLang="en-US" dirty="0"/>
              <a:t>为</a:t>
            </a:r>
            <a:r>
              <a:rPr lang="en-US" altLang="zh-CN" dirty="0"/>
              <a:t>4KB</a:t>
            </a:r>
            <a:r>
              <a:rPr lang="zh-CN" altLang="en-US" dirty="0"/>
              <a:t>或</a:t>
            </a:r>
            <a:r>
              <a:rPr lang="en-US" altLang="zh-CN" dirty="0"/>
              <a:t>8KB</a:t>
            </a:r>
            <a:r>
              <a:rPr lang="zh-CN" altLang="en-US" dirty="0"/>
              <a:t>。</a:t>
            </a:r>
          </a:p>
        </p:txBody>
      </p:sp>
      <p:cxnSp>
        <p:nvCxnSpPr>
          <p:cNvPr id="24" name="直接箭头连接符 23"/>
          <p:cNvCxnSpPr/>
          <p:nvPr/>
        </p:nvCxnSpPr>
        <p:spPr>
          <a:xfrm flipH="1">
            <a:off x="3766347" y="2420888"/>
            <a:ext cx="324036"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52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2.77778E-7 -2.39593E-6 L 0.11024 -0.25948 " pathEditMode="relative" rAng="0" ptsTypes="AA">
                                      <p:cBhvr>
                                        <p:cTn id="6" dur="2000" fill="hold"/>
                                        <p:tgtEl>
                                          <p:spTgt spid="12"/>
                                        </p:tgtEl>
                                        <p:attrNameLst>
                                          <p:attrName>ppt_x</p:attrName>
                                          <p:attrName>ppt_y</p:attrName>
                                        </p:attrNameLst>
                                      </p:cBhvr>
                                      <p:rCtr x="5500" y="-13000"/>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PostgreSQL</a:t>
            </a:r>
            <a:r>
              <a:rPr lang="en-US" altLang="zh-CN" dirty="0"/>
              <a:t> Page Layout</a:t>
            </a:r>
            <a:endParaRPr lang="zh-CN" altLang="en-US" dirty="0"/>
          </a:p>
        </p:txBody>
      </p:sp>
      <p:sp>
        <p:nvSpPr>
          <p:cNvPr id="2" name="灯片编号占位符 1"/>
          <p:cNvSpPr>
            <a:spLocks noGrp="1"/>
          </p:cNvSpPr>
          <p:nvPr>
            <p:ph type="sldNum" sz="quarter" idx="12"/>
          </p:nvPr>
        </p:nvSpPr>
        <p:spPr/>
        <p:txBody>
          <a:bodyPr/>
          <a:lstStyle/>
          <a:p>
            <a:fld id="{3CAA2FBC-7193-C243-84A5-C42C0D4BC21D}" type="slidenum">
              <a:rPr lang="zh-CN" altLang="en-US" smtClean="0">
                <a:solidFill>
                  <a:srgbClr val="000000"/>
                </a:solidFill>
              </a:rPr>
              <a:pPr/>
              <a:t>65</a:t>
            </a:fld>
            <a:endParaRPr lang="zh-CN" altLang="en-US">
              <a:solidFill>
                <a:srgbClr val="000000"/>
              </a:solidFill>
            </a:endParaRPr>
          </a:p>
        </p:txBody>
      </p:sp>
      <p:pic>
        <p:nvPicPr>
          <p:cNvPr id="13314" name="Picture 2" descr="PostgreSQL page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148" y="1412776"/>
            <a:ext cx="6369224" cy="513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445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a:t>
            </a:r>
          </a:p>
        </p:txBody>
      </p:sp>
      <p:sp>
        <p:nvSpPr>
          <p:cNvPr id="3" name="内容占位符 2"/>
          <p:cNvSpPr>
            <a:spLocks noGrp="1"/>
          </p:cNvSpPr>
          <p:nvPr>
            <p:ph idx="1"/>
          </p:nvPr>
        </p:nvSpPr>
        <p:spPr/>
        <p:txBody>
          <a:bodyPr>
            <a:normAutofit fontScale="77500" lnSpcReduction="20000"/>
          </a:bodyPr>
          <a:lstStyle/>
          <a:p>
            <a:r>
              <a:rPr lang="zh-CN" altLang="en-US" dirty="0"/>
              <a:t>常用索引</a:t>
            </a:r>
            <a:endParaRPr lang="en-US" altLang="zh-CN" dirty="0"/>
          </a:p>
          <a:p>
            <a:pPr lvl="1"/>
            <a:r>
              <a:rPr lang="en-US" altLang="zh-CN" dirty="0"/>
              <a:t>B-Tree</a:t>
            </a:r>
          </a:p>
          <a:p>
            <a:pPr lvl="1"/>
            <a:r>
              <a:rPr lang="en-US" altLang="zh-CN" dirty="0"/>
              <a:t>Hash Index</a:t>
            </a:r>
          </a:p>
          <a:p>
            <a:r>
              <a:rPr lang="zh-CN" altLang="en-US" dirty="0"/>
              <a:t>通常情况下，主码会由系统自动创建索引</a:t>
            </a:r>
            <a:endParaRPr lang="en-US" altLang="zh-CN" dirty="0"/>
          </a:p>
          <a:p>
            <a:r>
              <a:rPr lang="zh-CN" altLang="en-US" dirty="0"/>
              <a:t>人工使用</a:t>
            </a:r>
            <a:r>
              <a:rPr lang="en-US" altLang="zh-CN" dirty="0"/>
              <a:t>Create Index</a:t>
            </a:r>
            <a:r>
              <a:rPr lang="zh-CN" altLang="en-US" dirty="0"/>
              <a:t>指令创建任意索引</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66</a:t>
            </a:fld>
            <a:endParaRPr lang="zh-CN" altLang="en-US">
              <a:solidFill>
                <a:srgbClr val="000000"/>
              </a:solidFill>
            </a:endParaRPr>
          </a:p>
        </p:txBody>
      </p:sp>
    </p:spTree>
    <p:extLst>
      <p:ext uri="{BB962C8B-B14F-4D97-AF65-F5344CB8AC3E}">
        <p14:creationId xmlns:p14="http://schemas.microsoft.com/office/powerpoint/2010/main" val="2249012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矩形 102"/>
          <p:cNvSpPr/>
          <p:nvPr/>
        </p:nvSpPr>
        <p:spPr>
          <a:xfrm>
            <a:off x="6520653" y="1772816"/>
            <a:ext cx="3564396" cy="4896544"/>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lang="zh-CN" altLang="en-US" dirty="0"/>
              <a:t>数据页 </a:t>
            </a:r>
            <a:r>
              <a:rPr lang="en-US" altLang="zh-CN" dirty="0"/>
              <a:t>/ </a:t>
            </a:r>
            <a:r>
              <a:rPr lang="zh-CN" altLang="en-US" dirty="0"/>
              <a:t>叶子节点</a:t>
            </a:r>
          </a:p>
        </p:txBody>
      </p:sp>
      <p:sp>
        <p:nvSpPr>
          <p:cNvPr id="2" name="标题 1"/>
          <p:cNvSpPr>
            <a:spLocks noGrp="1"/>
          </p:cNvSpPr>
          <p:nvPr>
            <p:ph type="title"/>
          </p:nvPr>
        </p:nvSpPr>
        <p:spPr/>
        <p:txBody>
          <a:bodyPr>
            <a:normAutofit/>
          </a:bodyPr>
          <a:lstStyle/>
          <a:p>
            <a:r>
              <a:rPr lang="zh-CN" altLang="en-US" sz="5100" dirty="0">
                <a:latin typeface="微软雅黑" pitchFamily="34" charset="-122"/>
                <a:ea typeface="微软雅黑" pitchFamily="34" charset="-122"/>
              </a:rPr>
              <a:t>聚簇索引（</a:t>
            </a:r>
            <a:r>
              <a:rPr lang="en-US" altLang="zh-CN" sz="5100" dirty="0">
                <a:latin typeface="微软雅黑" pitchFamily="34" charset="-122"/>
                <a:ea typeface="微软雅黑" pitchFamily="34" charset="-122"/>
              </a:rPr>
              <a:t>Clustered Index</a:t>
            </a:r>
            <a:r>
              <a:rPr lang="zh-CN" altLang="en-US" sz="5100" dirty="0">
                <a:latin typeface="微软雅黑" pitchFamily="34" charset="-122"/>
                <a:ea typeface="微软雅黑" pitchFamily="34" charset="-122"/>
              </a:rPr>
              <a:t>）</a:t>
            </a:r>
          </a:p>
        </p:txBody>
      </p:sp>
      <p:sp>
        <p:nvSpPr>
          <p:cNvPr id="3" name="内容占位符 2"/>
          <p:cNvSpPr>
            <a:spLocks noGrp="1"/>
          </p:cNvSpPr>
          <p:nvPr>
            <p:ph idx="1"/>
          </p:nvPr>
        </p:nvSpPr>
        <p:spPr>
          <a:xfrm>
            <a:off x="525987" y="1412776"/>
            <a:ext cx="9258300" cy="820688"/>
          </a:xfrm>
        </p:spPr>
        <p:txBody>
          <a:bodyPr/>
          <a:lstStyle/>
          <a:p>
            <a:r>
              <a:rPr lang="zh-CN" altLang="en-US" sz="3600" dirty="0">
                <a:latin typeface="微软雅黑" pitchFamily="34" charset="-122"/>
                <a:ea typeface="微软雅黑" pitchFamily="34" charset="-122"/>
              </a:rPr>
              <a:t>叶子节点就是数据页：</a:t>
            </a:r>
          </a:p>
        </p:txBody>
      </p:sp>
      <p:grpSp>
        <p:nvGrpSpPr>
          <p:cNvPr id="5" name="Group 3"/>
          <p:cNvGrpSpPr>
            <a:grpSpLocks/>
          </p:cNvGrpSpPr>
          <p:nvPr/>
        </p:nvGrpSpPr>
        <p:grpSpPr bwMode="auto">
          <a:xfrm>
            <a:off x="6983016" y="2348880"/>
            <a:ext cx="2314575" cy="609600"/>
            <a:chOff x="3792" y="1152"/>
            <a:chExt cx="1296" cy="384"/>
          </a:xfrm>
        </p:grpSpPr>
        <p:sp>
          <p:nvSpPr>
            <p:cNvPr id="6" name="Rectangle 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20</a:t>
              </a:r>
              <a:endParaRPr lang="zh-CN" altLang="en-US" sz="3600"/>
            </a:p>
          </p:txBody>
        </p:sp>
        <p:sp>
          <p:nvSpPr>
            <p:cNvPr id="7" name="Rectangle 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10</a:t>
              </a:r>
            </a:p>
          </p:txBody>
        </p:sp>
        <p:sp>
          <p:nvSpPr>
            <p:cNvPr id="8" name="Rectangle 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9" name="Rectangle 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0" name="Group 8"/>
          <p:cNvGrpSpPr>
            <a:grpSpLocks/>
          </p:cNvGrpSpPr>
          <p:nvPr/>
        </p:nvGrpSpPr>
        <p:grpSpPr bwMode="auto">
          <a:xfrm>
            <a:off x="6983016" y="3187080"/>
            <a:ext cx="2314575" cy="609600"/>
            <a:chOff x="3792" y="1152"/>
            <a:chExt cx="1296" cy="384"/>
          </a:xfrm>
        </p:grpSpPr>
        <p:sp>
          <p:nvSpPr>
            <p:cNvPr id="11" name="Rectangle 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40</a:t>
              </a:r>
              <a:endParaRPr lang="zh-CN" altLang="en-US" sz="3600"/>
            </a:p>
          </p:txBody>
        </p:sp>
        <p:sp>
          <p:nvSpPr>
            <p:cNvPr id="12" name="Rectangle 1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30</a:t>
              </a:r>
            </a:p>
          </p:txBody>
        </p:sp>
        <p:sp>
          <p:nvSpPr>
            <p:cNvPr id="13" name="Rectangle 1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4" name="Rectangle 1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5" name="Group 13"/>
          <p:cNvGrpSpPr>
            <a:grpSpLocks/>
          </p:cNvGrpSpPr>
          <p:nvPr/>
        </p:nvGrpSpPr>
        <p:grpSpPr bwMode="auto">
          <a:xfrm>
            <a:off x="6983016" y="4025280"/>
            <a:ext cx="2314575" cy="609600"/>
            <a:chOff x="3792" y="1152"/>
            <a:chExt cx="1296" cy="384"/>
          </a:xfrm>
        </p:grpSpPr>
        <p:sp>
          <p:nvSpPr>
            <p:cNvPr id="16" name="Rectangle 1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60</a:t>
              </a:r>
              <a:endParaRPr lang="zh-CN" altLang="en-US" sz="3600"/>
            </a:p>
          </p:txBody>
        </p:sp>
        <p:sp>
          <p:nvSpPr>
            <p:cNvPr id="17" name="Rectangle 1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50</a:t>
              </a:r>
            </a:p>
          </p:txBody>
        </p:sp>
        <p:sp>
          <p:nvSpPr>
            <p:cNvPr id="18" name="Rectangle 1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9" name="Rectangle 1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20" name="Group 18"/>
          <p:cNvGrpSpPr>
            <a:grpSpLocks/>
          </p:cNvGrpSpPr>
          <p:nvPr/>
        </p:nvGrpSpPr>
        <p:grpSpPr bwMode="auto">
          <a:xfrm>
            <a:off x="6983016" y="4863480"/>
            <a:ext cx="2314575" cy="609600"/>
            <a:chOff x="3792" y="1152"/>
            <a:chExt cx="1296" cy="384"/>
          </a:xfrm>
        </p:grpSpPr>
        <p:sp>
          <p:nvSpPr>
            <p:cNvPr id="21" name="Rectangle 19"/>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80</a:t>
              </a:r>
              <a:endParaRPr lang="zh-CN" altLang="en-US" sz="3600"/>
            </a:p>
          </p:txBody>
        </p:sp>
        <p:sp>
          <p:nvSpPr>
            <p:cNvPr id="22" name="Rectangle 20"/>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70</a:t>
              </a:r>
            </a:p>
          </p:txBody>
        </p:sp>
        <p:sp>
          <p:nvSpPr>
            <p:cNvPr id="23" name="Rectangle 21"/>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4" name="Rectangle 22"/>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25" name="Group 23"/>
          <p:cNvGrpSpPr>
            <a:grpSpLocks/>
          </p:cNvGrpSpPr>
          <p:nvPr/>
        </p:nvGrpSpPr>
        <p:grpSpPr bwMode="auto">
          <a:xfrm>
            <a:off x="6983016" y="5625480"/>
            <a:ext cx="2314575" cy="609600"/>
            <a:chOff x="3792" y="1152"/>
            <a:chExt cx="1296" cy="384"/>
          </a:xfrm>
        </p:grpSpPr>
        <p:sp>
          <p:nvSpPr>
            <p:cNvPr id="26" name="Rectangle 24"/>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100</a:t>
              </a:r>
              <a:endParaRPr lang="zh-CN" altLang="en-US" sz="3600"/>
            </a:p>
          </p:txBody>
        </p:sp>
        <p:sp>
          <p:nvSpPr>
            <p:cNvPr id="27" name="Rectangle 25"/>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90</a:t>
              </a:r>
            </a:p>
          </p:txBody>
        </p:sp>
        <p:sp>
          <p:nvSpPr>
            <p:cNvPr id="28" name="Rectangle 26"/>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 name="Rectangle 27"/>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30" name="Group 29"/>
          <p:cNvGrpSpPr>
            <a:grpSpLocks/>
          </p:cNvGrpSpPr>
          <p:nvPr/>
        </p:nvGrpSpPr>
        <p:grpSpPr bwMode="auto">
          <a:xfrm>
            <a:off x="4090383" y="2425080"/>
            <a:ext cx="1028700" cy="1219200"/>
            <a:chOff x="1872" y="912"/>
            <a:chExt cx="576" cy="768"/>
          </a:xfrm>
        </p:grpSpPr>
        <p:grpSp>
          <p:nvGrpSpPr>
            <p:cNvPr id="31" name="Group 30"/>
            <p:cNvGrpSpPr>
              <a:grpSpLocks/>
            </p:cNvGrpSpPr>
            <p:nvPr/>
          </p:nvGrpSpPr>
          <p:grpSpPr bwMode="auto">
            <a:xfrm>
              <a:off x="1872" y="912"/>
              <a:ext cx="576" cy="384"/>
              <a:chOff x="1872" y="912"/>
              <a:chExt cx="576" cy="384"/>
            </a:xfrm>
          </p:grpSpPr>
          <p:sp>
            <p:nvSpPr>
              <p:cNvPr id="37" name="Rectangle 31"/>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10</a:t>
                </a:r>
              </a:p>
            </p:txBody>
          </p:sp>
          <p:sp>
            <p:nvSpPr>
              <p:cNvPr id="38" name="Rectangle 32"/>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9" name="Rectangle 33"/>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0" name="Rectangle 34"/>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30</a:t>
                </a:r>
              </a:p>
            </p:txBody>
          </p:sp>
        </p:grpSp>
        <p:grpSp>
          <p:nvGrpSpPr>
            <p:cNvPr id="32" name="Group 35"/>
            <p:cNvGrpSpPr>
              <a:grpSpLocks/>
            </p:cNvGrpSpPr>
            <p:nvPr/>
          </p:nvGrpSpPr>
          <p:grpSpPr bwMode="auto">
            <a:xfrm>
              <a:off x="1872" y="1296"/>
              <a:ext cx="576" cy="384"/>
              <a:chOff x="1872" y="912"/>
              <a:chExt cx="576" cy="384"/>
            </a:xfrm>
          </p:grpSpPr>
          <p:sp>
            <p:nvSpPr>
              <p:cNvPr id="33" name="Rectangle 36"/>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50</a:t>
                </a:r>
              </a:p>
            </p:txBody>
          </p:sp>
          <p:sp>
            <p:nvSpPr>
              <p:cNvPr id="34" name="Rectangle 37"/>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5" name="Rectangle 38"/>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6" name="Rectangle 39"/>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70</a:t>
                </a:r>
              </a:p>
            </p:txBody>
          </p:sp>
        </p:grpSp>
      </p:grpSp>
      <p:grpSp>
        <p:nvGrpSpPr>
          <p:cNvPr id="41" name="Group 40"/>
          <p:cNvGrpSpPr>
            <a:grpSpLocks/>
          </p:cNvGrpSpPr>
          <p:nvPr/>
        </p:nvGrpSpPr>
        <p:grpSpPr bwMode="auto">
          <a:xfrm>
            <a:off x="4090383" y="3796680"/>
            <a:ext cx="1028700" cy="1219200"/>
            <a:chOff x="1872" y="912"/>
            <a:chExt cx="576" cy="768"/>
          </a:xfrm>
        </p:grpSpPr>
        <p:grpSp>
          <p:nvGrpSpPr>
            <p:cNvPr id="42" name="Group 41"/>
            <p:cNvGrpSpPr>
              <a:grpSpLocks/>
            </p:cNvGrpSpPr>
            <p:nvPr/>
          </p:nvGrpSpPr>
          <p:grpSpPr bwMode="auto">
            <a:xfrm>
              <a:off x="1872" y="912"/>
              <a:ext cx="576" cy="384"/>
              <a:chOff x="1872" y="912"/>
              <a:chExt cx="576" cy="384"/>
            </a:xfrm>
          </p:grpSpPr>
          <p:sp>
            <p:nvSpPr>
              <p:cNvPr id="48" name="Rectangle 42"/>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90</a:t>
                </a:r>
              </a:p>
            </p:txBody>
          </p:sp>
          <p:sp>
            <p:nvSpPr>
              <p:cNvPr id="49" name="Rectangle 43"/>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0" name="Rectangle 44"/>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1" name="Rectangle 45"/>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110</a:t>
                </a:r>
              </a:p>
            </p:txBody>
          </p:sp>
        </p:grpSp>
        <p:grpSp>
          <p:nvGrpSpPr>
            <p:cNvPr id="43" name="Group 46"/>
            <p:cNvGrpSpPr>
              <a:grpSpLocks/>
            </p:cNvGrpSpPr>
            <p:nvPr/>
          </p:nvGrpSpPr>
          <p:grpSpPr bwMode="auto">
            <a:xfrm>
              <a:off x="1872" y="1296"/>
              <a:ext cx="576" cy="384"/>
              <a:chOff x="1872" y="912"/>
              <a:chExt cx="576" cy="384"/>
            </a:xfrm>
          </p:grpSpPr>
          <p:sp>
            <p:nvSpPr>
              <p:cNvPr id="44" name="Rectangle 47"/>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130</a:t>
                </a:r>
              </a:p>
            </p:txBody>
          </p:sp>
          <p:sp>
            <p:nvSpPr>
              <p:cNvPr id="45" name="Rectangle 48"/>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6" name="Rectangle 49"/>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7" name="Rectangle 50"/>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150</a:t>
                </a:r>
              </a:p>
            </p:txBody>
          </p:sp>
        </p:grpSp>
      </p:grpSp>
      <p:grpSp>
        <p:nvGrpSpPr>
          <p:cNvPr id="52" name="Group 51"/>
          <p:cNvGrpSpPr>
            <a:grpSpLocks/>
          </p:cNvGrpSpPr>
          <p:nvPr/>
        </p:nvGrpSpPr>
        <p:grpSpPr bwMode="auto">
          <a:xfrm>
            <a:off x="4090383" y="5244480"/>
            <a:ext cx="1028700" cy="1219200"/>
            <a:chOff x="1872" y="912"/>
            <a:chExt cx="576" cy="768"/>
          </a:xfrm>
        </p:grpSpPr>
        <p:grpSp>
          <p:nvGrpSpPr>
            <p:cNvPr id="53" name="Group 52"/>
            <p:cNvGrpSpPr>
              <a:grpSpLocks/>
            </p:cNvGrpSpPr>
            <p:nvPr/>
          </p:nvGrpSpPr>
          <p:grpSpPr bwMode="auto">
            <a:xfrm>
              <a:off x="1872" y="912"/>
              <a:ext cx="576" cy="384"/>
              <a:chOff x="1872" y="912"/>
              <a:chExt cx="576" cy="384"/>
            </a:xfrm>
          </p:grpSpPr>
          <p:sp>
            <p:nvSpPr>
              <p:cNvPr id="59" name="Rectangle 53"/>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170</a:t>
                </a:r>
              </a:p>
            </p:txBody>
          </p:sp>
          <p:sp>
            <p:nvSpPr>
              <p:cNvPr id="60" name="Rectangle 54"/>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1" name="Rectangle 55"/>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2" name="Rectangle 56"/>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190</a:t>
                </a:r>
              </a:p>
            </p:txBody>
          </p:sp>
        </p:grpSp>
        <p:grpSp>
          <p:nvGrpSpPr>
            <p:cNvPr id="54" name="Group 57"/>
            <p:cNvGrpSpPr>
              <a:grpSpLocks/>
            </p:cNvGrpSpPr>
            <p:nvPr/>
          </p:nvGrpSpPr>
          <p:grpSpPr bwMode="auto">
            <a:xfrm>
              <a:off x="1872" y="1296"/>
              <a:ext cx="576" cy="384"/>
              <a:chOff x="1872" y="912"/>
              <a:chExt cx="576" cy="384"/>
            </a:xfrm>
          </p:grpSpPr>
          <p:sp>
            <p:nvSpPr>
              <p:cNvPr id="55" name="Rectangle 58"/>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210</a:t>
                </a:r>
              </a:p>
            </p:txBody>
          </p:sp>
          <p:sp>
            <p:nvSpPr>
              <p:cNvPr id="56" name="Rectangle 59"/>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7" name="Rectangle 60"/>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8" name="Rectangle 61"/>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230</a:t>
                </a:r>
              </a:p>
            </p:txBody>
          </p:sp>
        </p:grpSp>
      </p:grpSp>
      <p:sp>
        <p:nvSpPr>
          <p:cNvPr id="63" name="Line 62"/>
          <p:cNvSpPr>
            <a:spLocks noChangeShapeType="1"/>
          </p:cNvSpPr>
          <p:nvPr/>
        </p:nvSpPr>
        <p:spPr bwMode="auto">
          <a:xfrm>
            <a:off x="4925616" y="2501280"/>
            <a:ext cx="20574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4" name="Line 63"/>
          <p:cNvSpPr>
            <a:spLocks noChangeShapeType="1"/>
          </p:cNvSpPr>
          <p:nvPr/>
        </p:nvSpPr>
        <p:spPr bwMode="auto">
          <a:xfrm>
            <a:off x="5011341" y="2882280"/>
            <a:ext cx="188595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 name="Line 64"/>
          <p:cNvSpPr>
            <a:spLocks noChangeShapeType="1"/>
          </p:cNvSpPr>
          <p:nvPr/>
        </p:nvSpPr>
        <p:spPr bwMode="auto">
          <a:xfrm>
            <a:off x="5011341" y="3187080"/>
            <a:ext cx="1971675" cy="9906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6" name="Line 65"/>
          <p:cNvSpPr>
            <a:spLocks noChangeShapeType="1"/>
          </p:cNvSpPr>
          <p:nvPr/>
        </p:nvSpPr>
        <p:spPr bwMode="auto">
          <a:xfrm>
            <a:off x="4925616" y="3491880"/>
            <a:ext cx="1971675" cy="1524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7" name="Line 66"/>
          <p:cNvSpPr>
            <a:spLocks noChangeShapeType="1"/>
          </p:cNvSpPr>
          <p:nvPr/>
        </p:nvSpPr>
        <p:spPr bwMode="auto">
          <a:xfrm>
            <a:off x="5011341" y="4330080"/>
            <a:ext cx="1885950" cy="2209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8" name="Line 67"/>
          <p:cNvSpPr>
            <a:spLocks noChangeShapeType="1"/>
          </p:cNvSpPr>
          <p:nvPr/>
        </p:nvSpPr>
        <p:spPr bwMode="auto">
          <a:xfrm>
            <a:off x="4925616" y="3949080"/>
            <a:ext cx="1971675" cy="18288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 name="Line 68"/>
          <p:cNvSpPr>
            <a:spLocks noChangeShapeType="1"/>
          </p:cNvSpPr>
          <p:nvPr/>
        </p:nvSpPr>
        <p:spPr bwMode="auto">
          <a:xfrm>
            <a:off x="5097066" y="4863480"/>
            <a:ext cx="1543050" cy="2133600"/>
          </a:xfrm>
          <a:prstGeom prst="line">
            <a:avLst/>
          </a:prstGeom>
          <a:noFill/>
          <a:ln w="9525">
            <a:solidFill>
              <a:schemeClr val="tx1"/>
            </a:solidFill>
            <a:round/>
            <a:headEnd/>
            <a:tailEnd/>
          </a:ln>
        </p:spPr>
        <p:txBody>
          <a:bodyPr wrap="none" anchor="ctr"/>
          <a:lstStyle/>
          <a:p>
            <a:endParaRPr lang="zh-CN" altLang="en-US"/>
          </a:p>
        </p:txBody>
      </p:sp>
      <p:sp>
        <p:nvSpPr>
          <p:cNvPr id="70" name="Line 69"/>
          <p:cNvSpPr>
            <a:spLocks noChangeShapeType="1"/>
          </p:cNvSpPr>
          <p:nvPr/>
        </p:nvSpPr>
        <p:spPr bwMode="auto">
          <a:xfrm>
            <a:off x="5097066" y="6311280"/>
            <a:ext cx="560784" cy="762000"/>
          </a:xfrm>
          <a:prstGeom prst="line">
            <a:avLst/>
          </a:prstGeom>
          <a:noFill/>
          <a:ln w="9525">
            <a:solidFill>
              <a:schemeClr val="tx1"/>
            </a:solidFill>
            <a:round/>
            <a:headEnd/>
            <a:tailEnd/>
          </a:ln>
        </p:spPr>
        <p:txBody>
          <a:bodyPr wrap="none" anchor="ctr"/>
          <a:lstStyle/>
          <a:p>
            <a:endParaRPr lang="zh-CN" altLang="en-US"/>
          </a:p>
        </p:txBody>
      </p:sp>
      <p:sp>
        <p:nvSpPr>
          <p:cNvPr id="71" name="Line 70"/>
          <p:cNvSpPr>
            <a:spLocks noChangeShapeType="1"/>
          </p:cNvSpPr>
          <p:nvPr/>
        </p:nvSpPr>
        <p:spPr bwMode="auto">
          <a:xfrm>
            <a:off x="5011341" y="5777880"/>
            <a:ext cx="903684" cy="1219200"/>
          </a:xfrm>
          <a:prstGeom prst="line">
            <a:avLst/>
          </a:prstGeom>
          <a:noFill/>
          <a:ln w="9525">
            <a:solidFill>
              <a:schemeClr val="tx1"/>
            </a:solidFill>
            <a:round/>
            <a:headEnd/>
            <a:tailEnd/>
          </a:ln>
        </p:spPr>
        <p:txBody>
          <a:bodyPr wrap="none" anchor="ctr"/>
          <a:lstStyle/>
          <a:p>
            <a:endParaRPr lang="zh-CN" altLang="en-US"/>
          </a:p>
        </p:txBody>
      </p:sp>
      <p:sp>
        <p:nvSpPr>
          <p:cNvPr id="72" name="Line 71"/>
          <p:cNvSpPr>
            <a:spLocks noChangeShapeType="1"/>
          </p:cNvSpPr>
          <p:nvPr/>
        </p:nvSpPr>
        <p:spPr bwMode="auto">
          <a:xfrm>
            <a:off x="5097066" y="5396880"/>
            <a:ext cx="1246584" cy="1752600"/>
          </a:xfrm>
          <a:prstGeom prst="line">
            <a:avLst/>
          </a:prstGeom>
          <a:noFill/>
          <a:ln w="9525">
            <a:solidFill>
              <a:schemeClr val="tx1"/>
            </a:solidFill>
            <a:round/>
            <a:headEnd/>
            <a:tailEnd/>
          </a:ln>
        </p:spPr>
        <p:txBody>
          <a:bodyPr wrap="none" anchor="ctr"/>
          <a:lstStyle/>
          <a:p>
            <a:endParaRPr lang="zh-CN" altLang="en-US"/>
          </a:p>
        </p:txBody>
      </p:sp>
      <p:grpSp>
        <p:nvGrpSpPr>
          <p:cNvPr id="73" name="Group 72"/>
          <p:cNvGrpSpPr>
            <a:grpSpLocks/>
          </p:cNvGrpSpPr>
          <p:nvPr/>
        </p:nvGrpSpPr>
        <p:grpSpPr bwMode="auto">
          <a:xfrm>
            <a:off x="1457325" y="2425080"/>
            <a:ext cx="1028700" cy="1219200"/>
            <a:chOff x="1872" y="912"/>
            <a:chExt cx="576" cy="768"/>
          </a:xfrm>
        </p:grpSpPr>
        <p:grpSp>
          <p:nvGrpSpPr>
            <p:cNvPr id="74" name="Group 73"/>
            <p:cNvGrpSpPr>
              <a:grpSpLocks/>
            </p:cNvGrpSpPr>
            <p:nvPr/>
          </p:nvGrpSpPr>
          <p:grpSpPr bwMode="auto">
            <a:xfrm>
              <a:off x="1872" y="912"/>
              <a:ext cx="576" cy="384"/>
              <a:chOff x="1872" y="912"/>
              <a:chExt cx="576" cy="384"/>
            </a:xfrm>
          </p:grpSpPr>
          <p:sp>
            <p:nvSpPr>
              <p:cNvPr id="80" name="Rectangle 74"/>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10</a:t>
                </a:r>
              </a:p>
            </p:txBody>
          </p:sp>
          <p:sp>
            <p:nvSpPr>
              <p:cNvPr id="81" name="Rectangle 75"/>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82" name="Rectangle 76"/>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83" name="Rectangle 77"/>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90</a:t>
                </a:r>
              </a:p>
            </p:txBody>
          </p:sp>
        </p:grpSp>
        <p:grpSp>
          <p:nvGrpSpPr>
            <p:cNvPr id="75" name="Group 78"/>
            <p:cNvGrpSpPr>
              <a:grpSpLocks/>
            </p:cNvGrpSpPr>
            <p:nvPr/>
          </p:nvGrpSpPr>
          <p:grpSpPr bwMode="auto">
            <a:xfrm>
              <a:off x="1872" y="1296"/>
              <a:ext cx="576" cy="384"/>
              <a:chOff x="1872" y="912"/>
              <a:chExt cx="576" cy="384"/>
            </a:xfrm>
          </p:grpSpPr>
          <p:sp>
            <p:nvSpPr>
              <p:cNvPr id="76" name="Rectangle 79"/>
              <p:cNvSpPr>
                <a:spLocks noChangeArrowheads="1"/>
              </p:cNvSpPr>
              <p:nvPr/>
            </p:nvSpPr>
            <p:spPr bwMode="auto">
              <a:xfrm>
                <a:off x="1872" y="91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170</a:t>
                </a:r>
              </a:p>
            </p:txBody>
          </p:sp>
          <p:sp>
            <p:nvSpPr>
              <p:cNvPr id="77" name="Rectangle 80"/>
              <p:cNvSpPr>
                <a:spLocks noChangeArrowheads="1"/>
              </p:cNvSpPr>
              <p:nvPr/>
            </p:nvSpPr>
            <p:spPr bwMode="auto">
              <a:xfrm>
                <a:off x="2160" y="912"/>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8" name="Rectangle 81"/>
              <p:cNvSpPr>
                <a:spLocks noChangeArrowheads="1"/>
              </p:cNvSpPr>
              <p:nvPr/>
            </p:nvSpPr>
            <p:spPr bwMode="auto">
              <a:xfrm>
                <a:off x="2160" y="1104"/>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9" name="Rectangle 82"/>
              <p:cNvSpPr>
                <a:spLocks noChangeArrowheads="1"/>
              </p:cNvSpPr>
              <p:nvPr/>
            </p:nvSpPr>
            <p:spPr bwMode="auto">
              <a:xfrm>
                <a:off x="1872" y="110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250</a:t>
                </a:r>
              </a:p>
            </p:txBody>
          </p:sp>
        </p:grpSp>
      </p:grpSp>
      <p:sp>
        <p:nvSpPr>
          <p:cNvPr id="95" name="Line 94"/>
          <p:cNvSpPr>
            <a:spLocks noChangeShapeType="1"/>
          </p:cNvSpPr>
          <p:nvPr/>
        </p:nvSpPr>
        <p:spPr bwMode="auto">
          <a:xfrm>
            <a:off x="2228850" y="2577480"/>
            <a:ext cx="180022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6" name="Line 95"/>
          <p:cNvSpPr>
            <a:spLocks noChangeShapeType="1"/>
          </p:cNvSpPr>
          <p:nvPr/>
        </p:nvSpPr>
        <p:spPr bwMode="auto">
          <a:xfrm>
            <a:off x="2314575" y="2882280"/>
            <a:ext cx="1714500" cy="11430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7" name="Line 96"/>
          <p:cNvSpPr>
            <a:spLocks noChangeShapeType="1"/>
          </p:cNvSpPr>
          <p:nvPr/>
        </p:nvSpPr>
        <p:spPr bwMode="auto">
          <a:xfrm>
            <a:off x="2314575" y="3187080"/>
            <a:ext cx="1775808" cy="21861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98" name="Line 97"/>
          <p:cNvSpPr>
            <a:spLocks noChangeShapeType="1"/>
          </p:cNvSpPr>
          <p:nvPr/>
        </p:nvSpPr>
        <p:spPr bwMode="auto">
          <a:xfrm>
            <a:off x="2314575" y="3491880"/>
            <a:ext cx="1628775" cy="3276600"/>
          </a:xfrm>
          <a:prstGeom prst="line">
            <a:avLst/>
          </a:prstGeom>
          <a:noFill/>
          <a:ln w="9525">
            <a:solidFill>
              <a:schemeClr val="tx1"/>
            </a:solidFill>
            <a:round/>
            <a:headEnd/>
            <a:tailEnd type="triangle" w="med" len="med"/>
          </a:ln>
        </p:spPr>
        <p:txBody>
          <a:bodyPr wrap="none" anchor="ctr"/>
          <a:lstStyle/>
          <a:p>
            <a:endParaRPr lang="zh-CN" altLang="en-US"/>
          </a:p>
        </p:txBody>
      </p:sp>
    </p:spTree>
    <p:extLst>
      <p:ext uri="{BB962C8B-B14F-4D97-AF65-F5344CB8AC3E}">
        <p14:creationId xmlns:p14="http://schemas.microsoft.com/office/powerpoint/2010/main" val="3702943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p:cNvSpPr/>
          <p:nvPr/>
        </p:nvSpPr>
        <p:spPr>
          <a:xfrm>
            <a:off x="6349316" y="1844824"/>
            <a:ext cx="3564396" cy="4608512"/>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r>
              <a:rPr lang="zh-CN" altLang="en-US" dirty="0"/>
              <a:t>数据页</a:t>
            </a:r>
          </a:p>
        </p:txBody>
      </p:sp>
      <p:sp>
        <p:nvSpPr>
          <p:cNvPr id="2" name="标题 1"/>
          <p:cNvSpPr>
            <a:spLocks noGrp="1"/>
          </p:cNvSpPr>
          <p:nvPr>
            <p:ph type="title"/>
          </p:nvPr>
        </p:nvSpPr>
        <p:spPr/>
        <p:txBody>
          <a:bodyPr>
            <a:normAutofit/>
          </a:bodyPr>
          <a:lstStyle/>
          <a:p>
            <a:r>
              <a:rPr lang="zh-CN" altLang="en-US" sz="5100" dirty="0">
                <a:latin typeface="微软雅黑" pitchFamily="34" charset="-122"/>
                <a:ea typeface="微软雅黑" pitchFamily="34" charset="-122"/>
              </a:rPr>
              <a:t>辅助索引（</a:t>
            </a:r>
            <a:r>
              <a:rPr lang="en-US" altLang="zh-CN" sz="5100" dirty="0">
                <a:latin typeface="微软雅黑" pitchFamily="34" charset="-122"/>
                <a:ea typeface="微软雅黑" pitchFamily="34" charset="-122"/>
              </a:rPr>
              <a:t>Secondary Index</a:t>
            </a:r>
            <a:r>
              <a:rPr lang="zh-CN" altLang="en-US" sz="5100" dirty="0">
                <a:latin typeface="微软雅黑" pitchFamily="34" charset="-122"/>
                <a:ea typeface="微软雅黑" pitchFamily="34" charset="-122"/>
              </a:rPr>
              <a:t>）</a:t>
            </a:r>
          </a:p>
        </p:txBody>
      </p:sp>
      <p:sp>
        <p:nvSpPr>
          <p:cNvPr id="4" name="Text Box 73"/>
          <p:cNvSpPr txBox="1">
            <a:spLocks noChangeArrowheads="1"/>
          </p:cNvSpPr>
          <p:nvPr/>
        </p:nvSpPr>
        <p:spPr bwMode="auto">
          <a:xfrm>
            <a:off x="931032" y="2569617"/>
            <a:ext cx="7715250" cy="415498"/>
          </a:xfrm>
          <a:prstGeom prst="rect">
            <a:avLst/>
          </a:prstGeom>
          <a:solidFill>
            <a:schemeClr val="bg1"/>
          </a:solidFill>
          <a:ln w="9525">
            <a:noFill/>
            <a:miter lim="800000"/>
            <a:headEnd/>
            <a:tailEnd/>
          </a:ln>
        </p:spPr>
        <p:txBody>
          <a:bodyPr>
            <a:spAutoFit/>
          </a:bodyPr>
          <a:lstStyle/>
          <a:p>
            <a:pPr>
              <a:spcBef>
                <a:spcPct val="50000"/>
              </a:spcBef>
            </a:pPr>
            <a:r>
              <a:rPr lang="zh-CN" altLang="en-US"/>
              <a:t> </a:t>
            </a:r>
          </a:p>
        </p:txBody>
      </p:sp>
      <p:grpSp>
        <p:nvGrpSpPr>
          <p:cNvPr id="7" name="Group 5"/>
          <p:cNvGrpSpPr>
            <a:grpSpLocks/>
          </p:cNvGrpSpPr>
          <p:nvPr/>
        </p:nvGrpSpPr>
        <p:grpSpPr bwMode="auto">
          <a:xfrm>
            <a:off x="6546020" y="2442617"/>
            <a:ext cx="2314575" cy="609600"/>
            <a:chOff x="3792" y="1152"/>
            <a:chExt cx="1296" cy="384"/>
          </a:xfrm>
        </p:grpSpPr>
        <p:sp>
          <p:nvSpPr>
            <p:cNvPr id="8" name="Rectangle 6"/>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50</a:t>
              </a:r>
              <a:endParaRPr lang="zh-CN" altLang="en-US" sz="3600"/>
            </a:p>
          </p:txBody>
        </p:sp>
        <p:sp>
          <p:nvSpPr>
            <p:cNvPr id="9" name="Rectangle 7"/>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30</a:t>
              </a:r>
            </a:p>
          </p:txBody>
        </p:sp>
        <p:sp>
          <p:nvSpPr>
            <p:cNvPr id="10" name="Rectangle 8"/>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1" name="Rectangle 9"/>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2" name="Group 10"/>
          <p:cNvGrpSpPr>
            <a:grpSpLocks/>
          </p:cNvGrpSpPr>
          <p:nvPr/>
        </p:nvGrpSpPr>
        <p:grpSpPr bwMode="auto">
          <a:xfrm>
            <a:off x="6546020" y="3280817"/>
            <a:ext cx="2314575" cy="609600"/>
            <a:chOff x="3792" y="1152"/>
            <a:chExt cx="1296" cy="384"/>
          </a:xfrm>
        </p:grpSpPr>
        <p:sp>
          <p:nvSpPr>
            <p:cNvPr id="13" name="Rectangle 11"/>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70</a:t>
              </a:r>
              <a:endParaRPr lang="zh-CN" altLang="en-US" sz="3600"/>
            </a:p>
          </p:txBody>
        </p:sp>
        <p:sp>
          <p:nvSpPr>
            <p:cNvPr id="14" name="Rectangle 12"/>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20</a:t>
              </a:r>
            </a:p>
          </p:txBody>
        </p:sp>
        <p:sp>
          <p:nvSpPr>
            <p:cNvPr id="15" name="Rectangle 13"/>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 name="Rectangle 14"/>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17" name="Group 15"/>
          <p:cNvGrpSpPr>
            <a:grpSpLocks/>
          </p:cNvGrpSpPr>
          <p:nvPr/>
        </p:nvGrpSpPr>
        <p:grpSpPr bwMode="auto">
          <a:xfrm>
            <a:off x="6546020" y="4119017"/>
            <a:ext cx="2314575" cy="609600"/>
            <a:chOff x="3792" y="1152"/>
            <a:chExt cx="1296" cy="384"/>
          </a:xfrm>
        </p:grpSpPr>
        <p:sp>
          <p:nvSpPr>
            <p:cNvPr id="18" name="Rectangle 16"/>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40</a:t>
              </a:r>
              <a:endParaRPr lang="zh-CN" altLang="en-US" sz="3600"/>
            </a:p>
          </p:txBody>
        </p:sp>
        <p:sp>
          <p:nvSpPr>
            <p:cNvPr id="19" name="Rectangle 17"/>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80</a:t>
              </a:r>
            </a:p>
          </p:txBody>
        </p:sp>
        <p:sp>
          <p:nvSpPr>
            <p:cNvPr id="20" name="Rectangle 18"/>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1" name="Rectangle 19"/>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22" name="Group 20"/>
          <p:cNvGrpSpPr>
            <a:grpSpLocks/>
          </p:cNvGrpSpPr>
          <p:nvPr/>
        </p:nvGrpSpPr>
        <p:grpSpPr bwMode="auto">
          <a:xfrm>
            <a:off x="6546020" y="4957217"/>
            <a:ext cx="2314575" cy="609600"/>
            <a:chOff x="3792" y="1152"/>
            <a:chExt cx="1296" cy="384"/>
          </a:xfrm>
        </p:grpSpPr>
        <p:sp>
          <p:nvSpPr>
            <p:cNvPr id="23" name="Rectangle 21"/>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10</a:t>
              </a:r>
              <a:endParaRPr lang="zh-CN" altLang="en-US" sz="3600"/>
            </a:p>
          </p:txBody>
        </p:sp>
        <p:sp>
          <p:nvSpPr>
            <p:cNvPr id="24" name="Rectangle 22"/>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100</a:t>
              </a:r>
            </a:p>
          </p:txBody>
        </p:sp>
        <p:sp>
          <p:nvSpPr>
            <p:cNvPr id="25" name="Rectangle 23"/>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6" name="Rectangle 24"/>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27" name="Group 25"/>
          <p:cNvGrpSpPr>
            <a:grpSpLocks/>
          </p:cNvGrpSpPr>
          <p:nvPr/>
        </p:nvGrpSpPr>
        <p:grpSpPr bwMode="auto">
          <a:xfrm>
            <a:off x="6546020" y="5719217"/>
            <a:ext cx="2314575" cy="609600"/>
            <a:chOff x="3792" y="1152"/>
            <a:chExt cx="1296" cy="384"/>
          </a:xfrm>
        </p:grpSpPr>
        <p:sp>
          <p:nvSpPr>
            <p:cNvPr id="28" name="Rectangle 26"/>
            <p:cNvSpPr>
              <a:spLocks noChangeArrowheads="1"/>
            </p:cNvSpPr>
            <p:nvPr/>
          </p:nvSpPr>
          <p:spPr bwMode="auto">
            <a:xfrm>
              <a:off x="3792" y="1344"/>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60</a:t>
              </a:r>
              <a:endParaRPr lang="zh-CN" altLang="en-US" sz="3600"/>
            </a:p>
          </p:txBody>
        </p:sp>
        <p:sp>
          <p:nvSpPr>
            <p:cNvPr id="29" name="Rectangle 27"/>
            <p:cNvSpPr>
              <a:spLocks noChangeArrowheads="1"/>
            </p:cNvSpPr>
            <p:nvPr/>
          </p:nvSpPr>
          <p:spPr bwMode="auto">
            <a:xfrm>
              <a:off x="3792" y="1152"/>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a:t>90</a:t>
              </a:r>
            </a:p>
          </p:txBody>
        </p:sp>
        <p:sp>
          <p:nvSpPr>
            <p:cNvPr id="30" name="Rectangle 28"/>
            <p:cNvSpPr>
              <a:spLocks noChangeArrowheads="1"/>
            </p:cNvSpPr>
            <p:nvPr/>
          </p:nvSpPr>
          <p:spPr bwMode="auto">
            <a:xfrm>
              <a:off x="4080" y="1152"/>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31" name="Rectangle 29"/>
            <p:cNvSpPr>
              <a:spLocks noChangeArrowheads="1"/>
            </p:cNvSpPr>
            <p:nvPr/>
          </p:nvSpPr>
          <p:spPr bwMode="auto">
            <a:xfrm>
              <a:off x="4080" y="1344"/>
              <a:ext cx="100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grpSp>
        <p:nvGrpSpPr>
          <p:cNvPr id="33" name="Group 31"/>
          <p:cNvGrpSpPr>
            <a:grpSpLocks/>
          </p:cNvGrpSpPr>
          <p:nvPr/>
        </p:nvGrpSpPr>
        <p:grpSpPr bwMode="auto">
          <a:xfrm>
            <a:off x="3724238" y="2309267"/>
            <a:ext cx="2807494" cy="3854450"/>
            <a:chOff x="2044" y="1036"/>
            <a:chExt cx="1572" cy="2428"/>
          </a:xfrm>
        </p:grpSpPr>
        <p:grpSp>
          <p:nvGrpSpPr>
            <p:cNvPr id="34" name="Group 32"/>
            <p:cNvGrpSpPr>
              <a:grpSpLocks/>
            </p:cNvGrpSpPr>
            <p:nvPr/>
          </p:nvGrpSpPr>
          <p:grpSpPr bwMode="auto">
            <a:xfrm>
              <a:off x="2044" y="1117"/>
              <a:ext cx="576" cy="768"/>
              <a:chOff x="1340" y="1501"/>
              <a:chExt cx="576" cy="768"/>
            </a:xfrm>
          </p:grpSpPr>
          <p:sp>
            <p:nvSpPr>
              <p:cNvPr id="52" name="Rectangle 33"/>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10</a:t>
                </a:r>
              </a:p>
            </p:txBody>
          </p:sp>
          <p:sp>
            <p:nvSpPr>
              <p:cNvPr id="53" name="Rectangle 34"/>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4" name="Rectangle 35"/>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5" name="Rectangle 36"/>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20</a:t>
                </a:r>
              </a:p>
            </p:txBody>
          </p:sp>
          <p:sp>
            <p:nvSpPr>
              <p:cNvPr id="56" name="Rectangle 37"/>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30</a:t>
                </a:r>
              </a:p>
            </p:txBody>
          </p:sp>
          <p:sp>
            <p:nvSpPr>
              <p:cNvPr id="57" name="Rectangle 38"/>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8" name="Rectangle 39"/>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9" name="Rectangle 40"/>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40</a:t>
                </a:r>
              </a:p>
            </p:txBody>
          </p:sp>
        </p:grpSp>
        <p:grpSp>
          <p:nvGrpSpPr>
            <p:cNvPr id="35" name="Group 41"/>
            <p:cNvGrpSpPr>
              <a:grpSpLocks/>
            </p:cNvGrpSpPr>
            <p:nvPr/>
          </p:nvGrpSpPr>
          <p:grpSpPr bwMode="auto">
            <a:xfrm>
              <a:off x="2044" y="2077"/>
              <a:ext cx="576" cy="768"/>
              <a:chOff x="1340" y="1501"/>
              <a:chExt cx="576" cy="768"/>
            </a:xfrm>
          </p:grpSpPr>
          <p:sp>
            <p:nvSpPr>
              <p:cNvPr id="44" name="Rectangle 42"/>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50</a:t>
                </a:r>
              </a:p>
            </p:txBody>
          </p:sp>
          <p:sp>
            <p:nvSpPr>
              <p:cNvPr id="45" name="Rectangle 43"/>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6" name="Rectangle 44"/>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47" name="Rectangle 45"/>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60</a:t>
                </a:r>
              </a:p>
            </p:txBody>
          </p:sp>
          <p:sp>
            <p:nvSpPr>
              <p:cNvPr id="48" name="Rectangle 46"/>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70</a:t>
                </a:r>
              </a:p>
            </p:txBody>
          </p:sp>
          <p:sp>
            <p:nvSpPr>
              <p:cNvPr id="49" name="Rectangle 47"/>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0" name="Rectangle 48"/>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51" name="Rectangle 49"/>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a:t>
                </a:r>
              </a:p>
            </p:txBody>
          </p:sp>
        </p:grpSp>
        <p:sp>
          <p:nvSpPr>
            <p:cNvPr id="36" name="Line 50"/>
            <p:cNvSpPr>
              <a:spLocks noChangeShapeType="1"/>
            </p:cNvSpPr>
            <p:nvPr/>
          </p:nvSpPr>
          <p:spPr bwMode="auto">
            <a:xfrm>
              <a:off x="2520" y="1400"/>
              <a:ext cx="1096" cy="3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7" name="Line 51"/>
            <p:cNvSpPr>
              <a:spLocks noChangeShapeType="1"/>
            </p:cNvSpPr>
            <p:nvPr/>
          </p:nvSpPr>
          <p:spPr bwMode="auto">
            <a:xfrm flipV="1">
              <a:off x="2520" y="1232"/>
              <a:ext cx="1096" cy="36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8" name="Line 52"/>
            <p:cNvSpPr>
              <a:spLocks noChangeShapeType="1"/>
            </p:cNvSpPr>
            <p:nvPr/>
          </p:nvSpPr>
          <p:spPr bwMode="auto">
            <a:xfrm>
              <a:off x="2520" y="1784"/>
              <a:ext cx="1088" cy="648"/>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53"/>
            <p:cNvSpPr>
              <a:spLocks noChangeShapeType="1"/>
            </p:cNvSpPr>
            <p:nvPr/>
          </p:nvSpPr>
          <p:spPr bwMode="auto">
            <a:xfrm flipV="1">
              <a:off x="2520" y="1424"/>
              <a:ext cx="1080" cy="752"/>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54"/>
            <p:cNvSpPr>
              <a:spLocks noChangeShapeType="1"/>
            </p:cNvSpPr>
            <p:nvPr/>
          </p:nvSpPr>
          <p:spPr bwMode="auto">
            <a:xfrm>
              <a:off x="2528" y="2368"/>
              <a:ext cx="1080" cy="1096"/>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Freeform 55"/>
            <p:cNvSpPr>
              <a:spLocks/>
            </p:cNvSpPr>
            <p:nvPr/>
          </p:nvSpPr>
          <p:spPr bwMode="auto">
            <a:xfrm>
              <a:off x="2512" y="1036"/>
              <a:ext cx="1088" cy="1948"/>
            </a:xfrm>
            <a:custGeom>
              <a:avLst/>
              <a:gdLst>
                <a:gd name="T0" fmla="*/ 0 w 1088"/>
                <a:gd name="T1" fmla="*/ 188 h 1948"/>
                <a:gd name="T2" fmla="*/ 264 w 1088"/>
                <a:gd name="T3" fmla="*/ 180 h 1948"/>
                <a:gd name="T4" fmla="*/ 224 w 1088"/>
                <a:gd name="T5" fmla="*/ 1268 h 1948"/>
                <a:gd name="T6" fmla="*/ 616 w 1088"/>
                <a:gd name="T7" fmla="*/ 1692 h 1948"/>
                <a:gd name="T8" fmla="*/ 1088 w 1088"/>
                <a:gd name="T9" fmla="*/ 1948 h 1948"/>
                <a:gd name="T10" fmla="*/ 0 60000 65536"/>
                <a:gd name="T11" fmla="*/ 0 60000 65536"/>
                <a:gd name="T12" fmla="*/ 0 60000 65536"/>
                <a:gd name="T13" fmla="*/ 0 60000 65536"/>
                <a:gd name="T14" fmla="*/ 0 60000 65536"/>
                <a:gd name="T15" fmla="*/ 0 w 1088"/>
                <a:gd name="T16" fmla="*/ 0 h 1948"/>
                <a:gd name="T17" fmla="*/ 1088 w 1088"/>
                <a:gd name="T18" fmla="*/ 1948 h 1948"/>
              </a:gdLst>
              <a:ahLst/>
              <a:cxnLst>
                <a:cxn ang="T10">
                  <a:pos x="T0" y="T1"/>
                </a:cxn>
                <a:cxn ang="T11">
                  <a:pos x="T2" y="T3"/>
                </a:cxn>
                <a:cxn ang="T12">
                  <a:pos x="T4" y="T5"/>
                </a:cxn>
                <a:cxn ang="T13">
                  <a:pos x="T6" y="T7"/>
                </a:cxn>
                <a:cxn ang="T14">
                  <a:pos x="T8" y="T9"/>
                </a:cxn>
              </a:cxnLst>
              <a:rect l="T15" t="T16" r="T17" b="T18"/>
              <a:pathLst>
                <a:path w="1088" h="1948">
                  <a:moveTo>
                    <a:pt x="0" y="188"/>
                  </a:moveTo>
                  <a:cubicBezTo>
                    <a:pt x="113" y="94"/>
                    <a:pt x="227" y="0"/>
                    <a:pt x="264" y="180"/>
                  </a:cubicBezTo>
                  <a:cubicBezTo>
                    <a:pt x="301" y="360"/>
                    <a:pt x="165" y="1016"/>
                    <a:pt x="224" y="1268"/>
                  </a:cubicBezTo>
                  <a:cubicBezTo>
                    <a:pt x="283" y="1520"/>
                    <a:pt x="472" y="1579"/>
                    <a:pt x="616" y="1692"/>
                  </a:cubicBezTo>
                  <a:cubicBezTo>
                    <a:pt x="760" y="1805"/>
                    <a:pt x="924" y="1876"/>
                    <a:pt x="1088" y="1948"/>
                  </a:cubicBezTo>
                </a:path>
              </a:pathLst>
            </a:custGeom>
            <a:noFill/>
            <a:ln w="9525">
              <a:solidFill>
                <a:schemeClr val="tx1"/>
              </a:solidFill>
              <a:round/>
              <a:headEnd/>
              <a:tailEnd type="triangle" w="med" len="med"/>
            </a:ln>
          </p:spPr>
          <p:txBody>
            <a:bodyPr wrap="none" anchor="ctr"/>
            <a:lstStyle/>
            <a:p>
              <a:endParaRPr lang="zh-CN" altLang="en-US"/>
            </a:p>
          </p:txBody>
        </p:sp>
        <p:sp>
          <p:nvSpPr>
            <p:cNvPr id="42" name="Freeform 56"/>
            <p:cNvSpPr>
              <a:spLocks/>
            </p:cNvSpPr>
            <p:nvPr/>
          </p:nvSpPr>
          <p:spPr bwMode="auto">
            <a:xfrm>
              <a:off x="2536" y="1879"/>
              <a:ext cx="1064" cy="681"/>
            </a:xfrm>
            <a:custGeom>
              <a:avLst/>
              <a:gdLst>
                <a:gd name="T0" fmla="*/ 0 w 1064"/>
                <a:gd name="T1" fmla="*/ 681 h 681"/>
                <a:gd name="T2" fmla="*/ 552 w 1064"/>
                <a:gd name="T3" fmla="*/ 529 h 681"/>
                <a:gd name="T4" fmla="*/ 832 w 1064"/>
                <a:gd name="T5" fmla="*/ 81 h 681"/>
                <a:gd name="T6" fmla="*/ 1064 w 1064"/>
                <a:gd name="T7" fmla="*/ 41 h 681"/>
                <a:gd name="T8" fmla="*/ 0 60000 65536"/>
                <a:gd name="T9" fmla="*/ 0 60000 65536"/>
                <a:gd name="T10" fmla="*/ 0 60000 65536"/>
                <a:gd name="T11" fmla="*/ 0 60000 65536"/>
                <a:gd name="T12" fmla="*/ 0 w 1064"/>
                <a:gd name="T13" fmla="*/ 0 h 681"/>
                <a:gd name="T14" fmla="*/ 1064 w 1064"/>
                <a:gd name="T15" fmla="*/ 681 h 681"/>
              </a:gdLst>
              <a:ahLst/>
              <a:cxnLst>
                <a:cxn ang="T8">
                  <a:pos x="T0" y="T1"/>
                </a:cxn>
                <a:cxn ang="T9">
                  <a:pos x="T2" y="T3"/>
                </a:cxn>
                <a:cxn ang="T10">
                  <a:pos x="T4" y="T5"/>
                </a:cxn>
                <a:cxn ang="T11">
                  <a:pos x="T6" y="T7"/>
                </a:cxn>
              </a:cxnLst>
              <a:rect l="T12" t="T13" r="T14" b="T15"/>
              <a:pathLst>
                <a:path w="1064" h="681">
                  <a:moveTo>
                    <a:pt x="0" y="681"/>
                  </a:moveTo>
                  <a:cubicBezTo>
                    <a:pt x="206" y="655"/>
                    <a:pt x="413" y="629"/>
                    <a:pt x="552" y="529"/>
                  </a:cubicBezTo>
                  <a:cubicBezTo>
                    <a:pt x="691" y="429"/>
                    <a:pt x="747" y="162"/>
                    <a:pt x="832" y="81"/>
                  </a:cubicBezTo>
                  <a:cubicBezTo>
                    <a:pt x="917" y="0"/>
                    <a:pt x="990" y="20"/>
                    <a:pt x="1064" y="41"/>
                  </a:cubicBezTo>
                </a:path>
              </a:pathLst>
            </a:custGeom>
            <a:noFill/>
            <a:ln w="9525">
              <a:solidFill>
                <a:schemeClr val="tx1"/>
              </a:solidFill>
              <a:round/>
              <a:headEnd/>
              <a:tailEnd type="triangle" w="med" len="med"/>
            </a:ln>
          </p:spPr>
          <p:txBody>
            <a:bodyPr wrap="none" anchor="ctr"/>
            <a:lstStyle/>
            <a:p>
              <a:endParaRPr lang="zh-CN" altLang="en-US"/>
            </a:p>
          </p:txBody>
        </p:sp>
        <p:sp>
          <p:nvSpPr>
            <p:cNvPr id="43" name="Line 57"/>
            <p:cNvSpPr>
              <a:spLocks noChangeShapeType="1"/>
            </p:cNvSpPr>
            <p:nvPr/>
          </p:nvSpPr>
          <p:spPr bwMode="auto">
            <a:xfrm>
              <a:off x="2536" y="2752"/>
              <a:ext cx="360" cy="424"/>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60" name="Group 58"/>
          <p:cNvGrpSpPr>
            <a:grpSpLocks/>
          </p:cNvGrpSpPr>
          <p:nvPr/>
        </p:nvGrpSpPr>
        <p:grpSpPr bwMode="auto">
          <a:xfrm>
            <a:off x="1238214" y="2607717"/>
            <a:ext cx="2493169" cy="2832100"/>
            <a:chOff x="652" y="1224"/>
            <a:chExt cx="1396" cy="1784"/>
          </a:xfrm>
        </p:grpSpPr>
        <p:grpSp>
          <p:nvGrpSpPr>
            <p:cNvPr id="61" name="Group 59"/>
            <p:cNvGrpSpPr>
              <a:grpSpLocks/>
            </p:cNvGrpSpPr>
            <p:nvPr/>
          </p:nvGrpSpPr>
          <p:grpSpPr bwMode="auto">
            <a:xfrm>
              <a:off x="652" y="1565"/>
              <a:ext cx="576" cy="768"/>
              <a:chOff x="1340" y="1501"/>
              <a:chExt cx="576" cy="768"/>
            </a:xfrm>
          </p:grpSpPr>
          <p:sp>
            <p:nvSpPr>
              <p:cNvPr id="67" name="Rectangle 60"/>
              <p:cNvSpPr>
                <a:spLocks noChangeArrowheads="1"/>
              </p:cNvSpPr>
              <p:nvPr/>
            </p:nvSpPr>
            <p:spPr bwMode="auto">
              <a:xfrm>
                <a:off x="1340" y="1501"/>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10</a:t>
                </a:r>
              </a:p>
            </p:txBody>
          </p:sp>
          <p:sp>
            <p:nvSpPr>
              <p:cNvPr id="68" name="Rectangle 61"/>
              <p:cNvSpPr>
                <a:spLocks noChangeArrowheads="1"/>
              </p:cNvSpPr>
              <p:nvPr/>
            </p:nvSpPr>
            <p:spPr bwMode="auto">
              <a:xfrm>
                <a:off x="1628" y="1501"/>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69" name="Rectangle 62"/>
              <p:cNvSpPr>
                <a:spLocks noChangeArrowheads="1"/>
              </p:cNvSpPr>
              <p:nvPr/>
            </p:nvSpPr>
            <p:spPr bwMode="auto">
              <a:xfrm>
                <a:off x="1628" y="1693"/>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0" name="Rectangle 63"/>
              <p:cNvSpPr>
                <a:spLocks noChangeArrowheads="1"/>
              </p:cNvSpPr>
              <p:nvPr/>
            </p:nvSpPr>
            <p:spPr bwMode="auto">
              <a:xfrm>
                <a:off x="1340" y="1693"/>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50</a:t>
                </a:r>
              </a:p>
            </p:txBody>
          </p:sp>
          <p:sp>
            <p:nvSpPr>
              <p:cNvPr id="71" name="Rectangle 64"/>
              <p:cNvSpPr>
                <a:spLocks noChangeArrowheads="1"/>
              </p:cNvSpPr>
              <p:nvPr/>
            </p:nvSpPr>
            <p:spPr bwMode="auto">
              <a:xfrm>
                <a:off x="1340" y="1885"/>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90</a:t>
                </a:r>
              </a:p>
            </p:txBody>
          </p:sp>
          <p:sp>
            <p:nvSpPr>
              <p:cNvPr id="72" name="Rectangle 65"/>
              <p:cNvSpPr>
                <a:spLocks noChangeArrowheads="1"/>
              </p:cNvSpPr>
              <p:nvPr/>
            </p:nvSpPr>
            <p:spPr bwMode="auto">
              <a:xfrm>
                <a:off x="1628" y="1885"/>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3" name="Rectangle 66"/>
              <p:cNvSpPr>
                <a:spLocks noChangeArrowheads="1"/>
              </p:cNvSpPr>
              <p:nvPr/>
            </p:nvSpPr>
            <p:spPr bwMode="auto">
              <a:xfrm>
                <a:off x="1628" y="2077"/>
                <a:ext cx="288" cy="192"/>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74" name="Rectangle 67"/>
              <p:cNvSpPr>
                <a:spLocks noChangeArrowheads="1"/>
              </p:cNvSpPr>
              <p:nvPr/>
            </p:nvSpPr>
            <p:spPr bwMode="auto">
              <a:xfrm>
                <a:off x="1340" y="2077"/>
                <a:ext cx="288" cy="192"/>
              </a:xfrm>
              <a:prstGeom prst="rect">
                <a:avLst/>
              </a:prstGeom>
              <a:solidFill>
                <a:schemeClr val="bg1"/>
              </a:solidFill>
              <a:ln w="9525">
                <a:solidFill>
                  <a:schemeClr val="tx1"/>
                </a:solidFill>
                <a:miter lim="800000"/>
                <a:headEnd/>
                <a:tailEnd/>
              </a:ln>
            </p:spPr>
            <p:txBody>
              <a:bodyPr wrap="none" anchor="ctr"/>
              <a:lstStyle/>
              <a:p>
                <a:pPr algn="ctr"/>
                <a:r>
                  <a:rPr lang="zh-CN" altLang="en-US" sz="2000"/>
                  <a:t>...</a:t>
                </a:r>
              </a:p>
            </p:txBody>
          </p:sp>
        </p:grpSp>
        <p:sp>
          <p:nvSpPr>
            <p:cNvPr id="62" name="Line 68"/>
            <p:cNvSpPr>
              <a:spLocks noChangeShapeType="1"/>
            </p:cNvSpPr>
            <p:nvPr/>
          </p:nvSpPr>
          <p:spPr bwMode="auto">
            <a:xfrm flipV="1">
              <a:off x="1152" y="1224"/>
              <a:ext cx="896" cy="4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3" name="Line 69"/>
            <p:cNvSpPr>
              <a:spLocks noChangeShapeType="1"/>
            </p:cNvSpPr>
            <p:nvPr/>
          </p:nvSpPr>
          <p:spPr bwMode="auto">
            <a:xfrm>
              <a:off x="1144" y="1848"/>
              <a:ext cx="888" cy="32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4" name="Line 70"/>
            <p:cNvSpPr>
              <a:spLocks noChangeShapeType="1"/>
            </p:cNvSpPr>
            <p:nvPr/>
          </p:nvSpPr>
          <p:spPr bwMode="auto">
            <a:xfrm>
              <a:off x="1144" y="2032"/>
              <a:ext cx="728" cy="976"/>
            </a:xfrm>
            <a:prstGeom prst="line">
              <a:avLst/>
            </a:prstGeom>
            <a:noFill/>
            <a:ln w="9525">
              <a:solidFill>
                <a:schemeClr val="tx1"/>
              </a:solidFill>
              <a:round/>
              <a:headEnd/>
              <a:tailEnd type="triangle" w="med" len="med"/>
            </a:ln>
          </p:spPr>
          <p:txBody>
            <a:bodyPr wrap="none" anchor="ctr"/>
            <a:lstStyle/>
            <a:p>
              <a:endParaRPr lang="zh-CN" altLang="en-US"/>
            </a:p>
          </p:txBody>
        </p:sp>
        <p:sp>
          <p:nvSpPr>
            <p:cNvPr id="65" name="Line 71"/>
            <p:cNvSpPr>
              <a:spLocks noChangeShapeType="1"/>
            </p:cNvSpPr>
            <p:nvPr/>
          </p:nvSpPr>
          <p:spPr bwMode="auto">
            <a:xfrm>
              <a:off x="1128" y="2240"/>
              <a:ext cx="424" cy="76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6" name="Text Box 72"/>
            <p:cNvSpPr txBox="1">
              <a:spLocks noChangeArrowheads="1"/>
            </p:cNvSpPr>
            <p:nvPr/>
          </p:nvSpPr>
          <p:spPr bwMode="auto">
            <a:xfrm>
              <a:off x="789" y="2596"/>
              <a:ext cx="103" cy="407"/>
            </a:xfrm>
            <a:prstGeom prst="rect">
              <a:avLst/>
            </a:prstGeom>
            <a:noFill/>
            <a:ln w="9525">
              <a:noFill/>
              <a:miter lim="800000"/>
              <a:headEnd/>
              <a:tailEnd/>
            </a:ln>
          </p:spPr>
          <p:txBody>
            <a:bodyPr wrap="none" anchor="ctr">
              <a:spAutoFit/>
            </a:bodyPr>
            <a:lstStyle/>
            <a:p>
              <a:pPr algn="ctr"/>
              <a:endParaRPr lang="en-US" altLang="zh-CN" sz="3600" dirty="0"/>
            </a:p>
          </p:txBody>
        </p:sp>
      </p:grpSp>
      <p:sp>
        <p:nvSpPr>
          <p:cNvPr id="76" name="TextBox 75"/>
          <p:cNvSpPr txBox="1"/>
          <p:nvPr/>
        </p:nvSpPr>
        <p:spPr>
          <a:xfrm>
            <a:off x="3595009" y="1844824"/>
            <a:ext cx="1261884" cy="415498"/>
          </a:xfrm>
          <a:prstGeom prst="rect">
            <a:avLst/>
          </a:prstGeom>
          <a:noFill/>
        </p:spPr>
        <p:txBody>
          <a:bodyPr wrap="none" rtlCol="0">
            <a:spAutoFit/>
          </a:bodyPr>
          <a:lstStyle/>
          <a:p>
            <a:r>
              <a:rPr lang="zh-CN" altLang="en-US" dirty="0"/>
              <a:t>叶子节点</a:t>
            </a:r>
          </a:p>
        </p:txBody>
      </p:sp>
      <p:cxnSp>
        <p:nvCxnSpPr>
          <p:cNvPr id="78" name="直接箭头连接符 77"/>
          <p:cNvCxnSpPr>
            <a:endCxn id="70" idx="1"/>
          </p:cNvCxnSpPr>
          <p:nvPr/>
        </p:nvCxnSpPr>
        <p:spPr>
          <a:xfrm flipV="1">
            <a:off x="201952" y="3606256"/>
            <a:ext cx="1036263" cy="542825"/>
          </a:xfrm>
          <a:prstGeom prst="straightConnector1">
            <a:avLst/>
          </a:prstGeom>
          <a:ln>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979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vertical)">
                                      <p:cBhvr>
                                        <p:cTn id="7" dur="500"/>
                                        <p:tgtEl>
                                          <p:spTgt spid="3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box(in)">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8" presetClass="entr" presetSubtype="16" fill="hold"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amond(in)">
                                      <p:cBhvr>
                                        <p:cTn id="2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100" dirty="0">
                <a:latin typeface="微软雅黑" pitchFamily="34" charset="-122"/>
                <a:ea typeface="微软雅黑" pitchFamily="34" charset="-122"/>
              </a:rPr>
              <a:t>关于聚簇索引</a:t>
            </a:r>
          </a:p>
        </p:txBody>
      </p:sp>
      <p:sp>
        <p:nvSpPr>
          <p:cNvPr id="3" name="内容占位符 2"/>
          <p:cNvSpPr>
            <a:spLocks noGrp="1"/>
          </p:cNvSpPr>
          <p:nvPr>
            <p:ph idx="1"/>
          </p:nvPr>
        </p:nvSpPr>
        <p:spPr>
          <a:xfrm>
            <a:off x="514350" y="1484784"/>
            <a:ext cx="9258300" cy="2260848"/>
          </a:xfrm>
        </p:spPr>
        <p:txBody>
          <a:bodyPr>
            <a:normAutofit fontScale="62500" lnSpcReduction="20000"/>
          </a:bodyPr>
          <a:lstStyle/>
          <a:p>
            <a:r>
              <a:rPr lang="zh-CN" altLang="en-US" dirty="0">
                <a:latin typeface="微软雅黑" pitchFamily="34" charset="-122"/>
                <a:ea typeface="微软雅黑" pitchFamily="34" charset="-122"/>
              </a:rPr>
              <a:t>聚簇索引比辅助索引更快。</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通常一张关系表只能有一个聚簇索引。（如果定义了主码，主码使用的索引为聚簇索引。）</a:t>
            </a:r>
            <a:endParaRPr lang="en-US" altLang="zh-CN" dirty="0">
              <a:latin typeface="微软雅黑" pitchFamily="34" charset="-122"/>
              <a:ea typeface="微软雅黑" pitchFamily="34" charset="-122"/>
            </a:endParaRPr>
          </a:p>
          <a:p>
            <a:r>
              <a:rPr lang="zh-CN" altLang="en-US" dirty="0">
                <a:latin typeface="微软雅黑" pitchFamily="34" charset="-122"/>
                <a:ea typeface="微软雅黑" pitchFamily="34" charset="-122"/>
              </a:rPr>
              <a:t>其余的索引都为为辅助索引。</a:t>
            </a:r>
          </a:p>
        </p:txBody>
      </p:sp>
      <p:pic>
        <p:nvPicPr>
          <p:cNvPr id="3074" name="Picture 2"/>
          <p:cNvPicPr>
            <a:picLocks noChangeAspect="1" noChangeArrowheads="1"/>
          </p:cNvPicPr>
          <p:nvPr/>
        </p:nvPicPr>
        <p:blipFill>
          <a:blip r:embed="rId2" cstate="print"/>
          <a:srcRect/>
          <a:stretch>
            <a:fillRect/>
          </a:stretch>
        </p:blipFill>
        <p:spPr bwMode="auto">
          <a:xfrm>
            <a:off x="3442311" y="3861049"/>
            <a:ext cx="4632567" cy="2647181"/>
          </a:xfrm>
          <a:prstGeom prst="rect">
            <a:avLst/>
          </a:prstGeom>
          <a:noFill/>
          <a:ln w="9525">
            <a:noFill/>
            <a:miter lim="800000"/>
            <a:headEnd/>
            <a:tailEnd/>
          </a:ln>
        </p:spPr>
      </p:pic>
    </p:spTree>
    <p:extLst>
      <p:ext uri="{BB962C8B-B14F-4D97-AF65-F5344CB8AC3E}">
        <p14:creationId xmlns:p14="http://schemas.microsoft.com/office/powerpoint/2010/main" val="190081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364673"/>
            <a:ext cx="8315325" cy="563562"/>
          </a:xfrm>
        </p:spPr>
        <p:txBody>
          <a:bodyPr/>
          <a:lstStyle/>
          <a:p>
            <a:pPr eaLnBrk="1" hangingPunct="1"/>
            <a:r>
              <a:rPr lang="zh-CN" altLang="en-US" dirty="0"/>
              <a:t>例子</a:t>
            </a:r>
            <a:endParaRPr lang="en-US" altLang="zh-CN" dirty="0"/>
          </a:p>
        </p:txBody>
      </p:sp>
      <p:sp>
        <p:nvSpPr>
          <p:cNvPr id="84995" name="Rectangle 82"/>
          <p:cNvSpPr>
            <a:spLocks noChangeArrowheads="1"/>
          </p:cNvSpPr>
          <p:nvPr/>
        </p:nvSpPr>
        <p:spPr bwMode="auto">
          <a:xfrm>
            <a:off x="1173362" y="5732463"/>
            <a:ext cx="779740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t>(a)</a:t>
            </a:r>
            <a:endParaRPr lang="en-US" altLang="zh-CN"/>
          </a:p>
        </p:txBody>
      </p:sp>
      <p:sp>
        <p:nvSpPr>
          <p:cNvPr id="84996" name="Rectangle 83"/>
          <p:cNvSpPr>
            <a:spLocks noChangeArrowheads="1"/>
          </p:cNvSpPr>
          <p:nvPr/>
        </p:nvSpPr>
        <p:spPr bwMode="auto">
          <a:xfrm>
            <a:off x="526852" y="2133600"/>
            <a:ext cx="10287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sz="2200"/>
              <a:t> </a:t>
            </a:r>
            <a:r>
              <a:rPr lang="en-US" altLang="zh-CN" sz="2200" b="1"/>
              <a:t>Student</a:t>
            </a:r>
          </a:p>
        </p:txBody>
      </p:sp>
      <p:sp>
        <p:nvSpPr>
          <p:cNvPr id="84997" name="Rectangle 91"/>
          <p:cNvSpPr>
            <a:spLocks noChangeArrowheads="1"/>
          </p:cNvSpPr>
          <p:nvPr/>
        </p:nvSpPr>
        <p:spPr bwMode="auto">
          <a:xfrm>
            <a:off x="607219" y="1127125"/>
            <a:ext cx="842426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342900" indent="-342900">
              <a:lnSpc>
                <a:spcPct val="120000"/>
              </a:lnSpc>
            </a:pPr>
            <a:r>
              <a:rPr lang="zh-CN" altLang="en-US" sz="2400" b="1" dirty="0"/>
              <a:t>学生</a:t>
            </a:r>
            <a:r>
              <a:rPr lang="en-US" altLang="zh-CN" sz="2400" b="1" dirty="0"/>
              <a:t>-</a:t>
            </a:r>
            <a:r>
              <a:rPr lang="zh-CN" altLang="en-US" sz="2400" b="1" dirty="0"/>
              <a:t>课程数据库</a:t>
            </a:r>
            <a:r>
              <a:rPr lang="en-US" altLang="zh-CN" sz="2400" b="1" dirty="0"/>
              <a:t>:</a:t>
            </a:r>
          </a:p>
          <a:p>
            <a:pPr marL="342900" indent="-342900">
              <a:lnSpc>
                <a:spcPct val="120000"/>
              </a:lnSpc>
            </a:pPr>
            <a:r>
              <a:rPr lang="en-US" altLang="zh-CN" sz="2400" b="1" dirty="0"/>
              <a:t>     </a:t>
            </a:r>
            <a:r>
              <a:rPr lang="zh-CN" altLang="en-US" sz="2400" b="1" dirty="0"/>
              <a:t>学生关系</a:t>
            </a:r>
            <a:r>
              <a:rPr lang="en-US" altLang="zh-CN" sz="2400" b="1" dirty="0"/>
              <a:t>Student</a:t>
            </a:r>
            <a:r>
              <a:rPr lang="zh-CN" altLang="en-US" sz="2400" b="1" dirty="0"/>
              <a:t>、课程关系</a:t>
            </a:r>
            <a:r>
              <a:rPr lang="en-US" altLang="zh-CN" sz="2400" b="1" dirty="0"/>
              <a:t>Course</a:t>
            </a:r>
            <a:r>
              <a:rPr lang="zh-CN" altLang="en-US" sz="2400" b="1" dirty="0"/>
              <a:t>和选修</a:t>
            </a:r>
            <a:r>
              <a:rPr lang="zh-CN" altLang="en-US" sz="2200" b="1" dirty="0"/>
              <a:t>关系</a:t>
            </a:r>
            <a:r>
              <a:rPr lang="en-US" altLang="zh-CN" sz="2200" b="1" dirty="0"/>
              <a:t>SC</a:t>
            </a:r>
          </a:p>
        </p:txBody>
      </p:sp>
      <p:graphicFrame>
        <p:nvGraphicFramePr>
          <p:cNvPr id="341263" name="Group 271"/>
          <p:cNvGraphicFramePr>
            <a:graphicFrameLocks noGrp="1"/>
          </p:cNvGraphicFramePr>
          <p:nvPr>
            <p:ph idx="1"/>
          </p:nvPr>
        </p:nvGraphicFramePr>
        <p:xfrm>
          <a:off x="607219" y="2709863"/>
          <a:ext cx="9258301" cy="2852744"/>
        </p:xfrm>
        <a:graphic>
          <a:graphicData uri="http://schemas.openxmlformats.org/drawingml/2006/table">
            <a:tbl>
              <a:tblPr>
                <a:tableStyleId>{2D5ABB26-0587-4C30-8999-92F81FD0307C}</a:tableStyleId>
              </a:tblPr>
              <a:tblGrid>
                <a:gridCol w="1852018">
                  <a:extLst>
                    <a:ext uri="{9D8B030D-6E8A-4147-A177-3AD203B41FA5}">
                      <a16:colId xmlns:a16="http://schemas.microsoft.com/office/drawing/2014/main" val="20000"/>
                    </a:ext>
                  </a:extLst>
                </a:gridCol>
                <a:gridCol w="1852017">
                  <a:extLst>
                    <a:ext uri="{9D8B030D-6E8A-4147-A177-3AD203B41FA5}">
                      <a16:colId xmlns:a16="http://schemas.microsoft.com/office/drawing/2014/main" val="20001"/>
                    </a:ext>
                  </a:extLst>
                </a:gridCol>
                <a:gridCol w="1850231">
                  <a:extLst>
                    <a:ext uri="{9D8B030D-6E8A-4147-A177-3AD203B41FA5}">
                      <a16:colId xmlns:a16="http://schemas.microsoft.com/office/drawing/2014/main" val="20002"/>
                    </a:ext>
                  </a:extLst>
                </a:gridCol>
                <a:gridCol w="1852018">
                  <a:extLst>
                    <a:ext uri="{9D8B030D-6E8A-4147-A177-3AD203B41FA5}">
                      <a16:colId xmlns:a16="http://schemas.microsoft.com/office/drawing/2014/main" val="20003"/>
                    </a:ext>
                  </a:extLst>
                </a:gridCol>
                <a:gridCol w="1852017">
                  <a:extLst>
                    <a:ext uri="{9D8B030D-6E8A-4147-A177-3AD203B41FA5}">
                      <a16:colId xmlns:a16="http://schemas.microsoft.com/office/drawing/2014/main" val="20004"/>
                    </a:ext>
                  </a:extLst>
                </a:gridCol>
              </a:tblGrid>
              <a:tr h="83118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dirty="0">
                          <a:ln>
                            <a:noFill/>
                          </a:ln>
                          <a:effectLst/>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err="1">
                          <a:ln>
                            <a:noFill/>
                          </a:ln>
                          <a:effectLst/>
                        </a:rPr>
                        <a:t>Sno</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dirty="0">
                          <a:ln>
                            <a:noFill/>
                          </a:ln>
                          <a:effectLst/>
                        </a:rPr>
                        <a:t>姓名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err="1">
                          <a:ln>
                            <a:noFill/>
                          </a:ln>
                          <a:effectLst/>
                        </a:rPr>
                        <a:t>Sname</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dirty="0">
                          <a:ln>
                            <a:noFill/>
                          </a:ln>
                          <a:effectLst/>
                        </a:rPr>
                        <a:t>性别</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err="1">
                          <a:ln>
                            <a:noFill/>
                          </a:ln>
                          <a:effectLst/>
                        </a:rPr>
                        <a:t>Ssex</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年龄</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a:ln>
                            <a:noFill/>
                          </a:ln>
                          <a:effectLst/>
                        </a:rPr>
                        <a:t>Sage</a:t>
                      </a:r>
                      <a:endParaRPr kumimoji="0" lang="en-US" altLang="zh-CN"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dirty="0">
                          <a:ln>
                            <a:noFill/>
                          </a:ln>
                          <a:effectLst/>
                        </a:rPr>
                        <a:t>所在系</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err="1">
                          <a:ln>
                            <a:noFill/>
                          </a:ln>
                          <a:effectLst/>
                        </a:rPr>
                        <a:t>Sdept</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601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201215121</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李勇</a:t>
                      </a:r>
                      <a:endParaRPr kumimoji="0" lang="zh-CN" altLang="en-US"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dirty="0">
                          <a:ln>
                            <a:noFill/>
                          </a:ln>
                          <a:effectLst/>
                        </a:rPr>
                        <a:t>男</a:t>
                      </a:r>
                      <a:endParaRPr kumimoji="0" lang="zh-CN" altLang="en-US"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20</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CS</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47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201215122</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刘晨</a:t>
                      </a:r>
                      <a:endParaRPr kumimoji="0" lang="zh-CN" altLang="en-US"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女</a:t>
                      </a:r>
                      <a:endParaRPr kumimoji="0" lang="zh-CN" altLang="en-US"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19</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CS</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476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201215123</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王敏</a:t>
                      </a:r>
                      <a:endParaRPr kumimoji="0" lang="zh-CN" altLang="en-US"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女</a:t>
                      </a:r>
                      <a:endParaRPr kumimoji="0" lang="zh-CN" altLang="en-US"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18</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MA</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601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201215125</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dirty="0">
                          <a:ln>
                            <a:noFill/>
                          </a:ln>
                          <a:effectLst/>
                        </a:rPr>
                        <a:t>张立</a:t>
                      </a:r>
                      <a:endParaRPr kumimoji="0" lang="zh-CN" altLang="en-US"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u="none" strike="noStrike" cap="none" normalizeH="0" baseline="0">
                          <a:ln>
                            <a:noFill/>
                          </a:ln>
                          <a:effectLst/>
                        </a:rPr>
                        <a:t>男</a:t>
                      </a:r>
                      <a:endParaRPr kumimoji="0" lang="zh-CN" altLang="en-US"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a:ln>
                            <a:noFill/>
                          </a:ln>
                          <a:effectLst/>
                        </a:rPr>
                        <a:t>19</a:t>
                      </a:r>
                      <a:endParaRPr kumimoji="0" lang="en-US" altLang="zh-CN" sz="2200" b="1" i="0" u="none" strike="noStrike" cap="none" normalizeH="0" baseline="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u="none" strike="noStrike" cap="none" normalizeH="0" baseline="0" dirty="0">
                          <a:ln>
                            <a:noFill/>
                          </a:ln>
                          <a:effectLst/>
                        </a:rPr>
                        <a:t>IS</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86" marB="467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77519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p:txBody>
          <a:bodyPr/>
          <a:lstStyle/>
          <a:p>
            <a:pPr marL="0" indent="0">
              <a:buNone/>
            </a:pPr>
            <a:r>
              <a:rPr lang="zh-CN" altLang="en-US" dirty="0">
                <a:solidFill>
                  <a:srgbClr val="FF0000"/>
                </a:solidFill>
              </a:rPr>
              <a:t>以上</a:t>
            </a:r>
            <a:r>
              <a:rPr lang="en-US" altLang="zh-CN" dirty="0">
                <a:solidFill>
                  <a:srgbClr val="FF0000"/>
                </a:solidFill>
              </a:rPr>
              <a:t>SQL</a:t>
            </a:r>
            <a:r>
              <a:rPr lang="zh-CN" altLang="en-US" dirty="0">
                <a:solidFill>
                  <a:srgbClr val="FF0000"/>
                </a:solidFill>
              </a:rPr>
              <a:t>的单表查询是否覆盖了</a:t>
            </a:r>
            <a:r>
              <a:rPr lang="en-US" altLang="zh-CN" dirty="0" err="1">
                <a:solidFill>
                  <a:srgbClr val="FF0000"/>
                </a:solidFill>
              </a:rPr>
              <a:t>MongoDB</a:t>
            </a:r>
            <a:r>
              <a:rPr lang="zh-CN" altLang="en-US" dirty="0">
                <a:solidFill>
                  <a:srgbClr val="FF0000"/>
                </a:solidFill>
              </a:rPr>
              <a:t>的所有查询功能？</a:t>
            </a:r>
          </a:p>
        </p:txBody>
      </p:sp>
      <p:sp>
        <p:nvSpPr>
          <p:cNvPr id="4" name="灯片编号占位符 3"/>
          <p:cNvSpPr>
            <a:spLocks noGrp="1"/>
          </p:cNvSpPr>
          <p:nvPr>
            <p:ph type="sldNum" sz="quarter" idx="12"/>
          </p:nvPr>
        </p:nvSpPr>
        <p:spPr/>
        <p:txBody>
          <a:bodyPr/>
          <a:lstStyle/>
          <a:p>
            <a:fld id="{6415963F-B422-0E4C-94FB-293280FD86B8}" type="slidenum">
              <a:rPr lang="zh-CN" altLang="en-US" smtClean="0">
                <a:solidFill>
                  <a:srgbClr val="000000"/>
                </a:solidFill>
              </a:rPr>
              <a:pPr/>
              <a:t>70</a:t>
            </a:fld>
            <a:endParaRPr lang="zh-CN" altLang="en-US">
              <a:solidFill>
                <a:srgbClr val="000000"/>
              </a:solidFill>
            </a:endParaRPr>
          </a:p>
        </p:txBody>
      </p:sp>
    </p:spTree>
    <p:extLst>
      <p:ext uri="{BB962C8B-B14F-4D97-AF65-F5344CB8AC3E}">
        <p14:creationId xmlns:p14="http://schemas.microsoft.com/office/powerpoint/2010/main" val="38881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031155" y="332656"/>
            <a:ext cx="8315325" cy="563562"/>
          </a:xfrm>
        </p:spPr>
        <p:txBody>
          <a:bodyPr/>
          <a:lstStyle/>
          <a:p>
            <a:pPr eaLnBrk="1" hangingPunct="1"/>
            <a:r>
              <a:rPr lang="zh-CN" altLang="en-US" dirty="0"/>
              <a:t>例子</a:t>
            </a:r>
            <a:endParaRPr lang="en-US" altLang="zh-CN" dirty="0"/>
          </a:p>
        </p:txBody>
      </p:sp>
      <p:graphicFrame>
        <p:nvGraphicFramePr>
          <p:cNvPr id="342591" name="Group 575"/>
          <p:cNvGraphicFramePr>
            <a:graphicFrameLocks noGrp="1"/>
          </p:cNvGraphicFramePr>
          <p:nvPr>
            <p:ph idx="1"/>
          </p:nvPr>
        </p:nvGraphicFramePr>
        <p:xfrm>
          <a:off x="930474" y="1628776"/>
          <a:ext cx="8183166" cy="4429125"/>
        </p:xfrm>
        <a:graphic>
          <a:graphicData uri="http://schemas.openxmlformats.org/drawingml/2006/table">
            <a:tbl>
              <a:tblPr/>
              <a:tblGrid>
                <a:gridCol w="2046684">
                  <a:extLst>
                    <a:ext uri="{9D8B030D-6E8A-4147-A177-3AD203B41FA5}">
                      <a16:colId xmlns:a16="http://schemas.microsoft.com/office/drawing/2014/main" val="20000"/>
                    </a:ext>
                  </a:extLst>
                </a:gridCol>
                <a:gridCol w="2166342">
                  <a:extLst>
                    <a:ext uri="{9D8B030D-6E8A-4147-A177-3AD203B41FA5}">
                      <a16:colId xmlns:a16="http://schemas.microsoft.com/office/drawing/2014/main" val="20001"/>
                    </a:ext>
                  </a:extLst>
                </a:gridCol>
                <a:gridCol w="1925241">
                  <a:extLst>
                    <a:ext uri="{9D8B030D-6E8A-4147-A177-3AD203B41FA5}">
                      <a16:colId xmlns:a16="http://schemas.microsoft.com/office/drawing/2014/main" val="20002"/>
                    </a:ext>
                  </a:extLst>
                </a:gridCol>
                <a:gridCol w="2044899">
                  <a:extLst>
                    <a:ext uri="{9D8B030D-6E8A-4147-A177-3AD203B41FA5}">
                      <a16:colId xmlns:a16="http://schemas.microsoft.com/office/drawing/2014/main" val="20003"/>
                    </a:ext>
                  </a:extLst>
                </a:gridCol>
              </a:tblGrid>
              <a:tr h="831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Arial" pitchFamily="34" charset="0"/>
                          <a:ea typeface="宋体"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chemeClr val="tx1"/>
                          </a:solidFill>
                          <a:effectLst/>
                          <a:latin typeface="Arial" pitchFamily="34" charset="0"/>
                          <a:ea typeface="宋体" pitchFamily="2" charset="-122"/>
                        </a:rPr>
                        <a:t>Cno</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Arial" pitchFamily="34" charset="0"/>
                          <a:ea typeface="宋体" pitchFamily="2" charset="-122"/>
                        </a:rPr>
                        <a:t>课程名</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chemeClr val="tx1"/>
                          </a:solidFill>
                          <a:effectLst/>
                          <a:latin typeface="Arial" pitchFamily="34" charset="0"/>
                          <a:ea typeface="宋体" pitchFamily="2" charset="-122"/>
                        </a:rPr>
                        <a:t>Cname</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先行课</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Cpno</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学分</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Ccredit</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1</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数据库</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5</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4</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数学</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3</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信息系统</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1</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4</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4</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操作系统</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6</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3</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5</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数据结构</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7</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4</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6</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数据处理</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200" b="1" i="0" u="none" strike="noStrike" cap="none" normalizeH="0" baseline="0">
                        <a:ln>
                          <a:noFill/>
                        </a:ln>
                        <a:solidFill>
                          <a:schemeClr val="tx1"/>
                        </a:solidFill>
                        <a:effectLst/>
                        <a:latin typeface="Arial" pitchFamily="34" charset="0"/>
                        <a:ea typeface="宋体" pitchFamily="2" charset="-122"/>
                      </a:endParaRP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7</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PASCAL</a:t>
                      </a:r>
                      <a:r>
                        <a:rPr kumimoji="0" lang="zh-CN" altLang="en-US" sz="2200" b="1" i="0" u="none" strike="noStrike" cap="none" normalizeH="0" baseline="0">
                          <a:ln>
                            <a:noFill/>
                          </a:ln>
                          <a:solidFill>
                            <a:schemeClr val="tx1"/>
                          </a:solidFill>
                          <a:effectLst/>
                          <a:latin typeface="Arial" pitchFamily="34" charset="0"/>
                          <a:ea typeface="宋体" pitchFamily="2" charset="-122"/>
                        </a:rPr>
                        <a:t>语言</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6</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4</a:t>
                      </a:r>
                    </a:p>
                  </a:txBody>
                  <a:tcPr marL="101250" marR="10125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6066" name="Text Box 502"/>
          <p:cNvSpPr txBox="1">
            <a:spLocks noChangeArrowheads="1"/>
          </p:cNvSpPr>
          <p:nvPr/>
        </p:nvSpPr>
        <p:spPr bwMode="auto">
          <a:xfrm>
            <a:off x="1173362" y="1052514"/>
            <a:ext cx="1154781" cy="43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200" b="1"/>
              <a:t>Course</a:t>
            </a:r>
          </a:p>
        </p:txBody>
      </p:sp>
      <p:sp>
        <p:nvSpPr>
          <p:cNvPr id="86067" name="Text Box 505"/>
          <p:cNvSpPr txBox="1">
            <a:spLocks noChangeArrowheads="1"/>
          </p:cNvSpPr>
          <p:nvPr/>
        </p:nvSpPr>
        <p:spPr bwMode="auto">
          <a:xfrm>
            <a:off x="4925616" y="6021388"/>
            <a:ext cx="526404" cy="41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b="1"/>
              <a:t>(b)</a:t>
            </a:r>
          </a:p>
        </p:txBody>
      </p:sp>
    </p:spTree>
    <p:extLst>
      <p:ext uri="{BB962C8B-B14F-4D97-AF65-F5344CB8AC3E}">
        <p14:creationId xmlns:p14="http://schemas.microsoft.com/office/powerpoint/2010/main" val="3202932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89409" y="330162"/>
            <a:ext cx="8315325" cy="563562"/>
          </a:xfrm>
        </p:spPr>
        <p:txBody>
          <a:bodyPr/>
          <a:lstStyle/>
          <a:p>
            <a:pPr eaLnBrk="1" hangingPunct="1"/>
            <a:r>
              <a:rPr lang="zh-CN" altLang="en-US" dirty="0"/>
              <a:t>例子</a:t>
            </a:r>
            <a:endParaRPr lang="en-US" altLang="zh-CN" dirty="0"/>
          </a:p>
        </p:txBody>
      </p:sp>
      <p:sp>
        <p:nvSpPr>
          <p:cNvPr id="87043" name="Rectangle 115"/>
          <p:cNvSpPr>
            <a:spLocks noChangeArrowheads="1"/>
          </p:cNvSpPr>
          <p:nvPr/>
        </p:nvSpPr>
        <p:spPr bwMode="auto">
          <a:xfrm>
            <a:off x="3572" y="339726"/>
            <a:ext cx="102870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900" b="1"/>
              <a:t> </a:t>
            </a:r>
            <a:endParaRPr lang="en-US" altLang="zh-CN" sz="1000"/>
          </a:p>
          <a:p>
            <a:pPr eaLnBrk="0" hangingPunct="0"/>
            <a:endParaRPr lang="en-US" altLang="zh-CN"/>
          </a:p>
        </p:txBody>
      </p:sp>
      <p:sp>
        <p:nvSpPr>
          <p:cNvPr id="87044" name="Rectangle 182"/>
          <p:cNvSpPr>
            <a:spLocks noChangeArrowheads="1"/>
          </p:cNvSpPr>
          <p:nvPr/>
        </p:nvSpPr>
        <p:spPr bwMode="auto">
          <a:xfrm>
            <a:off x="4605933" y="5373688"/>
            <a:ext cx="942975"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a:t>(c)</a:t>
            </a:r>
            <a:endParaRPr lang="en-US" altLang="zh-CN" sz="2000"/>
          </a:p>
          <a:p>
            <a:pPr eaLnBrk="0" hangingPunct="0"/>
            <a:endParaRPr lang="en-US" altLang="zh-CN"/>
          </a:p>
        </p:txBody>
      </p:sp>
      <p:sp>
        <p:nvSpPr>
          <p:cNvPr id="87045" name="Rectangle 184"/>
          <p:cNvSpPr>
            <a:spLocks noChangeArrowheads="1"/>
          </p:cNvSpPr>
          <p:nvPr/>
        </p:nvSpPr>
        <p:spPr bwMode="auto">
          <a:xfrm>
            <a:off x="7543800" y="3200400"/>
            <a:ext cx="1285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zh-CN" altLang="en-US"/>
          </a:p>
        </p:txBody>
      </p:sp>
      <p:sp>
        <p:nvSpPr>
          <p:cNvPr id="87046" name="Rectangle 185"/>
          <p:cNvSpPr>
            <a:spLocks noChangeArrowheads="1"/>
          </p:cNvSpPr>
          <p:nvPr/>
        </p:nvSpPr>
        <p:spPr bwMode="auto">
          <a:xfrm>
            <a:off x="769739" y="1196976"/>
            <a:ext cx="1214438"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r>
              <a:rPr lang="en-US" altLang="zh-CN" sz="2200" b="1"/>
              <a:t>SC</a:t>
            </a:r>
          </a:p>
        </p:txBody>
      </p:sp>
      <p:sp>
        <p:nvSpPr>
          <p:cNvPr id="87047" name="Rectangle 186"/>
          <p:cNvSpPr>
            <a:spLocks noChangeArrowheads="1"/>
          </p:cNvSpPr>
          <p:nvPr/>
        </p:nvSpPr>
        <p:spPr bwMode="auto">
          <a:xfrm>
            <a:off x="7286625" y="3810000"/>
            <a:ext cx="1114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pPr algn="ctr"/>
            <a:endParaRPr lang="zh-CN" altLang="zh-CN"/>
          </a:p>
        </p:txBody>
      </p:sp>
      <p:graphicFrame>
        <p:nvGraphicFramePr>
          <p:cNvPr id="344448" name="Group 384"/>
          <p:cNvGraphicFramePr>
            <a:graphicFrameLocks noGrp="1"/>
          </p:cNvGraphicFramePr>
          <p:nvPr>
            <p:ph idx="1"/>
          </p:nvPr>
        </p:nvGraphicFramePr>
        <p:xfrm>
          <a:off x="1012628" y="1773239"/>
          <a:ext cx="8181379" cy="3602039"/>
        </p:xfrm>
        <a:graphic>
          <a:graphicData uri="http://schemas.openxmlformats.org/drawingml/2006/table">
            <a:tbl>
              <a:tblPr/>
              <a:tblGrid>
                <a:gridCol w="2727126">
                  <a:extLst>
                    <a:ext uri="{9D8B030D-6E8A-4147-A177-3AD203B41FA5}">
                      <a16:colId xmlns:a16="http://schemas.microsoft.com/office/drawing/2014/main" val="20000"/>
                    </a:ext>
                  </a:extLst>
                </a:gridCol>
                <a:gridCol w="2727127">
                  <a:extLst>
                    <a:ext uri="{9D8B030D-6E8A-4147-A177-3AD203B41FA5}">
                      <a16:colId xmlns:a16="http://schemas.microsoft.com/office/drawing/2014/main" val="20001"/>
                    </a:ext>
                  </a:extLst>
                </a:gridCol>
                <a:gridCol w="2727126">
                  <a:extLst>
                    <a:ext uri="{9D8B030D-6E8A-4147-A177-3AD203B41FA5}">
                      <a16:colId xmlns:a16="http://schemas.microsoft.com/office/drawing/2014/main" val="20002"/>
                    </a:ext>
                  </a:extLst>
                </a:gridCol>
              </a:tblGrid>
              <a:tr h="831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Arial" pitchFamily="34" charset="0"/>
                          <a:ea typeface="宋体" pitchFamily="2" charset="-122"/>
                        </a:rPr>
                        <a:t>学号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chemeClr val="tx1"/>
                          </a:solidFill>
                          <a:effectLst/>
                          <a:latin typeface="Arial" pitchFamily="34" charset="0"/>
                          <a:ea typeface="宋体" pitchFamily="2" charset="-122"/>
                        </a:rPr>
                        <a:t>Sno</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dirty="0">
                          <a:ln>
                            <a:noFill/>
                          </a:ln>
                          <a:solidFill>
                            <a:schemeClr val="tx1"/>
                          </a:solidFill>
                          <a:effectLst/>
                          <a:latin typeface="Arial" pitchFamily="34" charset="0"/>
                          <a:ea typeface="宋体" pitchFamily="2" charset="-122"/>
                        </a:rPr>
                        <a:t>课程号</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dirty="0" err="1">
                          <a:ln>
                            <a:noFill/>
                          </a:ln>
                          <a:solidFill>
                            <a:schemeClr val="tx1"/>
                          </a:solidFill>
                          <a:effectLst/>
                          <a:latin typeface="Arial" pitchFamily="34" charset="0"/>
                          <a:ea typeface="宋体" pitchFamily="2" charset="-122"/>
                        </a:rPr>
                        <a:t>Cno</a:t>
                      </a:r>
                      <a:endParaRPr kumimoji="0" lang="en-US" altLang="zh-CN" sz="2200" b="1" i="0" u="none" strike="noStrike" cap="none" normalizeH="0" baseline="0" dirty="0">
                        <a:ln>
                          <a:noFill/>
                        </a:ln>
                        <a:solidFill>
                          <a:schemeClr val="tx1"/>
                        </a:solidFill>
                        <a:effectLst/>
                        <a:latin typeface="Arial" pitchFamily="34" charset="0"/>
                        <a:ea typeface="宋体" pitchFamily="2" charset="-122"/>
                      </a:endParaRP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200" b="1" i="0" u="none" strike="noStrike" cap="none" normalizeH="0" baseline="0">
                          <a:ln>
                            <a:noFill/>
                          </a:ln>
                          <a:solidFill>
                            <a:schemeClr val="tx1"/>
                          </a:solidFill>
                          <a:effectLst/>
                          <a:latin typeface="Arial" pitchFamily="34" charset="0"/>
                          <a:ea typeface="宋体" pitchFamily="2" charset="-122"/>
                        </a:rPr>
                        <a:t>成绩</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Grade</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201215121</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1</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92</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201215121</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85</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201215121</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3</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88</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201215122</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90</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26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201215122</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3</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200" b="1" i="0" u="none" strike="noStrike" cap="none" normalizeH="0" baseline="0">
                          <a:ln>
                            <a:noFill/>
                          </a:ln>
                          <a:solidFill>
                            <a:schemeClr val="tx1"/>
                          </a:solidFill>
                          <a:effectLst/>
                          <a:latin typeface="Arial" pitchFamily="34" charset="0"/>
                          <a:ea typeface="宋体" pitchFamily="2" charset="-122"/>
                        </a:rPr>
                        <a:t>80</a:t>
                      </a:r>
                    </a:p>
                  </a:txBody>
                  <a:tcPr marL="101250" marR="101250" marT="46799" marB="467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74590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6062</TotalTime>
  <Words>3411</Words>
  <Application>Microsoft Office PowerPoint</Application>
  <PresentationFormat>35 毫米幻灯片</PresentationFormat>
  <Paragraphs>800</Paragraphs>
  <Slides>70</Slides>
  <Notes>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70</vt:i4>
      </vt:variant>
    </vt:vector>
  </HeadingPairs>
  <TitlesOfParts>
    <vt:vector size="84" baseType="lpstr">
      <vt:lpstr>方正书宋_GBK</vt:lpstr>
      <vt:lpstr>宋体</vt:lpstr>
      <vt:lpstr>Microsoft YaHei</vt:lpstr>
      <vt:lpstr>Microsoft YaHei</vt:lpstr>
      <vt:lpstr>Arial</vt:lpstr>
      <vt:lpstr>Calibri</vt:lpstr>
      <vt:lpstr>Courier New</vt:lpstr>
      <vt:lpstr>Segoe UI</vt:lpstr>
      <vt:lpstr>Times New Roman</vt:lpstr>
      <vt:lpstr>Wingdings</vt:lpstr>
      <vt:lpstr>Office 主题</vt:lpstr>
      <vt:lpstr>默认设计模板</vt:lpstr>
      <vt:lpstr>Microsoft Word 97 - 2003 Document</vt:lpstr>
      <vt:lpstr>Image</vt:lpstr>
      <vt:lpstr>PowerPoint 演示文稿</vt:lpstr>
      <vt:lpstr>SQL</vt:lpstr>
      <vt:lpstr>回顾：关系演算</vt:lpstr>
      <vt:lpstr>关系演算  SQL</vt:lpstr>
      <vt:lpstr>SQL功能覆盖</vt:lpstr>
      <vt:lpstr>SQL指令以动词开始</vt:lpstr>
      <vt:lpstr>例子</vt:lpstr>
      <vt:lpstr>例子</vt:lpstr>
      <vt:lpstr>例子</vt:lpstr>
      <vt:lpstr>1. 基本表的定义、删除与修改</vt:lpstr>
      <vt:lpstr>学生表Student</vt:lpstr>
      <vt:lpstr>课程表Course</vt:lpstr>
      <vt:lpstr>外码（Foreign Key）</vt:lpstr>
      <vt:lpstr>外码（续）</vt:lpstr>
      <vt:lpstr>外码（续）</vt:lpstr>
      <vt:lpstr>外码（续）</vt:lpstr>
      <vt:lpstr>外码（续）</vt:lpstr>
      <vt:lpstr>外码约束</vt:lpstr>
      <vt:lpstr>学生选课表SC</vt:lpstr>
      <vt:lpstr>数据类型</vt:lpstr>
      <vt:lpstr>数据类型（续）</vt:lpstr>
      <vt:lpstr>修改基本表</vt:lpstr>
      <vt:lpstr>修改基本表（续）</vt:lpstr>
      <vt:lpstr>修改基本表（续）</vt:lpstr>
      <vt:lpstr>修改基本表（续）</vt:lpstr>
      <vt:lpstr>修改表的代价很大</vt:lpstr>
      <vt:lpstr>删除基本表 </vt:lpstr>
      <vt:lpstr>删除基本表（续）</vt:lpstr>
      <vt:lpstr>删除基本表（续）</vt:lpstr>
      <vt:lpstr>删除基本表（续）</vt:lpstr>
      <vt:lpstr>删除基本表（续）</vt:lpstr>
      <vt:lpstr>数据字典（Catalog）</vt:lpstr>
      <vt:lpstr>PostgreSQL数据字典</vt:lpstr>
      <vt:lpstr>2. 插入数据</vt:lpstr>
      <vt:lpstr>插入元组</vt:lpstr>
      <vt:lpstr>插入元组（续）</vt:lpstr>
      <vt:lpstr>插入元组（续）</vt:lpstr>
      <vt:lpstr>插入元组（续）</vt:lpstr>
      <vt:lpstr>插入元组（续）</vt:lpstr>
      <vt:lpstr>插入元组（续）</vt:lpstr>
      <vt:lpstr>3. 数据查询</vt:lpstr>
      <vt:lpstr>选择表中的若干列</vt:lpstr>
      <vt:lpstr>选择表中的若干列（续）</vt:lpstr>
      <vt:lpstr>查询经过计算的值（续）</vt:lpstr>
      <vt:lpstr>查询经过计算的值（续）</vt:lpstr>
      <vt:lpstr>查询经过计算的值（续）</vt:lpstr>
      <vt:lpstr>选择表中的若干元组</vt:lpstr>
      <vt:lpstr>消除取值重复的行（续）</vt:lpstr>
      <vt:lpstr>查询满足条件的元组</vt:lpstr>
      <vt:lpstr>① 比较大小</vt:lpstr>
      <vt:lpstr>② 确定范围</vt:lpstr>
      <vt:lpstr>③ 确定集合</vt:lpstr>
      <vt:lpstr>④ 字符匹配</vt:lpstr>
      <vt:lpstr>字符匹配（续）</vt:lpstr>
      <vt:lpstr>字符匹配（续）</vt:lpstr>
      <vt:lpstr>字符匹配（续）</vt:lpstr>
      <vt:lpstr>字符匹配（续）</vt:lpstr>
      <vt:lpstr>⑤ 涉及空值的查询</vt:lpstr>
      <vt:lpstr>⑥多重条件查询</vt:lpstr>
      <vt:lpstr>多重条件查询（续）</vt:lpstr>
      <vt:lpstr>插入子查询结果</vt:lpstr>
      <vt:lpstr>插入子查询结果（续）</vt:lpstr>
      <vt:lpstr>插入子查询结果（续）</vt:lpstr>
      <vt:lpstr>关系数据库的基本存储架构</vt:lpstr>
      <vt:lpstr>PostgreSQL Page Layout</vt:lpstr>
      <vt:lpstr>索引</vt:lpstr>
      <vt:lpstr>聚簇索引（Clustered Index）</vt:lpstr>
      <vt:lpstr>辅助索引（Secondary Index）</vt:lpstr>
      <vt:lpstr>关于聚簇索引</vt:lpstr>
      <vt:lpstr>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数据库物理设计</dc:title>
  <dc:creator>Xuan Zhou</dc:creator>
  <cp:lastModifiedBy>Zhou Xuan</cp:lastModifiedBy>
  <cp:revision>191</cp:revision>
  <dcterms:modified xsi:type="dcterms:W3CDTF">2019-10-10T09:39:31Z</dcterms:modified>
</cp:coreProperties>
</file>