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76" r:id="rId6"/>
    <p:sldId id="265" r:id="rId7"/>
    <p:sldId id="281" r:id="rId8"/>
    <p:sldId id="266" r:id="rId9"/>
    <p:sldId id="268" r:id="rId10"/>
    <p:sldId id="267" r:id="rId11"/>
    <p:sldId id="280" r:id="rId12"/>
    <p:sldId id="282" r:id="rId13"/>
    <p:sldId id="275" r:id="rId14"/>
    <p:sldId id="272" r:id="rId15"/>
    <p:sldId id="278" r:id="rId16"/>
    <p:sldId id="270" r:id="rId17"/>
    <p:sldId id="279" r:id="rId18"/>
    <p:sldId id="269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1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unt\Dropbox\My%20School\Seattle%20University\Capstone\BurnDow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Burn down chart (2</a:t>
            </a:r>
            <a:r>
              <a:rPr lang="en-US" sz="1800" baseline="0" dirty="0" smtClean="0"/>
              <a:t> week sprint)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Sprint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Sheet1!$F$4:$S$4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Sheet1!$F$5:$S$5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Sheet1!$E$6</c:f>
              <c:strCache>
                <c:ptCount val="1"/>
                <c:pt idx="0">
                  <c:v>Sprint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Sheet1!$F$4:$S$4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Sheet1!$F$6:$S$6</c:f>
              <c:numCache>
                <c:formatCode>General</c:formatCode>
                <c:ptCount val="1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Sheet1!$E$7</c:f>
              <c:strCache>
                <c:ptCount val="1"/>
                <c:pt idx="0">
                  <c:v>Sprint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Sheet1!$F$4:$S$4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Sheet1!$F$7:$S$7</c:f>
              <c:numCache>
                <c:formatCode>General</c:formatCode>
                <c:ptCount val="14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Sheet1!$E$8</c:f>
              <c:strCache>
                <c:ptCount val="1"/>
                <c:pt idx="0">
                  <c:v>Sprint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Sheet1!$F$4:$S$4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Sheet1!$F$8:$S$8</c:f>
              <c:numCache>
                <c:formatCode>General</c:formatCode>
                <c:ptCount val="14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  <c:pt idx="10">
                  <c:v>75</c:v>
                </c:pt>
                <c:pt idx="11">
                  <c:v>75</c:v>
                </c:pt>
                <c:pt idx="12">
                  <c:v>75</c:v>
                </c:pt>
                <c:pt idx="13">
                  <c:v>10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Sheet1!$E$9</c:f>
              <c:strCache>
                <c:ptCount val="1"/>
                <c:pt idx="0">
                  <c:v>Sprint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Sheet1!$F$4:$S$4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Sheet1!$F$9:$S$9</c:f>
              <c:numCache>
                <c:formatCode>General</c:formatCode>
                <c:ptCount val="14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70</c:v>
                </c:pt>
                <c:pt idx="7">
                  <c:v>70</c:v>
                </c:pt>
                <c:pt idx="8">
                  <c:v>75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65</c:v>
                </c:pt>
                <c:pt idx="13">
                  <c:v>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Sheet1!$E$10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Sheet1!$F$4:$S$4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Sheet1!$F$10:$S$10</c:f>
              <c:numCache>
                <c:formatCode>General</c:formatCode>
                <c:ptCount val="14"/>
                <c:pt idx="0">
                  <c:v>60</c:v>
                </c:pt>
                <c:pt idx="1">
                  <c:v>55</c:v>
                </c:pt>
                <c:pt idx="2">
                  <c:v>50</c:v>
                </c:pt>
                <c:pt idx="3">
                  <c:v>45</c:v>
                </c:pt>
                <c:pt idx="4">
                  <c:v>40</c:v>
                </c:pt>
                <c:pt idx="5">
                  <c:v>35</c:v>
                </c:pt>
                <c:pt idx="6">
                  <c:v>30</c:v>
                </c:pt>
                <c:pt idx="7">
                  <c:v>30</c:v>
                </c:pt>
                <c:pt idx="8">
                  <c:v>25</c:v>
                </c:pt>
                <c:pt idx="9">
                  <c:v>20</c:v>
                </c:pt>
                <c:pt idx="10">
                  <c:v>15</c:v>
                </c:pt>
                <c:pt idx="11">
                  <c:v>10</c:v>
                </c:pt>
                <c:pt idx="12">
                  <c:v>5</c:v>
                </c:pt>
                <c:pt idx="1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649824"/>
        <c:axId val="226651000"/>
      </c:lineChart>
      <c:catAx>
        <c:axId val="22664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651000"/>
        <c:crosses val="autoZero"/>
        <c:auto val="1"/>
        <c:lblAlgn val="ctr"/>
        <c:lblOffset val="100"/>
        <c:noMultiLvlLbl val="0"/>
      </c:catAx>
      <c:valAx>
        <c:axId val="226651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64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79D41-7F24-414B-9A0C-0FF75163094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2EB85-8315-4DAD-9BB0-A161D79E1E4F}">
      <dgm:prSet phldrT="[Text]"/>
      <dgm:spPr/>
      <dgm:t>
        <a:bodyPr/>
        <a:lstStyle/>
        <a:p>
          <a:r>
            <a:rPr lang="en-US" dirty="0" smtClean="0"/>
            <a:t>Community Partner</a:t>
          </a:r>
          <a:endParaRPr lang="en-US" dirty="0"/>
        </a:p>
      </dgm:t>
    </dgm:pt>
    <dgm:pt modelId="{E8F5E75B-C445-4FCD-9941-4F523ECA95A6}" type="parTrans" cxnId="{09C5BDEE-C393-438E-9A31-7BE92956DBD0}">
      <dgm:prSet/>
      <dgm:spPr/>
      <dgm:t>
        <a:bodyPr/>
        <a:lstStyle/>
        <a:p>
          <a:endParaRPr lang="en-US"/>
        </a:p>
      </dgm:t>
    </dgm:pt>
    <dgm:pt modelId="{C71401E7-018E-4630-87D1-BD0FDBDED7C9}" type="sibTrans" cxnId="{09C5BDEE-C393-438E-9A31-7BE92956DBD0}">
      <dgm:prSet custT="1"/>
      <dgm:spPr/>
      <dgm:t>
        <a:bodyPr/>
        <a:lstStyle/>
        <a:p>
          <a:r>
            <a:rPr lang="en-US" sz="1000" dirty="0" smtClean="0">
              <a:solidFill>
                <a:schemeClr val="tx1"/>
              </a:solidFill>
            </a:rPr>
            <a:t>Creates opportunity</a:t>
          </a:r>
          <a:endParaRPr lang="en-US" sz="1000" dirty="0">
            <a:solidFill>
              <a:schemeClr val="tx1"/>
            </a:solidFill>
          </a:endParaRPr>
        </a:p>
      </dgm:t>
    </dgm:pt>
    <dgm:pt modelId="{D61803C7-AADE-4016-8EA7-D8EBF87DACAD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E44EC51C-49B0-4760-B99E-6CDC012C43B3}" type="parTrans" cxnId="{8E75D387-70E4-4AEE-9CE0-B820759DF063}">
      <dgm:prSet/>
      <dgm:spPr/>
      <dgm:t>
        <a:bodyPr/>
        <a:lstStyle/>
        <a:p>
          <a:endParaRPr lang="en-US"/>
        </a:p>
      </dgm:t>
    </dgm:pt>
    <dgm:pt modelId="{ED5AE06E-B9B8-4BBC-8E05-98DA9D3B37A2}" type="sibTrans" cxnId="{8E75D387-70E4-4AEE-9CE0-B820759DF063}">
      <dgm:prSet custT="1"/>
      <dgm:spPr/>
      <dgm:t>
        <a:bodyPr/>
        <a:lstStyle/>
        <a:p>
          <a:r>
            <a:rPr lang="en-US" sz="1000" dirty="0" smtClean="0">
              <a:solidFill>
                <a:schemeClr val="tx1"/>
              </a:solidFill>
            </a:rPr>
            <a:t>Approves &amp; Assign to Course</a:t>
          </a:r>
          <a:endParaRPr lang="en-US" sz="1000" dirty="0">
            <a:solidFill>
              <a:schemeClr val="tx1"/>
            </a:solidFill>
          </a:endParaRPr>
        </a:p>
      </dgm:t>
    </dgm:pt>
    <dgm:pt modelId="{57EFA091-4DC7-4BA2-94EC-CD4D29F7D519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0AB4C098-C03C-4B8D-82D3-1B3DA48402E4}" type="parTrans" cxnId="{883F89C9-E25E-4085-B2C9-8A0C99E85CB6}">
      <dgm:prSet/>
      <dgm:spPr/>
      <dgm:t>
        <a:bodyPr/>
        <a:lstStyle/>
        <a:p>
          <a:endParaRPr lang="en-US"/>
        </a:p>
      </dgm:t>
    </dgm:pt>
    <dgm:pt modelId="{7989FE72-1B21-4670-8C33-9F9A10A429E7}" type="sibTrans" cxnId="{883F89C9-E25E-4085-B2C9-8A0C99E85CB6}">
      <dgm:prSet custT="1"/>
      <dgm:spPr/>
      <dgm:t>
        <a:bodyPr/>
        <a:lstStyle/>
        <a:p>
          <a:r>
            <a:rPr lang="en-US" sz="1000" dirty="0" smtClean="0">
              <a:solidFill>
                <a:schemeClr val="tx1"/>
              </a:solidFill>
            </a:rPr>
            <a:t>Sign up for Opportunity</a:t>
          </a:r>
          <a:endParaRPr lang="en-US" sz="1000" dirty="0">
            <a:solidFill>
              <a:schemeClr val="tx1"/>
            </a:solidFill>
          </a:endParaRPr>
        </a:p>
      </dgm:t>
    </dgm:pt>
    <dgm:pt modelId="{086D0263-62BE-468F-BF0C-BCAA277F465A}">
      <dgm:prSet phldrT="[Text]"/>
      <dgm:spPr/>
      <dgm:t>
        <a:bodyPr/>
        <a:lstStyle/>
        <a:p>
          <a:r>
            <a:rPr lang="en-US" dirty="0" smtClean="0"/>
            <a:t>Community Partner</a:t>
          </a:r>
          <a:endParaRPr lang="en-US" dirty="0"/>
        </a:p>
      </dgm:t>
    </dgm:pt>
    <dgm:pt modelId="{73CC8170-1346-42E6-A6EC-246E9A87339C}" type="parTrans" cxnId="{1420E62C-844B-4AF9-9D06-93119161335A}">
      <dgm:prSet/>
      <dgm:spPr/>
      <dgm:t>
        <a:bodyPr/>
        <a:lstStyle/>
        <a:p>
          <a:endParaRPr lang="en-US"/>
        </a:p>
      </dgm:t>
    </dgm:pt>
    <dgm:pt modelId="{04A58E17-3102-42FF-A4C1-41AFD6E5EEC4}" type="sibTrans" cxnId="{1420E62C-844B-4AF9-9D06-93119161335A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Review Evaluation</a:t>
          </a:r>
          <a:endParaRPr lang="en-US" dirty="0">
            <a:solidFill>
              <a:schemeClr val="tx1"/>
            </a:solidFill>
          </a:endParaRPr>
        </a:p>
      </dgm:t>
    </dgm:pt>
    <dgm:pt modelId="{D2D1AC66-4EBF-40BE-A7A0-996E5B578191}">
      <dgm:prSet phldrT="[Text]"/>
      <dgm:spPr/>
      <dgm:t>
        <a:bodyPr/>
        <a:lstStyle/>
        <a:p>
          <a:r>
            <a:rPr lang="en-US" smtClean="0"/>
            <a:t>Faculty</a:t>
          </a:r>
          <a:endParaRPr lang="en-US"/>
        </a:p>
      </dgm:t>
    </dgm:pt>
    <dgm:pt modelId="{C75F084A-7BE5-4CB2-A8E7-54F0118F8C24}" type="parTrans" cxnId="{7BDFD6EC-0448-46ED-AC8C-2585ECAEF615}">
      <dgm:prSet/>
      <dgm:spPr/>
      <dgm:t>
        <a:bodyPr/>
        <a:lstStyle/>
        <a:p>
          <a:endParaRPr lang="en-US"/>
        </a:p>
      </dgm:t>
    </dgm:pt>
    <dgm:pt modelId="{6D25D310-672A-4AB5-872F-ECDAD44CEE9B}" type="sibTrans" cxnId="{7BDFD6EC-0448-46ED-AC8C-2585ECAEF615}">
      <dgm:prSet/>
      <dgm:spPr/>
      <dgm:t>
        <a:bodyPr/>
        <a:lstStyle/>
        <a:p>
          <a:endParaRPr lang="en-US"/>
        </a:p>
      </dgm:t>
    </dgm:pt>
    <dgm:pt modelId="{621CE6A1-90B4-4650-9422-E70F7F0E9348}" type="pres">
      <dgm:prSet presAssocID="{D8B79D41-7F24-414B-9A0C-0FF75163094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443389-8C1C-42BE-8839-1797E3157973}" type="pres">
      <dgm:prSet presAssocID="{D1A2EB85-8315-4DAD-9BB0-A161D79E1E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8FC5B-B400-4F19-91AF-9CEB63E3FE01}" type="pres">
      <dgm:prSet presAssocID="{C71401E7-018E-4630-87D1-BD0FDBDED7C9}" presName="sibTrans" presStyleLbl="sibTrans2D1" presStyleIdx="0" presStyleCnt="4" custScaleX="210435"/>
      <dgm:spPr/>
      <dgm:t>
        <a:bodyPr/>
        <a:lstStyle/>
        <a:p>
          <a:endParaRPr lang="en-US"/>
        </a:p>
      </dgm:t>
    </dgm:pt>
    <dgm:pt modelId="{9CA202A0-FA6B-4441-A335-45DE2E42375B}" type="pres">
      <dgm:prSet presAssocID="{C71401E7-018E-4630-87D1-BD0FDBDED7C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59B3C82-76E8-4D5F-99C4-6CBA26A4CEEE}" type="pres">
      <dgm:prSet presAssocID="{D61803C7-AADE-4016-8EA7-D8EBF87DACA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9965B-2223-44F1-965F-181143EA4569}" type="pres">
      <dgm:prSet presAssocID="{ED5AE06E-B9B8-4BBC-8E05-98DA9D3B37A2}" presName="sibTrans" presStyleLbl="sibTrans2D1" presStyleIdx="1" presStyleCnt="4" custScaleX="273739"/>
      <dgm:spPr/>
      <dgm:t>
        <a:bodyPr/>
        <a:lstStyle/>
        <a:p>
          <a:endParaRPr lang="en-US"/>
        </a:p>
      </dgm:t>
    </dgm:pt>
    <dgm:pt modelId="{9B2FA5DE-5E03-4542-B900-DFB25C1A5A57}" type="pres">
      <dgm:prSet presAssocID="{ED5AE06E-B9B8-4BBC-8E05-98DA9D3B37A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F9B4F44-413D-417B-96E8-9EF9DEC37213}" type="pres">
      <dgm:prSet presAssocID="{57EFA091-4DC7-4BA2-94EC-CD4D29F7D51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74B70-9F88-4B1D-B131-513EDE634D55}" type="pres">
      <dgm:prSet presAssocID="{7989FE72-1B21-4670-8C33-9F9A10A429E7}" presName="sibTrans" presStyleLbl="sibTrans2D1" presStyleIdx="2" presStyleCnt="4" custScaleX="256622" custScaleY="252403"/>
      <dgm:spPr/>
      <dgm:t>
        <a:bodyPr/>
        <a:lstStyle/>
        <a:p>
          <a:endParaRPr lang="en-US"/>
        </a:p>
      </dgm:t>
    </dgm:pt>
    <dgm:pt modelId="{045B0309-E044-4EDC-95BB-BECE8475E73A}" type="pres">
      <dgm:prSet presAssocID="{7989FE72-1B21-4670-8C33-9F9A10A429E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76798B2-A5D2-4D1C-8DED-382AC396EA6B}" type="pres">
      <dgm:prSet presAssocID="{086D0263-62BE-468F-BF0C-BCAA277F465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C222E-883E-4ADF-9C1F-FE37173412FA}" type="pres">
      <dgm:prSet presAssocID="{04A58E17-3102-42FF-A4C1-41AFD6E5EEC4}" presName="sibTrans" presStyleLbl="sibTrans2D1" presStyleIdx="3" presStyleCnt="4" custScaleX="276079"/>
      <dgm:spPr/>
      <dgm:t>
        <a:bodyPr/>
        <a:lstStyle/>
        <a:p>
          <a:endParaRPr lang="en-US"/>
        </a:p>
      </dgm:t>
    </dgm:pt>
    <dgm:pt modelId="{0505822C-EE45-4F38-AF7C-16FBEC3B06CF}" type="pres">
      <dgm:prSet presAssocID="{04A58E17-3102-42FF-A4C1-41AFD6E5EEC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16860E0-ED64-41DD-BDC5-17E068CC2BF2}" type="pres">
      <dgm:prSet presAssocID="{D2D1AC66-4EBF-40BE-A7A0-996E5B57819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5FC74C-8164-4E72-A5E8-F3C2F28D514C}" type="presOf" srcId="{D1A2EB85-8315-4DAD-9BB0-A161D79E1E4F}" destId="{B8443389-8C1C-42BE-8839-1797E3157973}" srcOrd="0" destOrd="0" presId="urn:microsoft.com/office/officeart/2005/8/layout/process5"/>
    <dgm:cxn modelId="{0F482019-54A4-4C31-9410-3B0ADC761ED3}" type="presOf" srcId="{C71401E7-018E-4630-87D1-BD0FDBDED7C9}" destId="{9CA202A0-FA6B-4441-A335-45DE2E42375B}" srcOrd="1" destOrd="0" presId="urn:microsoft.com/office/officeart/2005/8/layout/process5"/>
    <dgm:cxn modelId="{C0243C5E-D55E-4555-B038-AB065876FF60}" type="presOf" srcId="{04A58E17-3102-42FF-A4C1-41AFD6E5EEC4}" destId="{819C222E-883E-4ADF-9C1F-FE37173412FA}" srcOrd="0" destOrd="0" presId="urn:microsoft.com/office/officeart/2005/8/layout/process5"/>
    <dgm:cxn modelId="{01AED4D2-F7C8-405B-815C-42FFA41DCF8E}" type="presOf" srcId="{ED5AE06E-B9B8-4BBC-8E05-98DA9D3B37A2}" destId="{9249965B-2223-44F1-965F-181143EA4569}" srcOrd="0" destOrd="0" presId="urn:microsoft.com/office/officeart/2005/8/layout/process5"/>
    <dgm:cxn modelId="{41A1A1A3-5041-4118-ABD1-49943FC4E0EC}" type="presOf" srcId="{7989FE72-1B21-4670-8C33-9F9A10A429E7}" destId="{0BD74B70-9F88-4B1D-B131-513EDE634D55}" srcOrd="0" destOrd="0" presId="urn:microsoft.com/office/officeart/2005/8/layout/process5"/>
    <dgm:cxn modelId="{AE19830F-96AF-4FD9-871D-6E894D117D25}" type="presOf" srcId="{D61803C7-AADE-4016-8EA7-D8EBF87DACAD}" destId="{A59B3C82-76E8-4D5F-99C4-6CBA26A4CEEE}" srcOrd="0" destOrd="0" presId="urn:microsoft.com/office/officeart/2005/8/layout/process5"/>
    <dgm:cxn modelId="{152879DF-A6DB-4EFA-A4D8-A01E7855F7E2}" type="presOf" srcId="{57EFA091-4DC7-4BA2-94EC-CD4D29F7D519}" destId="{1F9B4F44-413D-417B-96E8-9EF9DEC37213}" srcOrd="0" destOrd="0" presId="urn:microsoft.com/office/officeart/2005/8/layout/process5"/>
    <dgm:cxn modelId="{60D78ED1-D852-4C09-B725-10D8DA41E830}" type="presOf" srcId="{ED5AE06E-B9B8-4BBC-8E05-98DA9D3B37A2}" destId="{9B2FA5DE-5E03-4542-B900-DFB25C1A5A57}" srcOrd="1" destOrd="0" presId="urn:microsoft.com/office/officeart/2005/8/layout/process5"/>
    <dgm:cxn modelId="{09C5BDEE-C393-438E-9A31-7BE92956DBD0}" srcId="{D8B79D41-7F24-414B-9A0C-0FF751630945}" destId="{D1A2EB85-8315-4DAD-9BB0-A161D79E1E4F}" srcOrd="0" destOrd="0" parTransId="{E8F5E75B-C445-4FCD-9941-4F523ECA95A6}" sibTransId="{C71401E7-018E-4630-87D1-BD0FDBDED7C9}"/>
    <dgm:cxn modelId="{7BDFD6EC-0448-46ED-AC8C-2585ECAEF615}" srcId="{D8B79D41-7F24-414B-9A0C-0FF751630945}" destId="{D2D1AC66-4EBF-40BE-A7A0-996E5B578191}" srcOrd="4" destOrd="0" parTransId="{C75F084A-7BE5-4CB2-A8E7-54F0118F8C24}" sibTransId="{6D25D310-672A-4AB5-872F-ECDAD44CEE9B}"/>
    <dgm:cxn modelId="{1420E62C-844B-4AF9-9D06-93119161335A}" srcId="{D8B79D41-7F24-414B-9A0C-0FF751630945}" destId="{086D0263-62BE-468F-BF0C-BCAA277F465A}" srcOrd="3" destOrd="0" parTransId="{73CC8170-1346-42E6-A6EC-246E9A87339C}" sibTransId="{04A58E17-3102-42FF-A4C1-41AFD6E5EEC4}"/>
    <dgm:cxn modelId="{E17B4C9B-C6BD-4F3A-B3D5-23DB9830BD2A}" type="presOf" srcId="{D2D1AC66-4EBF-40BE-A7A0-996E5B578191}" destId="{B16860E0-ED64-41DD-BDC5-17E068CC2BF2}" srcOrd="0" destOrd="0" presId="urn:microsoft.com/office/officeart/2005/8/layout/process5"/>
    <dgm:cxn modelId="{BDC2541E-FF52-4441-87C8-59989E04AE19}" type="presOf" srcId="{C71401E7-018E-4630-87D1-BD0FDBDED7C9}" destId="{1848FC5B-B400-4F19-91AF-9CEB63E3FE01}" srcOrd="0" destOrd="0" presId="urn:microsoft.com/office/officeart/2005/8/layout/process5"/>
    <dgm:cxn modelId="{8E75D387-70E4-4AEE-9CE0-B820759DF063}" srcId="{D8B79D41-7F24-414B-9A0C-0FF751630945}" destId="{D61803C7-AADE-4016-8EA7-D8EBF87DACAD}" srcOrd="1" destOrd="0" parTransId="{E44EC51C-49B0-4760-B99E-6CDC012C43B3}" sibTransId="{ED5AE06E-B9B8-4BBC-8E05-98DA9D3B37A2}"/>
    <dgm:cxn modelId="{2BCDB486-07FD-40DB-9A5D-5EAC5AAF85EF}" type="presOf" srcId="{D8B79D41-7F24-414B-9A0C-0FF751630945}" destId="{621CE6A1-90B4-4650-9422-E70F7F0E9348}" srcOrd="0" destOrd="0" presId="urn:microsoft.com/office/officeart/2005/8/layout/process5"/>
    <dgm:cxn modelId="{A78C83AB-C600-4D5E-893A-F63F622AB619}" type="presOf" srcId="{086D0263-62BE-468F-BF0C-BCAA277F465A}" destId="{576798B2-A5D2-4D1C-8DED-382AC396EA6B}" srcOrd="0" destOrd="0" presId="urn:microsoft.com/office/officeart/2005/8/layout/process5"/>
    <dgm:cxn modelId="{CCDB8DD6-D918-4DDF-BFF5-245154DDFD6F}" type="presOf" srcId="{7989FE72-1B21-4670-8C33-9F9A10A429E7}" destId="{045B0309-E044-4EDC-95BB-BECE8475E73A}" srcOrd="1" destOrd="0" presId="urn:microsoft.com/office/officeart/2005/8/layout/process5"/>
    <dgm:cxn modelId="{7606CB9F-EBF4-40D5-BF96-AC8FCD9F6DA2}" type="presOf" srcId="{04A58E17-3102-42FF-A4C1-41AFD6E5EEC4}" destId="{0505822C-EE45-4F38-AF7C-16FBEC3B06CF}" srcOrd="1" destOrd="0" presId="urn:microsoft.com/office/officeart/2005/8/layout/process5"/>
    <dgm:cxn modelId="{883F89C9-E25E-4085-B2C9-8A0C99E85CB6}" srcId="{D8B79D41-7F24-414B-9A0C-0FF751630945}" destId="{57EFA091-4DC7-4BA2-94EC-CD4D29F7D519}" srcOrd="2" destOrd="0" parTransId="{0AB4C098-C03C-4B8D-82D3-1B3DA48402E4}" sibTransId="{7989FE72-1B21-4670-8C33-9F9A10A429E7}"/>
    <dgm:cxn modelId="{9016C036-C8EB-4BFD-9953-EC9FE96143DC}" type="presParOf" srcId="{621CE6A1-90B4-4650-9422-E70F7F0E9348}" destId="{B8443389-8C1C-42BE-8839-1797E3157973}" srcOrd="0" destOrd="0" presId="urn:microsoft.com/office/officeart/2005/8/layout/process5"/>
    <dgm:cxn modelId="{3C73DB0B-EB4F-4455-8B94-2561B6362492}" type="presParOf" srcId="{621CE6A1-90B4-4650-9422-E70F7F0E9348}" destId="{1848FC5B-B400-4F19-91AF-9CEB63E3FE01}" srcOrd="1" destOrd="0" presId="urn:microsoft.com/office/officeart/2005/8/layout/process5"/>
    <dgm:cxn modelId="{8B34D69A-8B55-4381-9DBA-74E2AED72430}" type="presParOf" srcId="{1848FC5B-B400-4F19-91AF-9CEB63E3FE01}" destId="{9CA202A0-FA6B-4441-A335-45DE2E42375B}" srcOrd="0" destOrd="0" presId="urn:microsoft.com/office/officeart/2005/8/layout/process5"/>
    <dgm:cxn modelId="{F7BAB664-E94E-4B99-ABC6-44D736CAF4B0}" type="presParOf" srcId="{621CE6A1-90B4-4650-9422-E70F7F0E9348}" destId="{A59B3C82-76E8-4D5F-99C4-6CBA26A4CEEE}" srcOrd="2" destOrd="0" presId="urn:microsoft.com/office/officeart/2005/8/layout/process5"/>
    <dgm:cxn modelId="{CD38C433-4B20-4D6F-A691-F876C4A79DE4}" type="presParOf" srcId="{621CE6A1-90B4-4650-9422-E70F7F0E9348}" destId="{9249965B-2223-44F1-965F-181143EA4569}" srcOrd="3" destOrd="0" presId="urn:microsoft.com/office/officeart/2005/8/layout/process5"/>
    <dgm:cxn modelId="{08FC4BE0-1D95-4208-AE8D-E4C4E154C82C}" type="presParOf" srcId="{9249965B-2223-44F1-965F-181143EA4569}" destId="{9B2FA5DE-5E03-4542-B900-DFB25C1A5A57}" srcOrd="0" destOrd="0" presId="urn:microsoft.com/office/officeart/2005/8/layout/process5"/>
    <dgm:cxn modelId="{873FE13D-9C6E-4EBD-8611-EDBB5EDE1144}" type="presParOf" srcId="{621CE6A1-90B4-4650-9422-E70F7F0E9348}" destId="{1F9B4F44-413D-417B-96E8-9EF9DEC37213}" srcOrd="4" destOrd="0" presId="urn:microsoft.com/office/officeart/2005/8/layout/process5"/>
    <dgm:cxn modelId="{6DF944AF-2BF4-4AA2-A217-B36D13B7E8A5}" type="presParOf" srcId="{621CE6A1-90B4-4650-9422-E70F7F0E9348}" destId="{0BD74B70-9F88-4B1D-B131-513EDE634D55}" srcOrd="5" destOrd="0" presId="urn:microsoft.com/office/officeart/2005/8/layout/process5"/>
    <dgm:cxn modelId="{459CD764-EB9C-4676-AD8B-2CE9F7B9B24D}" type="presParOf" srcId="{0BD74B70-9F88-4B1D-B131-513EDE634D55}" destId="{045B0309-E044-4EDC-95BB-BECE8475E73A}" srcOrd="0" destOrd="0" presId="urn:microsoft.com/office/officeart/2005/8/layout/process5"/>
    <dgm:cxn modelId="{12E79520-B73E-44EF-8F4F-EB1C8DCD9540}" type="presParOf" srcId="{621CE6A1-90B4-4650-9422-E70F7F0E9348}" destId="{576798B2-A5D2-4D1C-8DED-382AC396EA6B}" srcOrd="6" destOrd="0" presId="urn:microsoft.com/office/officeart/2005/8/layout/process5"/>
    <dgm:cxn modelId="{BCAC6146-7F52-434D-A875-F604B98B7D72}" type="presParOf" srcId="{621CE6A1-90B4-4650-9422-E70F7F0E9348}" destId="{819C222E-883E-4ADF-9C1F-FE37173412FA}" srcOrd="7" destOrd="0" presId="urn:microsoft.com/office/officeart/2005/8/layout/process5"/>
    <dgm:cxn modelId="{35F0469C-E0B5-40AE-8D76-FCDB62FABCDA}" type="presParOf" srcId="{819C222E-883E-4ADF-9C1F-FE37173412FA}" destId="{0505822C-EE45-4F38-AF7C-16FBEC3B06CF}" srcOrd="0" destOrd="0" presId="urn:microsoft.com/office/officeart/2005/8/layout/process5"/>
    <dgm:cxn modelId="{C03B9C2E-22F3-4FB4-9EFB-445207900945}" type="presParOf" srcId="{621CE6A1-90B4-4650-9422-E70F7F0E9348}" destId="{B16860E0-ED64-41DD-BDC5-17E068CC2BF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0E47-A289-4AC3-B1B4-81B74010940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1D2F-4754-43AC-A248-8401F117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jyoti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5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jyoti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7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Weeks</a:t>
            </a:r>
            <a:endParaRPr lang="en-US" dirty="0" smtClean="0"/>
          </a:p>
          <a:p>
            <a:r>
              <a:rPr lang="en-US" dirty="0" smtClean="0"/>
              <a:t>Sprint</a:t>
            </a:r>
            <a:r>
              <a:rPr lang="en-US" baseline="0" dirty="0" smtClean="0"/>
              <a:t> 1 – Nothing added</a:t>
            </a:r>
          </a:p>
          <a:p>
            <a:r>
              <a:rPr lang="en-US" baseline="0" dirty="0" smtClean="0"/>
              <a:t>Sprint 2 – Added tasks / flushing out requirements / VSO creation / source control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Sprint 3 – Added tasks, experimenting, mostly waiting for backend stuff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Sprint 4 – Added tasks for development work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Sprint 5 – Added tasks for development and presentation (spike at end as we realize more stuff are required)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9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Tsun</a:t>
            </a:r>
          </a:p>
          <a:p>
            <a:r>
              <a:rPr lang="en-US" dirty="0" smtClean="0"/>
              <a:t>Velocity can increase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Dawn/</a:t>
            </a:r>
            <a:r>
              <a:rPr lang="en-US" dirty="0" err="1" smtClean="0"/>
              <a:t>Jyoti</a:t>
            </a:r>
            <a:r>
              <a:rPr lang="en-US" dirty="0" smtClean="0"/>
              <a:t>/</a:t>
            </a:r>
            <a:r>
              <a:rPr lang="en-US" smtClean="0"/>
              <a:t>tsun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Opportunity</a:t>
            </a:r>
            <a:r>
              <a:rPr lang="en-US" baseline="0" dirty="0" smtClean="0"/>
              <a:t> List page</a:t>
            </a:r>
          </a:p>
          <a:p>
            <a:r>
              <a:rPr lang="en-US" baseline="0" dirty="0" smtClean="0"/>
              <a:t>Opportunity Edit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Student</a:t>
            </a:r>
          </a:p>
          <a:p>
            <a:r>
              <a:rPr lang="en-US" baseline="0" dirty="0" smtClean="0"/>
              <a:t>Profile/Current/History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7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Scope, goals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requiremetns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or vertical stack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picture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jyoti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jyoti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98EF-A7FA-43C4-929A-614FC21F05E5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1DF6-017D-4262-8F33-EBD982AE5BF1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B754-36EE-4723-858D-EE04518A9AAA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4EBE-7DFA-41F8-B50A-75E72717490E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03A-4FF9-4C5F-849A-3D0EF2341DA0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A53A-3940-4187-9CF9-8DD5711D08EB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8520-8971-4CE8-8E07-9400DA7C9779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193-9425-4121-9504-8946B8739936}" type="datetime1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D493-5648-477F-A17A-820280DDEB37}" type="datetime1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0EA-A568-4C3E-B2BF-39E882B33117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8D2E-3891-4B00-9CCB-273465ACBA8B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33A2-A996-4325-B906-0C38F7AB1C4F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@2014.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5524"/>
          </a:xfrm>
        </p:spPr>
        <p:txBody>
          <a:bodyPr>
            <a:normAutofit fontScale="62500" lnSpcReduction="20000"/>
          </a:bodyPr>
          <a:lstStyle/>
          <a:p>
            <a:r>
              <a:rPr lang="en-US" sz="6200" dirty="0" smtClean="0"/>
              <a:t>Seattle University </a:t>
            </a:r>
            <a:r>
              <a:rPr lang="en-US" sz="6200" dirty="0" err="1" smtClean="0"/>
              <a:t>eServe</a:t>
            </a:r>
            <a:r>
              <a:rPr lang="en-US" sz="6200" dirty="0" smtClean="0"/>
              <a:t>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Sponsor: </a:t>
            </a:r>
            <a:r>
              <a:rPr lang="en-US" dirty="0"/>
              <a:t>Elizabeth </a:t>
            </a:r>
            <a:r>
              <a:rPr lang="en-US" dirty="0" smtClean="0"/>
              <a:t>O’Brien</a:t>
            </a:r>
          </a:p>
          <a:p>
            <a:r>
              <a:rPr lang="en-US" dirty="0"/>
              <a:t>Advising Professor: Gilles Jeffrey</a:t>
            </a:r>
          </a:p>
          <a:p>
            <a:r>
              <a:rPr lang="en-US" smtClean="0"/>
              <a:t>Team (MSE01): </a:t>
            </a:r>
            <a:r>
              <a:rPr lang="en-US" dirty="0" smtClean="0"/>
              <a:t>Jyoti Thakur, Dawn Wang &amp; Tsun Tsai</a:t>
            </a:r>
          </a:p>
        </p:txBody>
      </p:sp>
      <p:pic>
        <p:nvPicPr>
          <p:cNvPr id="4" name="Picture 3" descr="http://www.seattleu.edu/uploadedImages/Center_for_Service_and_Community_Engagement/Content/Related_Content/Serve%20Local%20Web%2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70" y="1173553"/>
            <a:ext cx="2131060" cy="1900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6" y="5563427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066"/>
            <a:ext cx="10213449" cy="66829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2"/>
            <a:ext cx="11928749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user story will have test case(s)</a:t>
            </a:r>
            <a:endParaRPr lang="en-US" dirty="0"/>
          </a:p>
          <a:p>
            <a:r>
              <a:rPr lang="en-US" dirty="0" smtClean="0"/>
              <a:t>Create end-to-end test script for acceptance testing</a:t>
            </a:r>
            <a:endParaRPr lang="en-US" dirty="0"/>
          </a:p>
          <a:p>
            <a:r>
              <a:rPr lang="en-US" dirty="0"/>
              <a:t>Continuous </a:t>
            </a:r>
            <a:r>
              <a:rPr lang="en-US" dirty="0" smtClean="0"/>
              <a:t>delivery to Azure</a:t>
            </a:r>
            <a:endParaRPr lang="en-US" dirty="0"/>
          </a:p>
          <a:p>
            <a:pPr lvl="1"/>
            <a:r>
              <a:rPr lang="en-US" dirty="0" smtClean="0"/>
              <a:t>User acceptance test</a:t>
            </a:r>
          </a:p>
          <a:p>
            <a:r>
              <a:rPr lang="en-US" dirty="0"/>
              <a:t>No automation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142511"/>
              </p:ext>
            </p:extLst>
          </p:nvPr>
        </p:nvGraphicFramePr>
        <p:xfrm>
          <a:off x="451338" y="351691"/>
          <a:ext cx="11427069" cy="6304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3648808"/>
            <a:ext cx="10660380" cy="2528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Velocity = 2 large + 1 medium user stories </a:t>
            </a:r>
            <a:r>
              <a:rPr lang="en-US" sz="2000" dirty="0" smtClean="0"/>
              <a:t>(28 hours per sprint per person average | should increase next quarter)</a:t>
            </a:r>
          </a:p>
          <a:p>
            <a:pPr marL="0" indent="0">
              <a:buNone/>
            </a:pPr>
            <a:r>
              <a:rPr lang="en-US" sz="2000" dirty="0" smtClean="0"/>
              <a:t>(Small = 4 hours, Medium = 8 hours, Large = 12 hours)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3420" y="1825625"/>
            <a:ext cx="10660380" cy="1823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200" dirty="0" smtClean="0"/>
              <a:t>Business Value = 17/117 (first quarter)</a:t>
            </a:r>
          </a:p>
          <a:p>
            <a:pPr marL="0" indent="0">
              <a:buNone/>
            </a:pPr>
            <a:r>
              <a:rPr lang="en-US" sz="2000" dirty="0" smtClean="0"/>
              <a:t>(MVP is subset of 117)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to only working on user stories assigned to each sprint</a:t>
            </a:r>
          </a:p>
          <a:p>
            <a:r>
              <a:rPr lang="en-US" dirty="0"/>
              <a:t>Assigning tasks to User stories</a:t>
            </a:r>
          </a:p>
          <a:p>
            <a:r>
              <a:rPr lang="en-US" dirty="0" smtClean="0"/>
              <a:t>More consistency in team communication &amp;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Q &amp; A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VSO site - https://eservesu.visualstudio.com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of e-Serve System</a:t>
            </a:r>
          </a:p>
          <a:p>
            <a:r>
              <a:rPr lang="en-US" dirty="0" smtClean="0"/>
              <a:t>Business value for new e-Serve</a:t>
            </a:r>
          </a:p>
          <a:p>
            <a:r>
              <a:rPr lang="en-US" dirty="0" smtClean="0"/>
              <a:t>Our Solutions</a:t>
            </a:r>
          </a:p>
          <a:p>
            <a:pPr lvl="1"/>
            <a:r>
              <a:rPr lang="en-US" dirty="0" smtClean="0"/>
              <a:t>Architecture Design</a:t>
            </a:r>
          </a:p>
          <a:p>
            <a:pPr lvl="1"/>
            <a:r>
              <a:rPr lang="en-US" dirty="0" smtClean="0"/>
              <a:t>Database Model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Project Management 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90" y="1825625"/>
            <a:ext cx="10519410" cy="4351338"/>
          </a:xfrm>
        </p:spPr>
        <p:txBody>
          <a:bodyPr/>
          <a:lstStyle/>
          <a:p>
            <a:r>
              <a:rPr lang="en-US" dirty="0" smtClean="0"/>
              <a:t>Center for Service and Community Engagement (CSCE) founded in 2004</a:t>
            </a:r>
          </a:p>
          <a:p>
            <a:r>
              <a:rPr lang="en-US" dirty="0" err="1" smtClean="0"/>
              <a:t>eServe</a:t>
            </a:r>
            <a:r>
              <a:rPr lang="en-US" dirty="0" smtClean="0"/>
              <a:t> </a:t>
            </a:r>
            <a:r>
              <a:rPr lang="en-US" dirty="0"/>
              <a:t>is a web application to manage the volunteer opportunities and process for Seattle University. </a:t>
            </a:r>
            <a:endParaRPr lang="en-US" dirty="0" smtClean="0"/>
          </a:p>
          <a:p>
            <a:r>
              <a:rPr lang="en-US" dirty="0"/>
              <a:t>As per Seattle University requirement – using Microsoft technologies and </a:t>
            </a:r>
            <a:r>
              <a:rPr lang="en-US" dirty="0" smtClean="0"/>
              <a:t>Cloud for eServe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610" y="1825625"/>
            <a:ext cx="533019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4200" dirty="0" smtClean="0"/>
              <a:t>50</a:t>
            </a:r>
            <a:r>
              <a:rPr lang="en-US" sz="5100" dirty="0" smtClean="0"/>
              <a:t> local community partners</a:t>
            </a:r>
            <a:endParaRPr lang="en-US" sz="12600" dirty="0" smtClean="0"/>
          </a:p>
          <a:p>
            <a:pPr marL="0" indent="0">
              <a:buNone/>
            </a:pPr>
            <a:endParaRPr lang="en-US" sz="10100" dirty="0" smtClean="0"/>
          </a:p>
          <a:p>
            <a:pPr marL="0" indent="0">
              <a:buNone/>
            </a:pPr>
            <a:r>
              <a:rPr lang="en-US" sz="6500" dirty="0" smtClean="0"/>
              <a:t>To </a:t>
            </a:r>
            <a:r>
              <a:rPr lang="en-US" sz="12400" dirty="0" smtClean="0"/>
              <a:t>25</a:t>
            </a:r>
            <a:r>
              <a:rPr lang="en-US" sz="4300" dirty="0" smtClean="0"/>
              <a:t> </a:t>
            </a:r>
            <a:r>
              <a:rPr lang="en-US" sz="4400" dirty="0"/>
              <a:t>college/university by U.S. News &amp; World Report for </a:t>
            </a:r>
            <a:r>
              <a:rPr lang="en-US" sz="4400" dirty="0" smtClean="0"/>
              <a:t>service-learning</a:t>
            </a:r>
          </a:p>
          <a:p>
            <a:pPr marL="0" indent="0">
              <a:buNone/>
            </a:pPr>
            <a:endParaRPr lang="en-US" sz="10100" dirty="0" smtClean="0"/>
          </a:p>
          <a:p>
            <a:pPr marL="0" indent="0">
              <a:buNone/>
            </a:pPr>
            <a:r>
              <a:rPr lang="en-US" sz="14200" dirty="0" smtClean="0"/>
              <a:t>70+</a:t>
            </a:r>
            <a:r>
              <a:rPr lang="en-US" sz="3600" dirty="0" smtClean="0"/>
              <a:t> hours </a:t>
            </a:r>
            <a:r>
              <a:rPr lang="en-US" sz="3600" dirty="0"/>
              <a:t>manually to manage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3420" y="1825625"/>
            <a:ext cx="53301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800" dirty="0" smtClean="0"/>
              <a:t>78%</a:t>
            </a:r>
            <a:r>
              <a:rPr lang="en-US" dirty="0" smtClean="0"/>
              <a:t> </a:t>
            </a:r>
            <a:r>
              <a:rPr lang="en-US" sz="3200" dirty="0" smtClean="0"/>
              <a:t>students take a service-learning course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600" dirty="0" smtClean="0"/>
              <a:t>1,500 students</a:t>
            </a:r>
          </a:p>
          <a:p>
            <a:r>
              <a:rPr lang="en-US" sz="3600" dirty="0" smtClean="0"/>
              <a:t>75 courses</a:t>
            </a:r>
          </a:p>
          <a:p>
            <a:r>
              <a:rPr lang="en-US" sz="3600" dirty="0" smtClean="0"/>
              <a:t>30 faculty members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eServe</a:t>
            </a:r>
            <a:r>
              <a:rPr lang="en-US" dirty="0" smtClean="0"/>
              <a:t> End-to-End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621461"/>
              </p:ext>
            </p:extLst>
          </p:nvPr>
        </p:nvGraphicFramePr>
        <p:xfrm>
          <a:off x="946739" y="1216676"/>
          <a:ext cx="10299330" cy="50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07" y="171938"/>
            <a:ext cx="9034005" cy="64628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To Achieve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/>
              <a:t>Performance / Scalability</a:t>
            </a:r>
            <a:endParaRPr lang="en-US" dirty="0" smtClean="0"/>
          </a:p>
          <a:p>
            <a:r>
              <a:rPr lang="en-US" dirty="0" smtClean="0"/>
              <a:t>Usability</a:t>
            </a:r>
          </a:p>
          <a:p>
            <a:r>
              <a:rPr lang="en-US" dirty="0"/>
              <a:t>Maintainability / Extensibility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Core Technology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2013 </a:t>
            </a:r>
            <a:r>
              <a:rPr lang="en-US" dirty="0" smtClean="0"/>
              <a:t>ASP.NET for SDK</a:t>
            </a:r>
          </a:p>
          <a:p>
            <a:pPr lvl="1"/>
            <a:r>
              <a:rPr lang="en-US" dirty="0" smtClean="0"/>
              <a:t>SQL Azure for data storage. </a:t>
            </a:r>
          </a:p>
          <a:p>
            <a:r>
              <a:rPr lang="en-US" dirty="0" smtClean="0"/>
              <a:t>3-tiers structure</a:t>
            </a:r>
          </a:p>
          <a:p>
            <a:pPr lvl="1"/>
            <a:r>
              <a:rPr lang="en-US" dirty="0" smtClean="0"/>
              <a:t>UI - </a:t>
            </a:r>
            <a:r>
              <a:rPr lang="en-US" dirty="0"/>
              <a:t>HTML, </a:t>
            </a:r>
            <a:r>
              <a:rPr lang="en-US" dirty="0" err="1"/>
              <a:t>Javascript</a:t>
            </a:r>
            <a:r>
              <a:rPr lang="en-US" dirty="0"/>
              <a:t> and CSS.</a:t>
            </a:r>
          </a:p>
          <a:p>
            <a:pPr lvl="1"/>
            <a:r>
              <a:rPr lang="en-US" dirty="0"/>
              <a:t>Business and Data Access layer: ASP.NET C#</a:t>
            </a:r>
          </a:p>
          <a:p>
            <a:pPr lvl="1"/>
            <a:r>
              <a:rPr lang="en-US" dirty="0"/>
              <a:t>Data Storage layer: SQL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Responsive </a:t>
            </a:r>
            <a:r>
              <a:rPr lang="en-US" sz="2800" dirty="0"/>
              <a:t>web design (RWD)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– 3-tiers design</a:t>
            </a:r>
            <a:endParaRPr lang="en-US" dirty="0"/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22" y="1277956"/>
            <a:ext cx="9007034" cy="539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618</Words>
  <Application>Microsoft Office PowerPoint</Application>
  <PresentationFormat>Widescreen</PresentationFormat>
  <Paragraphs>161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Agenda</vt:lpstr>
      <vt:lpstr>Overview</vt:lpstr>
      <vt:lpstr>Business Value</vt:lpstr>
      <vt:lpstr>eServe End-to-End Workflow</vt:lpstr>
      <vt:lpstr>PowerPoint Presentation</vt:lpstr>
      <vt:lpstr>Goals To Achieve</vt:lpstr>
      <vt:lpstr>Architecture Design</vt:lpstr>
      <vt:lpstr>Architecture Design – 3-tiers design</vt:lpstr>
      <vt:lpstr>PowerPoint Presentation</vt:lpstr>
      <vt:lpstr>PowerPoint Presentation</vt:lpstr>
      <vt:lpstr>Database</vt:lpstr>
      <vt:lpstr>Test Plan</vt:lpstr>
      <vt:lpstr>PowerPoint Presentation</vt:lpstr>
      <vt:lpstr>Team Stats</vt:lpstr>
      <vt:lpstr>PowerPoint Presentation</vt:lpstr>
      <vt:lpstr>Lessons Learned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 T</dc:creator>
  <cp:lastModifiedBy>Tsun T</cp:lastModifiedBy>
  <cp:revision>106</cp:revision>
  <dcterms:created xsi:type="dcterms:W3CDTF">2014-12-04T05:51:58Z</dcterms:created>
  <dcterms:modified xsi:type="dcterms:W3CDTF">2014-12-10T18:05:31Z</dcterms:modified>
</cp:coreProperties>
</file>