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3242-040E-D3A4-DDE2-E5AAA8D9A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CBE8C-757D-2FFB-3D79-1FA944A8E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34FB4-781D-5E9D-51AC-DCB62313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D76-C92C-423C-9307-42508E0D18E2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755B-D20A-678C-D5A6-3F800BC8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26D9C-8039-14DB-A7D7-A5823AEA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1A98-25AE-4162-ADB4-323FD8EBA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26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3C82-8CE6-17E1-F74B-141E446B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8FF10-A18E-277B-954F-1E510BD3B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F92B-0F5C-3D90-B6A9-A5E92F9E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D76-C92C-423C-9307-42508E0D18E2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48C1-62E4-8079-A2CB-481421EB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32D1-6BC4-A003-4632-4A545D27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1A98-25AE-4162-ADB4-323FD8EBA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54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ACB00-D3E4-7EBA-619E-3BD73C06E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F898A-3081-16C6-0C9F-60095F202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1679-B25E-6005-806A-54934081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D76-C92C-423C-9307-42508E0D18E2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CD9F1-3F30-40EC-820E-C355CFFA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481B-9CCF-B5E3-8FBC-3C0F327C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1A98-25AE-4162-ADB4-323FD8EBA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41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12A8-21DD-CE3E-6E0A-3DB4B8FD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7EB9-5893-4B34-865B-C62985AC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3A8E4-8E3C-B247-20DC-D5E5D99D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D76-C92C-423C-9307-42508E0D18E2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582C-86FE-D5A7-7D6E-6DDB64F5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FD22F-743C-991B-8774-28007398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1A98-25AE-4162-ADB4-323FD8EBA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6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EF93-7A5C-9F17-73A1-6BC58AC6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F4E81-5A90-F57E-E0EA-57D45717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9778-4324-1FEC-BB45-8696E5C8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D76-C92C-423C-9307-42508E0D18E2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8AB6-66D5-7899-9914-F68C269E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71F3-4AC3-A6A0-0E0A-2DF1B859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1A98-25AE-4162-ADB4-323FD8EBA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004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252E-ECAC-C9E3-5959-B06437FC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FF7A-57F5-CE9B-97C7-72E73FEEC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30D7F-0A5B-856D-F393-31567D002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C30F-2E33-C36B-CCB3-AE0C783B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D76-C92C-423C-9307-42508E0D18E2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722E7-88C2-DB81-6090-7621E4F7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5BF72-F252-6044-0FAD-0AE42769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1A98-25AE-4162-ADB4-323FD8EBA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5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F880-63B9-E011-6B52-3C30896F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35377-8AEE-C934-66A5-3DECA7BBE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9CEFF-85CC-2254-D23F-EEBEAA900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0C0BF-33DB-FBDF-7830-82BAC6C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B32B4-226D-AF4F-B9DA-B53EEF5C7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4F18F-EBEE-19E9-FA82-02B428B4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D76-C92C-423C-9307-42508E0D18E2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69483-3C97-001E-5251-C1C0195E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63AA4-37DD-CA3C-5221-063003CA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1A98-25AE-4162-ADB4-323FD8EBA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771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B1E6-C4E3-CAE7-D1FF-8F0EC6CC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FB917-410C-C57A-7611-1A5CA94B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D76-C92C-423C-9307-42508E0D18E2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26538-8EB7-C383-534A-D9584A8F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203AC-C0A0-91EA-1C89-B89DEA20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1A98-25AE-4162-ADB4-323FD8EBA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92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26D97-4CEB-86AD-9EDA-D6BF3EB6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D76-C92C-423C-9307-42508E0D18E2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72301-6D73-22F8-906C-4515D34B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D3490-619B-5A31-88E5-7C7C4284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1A98-25AE-4162-ADB4-323FD8EBA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054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9FA9-1EAD-C71D-0C74-FCD69E5F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AC50-A5AA-3147-4620-3F257164E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AAAF-E78A-D58B-6CF0-A8013D3A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A6502-6A3B-B0A9-7054-AE708FD5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D76-C92C-423C-9307-42508E0D18E2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7EB5-42FC-0AFB-8965-0F515AA5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EE0EC-C36F-E8DB-980F-2093F8AE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1A98-25AE-4162-ADB4-323FD8EBA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351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70D2-67D1-5C39-61FE-3A0A8AF4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9FC12-6A5C-8B49-B5A5-F2D72C6A6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76C92-03B0-8984-6E17-EAB25345C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B4B2D-2405-B006-C2FA-F8822D12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2D76-C92C-423C-9307-42508E0D18E2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32186-F028-9281-1BC0-EB016F20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6639B-92F4-234D-0D92-1D140E55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1A98-25AE-4162-ADB4-323FD8EBA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01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BE2B9-B7F2-B3E6-8453-CCECAE25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F817F-706B-98B7-8751-5131B51C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7DC9-01E2-80EF-54D8-76797CCAE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92D76-C92C-423C-9307-42508E0D18E2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8FCE-D9E4-A357-AEF3-FDEFFD81D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1100-CFC8-A7A0-FA52-A9849E0D7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1A98-25AE-4162-ADB4-323FD8EBA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67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awag-rdm.github.io/eawag_dmp_2017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Text-txt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eawag-rdm.github.io/eawag_dmp_2017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Text-txt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Text-txt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D061-94ED-BB8D-2E37-1B18F33F3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Badanie możliwości komercjalizacji prac dyplomowych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660CA-F58D-0BF6-6C1B-B00A8F9D1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Eksperyment 1</a:t>
            </a:r>
            <a:br>
              <a:rPr lang="pl-PL" dirty="0"/>
            </a:br>
            <a:br>
              <a:rPr lang="pl-PL" dirty="0"/>
            </a:br>
            <a:r>
              <a:rPr lang="pl-PL" dirty="0"/>
              <a:t>GPT-4</a:t>
            </a:r>
            <a:br>
              <a:rPr lang="pl-PL" dirty="0"/>
            </a:br>
            <a:r>
              <a:rPr lang="pl-PL" dirty="0"/>
              <a:t>Bez wykorzystania bazy słów kluczowych</a:t>
            </a:r>
          </a:p>
        </p:txBody>
      </p:sp>
    </p:spTree>
    <p:extLst>
      <p:ext uri="{BB962C8B-B14F-4D97-AF65-F5344CB8AC3E}">
        <p14:creationId xmlns:p14="http://schemas.microsoft.com/office/powerpoint/2010/main" val="355617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FFA0-7B10-E26F-B00F-6AD34342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28230" cy="678671"/>
          </a:xfrm>
        </p:spPr>
        <p:txBody>
          <a:bodyPr>
            <a:normAutofit fontScale="90000"/>
          </a:bodyPr>
          <a:lstStyle/>
          <a:p>
            <a:r>
              <a:rPr lang="pl-PL" dirty="0"/>
              <a:t>Rezultat – wnioski uzyskane z odpowiedzi ChatGPT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801EBF8-31FD-BE70-7C31-733C1C94A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79927"/>
              </p:ext>
            </p:extLst>
          </p:nvPr>
        </p:nvGraphicFramePr>
        <p:xfrm>
          <a:off x="86263" y="575154"/>
          <a:ext cx="11964838" cy="615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0469">
                  <a:extLst>
                    <a:ext uri="{9D8B030D-6E8A-4147-A177-3AD203B41FA5}">
                      <a16:colId xmlns:a16="http://schemas.microsoft.com/office/drawing/2014/main" val="3547469113"/>
                    </a:ext>
                  </a:extLst>
                </a:gridCol>
                <a:gridCol w="2997610">
                  <a:extLst>
                    <a:ext uri="{9D8B030D-6E8A-4147-A177-3AD203B41FA5}">
                      <a16:colId xmlns:a16="http://schemas.microsoft.com/office/drawing/2014/main" val="176557102"/>
                    </a:ext>
                  </a:extLst>
                </a:gridCol>
                <a:gridCol w="3066759">
                  <a:extLst>
                    <a:ext uri="{9D8B030D-6E8A-4147-A177-3AD203B41FA5}">
                      <a16:colId xmlns:a16="http://schemas.microsoft.com/office/drawing/2014/main" val="99229665"/>
                    </a:ext>
                  </a:extLst>
                </a:gridCol>
              </a:tblGrid>
              <a:tr h="278636">
                <a:tc>
                  <a:txBody>
                    <a:bodyPr/>
                    <a:lstStyle/>
                    <a:p>
                      <a:r>
                        <a:rPr lang="pl-PL" sz="1400" dirty="0"/>
                        <a:t>Pytanie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Praca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Praca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37882"/>
                  </a:ext>
                </a:extLst>
              </a:tr>
              <a:tr h="390090">
                <a:tc>
                  <a:txBody>
                    <a:bodyPr/>
                    <a:lstStyle/>
                    <a:p>
                      <a:r>
                        <a:rPr lang="pl-PL" sz="1100" dirty="0"/>
                        <a:t>Czy ta praca ma potencjał wdrożeniowy?  Uwzględnij także koszty, rynek, istniejące rozwiązania, konkurencyjność, innowacyjność, współpraca z przemysłem.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Niski – nie prezentuje niczego innowacyjnego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Wymaga dalszych badań i analiz.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34138"/>
                  </a:ext>
                </a:extLst>
              </a:tr>
              <a:tr h="390090">
                <a:tc>
                  <a:txBody>
                    <a:bodyPr/>
                    <a:lstStyle/>
                    <a:p>
                      <a:r>
                        <a:rPr lang="pl-PL" sz="1100" dirty="0"/>
                        <a:t>Czy można skomercjalizować wyniki tej pracy? Co można w niej poprawić, aby zwiększyć szansę komercjalizacji?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Niski. Podane propozycje poprawek mają sens.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Ma. Proponowane przez GPT usprawnienia mają sens.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49470"/>
                  </a:ext>
                </a:extLst>
              </a:tr>
              <a:tr h="390090">
                <a:tc>
                  <a:txBody>
                    <a:bodyPr/>
                    <a:lstStyle/>
                    <a:p>
                      <a:r>
                        <a:rPr lang="pl-PL" sz="1100" dirty="0"/>
                        <a:t>Czy praca zawiera oznaki, że wykorzystane do jej realizacji dane pochodzą z przemysłu? Współpraca z jaką firmą mogła mieć miejsce podczas jej realizacji?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Można przypuszczać, że z Mentor Graphics.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Możliwe, że była realizowana z Mentor Graphics.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90457"/>
                  </a:ext>
                </a:extLst>
              </a:tr>
              <a:tr h="390090">
                <a:tc>
                  <a:txBody>
                    <a:bodyPr/>
                    <a:lstStyle/>
                    <a:p>
                      <a:r>
                        <a:rPr lang="pl-PL" sz="1100" dirty="0"/>
                        <a:t>Czy w pracy pojawia się nazwisko promotora, konsultanta lub innej osoby o której w Internecie można odszukać informacje, że współpracuje ona z przemysłem?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>
                          <a:highlight>
                            <a:srgbClr val="FF0000"/>
                          </a:highlight>
                        </a:rPr>
                        <a:t>Niw wiadomo.</a:t>
                      </a:r>
                    </a:p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FF0000"/>
                          </a:highlight>
                        </a:rPr>
                        <a:t>Niw wiadomo.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0176"/>
                  </a:ext>
                </a:extLst>
              </a:tr>
              <a:tr h="390090">
                <a:tc>
                  <a:txBody>
                    <a:bodyPr/>
                    <a:lstStyle/>
                    <a:p>
                      <a:r>
                        <a:rPr lang="pl-PL" sz="1100" dirty="0"/>
                        <a:t>Czy można wskazać potencjalne rynki dla których wyniki tej pracy mogłyby podlegać komercjalizacji?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Podane propozycje są sensowne.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Podane propozycje są sensowne</a:t>
                      </a:r>
                      <a:r>
                        <a:rPr lang="pl-PL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28943"/>
                  </a:ext>
                </a:extLst>
              </a:tr>
              <a:tr h="390090">
                <a:tc>
                  <a:txBody>
                    <a:bodyPr/>
                    <a:lstStyle/>
                    <a:p>
                      <a:r>
                        <a:rPr lang="pl-PL" sz="1100" dirty="0"/>
                        <a:t>Czy w pracy można doszukać się fragmentu, w którym autor podjął próbę zaproponowania modelu biznesowego?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Nie. Praca dotyczy aspektów technicznych.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Nie. Praca ma charakter badawczo-rozwojowy.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28850"/>
                  </a:ext>
                </a:extLst>
              </a:tr>
              <a:tr h="390090">
                <a:tc>
                  <a:txBody>
                    <a:bodyPr/>
                    <a:lstStyle/>
                    <a:p>
                      <a:r>
                        <a:rPr lang="pl-PL" sz="1100" dirty="0"/>
                        <a:t>Czy publikacja ta nosi ślady realizacji zespołowej, czy też jest wynikiem indywidualnej pracy jej autora?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Tylko indywidualna praca autora.</a:t>
                      </a:r>
                    </a:p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Tylko indywidualna praca autora.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27562"/>
                  </a:ext>
                </a:extLst>
              </a:tr>
              <a:tr h="390090">
                <a:tc>
                  <a:txBody>
                    <a:bodyPr/>
                    <a:lstStyle/>
                    <a:p>
                      <a:r>
                        <a:rPr lang="pl-PL" sz="1100" dirty="0"/>
                        <a:t>Czy można podjąć próbę oceny tzw. Gotowości Technologicznej rezultatów tej pracy?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TRL między 4 a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FF0000"/>
                          </a:highlight>
                        </a:rPr>
                        <a:t>Nie wiadomo.</a:t>
                      </a:r>
                      <a:br>
                        <a:rPr lang="pl-PL" sz="1200" dirty="0">
                          <a:highlight>
                            <a:srgbClr val="00FF00"/>
                          </a:highlight>
                        </a:rPr>
                      </a:br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Jedna z opinii podaje TRL między 4 a 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64984"/>
                  </a:ext>
                </a:extLst>
              </a:tr>
              <a:tr h="390090">
                <a:tc>
                  <a:txBody>
                    <a:bodyPr/>
                    <a:lstStyle/>
                    <a:p>
                      <a:r>
                        <a:rPr lang="pl-PL" sz="1100" dirty="0"/>
                        <a:t>Czy praca zawiera informacje trudnodostępne lub niemożliwe do łatwego wyszukania w Internecie?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Tak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08709"/>
                  </a:ext>
                </a:extLst>
              </a:tr>
              <a:tr h="390090">
                <a:tc>
                  <a:txBody>
                    <a:bodyPr/>
                    <a:lstStyle/>
                    <a:p>
                      <a:r>
                        <a:rPr lang="pl-PL" sz="1100" dirty="0"/>
                        <a:t>Czy szeroko rozumianą motywacją do napisania tej pracy jest zmniejszenie kosztów (np. produkcji, pracy)?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Tak (zmniejszenie kosztu testowania)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362016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r>
                        <a:rPr lang="pl-PL" sz="1100" dirty="0"/>
                        <a:t>Czy praca wyraźnie określa problem i dotychczasowe sposoby radzenia sobie z nim, a następnie podejmuje próbę rozwiązania tego problemu lub uczynienia dotychczasowego rozwiązania bardziej atrakcyjnym?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Raczej tak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33115"/>
                  </a:ext>
                </a:extLst>
              </a:tr>
              <a:tr h="390090">
                <a:tc>
                  <a:txBody>
                    <a:bodyPr/>
                    <a:lstStyle/>
                    <a:p>
                      <a:r>
                        <a:rPr lang="pl-PL" sz="1100" dirty="0"/>
                        <a:t>Czy zasadniczym celem pracy jest głównie udowodnienie, że jej autor potrafi zrealizować określone zadanie, czy też zasadniczy cel pracy jest szerszy?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Cel pracy jest szerszy</a:t>
                      </a:r>
                    </a:p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Cel pracy jest szerszy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43521"/>
                  </a:ext>
                </a:extLst>
              </a:tr>
              <a:tr h="320253">
                <a:tc>
                  <a:txBody>
                    <a:bodyPr/>
                    <a:lstStyle/>
                    <a:p>
                      <a:r>
                        <a:rPr lang="pl-PL" sz="1100" dirty="0"/>
                        <a:t>Czy w pracy można doszukać się informacji, że zrealizowano ją przy wykorzystaniu środków z grantu? Jeśli tak, jaka instytucja dostarczyła te środki?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Nie znaleziono informacji</a:t>
                      </a:r>
                    </a:p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highlight>
                            <a:srgbClr val="00FF00"/>
                          </a:highlight>
                        </a:rPr>
                        <a:t>Nie znaleziono informacji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4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03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FFA0-7B10-E26F-B00F-6AD34342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58122"/>
          </a:xfrm>
        </p:spPr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EAD7-35EE-3CCF-9A14-DEE114F6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3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Jeżeli podsumowująca odpowiedź na pytanie zawiera informację, że nie można jednoznacznie odpowiedzieć na postawione pytanie, wówczas należy zapoznać się z pojedynczymi opiniami. </a:t>
            </a:r>
          </a:p>
          <a:p>
            <a:r>
              <a:rPr lang="pl-PL" dirty="0"/>
              <a:t>Gdyby podczas pisania obu prac ktoś dostarczył mi taki raport z ChatGPT, łatwo naniósłbym poprawki podnoszące walory pracy (np. Informację o grancie z SRC w pracy mgr, jednoznaczne podziękowanie dla firmy w podsumowaniu itp.)</a:t>
            </a:r>
          </a:p>
          <a:p>
            <a:r>
              <a:rPr lang="pl-PL" dirty="0"/>
              <a:t>Widać, że informacje ze strony tytułowej nie są poprawnie interpretowane przez AI. Trzeba zrealizować postprocessing tekstu lub sprawdzić, czy strona tytułowa w ogóle jest poprawnie przetwarzana.</a:t>
            </a:r>
          </a:p>
          <a:p>
            <a:r>
              <a:rPr lang="pl-PL" dirty="0"/>
              <a:t>Pytanie podsumowujące listę opinii powinno być formułowane inaczej niż to, które ma na celu wygenerować opinię na podstawie fragmentów tekstu.</a:t>
            </a:r>
          </a:p>
          <a:p>
            <a:r>
              <a:rPr lang="pl-PL" dirty="0"/>
              <a:t>Uzyskane rezultaty wydają się być zachęcające!!!!</a:t>
            </a:r>
          </a:p>
        </p:txBody>
      </p:sp>
    </p:spTree>
    <p:extLst>
      <p:ext uri="{BB962C8B-B14F-4D97-AF65-F5344CB8AC3E}">
        <p14:creationId xmlns:p14="http://schemas.microsoft.com/office/powerpoint/2010/main" val="47837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FFA0-7B10-E26F-B00F-6AD34342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eksperymentu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EAD7-35EE-3CCF-9A14-DEE114F6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Sformułowanie zbioru pytań dotyczących egzaminowanej pracy dyplomowej</a:t>
            </a:r>
          </a:p>
          <a:p>
            <a:r>
              <a:rPr lang="pl-PL" dirty="0"/>
              <a:t>Zbudowanie narzędzia, które umożliwi odpytanie ChatGPT z wykorzystaniem ww. Zbioru pytań z uwzględnieniem faktu, że liczba znaków możliwych do przesłania w ramach sesji czatu jest mocno ograniczona</a:t>
            </a:r>
          </a:p>
          <a:p>
            <a:r>
              <a:rPr lang="pl-PL" dirty="0"/>
              <a:t>Analiza odpowiedzi udzielonych dla dwóch prac i porównanie ich ze znanymi faktami lub subiektywnymi odczuciami</a:t>
            </a:r>
          </a:p>
        </p:txBody>
      </p:sp>
    </p:spTree>
    <p:extLst>
      <p:ext uri="{BB962C8B-B14F-4D97-AF65-F5344CB8AC3E}">
        <p14:creationId xmlns:p14="http://schemas.microsoft.com/office/powerpoint/2010/main" val="280319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19D195-312E-8B38-165D-442CEAA7A8D4}"/>
              </a:ext>
            </a:extLst>
          </p:cNvPr>
          <p:cNvSpPr/>
          <p:nvPr/>
        </p:nvSpPr>
        <p:spPr>
          <a:xfrm>
            <a:off x="1319000" y="4302267"/>
            <a:ext cx="9200645" cy="16345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2B2549-2703-9391-A7AA-94FA79FA1FD9}"/>
              </a:ext>
            </a:extLst>
          </p:cNvPr>
          <p:cNvSpPr/>
          <p:nvPr/>
        </p:nvSpPr>
        <p:spPr>
          <a:xfrm>
            <a:off x="1319001" y="2362875"/>
            <a:ext cx="9200645" cy="16345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9A72E-09AE-F5EF-EFD3-4F5E5E0B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72" y="80921"/>
            <a:ext cx="11879109" cy="681036"/>
          </a:xfrm>
          <a:solidFill>
            <a:schemeClr val="accent6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/>
                </a:solidFill>
              </a:rPr>
              <a:t>Algorytm programu realizującego eksperyment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9CCD8-B1CD-0E09-339B-2B8A58088350}"/>
              </a:ext>
            </a:extLst>
          </p:cNvPr>
          <p:cNvSpPr txBox="1">
            <a:spLocks/>
          </p:cNvSpPr>
          <p:nvPr/>
        </p:nvSpPr>
        <p:spPr>
          <a:xfrm>
            <a:off x="469336" y="1002063"/>
            <a:ext cx="11199380" cy="681036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chemeClr val="bg1"/>
                </a:solidFill>
              </a:rPr>
              <a:t>1. Dane wejściowe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2394A9-30D0-A525-CFEE-87267DF6E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3370" y="2725712"/>
            <a:ext cx="865235" cy="922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942EF1-1489-BFD9-2BFD-4ECCE559202A}"/>
              </a:ext>
            </a:extLst>
          </p:cNvPr>
          <p:cNvSpPr txBox="1"/>
          <p:nvPr/>
        </p:nvSpPr>
        <p:spPr>
          <a:xfrm>
            <a:off x="1780247" y="4432413"/>
            <a:ext cx="2095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”Pytanie 1”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”Pytanie 2”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”Pytanie n”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A209-0B92-882A-0F96-10B1878D2350}"/>
              </a:ext>
            </a:extLst>
          </p:cNvPr>
          <p:cNvSpPr txBox="1"/>
          <p:nvPr/>
        </p:nvSpPr>
        <p:spPr>
          <a:xfrm>
            <a:off x="4474894" y="2863792"/>
            <a:ext cx="495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Dokument zawierający pracę dyplomową do analizy. Akceptowalne formaty to PDF i DOCX.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82660-644C-0275-432E-5E595E3AC5E8}"/>
              </a:ext>
            </a:extLst>
          </p:cNvPr>
          <p:cNvSpPr txBox="1"/>
          <p:nvPr/>
        </p:nvSpPr>
        <p:spPr>
          <a:xfrm>
            <a:off x="4474894" y="4876959"/>
            <a:ext cx="49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Lista pytań o których odpowiedź prosimy ChatGPT.</a:t>
            </a:r>
          </a:p>
        </p:txBody>
      </p:sp>
    </p:spTree>
    <p:extLst>
      <p:ext uri="{BB962C8B-B14F-4D97-AF65-F5344CB8AC3E}">
        <p14:creationId xmlns:p14="http://schemas.microsoft.com/office/powerpoint/2010/main" val="212134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A72E-09AE-F5EF-EFD3-4F5E5E0B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72" y="80921"/>
            <a:ext cx="11879109" cy="681036"/>
          </a:xfrm>
          <a:solidFill>
            <a:schemeClr val="accent6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/>
                </a:solidFill>
              </a:rPr>
              <a:t>Algorytm programu realizującego eksperyment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9CCD8-B1CD-0E09-339B-2B8A58088350}"/>
              </a:ext>
            </a:extLst>
          </p:cNvPr>
          <p:cNvSpPr txBox="1">
            <a:spLocks/>
          </p:cNvSpPr>
          <p:nvPr/>
        </p:nvSpPr>
        <p:spPr>
          <a:xfrm>
            <a:off x="469336" y="1002063"/>
            <a:ext cx="11199380" cy="681036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chemeClr val="bg1"/>
                </a:solidFill>
              </a:rPr>
              <a:t>2. Wstępne przetwarzanie dokumentu wejściowego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2394A9-30D0-A525-CFEE-87267DF6E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5121" y="3514612"/>
            <a:ext cx="865235" cy="922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F2A209-0B92-882A-0F96-10B1878D2350}"/>
              </a:ext>
            </a:extLst>
          </p:cNvPr>
          <p:cNvSpPr txBox="1"/>
          <p:nvPr/>
        </p:nvSpPr>
        <p:spPr>
          <a:xfrm>
            <a:off x="2537373" y="3508437"/>
            <a:ext cx="16366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Ekstrakcja czystego tekstu z dokumentu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92E2-B127-DC2C-0F94-872687F30E04}"/>
              </a:ext>
            </a:extLst>
          </p:cNvPr>
          <p:cNvSpPr txBox="1"/>
          <p:nvPr/>
        </p:nvSpPr>
        <p:spPr>
          <a:xfrm>
            <a:off x="4992785" y="3092939"/>
            <a:ext cx="182880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Podział tekstu na kolejne porcje o długości 2900 znaków i zapis ich do plików tekstowych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5AD824-CA23-B932-622D-8E986830B28F}"/>
              </a:ext>
            </a:extLst>
          </p:cNvPr>
          <p:cNvGrpSpPr/>
          <p:nvPr/>
        </p:nvGrpSpPr>
        <p:grpSpPr>
          <a:xfrm>
            <a:off x="8008421" y="2035797"/>
            <a:ext cx="2632160" cy="736444"/>
            <a:chOff x="8472663" y="2583743"/>
            <a:chExt cx="2632160" cy="73644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B26969-3D4A-0714-8EB1-B38327100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8472663" y="2583743"/>
              <a:ext cx="802609" cy="73644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89DE3-7E0A-D29C-BAF4-CCF9DD03B28A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Fragment_1.txt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EB2481-1F87-FFF2-E9DE-0C9C19F846DE}"/>
              </a:ext>
            </a:extLst>
          </p:cNvPr>
          <p:cNvGrpSpPr/>
          <p:nvPr/>
        </p:nvGrpSpPr>
        <p:grpSpPr>
          <a:xfrm>
            <a:off x="8008421" y="2879442"/>
            <a:ext cx="2632160" cy="736444"/>
            <a:chOff x="8472663" y="2583743"/>
            <a:chExt cx="2632160" cy="73644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EC70849-DFD1-DDC7-1BA5-0CCD6637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8472663" y="2583743"/>
              <a:ext cx="802609" cy="73644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EFBFB3-C6FD-0110-03D2-F33B40DC0937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Fragment_2.txt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BF21ED-ED6E-31D9-5B5C-7FE0B8B8BECE}"/>
              </a:ext>
            </a:extLst>
          </p:cNvPr>
          <p:cNvGrpSpPr/>
          <p:nvPr/>
        </p:nvGrpSpPr>
        <p:grpSpPr>
          <a:xfrm>
            <a:off x="8008421" y="3723087"/>
            <a:ext cx="2632160" cy="736444"/>
            <a:chOff x="8472663" y="2583743"/>
            <a:chExt cx="2632160" cy="73644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BC66B3-F823-FDDE-ACA5-9C373F09F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8472663" y="2583743"/>
              <a:ext cx="802609" cy="73644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F410D6-13AA-74A2-CC92-ED55D799EE40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Fragment_3.txt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1D7516-B3BF-99BB-57C2-BECCB6BFD4F4}"/>
              </a:ext>
            </a:extLst>
          </p:cNvPr>
          <p:cNvGrpSpPr/>
          <p:nvPr/>
        </p:nvGrpSpPr>
        <p:grpSpPr>
          <a:xfrm>
            <a:off x="8008421" y="4566732"/>
            <a:ext cx="2632160" cy="736444"/>
            <a:chOff x="8472663" y="2583743"/>
            <a:chExt cx="2632160" cy="73644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D11D74C-F4FC-6E6D-BF84-89D5CDC8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8472663" y="2583743"/>
              <a:ext cx="802609" cy="73644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E8B2AF-B73D-E151-50D5-0C0A1B2FB337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Fragment_4.txt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7B642E-C429-0FCD-3895-3FCF69AB69E0}"/>
              </a:ext>
            </a:extLst>
          </p:cNvPr>
          <p:cNvGrpSpPr/>
          <p:nvPr/>
        </p:nvGrpSpPr>
        <p:grpSpPr>
          <a:xfrm>
            <a:off x="8008421" y="5572217"/>
            <a:ext cx="2632160" cy="736444"/>
            <a:chOff x="8472663" y="2583743"/>
            <a:chExt cx="2632160" cy="73644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23B515-38A4-0D5E-B385-E5677C269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8472663" y="2583743"/>
              <a:ext cx="802609" cy="73644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12BFC3-4B14-2C3E-3984-F4355425F043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Fragment_n.txt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6F1A25-1D74-D782-794C-76C18CAEE4E5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1660356" y="3970102"/>
            <a:ext cx="877017" cy="575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624948-32C9-8E99-CB52-8A6D0E5A20EE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4174065" y="3970102"/>
            <a:ext cx="81872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8F2F2-3330-2205-E87C-2AA982AFFBA5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6821587" y="2404019"/>
            <a:ext cx="1186834" cy="156608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1EC04D-E455-4818-AFF4-954627367820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6821587" y="3247664"/>
            <a:ext cx="1186834" cy="7224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57145B-BA9A-970B-06A7-8D52F765B015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6821587" y="3970102"/>
            <a:ext cx="1186834" cy="12120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FCF526-B448-E932-ADFB-4B8C1A1D4AB4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821587" y="3970102"/>
            <a:ext cx="1186834" cy="96485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2535DBA-7BF4-6683-A8DF-C848BE34BBC8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>
            <a:off x="6821587" y="3970102"/>
            <a:ext cx="1186834" cy="197033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1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A72E-09AE-F5EF-EFD3-4F5E5E0B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72" y="80921"/>
            <a:ext cx="11879109" cy="681036"/>
          </a:xfrm>
          <a:solidFill>
            <a:schemeClr val="accent6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/>
                </a:solidFill>
              </a:rPr>
              <a:t>Algorytm programu realizującego eksperyment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9CCD8-B1CD-0E09-339B-2B8A58088350}"/>
              </a:ext>
            </a:extLst>
          </p:cNvPr>
          <p:cNvSpPr txBox="1">
            <a:spLocks/>
          </p:cNvSpPr>
          <p:nvPr/>
        </p:nvSpPr>
        <p:spPr>
          <a:xfrm>
            <a:off x="469336" y="1002063"/>
            <a:ext cx="11199380" cy="681036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chemeClr val="bg1"/>
                </a:solidFill>
              </a:rPr>
              <a:t>3. Uzyskanie tekstu opisującego cel i zakres pracy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5AD824-CA23-B932-622D-8E986830B28F}"/>
              </a:ext>
            </a:extLst>
          </p:cNvPr>
          <p:cNvGrpSpPr/>
          <p:nvPr/>
        </p:nvGrpSpPr>
        <p:grpSpPr>
          <a:xfrm>
            <a:off x="880146" y="2978415"/>
            <a:ext cx="2164231" cy="307777"/>
            <a:chOff x="8940592" y="2798077"/>
            <a:chExt cx="2164231" cy="30777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B26969-3D4A-0714-8EB1-B38327100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89DE3-7E0A-D29C-BAF4-CCF9DD03B28A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Fragment_1.txt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30F292-5D9E-B85B-C854-5546AAAF4AE3}"/>
              </a:ext>
            </a:extLst>
          </p:cNvPr>
          <p:cNvGrpSpPr/>
          <p:nvPr/>
        </p:nvGrpSpPr>
        <p:grpSpPr>
          <a:xfrm>
            <a:off x="880146" y="3286192"/>
            <a:ext cx="2164231" cy="307777"/>
            <a:chOff x="8940592" y="2798077"/>
            <a:chExt cx="2164231" cy="3077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69824AE-E694-0921-8D3F-ECC9A6034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543C33-21F4-6CCD-F4C9-6FCBF22BCE7D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Fragment_2.txt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89FC79-1DB3-4959-8AC2-66B779D3613E}"/>
              </a:ext>
            </a:extLst>
          </p:cNvPr>
          <p:cNvGrpSpPr/>
          <p:nvPr/>
        </p:nvGrpSpPr>
        <p:grpSpPr>
          <a:xfrm>
            <a:off x="880146" y="3593969"/>
            <a:ext cx="2164231" cy="307777"/>
            <a:chOff x="8940592" y="2798077"/>
            <a:chExt cx="2164231" cy="3077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14A21C-D2A5-4DCF-5942-AE913C152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A609AC-B6E5-C3D1-45A2-8FD12D7B5AEA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Fragment_3.txt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7EF053-FF17-15A7-DD22-A5FE3F251D8F}"/>
              </a:ext>
            </a:extLst>
          </p:cNvPr>
          <p:cNvGrpSpPr/>
          <p:nvPr/>
        </p:nvGrpSpPr>
        <p:grpSpPr>
          <a:xfrm>
            <a:off x="880146" y="4055479"/>
            <a:ext cx="2164231" cy="307777"/>
            <a:chOff x="8940592" y="2798077"/>
            <a:chExt cx="2164231" cy="30777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25F87E5-7151-9FF8-C955-DFAF88A0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03CEA5-F848-707B-58A2-3396A2A1FF26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Fragment_10.txt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C36A78-11D6-EBE5-935A-F7979680007D}"/>
              </a:ext>
            </a:extLst>
          </p:cNvPr>
          <p:cNvGrpSpPr/>
          <p:nvPr/>
        </p:nvGrpSpPr>
        <p:grpSpPr>
          <a:xfrm>
            <a:off x="880146" y="4517300"/>
            <a:ext cx="2164231" cy="307777"/>
            <a:chOff x="8940592" y="2798077"/>
            <a:chExt cx="2164231" cy="30777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8ACAF12-DF08-90BC-8E3D-75B5B858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FD1358-7CD0-D37F-A7C1-6F8B719E62BF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Fragment_11.txt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E6A72B-28EF-7378-A2EA-7D3443876AC4}"/>
              </a:ext>
            </a:extLst>
          </p:cNvPr>
          <p:cNvGrpSpPr/>
          <p:nvPr/>
        </p:nvGrpSpPr>
        <p:grpSpPr>
          <a:xfrm>
            <a:off x="880146" y="4825077"/>
            <a:ext cx="2164231" cy="307777"/>
            <a:chOff x="8940592" y="2798077"/>
            <a:chExt cx="2164231" cy="30777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E749B87-7F67-6E24-5BDC-305E2345C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968BD4-20C7-9257-D33C-9E4CCC723846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Fragment_12.txt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446511-6193-EE50-BD15-AC14F3A54E3A}"/>
              </a:ext>
            </a:extLst>
          </p:cNvPr>
          <p:cNvGrpSpPr/>
          <p:nvPr/>
        </p:nvGrpSpPr>
        <p:grpSpPr>
          <a:xfrm>
            <a:off x="880146" y="5286742"/>
            <a:ext cx="2164231" cy="307777"/>
            <a:chOff x="8940592" y="2798077"/>
            <a:chExt cx="2164231" cy="30777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91894DA-9653-C4F1-3E5E-EEC5049C4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6DA4237-B66E-B133-DEC2-BECBBAFEDC35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Fragment_n.txt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98EA1F8-8BB7-CB15-EBF3-353A0E149A0D}"/>
              </a:ext>
            </a:extLst>
          </p:cNvPr>
          <p:cNvSpPr txBox="1"/>
          <p:nvPr/>
        </p:nvSpPr>
        <p:spPr>
          <a:xfrm>
            <a:off x="839686" y="3800293"/>
            <a:ext cx="536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80E0A5-9B5A-75EB-6F5F-60083EC436BC}"/>
              </a:ext>
            </a:extLst>
          </p:cNvPr>
          <p:cNvSpPr txBox="1"/>
          <p:nvPr/>
        </p:nvSpPr>
        <p:spPr>
          <a:xfrm>
            <a:off x="838338" y="4260189"/>
            <a:ext cx="536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7CC999-9721-BED5-B669-D35A25A80CBA}"/>
              </a:ext>
            </a:extLst>
          </p:cNvPr>
          <p:cNvSpPr txBox="1"/>
          <p:nvPr/>
        </p:nvSpPr>
        <p:spPr>
          <a:xfrm>
            <a:off x="836990" y="5027581"/>
            <a:ext cx="536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B2579C24-632C-72B5-691F-4D80B17D64A2}"/>
              </a:ext>
            </a:extLst>
          </p:cNvPr>
          <p:cNvSpPr/>
          <p:nvPr/>
        </p:nvSpPr>
        <p:spPr>
          <a:xfrm>
            <a:off x="3044377" y="2978415"/>
            <a:ext cx="281449" cy="1384841"/>
          </a:xfrm>
          <a:prstGeom prst="rightBrace">
            <a:avLst>
              <a:gd name="adj1" fmla="val 22709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3E1FCE-114C-B24E-AC01-F9A749DBB084}"/>
              </a:ext>
            </a:extLst>
          </p:cNvPr>
          <p:cNvCxnSpPr>
            <a:cxnSpLocks/>
          </p:cNvCxnSpPr>
          <p:nvPr/>
        </p:nvCxnSpPr>
        <p:spPr>
          <a:xfrm>
            <a:off x="3325826" y="3673713"/>
            <a:ext cx="28322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C3C9340-A9A4-9907-C789-197B73204284}"/>
              </a:ext>
            </a:extLst>
          </p:cNvPr>
          <p:cNvSpPr txBox="1"/>
          <p:nvPr/>
        </p:nvSpPr>
        <p:spPr>
          <a:xfrm>
            <a:off x="3638372" y="2786506"/>
            <a:ext cx="21479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Wykorzystanie pierwszych 10 fragmentów pracy jako kontekst do zadania pytania o cel i zakres pracy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7E8537D-E632-6A19-A8A0-B5A090E3C704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>
            <a:off x="5786288" y="3663669"/>
            <a:ext cx="53450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6FA7F87-CFB9-9883-10D5-D2E89FCF5894}"/>
              </a:ext>
            </a:extLst>
          </p:cNvPr>
          <p:cNvSpPr txBox="1"/>
          <p:nvPr/>
        </p:nvSpPr>
        <p:spPr>
          <a:xfrm>
            <a:off x="6320790" y="3202004"/>
            <a:ext cx="182880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Sformułowanie pytania i zadanie go Chat’owi GPT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0F62963-E768-0E5C-FD92-7DCF0CB5D451}"/>
              </a:ext>
            </a:extLst>
          </p:cNvPr>
          <p:cNvCxnSpPr>
            <a:cxnSpLocks/>
          </p:cNvCxnSpPr>
          <p:nvPr/>
        </p:nvCxnSpPr>
        <p:spPr>
          <a:xfrm>
            <a:off x="8149592" y="3663669"/>
            <a:ext cx="53450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DAEE49E-0816-1578-8565-5C7391C74EDB}"/>
              </a:ext>
            </a:extLst>
          </p:cNvPr>
          <p:cNvSpPr txBox="1"/>
          <p:nvPr/>
        </p:nvSpPr>
        <p:spPr>
          <a:xfrm>
            <a:off x="8684094" y="3202004"/>
            <a:ext cx="253616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Zapamiętana odpowiedź do wykorzystania w kolejnych krokach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07C909-0B46-2640-F2DA-62863883DA67}"/>
              </a:ext>
            </a:extLst>
          </p:cNvPr>
          <p:cNvSpPr txBox="1"/>
          <p:nvPr/>
        </p:nvSpPr>
        <p:spPr>
          <a:xfrm>
            <a:off x="8684094" y="4209367"/>
            <a:ext cx="2536164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</a:rPr>
              <a:t>CEL_I_ZAKRES</a:t>
            </a:r>
          </a:p>
        </p:txBody>
      </p:sp>
    </p:spTree>
    <p:extLst>
      <p:ext uri="{BB962C8B-B14F-4D97-AF65-F5344CB8AC3E}">
        <p14:creationId xmlns:p14="http://schemas.microsoft.com/office/powerpoint/2010/main" val="131417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8C209C0-E85D-3110-B69B-D9804DF20742}"/>
              </a:ext>
            </a:extLst>
          </p:cNvPr>
          <p:cNvSpPr/>
          <p:nvPr/>
        </p:nvSpPr>
        <p:spPr>
          <a:xfrm>
            <a:off x="3469116" y="1043796"/>
            <a:ext cx="4086479" cy="539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9A72E-09AE-F5EF-EFD3-4F5E5E0B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72" y="80921"/>
            <a:ext cx="11879109" cy="681036"/>
          </a:xfr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/>
                </a:solidFill>
              </a:rPr>
              <a:t>Jak wygląda odpytywanie ChatGPT z kontekstem?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DA602F-8DB7-8CCD-113A-2037C10B8A66}"/>
              </a:ext>
            </a:extLst>
          </p:cNvPr>
          <p:cNvSpPr/>
          <p:nvPr/>
        </p:nvSpPr>
        <p:spPr>
          <a:xfrm>
            <a:off x="3881811" y="1453806"/>
            <a:ext cx="3495760" cy="1018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0" dirty="0">
                <a:solidFill>
                  <a:schemeClr val="bg1"/>
                </a:solidFill>
                <a:effectLst/>
                <a:latin typeface="+mj-lt"/>
              </a:rPr>
              <a:t>Odpowiadaj rzetelnie, precezyjnie i dokładnie. Sformułuj swoją odpowiedź nawet, jeśli nie dysponujesz wszystkimi niezbędnymi informacjami. Szeroko uargumentuj i wyjaśnij swoją odpowiedź. Odpowiedź powinna być długa i obszerna.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C96D1-2A7C-89B1-13F9-CB9E80817966}"/>
              </a:ext>
            </a:extLst>
          </p:cNvPr>
          <p:cNvSpPr/>
          <p:nvPr/>
        </p:nvSpPr>
        <p:spPr>
          <a:xfrm>
            <a:off x="3881811" y="2569730"/>
            <a:ext cx="3495760" cy="307218"/>
          </a:xfrm>
          <a:prstGeom prst="roundRect">
            <a:avLst>
              <a:gd name="adj" fmla="val 4564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0" dirty="0">
                <a:solidFill>
                  <a:schemeClr val="bg1"/>
                </a:solidFill>
                <a:effectLst/>
                <a:latin typeface="+mj-lt"/>
              </a:rPr>
              <a:t>&lt; Fragment tekstu 1 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DE8B08-6311-E72E-2CD5-7824B4289FED}"/>
              </a:ext>
            </a:extLst>
          </p:cNvPr>
          <p:cNvSpPr/>
          <p:nvPr/>
        </p:nvSpPr>
        <p:spPr>
          <a:xfrm>
            <a:off x="3881811" y="2925390"/>
            <a:ext cx="3495760" cy="307218"/>
          </a:xfrm>
          <a:prstGeom prst="roundRect">
            <a:avLst>
              <a:gd name="adj" fmla="val 4564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0" dirty="0">
                <a:solidFill>
                  <a:schemeClr val="bg1"/>
                </a:solidFill>
                <a:effectLst/>
                <a:latin typeface="+mj-lt"/>
              </a:rPr>
              <a:t>&lt; Fragment tekstu 2 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F9AABF-229B-31EF-2B4D-5A75C320F264}"/>
              </a:ext>
            </a:extLst>
          </p:cNvPr>
          <p:cNvSpPr/>
          <p:nvPr/>
        </p:nvSpPr>
        <p:spPr>
          <a:xfrm>
            <a:off x="3881811" y="3281050"/>
            <a:ext cx="3495760" cy="307218"/>
          </a:xfrm>
          <a:prstGeom prst="roundRect">
            <a:avLst>
              <a:gd name="adj" fmla="val 4564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0" dirty="0">
                <a:solidFill>
                  <a:schemeClr val="bg1"/>
                </a:solidFill>
                <a:effectLst/>
                <a:latin typeface="+mj-lt"/>
              </a:rPr>
              <a:t>&lt; Fragment tekstu n 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AF9B4A-072A-F61F-C677-F6BA855DF8B3}"/>
              </a:ext>
            </a:extLst>
          </p:cNvPr>
          <p:cNvSpPr/>
          <p:nvPr/>
        </p:nvSpPr>
        <p:spPr>
          <a:xfrm>
            <a:off x="3881811" y="3636710"/>
            <a:ext cx="3495760" cy="1063824"/>
          </a:xfrm>
          <a:prstGeom prst="roundRect">
            <a:avLst>
              <a:gd name="adj" fmla="val 1369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0" dirty="0">
                <a:solidFill>
                  <a:schemeClr val="bg1"/>
                </a:solidFill>
                <a:effectLst/>
                <a:latin typeface="+mj-lt"/>
              </a:rPr>
              <a:t>Powyżej znajdują się fragmenty pracy dyplomowej. Na ich podstawie odpowiedz na pytanie:</a:t>
            </a:r>
          </a:p>
          <a:p>
            <a:pPr algn="ctr"/>
            <a:endParaRPr lang="pl-PL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pl-PL" sz="1200" b="0" dirty="0">
                <a:solidFill>
                  <a:schemeClr val="bg1"/>
                </a:solidFill>
                <a:effectLst/>
                <a:latin typeface="+mj-lt"/>
              </a:rPr>
              <a:t>&lt; PYTANIE &gt;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6899E66-45E3-CCCF-E618-70BB54A8C530}"/>
              </a:ext>
            </a:extLst>
          </p:cNvPr>
          <p:cNvSpPr/>
          <p:nvPr/>
        </p:nvSpPr>
        <p:spPr>
          <a:xfrm>
            <a:off x="3622866" y="5197125"/>
            <a:ext cx="3495760" cy="1063824"/>
          </a:xfrm>
          <a:prstGeom prst="roundRect">
            <a:avLst>
              <a:gd name="adj" fmla="val 1369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0" dirty="0">
                <a:solidFill>
                  <a:schemeClr val="bg1"/>
                </a:solidFill>
                <a:effectLst/>
                <a:latin typeface="+mj-lt"/>
              </a:rPr>
              <a:t>&lt; ODPOWIEDŹ WYGENEROWANA PRZEZ AI &gt;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EE86AFC-CB0C-F5BF-271A-4D9F5A1D33B4}"/>
              </a:ext>
            </a:extLst>
          </p:cNvPr>
          <p:cNvSpPr/>
          <p:nvPr/>
        </p:nvSpPr>
        <p:spPr>
          <a:xfrm>
            <a:off x="7686841" y="1453806"/>
            <a:ext cx="281449" cy="3246728"/>
          </a:xfrm>
          <a:prstGeom prst="rightBrace">
            <a:avLst>
              <a:gd name="adj1" fmla="val 22709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E0907B-DFB8-A29E-F7DE-E1D4C3FF5EBF}"/>
              </a:ext>
            </a:extLst>
          </p:cNvPr>
          <p:cNvSpPr txBox="1"/>
          <p:nvPr/>
        </p:nvSpPr>
        <p:spPr>
          <a:xfrm>
            <a:off x="9098130" y="4316441"/>
            <a:ext cx="214791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Model: GPT-4</a:t>
            </a:r>
            <a:br>
              <a:rPr lang="pl-PL" dirty="0"/>
            </a:br>
            <a:r>
              <a:rPr lang="pl-PL" dirty="0"/>
              <a:t>Dostawca: Bing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51482A82-70B7-DF0D-D16B-F1F108C4916F}"/>
              </a:ext>
            </a:extLst>
          </p:cNvPr>
          <p:cNvSpPr/>
          <p:nvPr/>
        </p:nvSpPr>
        <p:spPr>
          <a:xfrm>
            <a:off x="7686841" y="5197125"/>
            <a:ext cx="281449" cy="1063824"/>
          </a:xfrm>
          <a:prstGeom prst="rightBrace">
            <a:avLst>
              <a:gd name="adj1" fmla="val 22709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90019-F817-F7B7-0448-D8704A4D1717}"/>
              </a:ext>
            </a:extLst>
          </p:cNvPr>
          <p:cNvCxnSpPr>
            <a:cxnSpLocks/>
          </p:cNvCxnSpPr>
          <p:nvPr/>
        </p:nvCxnSpPr>
        <p:spPr>
          <a:xfrm>
            <a:off x="10145045" y="3077333"/>
            <a:ext cx="0" cy="123910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12D7AC-D424-3022-B8BE-D259BD9833CD}"/>
              </a:ext>
            </a:extLst>
          </p:cNvPr>
          <p:cNvCxnSpPr>
            <a:cxnSpLocks/>
          </p:cNvCxnSpPr>
          <p:nvPr/>
        </p:nvCxnSpPr>
        <p:spPr>
          <a:xfrm>
            <a:off x="10151788" y="4962772"/>
            <a:ext cx="0" cy="772509"/>
          </a:xfrm>
          <a:prstGeom prst="straightConnector1">
            <a:avLst/>
          </a:prstGeom>
          <a:ln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659911-1139-E3FE-EACE-663B1118A377}"/>
              </a:ext>
            </a:extLst>
          </p:cNvPr>
          <p:cNvCxnSpPr>
            <a:cxnSpLocks/>
          </p:cNvCxnSpPr>
          <p:nvPr/>
        </p:nvCxnSpPr>
        <p:spPr>
          <a:xfrm flipH="1">
            <a:off x="7968290" y="5735281"/>
            <a:ext cx="218349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2D9AE3-217D-7CD8-8F87-131968E14D31}"/>
              </a:ext>
            </a:extLst>
          </p:cNvPr>
          <p:cNvCxnSpPr>
            <a:cxnSpLocks/>
          </p:cNvCxnSpPr>
          <p:nvPr/>
        </p:nvCxnSpPr>
        <p:spPr>
          <a:xfrm flipH="1">
            <a:off x="7968290" y="3077333"/>
            <a:ext cx="2183498" cy="0"/>
          </a:xfrm>
          <a:prstGeom prst="straightConnector1">
            <a:avLst/>
          </a:prstGeom>
          <a:ln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DC572C-8CA5-D0F5-1638-62AA91CD64D2}"/>
              </a:ext>
            </a:extLst>
          </p:cNvPr>
          <p:cNvSpPr txBox="1"/>
          <p:nvPr/>
        </p:nvSpPr>
        <p:spPr>
          <a:xfrm>
            <a:off x="4438397" y="1003815"/>
            <a:ext cx="2147916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b="1" i="1" dirty="0">
                <a:solidFill>
                  <a:schemeClr val="bg1">
                    <a:lumMod val="65000"/>
                  </a:schemeClr>
                </a:solidFill>
              </a:rPr>
              <a:t>KONWERSACJA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B26C3FE-CEED-DE6B-2579-3679A354B8E6}"/>
              </a:ext>
            </a:extLst>
          </p:cNvPr>
          <p:cNvCxnSpPr>
            <a:cxnSpLocks/>
          </p:cNvCxnSpPr>
          <p:nvPr/>
        </p:nvCxnSpPr>
        <p:spPr>
          <a:xfrm>
            <a:off x="2804146" y="2020531"/>
            <a:ext cx="81872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FB02BA-3868-BCA4-2A6C-656B86E3D58A}"/>
              </a:ext>
            </a:extLst>
          </p:cNvPr>
          <p:cNvSpPr txBox="1"/>
          <p:nvPr/>
        </p:nvSpPr>
        <p:spPr>
          <a:xfrm>
            <a:off x="282877" y="1818613"/>
            <a:ext cx="260955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Role: „system”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CF1F92-9210-EF14-864C-4A761D1EB88F}"/>
              </a:ext>
            </a:extLst>
          </p:cNvPr>
          <p:cNvCxnSpPr>
            <a:cxnSpLocks/>
          </p:cNvCxnSpPr>
          <p:nvPr/>
        </p:nvCxnSpPr>
        <p:spPr>
          <a:xfrm>
            <a:off x="2793182" y="2726309"/>
            <a:ext cx="8187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2145D-E8B9-7CA2-FEF1-375F6BC5EAE5}"/>
              </a:ext>
            </a:extLst>
          </p:cNvPr>
          <p:cNvSpPr txBox="1"/>
          <p:nvPr/>
        </p:nvSpPr>
        <p:spPr>
          <a:xfrm>
            <a:off x="271913" y="2524391"/>
            <a:ext cx="260955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Role: „user”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F5CE61-A251-CEE3-A885-1983724425AE}"/>
              </a:ext>
            </a:extLst>
          </p:cNvPr>
          <p:cNvCxnSpPr>
            <a:cxnSpLocks/>
          </p:cNvCxnSpPr>
          <p:nvPr/>
        </p:nvCxnSpPr>
        <p:spPr>
          <a:xfrm>
            <a:off x="2759483" y="5752533"/>
            <a:ext cx="81872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8A906EE-BC03-8CA0-A1F3-0CA1528CF393}"/>
              </a:ext>
            </a:extLst>
          </p:cNvPr>
          <p:cNvSpPr txBox="1"/>
          <p:nvPr/>
        </p:nvSpPr>
        <p:spPr>
          <a:xfrm>
            <a:off x="238214" y="5550615"/>
            <a:ext cx="260955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Role: „assistant”</a:t>
            </a:r>
          </a:p>
        </p:txBody>
      </p:sp>
    </p:spTree>
    <p:extLst>
      <p:ext uri="{BB962C8B-B14F-4D97-AF65-F5344CB8AC3E}">
        <p14:creationId xmlns:p14="http://schemas.microsoft.com/office/powerpoint/2010/main" val="27282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rrow: Down 100">
            <a:extLst>
              <a:ext uri="{FF2B5EF4-FFF2-40B4-BE49-F238E27FC236}">
                <a16:creationId xmlns:a16="http://schemas.microsoft.com/office/drawing/2014/main" id="{2DBF9C45-EC2D-0495-D9E8-02A4EBC913DA}"/>
              </a:ext>
            </a:extLst>
          </p:cNvPr>
          <p:cNvSpPr/>
          <p:nvPr/>
        </p:nvSpPr>
        <p:spPr>
          <a:xfrm>
            <a:off x="9056981" y="2665362"/>
            <a:ext cx="983412" cy="3205422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9A72E-09AE-F5EF-EFD3-4F5E5E0B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72" y="80921"/>
            <a:ext cx="11879109" cy="681036"/>
          </a:xfrm>
          <a:solidFill>
            <a:schemeClr val="accent6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/>
                </a:solidFill>
              </a:rPr>
              <a:t>Algorytm programu realizującego eksperyment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9CCD8-B1CD-0E09-339B-2B8A58088350}"/>
              </a:ext>
            </a:extLst>
          </p:cNvPr>
          <p:cNvSpPr txBox="1">
            <a:spLocks/>
          </p:cNvSpPr>
          <p:nvPr/>
        </p:nvSpPr>
        <p:spPr>
          <a:xfrm>
            <a:off x="469336" y="881055"/>
            <a:ext cx="11199380" cy="528108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chemeClr val="bg1"/>
                </a:solidFill>
              </a:rPr>
              <a:t>4. Dla każdego pytania z listy pytań należy zebrać listę „opinii o fragmencie pracy”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5AD824-CA23-B932-622D-8E986830B28F}"/>
              </a:ext>
            </a:extLst>
          </p:cNvPr>
          <p:cNvGrpSpPr/>
          <p:nvPr/>
        </p:nvGrpSpPr>
        <p:grpSpPr>
          <a:xfrm>
            <a:off x="708833" y="1724779"/>
            <a:ext cx="2164231" cy="307777"/>
            <a:chOff x="8940592" y="2798077"/>
            <a:chExt cx="2164231" cy="30777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B26969-3D4A-0714-8EB1-B38327100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89DE3-7E0A-D29C-BAF4-CCF9DD03B28A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Fragment_1.txt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30F292-5D9E-B85B-C854-5546AAAF4AE3}"/>
              </a:ext>
            </a:extLst>
          </p:cNvPr>
          <p:cNvGrpSpPr/>
          <p:nvPr/>
        </p:nvGrpSpPr>
        <p:grpSpPr>
          <a:xfrm>
            <a:off x="708833" y="2032556"/>
            <a:ext cx="2164231" cy="307777"/>
            <a:chOff x="8940592" y="2798077"/>
            <a:chExt cx="2164231" cy="3077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69824AE-E694-0921-8D3F-ECC9A6034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543C33-21F4-6CCD-F4C9-6FCBF22BCE7D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Fragment_2.txt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89FC79-1DB3-4959-8AC2-66B779D3613E}"/>
              </a:ext>
            </a:extLst>
          </p:cNvPr>
          <p:cNvGrpSpPr/>
          <p:nvPr/>
        </p:nvGrpSpPr>
        <p:grpSpPr>
          <a:xfrm>
            <a:off x="708833" y="2340333"/>
            <a:ext cx="2164231" cy="307777"/>
            <a:chOff x="8940592" y="2798077"/>
            <a:chExt cx="2164231" cy="3077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14A21C-D2A5-4DCF-5942-AE913C152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A609AC-B6E5-C3D1-45A2-8FD12D7B5AEA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Fragment_3.txt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C7CC999-9721-BED5-B669-D35A25A80CBA}"/>
              </a:ext>
            </a:extLst>
          </p:cNvPr>
          <p:cNvSpPr txBox="1"/>
          <p:nvPr/>
        </p:nvSpPr>
        <p:spPr>
          <a:xfrm>
            <a:off x="608179" y="5919767"/>
            <a:ext cx="536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B2579C24-632C-72B5-691F-4D80B17D64A2}"/>
              </a:ext>
            </a:extLst>
          </p:cNvPr>
          <p:cNvSpPr/>
          <p:nvPr/>
        </p:nvSpPr>
        <p:spPr>
          <a:xfrm>
            <a:off x="3067768" y="1724779"/>
            <a:ext cx="281449" cy="2462207"/>
          </a:xfrm>
          <a:prstGeom prst="rightBrace">
            <a:avLst>
              <a:gd name="adj1" fmla="val 22709"/>
              <a:gd name="adj2" fmla="val 3652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3E1FCE-114C-B24E-AC01-F9A749DBB084}"/>
              </a:ext>
            </a:extLst>
          </p:cNvPr>
          <p:cNvCxnSpPr>
            <a:cxnSpLocks/>
          </p:cNvCxnSpPr>
          <p:nvPr/>
        </p:nvCxnSpPr>
        <p:spPr>
          <a:xfrm>
            <a:off x="3349217" y="2625831"/>
            <a:ext cx="477061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6FA7F87-CFB9-9883-10D5-D2E89FCF5894}"/>
              </a:ext>
            </a:extLst>
          </p:cNvPr>
          <p:cNvSpPr txBox="1"/>
          <p:nvPr/>
        </p:nvSpPr>
        <p:spPr>
          <a:xfrm>
            <a:off x="8119829" y="2326807"/>
            <a:ext cx="285771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600" dirty="0"/>
              <a:t>Pytanie do GPT-4 z kontekstem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0F62963-E768-0E5C-FD92-7DCF0CB5D451}"/>
              </a:ext>
            </a:extLst>
          </p:cNvPr>
          <p:cNvCxnSpPr>
            <a:cxnSpLocks/>
          </p:cNvCxnSpPr>
          <p:nvPr/>
        </p:nvCxnSpPr>
        <p:spPr>
          <a:xfrm>
            <a:off x="6961517" y="1993958"/>
            <a:ext cx="1158312" cy="412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07C909-0B46-2640-F2DA-62863883DA67}"/>
              </a:ext>
            </a:extLst>
          </p:cNvPr>
          <p:cNvSpPr txBox="1"/>
          <p:nvPr/>
        </p:nvSpPr>
        <p:spPr>
          <a:xfrm>
            <a:off x="3988800" y="1620591"/>
            <a:ext cx="3469954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</a:rPr>
              <a:t>CEL_I_ZAKRES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9B56B-CA0B-E6EA-CFD6-F9B7F6AB3D4B}"/>
              </a:ext>
            </a:extLst>
          </p:cNvPr>
          <p:cNvGrpSpPr/>
          <p:nvPr/>
        </p:nvGrpSpPr>
        <p:grpSpPr>
          <a:xfrm>
            <a:off x="708833" y="2648109"/>
            <a:ext cx="2164231" cy="307777"/>
            <a:chOff x="8940592" y="2798077"/>
            <a:chExt cx="2164231" cy="3077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9610-C837-1C55-2BCA-B055AE6C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AA6A89-94B2-0BC6-A2C1-8113D5FAD046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Fragment_4.txt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9A41A7-7E60-4343-6E98-414634D03374}"/>
              </a:ext>
            </a:extLst>
          </p:cNvPr>
          <p:cNvGrpSpPr/>
          <p:nvPr/>
        </p:nvGrpSpPr>
        <p:grpSpPr>
          <a:xfrm>
            <a:off x="708833" y="2955886"/>
            <a:ext cx="2164231" cy="307777"/>
            <a:chOff x="8940592" y="2798077"/>
            <a:chExt cx="2164231" cy="30777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A4BBFBD-0D6F-0D3C-441E-91C95F38A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58512D-7FE4-4047-3335-D5DBC3436415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Fragment_5.txt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3563AC-645F-A3CD-2A91-5C7F8B74CB44}"/>
              </a:ext>
            </a:extLst>
          </p:cNvPr>
          <p:cNvGrpSpPr/>
          <p:nvPr/>
        </p:nvGrpSpPr>
        <p:grpSpPr>
          <a:xfrm>
            <a:off x="708833" y="3263663"/>
            <a:ext cx="2164231" cy="307777"/>
            <a:chOff x="8940592" y="2798077"/>
            <a:chExt cx="2164231" cy="30777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F741C13-93FE-C2EE-CC0C-723C45652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B4F2A5-0D81-B165-2456-6F742FB243D6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Fragment_6.txt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CD032D-BD4B-1077-7844-3DA7B04FE166}"/>
              </a:ext>
            </a:extLst>
          </p:cNvPr>
          <p:cNvGrpSpPr/>
          <p:nvPr/>
        </p:nvGrpSpPr>
        <p:grpSpPr>
          <a:xfrm>
            <a:off x="708833" y="3571439"/>
            <a:ext cx="2164231" cy="307777"/>
            <a:chOff x="8940592" y="2798077"/>
            <a:chExt cx="2164231" cy="30777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99DACBE-10BE-D804-FF46-ECFE03BD0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7CE2A7-C1EF-18DF-7652-B45FD4870C7C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Fragment_7.txt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C5DF8D-4C93-87F6-E983-58E4F0CB9B50}"/>
              </a:ext>
            </a:extLst>
          </p:cNvPr>
          <p:cNvGrpSpPr/>
          <p:nvPr/>
        </p:nvGrpSpPr>
        <p:grpSpPr>
          <a:xfrm>
            <a:off x="708833" y="3879216"/>
            <a:ext cx="2164231" cy="307777"/>
            <a:chOff x="8940592" y="2798077"/>
            <a:chExt cx="2164231" cy="30777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18E58D5-965B-7E95-256A-8E82BDDFC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032F20-A90A-0437-07FA-E1474E8217AD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Fragment_8.txt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EE8423-FEE2-BE1E-465A-3558C6750447}"/>
              </a:ext>
            </a:extLst>
          </p:cNvPr>
          <p:cNvGrpSpPr/>
          <p:nvPr/>
        </p:nvGrpSpPr>
        <p:grpSpPr>
          <a:xfrm>
            <a:off x="708833" y="4186993"/>
            <a:ext cx="2164231" cy="307777"/>
            <a:chOff x="8940592" y="2798077"/>
            <a:chExt cx="2164231" cy="30777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A94C5-BDFE-1AC3-B89A-6E7AF5ABA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CB346D-24B8-6F78-D518-0777A98654A4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Fragment_9.txt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524F5B-1BB1-1390-BE36-D13D2248FF89}"/>
              </a:ext>
            </a:extLst>
          </p:cNvPr>
          <p:cNvGrpSpPr/>
          <p:nvPr/>
        </p:nvGrpSpPr>
        <p:grpSpPr>
          <a:xfrm>
            <a:off x="708833" y="4494770"/>
            <a:ext cx="2164231" cy="307777"/>
            <a:chOff x="8940592" y="2798077"/>
            <a:chExt cx="2164231" cy="30777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F138F29-ABBC-C162-D2A5-CAB0205D0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8F01EB-454E-F09D-AE84-5D24CD930CE3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Fragment_10.txt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13BBC3-1236-79E6-A45E-736431DB6F0B}"/>
              </a:ext>
            </a:extLst>
          </p:cNvPr>
          <p:cNvGrpSpPr/>
          <p:nvPr/>
        </p:nvGrpSpPr>
        <p:grpSpPr>
          <a:xfrm>
            <a:off x="708833" y="4802547"/>
            <a:ext cx="2164231" cy="307777"/>
            <a:chOff x="8940592" y="2798077"/>
            <a:chExt cx="2164231" cy="307777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5C9EF4E-D7BE-E5F8-021F-E320D28A7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AB136D-A021-005E-D6BC-33BC01C80779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Fragment_11.txt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65E60A-F2C6-F0E8-2EAA-09B958CAD368}"/>
              </a:ext>
            </a:extLst>
          </p:cNvPr>
          <p:cNvGrpSpPr/>
          <p:nvPr/>
        </p:nvGrpSpPr>
        <p:grpSpPr>
          <a:xfrm>
            <a:off x="708833" y="5110324"/>
            <a:ext cx="2164231" cy="307777"/>
            <a:chOff x="8940592" y="2798077"/>
            <a:chExt cx="2164231" cy="307777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2241298-AEB8-6231-C7D2-6E4AAAD2D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DE388B-925B-84A7-80A5-DCA335BCBA4D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Fragment_12.txt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BF8499-7D24-BC9A-97E0-A27D3FBCCD4B}"/>
              </a:ext>
            </a:extLst>
          </p:cNvPr>
          <p:cNvGrpSpPr/>
          <p:nvPr/>
        </p:nvGrpSpPr>
        <p:grpSpPr>
          <a:xfrm>
            <a:off x="708833" y="5418101"/>
            <a:ext cx="2164231" cy="307777"/>
            <a:chOff x="8940592" y="2798077"/>
            <a:chExt cx="2164231" cy="307777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B4A4211-6C98-D994-CE0C-320AEEC2B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EE9861-93F8-90CF-6317-08BBBDC024F4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Fragment_13.txt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B5B9D1-9E7D-5612-7566-0EF8103352E7}"/>
              </a:ext>
            </a:extLst>
          </p:cNvPr>
          <p:cNvGrpSpPr/>
          <p:nvPr/>
        </p:nvGrpSpPr>
        <p:grpSpPr>
          <a:xfrm>
            <a:off x="708833" y="5725878"/>
            <a:ext cx="2164231" cy="307777"/>
            <a:chOff x="8940592" y="2798077"/>
            <a:chExt cx="2164231" cy="30777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252E33D-E7E8-79C8-D429-04ED850E9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EF8137-65DC-3D61-69DE-629E919ADF31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Fragment_14.txt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D3FA61-0934-CF8F-9FAD-82BCF4AA85E1}"/>
              </a:ext>
            </a:extLst>
          </p:cNvPr>
          <p:cNvGrpSpPr/>
          <p:nvPr/>
        </p:nvGrpSpPr>
        <p:grpSpPr>
          <a:xfrm>
            <a:off x="708833" y="6187543"/>
            <a:ext cx="2164231" cy="307777"/>
            <a:chOff x="8940592" y="2798077"/>
            <a:chExt cx="2164231" cy="307777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D268D3-35B3-B26D-3E29-B96103454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940592" y="2798077"/>
              <a:ext cx="335429" cy="30777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BB2113-C941-46F3-7179-3AA50691F80D}"/>
                </a:ext>
              </a:extLst>
            </p:cNvPr>
            <p:cNvSpPr txBox="1"/>
            <p:nvPr/>
          </p:nvSpPr>
          <p:spPr>
            <a:xfrm>
              <a:off x="9276021" y="2798077"/>
              <a:ext cx="182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Fragment_n.txt</a:t>
              </a:r>
            </a:p>
          </p:txBody>
        </p:sp>
      </p:grpSp>
      <p:sp>
        <p:nvSpPr>
          <p:cNvPr id="66" name="Right Brace 65">
            <a:extLst>
              <a:ext uri="{FF2B5EF4-FFF2-40B4-BE49-F238E27FC236}">
                <a16:creationId xmlns:a16="http://schemas.microsoft.com/office/drawing/2014/main" id="{4A31A05D-777B-D1C2-0DB0-346FE0A56726}"/>
              </a:ext>
            </a:extLst>
          </p:cNvPr>
          <p:cNvSpPr/>
          <p:nvPr/>
        </p:nvSpPr>
        <p:spPr>
          <a:xfrm>
            <a:off x="3375435" y="2955894"/>
            <a:ext cx="281449" cy="2462207"/>
          </a:xfrm>
          <a:prstGeom prst="rightBrace">
            <a:avLst>
              <a:gd name="adj1" fmla="val 22709"/>
              <a:gd name="adj2" fmla="val 3652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9D6F3803-4238-13C9-2EAD-BE7DF8153E04}"/>
              </a:ext>
            </a:extLst>
          </p:cNvPr>
          <p:cNvSpPr/>
          <p:nvPr/>
        </p:nvSpPr>
        <p:spPr>
          <a:xfrm>
            <a:off x="3778499" y="4201843"/>
            <a:ext cx="281449" cy="2277037"/>
          </a:xfrm>
          <a:prstGeom prst="rightBrace">
            <a:avLst>
              <a:gd name="adj1" fmla="val 22709"/>
              <a:gd name="adj2" fmla="val 3652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ED8910-FB83-4912-46FF-62553EF924D7}"/>
              </a:ext>
            </a:extLst>
          </p:cNvPr>
          <p:cNvCxnSpPr>
            <a:cxnSpLocks/>
          </p:cNvCxnSpPr>
          <p:nvPr/>
        </p:nvCxnSpPr>
        <p:spPr>
          <a:xfrm>
            <a:off x="3656884" y="3862489"/>
            <a:ext cx="446294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357F612-B0EF-B970-5A8A-18201A7E0F75}"/>
              </a:ext>
            </a:extLst>
          </p:cNvPr>
          <p:cNvCxnSpPr>
            <a:cxnSpLocks/>
          </p:cNvCxnSpPr>
          <p:nvPr/>
        </p:nvCxnSpPr>
        <p:spPr>
          <a:xfrm>
            <a:off x="4059948" y="5029725"/>
            <a:ext cx="405988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DAD097-E50F-C707-DDF8-F3D1DCF6C6BC}"/>
              </a:ext>
            </a:extLst>
          </p:cNvPr>
          <p:cNvSpPr txBox="1"/>
          <p:nvPr/>
        </p:nvSpPr>
        <p:spPr>
          <a:xfrm>
            <a:off x="8119829" y="3573231"/>
            <a:ext cx="285771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600" dirty="0"/>
              <a:t>Pytanie do GPT-4 z kontekstem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B1CEB77-DB50-44B2-1828-69E5D1616DA6}"/>
              </a:ext>
            </a:extLst>
          </p:cNvPr>
          <p:cNvSpPr txBox="1"/>
          <p:nvPr/>
        </p:nvSpPr>
        <p:spPr>
          <a:xfrm>
            <a:off x="8119829" y="4769404"/>
            <a:ext cx="285771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600" dirty="0"/>
              <a:t>Pytanie do GPT-4 z kontekstem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9DD0C7-C04E-0953-057B-62C10B9D2B1E}"/>
              </a:ext>
            </a:extLst>
          </p:cNvPr>
          <p:cNvCxnSpPr>
            <a:cxnSpLocks/>
          </p:cNvCxnSpPr>
          <p:nvPr/>
        </p:nvCxnSpPr>
        <p:spPr>
          <a:xfrm>
            <a:off x="5477774" y="2005485"/>
            <a:ext cx="2631922" cy="1617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F385C32-1821-3A7B-89E1-6F6E2BED97FF}"/>
              </a:ext>
            </a:extLst>
          </p:cNvPr>
          <p:cNvCxnSpPr>
            <a:cxnSpLocks/>
          </p:cNvCxnSpPr>
          <p:nvPr/>
        </p:nvCxnSpPr>
        <p:spPr>
          <a:xfrm>
            <a:off x="4562319" y="2005485"/>
            <a:ext cx="3547377" cy="2833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B2E032D-81EA-8B61-942C-D53A61AAAC8A}"/>
              </a:ext>
            </a:extLst>
          </p:cNvPr>
          <p:cNvSpPr txBox="1"/>
          <p:nvPr/>
        </p:nvSpPr>
        <p:spPr>
          <a:xfrm>
            <a:off x="8119829" y="5870783"/>
            <a:ext cx="285771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LISTA_OPINII</a:t>
            </a:r>
          </a:p>
        </p:txBody>
      </p:sp>
    </p:spTree>
    <p:extLst>
      <p:ext uri="{BB962C8B-B14F-4D97-AF65-F5344CB8AC3E}">
        <p14:creationId xmlns:p14="http://schemas.microsoft.com/office/powerpoint/2010/main" val="253958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A72E-09AE-F5EF-EFD3-4F5E5E0B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72" y="80921"/>
            <a:ext cx="11879109" cy="681036"/>
          </a:xfrm>
          <a:solidFill>
            <a:schemeClr val="accent6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/>
                </a:solidFill>
              </a:rPr>
              <a:t>Algorytm programu realizującego eksperyment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9CCD8-B1CD-0E09-339B-2B8A58088350}"/>
              </a:ext>
            </a:extLst>
          </p:cNvPr>
          <p:cNvSpPr txBox="1">
            <a:spLocks/>
          </p:cNvSpPr>
          <p:nvPr/>
        </p:nvSpPr>
        <p:spPr>
          <a:xfrm>
            <a:off x="469336" y="881055"/>
            <a:ext cx="11199380" cy="528108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chemeClr val="bg1"/>
                </a:solidFill>
              </a:rPr>
              <a:t>5. Dla każdej listy „opinii o fragmencie pracy” należy poprosić o podsumowanie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FA7F87-CFB9-9883-10D5-D2E89FCF5894}"/>
              </a:ext>
            </a:extLst>
          </p:cNvPr>
          <p:cNvSpPr txBox="1"/>
          <p:nvPr/>
        </p:nvSpPr>
        <p:spPr>
          <a:xfrm>
            <a:off x="6443970" y="2997064"/>
            <a:ext cx="285771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600" dirty="0"/>
              <a:t>Pytanie do GPT-4 z kontekstem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0F62963-E768-0E5C-FD92-7DCF0CB5D451}"/>
              </a:ext>
            </a:extLst>
          </p:cNvPr>
          <p:cNvCxnSpPr>
            <a:cxnSpLocks/>
          </p:cNvCxnSpPr>
          <p:nvPr/>
        </p:nvCxnSpPr>
        <p:spPr>
          <a:xfrm>
            <a:off x="5451891" y="2789380"/>
            <a:ext cx="942689" cy="279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07C909-0B46-2640-F2DA-62863883DA67}"/>
              </a:ext>
            </a:extLst>
          </p:cNvPr>
          <p:cNvSpPr txBox="1"/>
          <p:nvPr/>
        </p:nvSpPr>
        <p:spPr>
          <a:xfrm>
            <a:off x="1987474" y="2614944"/>
            <a:ext cx="3469954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</a:rPr>
              <a:t>CEL_I_ZAKRES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2E032D-81EA-8B61-942C-D53A61AAAC8A}"/>
              </a:ext>
            </a:extLst>
          </p:cNvPr>
          <p:cNvSpPr txBox="1"/>
          <p:nvPr/>
        </p:nvSpPr>
        <p:spPr>
          <a:xfrm>
            <a:off x="1987473" y="3352956"/>
            <a:ext cx="3469953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LISTA_OPINII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3005E0-2EEC-3734-6E80-23AE16EFD481}"/>
              </a:ext>
            </a:extLst>
          </p:cNvPr>
          <p:cNvCxnSpPr>
            <a:cxnSpLocks/>
          </p:cNvCxnSpPr>
          <p:nvPr/>
        </p:nvCxnSpPr>
        <p:spPr>
          <a:xfrm flipV="1">
            <a:off x="5453853" y="3268466"/>
            <a:ext cx="940725" cy="2779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EE9725-8311-B9C7-78FF-C506DAD7A21E}"/>
              </a:ext>
            </a:extLst>
          </p:cNvPr>
          <p:cNvSpPr txBox="1"/>
          <p:nvPr/>
        </p:nvSpPr>
        <p:spPr>
          <a:xfrm>
            <a:off x="6137851" y="5292198"/>
            <a:ext cx="3469953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b="1" dirty="0">
                <a:solidFill>
                  <a:srgbClr val="FFFF00"/>
                </a:solidFill>
              </a:rPr>
              <a:t>ODPOWIEDŹ NA POSTAWIONE PYTANIE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4D86DB-7BD6-56EB-CE68-2F9D1722FB60}"/>
              </a:ext>
            </a:extLst>
          </p:cNvPr>
          <p:cNvCxnSpPr>
            <a:cxnSpLocks/>
            <a:stCxn id="83" idx="2"/>
            <a:endCxn id="42" idx="0"/>
          </p:cNvCxnSpPr>
          <p:nvPr/>
        </p:nvCxnSpPr>
        <p:spPr>
          <a:xfrm>
            <a:off x="7872828" y="3335618"/>
            <a:ext cx="0" cy="19565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FFA0-7B10-E26F-B00F-6AD34342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230" cy="678671"/>
          </a:xfrm>
        </p:spPr>
        <p:txBody>
          <a:bodyPr>
            <a:normAutofit fontScale="90000"/>
          </a:bodyPr>
          <a:lstStyle/>
          <a:p>
            <a:r>
              <a:rPr lang="pl-PL" dirty="0"/>
              <a:t>Eksperyment – wykorzystane prace dyplomowe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6A5E7-4D81-285C-EDBE-FF010FA41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4485607" cy="4770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CBA7A8-4256-E7FA-D003-C5A252253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1600"/>
            <a:ext cx="4581241" cy="4770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595725-920B-677B-E324-58AC9F1A13AA}"/>
              </a:ext>
            </a:extLst>
          </p:cNvPr>
          <p:cNvSpPr txBox="1"/>
          <p:nvPr/>
        </p:nvSpPr>
        <p:spPr>
          <a:xfrm>
            <a:off x="579616" y="1112808"/>
            <a:ext cx="68846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pl-PL" sz="40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03752-659D-00C5-E13F-167C281D6D1A}"/>
              </a:ext>
            </a:extLst>
          </p:cNvPr>
          <p:cNvSpPr txBox="1"/>
          <p:nvPr/>
        </p:nvSpPr>
        <p:spPr>
          <a:xfrm>
            <a:off x="5838854" y="1112808"/>
            <a:ext cx="68846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pl-PL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3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1056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Badanie możliwości komercjalizacji prac dyplomowych</vt:lpstr>
      <vt:lpstr>Cel eksperymentu</vt:lpstr>
      <vt:lpstr>Algorytm programu realizującego eksperyment</vt:lpstr>
      <vt:lpstr>Algorytm programu realizującego eksperyment</vt:lpstr>
      <vt:lpstr>Algorytm programu realizującego eksperyment</vt:lpstr>
      <vt:lpstr>Jak wygląda odpytywanie ChatGPT z kontekstem?</vt:lpstr>
      <vt:lpstr>Algorytm programu realizującego eksperyment</vt:lpstr>
      <vt:lpstr>Algorytm programu realizującego eksperyment</vt:lpstr>
      <vt:lpstr>Eksperyment – wykorzystane prace dyplomowe</vt:lpstr>
      <vt:lpstr>Rezultat – wnioski uzyskane z odpowiedzi ChatGPT</vt:lpstr>
      <vt:lpstr>Wnioski</vt:lpstr>
    </vt:vector>
  </TitlesOfParts>
  <Company>Siemens Digital Industries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Badanie możliwości komercjalizacji prac dyplomowych</dc:title>
  <dc:creator>Trawka, Maciej (DI SW ICS TST RD POL)</dc:creator>
  <cp:lastModifiedBy>Trawka, Maciej (DI SW ICS TST RD POL)</cp:lastModifiedBy>
  <cp:revision>13</cp:revision>
  <dcterms:created xsi:type="dcterms:W3CDTF">2024-01-22T15:47:46Z</dcterms:created>
  <dcterms:modified xsi:type="dcterms:W3CDTF">2024-01-23T14:48:35Z</dcterms:modified>
</cp:coreProperties>
</file>