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bec3cbee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bec3cbee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bf18e881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bf18e88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bf18e88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bf18e88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bf18e881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bf18e881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bf18e881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bf18e881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stio.io/" TargetMode="External"/><Relationship Id="rId4" Type="http://schemas.openxmlformats.org/officeDocument/2006/relationships/hyperlink" Target="https://www.redhat.com/en/topics/microservices/what-is-a-service-mesh" TargetMode="External"/><Relationship Id="rId11" Type="http://schemas.openxmlformats.org/officeDocument/2006/relationships/hyperlink" Target="https://www.redhat.com/en/topics/devops/what-is-observability" TargetMode="External"/><Relationship Id="rId10" Type="http://schemas.openxmlformats.org/officeDocument/2006/relationships/hyperlink" Target="https://www.redhat.com/en/topics/virtualization/what-is-a-virtual-machine" TargetMode="External"/><Relationship Id="rId9" Type="http://schemas.openxmlformats.org/officeDocument/2006/relationships/hyperlink" Target="https://www.redhat.com/en/topics/containers" TargetMode="External"/><Relationship Id="rId5" Type="http://schemas.openxmlformats.org/officeDocument/2006/relationships/hyperlink" Target="https://www.redhat.com/en/topics/microservices/what-are-microservices" TargetMode="External"/><Relationship Id="rId6" Type="http://schemas.openxmlformats.org/officeDocument/2006/relationships/hyperlink" Target="https://www.redhat.com/en/topics/api/what-are-application-programming-interfaces" TargetMode="External"/><Relationship Id="rId7" Type="http://schemas.openxmlformats.org/officeDocument/2006/relationships/hyperlink" Target="https://www.redhat.com/en/topics/integration/what-is-integration" TargetMode="External"/><Relationship Id="rId8" Type="http://schemas.openxmlformats.org/officeDocument/2006/relationships/hyperlink" Target="https://www.redhat.com/en/topics/containers/what-is-kuberne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09225" y="122950"/>
            <a:ext cx="8520600" cy="878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ISTIO</a:t>
            </a:r>
            <a:endParaRPr b="1"/>
          </a:p>
        </p:txBody>
      </p:sp>
      <p:sp>
        <p:nvSpPr>
          <p:cNvPr id="55" name="Google Shape;55;p13"/>
          <p:cNvSpPr txBox="1"/>
          <p:nvPr>
            <p:ph idx="1" type="subTitle"/>
          </p:nvPr>
        </p:nvSpPr>
        <p:spPr>
          <a:xfrm>
            <a:off x="0" y="878400"/>
            <a:ext cx="9144000" cy="391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151515"/>
                </a:solidFill>
                <a:highlight>
                  <a:srgbClr val="FFFFFF"/>
                </a:highlight>
                <a:uFill>
                  <a:noFill/>
                </a:uFill>
                <a:hlinkClick r:id="rId3">
                  <a:extLst>
                    <a:ext uri="{A12FA001-AC4F-418D-AE19-62706E023703}">
                      <ahyp:hlinkClr val="tx"/>
                    </a:ext>
                  </a:extLst>
                </a:hlinkClick>
              </a:rPr>
              <a:t>Istio</a:t>
            </a:r>
            <a:r>
              <a:rPr lang="en-GB" sz="1500">
                <a:solidFill>
                  <a:srgbClr val="151515"/>
                </a:solidFill>
                <a:highlight>
                  <a:srgbClr val="FFFFFF"/>
                </a:highlight>
              </a:rPr>
              <a:t> is an open source </a:t>
            </a:r>
            <a:r>
              <a:rPr lang="en-GB" sz="1500">
                <a:solidFill>
                  <a:srgbClr val="151515"/>
                </a:solidFill>
                <a:highlight>
                  <a:srgbClr val="FFFFFF"/>
                </a:highlight>
                <a:uFill>
                  <a:noFill/>
                </a:uFill>
                <a:hlinkClick r:id="rId4">
                  <a:extLst>
                    <a:ext uri="{A12FA001-AC4F-418D-AE19-62706E023703}">
                      <ahyp:hlinkClr val="tx"/>
                    </a:ext>
                  </a:extLst>
                </a:hlinkClick>
              </a:rPr>
              <a:t>service mesh</a:t>
            </a:r>
            <a:r>
              <a:rPr lang="en-GB" sz="1500">
                <a:solidFill>
                  <a:srgbClr val="151515"/>
                </a:solidFill>
                <a:highlight>
                  <a:srgbClr val="FFFFFF"/>
                </a:highlight>
              </a:rPr>
              <a:t> platform that provides a way to control how </a:t>
            </a:r>
            <a:r>
              <a:rPr lang="en-GB" sz="1500">
                <a:solidFill>
                  <a:srgbClr val="151515"/>
                </a:solidFill>
                <a:highlight>
                  <a:srgbClr val="FFFFFF"/>
                </a:highlight>
                <a:uFill>
                  <a:noFill/>
                </a:uFill>
                <a:hlinkClick r:id="rId5">
                  <a:extLst>
                    <a:ext uri="{A12FA001-AC4F-418D-AE19-62706E023703}">
                      <ahyp:hlinkClr val="tx"/>
                    </a:ext>
                  </a:extLst>
                </a:hlinkClick>
              </a:rPr>
              <a:t>microservices</a:t>
            </a:r>
            <a:r>
              <a:rPr lang="en-GB" sz="1500">
                <a:solidFill>
                  <a:srgbClr val="151515"/>
                </a:solidFill>
                <a:highlight>
                  <a:srgbClr val="FFFFFF"/>
                </a:highlight>
              </a:rPr>
              <a:t> share data with one another. It includes </a:t>
            </a:r>
            <a:r>
              <a:rPr lang="en-GB" sz="1500">
                <a:solidFill>
                  <a:srgbClr val="151515"/>
                </a:solidFill>
                <a:highlight>
                  <a:srgbClr val="FFFFFF"/>
                </a:highlight>
                <a:uFill>
                  <a:noFill/>
                </a:uFill>
                <a:hlinkClick r:id="rId6">
                  <a:extLst>
                    <a:ext uri="{A12FA001-AC4F-418D-AE19-62706E023703}">
                      <ahyp:hlinkClr val="tx"/>
                    </a:ext>
                  </a:extLst>
                </a:hlinkClick>
              </a:rPr>
              <a:t>APIs</a:t>
            </a:r>
            <a:r>
              <a:rPr lang="en-GB" sz="1500">
                <a:solidFill>
                  <a:srgbClr val="151515"/>
                </a:solidFill>
                <a:highlight>
                  <a:srgbClr val="FFFFFF"/>
                </a:highlight>
              </a:rPr>
              <a:t> that let Istio </a:t>
            </a:r>
            <a:r>
              <a:rPr lang="en-GB" sz="1500">
                <a:solidFill>
                  <a:srgbClr val="151515"/>
                </a:solidFill>
                <a:highlight>
                  <a:srgbClr val="FFFFFF"/>
                </a:highlight>
                <a:uFill>
                  <a:noFill/>
                </a:uFill>
                <a:hlinkClick r:id="rId7">
                  <a:extLst>
                    <a:ext uri="{A12FA001-AC4F-418D-AE19-62706E023703}">
                      <ahyp:hlinkClr val="tx"/>
                    </a:ext>
                  </a:extLst>
                </a:hlinkClick>
              </a:rPr>
              <a:t>integrate</a:t>
            </a:r>
            <a:r>
              <a:rPr lang="en-GB" sz="1500">
                <a:solidFill>
                  <a:srgbClr val="151515"/>
                </a:solidFill>
                <a:highlight>
                  <a:srgbClr val="FFFFFF"/>
                </a:highlight>
              </a:rPr>
              <a:t> into any logging platform, telemetry, or policy system. Istio is designed to run in a variety of environments: on-premise, cloud-hosted, in </a:t>
            </a:r>
            <a:r>
              <a:rPr lang="en-GB" sz="1500">
                <a:solidFill>
                  <a:srgbClr val="151515"/>
                </a:solidFill>
                <a:highlight>
                  <a:srgbClr val="FFFFFF"/>
                </a:highlight>
                <a:uFill>
                  <a:noFill/>
                </a:uFill>
                <a:hlinkClick r:id="rId8">
                  <a:extLst>
                    <a:ext uri="{A12FA001-AC4F-418D-AE19-62706E023703}">
                      <ahyp:hlinkClr val="tx"/>
                    </a:ext>
                  </a:extLst>
                </a:hlinkClick>
              </a:rPr>
              <a:t>Kubernetes</a:t>
            </a:r>
            <a:r>
              <a:rPr lang="en-GB" sz="1500">
                <a:solidFill>
                  <a:srgbClr val="151515"/>
                </a:solidFill>
                <a:highlight>
                  <a:srgbClr val="FFFFFF"/>
                </a:highlight>
              </a:rPr>
              <a:t> </a:t>
            </a:r>
            <a:r>
              <a:rPr lang="en-GB" sz="1500">
                <a:solidFill>
                  <a:srgbClr val="151515"/>
                </a:solidFill>
                <a:highlight>
                  <a:srgbClr val="FFFFFF"/>
                </a:highlight>
                <a:uFill>
                  <a:noFill/>
                </a:uFill>
                <a:hlinkClick r:id="rId9">
                  <a:extLst>
                    <a:ext uri="{A12FA001-AC4F-418D-AE19-62706E023703}">
                      <ahyp:hlinkClr val="tx"/>
                    </a:ext>
                  </a:extLst>
                </a:hlinkClick>
              </a:rPr>
              <a:t>containers</a:t>
            </a:r>
            <a:r>
              <a:rPr lang="en-GB" sz="1500">
                <a:solidFill>
                  <a:srgbClr val="151515"/>
                </a:solidFill>
                <a:highlight>
                  <a:srgbClr val="FFFFFF"/>
                </a:highlight>
              </a:rPr>
              <a:t>, in services running on </a:t>
            </a:r>
            <a:r>
              <a:rPr lang="en-GB" sz="1500">
                <a:solidFill>
                  <a:srgbClr val="151515"/>
                </a:solidFill>
                <a:highlight>
                  <a:srgbClr val="FFFFFF"/>
                </a:highlight>
                <a:uFill>
                  <a:noFill/>
                </a:uFill>
                <a:hlinkClick r:id="rId10">
                  <a:extLst>
                    <a:ext uri="{A12FA001-AC4F-418D-AE19-62706E023703}">
                      <ahyp:hlinkClr val="tx"/>
                    </a:ext>
                  </a:extLst>
                </a:hlinkClick>
              </a:rPr>
              <a:t>virtual machines</a:t>
            </a:r>
            <a:r>
              <a:rPr lang="en-GB" sz="1500">
                <a:solidFill>
                  <a:srgbClr val="151515"/>
                </a:solidFill>
                <a:highlight>
                  <a:srgbClr val="FFFFFF"/>
                </a:highlight>
              </a:rPr>
              <a:t>, and more.</a:t>
            </a:r>
            <a:endParaRPr sz="1500">
              <a:solidFill>
                <a:srgbClr val="151515"/>
              </a:solidFill>
              <a:highlight>
                <a:srgbClr val="FFFFFF"/>
              </a:highlight>
            </a:endParaRPr>
          </a:p>
          <a:p>
            <a:pPr indent="0" lvl="0" marL="0" rtl="0" algn="l">
              <a:spcBef>
                <a:spcPts val="0"/>
              </a:spcBef>
              <a:spcAft>
                <a:spcPts val="0"/>
              </a:spcAft>
              <a:buNone/>
            </a:pPr>
            <a:r>
              <a:t/>
            </a:r>
            <a:endParaRPr sz="1500">
              <a:solidFill>
                <a:srgbClr val="151515"/>
              </a:solidFill>
              <a:highlight>
                <a:srgbClr val="FFFFFF"/>
              </a:highlight>
            </a:endParaRPr>
          </a:p>
          <a:p>
            <a:pPr indent="-304800" lvl="0" marL="457200" rtl="0" algn="l">
              <a:lnSpc>
                <a:spcPct val="115000"/>
              </a:lnSpc>
              <a:spcBef>
                <a:spcPts val="0"/>
              </a:spcBef>
              <a:spcAft>
                <a:spcPts val="0"/>
              </a:spcAft>
              <a:buClr>
                <a:srgbClr val="151515"/>
              </a:buClr>
              <a:buSzPts val="1200"/>
              <a:buChar char="●"/>
            </a:pPr>
            <a:r>
              <a:rPr b="1" lang="en-GB" sz="1200">
                <a:solidFill>
                  <a:srgbClr val="151515"/>
                </a:solidFill>
                <a:highlight>
                  <a:srgbClr val="FFFFFF"/>
                </a:highlight>
              </a:rPr>
              <a:t>Traffic management</a:t>
            </a:r>
            <a:r>
              <a:rPr lang="en-GB" sz="1200">
                <a:solidFill>
                  <a:srgbClr val="151515"/>
                </a:solidFill>
                <a:highlight>
                  <a:srgbClr val="FFFFFF"/>
                </a:highlight>
              </a:rPr>
              <a:t> - Traffic routing and rules configuration in Isitio allow you to control the flow of traffic and API calls between services.</a:t>
            </a:r>
            <a:endParaRPr sz="1200">
              <a:solidFill>
                <a:srgbClr val="151515"/>
              </a:solidFill>
              <a:highlight>
                <a:srgbClr val="FFFFFF"/>
              </a:highlight>
            </a:endParaRPr>
          </a:p>
          <a:p>
            <a:pPr indent="-304800" lvl="0" marL="457200" rtl="0" algn="l">
              <a:lnSpc>
                <a:spcPct val="115000"/>
              </a:lnSpc>
              <a:spcBef>
                <a:spcPts val="0"/>
              </a:spcBef>
              <a:spcAft>
                <a:spcPts val="0"/>
              </a:spcAft>
              <a:buClr>
                <a:srgbClr val="151515"/>
              </a:buClr>
              <a:buSzPts val="1200"/>
              <a:buChar char="●"/>
            </a:pPr>
            <a:r>
              <a:rPr b="1" lang="en-GB" sz="1200">
                <a:solidFill>
                  <a:srgbClr val="151515"/>
                </a:solidFill>
                <a:highlight>
                  <a:srgbClr val="FFFFFF"/>
                </a:highlight>
              </a:rPr>
              <a:t>Security</a:t>
            </a:r>
            <a:r>
              <a:rPr lang="en-GB" sz="1200">
                <a:solidFill>
                  <a:srgbClr val="151515"/>
                </a:solidFill>
                <a:highlight>
                  <a:srgbClr val="FFFFFF"/>
                </a:highlight>
              </a:rPr>
              <a:t> - Istio provides the underlying communication channel and manages authentication, authorization, and encryption of service communication at scale. With Istio, you can enforce policies consistently across multiple protocols and runtimes with minimal application changes. When using Istio with Kubernetes (or infrastructure) network policies, the benefits include the ability to secure pod-to-pod or service-to-service communication at the network and application layers.</a:t>
            </a:r>
            <a:endParaRPr sz="1200">
              <a:solidFill>
                <a:srgbClr val="151515"/>
              </a:solidFill>
              <a:highlight>
                <a:srgbClr val="FFFFFF"/>
              </a:highlight>
            </a:endParaRPr>
          </a:p>
          <a:p>
            <a:pPr indent="-304800" lvl="0" marL="457200" rtl="0" algn="l">
              <a:lnSpc>
                <a:spcPct val="115000"/>
              </a:lnSpc>
              <a:spcBef>
                <a:spcPts val="0"/>
              </a:spcBef>
              <a:spcAft>
                <a:spcPts val="0"/>
              </a:spcAft>
              <a:buClr>
                <a:srgbClr val="151515"/>
              </a:buClr>
              <a:buSzPts val="1200"/>
              <a:buChar char="●"/>
            </a:pPr>
            <a:r>
              <a:rPr b="1" lang="en-GB" sz="1200">
                <a:solidFill>
                  <a:srgbClr val="151515"/>
                </a:solidFill>
                <a:highlight>
                  <a:srgbClr val="FFFFFF"/>
                </a:highlight>
                <a:uFill>
                  <a:noFill/>
                </a:uFill>
                <a:hlinkClick r:id="rId11">
                  <a:extLst>
                    <a:ext uri="{A12FA001-AC4F-418D-AE19-62706E023703}">
                      <ahyp:hlinkClr val="tx"/>
                    </a:ext>
                  </a:extLst>
                </a:hlinkClick>
              </a:rPr>
              <a:t>Observability</a:t>
            </a:r>
            <a:r>
              <a:rPr lang="en-GB" sz="1200">
                <a:solidFill>
                  <a:srgbClr val="151515"/>
                </a:solidFill>
                <a:highlight>
                  <a:srgbClr val="FFFFFF"/>
                </a:highlight>
              </a:rPr>
              <a:t> - Get insights into your service mesh deployment with Istio’s tracing, monitoring, and logging features. Monitoring lets you see how service activity impacts performance upstream and downstream. Custom dashboards provide visibility into the performance of all your services.</a:t>
            </a:r>
            <a:endParaRPr sz="1200">
              <a:solidFill>
                <a:srgbClr val="151515"/>
              </a:solidFill>
              <a:highlight>
                <a:srgbClr val="FFFFFF"/>
              </a:highlight>
            </a:endParaRPr>
          </a:p>
          <a:p>
            <a:pPr indent="0" lvl="0" marL="0" rtl="0" algn="l">
              <a:spcBef>
                <a:spcPts val="0"/>
              </a:spcBef>
              <a:spcAft>
                <a:spcPts val="0"/>
              </a:spcAft>
              <a:buNone/>
            </a:pPr>
            <a:r>
              <a:t/>
            </a:r>
            <a:endParaRPr sz="1500">
              <a:solidFill>
                <a:srgbClr val="151515"/>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300">
                <a:solidFill>
                  <a:srgbClr val="293655"/>
                </a:solidFill>
                <a:highlight>
                  <a:srgbClr val="FFFFFF"/>
                </a:highlight>
              </a:rPr>
              <a:t>ISTIO</a:t>
            </a:r>
            <a:r>
              <a:rPr lang="en-GB"/>
              <a:t> </a:t>
            </a:r>
            <a:r>
              <a:rPr b="1" lang="en-GB" sz="2300">
                <a:solidFill>
                  <a:srgbClr val="293655"/>
                </a:solidFill>
                <a:highlight>
                  <a:srgbClr val="FFFFFF"/>
                </a:highlight>
              </a:rPr>
              <a:t>Architecture </a:t>
            </a:r>
            <a:endParaRPr b="1" sz="2300">
              <a:solidFill>
                <a:srgbClr val="293655"/>
              </a:solidFill>
              <a:highlight>
                <a:srgbClr val="FFFFFF"/>
              </a:highlight>
            </a:endParaRPr>
          </a:p>
          <a:p>
            <a:pPr indent="0" lvl="0" marL="0" rtl="0" algn="l">
              <a:spcBef>
                <a:spcPts val="0"/>
              </a:spcBef>
              <a:spcAft>
                <a:spcPts val="0"/>
              </a:spcAft>
              <a:buNone/>
            </a:pPr>
            <a:r>
              <a:t/>
            </a:r>
            <a:endParaRPr b="1" sz="2300">
              <a:solidFill>
                <a:srgbClr val="293655"/>
              </a:solidFill>
              <a:highlight>
                <a:srgbClr val="FFFFFF"/>
              </a:highlight>
            </a:endParaRPr>
          </a:p>
          <a:p>
            <a:pPr indent="0" lvl="0" marL="0" rtl="0" algn="l">
              <a:spcBef>
                <a:spcPts val="0"/>
              </a:spcBef>
              <a:spcAft>
                <a:spcPts val="0"/>
              </a:spcAft>
              <a:buNone/>
            </a:pPr>
            <a:r>
              <a:rPr lang="en-GB" sz="1450">
                <a:solidFill>
                  <a:srgbClr val="323232"/>
                </a:solidFill>
                <a:highlight>
                  <a:srgbClr val="FFFFFF"/>
                </a:highlight>
              </a:rPr>
              <a:t>Istio service mesh provides a modular architecture similar to kubernetes logically splitted into a control plane and a data plane:</a:t>
            </a:r>
            <a:endParaRPr b="1" sz="2300">
              <a:solidFill>
                <a:srgbClr val="293655"/>
              </a:solidFill>
              <a:highlight>
                <a:srgbClr val="FFFFFF"/>
              </a:highlight>
            </a:endParaRPr>
          </a:p>
          <a:p>
            <a:pPr indent="0" lvl="0" marL="0" rtl="0" algn="l">
              <a:spcBef>
                <a:spcPts val="0"/>
              </a:spcBef>
              <a:spcAft>
                <a:spcPts val="0"/>
              </a:spcAft>
              <a:buNone/>
            </a:pPr>
            <a:r>
              <a:t/>
            </a:r>
            <a:endParaRPr b="1" sz="2300">
              <a:solidFill>
                <a:srgbClr val="293655"/>
              </a:solidFill>
              <a:highlight>
                <a:srgbClr val="FFFFFF"/>
              </a:highlight>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441900"/>
            <a:ext cx="46680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100">
                <a:solidFill>
                  <a:srgbClr val="323232"/>
                </a:solidFill>
                <a:highlight>
                  <a:srgbClr val="FFFFFF"/>
                </a:highlight>
              </a:rPr>
              <a:t>The control plane</a:t>
            </a:r>
            <a:r>
              <a:rPr lang="en-GB" sz="1100">
                <a:solidFill>
                  <a:srgbClr val="323232"/>
                </a:solidFill>
                <a:highlight>
                  <a:srgbClr val="FFFFFF"/>
                </a:highlight>
              </a:rPr>
              <a:t>: is the brain of the main network who manage, control, and supervise the network of microservies.</a:t>
            </a:r>
            <a:endParaRPr sz="1100">
              <a:solidFill>
                <a:srgbClr val="323232"/>
              </a:solidFill>
              <a:highlight>
                <a:srgbClr val="FFFFFF"/>
              </a:highlight>
            </a:endParaRPr>
          </a:p>
          <a:p>
            <a:pPr indent="0" lvl="0" marL="0" rtl="0" algn="l">
              <a:spcBef>
                <a:spcPts val="1200"/>
              </a:spcBef>
              <a:spcAft>
                <a:spcPts val="0"/>
              </a:spcAft>
              <a:buClr>
                <a:schemeClr val="dk1"/>
              </a:buClr>
              <a:buSzPts val="1100"/>
              <a:buFont typeface="Arial"/>
              <a:buNone/>
            </a:pPr>
            <a:r>
              <a:rPr lang="en-GB" sz="1100">
                <a:solidFill>
                  <a:srgbClr val="323232"/>
                </a:solidFill>
                <a:highlight>
                  <a:srgbClr val="FFFFFF"/>
                </a:highlight>
              </a:rPr>
              <a:t>The control plane manages and configures the proxies to route traffic. Additionally, the control plane configures Mixers to enforce policies and collect telemetry.</a:t>
            </a:r>
            <a:endParaRPr sz="1100">
              <a:solidFill>
                <a:srgbClr val="323232"/>
              </a:solidFill>
              <a:highlight>
                <a:srgbClr val="FFFFFF"/>
              </a:highlight>
            </a:endParaRPr>
          </a:p>
          <a:p>
            <a:pPr indent="0" lvl="0" marL="0" rtl="0" algn="l">
              <a:spcBef>
                <a:spcPts val="1200"/>
              </a:spcBef>
              <a:spcAft>
                <a:spcPts val="0"/>
              </a:spcAft>
              <a:buClr>
                <a:schemeClr val="dk1"/>
              </a:buClr>
              <a:buSzPts val="1100"/>
              <a:buFont typeface="Arial"/>
              <a:buNone/>
            </a:pPr>
            <a:r>
              <a:rPr b="1" lang="en-GB" sz="1100">
                <a:solidFill>
                  <a:srgbClr val="323232"/>
                </a:solidFill>
                <a:highlight>
                  <a:srgbClr val="FFFFFF"/>
                </a:highlight>
              </a:rPr>
              <a:t>The data plane</a:t>
            </a:r>
            <a:r>
              <a:rPr lang="en-GB" sz="1100">
                <a:solidFill>
                  <a:srgbClr val="323232"/>
                </a:solidFill>
                <a:highlight>
                  <a:srgbClr val="FFFFFF"/>
                </a:highlight>
              </a:rPr>
              <a:t>: The data plane is composed of a set of intelligent proxies (Envoy) deployed as sidecars.</a:t>
            </a:r>
            <a:endParaRPr sz="1100">
              <a:solidFill>
                <a:srgbClr val="323232"/>
              </a:solidFill>
              <a:highlight>
                <a:srgbClr val="FFFFFF"/>
              </a:highlight>
            </a:endParaRPr>
          </a:p>
          <a:p>
            <a:pPr indent="0" lvl="0" marL="0" rtl="0" algn="l">
              <a:spcBef>
                <a:spcPts val="1200"/>
              </a:spcBef>
              <a:spcAft>
                <a:spcPts val="0"/>
              </a:spcAft>
              <a:buClr>
                <a:schemeClr val="dk1"/>
              </a:buClr>
              <a:buSzPts val="1100"/>
              <a:buFont typeface="Arial"/>
              <a:buNone/>
            </a:pPr>
            <a:r>
              <a:rPr lang="en-GB" sz="1100">
                <a:solidFill>
                  <a:srgbClr val="323232"/>
                </a:solidFill>
                <a:highlight>
                  <a:srgbClr val="FFFFFF"/>
                </a:highlight>
              </a:rPr>
              <a:t>These proxies mediate and control all network communication between microservices along with Mixer, a general-purpose policy and telemetry hub.</a:t>
            </a:r>
            <a:endParaRPr sz="1100">
              <a:solidFill>
                <a:srgbClr val="323232"/>
              </a:solidFill>
              <a:highlight>
                <a:srgbClr val="FFFFFF"/>
              </a:highlight>
            </a:endParaRPr>
          </a:p>
          <a:p>
            <a:pPr indent="0" lvl="0" marL="0" rtl="0" algn="l">
              <a:spcBef>
                <a:spcPts val="1200"/>
              </a:spcBef>
              <a:spcAft>
                <a:spcPts val="0"/>
              </a:spcAft>
              <a:buClr>
                <a:schemeClr val="dk1"/>
              </a:buClr>
              <a:buSzPts val="1100"/>
              <a:buFont typeface="Arial"/>
              <a:buNone/>
            </a:pPr>
            <a:r>
              <a:rPr lang="en-GB" sz="1100">
                <a:solidFill>
                  <a:srgbClr val="323232"/>
                </a:solidFill>
                <a:highlight>
                  <a:srgbClr val="FFFFFF"/>
                </a:highlight>
              </a:rPr>
              <a:t>The sidecars deployed within the services and acting as proxy form the service mesh network.</a:t>
            </a:r>
            <a:endParaRPr sz="1100">
              <a:solidFill>
                <a:srgbClr val="323232"/>
              </a:solidFill>
              <a:highlight>
                <a:srgbClr val="FFFFFF"/>
              </a:highlight>
            </a:endParaRPr>
          </a:p>
          <a:p>
            <a:pPr indent="0" lvl="0" marL="0" rtl="0" algn="l">
              <a:spcBef>
                <a:spcPts val="1200"/>
              </a:spcBef>
              <a:spcAft>
                <a:spcPts val="1200"/>
              </a:spcAft>
              <a:buNone/>
            </a:pPr>
            <a:r>
              <a:t/>
            </a:r>
            <a:endParaRPr sz="1500">
              <a:solidFill>
                <a:srgbClr val="293655"/>
              </a:solidFill>
              <a:highlight>
                <a:srgbClr val="FFFFFF"/>
              </a:highlight>
            </a:endParaRPr>
          </a:p>
        </p:txBody>
      </p:sp>
      <p:pic>
        <p:nvPicPr>
          <p:cNvPr id="62" name="Google Shape;62;p14"/>
          <p:cNvPicPr preferRelativeResize="0"/>
          <p:nvPr/>
        </p:nvPicPr>
        <p:blipFill>
          <a:blip r:embed="rId3">
            <a:alphaModFix/>
          </a:blip>
          <a:stretch>
            <a:fillRect/>
          </a:stretch>
        </p:blipFill>
        <p:spPr>
          <a:xfrm>
            <a:off x="4723425" y="1441900"/>
            <a:ext cx="4420574" cy="2837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Components</a:t>
            </a:r>
            <a:endParaRPr b="1"/>
          </a:p>
        </p:txBody>
      </p:sp>
      <p:pic>
        <p:nvPicPr>
          <p:cNvPr id="68" name="Google Shape;68;p15"/>
          <p:cNvPicPr preferRelativeResize="0"/>
          <p:nvPr/>
        </p:nvPicPr>
        <p:blipFill>
          <a:blip r:embed="rId3">
            <a:alphaModFix/>
          </a:blip>
          <a:stretch>
            <a:fillRect/>
          </a:stretch>
        </p:blipFill>
        <p:spPr>
          <a:xfrm>
            <a:off x="645500" y="777624"/>
            <a:ext cx="8098898" cy="428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55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Routing in Small Picture</a:t>
            </a:r>
            <a:endParaRPr b="1"/>
          </a:p>
        </p:txBody>
      </p:sp>
      <p:pic>
        <p:nvPicPr>
          <p:cNvPr id="74" name="Google Shape;74;p16"/>
          <p:cNvPicPr preferRelativeResize="0"/>
          <p:nvPr/>
        </p:nvPicPr>
        <p:blipFill>
          <a:blip r:embed="rId3">
            <a:alphaModFix/>
          </a:blip>
          <a:stretch>
            <a:fillRect/>
          </a:stretch>
        </p:blipFill>
        <p:spPr>
          <a:xfrm>
            <a:off x="4704498" y="947425"/>
            <a:ext cx="4263751" cy="3837001"/>
          </a:xfrm>
          <a:prstGeom prst="rect">
            <a:avLst/>
          </a:prstGeom>
          <a:noFill/>
          <a:ln>
            <a:noFill/>
          </a:ln>
        </p:spPr>
      </p:pic>
      <p:pic>
        <p:nvPicPr>
          <p:cNvPr id="75" name="Google Shape;75;p16"/>
          <p:cNvPicPr preferRelativeResize="0"/>
          <p:nvPr/>
        </p:nvPicPr>
        <p:blipFill>
          <a:blip r:embed="rId4">
            <a:alphaModFix/>
          </a:blip>
          <a:stretch>
            <a:fillRect/>
          </a:stretch>
        </p:blipFill>
        <p:spPr>
          <a:xfrm>
            <a:off x="440300" y="947425"/>
            <a:ext cx="3843026" cy="383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Routing in Big Picture</a:t>
            </a:r>
            <a:endParaRPr b="1"/>
          </a:p>
        </p:txBody>
      </p:sp>
      <p:pic>
        <p:nvPicPr>
          <p:cNvPr id="81" name="Google Shape;81;p17"/>
          <p:cNvPicPr preferRelativeResize="0"/>
          <p:nvPr/>
        </p:nvPicPr>
        <p:blipFill>
          <a:blip r:embed="rId3">
            <a:alphaModFix/>
          </a:blip>
          <a:stretch>
            <a:fillRect/>
          </a:stretch>
        </p:blipFill>
        <p:spPr>
          <a:xfrm>
            <a:off x="799200" y="439500"/>
            <a:ext cx="8196803" cy="4615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 Overview</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2000"/>
              </a:spcBef>
              <a:spcAft>
                <a:spcPts val="0"/>
              </a:spcAft>
              <a:buClr>
                <a:srgbClr val="323232"/>
              </a:buClr>
              <a:buSzPts val="1200"/>
              <a:buChar char="●"/>
            </a:pPr>
            <a:r>
              <a:rPr lang="en-GB" sz="1200">
                <a:solidFill>
                  <a:srgbClr val="323232"/>
                </a:solidFill>
                <a:highlight>
                  <a:srgbClr val="FFFFFF"/>
                </a:highlight>
              </a:rPr>
              <a:t>The ingress controller is responsible for allowing and redirecting the inbound traffic to the services running inside the service mesh.</a:t>
            </a:r>
            <a:endParaRPr sz="1200">
              <a:solidFill>
                <a:srgbClr val="323232"/>
              </a:solidFill>
              <a:highlight>
                <a:srgbClr val="FFFFFF"/>
              </a:highlight>
            </a:endParaRPr>
          </a:p>
          <a:p>
            <a:pPr indent="-304800" lvl="0" marL="457200" rtl="0" algn="l">
              <a:spcBef>
                <a:spcPts val="0"/>
              </a:spcBef>
              <a:spcAft>
                <a:spcPts val="0"/>
              </a:spcAft>
              <a:buClr>
                <a:srgbClr val="323232"/>
              </a:buClr>
              <a:buSzPts val="1200"/>
              <a:buChar char="●"/>
            </a:pPr>
            <a:r>
              <a:rPr lang="en-GB" sz="1200">
                <a:solidFill>
                  <a:srgbClr val="323232"/>
                </a:solidFill>
                <a:highlight>
                  <a:srgbClr val="FFFFFF"/>
                </a:highlight>
              </a:rPr>
              <a:t>The egress controller is responsible for allowing outbound traffic from the service mesh. If an application should connect, for example, to an external database or service, such configuration should be explicitly defined for the egress controller.</a:t>
            </a:r>
            <a:endParaRPr sz="1200">
              <a:solidFill>
                <a:srgbClr val="323232"/>
              </a:solidFill>
              <a:highlight>
                <a:srgbClr val="FFFFFF"/>
              </a:highlight>
            </a:endParaRPr>
          </a:p>
          <a:p>
            <a:pPr indent="-304800" lvl="0" marL="457200" rtl="0" algn="l">
              <a:spcBef>
                <a:spcPts val="0"/>
              </a:spcBef>
              <a:spcAft>
                <a:spcPts val="0"/>
              </a:spcAft>
              <a:buClr>
                <a:srgbClr val="323232"/>
              </a:buClr>
              <a:buSzPts val="1200"/>
              <a:buChar char="●"/>
            </a:pPr>
            <a:r>
              <a:rPr lang="en-GB" sz="1200">
                <a:solidFill>
                  <a:srgbClr val="323232"/>
                </a:solidFill>
                <a:highlight>
                  <a:srgbClr val="FFFFFF"/>
                </a:highlight>
              </a:rPr>
              <a:t>Pilot and Galley are responsible for the mesh configuration: they pull data from Kubernetes API Server and mix it with the local configuration defined within the mesh then push the configuration to different proxies forming the mesh</a:t>
            </a:r>
            <a:r>
              <a:rPr lang="en-GB" sz="1200">
                <a:solidFill>
                  <a:srgbClr val="323232"/>
                </a:solidFill>
                <a:highlight>
                  <a:srgbClr val="FFFFFF"/>
                </a:highlight>
              </a:rPr>
              <a:t>.</a:t>
            </a:r>
            <a:endParaRPr sz="1200">
              <a:solidFill>
                <a:srgbClr val="666666"/>
              </a:solidFill>
              <a:highlight>
                <a:srgbClr val="FFF2DB"/>
              </a:highlight>
            </a:endParaRPr>
          </a:p>
          <a:p>
            <a:pPr indent="-304800" lvl="0" marL="457200" rtl="0" algn="l">
              <a:spcBef>
                <a:spcPts val="0"/>
              </a:spcBef>
              <a:spcAft>
                <a:spcPts val="0"/>
              </a:spcAft>
              <a:buClr>
                <a:srgbClr val="323232"/>
              </a:buClr>
              <a:buSzPts val="1200"/>
              <a:buChar char="●"/>
            </a:pPr>
            <a:r>
              <a:rPr lang="en-GB" sz="1200">
                <a:solidFill>
                  <a:srgbClr val="323232"/>
                </a:solidFill>
                <a:highlight>
                  <a:srgbClr val="FFFFFF"/>
                </a:highlight>
              </a:rPr>
              <a:t>Citadel push tls certificate to services enabling mutual TLS.</a:t>
            </a:r>
            <a:endParaRPr sz="1200">
              <a:solidFill>
                <a:srgbClr val="323232"/>
              </a:solidFill>
              <a:highlight>
                <a:srgbClr val="FFFFFF"/>
              </a:highlight>
            </a:endParaRPr>
          </a:p>
          <a:p>
            <a:pPr indent="-304800" lvl="0" marL="457200" rtl="0" algn="l">
              <a:spcBef>
                <a:spcPts val="0"/>
              </a:spcBef>
              <a:spcAft>
                <a:spcPts val="0"/>
              </a:spcAft>
              <a:buClr>
                <a:srgbClr val="323232"/>
              </a:buClr>
              <a:buSzPts val="1200"/>
              <a:buChar char="●"/>
            </a:pPr>
            <a:r>
              <a:rPr lang="en-GB" sz="1200">
                <a:solidFill>
                  <a:srgbClr val="323232"/>
                </a:solidFill>
                <a:highlight>
                  <a:srgbClr val="FFFFFF"/>
                </a:highlight>
              </a:rPr>
              <a:t>Mixer has two roles: gather metrics from the different components and enforce policy by double check each request. In a high level deployment scenario Telemetry and Policy check should be deployed separately.</a:t>
            </a:r>
            <a:endParaRPr sz="1200">
              <a:solidFill>
                <a:srgbClr val="323232"/>
              </a:solidFill>
              <a:highlight>
                <a:srgbClr val="FFFFFF"/>
              </a:highlight>
            </a:endParaRPr>
          </a:p>
          <a:p>
            <a:pPr indent="-304800" lvl="0" marL="457200" rtl="0" algn="l">
              <a:spcBef>
                <a:spcPts val="0"/>
              </a:spcBef>
              <a:spcAft>
                <a:spcPts val="0"/>
              </a:spcAft>
              <a:buClr>
                <a:srgbClr val="323232"/>
              </a:buClr>
              <a:buSzPts val="1200"/>
              <a:buChar char="●"/>
            </a:pPr>
            <a:r>
              <a:rPr lang="en-GB" sz="1200">
                <a:solidFill>
                  <a:srgbClr val="323232"/>
                </a:solidFill>
                <a:highlight>
                  <a:srgbClr val="FFFFFF"/>
                </a:highlight>
              </a:rPr>
              <a:t>Dashboards gather metrics from the telemetry service and display it in a user friendly format.</a:t>
            </a:r>
            <a:endParaRPr sz="1200">
              <a:solidFill>
                <a:srgbClr val="323232"/>
              </a:solidFill>
              <a:highlight>
                <a:srgbClr val="FFFFFF"/>
              </a:highlight>
            </a:endParaRPr>
          </a:p>
          <a:p>
            <a:pPr indent="0" lvl="0" marL="0" rtl="0" algn="l">
              <a:spcBef>
                <a:spcPts val="2000"/>
              </a:spcBef>
              <a:spcAft>
                <a:spcPts val="0"/>
              </a:spcAft>
              <a:buNone/>
            </a:pPr>
            <a:r>
              <a:rPr lang="en-GB"/>
              <a:t>Ref - istioworkshop.io/03-servicemesh-overview/istio-architecture/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