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ba9aaee3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ba9aaee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ba9aaee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ba9aaee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ba9aaee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ba9aaee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ba9aaee3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ba9aaee3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ba9aaee3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ba9aaee3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ba9aaee3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ba9aaee3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4975"/>
            <a:ext cx="8520600" cy="818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t>KUBERNETES WEEK-1</a:t>
            </a:r>
            <a:endParaRPr b="1"/>
          </a:p>
        </p:txBody>
      </p:sp>
      <p:sp>
        <p:nvSpPr>
          <p:cNvPr id="55" name="Google Shape;55;p13"/>
          <p:cNvSpPr txBox="1"/>
          <p:nvPr>
            <p:ph idx="1" type="subTitle"/>
          </p:nvPr>
        </p:nvSpPr>
        <p:spPr>
          <a:xfrm>
            <a:off x="311700" y="1120950"/>
            <a:ext cx="8520600" cy="2901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GB"/>
              <a:t>TOPICS COVERED IN WEEK-1</a:t>
            </a:r>
            <a:endParaRPr b="1"/>
          </a:p>
          <a:p>
            <a:pPr indent="-406400" lvl="0" marL="457200" rtl="0" algn="ctr">
              <a:spcBef>
                <a:spcPts val="0"/>
              </a:spcBef>
              <a:spcAft>
                <a:spcPts val="0"/>
              </a:spcAft>
              <a:buSzPts val="2800"/>
              <a:buAutoNum type="arabicParenR"/>
            </a:pPr>
            <a:r>
              <a:rPr b="1" lang="en-GB"/>
              <a:t>KUBERNETES ARCHITECTURE</a:t>
            </a:r>
            <a:endParaRPr b="1"/>
          </a:p>
          <a:p>
            <a:pPr indent="-406400" lvl="0" marL="457200" rtl="0" algn="ctr">
              <a:spcBef>
                <a:spcPts val="0"/>
              </a:spcBef>
              <a:spcAft>
                <a:spcPts val="0"/>
              </a:spcAft>
              <a:buSzPts val="2800"/>
              <a:buAutoNum type="arabicParenR"/>
            </a:pPr>
            <a:r>
              <a:rPr b="1" lang="en-GB"/>
              <a:t>KUBERNETES COMPONENTS</a:t>
            </a:r>
            <a:endParaRPr b="1"/>
          </a:p>
          <a:p>
            <a:pPr indent="-406400" lvl="0" marL="457200" rtl="0" algn="ctr">
              <a:spcBef>
                <a:spcPts val="0"/>
              </a:spcBef>
              <a:spcAft>
                <a:spcPts val="0"/>
              </a:spcAft>
              <a:buSzPts val="2800"/>
              <a:buAutoNum type="arabicParenR"/>
            </a:pPr>
            <a:r>
              <a:rPr b="1" lang="en-GB"/>
              <a:t>CUSTOM RESOURCE DEFINITION</a:t>
            </a:r>
            <a:endParaRPr b="1"/>
          </a:p>
          <a:p>
            <a:pPr indent="-406400" lvl="0" marL="457200" rtl="0" algn="ctr">
              <a:spcBef>
                <a:spcPts val="0"/>
              </a:spcBef>
              <a:spcAft>
                <a:spcPts val="0"/>
              </a:spcAft>
              <a:buSzPts val="2800"/>
              <a:buAutoNum type="arabicParenR"/>
            </a:pPr>
            <a:r>
              <a:rPr b="1" lang="en-GB"/>
              <a:t>KUBERNETES OPERATORS</a:t>
            </a:r>
            <a:endParaRPr b="1"/>
          </a:p>
          <a:p>
            <a:pPr indent="-406400" lvl="0" marL="457200" rtl="0" algn="ctr">
              <a:spcBef>
                <a:spcPts val="0"/>
              </a:spcBef>
              <a:spcAft>
                <a:spcPts val="0"/>
              </a:spcAft>
              <a:buSzPts val="2800"/>
              <a:buAutoNum type="arabicParenR"/>
            </a:pPr>
            <a:r>
              <a:rPr b="1" lang="en-GB"/>
              <a:t>ISTIO</a:t>
            </a:r>
            <a:endParaRPr b="1"/>
          </a:p>
          <a:p>
            <a:pPr indent="-406400" lvl="0" marL="457200" rtl="0" algn="ctr">
              <a:spcBef>
                <a:spcPts val="0"/>
              </a:spcBef>
              <a:spcAft>
                <a:spcPts val="0"/>
              </a:spcAft>
              <a:buSzPts val="2800"/>
              <a:buAutoNum type="arabicParenR"/>
            </a:pPr>
            <a:r>
              <a:rPr b="1" lang="en-GB"/>
              <a:t>JAEGER AND KIALI</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0" y="0"/>
            <a:ext cx="5353500" cy="743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t>Why Kubernetes?</a:t>
            </a:r>
            <a:endParaRPr b="1"/>
          </a:p>
        </p:txBody>
      </p:sp>
      <p:sp>
        <p:nvSpPr>
          <p:cNvPr id="61" name="Google Shape;61;p14"/>
          <p:cNvSpPr txBox="1"/>
          <p:nvPr>
            <p:ph idx="1" type="subTitle"/>
          </p:nvPr>
        </p:nvSpPr>
        <p:spPr>
          <a:xfrm>
            <a:off x="738800" y="856575"/>
            <a:ext cx="7859100" cy="3586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Docker is an image building, storing and container creation technology but kubernetes is container orchestration technology. </a:t>
            </a:r>
            <a:endParaRPr/>
          </a:p>
          <a:p>
            <a:pPr indent="0" lvl="0" marL="0" rtl="0" algn="l">
              <a:spcBef>
                <a:spcPts val="0"/>
              </a:spcBef>
              <a:spcAft>
                <a:spcPts val="0"/>
              </a:spcAft>
              <a:buNone/>
            </a:pPr>
            <a:r>
              <a:rPr lang="en-GB"/>
              <a:t>At one point of time it is very difficult to manage docker containers spanning over multiple hosts. </a:t>
            </a:r>
            <a:endParaRPr/>
          </a:p>
          <a:p>
            <a:pPr indent="0" lvl="0" marL="0" rtl="0" algn="l">
              <a:spcBef>
                <a:spcPts val="0"/>
              </a:spcBef>
              <a:spcAft>
                <a:spcPts val="0"/>
              </a:spcAft>
              <a:buNone/>
            </a:pPr>
            <a:r>
              <a:rPr lang="en-GB"/>
              <a:t>So we need Kubernetes for the below</a:t>
            </a:r>
            <a:br>
              <a:rPr lang="en-GB"/>
            </a:br>
            <a:endParaRPr/>
          </a:p>
          <a:p>
            <a:pPr indent="0" lvl="0" marL="0" rtl="0" algn="l">
              <a:spcBef>
                <a:spcPts val="0"/>
              </a:spcBef>
              <a:spcAft>
                <a:spcPts val="0"/>
              </a:spcAft>
              <a:buNone/>
            </a:pPr>
            <a:r>
              <a:rPr lang="en-GB"/>
              <a:t> • Auto Scaling Networking </a:t>
            </a:r>
            <a:endParaRPr/>
          </a:p>
          <a:p>
            <a:pPr indent="0" lvl="0" marL="0" rtl="0" algn="l">
              <a:spcBef>
                <a:spcPts val="0"/>
              </a:spcBef>
              <a:spcAft>
                <a:spcPts val="0"/>
              </a:spcAft>
              <a:buNone/>
            </a:pPr>
            <a:r>
              <a:rPr lang="en-GB"/>
              <a:t>• High Availability </a:t>
            </a:r>
            <a:endParaRPr/>
          </a:p>
          <a:p>
            <a:pPr indent="0" lvl="0" marL="0" rtl="0" algn="l">
              <a:spcBef>
                <a:spcPts val="0"/>
              </a:spcBef>
              <a:spcAft>
                <a:spcPts val="0"/>
              </a:spcAft>
              <a:buNone/>
            </a:pPr>
            <a:r>
              <a:rPr lang="en-GB"/>
              <a:t>• Reliability Self Healing </a:t>
            </a:r>
            <a:endParaRPr/>
          </a:p>
          <a:p>
            <a:pPr indent="0" lvl="0" marL="0" rtl="0" algn="l">
              <a:spcBef>
                <a:spcPts val="0"/>
              </a:spcBef>
              <a:spcAft>
                <a:spcPts val="0"/>
              </a:spcAft>
              <a:buNone/>
            </a:pPr>
            <a:r>
              <a:rPr lang="en-GB"/>
              <a:t>• Storage mechanism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0"/>
            <a:ext cx="509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KUBERNETES ARCHITECTURE</a:t>
            </a:r>
            <a:endParaRPr b="1"/>
          </a:p>
        </p:txBody>
      </p:sp>
      <p:pic>
        <p:nvPicPr>
          <p:cNvPr id="67" name="Google Shape;67;p15"/>
          <p:cNvPicPr preferRelativeResize="0"/>
          <p:nvPr/>
        </p:nvPicPr>
        <p:blipFill>
          <a:blip r:embed="rId3">
            <a:alphaModFix/>
          </a:blip>
          <a:stretch>
            <a:fillRect/>
          </a:stretch>
        </p:blipFill>
        <p:spPr>
          <a:xfrm>
            <a:off x="816000" y="621025"/>
            <a:ext cx="7512000" cy="4522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Service in Kubernetes</a:t>
            </a:r>
            <a:endParaRPr b="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Pods are naturally ephemeral in Kubernetes.So Pod IP will be changed every time it is created. To achieve pod to pod communication we can't re on IP addresses. Solution is service. </a:t>
            </a:r>
            <a:endParaRPr/>
          </a:p>
          <a:p>
            <a:pPr indent="0" lvl="0" marL="0" rtl="0" algn="l">
              <a:spcBef>
                <a:spcPts val="1200"/>
              </a:spcBef>
              <a:spcAft>
                <a:spcPts val="1200"/>
              </a:spcAft>
              <a:buNone/>
            </a:pPr>
            <a:r>
              <a:rPr lang="en-GB"/>
              <a:t>Service can have name and Port when a pod is created it can go attached to service itself. It acts as a service mesh. Multiple pods can be attached to service based on label selectors. Service acts as Load balancer between pods.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Types of Service</a:t>
            </a:r>
            <a:endParaRPr b="1"/>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Cluster IP: Default type. It can get one IP address. We can configure cluster IP service to achieve pod to pod communication, But it can't be accessed over the internet. </a:t>
            </a:r>
            <a:endParaRPr/>
          </a:p>
          <a:p>
            <a:pPr indent="0" lvl="0" marL="0" rtl="0" algn="l">
              <a:spcBef>
                <a:spcPts val="1200"/>
              </a:spcBef>
              <a:spcAft>
                <a:spcPts val="0"/>
              </a:spcAft>
              <a:buNone/>
            </a:pPr>
            <a:r>
              <a:rPr lang="en-GB"/>
              <a:t>Node Port: Node Port by default creates cluster IP in background. When we say NodeRort a port will be opened on each and every node. This port will be redirected to the cluster IPNode Port can be accessed over the internet. </a:t>
            </a:r>
            <a:endParaRPr/>
          </a:p>
          <a:p>
            <a:pPr indent="0" lvl="0" marL="0" rtl="0" algn="l">
              <a:spcBef>
                <a:spcPts val="1200"/>
              </a:spcBef>
              <a:spcAft>
                <a:spcPts val="1200"/>
              </a:spcAft>
              <a:buNone/>
            </a:pPr>
            <a:r>
              <a:rPr lang="en-GB"/>
              <a:t>Load Balancer: We can create Load Balancer through cloud providers like AWS, GCP, Azure, etc. Load Balancer by default creates NodePort and Cluster IP in the background. Load Balancer -&gt; NodePort -&gt; Cluster IP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0" y="0"/>
            <a:ext cx="203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Replica Set</a:t>
            </a:r>
            <a:endParaRPr b="1"/>
          </a:p>
        </p:txBody>
      </p:sp>
      <p:pic>
        <p:nvPicPr>
          <p:cNvPr id="85" name="Google Shape;85;p18"/>
          <p:cNvPicPr preferRelativeResize="0"/>
          <p:nvPr/>
        </p:nvPicPr>
        <p:blipFill rotWithShape="1">
          <a:blip r:embed="rId3">
            <a:alphaModFix/>
          </a:blip>
          <a:srcRect b="14434" l="0" r="0" t="0"/>
          <a:stretch/>
        </p:blipFill>
        <p:spPr>
          <a:xfrm>
            <a:off x="72750" y="418375"/>
            <a:ext cx="4317250" cy="3318450"/>
          </a:xfrm>
          <a:prstGeom prst="rect">
            <a:avLst/>
          </a:prstGeom>
          <a:noFill/>
          <a:ln>
            <a:noFill/>
          </a:ln>
        </p:spPr>
      </p:pic>
      <p:sp>
        <p:nvSpPr>
          <p:cNvPr id="86" name="Google Shape;86;p18"/>
          <p:cNvSpPr txBox="1"/>
          <p:nvPr/>
        </p:nvSpPr>
        <p:spPr>
          <a:xfrm>
            <a:off x="299325" y="3914250"/>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It guarantees the declared no of pods will run always. It is the most important feature of high availability and autoscale.</a:t>
            </a:r>
            <a:endParaRPr/>
          </a:p>
        </p:txBody>
      </p:sp>
      <p:sp>
        <p:nvSpPr>
          <p:cNvPr id="87" name="Google Shape;87;p18"/>
          <p:cNvSpPr txBox="1"/>
          <p:nvPr/>
        </p:nvSpPr>
        <p:spPr>
          <a:xfrm>
            <a:off x="5289400" y="-21450"/>
            <a:ext cx="3000000" cy="6156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GB" sz="2800">
                <a:solidFill>
                  <a:schemeClr val="dk1"/>
                </a:solidFill>
              </a:rPr>
              <a:t>Deployment</a:t>
            </a:r>
            <a:r>
              <a:rPr lang="en-GB"/>
              <a:t> </a:t>
            </a:r>
            <a:endParaRPr/>
          </a:p>
        </p:txBody>
      </p:sp>
      <p:sp>
        <p:nvSpPr>
          <p:cNvPr id="88" name="Google Shape;88;p18"/>
          <p:cNvSpPr txBox="1"/>
          <p:nvPr/>
        </p:nvSpPr>
        <p:spPr>
          <a:xfrm>
            <a:off x="4839700" y="473350"/>
            <a:ext cx="37476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t>Deployment creates Replica Set in background to maintain the desired number of replicas We can use deployment for stateless applications. Finally Deployment is the highest resource in Kubernetes to maintain Availability - Make sure desired no of replicas are always available Scalability - Can be used to scale at runtime based on traffic. Maintainability - We can do the updates with new image versions.</a:t>
            </a:r>
            <a:endParaRPr sz="1300"/>
          </a:p>
        </p:txBody>
      </p:sp>
      <p:pic>
        <p:nvPicPr>
          <p:cNvPr id="89" name="Google Shape;89;p18"/>
          <p:cNvPicPr preferRelativeResize="0"/>
          <p:nvPr/>
        </p:nvPicPr>
        <p:blipFill>
          <a:blip r:embed="rId4">
            <a:alphaModFix/>
          </a:blip>
          <a:stretch>
            <a:fillRect/>
          </a:stretch>
        </p:blipFill>
        <p:spPr>
          <a:xfrm>
            <a:off x="4620950" y="2459050"/>
            <a:ext cx="4523049" cy="268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Daemon Set</a:t>
            </a:r>
            <a:endParaRPr/>
          </a:p>
        </p:txBody>
      </p:sp>
      <p:sp>
        <p:nvSpPr>
          <p:cNvPr id="95" name="Google Shape;95;p19"/>
          <p:cNvSpPr txBox="1"/>
          <p:nvPr>
            <p:ph idx="1" type="body"/>
          </p:nvPr>
        </p:nvSpPr>
        <p:spPr>
          <a:xfrm>
            <a:off x="0" y="572700"/>
            <a:ext cx="9078000" cy="45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Daemon set is similar to Deployment. But there is only one difference. Deployment makes pods available in any node.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b="1"/>
          </a:p>
        </p:txBody>
      </p:sp>
      <p:pic>
        <p:nvPicPr>
          <p:cNvPr id="96" name="Google Shape;96;p19"/>
          <p:cNvPicPr preferRelativeResize="0"/>
          <p:nvPr/>
        </p:nvPicPr>
        <p:blipFill>
          <a:blip r:embed="rId3">
            <a:alphaModFix/>
          </a:blip>
          <a:stretch>
            <a:fillRect/>
          </a:stretch>
        </p:blipFill>
        <p:spPr>
          <a:xfrm>
            <a:off x="1976375" y="1291000"/>
            <a:ext cx="3818299" cy="3596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