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3" r:id="rId2"/>
    <p:sldMasterId id="2147483702" r:id="rId3"/>
  </p:sldMasterIdLst>
  <p:notesMasterIdLst>
    <p:notesMasterId r:id="rId38"/>
  </p:notesMasterIdLst>
  <p:sldIdLst>
    <p:sldId id="274" r:id="rId4"/>
    <p:sldId id="276" r:id="rId5"/>
    <p:sldId id="257" r:id="rId6"/>
    <p:sldId id="277" r:id="rId7"/>
    <p:sldId id="278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84" r:id="rId16"/>
    <p:sldId id="285" r:id="rId17"/>
    <p:sldId id="286" r:id="rId18"/>
    <p:sldId id="287" r:id="rId19"/>
    <p:sldId id="288" r:id="rId20"/>
    <p:sldId id="289" r:id="rId21"/>
    <p:sldId id="265" r:id="rId22"/>
    <p:sldId id="266" r:id="rId23"/>
    <p:sldId id="267" r:id="rId24"/>
    <p:sldId id="283" r:id="rId25"/>
    <p:sldId id="290" r:id="rId26"/>
    <p:sldId id="268" r:id="rId27"/>
    <p:sldId id="291" r:id="rId28"/>
    <p:sldId id="292" r:id="rId29"/>
    <p:sldId id="279" r:id="rId30"/>
    <p:sldId id="269" r:id="rId31"/>
    <p:sldId id="270" r:id="rId32"/>
    <p:sldId id="271" r:id="rId33"/>
    <p:sldId id="272" r:id="rId34"/>
    <p:sldId id="273" r:id="rId35"/>
    <p:sldId id="281" r:id="rId36"/>
    <p:sldId id="282" r:id="rId37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o chen" initials="gc" lastIdx="1" clrIdx="0">
    <p:extLst>
      <p:ext uri="{19B8F6BF-5375-455C-9EA6-DF929625EA0E}">
        <p15:presenceInfo xmlns:p15="http://schemas.microsoft.com/office/powerpoint/2012/main" userId="2f15c10095b59c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0235" autoAdjust="0"/>
  </p:normalViewPr>
  <p:slideViewPr>
    <p:cSldViewPr snapToGrid="0">
      <p:cViewPr varScale="1">
        <p:scale>
          <a:sx n="65" d="100"/>
          <a:sy n="65" d="100"/>
        </p:scale>
        <p:origin x="12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netoptimizer.blogspot.com/2014/10/unlocked-10gbps-tx-wirespeed-smallest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netoptimizer.blogspot.com/2014/10/unlocked-10gbps-tx-wirespeed-smallest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nsdi15/nsdi15-paper-pfaff.pdf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D0AC1-9E77-403C-BD4A-A844836F51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73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3F66C434-F545-497D-8002-26B3148300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7B1FFE-D9BA-4E00-A2EC-9B7C142E49E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FD44950D-B49D-4777-831D-3FF2ADDF4B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C862C0F8-5574-4411-BAF4-C4289E74F8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115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444734CE-06C3-45FF-AE19-E5A9EEECDF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EB604B-D1F0-4933-9EE0-9D665DF1D3A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163234C0-9A08-4E16-AE00-9A496183D8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67FA7EB2-610C-44CA-961D-FB2E6EC47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842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753FF1EC-C8E7-4F18-B50F-404DA7CF54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B7ACE6-810C-406F-AA13-AC914D31D91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17C3326C-8FDF-428F-B042-5E32146C51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D612F931-D474-497E-BFF7-59BF13E69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63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9ADB2502-FF70-476C-A16D-5B8F771594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C2F1FA-CDC1-4A9F-A485-839F5E34032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9566F945-CF1A-40F3-8404-AB54C97B62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60D7DA5D-AC79-4074-8F3E-D09F165591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52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DE658C81-C0FB-4BD9-83F1-77058DD762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2B294F-BCCD-47FB-9F54-F47DDBC0C17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80BB89F2-FA38-4F7C-A967-4F37EA3D8F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0DD516A8-8F7E-4CE5-B80E-56685CDF2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682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EA3F2CA6-33F0-45D8-BE59-D1DD2A0D14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309DAD-A2E2-4F4C-A7B6-90630665865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79E82CF5-2150-4F6F-824B-1609134ACF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979979E2-E9FD-4A87-A52D-5A4FBBD5B1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595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1" name="Shape 4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38" indent="-271638">
              <a:buSzPct val="75000"/>
              <a:buChar char="-"/>
            </a:pPr>
            <a:r>
              <a:t>As we saw earlier, the hypervisor runs a virtual switch to network the VMs.</a:t>
            </a:r>
          </a:p>
          <a:p>
            <a:pPr marL="271638" indent="-271638">
              <a:buSzPct val="75000"/>
              <a:buChar char="-"/>
            </a:pPr>
            <a:r>
              <a:t>But who’s doing the work for moving around packets?</a:t>
            </a:r>
          </a:p>
          <a:p>
            <a:pPr marL="271638" indent="-271638">
              <a:buSzPct val="75000"/>
              <a:buChar char="-"/>
            </a:pPr>
            <a:r>
              <a:t>The CPU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9" name="Shape 4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38" indent="-271638">
              <a:buSzPct val="75000"/>
              <a:buChar char="-"/>
            </a:pPr>
            <a:r>
              <a:t>Packet forwarding on CPUs can be very flexible: one can use general packet forwarding logic, filter packets on arbitrary fields, run them through multiple filters if necessary, etc.</a:t>
            </a:r>
          </a:p>
          <a:p>
            <a:pPr marL="271638" indent="-271638">
              <a:buSzPct val="75000"/>
              <a:buChar char="-"/>
            </a:pPr>
            <a:r>
              <a:t>But, if done naively, it can also be CPU expensive, and slow</a:t>
            </a:r>
          </a:p>
          <a:p>
            <a:pPr marL="271638" indent="-271638">
              <a:buSzPct val="75000"/>
              <a:buChar char="-"/>
            </a:pPr>
            <a:r>
              <a:t>Let’s see why …</a:t>
            </a:r>
          </a:p>
          <a:p>
            <a:pPr marL="271638" indent="-271638">
              <a:buSzPct val="75000"/>
              <a:buChar char="-"/>
            </a:pPr>
            <a:r>
              <a:t>At 10Gbps, with the smallest size packets, which is 84 bytes, we’re left with a 67 nanosecond time window in which to make a packet forwarding decision before the next packet arrives. (Note that Ethernet frames are 64 bytes, but together with the preamble which tells the receiver a packet is coming, and the necessary gap between packets, the envelope comes to 84 bytes.)</a:t>
            </a:r>
          </a:p>
          <a:p>
            <a:pPr marL="271638" indent="-271638">
              <a:buSzPct val="75000"/>
              <a:buChar char="-"/>
            </a:pPr>
            <a:r>
              <a:t>For context, for a CPU to access memory takes tens of nanoseconds; so 67ns is quite small! </a:t>
            </a:r>
          </a:p>
          <a:p>
            <a:pPr marL="271638" indent="-271638">
              <a:buSzPct val="75000"/>
              <a:buChar char="-"/>
            </a:pPr>
            <a:r>
              <a:t>And we’re trying to accomplish a LOT in this time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7" name="Shape 4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38" indent="-271638">
              <a:buSzPct val="75000"/>
              <a:buChar char="-"/>
            </a:pPr>
            <a:r>
              <a:rPr dirty="0"/>
              <a:t>We need time for packet I/O: moving packets from the NIC buffers to the OS buffers, which requires CPU interrupts</a:t>
            </a:r>
          </a:p>
          <a:p>
            <a:pPr marL="271638" indent="-271638">
              <a:buSzPct val="75000"/>
              <a:buChar char="-"/>
            </a:pPr>
            <a:r>
              <a:rPr dirty="0"/>
              <a:t>Until recently, a single x86 CPU core couldn’t saturate a 10Gbps link (</a:t>
            </a:r>
            <a:r>
              <a:rPr u="sng" dirty="0">
                <a:hlinkClick r:id="rId3"/>
              </a:rPr>
              <a:t>http://netoptimizer.blogspot.com/2014/10/unlocked-10gbps-tx-wirespeed-smallest.html</a:t>
            </a:r>
            <a:r>
              <a:rPr dirty="0"/>
              <a:t>) And this involves no switching — just a standard network stack moving packets between the OS and the NIC.</a:t>
            </a:r>
          </a:p>
          <a:p>
            <a:pPr marL="271638" indent="-271638">
              <a:buSzPct val="75000"/>
              <a:buChar char="-"/>
            </a:pPr>
            <a:r>
              <a:rPr dirty="0"/>
              <a:t>After significant engineering effort, packet I/O is now doable at these line rates</a:t>
            </a:r>
          </a:p>
          <a:p>
            <a:pPr marL="271638" indent="-271638">
              <a:buSzPct val="75000"/>
              <a:buChar char="-"/>
            </a:pPr>
            <a:r>
              <a:rPr dirty="0"/>
              <a:t>However, for a software switch, more effort is needed. If any of the switching logic is in </a:t>
            </a:r>
            <a:r>
              <a:rPr dirty="0" err="1"/>
              <a:t>userspace</a:t>
            </a:r>
            <a:r>
              <a:rPr dirty="0"/>
              <a:t>, one incurs the overhead for switching between </a:t>
            </a:r>
            <a:r>
              <a:rPr dirty="0" err="1"/>
              <a:t>userspace</a:t>
            </a:r>
            <a:r>
              <a:rPr dirty="0"/>
              <a:t> and kernel-</a:t>
            </a:r>
            <a:r>
              <a:rPr dirty="0" err="1"/>
              <a:t>userspace</a:t>
            </a:r>
            <a:r>
              <a:rPr dirty="0"/>
              <a:t> …</a:t>
            </a:r>
          </a:p>
          <a:p>
            <a:pPr marL="271638" indent="-271638">
              <a:buSzPct val="75000"/>
              <a:buChar char="-"/>
            </a:pPr>
            <a:r>
              <a:rPr dirty="0"/>
              <a:t>Further, for switching, we need to match rules for forwarding packets in a forwarding table</a:t>
            </a:r>
          </a:p>
          <a:p>
            <a:pPr marL="271638" indent="-271638">
              <a:buSzPct val="75000"/>
              <a:buChar char="-"/>
            </a:pPr>
            <a:r>
              <a:rPr dirty="0"/>
              <a:t>All this takes CPU time! Also, keep in mind that the CPU’s primary goal isn’t to forward packets — the primary goal is to run the applications.</a:t>
            </a:r>
          </a:p>
          <a:p>
            <a:pPr marL="271638" indent="-271638">
              <a:buSzPct val="75000"/>
              <a:buChar char="-"/>
            </a:pPr>
            <a:r>
              <a:rPr dirty="0"/>
              <a:t>Next, we’ll discuss two starkly different approaches to addressing the problem of networking virtual machines: one using specialized hardware, and the other, entirely in software.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7" name="Shape 4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38" indent="-271638">
              <a:buSzPct val="75000"/>
              <a:buChar char="-"/>
            </a:pPr>
            <a:r>
              <a:rPr dirty="0"/>
              <a:t>We need time for packet I/O: moving packets from the NIC buffers to the OS buffers, which requires CPU interrupts</a:t>
            </a:r>
          </a:p>
          <a:p>
            <a:pPr marL="271638" indent="-271638">
              <a:buSzPct val="75000"/>
              <a:buChar char="-"/>
            </a:pPr>
            <a:r>
              <a:rPr dirty="0"/>
              <a:t>Until recently, a single x86 CPU core couldn’t saturate a 10Gbps link (</a:t>
            </a:r>
            <a:r>
              <a:rPr u="sng" dirty="0">
                <a:hlinkClick r:id="rId3"/>
              </a:rPr>
              <a:t>http://netoptimizer.blogspot.com/2014/10/unlocked-10gbps-tx-wirespeed-smallest.html</a:t>
            </a:r>
            <a:r>
              <a:rPr dirty="0"/>
              <a:t>) And this involves no switching — just a standard network stack moving packets between the OS and the NIC.</a:t>
            </a:r>
          </a:p>
          <a:p>
            <a:pPr marL="271638" indent="-271638">
              <a:buSzPct val="75000"/>
              <a:buChar char="-"/>
            </a:pPr>
            <a:r>
              <a:rPr dirty="0"/>
              <a:t>After significant engineering effort, packet I/O is now doable at these line rates</a:t>
            </a:r>
          </a:p>
          <a:p>
            <a:pPr marL="271638" indent="-271638">
              <a:buSzPct val="75000"/>
              <a:buChar char="-"/>
            </a:pPr>
            <a:r>
              <a:rPr dirty="0"/>
              <a:t>However, for a software switch, more effort is needed. If any of the switching logic is in </a:t>
            </a:r>
            <a:r>
              <a:rPr dirty="0" err="1"/>
              <a:t>userspace</a:t>
            </a:r>
            <a:r>
              <a:rPr dirty="0"/>
              <a:t>, one incurs the overhead for switching between </a:t>
            </a:r>
            <a:r>
              <a:rPr dirty="0" err="1"/>
              <a:t>userspace</a:t>
            </a:r>
            <a:r>
              <a:rPr dirty="0"/>
              <a:t> and kernel-</a:t>
            </a:r>
            <a:r>
              <a:rPr dirty="0" err="1"/>
              <a:t>userspace</a:t>
            </a:r>
            <a:r>
              <a:rPr dirty="0"/>
              <a:t> …</a:t>
            </a:r>
          </a:p>
          <a:p>
            <a:pPr marL="271638" indent="-271638">
              <a:buSzPct val="75000"/>
              <a:buChar char="-"/>
            </a:pPr>
            <a:r>
              <a:rPr dirty="0"/>
              <a:t>Further, for switching, we need to match rules for forwarding packets in a forwarding table</a:t>
            </a:r>
          </a:p>
          <a:p>
            <a:pPr marL="271638" indent="-271638">
              <a:buSzPct val="75000"/>
              <a:buChar char="-"/>
            </a:pPr>
            <a:r>
              <a:rPr dirty="0"/>
              <a:t>All this takes CPU time! Also, keep in mind that the CPU’s primary goal isn’t to forward packets — the primary goal is to run the applications.</a:t>
            </a:r>
          </a:p>
          <a:p>
            <a:pPr marL="271638" indent="-271638">
              <a:buSzPct val="75000"/>
              <a:buChar char="-"/>
            </a:pPr>
            <a:r>
              <a:rPr dirty="0"/>
              <a:t>Next, we’ll discuss two starkly different approaches to addressing the problem of networking virtual machines: one using specialized hardware, and the other, entirely in software.</a:t>
            </a:r>
          </a:p>
        </p:txBody>
      </p:sp>
    </p:spTree>
    <p:extLst>
      <p:ext uri="{BB962C8B-B14F-4D97-AF65-F5344CB8AC3E}">
        <p14:creationId xmlns:p14="http://schemas.microsoft.com/office/powerpoint/2010/main" val="347369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Cloud computing depends heavily on server virtualization for several reasons:</a:t>
            </a:r>
          </a:p>
          <a:p>
            <a:pPr marL="271638" indent="-271638">
              <a:buSzPct val="75000"/>
              <a:buChar char="*"/>
            </a:pPr>
            <a:r>
              <a:t>Virtual machines allow multiplexing of hardware, with 10s to 100s of VMs on a physical server</a:t>
            </a:r>
          </a:p>
          <a:p>
            <a:pPr marL="271638" indent="-271638">
              <a:buSzPct val="75000"/>
              <a:buChar char="*"/>
            </a:pPr>
            <a:r>
              <a:t>Rapid deployment of new services: spinning up a VM takes seconds, while deploying an app on physical hardware may take much longer</a:t>
            </a:r>
          </a:p>
          <a:p>
            <a:pPr marL="271638" indent="-271638">
              <a:buSzPct val="75000"/>
              <a:buChar char="*"/>
            </a:pPr>
            <a:r>
              <a:t>If a workload requires migration, for example due to the physical server requiring maintenance, VMs can be migrated to other servers, often without interruption to service</a:t>
            </a:r>
          </a:p>
          <a:p>
            <a:pPr marL="271638" indent="-271638">
              <a:buSzPct val="75000"/>
              <a:buChar char="*"/>
            </a:pPr>
            <a:r>
              <a:t>Due to these advantages, today, more end-points or ports on the network are virtual than are physical (</a:t>
            </a:r>
            <a:r>
              <a:rPr u="sng">
                <a:hlinkClick r:id="rId3"/>
              </a:rPr>
              <a:t>https://www.usenix.org/system/files/conference/nsdi15/nsdi15-paper-pfaff.pdf</a:t>
            </a:r>
            <a:r>
              <a:t>)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38" indent="-271638">
              <a:buSzPct val="75000"/>
              <a:buChar char="-"/>
            </a:pPr>
            <a:r>
              <a:rPr dirty="0"/>
              <a:t>Main idea: CPUs are not designed for packet forwarding</a:t>
            </a:r>
          </a:p>
          <a:p>
            <a:pPr marL="271638" indent="-271638">
              <a:buSzPct val="75000"/>
              <a:buChar char="-"/>
            </a:pPr>
            <a:r>
              <a:rPr dirty="0"/>
              <a:t>The NIC is!!</a:t>
            </a:r>
          </a:p>
          <a:p>
            <a:pPr marL="271638" indent="-271638">
              <a:buSzPct val="75000"/>
              <a:buChar char="-"/>
            </a:pPr>
            <a:r>
              <a:rPr dirty="0"/>
              <a:t>Naive solution: give VMs direct access to physical NIC</a:t>
            </a:r>
          </a:p>
          <a:p>
            <a:pPr marL="271638" indent="-271638">
              <a:buSzPct val="75000"/>
              <a:buChar char="-"/>
            </a:pPr>
            <a:r>
              <a:rPr dirty="0"/>
              <a:t>Problem: sharing? access control? isolation?</a:t>
            </a:r>
          </a:p>
          <a:p>
            <a:pPr marL="271638" indent="-271638">
              <a:buSzPct val="75000"/>
              <a:buChar char="-"/>
            </a:pPr>
            <a:r>
              <a:rPr dirty="0"/>
              <a:t>SR-IOV provides a solution to this problem. SR-IOV = ? The SR part is not essential to this discussion and we’ll ignore it.</a:t>
            </a:r>
          </a:p>
          <a:p>
            <a:pPr marL="271638" indent="-271638">
              <a:buSzPct val="75000"/>
              <a:buChar char="-"/>
            </a:pPr>
            <a:r>
              <a:rPr dirty="0"/>
              <a:t>With SR-IOV, the physical NIC itself supports virtualization in hardware</a:t>
            </a:r>
          </a:p>
          <a:p>
            <a:pPr marL="271638" indent="-271638">
              <a:buSzPct val="75000"/>
              <a:buChar char="-"/>
            </a:pPr>
            <a:r>
              <a:rPr dirty="0"/>
              <a:t>Peek inside</a:t>
            </a:r>
          </a:p>
          <a:p>
            <a:pPr marL="271638" indent="-271638">
              <a:buSzPct val="75000"/>
              <a:buChar char="-"/>
            </a:pPr>
            <a:r>
              <a:rPr dirty="0"/>
              <a:t>The NIC provides a physical function which is just a standard ethernet port</a:t>
            </a:r>
          </a:p>
          <a:p>
            <a:pPr marL="271638" indent="-271638">
              <a:buSzPct val="75000"/>
              <a:buChar char="-"/>
            </a:pPr>
            <a:r>
              <a:rPr dirty="0"/>
              <a:t>In addition, it also provides several virtual functions (which are simple queues with transmit + receive ability)</a:t>
            </a:r>
          </a:p>
          <a:p>
            <a:pPr marL="271638" indent="-271638">
              <a:buSzPct val="75000"/>
              <a:buChar char="-"/>
            </a:pPr>
            <a:r>
              <a:rPr dirty="0"/>
              <a:t>Each VF is mapped to a VMs, so the VMs get access to NIC hardware resources</a:t>
            </a:r>
          </a:p>
          <a:p>
            <a:pPr marL="271638" indent="-271638">
              <a:buSzPct val="75000"/>
              <a:buChar char="-"/>
            </a:pPr>
            <a:r>
              <a:rPr dirty="0"/>
              <a:t>On the NIC also resides a simple L2 switch (which classifies traffic into queues for the virtual functions)</a:t>
            </a:r>
          </a:p>
          <a:p>
            <a:pPr marL="271638" indent="-271638">
              <a:buSzPct val="75000"/>
              <a:buChar char="-"/>
            </a:pPr>
            <a:r>
              <a:rPr dirty="0"/>
              <a:t>Further, packets are directly moved from the NIC VF to the corresponding VM memory using DMA, i.e. direct memory access (animate)</a:t>
            </a:r>
          </a:p>
          <a:p>
            <a:pPr marL="271638" indent="-271638">
              <a:buSzPct val="75000"/>
              <a:buChar char="-"/>
            </a:pPr>
            <a:r>
              <a:rPr dirty="0"/>
              <a:t>This allows us to bypass hypervisor!</a:t>
            </a:r>
          </a:p>
          <a:p>
            <a:pPr marL="271638" indent="-271638">
              <a:buSzPct val="75000"/>
              <a:buChar char="-"/>
            </a:pPr>
            <a:r>
              <a:rPr dirty="0"/>
              <a:t>Hypervisor is only involved in assignment and management of VFs and the PF</a:t>
            </a:r>
          </a:p>
          <a:p>
            <a:pPr marL="716138" lvl="1" indent="-271638">
              <a:buSzPct val="75000"/>
              <a:buChar char="-"/>
            </a:pPr>
            <a:r>
              <a:rPr dirty="0"/>
              <a:t>but not data path</a:t>
            </a:r>
          </a:p>
          <a:p>
            <a:pPr marL="271638" indent="-271638">
              <a:buSzPct val="75000"/>
              <a:buChar char="-"/>
            </a:pPr>
            <a:r>
              <a:rPr dirty="0"/>
              <a:t>Upshot: higher throughput, lower latency, lower CPU utilization. Close to native performance.</a:t>
            </a:r>
          </a:p>
          <a:p>
            <a:pPr marL="271638" indent="-271638">
              <a:buSzPct val="75000"/>
              <a:buChar char="-"/>
            </a:pPr>
            <a:endParaRPr dirty="0"/>
          </a:p>
          <a:p>
            <a:pPr marL="271638" indent="-271638">
              <a:buSzPct val="75000"/>
              <a:buChar char="-"/>
            </a:pPr>
            <a:r>
              <a:rPr dirty="0"/>
              <a:t>There are downsides to this approach though: </a:t>
            </a:r>
          </a:p>
          <a:p>
            <a:pPr marL="716138" lvl="1" indent="-271638">
              <a:buSzPct val="75000"/>
              <a:buChar char="-"/>
            </a:pPr>
            <a:r>
              <a:rPr dirty="0"/>
              <a:t>live VM migration is trickier because … the VM is tied to physical resources on the NIC</a:t>
            </a:r>
          </a:p>
          <a:p>
            <a:pPr marL="716138" lvl="1" indent="-271638">
              <a:buSzPct val="75000"/>
              <a:buChar char="-"/>
            </a:pPr>
            <a:r>
              <a:rPr dirty="0"/>
              <a:t>Also, forwarding isn’t flexible because we rely on the hardware L2 switch. In contrast, software defined networking allows very generic packet classification, on arbitrary combinations of fields, etc.</a:t>
            </a:r>
          </a:p>
          <a:p>
            <a:pPr marL="271638" indent="-271638">
              <a:buSzPct val="75000"/>
              <a:buChar char="-"/>
            </a:pPr>
            <a:r>
              <a:rPr dirty="0"/>
              <a:t>Next, we’ll look at a software switch approach which addresses these criticisms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38" indent="-271638">
              <a:buSzPct val="75000"/>
              <a:buChar char="-"/>
            </a:pPr>
            <a:r>
              <a:rPr dirty="0"/>
              <a:t>Main idea: CPUs are not designed for packet forwarding</a:t>
            </a:r>
          </a:p>
          <a:p>
            <a:pPr marL="271638" indent="-271638">
              <a:buSzPct val="75000"/>
              <a:buChar char="-"/>
            </a:pPr>
            <a:r>
              <a:rPr dirty="0"/>
              <a:t>The NIC is!!</a:t>
            </a:r>
          </a:p>
          <a:p>
            <a:pPr marL="271638" indent="-271638">
              <a:buSzPct val="75000"/>
              <a:buChar char="-"/>
            </a:pPr>
            <a:r>
              <a:rPr dirty="0"/>
              <a:t>Naive solution: give VMs direct access to physical NIC</a:t>
            </a:r>
          </a:p>
          <a:p>
            <a:pPr marL="271638" indent="-271638">
              <a:buSzPct val="75000"/>
              <a:buChar char="-"/>
            </a:pPr>
            <a:r>
              <a:rPr dirty="0"/>
              <a:t>Problem: sharing? access control? isolation?</a:t>
            </a:r>
          </a:p>
          <a:p>
            <a:pPr marL="271638" indent="-271638">
              <a:buSzPct val="75000"/>
              <a:buChar char="-"/>
            </a:pPr>
            <a:r>
              <a:rPr dirty="0"/>
              <a:t>SR-IOV provides a solution to this problem. SR-IOV = ? The SR part is not essential to this discussion and we’ll ignore it.</a:t>
            </a:r>
          </a:p>
          <a:p>
            <a:pPr marL="271638" indent="-271638">
              <a:buSzPct val="75000"/>
              <a:buChar char="-"/>
            </a:pPr>
            <a:r>
              <a:rPr dirty="0"/>
              <a:t>With SR-IOV, the physical NIC itself supports virtualization in hardware</a:t>
            </a:r>
          </a:p>
          <a:p>
            <a:pPr marL="271638" indent="-271638">
              <a:buSzPct val="75000"/>
              <a:buChar char="-"/>
            </a:pPr>
            <a:r>
              <a:rPr dirty="0"/>
              <a:t>Peek inside</a:t>
            </a:r>
          </a:p>
          <a:p>
            <a:pPr marL="271638" indent="-271638">
              <a:buSzPct val="75000"/>
              <a:buChar char="-"/>
            </a:pPr>
            <a:r>
              <a:rPr dirty="0"/>
              <a:t>The NIC provides a physical function which is just a standard ethernet port</a:t>
            </a:r>
          </a:p>
          <a:p>
            <a:pPr marL="271638" indent="-271638">
              <a:buSzPct val="75000"/>
              <a:buChar char="-"/>
            </a:pPr>
            <a:r>
              <a:rPr dirty="0"/>
              <a:t>In addition, it also provides several virtual functions (which are simple queues with transmit + receive ability)</a:t>
            </a:r>
          </a:p>
          <a:p>
            <a:pPr marL="271638" indent="-271638">
              <a:buSzPct val="75000"/>
              <a:buChar char="-"/>
            </a:pPr>
            <a:r>
              <a:rPr dirty="0"/>
              <a:t>Each VF is mapped to a VMs, so the VMs get access to NIC hardware resources</a:t>
            </a:r>
          </a:p>
          <a:p>
            <a:pPr marL="271638" indent="-271638">
              <a:buSzPct val="75000"/>
              <a:buChar char="-"/>
            </a:pPr>
            <a:r>
              <a:rPr dirty="0"/>
              <a:t>On the NIC also resides a simple L2 switch (which classifies traffic into queues for the virtual functions)</a:t>
            </a:r>
          </a:p>
          <a:p>
            <a:pPr marL="271638" indent="-271638">
              <a:buSzPct val="75000"/>
              <a:buChar char="-"/>
            </a:pPr>
            <a:r>
              <a:rPr dirty="0"/>
              <a:t>Further, packets are directly moved from the NIC VF to the corresponding VM memory using DMA, i.e. direct memory access (animate)</a:t>
            </a:r>
          </a:p>
          <a:p>
            <a:pPr marL="271638" indent="-271638">
              <a:buSzPct val="75000"/>
              <a:buChar char="-"/>
            </a:pPr>
            <a:r>
              <a:rPr dirty="0"/>
              <a:t>This allows us to bypass hypervisor!</a:t>
            </a:r>
          </a:p>
          <a:p>
            <a:pPr marL="271638" indent="-271638">
              <a:buSzPct val="75000"/>
              <a:buChar char="-"/>
            </a:pPr>
            <a:r>
              <a:rPr dirty="0"/>
              <a:t>Hypervisor is only involved in assignment and management of VFs and the PF</a:t>
            </a:r>
          </a:p>
          <a:p>
            <a:pPr marL="716138" lvl="1" indent="-271638">
              <a:buSzPct val="75000"/>
              <a:buChar char="-"/>
            </a:pPr>
            <a:r>
              <a:rPr dirty="0"/>
              <a:t>but not data path</a:t>
            </a:r>
          </a:p>
          <a:p>
            <a:pPr marL="271638" indent="-271638">
              <a:buSzPct val="75000"/>
              <a:buChar char="-"/>
            </a:pPr>
            <a:r>
              <a:rPr dirty="0"/>
              <a:t>Upshot: higher throughput, lower latency, lower CPU utilization. Close to native performance.</a:t>
            </a:r>
          </a:p>
          <a:p>
            <a:pPr marL="271638" indent="-271638">
              <a:buSzPct val="75000"/>
              <a:buChar char="-"/>
            </a:pPr>
            <a:endParaRPr dirty="0"/>
          </a:p>
          <a:p>
            <a:pPr marL="271638" indent="-271638">
              <a:buSzPct val="75000"/>
              <a:buChar char="-"/>
            </a:pPr>
            <a:r>
              <a:rPr dirty="0"/>
              <a:t>There are downsides to this approach though: </a:t>
            </a:r>
          </a:p>
          <a:p>
            <a:pPr marL="716138" lvl="1" indent="-271638">
              <a:buSzPct val="75000"/>
              <a:buChar char="-"/>
            </a:pPr>
            <a:r>
              <a:rPr dirty="0"/>
              <a:t>live VM migration is trickier because … the VM is tied to physical resources on the NIC</a:t>
            </a:r>
          </a:p>
          <a:p>
            <a:pPr marL="716138" lvl="1" indent="-271638">
              <a:buSzPct val="75000"/>
              <a:buChar char="-"/>
            </a:pPr>
            <a:r>
              <a:rPr dirty="0"/>
              <a:t>Also, forwarding isn’t flexible because we rely on the hardware L2 switch. In contrast, software defined networking allows very generic packet classification, on arbitrary combinations of fields, etc.</a:t>
            </a:r>
          </a:p>
          <a:p>
            <a:pPr marL="271638" indent="-271638">
              <a:buSzPct val="75000"/>
              <a:buChar char="-"/>
            </a:pPr>
            <a:r>
              <a:rPr dirty="0"/>
              <a:t>Next, we’ll look at a software switch approach which addresses these criticisms</a:t>
            </a:r>
          </a:p>
        </p:txBody>
      </p:sp>
    </p:spTree>
    <p:extLst>
      <p:ext uri="{BB962C8B-B14F-4D97-AF65-F5344CB8AC3E}">
        <p14:creationId xmlns:p14="http://schemas.microsoft.com/office/powerpoint/2010/main" val="3966968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38" indent="-271638">
              <a:buSzPct val="75000"/>
              <a:buChar char="-"/>
            </a:pPr>
            <a:r>
              <a:rPr dirty="0"/>
              <a:t>Main idea: CPUs are not designed for packet forwarding</a:t>
            </a:r>
          </a:p>
          <a:p>
            <a:pPr marL="271638" indent="-271638">
              <a:buSzPct val="75000"/>
              <a:buChar char="-"/>
            </a:pPr>
            <a:r>
              <a:rPr dirty="0"/>
              <a:t>The NIC is!!</a:t>
            </a:r>
          </a:p>
          <a:p>
            <a:pPr marL="271638" indent="-271638">
              <a:buSzPct val="75000"/>
              <a:buChar char="-"/>
            </a:pPr>
            <a:r>
              <a:rPr dirty="0"/>
              <a:t>Naive solution: give VMs direct access to physical NIC</a:t>
            </a:r>
          </a:p>
          <a:p>
            <a:pPr marL="271638" indent="-271638">
              <a:buSzPct val="75000"/>
              <a:buChar char="-"/>
            </a:pPr>
            <a:r>
              <a:rPr dirty="0"/>
              <a:t>Problem: sharing? access control? isolation?</a:t>
            </a:r>
          </a:p>
          <a:p>
            <a:pPr marL="271638" indent="-271638">
              <a:buSzPct val="75000"/>
              <a:buChar char="-"/>
            </a:pPr>
            <a:r>
              <a:rPr dirty="0"/>
              <a:t>SR-IOV provides a solution to this problem. SR-IOV = ? The SR part is not essential to this discussion and we’ll ignore it.</a:t>
            </a:r>
          </a:p>
          <a:p>
            <a:pPr marL="271638" indent="-271638">
              <a:buSzPct val="75000"/>
              <a:buChar char="-"/>
            </a:pPr>
            <a:r>
              <a:rPr dirty="0"/>
              <a:t>With SR-IOV, the physical NIC itself supports virtualization in hardware</a:t>
            </a:r>
          </a:p>
          <a:p>
            <a:pPr marL="271638" indent="-271638">
              <a:buSzPct val="75000"/>
              <a:buChar char="-"/>
            </a:pPr>
            <a:r>
              <a:rPr dirty="0"/>
              <a:t>Peek inside</a:t>
            </a:r>
          </a:p>
          <a:p>
            <a:pPr marL="271638" indent="-271638">
              <a:buSzPct val="75000"/>
              <a:buChar char="-"/>
            </a:pPr>
            <a:r>
              <a:rPr dirty="0"/>
              <a:t>The NIC provides a physical function which is just a standard ethernet port</a:t>
            </a:r>
          </a:p>
          <a:p>
            <a:pPr marL="271638" indent="-271638">
              <a:buSzPct val="75000"/>
              <a:buChar char="-"/>
            </a:pPr>
            <a:r>
              <a:rPr dirty="0"/>
              <a:t>In addition, it also provides several virtual functions (which are simple queues with transmit + receive ability)</a:t>
            </a:r>
          </a:p>
          <a:p>
            <a:pPr marL="271638" indent="-271638">
              <a:buSzPct val="75000"/>
              <a:buChar char="-"/>
            </a:pPr>
            <a:r>
              <a:rPr dirty="0"/>
              <a:t>Each VF is mapped to a VMs, so the VMs get access to NIC hardware resources</a:t>
            </a:r>
          </a:p>
          <a:p>
            <a:pPr marL="271638" indent="-271638">
              <a:buSzPct val="75000"/>
              <a:buChar char="-"/>
            </a:pPr>
            <a:r>
              <a:rPr dirty="0"/>
              <a:t>On the NIC also resides a simple L2 switch (which classifies traffic into queues for the virtual functions)</a:t>
            </a:r>
          </a:p>
          <a:p>
            <a:pPr marL="271638" indent="-271638">
              <a:buSzPct val="75000"/>
              <a:buChar char="-"/>
            </a:pPr>
            <a:r>
              <a:rPr dirty="0"/>
              <a:t>Further, packets are directly moved from the NIC VF to the corresponding VM memory using DMA, i.e. direct memory access (animate)</a:t>
            </a:r>
          </a:p>
          <a:p>
            <a:pPr marL="271638" indent="-271638">
              <a:buSzPct val="75000"/>
              <a:buChar char="-"/>
            </a:pPr>
            <a:r>
              <a:rPr dirty="0"/>
              <a:t>This allows us to bypass hypervisor!</a:t>
            </a:r>
          </a:p>
          <a:p>
            <a:pPr marL="271638" indent="-271638">
              <a:buSzPct val="75000"/>
              <a:buChar char="-"/>
            </a:pPr>
            <a:r>
              <a:rPr dirty="0"/>
              <a:t>Hypervisor is only involved in assignment and management of VFs and the PF</a:t>
            </a:r>
          </a:p>
          <a:p>
            <a:pPr marL="716138" lvl="1" indent="-271638">
              <a:buSzPct val="75000"/>
              <a:buChar char="-"/>
            </a:pPr>
            <a:r>
              <a:rPr dirty="0"/>
              <a:t>but not data path</a:t>
            </a:r>
          </a:p>
          <a:p>
            <a:pPr marL="271638" indent="-271638">
              <a:buSzPct val="75000"/>
              <a:buChar char="-"/>
            </a:pPr>
            <a:r>
              <a:rPr dirty="0"/>
              <a:t>Upshot: higher throughput, lower latency, lower CPU utilization. Close to native performance.</a:t>
            </a:r>
          </a:p>
          <a:p>
            <a:pPr marL="271638" indent="-271638">
              <a:buSzPct val="75000"/>
              <a:buChar char="-"/>
            </a:pPr>
            <a:endParaRPr dirty="0"/>
          </a:p>
          <a:p>
            <a:pPr marL="271638" indent="-271638">
              <a:buSzPct val="75000"/>
              <a:buChar char="-"/>
            </a:pPr>
            <a:r>
              <a:rPr dirty="0"/>
              <a:t>There are downsides to this approach though: </a:t>
            </a:r>
          </a:p>
          <a:p>
            <a:pPr marL="716138" lvl="1" indent="-271638">
              <a:buSzPct val="75000"/>
              <a:buChar char="-"/>
            </a:pPr>
            <a:r>
              <a:rPr dirty="0"/>
              <a:t>live VM migration is trickier because … the VM is tied to physical resources on the NIC</a:t>
            </a:r>
          </a:p>
          <a:p>
            <a:pPr marL="716138" lvl="1" indent="-271638">
              <a:buSzPct val="75000"/>
              <a:buChar char="-"/>
            </a:pPr>
            <a:r>
              <a:rPr dirty="0"/>
              <a:t>Also, forwarding isn’t flexible because we rely on the hardware L2 switch. In contrast, software defined networking allows very generic packet classification, on arbitrary combinations of fields, etc.</a:t>
            </a:r>
          </a:p>
          <a:p>
            <a:pPr marL="271638" indent="-271638">
              <a:buSzPct val="75000"/>
              <a:buChar char="-"/>
            </a:pPr>
            <a:r>
              <a:rPr dirty="0"/>
              <a:t>Next, we’ll look at a software switch approach which addresses these criticisms</a:t>
            </a:r>
          </a:p>
        </p:txBody>
      </p:sp>
    </p:spTree>
    <p:extLst>
      <p:ext uri="{BB962C8B-B14F-4D97-AF65-F5344CB8AC3E}">
        <p14:creationId xmlns:p14="http://schemas.microsoft.com/office/powerpoint/2010/main" val="2785845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1" name="Shape 5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discussion will be based on work by Pfaff et al. We’ll only see a very broad overview here, but I recommend that you check out the paper in its entirety — which will tell you not only about the final decision, but the process that led to it.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8" name="Shape 5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Open </a:t>
            </a:r>
            <a:r>
              <a:rPr dirty="0" err="1"/>
              <a:t>vSwitch’s</a:t>
            </a:r>
            <a:r>
              <a:rPr dirty="0"/>
              <a:t> Design goals are </a:t>
            </a:r>
          </a:p>
          <a:p>
            <a:pPr marL="271638" indent="-271638">
              <a:buSzPct val="75000"/>
              <a:buChar char="-"/>
            </a:pPr>
            <a:r>
              <a:rPr dirty="0"/>
              <a:t>flexible, fast forwarding</a:t>
            </a:r>
          </a:p>
          <a:p>
            <a:endParaRPr dirty="0"/>
          </a:p>
          <a:p>
            <a:pPr marL="271638" indent="-271638">
              <a:buSzPct val="75000"/>
              <a:buChar char="-"/>
            </a:pPr>
            <a:r>
              <a:rPr dirty="0"/>
              <a:t>This necessitates a division between </a:t>
            </a:r>
            <a:r>
              <a:rPr dirty="0" err="1"/>
              <a:t>userspace</a:t>
            </a:r>
            <a:r>
              <a:rPr dirty="0"/>
              <a:t> and </a:t>
            </a:r>
            <a:r>
              <a:rPr dirty="0" err="1"/>
              <a:t>kernelspace</a:t>
            </a:r>
            <a:r>
              <a:rPr dirty="0"/>
              <a:t> tasks</a:t>
            </a:r>
          </a:p>
          <a:p>
            <a:pPr marL="271638" indent="-271638">
              <a:buSzPct val="75000"/>
              <a:buChar char="-"/>
            </a:pPr>
            <a:r>
              <a:rPr dirty="0"/>
              <a:t>One cannot work entirely in kernel because of development difficulties — it’s hard to push changes to kernel-level code, and it’s desirable to keep logic that resides in the kernel as simple as possible</a:t>
            </a:r>
          </a:p>
          <a:p>
            <a:pPr marL="271638" indent="-271638">
              <a:buSzPct val="75000"/>
              <a:buChar char="-"/>
            </a:pPr>
            <a:endParaRPr dirty="0"/>
          </a:p>
          <a:p>
            <a:r>
              <a:rPr dirty="0"/>
              <a:t>So, the “smarts” of this approach, i.e., switch routing decisions lie in user-space. This is where one decides what rules / filters apply to packets of a certain type</a:t>
            </a:r>
          </a:p>
          <a:p>
            <a:pPr marL="271638" indent="-271638">
              <a:buSzPct val="75000"/>
              <a:buChar char="-"/>
            </a:pPr>
            <a:r>
              <a:rPr dirty="0"/>
              <a:t>perhaps based on network-updates from other (virtual) switches in the network</a:t>
            </a:r>
          </a:p>
          <a:p>
            <a:pPr marL="271638" indent="-271638">
              <a:buSzPct val="75000"/>
              <a:buChar char="-"/>
            </a:pPr>
            <a:r>
              <a:rPr dirty="0"/>
              <a:t>This behavior can be programmed using OpenFlow (which we will cover in our SDN section)</a:t>
            </a:r>
          </a:p>
          <a:p>
            <a:pPr marL="271638" indent="-271638">
              <a:buSzPct val="75000"/>
              <a:buChar char="-"/>
            </a:pPr>
            <a:r>
              <a:rPr dirty="0"/>
              <a:t>So this part is optimized for processing network updates, and not necessarily for </a:t>
            </a:r>
            <a:r>
              <a:rPr dirty="0" err="1"/>
              <a:t>wirespeed</a:t>
            </a:r>
            <a:r>
              <a:rPr dirty="0"/>
              <a:t> packet forwarding</a:t>
            </a:r>
          </a:p>
          <a:p>
            <a:endParaRPr dirty="0"/>
          </a:p>
          <a:p>
            <a:r>
              <a:rPr dirty="0"/>
              <a:t>Packet forwarding is largely handed in the kernel</a:t>
            </a:r>
          </a:p>
          <a:p>
            <a:endParaRPr dirty="0"/>
          </a:p>
          <a:p>
            <a:r>
              <a:rPr dirty="0"/>
              <a:t>Broadly, open </a:t>
            </a:r>
            <a:r>
              <a:rPr dirty="0" err="1"/>
              <a:t>vswitch’s</a:t>
            </a:r>
            <a:r>
              <a:rPr dirty="0"/>
              <a:t> approach is to optimize the common case (as opposed to worst-case line-rate) and as we’ll see, caching is the answer to that need.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9" name="Shape 5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Let’s look at how packets flow through this architecture.</a:t>
            </a:r>
          </a:p>
          <a:p>
            <a:endParaRPr/>
          </a:p>
          <a:p>
            <a:r>
              <a:t>The first packet of a flow goes to userspace</a:t>
            </a:r>
          </a:p>
          <a:p>
            <a:r>
              <a:t>Here, several different packet classifiers might be consulted, some actions may be based on MAC addresses, others may depend on TCPports etc.</a:t>
            </a:r>
          </a:p>
          <a:p>
            <a:r>
              <a:t>The highest priority matching action will be used to forward the packet</a:t>
            </a:r>
          </a:p>
          <a:p>
            <a:endParaRPr/>
          </a:p>
          <a:p>
            <a:r>
              <a:t>Once a packet is forwarded, a collapsed rule used to forward that packet is installed in the kernel. This is a simple classifier, with no priorities. The following packets of this flow never enter userspace, seeing only the kernel classifier.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0" name="Shape 5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Problem: still running a packet classifier</a:t>
            </a:r>
          </a:p>
          <a:p>
            <a:r>
              <a:rPr dirty="0"/>
              <a:t>Solution: create a simple hash table based cache into the classifier</a:t>
            </a:r>
          </a:p>
          <a:p>
            <a:r>
              <a:rPr dirty="0"/>
              <a:t>No longer a packet classifier, just a simple O(1) hash table lookup</a:t>
            </a:r>
          </a:p>
          <a:p>
            <a:endParaRPr dirty="0"/>
          </a:p>
          <a:p>
            <a:r>
              <a:rPr dirty="0"/>
              <a:t>Works well for real workloads; the paper reports results in a large real deployment, showing high cache-hit rates (over 97%) and low CPU usage.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8" name="Shape 5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Let’s look at one of their results. This performance data was gathered from 24-hours of operations at a Rackspace data center with multiple tenants. Each point on this scatterplot represent one of more than 1000 hypervisors in this deployment. On the x-axis is number of kernel misses / second averaged over 24 hours. On the y-axis is average CPU load. As the number of switches to userspace increases, CPU load increases as well, but it’s almost always below 20%, and in the vast majority of cases, below 10%. This may not be clear from this scatterplot, but over 80% of the hypervisors averaged 5% or less CPU load. Minor note: The measured CPU load can sometimes exceed 100% due to multithreading. Interestingly, the authors found that all 6 instances of this happening (top-right corner) were due to previously unknown implementation bug.</a:t>
            </a:r>
          </a:p>
          <a:p>
            <a:endParaRPr/>
          </a:p>
          <a:p>
            <a:r>
              <a:t>Of course, performance can be expected to be drastically lower for things like port-scans, which cause caching to not be useful.</a:t>
            </a:r>
          </a:p>
          <a:p>
            <a:endParaRPr/>
          </a:p>
          <a:p>
            <a:r>
              <a:t>To summarize briefly: the hardware approach sacrifices flexibility in forwarding logic; while Open vSwitch’s software approach sacrifices worst-case performance in favor of flexibility.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Let’s look at how server virtualization works.</a:t>
            </a:r>
          </a:p>
          <a:p>
            <a:r>
              <a:t>The physical hardware is managed by a hypervisor (XEN, KVM, VmWare’s ESXi, etc.)</a:t>
            </a:r>
          </a:p>
          <a:p>
            <a:r>
              <a:t>On top of the hypervisor run several VMs in userspace</a:t>
            </a:r>
          </a:p>
          <a:p>
            <a:r>
              <a:t>The hypervisor provides an emulated view of the hardware for the virtual machines.</a:t>
            </a:r>
          </a:p>
          <a:p>
            <a:r>
              <a:t>Among other hardware resources, the network interface card, is also virtualized in this manner — with the hypervisor managing the physical NIC, while exposing virtual interfaces to the VMs.</a:t>
            </a:r>
          </a:p>
          <a:p>
            <a:r>
              <a:t>The physical NIC connects this server to the rest of the network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6" name="Shape 2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are these VMs networked?</a:t>
            </a:r>
          </a:p>
          <a:p>
            <a:r>
              <a:t>The hypervisor runs a virtual switch</a:t>
            </a:r>
          </a:p>
          <a:p>
            <a:r>
              <a:t>This can be a simple Layer 2 switch, operating in software, which is connected to all the virtual NICs and the physical NICs and moves packets between the VMs and the external network.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5" name="Shape 2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Before we examine the details of this, it’s worth noting that here are other ways of doing virtualization — one, using Docker, is becoming popular. In the model we just discussed, …</a:t>
            </a:r>
          </a:p>
          <a:p>
            <a:pPr marL="271638" indent="-271638">
              <a:buSzPct val="75000"/>
              <a:buChar char="-"/>
            </a:pPr>
            <a:r>
              <a:t>Each virtual machines run its own entire guest operating system</a:t>
            </a:r>
          </a:p>
          <a:p>
            <a:pPr marL="271638" indent="-271638">
              <a:buSzPct val="75000"/>
              <a:buChar char="-"/>
            </a:pPr>
            <a:r>
              <a:t>The application runs as a process inside this guest OS</a:t>
            </a:r>
          </a:p>
          <a:p>
            <a:r>
              <a:t>- This means that running even a small application requires the overhead of running an entire OS.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4" name="Shape 2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 alternate approach is use Linux containers for virtualization, like Docker does.</a:t>
            </a:r>
          </a:p>
          <a:p>
            <a:pPr marL="271638" indent="-271638">
              <a:buSzPct val="75000"/>
              <a:buChar char="-"/>
            </a:pPr>
            <a:r>
              <a:t>In this setting, an application, together with its dependencies, is packaged into a linux container, which runs using the host machine’s linux kernel and any shared resources</a:t>
            </a:r>
          </a:p>
          <a:p>
            <a:pPr marL="271638" indent="-271638">
              <a:buSzPct val="75000"/>
              <a:buChar char="-"/>
            </a:pPr>
            <a:r>
              <a:t>Docker is simply a container manager</a:t>
            </a:r>
          </a:p>
          <a:p>
            <a:pPr marL="271638" indent="-271638">
              <a:buSzPct val="75000"/>
              <a:buChar char="-"/>
            </a:pPr>
            <a:r>
              <a:t>Applications are isolated from each other by the use of separate namespace — resources in one application cannot be addressed by other applications</a:t>
            </a:r>
          </a:p>
          <a:p>
            <a:pPr marL="271638" indent="-271638">
              <a:buSzPct val="75000"/>
              <a:buChar char="-"/>
            </a:pPr>
            <a:r>
              <a:t>This yields isolation similar to virtual machines</a:t>
            </a:r>
          </a:p>
          <a:p>
            <a:pPr marL="271638" indent="-271638">
              <a:buSzPct val="75000"/>
              <a:buChar char="-"/>
            </a:pPr>
            <a:r>
              <a:t>But with a reduced footprint — the container packages can be much smaller than the multiple Gigabytes needed for a guest OS</a:t>
            </a:r>
          </a:p>
          <a:p>
            <a:pPr marL="271638" indent="-271638">
              <a:buSzPct val="75000"/>
              <a:buChar char="-"/>
            </a:pPr>
            <a:r>
              <a:t>They also do not run any redundant guest OS processes</a:t>
            </a:r>
          </a:p>
          <a:p>
            <a:pPr marL="271638" indent="-271638">
              <a:buSzPct val="75000"/>
              <a:buChar char="-"/>
            </a:pPr>
            <a:r>
              <a:t>This enables much higher density, i.e., a larger number of applications can be supported on each server</a:t>
            </a:r>
          </a:p>
          <a:p>
            <a:pPr marL="271638" indent="-271638">
              <a:buSzPct val="75000"/>
              <a:buChar char="-"/>
            </a:pPr>
            <a:r>
              <a:t>Further containers can be brought up much faster than VMs (hundreds of milliseconds, as opposed to multiple seconds)</a:t>
            </a:r>
          </a:p>
          <a:p>
            <a:pPr marL="271638" indent="-271638">
              <a:buSzPct val="75000"/>
              <a:buChar char="-"/>
            </a:pPr>
            <a:r>
              <a:t>Recent work on comparing performance across these two approaches shows that container-based virtualization yields performance similar to or better than the virtual machine approach.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5" name="Shape 3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does networking work for containers with Docker?</a:t>
            </a:r>
          </a:p>
          <a:p>
            <a:pPr marL="271638" indent="-271638">
              <a:buSzPct val="75000"/>
              <a:buChar char="-"/>
            </a:pPr>
            <a:r>
              <a:t>Each container is assigned a virtual interface</a:t>
            </a:r>
          </a:p>
          <a:p>
            <a:pPr marL="271638" indent="-271638">
              <a:buSzPct val="75000"/>
              <a:buChar char="-"/>
            </a:pPr>
            <a:r>
              <a:t>Docker creates a virtual Ethernet bridge connecting these interfaces and the physical NIC</a:t>
            </a:r>
          </a:p>
          <a:p>
            <a:pPr marL="271638" indent="-271638">
              <a:buSzPct val="75000"/>
              <a:buChar char="-"/>
            </a:pPr>
            <a:r>
              <a:t>Configuring docker and environment variables determines network connectivity</a:t>
            </a:r>
          </a:p>
          <a:p>
            <a:pPr marL="271638" indent="-271638">
              <a:buSzPct val="75000"/>
              <a:buChar char="-"/>
            </a:pPr>
            <a:r>
              <a:t>External network connectivity is supported through a NAT (i.e. network address translation)</a:t>
            </a:r>
          </a:p>
          <a:p>
            <a:pPr marL="271638" indent="-271638">
              <a:buSzPct val="75000"/>
              <a:buChar char="-"/>
            </a:pPr>
            <a:r>
              <a:t>However, multiple projects are working on extending network functionality in various way and ultimately, we can expect networking to look similar to that for virtual machines</a:t>
            </a:r>
          </a:p>
          <a:p>
            <a:endParaRPr/>
          </a:p>
          <a:p>
            <a:r>
              <a:t>In our discussion here, we’ve ignored here certain virtualization details (for instance, the distinction between Type-1 and Type-2 hypervisors), but the hypervisor-VM model as described will suffice for our discussion. So let’s look back at it 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2" name="Shape 3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Local-VM to local-VM within the hypervisor = tradeoff:</a:t>
            </a:r>
          </a:p>
          <a:p>
            <a:pPr marL="271638" indent="-271638">
              <a:buSzPct val="75000"/>
              <a:buChar char="-"/>
            </a:pPr>
            <a:r>
              <a:t>better performance, easier switch config (STP detail)</a:t>
            </a:r>
          </a:p>
          <a:p>
            <a:pPr marL="271638" indent="-271638">
              <a:buSzPct val="75000"/>
              <a:buChar char="-"/>
            </a:pPr>
            <a:r>
              <a:t>BUT no visibility / monitoring from the network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9" name="Shape 3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Local-VM to local-VM within the hypervisor is a tradeoff:</a:t>
            </a:r>
          </a:p>
          <a:p>
            <a:pPr marL="271638" indent="-271638">
              <a:buSzPct val="75000"/>
              <a:buChar char="-"/>
            </a:pPr>
            <a:r>
              <a:t>better performance for local VM-VM traffic</a:t>
            </a:r>
          </a:p>
          <a:p>
            <a:pPr marL="271638" indent="-271638">
              <a:buSzPct val="75000"/>
              <a:buChar char="-"/>
            </a:pPr>
            <a:r>
              <a:t>easier switch config (STP requires extension otherwise)</a:t>
            </a:r>
          </a:p>
          <a:p>
            <a:pPr marL="271638" indent="-271638">
              <a:buSzPct val="75000"/>
              <a:buChar char="-"/>
            </a:pPr>
            <a:r>
              <a:t>BUT no visibility / monitoring from the network</a:t>
            </a:r>
          </a:p>
          <a:p>
            <a:pPr marL="271638" indent="-271638">
              <a:buSzPct val="75000"/>
              <a:buChar char="-"/>
            </a:pPr>
            <a:r>
              <a:t>Also going to external physical switch means the vSwitch can be extremely simple</a:t>
            </a:r>
          </a:p>
          <a:p>
            <a:endParaRPr/>
          </a:p>
          <a:p>
            <a:r>
              <a:t>Public cloud setting =&gt; may not matter; configured to isolate VMs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93385" y="50292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693385" y="6362700"/>
            <a:ext cx="13953493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693385" y="4267200"/>
            <a:ext cx="13953493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7340263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标题文本"/>
          <p:cNvSpPr txBox="1">
            <a:spLocks noGrp="1"/>
          </p:cNvSpPr>
          <p:nvPr>
            <p:ph type="title"/>
          </p:nvPr>
        </p:nvSpPr>
        <p:spPr>
          <a:xfrm>
            <a:off x="491082" y="88900"/>
            <a:ext cx="163581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32" name="正文级别 1…"/>
          <p:cNvSpPr txBox="1">
            <a:spLocks noGrp="1"/>
          </p:cNvSpPr>
          <p:nvPr>
            <p:ph type="body" idx="1"/>
          </p:nvPr>
        </p:nvSpPr>
        <p:spPr>
          <a:xfrm>
            <a:off x="762024" y="2400300"/>
            <a:ext cx="15816216" cy="73533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3200"/>
              </a:spcBef>
              <a:buSzTx/>
              <a:buNone/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  <a:lvl2pPr marL="1143000" indent="-571500">
              <a:spcBef>
                <a:spcPts val="0"/>
              </a:spcBef>
              <a:buSzPct val="150000"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marL="1714500" indent="-571500">
              <a:spcBef>
                <a:spcPts val="0"/>
              </a:spcBef>
              <a:buSzPct val="150000"/>
              <a:buChar char="-"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marL="2286000" indent="-571500">
              <a:spcBef>
                <a:spcPts val="0"/>
              </a:spcBef>
              <a:buSzPct val="150000"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marL="2857500" indent="-571500">
              <a:spcBef>
                <a:spcPts val="0"/>
              </a:spcBef>
              <a:buSzPct val="150000"/>
              <a:buChar char="-"/>
              <a:defRPr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74113" y="9258300"/>
            <a:ext cx="375103" cy="37959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标题文本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340263" cy="177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74113" y="9258300"/>
            <a:ext cx="375103" cy="37959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3437572" y="1638300"/>
            <a:ext cx="1046512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437572" y="5029200"/>
            <a:ext cx="1046512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129"/>
            </a:lvl1pPr>
            <a:lvl2pPr marL="0" indent="162557" algn="ctr">
              <a:spcBef>
                <a:spcPts val="0"/>
              </a:spcBef>
              <a:buSzTx/>
              <a:buNone/>
              <a:defRPr sz="3129"/>
            </a:lvl2pPr>
            <a:lvl3pPr marL="0" indent="325115" algn="ctr">
              <a:spcBef>
                <a:spcPts val="0"/>
              </a:spcBef>
              <a:buSzTx/>
              <a:buNone/>
              <a:defRPr sz="3129"/>
            </a:lvl3pPr>
            <a:lvl4pPr marL="0" indent="487672" algn="ctr">
              <a:spcBef>
                <a:spcPts val="0"/>
              </a:spcBef>
              <a:buSzTx/>
              <a:buNone/>
              <a:defRPr sz="3129"/>
            </a:lvl4pPr>
            <a:lvl5pPr marL="0" indent="650230" algn="ctr">
              <a:spcBef>
                <a:spcPts val="0"/>
              </a:spcBef>
              <a:buSzTx/>
              <a:buNone/>
              <a:defRPr sz="3129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273208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496252" y="1638300"/>
            <a:ext cx="15811581" cy="3302000"/>
          </a:xfrm>
          <a:prstGeom prst="rect">
            <a:avLst/>
          </a:prstGeom>
        </p:spPr>
        <p:txBody>
          <a:bodyPr anchor="b"/>
          <a:lstStyle>
            <a:lvl1pPr algn="l">
              <a:defRPr/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96252" y="5029200"/>
            <a:ext cx="15811581" cy="249989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spcBef>
                <a:spcPts val="0"/>
              </a:spcBef>
              <a:buSzTx/>
              <a:buNone/>
              <a:defRPr sz="3840"/>
            </a:lvl1pPr>
            <a:lvl2pPr marL="0" indent="162557" algn="r">
              <a:spcBef>
                <a:spcPts val="0"/>
              </a:spcBef>
              <a:buSzTx/>
              <a:buNone/>
              <a:defRPr sz="3840"/>
            </a:lvl2pPr>
            <a:lvl3pPr marL="0" indent="325115" algn="r">
              <a:spcBef>
                <a:spcPts val="0"/>
              </a:spcBef>
              <a:buSzTx/>
              <a:buNone/>
              <a:defRPr sz="3840"/>
            </a:lvl3pPr>
            <a:lvl4pPr marL="0" indent="487672" algn="r">
              <a:spcBef>
                <a:spcPts val="0"/>
              </a:spcBef>
              <a:buSzTx/>
              <a:buNone/>
              <a:defRPr sz="3840"/>
            </a:lvl4pPr>
            <a:lvl5pPr marL="0" indent="650230" algn="r">
              <a:spcBef>
                <a:spcPts val="0"/>
              </a:spcBef>
              <a:buSzTx/>
              <a:buNone/>
              <a:defRPr sz="3840"/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648612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sz="half" idx="13"/>
          </p:nvPr>
        </p:nvSpPr>
        <p:spPr>
          <a:xfrm>
            <a:off x="3774131" y="634999"/>
            <a:ext cx="9779300" cy="5918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3437572" y="6718300"/>
            <a:ext cx="10465120" cy="1422401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437572" y="8191499"/>
            <a:ext cx="10465120" cy="11303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129"/>
            </a:lvl1pPr>
            <a:lvl2pPr marL="0" indent="162557" algn="ctr">
              <a:spcBef>
                <a:spcPts val="0"/>
              </a:spcBef>
              <a:buSzTx/>
              <a:buNone/>
              <a:defRPr sz="3129"/>
            </a:lvl2pPr>
            <a:lvl3pPr marL="0" indent="325115" algn="ctr">
              <a:spcBef>
                <a:spcPts val="0"/>
              </a:spcBef>
              <a:buSzTx/>
              <a:buNone/>
              <a:defRPr sz="3129"/>
            </a:lvl3pPr>
            <a:lvl4pPr marL="0" indent="487672" algn="ctr">
              <a:spcBef>
                <a:spcPts val="0"/>
              </a:spcBef>
              <a:buSzTx/>
              <a:buNone/>
              <a:defRPr sz="3129"/>
            </a:lvl4pPr>
            <a:lvl5pPr marL="0" indent="650230" algn="ctr">
              <a:spcBef>
                <a:spcPts val="0"/>
              </a:spcBef>
              <a:buSzTx/>
              <a:buNone/>
              <a:defRPr sz="3129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53789" y="9245600"/>
            <a:ext cx="419986" cy="40697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479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3437572" y="3225800"/>
            <a:ext cx="1046512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425376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8886038" y="634999"/>
            <a:ext cx="5334163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3120062" y="635000"/>
            <a:ext cx="5334163" cy="3987801"/>
          </a:xfrm>
          <a:prstGeom prst="rect">
            <a:avLst/>
          </a:prstGeom>
        </p:spPr>
        <p:txBody>
          <a:bodyPr anchor="b"/>
          <a:lstStyle>
            <a:lvl1pPr>
              <a:defRPr sz="5973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120062" y="4762500"/>
            <a:ext cx="5334163" cy="41021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129"/>
            </a:lvl1pPr>
            <a:lvl2pPr marL="0" indent="162557" algn="ctr">
              <a:spcBef>
                <a:spcPts val="0"/>
              </a:spcBef>
              <a:buSzTx/>
              <a:buNone/>
              <a:defRPr sz="3129"/>
            </a:lvl2pPr>
            <a:lvl3pPr marL="0" indent="325115" algn="ctr">
              <a:spcBef>
                <a:spcPts val="0"/>
              </a:spcBef>
              <a:buSzTx/>
              <a:buNone/>
              <a:defRPr sz="3129"/>
            </a:lvl3pPr>
            <a:lvl4pPr marL="0" indent="487672" algn="ctr">
              <a:spcBef>
                <a:spcPts val="0"/>
              </a:spcBef>
              <a:buSzTx/>
              <a:buNone/>
              <a:defRPr sz="3129"/>
            </a:lvl4pPr>
            <a:lvl5pPr marL="0" indent="650230" algn="ctr">
              <a:spcBef>
                <a:spcPts val="0"/>
              </a:spcBef>
              <a:buSzTx/>
              <a:buNone/>
              <a:defRPr sz="3129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08117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2142132" y="635000"/>
            <a:ext cx="13039065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693385" y="6718300"/>
            <a:ext cx="13953493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93385" y="81915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6098" y="9245600"/>
            <a:ext cx="391133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5519233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7548501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quarter" idx="13"/>
          </p:nvPr>
        </p:nvSpPr>
        <p:spPr>
          <a:xfrm>
            <a:off x="8886038" y="2603499"/>
            <a:ext cx="5334163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120062" y="2603499"/>
            <a:ext cx="5334163" cy="6286501"/>
          </a:xfrm>
          <a:prstGeom prst="rect">
            <a:avLst/>
          </a:prstGeom>
        </p:spPr>
        <p:txBody>
          <a:bodyPr/>
          <a:lstStyle>
            <a:lvl1pPr marL="330920" indent="-330920">
              <a:spcBef>
                <a:spcPts val="2276"/>
              </a:spcBef>
              <a:defRPr sz="2702"/>
            </a:lvl1pPr>
            <a:lvl2pPr marL="574757" indent="-330920">
              <a:spcBef>
                <a:spcPts val="2276"/>
              </a:spcBef>
              <a:defRPr sz="2702"/>
            </a:lvl2pPr>
            <a:lvl3pPr marL="818593" indent="-330920">
              <a:spcBef>
                <a:spcPts val="2276"/>
              </a:spcBef>
              <a:defRPr sz="2702"/>
            </a:lvl3pPr>
            <a:lvl4pPr marL="1062429" indent="-330920">
              <a:spcBef>
                <a:spcPts val="2276"/>
              </a:spcBef>
              <a:defRPr sz="2702"/>
            </a:lvl4pPr>
            <a:lvl5pPr marL="1306265" indent="-330920">
              <a:spcBef>
                <a:spcPts val="2276"/>
              </a:spcBef>
              <a:defRPr sz="2702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5776896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3120062" y="1270000"/>
            <a:ext cx="11100139" cy="721360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0782614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8886038" y="5092700"/>
            <a:ext cx="5334163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8892256" y="889000"/>
            <a:ext cx="533416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3120062" y="889000"/>
            <a:ext cx="5334163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677936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3437572" y="6362699"/>
            <a:ext cx="10465120" cy="494493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276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3437572" y="4253433"/>
            <a:ext cx="10465120" cy="71333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98"/>
            </a:lvl1pPr>
          </a:lstStyle>
          <a:p>
            <a:r>
              <a:t>“Type a quote here.” 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681891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2167533" y="0"/>
            <a:ext cx="13005197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0609600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888112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"/>
          <p:cNvSpPr/>
          <p:nvPr/>
        </p:nvSpPr>
        <p:spPr>
          <a:xfrm>
            <a:off x="2154832" y="0"/>
            <a:ext cx="381012" cy="9753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982"/>
          </a:p>
        </p:txBody>
      </p:sp>
      <p:sp>
        <p:nvSpPr>
          <p:cNvPr id="118" name="矩形"/>
          <p:cNvSpPr/>
          <p:nvPr/>
        </p:nvSpPr>
        <p:spPr>
          <a:xfrm>
            <a:off x="14791718" y="0"/>
            <a:ext cx="381012" cy="9753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982"/>
          </a:p>
        </p:txBody>
      </p:sp>
      <p:sp>
        <p:nvSpPr>
          <p:cNvPr id="119" name="矩形"/>
          <p:cNvSpPr/>
          <p:nvPr/>
        </p:nvSpPr>
        <p:spPr>
          <a:xfrm>
            <a:off x="2332638" y="-12701"/>
            <a:ext cx="13005198" cy="381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982"/>
          </a:p>
        </p:txBody>
      </p:sp>
      <p:sp>
        <p:nvSpPr>
          <p:cNvPr id="120" name="矩形"/>
          <p:cNvSpPr/>
          <p:nvPr/>
        </p:nvSpPr>
        <p:spPr>
          <a:xfrm>
            <a:off x="2167533" y="9385300"/>
            <a:ext cx="13005197" cy="381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982"/>
          </a:p>
        </p:txBody>
      </p:sp>
      <p:grpSp>
        <p:nvGrpSpPr>
          <p:cNvPr id="123" name="成组"/>
          <p:cNvGrpSpPr/>
          <p:nvPr/>
        </p:nvGrpSpPr>
        <p:grpSpPr>
          <a:xfrm>
            <a:off x="36126" y="145321"/>
            <a:ext cx="17268013" cy="12561334"/>
            <a:chOff x="0" y="0"/>
            <a:chExt cx="24282401" cy="17664374"/>
          </a:xfrm>
        </p:grpSpPr>
        <p:sp>
          <p:nvSpPr>
            <p:cNvPr id="121" name="矩形"/>
            <p:cNvSpPr/>
            <p:nvPr/>
          </p:nvSpPr>
          <p:spPr>
            <a:xfrm>
              <a:off x="116549" y="0"/>
              <a:ext cx="24049303" cy="17664375"/>
            </a:xfrm>
            <a:prstGeom prst="rect">
              <a:avLst/>
            </a:prstGeom>
            <a:gradFill flip="none" rotWithShape="1">
              <a:gsLst>
                <a:gs pos="28497">
                  <a:srgbClr val="FFFFFF"/>
                </a:gs>
                <a:gs pos="41968">
                  <a:srgbClr val="FFFFFF"/>
                </a:gs>
                <a:gs pos="41968">
                  <a:srgbClr val="FFFFFF"/>
                </a:gs>
                <a:gs pos="74093">
                  <a:srgbClr val="E0E0E0"/>
                </a:gs>
                <a:gs pos="100000">
                  <a:srgbClr val="C0C0C0"/>
                </a:gs>
              </a:gsLst>
              <a:path path="shape">
                <a:fillToRect l="50000" t="32222" r="50000" b="67777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 sz="3982"/>
            </a:p>
          </p:txBody>
        </p:sp>
        <p:sp>
          <p:nvSpPr>
            <p:cNvPr id="122" name="矩形"/>
            <p:cNvSpPr/>
            <p:nvPr/>
          </p:nvSpPr>
          <p:spPr>
            <a:xfrm>
              <a:off x="0" y="13333841"/>
              <a:ext cx="24282402" cy="5357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2276"/>
            </a:p>
          </p:txBody>
        </p:sp>
      </p:grpSp>
      <p:sp>
        <p:nvSpPr>
          <p:cNvPr id="124" name="标题文本"/>
          <p:cNvSpPr txBox="1">
            <a:spLocks noGrp="1"/>
          </p:cNvSpPr>
          <p:nvPr>
            <p:ph type="title"/>
          </p:nvPr>
        </p:nvSpPr>
        <p:spPr>
          <a:xfrm>
            <a:off x="3437572" y="2125980"/>
            <a:ext cx="10465120" cy="298139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67"/>
              </a:spcBef>
              <a:defRPr sz="7111">
                <a:solidFill>
                  <a:srgbClr val="EB701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2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437572" y="4311650"/>
            <a:ext cx="10465120" cy="113030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3406" y="9258300"/>
            <a:ext cx="400750" cy="40697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68577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标题文本"/>
          <p:cNvSpPr txBox="1">
            <a:spLocks noGrp="1"/>
          </p:cNvSpPr>
          <p:nvPr>
            <p:ph type="title"/>
          </p:nvPr>
        </p:nvSpPr>
        <p:spPr>
          <a:xfrm>
            <a:off x="-24994" y="88899"/>
            <a:ext cx="17390251" cy="17653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547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34" name="正文级别 1…"/>
          <p:cNvSpPr txBox="1">
            <a:spLocks noGrp="1"/>
          </p:cNvSpPr>
          <p:nvPr>
            <p:ph type="body" idx="1"/>
          </p:nvPr>
        </p:nvSpPr>
        <p:spPr>
          <a:xfrm>
            <a:off x="2739050" y="2400300"/>
            <a:ext cx="11862164" cy="735330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2276"/>
              </a:spcBef>
              <a:buSzTx/>
              <a:buNone/>
              <a:defRPr sz="4124">
                <a:latin typeface="Gill Sans"/>
                <a:ea typeface="Gill Sans"/>
                <a:cs typeface="Gill Sans"/>
                <a:sym typeface="Gill Sans"/>
              </a:defRPr>
            </a:lvl1pPr>
            <a:lvl2pPr marL="970829" indent="-564436">
              <a:spcBef>
                <a:spcPts val="0"/>
              </a:spcBef>
              <a:buSzPct val="150000"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marL="1377223" indent="-564436">
              <a:spcBef>
                <a:spcPts val="0"/>
              </a:spcBef>
              <a:buSzPct val="150000"/>
              <a:buChar char="-"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marL="1783617" indent="-564436">
              <a:spcBef>
                <a:spcPts val="0"/>
              </a:spcBef>
              <a:buSzPct val="150000"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marL="2190010" indent="-564436">
              <a:spcBef>
                <a:spcPts val="0"/>
              </a:spcBef>
              <a:buSzPct val="150000"/>
              <a:buChar char="-"/>
              <a:defRPr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3406" y="9258300"/>
            <a:ext cx="400750" cy="40697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05064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2167533" y="1"/>
            <a:ext cx="13005197" cy="177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547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3406" y="9258300"/>
            <a:ext cx="400750" cy="40697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0282031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矩形"/>
          <p:cNvSpPr/>
          <p:nvPr/>
        </p:nvSpPr>
        <p:spPr>
          <a:xfrm>
            <a:off x="2167533" y="0"/>
            <a:ext cx="13005197" cy="1270000"/>
          </a:xfrm>
          <a:prstGeom prst="rect">
            <a:avLst/>
          </a:prstGeom>
          <a:solidFill>
            <a:srgbClr val="EE6E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982"/>
          </a:p>
        </p:txBody>
      </p:sp>
      <p:sp>
        <p:nvSpPr>
          <p:cNvPr id="151" name="形状"/>
          <p:cNvSpPr/>
          <p:nvPr/>
        </p:nvSpPr>
        <p:spPr>
          <a:xfrm>
            <a:off x="2169649" y="482600"/>
            <a:ext cx="13005198" cy="60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593" y="0"/>
                </a:lnTo>
                <a:cubicBezTo>
                  <a:pt x="21593" y="0"/>
                  <a:pt x="17179" y="11327"/>
                  <a:pt x="10796" y="11250"/>
                </a:cubicBezTo>
                <a:cubicBezTo>
                  <a:pt x="4526" y="11175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/>
          </a:gradFill>
          <a:ln w="12700"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5800">
                <a:latin typeface="Gill Sans"/>
                <a:ea typeface="Gill Sans"/>
                <a:cs typeface="Gill Sans"/>
                <a:sym typeface="Gill Sans"/>
              </a:defRPr>
            </a:pPr>
            <a:endParaRPr sz="4124"/>
          </a:p>
        </p:txBody>
      </p:sp>
      <p:pic>
        <p:nvPicPr>
          <p:cNvPr id="152" name="i_mark_reverse.pdf" descr="i_mark_revers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07500" y="25399"/>
            <a:ext cx="939830" cy="121826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标题文本"/>
          <p:cNvSpPr txBox="1">
            <a:spLocks noGrp="1"/>
          </p:cNvSpPr>
          <p:nvPr>
            <p:ph type="title"/>
          </p:nvPr>
        </p:nvSpPr>
        <p:spPr>
          <a:xfrm>
            <a:off x="2421541" y="0"/>
            <a:ext cx="12751190" cy="1270000"/>
          </a:xfrm>
          <a:prstGeom prst="rect">
            <a:avLst/>
          </a:prstGeom>
          <a:effectLst>
            <a:outerShdw blurRad="177800" dir="2700000" rotWithShape="0">
              <a:srgbClr val="000000">
                <a:alpha val="75000"/>
              </a:srgbClr>
            </a:outerShdw>
          </a:effectLst>
        </p:spPr>
        <p:txBody>
          <a:bodyPr>
            <a:noAutofit/>
          </a:bodyPr>
          <a:lstStyle>
            <a:lvl1pPr algn="l">
              <a:defRPr sz="5547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5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3406" y="9258300"/>
            <a:ext cx="400750" cy="40697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1607914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4D32-47A2-4336-B50B-0C88FA0544CB}" type="datetime1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743962" y="9040146"/>
            <a:ext cx="5852339" cy="5192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3789" y="9251950"/>
            <a:ext cx="419986" cy="406970"/>
          </a:xfrm>
        </p:spPr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192143" y="1599442"/>
            <a:ext cx="14955977" cy="6983579"/>
          </a:xfrm>
        </p:spPr>
        <p:txBody>
          <a:bodyPr/>
          <a:lstStyle>
            <a:lvl1pPr marL="641199" indent="-641199">
              <a:buClr>
                <a:srgbClr val="00007D"/>
              </a:buClr>
              <a:buSzPct val="90000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280141" indent="-641199">
              <a:lnSpc>
                <a:spcPct val="130000"/>
              </a:lnSpc>
              <a:buClr>
                <a:srgbClr val="9999CC"/>
              </a:buClr>
              <a:buSzPct val="80000"/>
              <a:buFont typeface="Wingdings" pitchFamily="2" charset="2"/>
              <a:buChar char="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919970" indent="-639990">
              <a:lnSpc>
                <a:spcPct val="130000"/>
              </a:lnSpc>
              <a:buSzPct val="80000"/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087224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0520" y="3029939"/>
            <a:ext cx="14739224" cy="2090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1040" y="5527040"/>
            <a:ext cx="12138184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05265A-4E40-4E0A-96E5-A65E877BDE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8C0470-4B82-4CF4-A6E3-594FE3A6A8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39F46-E9C5-4F45-8FBD-3EC82A7B51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6A26C8C4-D95E-4130-ADA8-AF979ED6A2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56747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DB7838-D3CE-4422-9EEB-7414F1AB8A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E709F6-16E3-4CF7-9504-2166EE28D0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0389D2-FA91-43EA-9A41-5A2594DBB1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7A9560CA-9207-4F70-A443-EA28781E5A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2735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761" y="6267592"/>
            <a:ext cx="14739224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761" y="4133993"/>
            <a:ext cx="14739224" cy="2133599"/>
          </a:xfrm>
        </p:spPr>
        <p:txBody>
          <a:bodyPr anchor="b"/>
          <a:lstStyle>
            <a:lvl1pPr marL="0" indent="0">
              <a:buNone/>
              <a:defRPr sz="2844"/>
            </a:lvl1pPr>
            <a:lvl2pPr marL="650230" indent="0">
              <a:buNone/>
              <a:defRPr sz="2560"/>
            </a:lvl2pPr>
            <a:lvl3pPr marL="1300460" indent="0">
              <a:buNone/>
              <a:defRPr sz="2276"/>
            </a:lvl3pPr>
            <a:lvl4pPr marL="1950690" indent="0">
              <a:buNone/>
              <a:defRPr sz="1991"/>
            </a:lvl4pPr>
            <a:lvl5pPr marL="2600919" indent="0">
              <a:buNone/>
              <a:defRPr sz="1991"/>
            </a:lvl5pPr>
            <a:lvl6pPr marL="3251149" indent="0">
              <a:buNone/>
              <a:defRPr sz="1991"/>
            </a:lvl6pPr>
            <a:lvl7pPr marL="3901379" indent="0">
              <a:buNone/>
              <a:defRPr sz="1991"/>
            </a:lvl7pPr>
            <a:lvl8pPr marL="4551609" indent="0">
              <a:buNone/>
              <a:defRPr sz="1991"/>
            </a:lvl8pPr>
            <a:lvl9pPr marL="5201839" indent="0">
              <a:buNone/>
              <a:defRPr sz="19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A1C4B6-B71B-4B0C-A88F-4BD14F6A44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CDA525-7C5E-4812-B24E-C0BF082A23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B65D6A-AAB1-4589-B217-3EA37E6C6F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0D401835-86AD-4885-95ED-2F2779ED1D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28765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515" y="2275840"/>
            <a:ext cx="7225110" cy="6610773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25629" y="2275840"/>
            <a:ext cx="7225110" cy="6610773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BC429F-A68B-41D8-BBCF-EB2653D9D2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B3AB66-730D-49E5-BD68-CF3E0787E0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B922BA-3AB2-446F-ADD2-9B30F626F8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26D4E771-79E2-4B7B-B4F8-9A0E8EB2EB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71823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013" y="390596"/>
            <a:ext cx="15606237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013" y="2183272"/>
            <a:ext cx="7661628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013" y="3093155"/>
            <a:ext cx="7661628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08614" y="2183272"/>
            <a:ext cx="7664637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808614" y="3093155"/>
            <a:ext cx="7664637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1FC74B-5027-4A41-B2AC-D7E7B7A926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7414881-E41F-41C0-85A4-9453C1FB58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1B099D7-9C7D-4D72-B5D9-52FE5B51D1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5409AE81-2A8E-4A06-9E68-1DF9EFAF58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8307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75BBD3C-A257-4893-8938-560AC300FF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F29C5F9-65B8-4203-9375-63BD50AE69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5B463C6-1847-4114-AF7D-82617BDA36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F2962F70-DF7A-4AA2-ADB7-104F7CC38F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9497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AF64E03-DF38-4CD5-BA4E-7602B5DE64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A2B4000-2D60-4BD3-BE84-C6ACC1F885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4445C5-B922-4B0E-84E2-690FBB8E59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7923226A-A3E9-46AF-ADF9-DF79444A1C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620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8958007" y="635000"/>
            <a:ext cx="7112217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270039" y="635000"/>
            <a:ext cx="7112217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39" y="4762500"/>
            <a:ext cx="7112217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014" y="388338"/>
            <a:ext cx="5704827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9561" y="388339"/>
            <a:ext cx="9693689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014" y="2041032"/>
            <a:ext cx="5704827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21424B-3B96-4A7F-90BD-32E7283249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67F26E-6D72-4B86-9F22-9DBF565201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058692-5073-4E36-88BD-907029A4C1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8DF19943-6F1B-41CE-B1B1-785AAE9AB3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1754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8813" y="6827520"/>
            <a:ext cx="10404158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98813" y="871502"/>
            <a:ext cx="10404158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8813" y="7633547"/>
            <a:ext cx="10404158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C8CE4E-143D-401B-B2F0-F42DB0B65D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F50BB-A7C0-4183-8680-6555917AED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E73F97-D86F-43D7-AF91-C4BD7CD5D8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913DF5FE-8ED4-4E64-819A-573BF8CC30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9506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A00142-ECDD-496F-86FE-B54AFB3507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EDC823-46B2-4206-93D3-2656C3BCD1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ADF607-7763-4845-BB00-AE9CB39544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E7EAA502-167D-4424-9899-13CDB8AAA5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35648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065933" y="325120"/>
            <a:ext cx="3684806" cy="85614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515" y="325120"/>
            <a:ext cx="10765413" cy="85614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821098-3BCD-4745-AD75-0C2FE427C5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D31C74-BA5B-4125-9590-CEFCD73716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C7FEE3-D8DC-4ABA-A05F-082191009E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994A43F9-7251-4424-A60E-361D1475A1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78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8958007" y="2603500"/>
            <a:ext cx="7112217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270039" y="2603500"/>
            <a:ext cx="7112217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270039" y="1270000"/>
            <a:ext cx="14800185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8958007" y="5092700"/>
            <a:ext cx="7112217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8966298" y="889000"/>
            <a:ext cx="7112219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1270039" y="889000"/>
            <a:ext cx="7112217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270039" y="444500"/>
            <a:ext cx="14800185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270039" y="2603500"/>
            <a:ext cx="14800185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6098" y="9251950"/>
            <a:ext cx="391133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3120062" y="444500"/>
            <a:ext cx="11100139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3120062" y="2603499"/>
            <a:ext cx="11100139" cy="628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53789" y="9251949"/>
            <a:ext cx="419986" cy="406970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1707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582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</p:sldLayoutIdLst>
  <p:transition spd="med"/>
  <p:txStyles>
    <p:titleStyle>
      <a:lvl1pPr marL="0" marR="0" indent="0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6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2557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6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5115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6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7672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6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50230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6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12787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6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75345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6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37902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6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300460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64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39005" marR="0" indent="-439005" algn="l" defTabSz="415425" rtl="0" latinLnBrk="0">
        <a:lnSpc>
          <a:spcPct val="100000"/>
        </a:lnSpc>
        <a:spcBef>
          <a:spcPts val="2987"/>
        </a:spcBef>
        <a:spcAft>
          <a:spcPts val="0"/>
        </a:spcAft>
        <a:buClrTx/>
        <a:buSzPct val="75000"/>
        <a:buFontTx/>
        <a:buChar char="•"/>
        <a:tabLst/>
        <a:defRPr sz="355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755089" marR="0" indent="-439005" algn="l" defTabSz="415425" rtl="0" latinLnBrk="0">
        <a:lnSpc>
          <a:spcPct val="100000"/>
        </a:lnSpc>
        <a:spcBef>
          <a:spcPts val="2987"/>
        </a:spcBef>
        <a:spcAft>
          <a:spcPts val="0"/>
        </a:spcAft>
        <a:buClrTx/>
        <a:buSzPct val="75000"/>
        <a:buFontTx/>
        <a:buChar char="•"/>
        <a:tabLst/>
        <a:defRPr sz="355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071173" marR="0" indent="-439005" algn="l" defTabSz="415425" rtl="0" latinLnBrk="0">
        <a:lnSpc>
          <a:spcPct val="100000"/>
        </a:lnSpc>
        <a:spcBef>
          <a:spcPts val="2987"/>
        </a:spcBef>
        <a:spcAft>
          <a:spcPts val="0"/>
        </a:spcAft>
        <a:buClrTx/>
        <a:buSzPct val="75000"/>
        <a:buFontTx/>
        <a:buChar char="•"/>
        <a:tabLst/>
        <a:defRPr sz="355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387257" marR="0" indent="-439005" algn="l" defTabSz="415425" rtl="0" latinLnBrk="0">
        <a:lnSpc>
          <a:spcPct val="100000"/>
        </a:lnSpc>
        <a:spcBef>
          <a:spcPts val="2987"/>
        </a:spcBef>
        <a:spcAft>
          <a:spcPts val="0"/>
        </a:spcAft>
        <a:buClrTx/>
        <a:buSzPct val="75000"/>
        <a:buFontTx/>
        <a:buChar char="•"/>
        <a:tabLst/>
        <a:defRPr sz="355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703341" marR="0" indent="-439005" algn="l" defTabSz="415425" rtl="0" latinLnBrk="0">
        <a:lnSpc>
          <a:spcPct val="100000"/>
        </a:lnSpc>
        <a:spcBef>
          <a:spcPts val="2987"/>
        </a:spcBef>
        <a:spcAft>
          <a:spcPts val="0"/>
        </a:spcAft>
        <a:buClrTx/>
        <a:buSzPct val="75000"/>
        <a:buFontTx/>
        <a:buChar char="•"/>
        <a:tabLst/>
        <a:defRPr sz="355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019425" marR="0" indent="-439005" algn="l" defTabSz="415425" rtl="0" latinLnBrk="0">
        <a:lnSpc>
          <a:spcPct val="100000"/>
        </a:lnSpc>
        <a:spcBef>
          <a:spcPts val="2987"/>
        </a:spcBef>
        <a:spcAft>
          <a:spcPts val="0"/>
        </a:spcAft>
        <a:buClrTx/>
        <a:buSzPct val="75000"/>
        <a:buFontTx/>
        <a:buChar char="•"/>
        <a:tabLst/>
        <a:defRPr sz="355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335509" marR="0" indent="-439005" algn="l" defTabSz="415425" rtl="0" latinLnBrk="0">
        <a:lnSpc>
          <a:spcPct val="100000"/>
        </a:lnSpc>
        <a:spcBef>
          <a:spcPts val="2987"/>
        </a:spcBef>
        <a:spcAft>
          <a:spcPts val="0"/>
        </a:spcAft>
        <a:buClrTx/>
        <a:buSzPct val="75000"/>
        <a:buFontTx/>
        <a:buChar char="•"/>
        <a:tabLst/>
        <a:defRPr sz="355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651593" marR="0" indent="-439005" algn="l" defTabSz="415425" rtl="0" latinLnBrk="0">
        <a:lnSpc>
          <a:spcPct val="100000"/>
        </a:lnSpc>
        <a:spcBef>
          <a:spcPts val="2987"/>
        </a:spcBef>
        <a:spcAft>
          <a:spcPts val="0"/>
        </a:spcAft>
        <a:buClrTx/>
        <a:buSzPct val="75000"/>
        <a:buFontTx/>
        <a:buChar char="•"/>
        <a:tabLst/>
        <a:defRPr sz="355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967677" marR="0" indent="-439005" algn="l" defTabSz="415425" rtl="0" latinLnBrk="0">
        <a:lnSpc>
          <a:spcPct val="100000"/>
        </a:lnSpc>
        <a:spcBef>
          <a:spcPts val="2987"/>
        </a:spcBef>
        <a:spcAft>
          <a:spcPts val="0"/>
        </a:spcAft>
        <a:buClrTx/>
        <a:buSzPct val="75000"/>
        <a:buFontTx/>
        <a:buChar char="•"/>
        <a:tabLst/>
        <a:defRPr sz="355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2557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5115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7672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50230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12787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75345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37902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300460" algn="ctr" defTabSz="4154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5D33020-05A9-4D35-A4F5-901D1A887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1515" y="325120"/>
            <a:ext cx="14739224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69C896B-DFEC-47D0-8D5E-7DD380738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1515" y="2275840"/>
            <a:ext cx="14739224" cy="6610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6F98B52-BBD2-4BCF-AA02-618713161FB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00520" y="8886613"/>
            <a:ext cx="3612555" cy="65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991" i="0">
                <a:latin typeface="Times New Roman" panose="02020603050405020304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7EA1BC7-BB9C-4026-905E-ED4EAF2CC5C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66723" y="9225280"/>
            <a:ext cx="5491083" cy="65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707" i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D6E4326-7111-4078-A33A-602C7B4E46B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515924" y="9225280"/>
            <a:ext cx="1282457" cy="65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707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5-</a:t>
            </a:r>
            <a:fld id="{8953DA92-61B1-42B9-B27B-A26AFCC502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944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6258">
          <a:solidFill>
            <a:srgbClr val="000099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258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258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258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258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5pPr>
      <a:lvl6pPr marL="650230" algn="l" rtl="0" eaLnBrk="0" fontAlgn="base" hangingPunct="0">
        <a:spcBef>
          <a:spcPct val="0"/>
        </a:spcBef>
        <a:spcAft>
          <a:spcPct val="0"/>
        </a:spcAft>
        <a:defRPr sz="6258">
          <a:solidFill>
            <a:srgbClr val="000099"/>
          </a:solidFill>
          <a:latin typeface="Gill Sans MT" pitchFamily="34" charset="0"/>
        </a:defRPr>
      </a:lvl6pPr>
      <a:lvl7pPr marL="1300460" algn="l" rtl="0" eaLnBrk="0" fontAlgn="base" hangingPunct="0">
        <a:spcBef>
          <a:spcPct val="0"/>
        </a:spcBef>
        <a:spcAft>
          <a:spcPct val="0"/>
        </a:spcAft>
        <a:defRPr sz="6258">
          <a:solidFill>
            <a:srgbClr val="000099"/>
          </a:solidFill>
          <a:latin typeface="Gill Sans MT" pitchFamily="34" charset="0"/>
        </a:defRPr>
      </a:lvl7pPr>
      <a:lvl8pPr marL="1950690" algn="l" rtl="0" eaLnBrk="0" fontAlgn="base" hangingPunct="0">
        <a:spcBef>
          <a:spcPct val="0"/>
        </a:spcBef>
        <a:spcAft>
          <a:spcPct val="0"/>
        </a:spcAft>
        <a:defRPr sz="6258">
          <a:solidFill>
            <a:srgbClr val="000099"/>
          </a:solidFill>
          <a:latin typeface="Gill Sans MT" pitchFamily="34" charset="0"/>
        </a:defRPr>
      </a:lvl8pPr>
      <a:lvl9pPr marL="2600919" algn="l" rtl="0" eaLnBrk="0" fontAlgn="base" hangingPunct="0">
        <a:spcBef>
          <a:spcPct val="0"/>
        </a:spcBef>
        <a:spcAft>
          <a:spcPct val="0"/>
        </a:spcAft>
        <a:defRPr sz="6258">
          <a:solidFill>
            <a:srgbClr val="000099"/>
          </a:solidFill>
          <a:latin typeface="Gill Sans MT" pitchFamily="34" charset="0"/>
        </a:defRPr>
      </a:lvl9pPr>
    </p:titleStyle>
    <p:bodyStyle>
      <a:lvl1pPr marL="487672" indent="-487672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3982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1056623" indent="-406394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3413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Char char="•"/>
        <a:defRPr sz="2844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Char char="–"/>
        <a:defRPr sz="2844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5pPr>
      <a:lvl6pPr marL="3576264" indent="-325115" algn="l" rtl="0" eaLnBrk="0" fontAlgn="base" hangingPunct="0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-109" charset="0"/>
        </a:defRPr>
      </a:lvl6pPr>
      <a:lvl7pPr marL="4226494" indent="-325115" algn="l" rtl="0" eaLnBrk="0" fontAlgn="base" hangingPunct="0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-109" charset="0"/>
        </a:defRPr>
      </a:lvl7pPr>
      <a:lvl8pPr marL="4876724" indent="-325115" algn="l" rtl="0" eaLnBrk="0" fontAlgn="base" hangingPunct="0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-109" charset="0"/>
        </a:defRPr>
      </a:lvl8pPr>
      <a:lvl9pPr marL="5526954" indent="-325115" algn="l" rtl="0" eaLnBrk="0" fontAlgn="base" hangingPunct="0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nthu.edu.tw/~ychung/slides/Virtualization/SR-IOV.pptx" TargetMode="Externa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>
            <a:extLst>
              <a:ext uri="{FF2B5EF4-FFF2-40B4-BE49-F238E27FC236}">
                <a16:creationId xmlns:a16="http://schemas.microsoft.com/office/drawing/2014/main" id="{12065FA8-D4B6-47AF-AF8C-8746166B2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3331" y="5367272"/>
            <a:ext cx="9753600" cy="240114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4160" dirty="0"/>
              <a:t>陈果 副教授</a:t>
            </a:r>
            <a:endParaRPr lang="en-US" altLang="zh-CN" sz="4160" dirty="0"/>
          </a:p>
          <a:p>
            <a:endParaRPr lang="en-US" altLang="zh-CN" sz="4160" dirty="0"/>
          </a:p>
          <a:p>
            <a:r>
              <a:rPr lang="zh-CN" altLang="en-US" dirty="0"/>
              <a:t>湖南大学</a:t>
            </a:r>
            <a:r>
              <a:rPr lang="en-US" altLang="zh-CN" dirty="0"/>
              <a:t>-</a:t>
            </a:r>
            <a:r>
              <a:rPr lang="zh-CN" altLang="en-US" dirty="0"/>
              <a:t>信息科学与工程学院</a:t>
            </a:r>
            <a:r>
              <a:rPr lang="en-US" altLang="zh-CN" dirty="0"/>
              <a:t>-</a:t>
            </a:r>
            <a:r>
              <a:rPr lang="zh-CN" altLang="en-US" dirty="0"/>
              <a:t>计算机与科学系</a:t>
            </a:r>
            <a:endParaRPr lang="en-US" altLang="zh-CN" dirty="0"/>
          </a:p>
          <a:p>
            <a:r>
              <a:rPr lang="zh-CN" altLang="en-US" dirty="0"/>
              <a:t>邮箱：</a:t>
            </a:r>
            <a:r>
              <a:rPr lang="en-US" altLang="zh-CN" u="sng" dirty="0">
                <a:solidFill>
                  <a:srgbClr val="0070C0"/>
                </a:solidFill>
              </a:rPr>
              <a:t>guochen@hnu.edu.cn</a:t>
            </a:r>
          </a:p>
          <a:p>
            <a:r>
              <a:rPr lang="zh-CN" altLang="en-US" dirty="0"/>
              <a:t>个人主页：</a:t>
            </a:r>
            <a:r>
              <a:rPr lang="en-US" altLang="zh-CN" u="sng" dirty="0">
                <a:solidFill>
                  <a:srgbClr val="0070C0"/>
                </a:solidFill>
              </a:rPr>
              <a:t>1989chenguo.github.io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720FD54-3ED7-4D8F-9904-FE6C19B05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12266" dirty="0"/>
              <a:t>云计算技术</a:t>
            </a:r>
          </a:p>
        </p:txBody>
      </p:sp>
    </p:spTree>
    <p:extLst>
      <p:ext uri="{BB962C8B-B14F-4D97-AF65-F5344CB8AC3E}">
        <p14:creationId xmlns:p14="http://schemas.microsoft.com/office/powerpoint/2010/main" val="85524047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线条"/>
          <p:cNvSpPr/>
          <p:nvPr/>
        </p:nvSpPr>
        <p:spPr>
          <a:xfrm flipV="1">
            <a:off x="8670132" y="6448738"/>
            <a:ext cx="1" cy="1406490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  <p:graphicFrame>
        <p:nvGraphicFramePr>
          <p:cNvPr id="297" name="表格"/>
          <p:cNvGraphicFramePr/>
          <p:nvPr/>
        </p:nvGraphicFramePr>
        <p:xfrm>
          <a:off x="7549414" y="7794629"/>
          <a:ext cx="2204584" cy="6502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204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416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pSwitch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EE6E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1" name="成组"/>
          <p:cNvGrpSpPr/>
          <p:nvPr/>
        </p:nvGrpSpPr>
        <p:grpSpPr>
          <a:xfrm>
            <a:off x="6560416" y="4386997"/>
            <a:ext cx="4219433" cy="578159"/>
            <a:chOff x="2784401" y="828331"/>
            <a:chExt cx="4219432" cy="578158"/>
          </a:xfrm>
        </p:grpSpPr>
        <p:sp>
          <p:nvSpPr>
            <p:cNvPr id="298" name="矩形"/>
            <p:cNvSpPr/>
            <p:nvPr/>
          </p:nvSpPr>
          <p:spPr>
            <a:xfrm>
              <a:off x="2784401" y="828331"/>
              <a:ext cx="272578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299" name="矩形"/>
            <p:cNvSpPr/>
            <p:nvPr/>
          </p:nvSpPr>
          <p:spPr>
            <a:xfrm>
              <a:off x="4099983" y="828331"/>
              <a:ext cx="272577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300" name="矩形"/>
            <p:cNvSpPr/>
            <p:nvPr/>
          </p:nvSpPr>
          <p:spPr>
            <a:xfrm>
              <a:off x="6731258" y="828331"/>
              <a:ext cx="272577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sp>
        <p:nvSpPr>
          <p:cNvPr id="302" name="Sidenote: Docker"/>
          <p:cNvSpPr txBox="1">
            <a:spLocks noGrp="1"/>
          </p:cNvSpPr>
          <p:nvPr>
            <p:ph type="title" idx="4294967295"/>
          </p:nvPr>
        </p:nvSpPr>
        <p:spPr>
          <a:xfrm>
            <a:off x="2536031" y="88900"/>
            <a:ext cx="122682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Sidenote: Docker</a:t>
            </a:r>
          </a:p>
        </p:txBody>
      </p:sp>
      <p:sp>
        <p:nvSpPr>
          <p:cNvPr id="303" name="Linux"/>
          <p:cNvSpPr/>
          <p:nvPr/>
        </p:nvSpPr>
        <p:spPr>
          <a:xfrm>
            <a:off x="6272686" y="4956981"/>
            <a:ext cx="4794891" cy="1270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8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Linux</a:t>
            </a:r>
          </a:p>
        </p:txBody>
      </p:sp>
      <p:sp>
        <p:nvSpPr>
          <p:cNvPr id="304" name="成组"/>
          <p:cNvSpPr txBox="1"/>
          <p:nvPr/>
        </p:nvSpPr>
        <p:spPr>
          <a:xfrm>
            <a:off x="8959952" y="3623386"/>
            <a:ext cx="72390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…</a:t>
            </a:r>
          </a:p>
        </p:txBody>
      </p:sp>
      <p:sp>
        <p:nvSpPr>
          <p:cNvPr id="305" name="pNIC"/>
          <p:cNvSpPr/>
          <p:nvPr/>
        </p:nvSpPr>
        <p:spPr>
          <a:xfrm>
            <a:off x="8178041" y="6230772"/>
            <a:ext cx="984180" cy="57815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pNIC</a:t>
            </a:r>
          </a:p>
        </p:txBody>
      </p:sp>
      <p:sp>
        <p:nvSpPr>
          <p:cNvPr id="306" name="矩形"/>
          <p:cNvSpPr/>
          <p:nvPr/>
        </p:nvSpPr>
        <p:spPr>
          <a:xfrm>
            <a:off x="6399685" y="5029588"/>
            <a:ext cx="4540892" cy="29739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800" b="1">
                <a:latin typeface="Helvetica"/>
                <a:ea typeface="Helvetica"/>
                <a:cs typeface="Helvetica"/>
                <a:sym typeface="Helvetica"/>
              </a:defRPr>
            </a:pPr>
            <a:endParaRPr sz="4800"/>
          </a:p>
        </p:txBody>
      </p:sp>
      <p:sp>
        <p:nvSpPr>
          <p:cNvPr id="307" name="矩形"/>
          <p:cNvSpPr/>
          <p:nvPr/>
        </p:nvSpPr>
        <p:spPr>
          <a:xfrm>
            <a:off x="6191813" y="4156236"/>
            <a:ext cx="984180" cy="22147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endParaRPr sz="3200"/>
          </a:p>
        </p:txBody>
      </p:sp>
      <p:grpSp>
        <p:nvGrpSpPr>
          <p:cNvPr id="312" name="成组"/>
          <p:cNvGrpSpPr/>
          <p:nvPr/>
        </p:nvGrpSpPr>
        <p:grpSpPr>
          <a:xfrm>
            <a:off x="3302166" y="3846790"/>
            <a:ext cx="3806259" cy="1432244"/>
            <a:chOff x="-11270" y="-1"/>
            <a:chExt cx="3806257" cy="1432242"/>
          </a:xfrm>
        </p:grpSpPr>
        <p:sp>
          <p:nvSpPr>
            <p:cNvPr id="308" name="矩形"/>
            <p:cNvSpPr/>
            <p:nvPr/>
          </p:nvSpPr>
          <p:spPr>
            <a:xfrm>
              <a:off x="2975623" y="323477"/>
              <a:ext cx="819364" cy="178606"/>
            </a:xfrm>
            <a:prstGeom prst="rect">
              <a:avLst/>
            </a:prstGeom>
            <a:solidFill>
              <a:schemeClr val="accent3">
                <a:satOff val="18648"/>
                <a:lumOff val="5971"/>
              </a:schemeClr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/>
            </a:p>
          </p:txBody>
        </p:sp>
        <p:grpSp>
          <p:nvGrpSpPr>
            <p:cNvPr id="311" name="成组"/>
            <p:cNvGrpSpPr/>
            <p:nvPr/>
          </p:nvGrpSpPr>
          <p:grpSpPr>
            <a:xfrm>
              <a:off x="-11270" y="-1"/>
              <a:ext cx="3229282" cy="1432242"/>
              <a:chOff x="-473847" y="-732614"/>
              <a:chExt cx="3229281" cy="1432241"/>
            </a:xfrm>
          </p:grpSpPr>
          <p:sp>
            <p:nvSpPr>
              <p:cNvPr id="309" name="Application"/>
              <p:cNvSpPr txBox="1"/>
              <p:nvPr/>
            </p:nvSpPr>
            <p:spPr>
              <a:xfrm>
                <a:off x="-473847" y="43038"/>
                <a:ext cx="2228172" cy="6565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Application</a:t>
                </a:r>
              </a:p>
            </p:txBody>
          </p:sp>
          <p:sp>
            <p:nvSpPr>
              <p:cNvPr id="321" name="连接线"/>
              <p:cNvSpPr/>
              <p:nvPr/>
            </p:nvSpPr>
            <p:spPr>
              <a:xfrm>
                <a:off x="960086" y="-732614"/>
                <a:ext cx="1795348" cy="8153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59" extrusionOk="0">
                    <a:moveTo>
                      <a:pt x="0" y="16659"/>
                    </a:moveTo>
                    <a:cubicBezTo>
                      <a:pt x="10183" y="-1865"/>
                      <a:pt x="17383" y="-4941"/>
                      <a:pt x="21600" y="7432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sp>
        <p:nvSpPr>
          <p:cNvPr id="313" name="矩形"/>
          <p:cNvSpPr/>
          <p:nvPr/>
        </p:nvSpPr>
        <p:spPr>
          <a:xfrm>
            <a:off x="7519816" y="4156236"/>
            <a:ext cx="984180" cy="22147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endParaRPr sz="3200"/>
          </a:p>
        </p:txBody>
      </p:sp>
      <p:sp>
        <p:nvSpPr>
          <p:cNvPr id="314" name="矩形"/>
          <p:cNvSpPr/>
          <p:nvPr/>
        </p:nvSpPr>
        <p:spPr>
          <a:xfrm>
            <a:off x="10139807" y="4156615"/>
            <a:ext cx="984180" cy="22147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endParaRPr sz="3200"/>
          </a:p>
        </p:txBody>
      </p:sp>
      <p:grpSp>
        <p:nvGrpSpPr>
          <p:cNvPr id="317" name="成组"/>
          <p:cNvGrpSpPr/>
          <p:nvPr/>
        </p:nvGrpSpPr>
        <p:grpSpPr>
          <a:xfrm>
            <a:off x="10566871" y="3171799"/>
            <a:ext cx="2714835" cy="994076"/>
            <a:chOff x="-1100770" y="43038"/>
            <a:chExt cx="2714833" cy="994074"/>
          </a:xfrm>
        </p:grpSpPr>
        <p:sp>
          <p:nvSpPr>
            <p:cNvPr id="315" name="Container"/>
            <p:cNvSpPr txBox="1"/>
            <p:nvPr/>
          </p:nvSpPr>
          <p:spPr>
            <a:xfrm>
              <a:off x="-333585" y="43038"/>
              <a:ext cx="1947648" cy="656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Container</a:t>
              </a:r>
            </a:p>
          </p:txBody>
        </p:sp>
        <p:sp>
          <p:nvSpPr>
            <p:cNvPr id="322" name="连接线"/>
            <p:cNvSpPr/>
            <p:nvPr/>
          </p:nvSpPr>
          <p:spPr>
            <a:xfrm>
              <a:off x="-1100770" y="397803"/>
              <a:ext cx="684921" cy="639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9405" y="3454"/>
                    <a:pt x="2205" y="10654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320" name="成组"/>
          <p:cNvGrpSpPr/>
          <p:nvPr/>
        </p:nvGrpSpPr>
        <p:grpSpPr>
          <a:xfrm>
            <a:off x="10948629" y="4208650"/>
            <a:ext cx="2380757" cy="1034796"/>
            <a:chOff x="-1100770" y="6644"/>
            <a:chExt cx="2380755" cy="1034794"/>
          </a:xfrm>
        </p:grpSpPr>
        <p:sp>
          <p:nvSpPr>
            <p:cNvPr id="318" name="Docker"/>
            <p:cNvSpPr txBox="1"/>
            <p:nvPr/>
          </p:nvSpPr>
          <p:spPr>
            <a:xfrm>
              <a:off x="-145084" y="6644"/>
              <a:ext cx="1425069" cy="656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Docker</a:t>
              </a:r>
            </a:p>
          </p:txBody>
        </p:sp>
        <p:sp>
          <p:nvSpPr>
            <p:cNvPr id="323" name="连接线"/>
            <p:cNvSpPr/>
            <p:nvPr/>
          </p:nvSpPr>
          <p:spPr>
            <a:xfrm>
              <a:off x="-1100770" y="617091"/>
              <a:ext cx="1041895" cy="424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02" extrusionOk="0">
                  <a:moveTo>
                    <a:pt x="21600" y="0"/>
                  </a:moveTo>
                  <a:cubicBezTo>
                    <a:pt x="17391" y="14902"/>
                    <a:pt x="10191" y="21600"/>
                    <a:pt x="0" y="20095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CD0E199-DCA1-40F5-B291-F2162AAABD6C}"/>
              </a:ext>
            </a:extLst>
          </p:cNvPr>
          <p:cNvGrpSpPr/>
          <p:nvPr/>
        </p:nvGrpSpPr>
        <p:grpSpPr>
          <a:xfrm>
            <a:off x="3586368" y="5110505"/>
            <a:ext cx="3826547" cy="1920839"/>
            <a:chOff x="3586368" y="5110505"/>
            <a:chExt cx="3826547" cy="1920839"/>
          </a:xfrm>
        </p:grpSpPr>
        <p:grpSp>
          <p:nvGrpSpPr>
            <p:cNvPr id="27" name="成组">
              <a:extLst>
                <a:ext uri="{FF2B5EF4-FFF2-40B4-BE49-F238E27FC236}">
                  <a16:creationId xmlns:a16="http://schemas.microsoft.com/office/drawing/2014/main" id="{59B3EB96-C953-4153-9807-9C2789599201}"/>
                </a:ext>
              </a:extLst>
            </p:cNvPr>
            <p:cNvGrpSpPr/>
            <p:nvPr/>
          </p:nvGrpSpPr>
          <p:grpSpPr>
            <a:xfrm>
              <a:off x="3586368" y="5688663"/>
              <a:ext cx="3246625" cy="1342681"/>
              <a:chOff x="65503" y="-165886"/>
              <a:chExt cx="3246624" cy="1342680"/>
            </a:xfrm>
          </p:grpSpPr>
          <p:sp>
            <p:nvSpPr>
              <p:cNvPr id="28" name="virtual…">
                <a:extLst>
                  <a:ext uri="{FF2B5EF4-FFF2-40B4-BE49-F238E27FC236}">
                    <a16:creationId xmlns:a16="http://schemas.microsoft.com/office/drawing/2014/main" id="{B06AC25A-EDB7-4ACC-B370-9E1C018B10B9}"/>
                  </a:ext>
                </a:extLst>
              </p:cNvPr>
              <p:cNvSpPr txBox="1"/>
              <p:nvPr/>
            </p:nvSpPr>
            <p:spPr>
              <a:xfrm>
                <a:off x="65503" y="-33793"/>
                <a:ext cx="1404231" cy="1210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rPr dirty="0"/>
                  <a:t>virtual </a:t>
                </a:r>
              </a:p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rPr dirty="0"/>
                  <a:t>switch</a:t>
                </a:r>
              </a:p>
            </p:txBody>
          </p:sp>
          <p:sp>
            <p:nvSpPr>
              <p:cNvPr id="29" name="连接线">
                <a:extLst>
                  <a:ext uri="{FF2B5EF4-FFF2-40B4-BE49-F238E27FC236}">
                    <a16:creationId xmlns:a16="http://schemas.microsoft.com/office/drawing/2014/main" id="{6282AF41-75DB-434F-9AE8-1410A03103FA}"/>
                  </a:ext>
                </a:extLst>
              </p:cNvPr>
              <p:cNvSpPr/>
              <p:nvPr/>
            </p:nvSpPr>
            <p:spPr>
              <a:xfrm flipV="1">
                <a:off x="1544947" y="-165886"/>
                <a:ext cx="1767180" cy="9788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336" extrusionOk="0">
                    <a:moveTo>
                      <a:pt x="0" y="1848"/>
                    </a:moveTo>
                    <a:cubicBezTo>
                      <a:pt x="9304" y="-3264"/>
                      <a:pt x="16504" y="2232"/>
                      <a:pt x="21600" y="18336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ysDash"/>
                <a:miter lim="400000"/>
                <a:tailEnd type="stealth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30" name="vSw">
              <a:extLst>
                <a:ext uri="{FF2B5EF4-FFF2-40B4-BE49-F238E27FC236}">
                  <a16:creationId xmlns:a16="http://schemas.microsoft.com/office/drawing/2014/main" id="{3E187820-5810-41F6-9D77-F9A46CE74B17}"/>
                </a:ext>
              </a:extLst>
            </p:cNvPr>
            <p:cNvSpPr/>
            <p:nvPr/>
          </p:nvSpPr>
          <p:spPr>
            <a:xfrm>
              <a:off x="6428735" y="5110505"/>
              <a:ext cx="984180" cy="578159"/>
            </a:xfrm>
            <a:prstGeom prst="rect">
              <a:avLst/>
            </a:prstGeom>
            <a:solidFill>
              <a:schemeClr val="accent4"/>
            </a:solidFill>
            <a:ln w="25400">
              <a:solidFill>
                <a:srgbClr val="000000"/>
              </a:solidFill>
              <a:prstDash val="sysDash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>
              <a:lvl1pPr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 err="1"/>
                <a:t>vSw</a:t>
              </a:r>
              <a:endParaRPr dirty="0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76AD0A5-D41C-7E4F-8357-84011F996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224" y="1163396"/>
            <a:ext cx="13189814" cy="4958393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DD079328-E594-4BAA-91D5-323222ED06AD}"/>
              </a:ext>
            </a:extLst>
          </p:cNvPr>
          <p:cNvGrpSpPr/>
          <p:nvPr/>
        </p:nvGrpSpPr>
        <p:grpSpPr>
          <a:xfrm>
            <a:off x="2821403" y="6183677"/>
            <a:ext cx="13000998" cy="3027570"/>
            <a:chOff x="2821403" y="6183677"/>
            <a:chExt cx="13000998" cy="3027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08475F5-1DD4-417E-BECB-EF60413E9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335361">
              <a:off x="2821403" y="6495161"/>
              <a:ext cx="13000998" cy="2716086"/>
            </a:xfrm>
            <a:prstGeom prst="rect">
              <a:avLst/>
            </a:prstGeom>
          </p:spPr>
        </p:pic>
        <p:sp>
          <p:nvSpPr>
            <p:cNvPr id="34" name="USENIX NSDI, 2015">
              <a:extLst>
                <a:ext uri="{FF2B5EF4-FFF2-40B4-BE49-F238E27FC236}">
                  <a16:creationId xmlns:a16="http://schemas.microsoft.com/office/drawing/2014/main" id="{47CC1B44-E895-4AFB-8F42-63BA83E73042}"/>
                </a:ext>
              </a:extLst>
            </p:cNvPr>
            <p:cNvSpPr txBox="1"/>
            <p:nvPr/>
          </p:nvSpPr>
          <p:spPr>
            <a:xfrm rot="21313951">
              <a:off x="12014924" y="6183677"/>
              <a:ext cx="3146695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1">
                  <a:solidFill>
                    <a:srgbClr val="53585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lang="en-US" dirty="0" err="1"/>
                <a:t>HotNets</a:t>
              </a:r>
              <a:r>
                <a:rPr dirty="0"/>
                <a:t>, 201</a:t>
              </a:r>
              <a:r>
                <a:rPr lang="en-US" altLang="zh-CN" dirty="0"/>
                <a:t>6</a:t>
              </a:r>
              <a:endParaRPr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成组"/>
          <p:cNvGrpSpPr/>
          <p:nvPr/>
        </p:nvGrpSpPr>
        <p:grpSpPr>
          <a:xfrm>
            <a:off x="7549416" y="6448736"/>
            <a:ext cx="2204584" cy="1990058"/>
            <a:chOff x="3706112" y="-1"/>
            <a:chExt cx="2204583" cy="1990056"/>
          </a:xfrm>
        </p:grpSpPr>
        <p:sp>
          <p:nvSpPr>
            <p:cNvPr id="327" name="线条"/>
            <p:cNvSpPr/>
            <p:nvPr/>
          </p:nvSpPr>
          <p:spPr>
            <a:xfrm flipV="1">
              <a:off x="4826827" y="-1"/>
              <a:ext cx="1" cy="14064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graphicFrame>
          <p:nvGraphicFramePr>
            <p:cNvPr id="328" name="成组"/>
            <p:cNvGraphicFramePr/>
            <p:nvPr/>
          </p:nvGraphicFramePr>
          <p:xfrm>
            <a:off x="3706112" y="1345892"/>
            <a:ext cx="2204583" cy="644163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220458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644164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EE6E1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330" name="Networking VMs"/>
          <p:cNvSpPr txBox="1">
            <a:spLocks noGrp="1"/>
          </p:cNvSpPr>
          <p:nvPr>
            <p:ph type="title" idx="4294967295"/>
          </p:nvPr>
        </p:nvSpPr>
        <p:spPr>
          <a:xfrm>
            <a:off x="2536031" y="88900"/>
            <a:ext cx="122682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Networking VMs</a:t>
            </a:r>
          </a:p>
        </p:txBody>
      </p:sp>
      <p:sp>
        <p:nvSpPr>
          <p:cNvPr id="331" name="矩形"/>
          <p:cNvSpPr/>
          <p:nvPr/>
        </p:nvSpPr>
        <p:spPr>
          <a:xfrm>
            <a:off x="6272686" y="4956981"/>
            <a:ext cx="4794891" cy="1270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8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4800"/>
          </a:p>
        </p:txBody>
      </p:sp>
      <p:grpSp>
        <p:nvGrpSpPr>
          <p:cNvPr id="336" name="成组"/>
          <p:cNvGrpSpPr/>
          <p:nvPr/>
        </p:nvGrpSpPr>
        <p:grpSpPr>
          <a:xfrm>
            <a:off x="6204613" y="3108088"/>
            <a:ext cx="4931036" cy="1270001"/>
            <a:chOff x="0" y="0"/>
            <a:chExt cx="4931034" cy="1270000"/>
          </a:xfrm>
        </p:grpSpPr>
        <p:sp>
          <p:nvSpPr>
            <p:cNvPr id="332" name="VM1"/>
            <p:cNvSpPr/>
            <p:nvPr/>
          </p:nvSpPr>
          <p:spPr>
            <a:xfrm>
              <a:off x="0" y="0"/>
              <a:ext cx="984179" cy="1270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200" baseline="-5999"/>
                <a:t>1</a:t>
              </a:r>
            </a:p>
          </p:txBody>
        </p:sp>
        <p:sp>
          <p:nvSpPr>
            <p:cNvPr id="333" name="VM2"/>
            <p:cNvSpPr/>
            <p:nvPr/>
          </p:nvSpPr>
          <p:spPr>
            <a:xfrm>
              <a:off x="1315581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2</a:t>
              </a:r>
            </a:p>
          </p:txBody>
        </p:sp>
        <p:sp>
          <p:nvSpPr>
            <p:cNvPr id="334" name="VMN"/>
            <p:cNvSpPr/>
            <p:nvPr/>
          </p:nvSpPr>
          <p:spPr>
            <a:xfrm>
              <a:off x="3946855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N</a:t>
              </a:r>
            </a:p>
          </p:txBody>
        </p:sp>
        <p:sp>
          <p:nvSpPr>
            <p:cNvPr id="335" name="…"/>
            <p:cNvSpPr txBox="1"/>
            <p:nvPr/>
          </p:nvSpPr>
          <p:spPr>
            <a:xfrm>
              <a:off x="2761358" y="70323"/>
              <a:ext cx="723901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…</a:t>
              </a:r>
            </a:p>
          </p:txBody>
        </p:sp>
      </p:grpSp>
      <p:grpSp>
        <p:nvGrpSpPr>
          <p:cNvPr id="341" name="成组"/>
          <p:cNvGrpSpPr/>
          <p:nvPr/>
        </p:nvGrpSpPr>
        <p:grpSpPr>
          <a:xfrm>
            <a:off x="6704475" y="4925130"/>
            <a:ext cx="3974437" cy="1317721"/>
            <a:chOff x="0" y="0"/>
            <a:chExt cx="3974436" cy="1317719"/>
          </a:xfrm>
        </p:grpSpPr>
        <p:sp>
          <p:nvSpPr>
            <p:cNvPr id="337" name="线条"/>
            <p:cNvSpPr/>
            <p:nvPr/>
          </p:nvSpPr>
          <p:spPr>
            <a:xfrm flipH="1" flipV="1">
              <a:off x="0" y="-1"/>
              <a:ext cx="104562" cy="38134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338" name="线条"/>
            <p:cNvSpPr/>
            <p:nvPr/>
          </p:nvSpPr>
          <p:spPr>
            <a:xfrm flipV="1">
              <a:off x="269590" y="14524"/>
              <a:ext cx="1029057" cy="35916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339" name="线条"/>
            <p:cNvSpPr/>
            <p:nvPr/>
          </p:nvSpPr>
          <p:spPr>
            <a:xfrm flipV="1">
              <a:off x="978895" y="10164"/>
              <a:ext cx="2995542" cy="50872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340" name="线条"/>
            <p:cNvSpPr/>
            <p:nvPr/>
          </p:nvSpPr>
          <p:spPr>
            <a:xfrm>
              <a:off x="984392" y="846433"/>
              <a:ext cx="953851" cy="4712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</p:grpSp>
      <p:sp>
        <p:nvSpPr>
          <p:cNvPr id="342" name="矩形"/>
          <p:cNvSpPr/>
          <p:nvPr/>
        </p:nvSpPr>
        <p:spPr>
          <a:xfrm>
            <a:off x="6703704" y="5302902"/>
            <a:ext cx="984180" cy="578159"/>
          </a:xfrm>
          <a:prstGeom prst="rect">
            <a:avLst/>
          </a:prstGeom>
          <a:solidFill>
            <a:schemeClr val="accent4">
              <a:alpha val="83375"/>
            </a:schemeClr>
          </a:solidFill>
          <a:ln w="25400">
            <a:solidFill>
              <a:srgbClr val="000000">
                <a:alpha val="83375"/>
              </a:srgb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grpSp>
        <p:nvGrpSpPr>
          <p:cNvPr id="346" name="成组"/>
          <p:cNvGrpSpPr/>
          <p:nvPr/>
        </p:nvGrpSpPr>
        <p:grpSpPr>
          <a:xfrm>
            <a:off x="6560416" y="4386997"/>
            <a:ext cx="4219433" cy="578159"/>
            <a:chOff x="2784401" y="828331"/>
            <a:chExt cx="4219432" cy="578158"/>
          </a:xfrm>
        </p:grpSpPr>
        <p:sp>
          <p:nvSpPr>
            <p:cNvPr id="343" name="矩形"/>
            <p:cNvSpPr/>
            <p:nvPr/>
          </p:nvSpPr>
          <p:spPr>
            <a:xfrm>
              <a:off x="2784401" y="828331"/>
              <a:ext cx="272578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344" name="矩形"/>
            <p:cNvSpPr/>
            <p:nvPr/>
          </p:nvSpPr>
          <p:spPr>
            <a:xfrm>
              <a:off x="4099983" y="828331"/>
              <a:ext cx="272577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345" name="矩形"/>
            <p:cNvSpPr/>
            <p:nvPr/>
          </p:nvSpPr>
          <p:spPr>
            <a:xfrm>
              <a:off x="6731258" y="828331"/>
              <a:ext cx="272577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sp>
        <p:nvSpPr>
          <p:cNvPr id="347" name="矩形"/>
          <p:cNvSpPr/>
          <p:nvPr/>
        </p:nvSpPr>
        <p:spPr>
          <a:xfrm>
            <a:off x="8178041" y="6230772"/>
            <a:ext cx="984180" cy="57815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348" name="矩形"/>
          <p:cNvSpPr/>
          <p:nvPr/>
        </p:nvSpPr>
        <p:spPr>
          <a:xfrm>
            <a:off x="4536210" y="2174081"/>
            <a:ext cx="8310967" cy="6835800"/>
          </a:xfrm>
          <a:prstGeom prst="rect">
            <a:avLst/>
          </a:prstGeom>
          <a:solidFill>
            <a:srgbClr val="FFFFFF">
              <a:alpha val="5150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349" name="线条"/>
          <p:cNvSpPr/>
          <p:nvPr/>
        </p:nvSpPr>
        <p:spPr>
          <a:xfrm>
            <a:off x="6576883" y="4123757"/>
            <a:ext cx="2122065" cy="4884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1" h="21600" extrusionOk="0">
                <a:moveTo>
                  <a:pt x="0" y="0"/>
                </a:moveTo>
                <a:cubicBezTo>
                  <a:pt x="141" y="1552"/>
                  <a:pt x="1035" y="3073"/>
                  <a:pt x="2623" y="4463"/>
                </a:cubicBezTo>
                <a:cubicBezTo>
                  <a:pt x="3749" y="5448"/>
                  <a:pt x="5237" y="6366"/>
                  <a:pt x="7358" y="6963"/>
                </a:cubicBezTo>
                <a:cubicBezTo>
                  <a:pt x="10186" y="7759"/>
                  <a:pt x="13784" y="7872"/>
                  <a:pt x="16523" y="8729"/>
                </a:cubicBezTo>
                <a:cubicBezTo>
                  <a:pt x="19948" y="9800"/>
                  <a:pt x="21235" y="11669"/>
                  <a:pt x="21465" y="13522"/>
                </a:cubicBezTo>
                <a:cubicBezTo>
                  <a:pt x="21600" y="14609"/>
                  <a:pt x="21426" y="15730"/>
                  <a:pt x="21073" y="16828"/>
                </a:cubicBezTo>
                <a:cubicBezTo>
                  <a:pt x="20552" y="18450"/>
                  <a:pt x="19691" y="20047"/>
                  <a:pt x="18498" y="21600"/>
                </a:cubicBezTo>
              </a:path>
            </a:pathLst>
          </a:custGeom>
          <a:ln w="63500">
            <a:solidFill>
              <a:srgbClr val="000000">
                <a:alpha val="81173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  <p:sp>
        <p:nvSpPr>
          <p:cNvPr id="350" name="线条"/>
          <p:cNvSpPr/>
          <p:nvPr/>
        </p:nvSpPr>
        <p:spPr>
          <a:xfrm>
            <a:off x="7327243" y="4183350"/>
            <a:ext cx="3314493" cy="1331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16" h="20471" extrusionOk="0">
                <a:moveTo>
                  <a:pt x="3727" y="0"/>
                </a:moveTo>
                <a:cubicBezTo>
                  <a:pt x="3727" y="0"/>
                  <a:pt x="-2084" y="18158"/>
                  <a:pt x="805" y="19633"/>
                </a:cubicBezTo>
                <a:cubicBezTo>
                  <a:pt x="4660" y="21600"/>
                  <a:pt x="8640" y="20030"/>
                  <a:pt x="12200" y="15703"/>
                </a:cubicBezTo>
                <a:cubicBezTo>
                  <a:pt x="15049" y="12242"/>
                  <a:pt x="17553" y="7109"/>
                  <a:pt x="19516" y="705"/>
                </a:cubicBezTo>
              </a:path>
            </a:pathLst>
          </a:custGeom>
          <a:ln w="63500">
            <a:solidFill>
              <a:srgbClr val="000000">
                <a:alpha val="81173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成组"/>
          <p:cNvGrpSpPr/>
          <p:nvPr/>
        </p:nvGrpSpPr>
        <p:grpSpPr>
          <a:xfrm>
            <a:off x="7549416" y="6448736"/>
            <a:ext cx="2204584" cy="1990058"/>
            <a:chOff x="3706112" y="-1"/>
            <a:chExt cx="2204583" cy="1990056"/>
          </a:xfrm>
        </p:grpSpPr>
        <p:sp>
          <p:nvSpPr>
            <p:cNvPr id="354" name="线条"/>
            <p:cNvSpPr/>
            <p:nvPr/>
          </p:nvSpPr>
          <p:spPr>
            <a:xfrm flipV="1">
              <a:off x="4826827" y="-1"/>
              <a:ext cx="1" cy="14064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graphicFrame>
          <p:nvGraphicFramePr>
            <p:cNvPr id="355" name="成组"/>
            <p:cNvGraphicFramePr/>
            <p:nvPr/>
          </p:nvGraphicFramePr>
          <p:xfrm>
            <a:off x="3706112" y="1345892"/>
            <a:ext cx="2204583" cy="644163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220458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644164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EE6E1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357" name="Networking VMs"/>
          <p:cNvSpPr txBox="1">
            <a:spLocks noGrp="1"/>
          </p:cNvSpPr>
          <p:nvPr>
            <p:ph type="title" idx="4294967295"/>
          </p:nvPr>
        </p:nvSpPr>
        <p:spPr>
          <a:xfrm>
            <a:off x="2536031" y="88900"/>
            <a:ext cx="122682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Networking VMs</a:t>
            </a:r>
          </a:p>
        </p:txBody>
      </p:sp>
      <p:sp>
        <p:nvSpPr>
          <p:cNvPr id="358" name="矩形"/>
          <p:cNvSpPr/>
          <p:nvPr/>
        </p:nvSpPr>
        <p:spPr>
          <a:xfrm>
            <a:off x="6272686" y="4956981"/>
            <a:ext cx="4794891" cy="1270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8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4800"/>
          </a:p>
        </p:txBody>
      </p:sp>
      <p:grpSp>
        <p:nvGrpSpPr>
          <p:cNvPr id="363" name="成组"/>
          <p:cNvGrpSpPr/>
          <p:nvPr/>
        </p:nvGrpSpPr>
        <p:grpSpPr>
          <a:xfrm>
            <a:off x="6204613" y="3108088"/>
            <a:ext cx="4931036" cy="1270001"/>
            <a:chOff x="0" y="0"/>
            <a:chExt cx="4931034" cy="1270000"/>
          </a:xfrm>
        </p:grpSpPr>
        <p:sp>
          <p:nvSpPr>
            <p:cNvPr id="359" name="VM1"/>
            <p:cNvSpPr/>
            <p:nvPr/>
          </p:nvSpPr>
          <p:spPr>
            <a:xfrm>
              <a:off x="0" y="0"/>
              <a:ext cx="984179" cy="1270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200" baseline="-5999"/>
                <a:t>1</a:t>
              </a:r>
            </a:p>
          </p:txBody>
        </p:sp>
        <p:sp>
          <p:nvSpPr>
            <p:cNvPr id="360" name="VM2"/>
            <p:cNvSpPr/>
            <p:nvPr/>
          </p:nvSpPr>
          <p:spPr>
            <a:xfrm>
              <a:off x="1315581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2</a:t>
              </a:r>
            </a:p>
          </p:txBody>
        </p:sp>
        <p:sp>
          <p:nvSpPr>
            <p:cNvPr id="361" name="VMN"/>
            <p:cNvSpPr/>
            <p:nvPr/>
          </p:nvSpPr>
          <p:spPr>
            <a:xfrm>
              <a:off x="3946855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N</a:t>
              </a:r>
            </a:p>
          </p:txBody>
        </p:sp>
        <p:sp>
          <p:nvSpPr>
            <p:cNvPr id="362" name="…"/>
            <p:cNvSpPr txBox="1"/>
            <p:nvPr/>
          </p:nvSpPr>
          <p:spPr>
            <a:xfrm>
              <a:off x="2761358" y="70323"/>
              <a:ext cx="723901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…</a:t>
              </a:r>
            </a:p>
          </p:txBody>
        </p:sp>
      </p:grpSp>
      <p:grpSp>
        <p:nvGrpSpPr>
          <p:cNvPr id="368" name="成组"/>
          <p:cNvGrpSpPr/>
          <p:nvPr/>
        </p:nvGrpSpPr>
        <p:grpSpPr>
          <a:xfrm>
            <a:off x="6704475" y="4925130"/>
            <a:ext cx="3974437" cy="1317721"/>
            <a:chOff x="0" y="0"/>
            <a:chExt cx="3974436" cy="1317719"/>
          </a:xfrm>
        </p:grpSpPr>
        <p:sp>
          <p:nvSpPr>
            <p:cNvPr id="364" name="线条"/>
            <p:cNvSpPr/>
            <p:nvPr/>
          </p:nvSpPr>
          <p:spPr>
            <a:xfrm flipH="1" flipV="1">
              <a:off x="0" y="-1"/>
              <a:ext cx="104562" cy="38134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365" name="线条"/>
            <p:cNvSpPr/>
            <p:nvPr/>
          </p:nvSpPr>
          <p:spPr>
            <a:xfrm flipV="1">
              <a:off x="269590" y="14524"/>
              <a:ext cx="1029057" cy="35916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366" name="线条"/>
            <p:cNvSpPr/>
            <p:nvPr/>
          </p:nvSpPr>
          <p:spPr>
            <a:xfrm flipV="1">
              <a:off x="978895" y="10164"/>
              <a:ext cx="2995542" cy="50872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367" name="线条"/>
            <p:cNvSpPr/>
            <p:nvPr/>
          </p:nvSpPr>
          <p:spPr>
            <a:xfrm>
              <a:off x="984392" y="846433"/>
              <a:ext cx="953851" cy="4712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</p:grpSp>
      <p:sp>
        <p:nvSpPr>
          <p:cNvPr id="369" name="矩形"/>
          <p:cNvSpPr/>
          <p:nvPr/>
        </p:nvSpPr>
        <p:spPr>
          <a:xfrm>
            <a:off x="6703704" y="5302902"/>
            <a:ext cx="984180" cy="578159"/>
          </a:xfrm>
          <a:prstGeom prst="rect">
            <a:avLst/>
          </a:prstGeom>
          <a:solidFill>
            <a:schemeClr val="accent4">
              <a:alpha val="83375"/>
            </a:schemeClr>
          </a:solidFill>
          <a:ln w="25400">
            <a:solidFill>
              <a:srgbClr val="000000">
                <a:alpha val="83375"/>
              </a:srgb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grpSp>
        <p:nvGrpSpPr>
          <p:cNvPr id="373" name="成组"/>
          <p:cNvGrpSpPr/>
          <p:nvPr/>
        </p:nvGrpSpPr>
        <p:grpSpPr>
          <a:xfrm>
            <a:off x="6560416" y="4386997"/>
            <a:ext cx="4219433" cy="578159"/>
            <a:chOff x="2784401" y="828331"/>
            <a:chExt cx="4219432" cy="578158"/>
          </a:xfrm>
        </p:grpSpPr>
        <p:sp>
          <p:nvSpPr>
            <p:cNvPr id="370" name="矩形"/>
            <p:cNvSpPr/>
            <p:nvPr/>
          </p:nvSpPr>
          <p:spPr>
            <a:xfrm>
              <a:off x="2784401" y="828331"/>
              <a:ext cx="272578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371" name="矩形"/>
            <p:cNvSpPr/>
            <p:nvPr/>
          </p:nvSpPr>
          <p:spPr>
            <a:xfrm>
              <a:off x="4099983" y="828331"/>
              <a:ext cx="272577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372" name="矩形"/>
            <p:cNvSpPr/>
            <p:nvPr/>
          </p:nvSpPr>
          <p:spPr>
            <a:xfrm>
              <a:off x="6731258" y="828331"/>
              <a:ext cx="272577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sp>
        <p:nvSpPr>
          <p:cNvPr id="374" name="矩形"/>
          <p:cNvSpPr/>
          <p:nvPr/>
        </p:nvSpPr>
        <p:spPr>
          <a:xfrm>
            <a:off x="8178041" y="6230772"/>
            <a:ext cx="984180" cy="57815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375" name="矩形"/>
          <p:cNvSpPr/>
          <p:nvPr/>
        </p:nvSpPr>
        <p:spPr>
          <a:xfrm>
            <a:off x="4536210" y="2174081"/>
            <a:ext cx="8310967" cy="6835800"/>
          </a:xfrm>
          <a:prstGeom prst="rect">
            <a:avLst/>
          </a:prstGeom>
          <a:solidFill>
            <a:srgbClr val="FFFFFF">
              <a:alpha val="5150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376" name="线条"/>
          <p:cNvSpPr/>
          <p:nvPr/>
        </p:nvSpPr>
        <p:spPr>
          <a:xfrm>
            <a:off x="6576883" y="4123757"/>
            <a:ext cx="2122065" cy="4884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1" h="21600" extrusionOk="0">
                <a:moveTo>
                  <a:pt x="0" y="0"/>
                </a:moveTo>
                <a:cubicBezTo>
                  <a:pt x="141" y="1552"/>
                  <a:pt x="1035" y="3073"/>
                  <a:pt x="2623" y="4463"/>
                </a:cubicBezTo>
                <a:cubicBezTo>
                  <a:pt x="3749" y="5448"/>
                  <a:pt x="5237" y="6366"/>
                  <a:pt x="7358" y="6963"/>
                </a:cubicBezTo>
                <a:cubicBezTo>
                  <a:pt x="10186" y="7759"/>
                  <a:pt x="13784" y="7872"/>
                  <a:pt x="16523" y="8729"/>
                </a:cubicBezTo>
                <a:cubicBezTo>
                  <a:pt x="19948" y="9800"/>
                  <a:pt x="21235" y="11669"/>
                  <a:pt x="21465" y="13522"/>
                </a:cubicBezTo>
                <a:cubicBezTo>
                  <a:pt x="21600" y="14609"/>
                  <a:pt x="21426" y="15730"/>
                  <a:pt x="21073" y="16828"/>
                </a:cubicBezTo>
                <a:cubicBezTo>
                  <a:pt x="20552" y="18450"/>
                  <a:pt x="19691" y="20047"/>
                  <a:pt x="18498" y="21600"/>
                </a:cubicBezTo>
              </a:path>
            </a:pathLst>
          </a:custGeom>
          <a:ln w="63500">
            <a:solidFill>
              <a:srgbClr val="000000">
                <a:alpha val="81173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  <p:sp>
        <p:nvSpPr>
          <p:cNvPr id="377" name="线条"/>
          <p:cNvSpPr/>
          <p:nvPr/>
        </p:nvSpPr>
        <p:spPr>
          <a:xfrm>
            <a:off x="7404712" y="4115185"/>
            <a:ext cx="3262328" cy="3782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38" h="17159" extrusionOk="0">
                <a:moveTo>
                  <a:pt x="3327" y="309"/>
                </a:moveTo>
                <a:cubicBezTo>
                  <a:pt x="3327" y="309"/>
                  <a:pt x="-2062" y="5751"/>
                  <a:pt x="876" y="6187"/>
                </a:cubicBezTo>
                <a:cubicBezTo>
                  <a:pt x="4592" y="6737"/>
                  <a:pt x="8391" y="7967"/>
                  <a:pt x="9077" y="10673"/>
                </a:cubicBezTo>
                <a:cubicBezTo>
                  <a:pt x="9504" y="12355"/>
                  <a:pt x="8347" y="14237"/>
                  <a:pt x="9661" y="15687"/>
                </a:cubicBezTo>
                <a:cubicBezTo>
                  <a:pt x="15019" y="21600"/>
                  <a:pt x="17948" y="8332"/>
                  <a:pt x="19538" y="0"/>
                </a:cubicBezTo>
              </a:path>
            </a:pathLst>
          </a:custGeom>
          <a:ln w="63500">
            <a:solidFill>
              <a:srgbClr val="000000">
                <a:alpha val="81173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>
            <a:extLst>
              <a:ext uri="{FF2B5EF4-FFF2-40B4-BE49-F238E27FC236}">
                <a16:creationId xmlns:a16="http://schemas.microsoft.com/office/drawing/2014/main" id="{7B79D61B-9EE6-4E1A-8C5E-232BA7CEA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8958" y="1503680"/>
            <a:ext cx="12338756" cy="1537547"/>
          </a:xfrm>
        </p:spPr>
        <p:txBody>
          <a:bodyPr/>
          <a:lstStyle/>
          <a:p>
            <a:pPr marL="158042" indent="-158042">
              <a:buNone/>
            </a:pPr>
            <a:r>
              <a:rPr lang="en-US" altLang="zh-CN" sz="3413"/>
              <a:t>walkthrough: </a:t>
            </a:r>
            <a:r>
              <a:rPr lang="en-US" altLang="zh-CN" sz="3413">
                <a:solidFill>
                  <a:srgbClr val="CC0000"/>
                </a:solidFill>
              </a:rPr>
              <a:t>send datagram from A to B via R</a:t>
            </a:r>
          </a:p>
          <a:p>
            <a:pPr marL="564436" lvl="1" indent="-232548"/>
            <a:r>
              <a:rPr lang="en-US" altLang="zh-CN"/>
              <a:t> focus on addressing – at IP (datagram) and MAC layer (frame)</a:t>
            </a:r>
          </a:p>
          <a:p>
            <a:pPr marL="564436" lvl="1" indent="-232548"/>
            <a:r>
              <a:rPr lang="en-US" altLang="zh-CN"/>
              <a:t> assume A knows B</a:t>
            </a:r>
            <a:r>
              <a:rPr lang="ja-JP" altLang="en-US"/>
              <a:t>’</a:t>
            </a:r>
            <a:r>
              <a:rPr lang="en-US" altLang="ja-JP"/>
              <a:t>s IP address</a:t>
            </a:r>
          </a:p>
          <a:p>
            <a:pPr marL="564436" lvl="1" indent="-232548"/>
            <a:r>
              <a:rPr lang="en-US" altLang="zh-CN"/>
              <a:t> assume A knows IP address of first hop router, R (how?)</a:t>
            </a:r>
          </a:p>
          <a:p>
            <a:pPr marL="564436" lvl="1" indent="-232548"/>
            <a:r>
              <a:rPr lang="en-US" altLang="zh-CN"/>
              <a:t> assume A knows R</a:t>
            </a:r>
            <a:r>
              <a:rPr lang="ja-JP" altLang="en-US"/>
              <a:t>’</a:t>
            </a:r>
            <a:r>
              <a:rPr lang="en-US" altLang="ja-JP"/>
              <a:t>s MAC address (how?)</a:t>
            </a:r>
            <a:endParaRPr lang="en-US" altLang="zh-CN"/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D64D084F-D1DB-4867-A2F5-DAC743CCA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6344" y="0"/>
            <a:ext cx="11379200" cy="1625600"/>
          </a:xfrm>
        </p:spPr>
        <p:txBody>
          <a:bodyPr/>
          <a:lstStyle/>
          <a:p>
            <a:pPr>
              <a:defRPr/>
            </a:pPr>
            <a:r>
              <a:rPr lang="en-US" sz="5689">
                <a:ea typeface="ＭＳ Ｐゴシック" charset="0"/>
                <a:cs typeface="+mj-cs"/>
              </a:rPr>
              <a:t>Addressing: routing to another LAN</a:t>
            </a:r>
          </a:p>
        </p:txBody>
      </p:sp>
      <p:grpSp>
        <p:nvGrpSpPr>
          <p:cNvPr id="132101" name="Group 4">
            <a:extLst>
              <a:ext uri="{FF2B5EF4-FFF2-40B4-BE49-F238E27FC236}">
                <a16:creationId xmlns:a16="http://schemas.microsoft.com/office/drawing/2014/main" id="{7F97AE4F-BB2F-4A9F-A39E-D675C59C9DD0}"/>
              </a:ext>
            </a:extLst>
          </p:cNvPr>
          <p:cNvGrpSpPr>
            <a:grpSpLocks/>
          </p:cNvGrpSpPr>
          <p:nvPr/>
        </p:nvGrpSpPr>
        <p:grpSpPr bwMode="auto">
          <a:xfrm>
            <a:off x="3176959" y="5635414"/>
            <a:ext cx="11641105" cy="3305950"/>
            <a:chOff x="709613" y="3962400"/>
            <a:chExt cx="8185152" cy="2324496"/>
          </a:xfrm>
        </p:grpSpPr>
        <p:grpSp>
          <p:nvGrpSpPr>
            <p:cNvPr id="132103" name="Group 99">
              <a:extLst>
                <a:ext uri="{FF2B5EF4-FFF2-40B4-BE49-F238E27FC236}">
                  <a16:creationId xmlns:a16="http://schemas.microsoft.com/office/drawing/2014/main" id="{573E5671-B080-4C75-9341-D10E6BF44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2162" name="Group 44">
                <a:extLst>
                  <a:ext uri="{FF2B5EF4-FFF2-40B4-BE49-F238E27FC236}">
                    <a16:creationId xmlns:a16="http://schemas.microsoft.com/office/drawing/2014/main" id="{F62AA09C-9ACA-4C78-866F-9C229F6111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64" name="Picture 45" descr="desktop_computer_stylized_medium">
                  <a:extLst>
                    <a:ext uri="{FF2B5EF4-FFF2-40B4-BE49-F238E27FC236}">
                      <a16:creationId xmlns:a16="http://schemas.microsoft.com/office/drawing/2014/main" id="{A801DFE9-1C01-4122-BD70-93B26CA565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5" name="Freeform 46">
                  <a:extLst>
                    <a:ext uri="{FF2B5EF4-FFF2-40B4-BE49-F238E27FC236}">
                      <a16:creationId xmlns:a16="http://schemas.microsoft.com/office/drawing/2014/main" id="{CD2640B7-24B3-4EA8-84CA-BC2A0B464E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02" name="Rectangle 43">
                <a:extLst>
                  <a:ext uri="{FF2B5EF4-FFF2-40B4-BE49-F238E27FC236}">
                    <a16:creationId xmlns:a16="http://schemas.microsoft.com/office/drawing/2014/main" id="{BCD8B95D-ACC0-49C6-B5C5-8B378B5AD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2104" name="Group 2">
              <a:extLst>
                <a:ext uri="{FF2B5EF4-FFF2-40B4-BE49-F238E27FC236}">
                  <a16:creationId xmlns:a16="http://schemas.microsoft.com/office/drawing/2014/main" id="{7252B629-C7CE-4E9D-8F39-ECA260EE45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64" name="Rectangle 48">
                <a:extLst>
                  <a:ext uri="{FF2B5EF4-FFF2-40B4-BE49-F238E27FC236}">
                    <a16:creationId xmlns:a16="http://schemas.microsoft.com/office/drawing/2014/main" id="{C5CD562D-D050-4E70-81DF-EFCEB3C0E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2159" name="Group 49">
                <a:extLst>
                  <a:ext uri="{FF2B5EF4-FFF2-40B4-BE49-F238E27FC236}">
                    <a16:creationId xmlns:a16="http://schemas.microsoft.com/office/drawing/2014/main" id="{0354CB05-C684-43DF-89E5-91B434E043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60" name="Picture 50" descr="desktop_computer_stylized_medium">
                  <a:extLst>
                    <a:ext uri="{FF2B5EF4-FFF2-40B4-BE49-F238E27FC236}">
                      <a16:creationId xmlns:a16="http://schemas.microsoft.com/office/drawing/2014/main" id="{9DF159BB-8AC3-4C61-BDF1-54B2A239859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1" name="Freeform 51">
                  <a:extLst>
                    <a:ext uri="{FF2B5EF4-FFF2-40B4-BE49-F238E27FC236}">
                      <a16:creationId xmlns:a16="http://schemas.microsoft.com/office/drawing/2014/main" id="{36EDB20E-6102-4F58-BF90-90DBE4B990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sp>
          <p:nvSpPr>
            <p:cNvPr id="710660" name="Text Box 4">
              <a:extLst>
                <a:ext uri="{FF2B5EF4-FFF2-40B4-BE49-F238E27FC236}">
                  <a16:creationId xmlns:a16="http://schemas.microsoft.com/office/drawing/2014/main" id="{FBAB16F4-7322-4EB8-8169-93D74EC54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15817" cy="43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l" defTabSz="1300460" eaLnBrk="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3413" i="0" kern="1200">
                  <a:solidFill>
                    <a:srgbClr val="FF0000"/>
                  </a:solidFill>
                  <a:latin typeface="Gill Sans MT" panose="020B0502020104020203" pitchFamily="34" charset="0"/>
                </a:rPr>
                <a:t>R</a:t>
              </a:r>
              <a:endParaRPr lang="en-US" altLang="zh-CN" sz="2560" i="0" kern="1200">
                <a:solidFill>
                  <a:srgbClr val="0000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5067" name="Text Box 21">
              <a:extLst>
                <a:ext uri="{FF2B5EF4-FFF2-40B4-BE49-F238E27FC236}">
                  <a16:creationId xmlns:a16="http://schemas.microsoft.com/office/drawing/2014/main" id="{9DA9BBA7-825C-409C-9E7D-D85654AD7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04920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5068" name="Text Box 22">
              <a:extLst>
                <a:ext uri="{FF2B5EF4-FFF2-40B4-BE49-F238E27FC236}">
                  <a16:creationId xmlns:a16="http://schemas.microsoft.com/office/drawing/2014/main" id="{FC8C7CF5-F550-49E3-BC81-86396ABFC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286260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132108" name="Group 23">
              <a:extLst>
                <a:ext uri="{FF2B5EF4-FFF2-40B4-BE49-F238E27FC236}">
                  <a16:creationId xmlns:a16="http://schemas.microsoft.com/office/drawing/2014/main" id="{0E96FFDE-A371-4C25-BD0F-D0B3414674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4827" y="5794375"/>
              <a:ext cx="1501776" cy="423863"/>
              <a:chOff x="1934" y="2405"/>
              <a:chExt cx="946" cy="267"/>
            </a:xfrm>
          </p:grpSpPr>
          <p:sp>
            <p:nvSpPr>
              <p:cNvPr id="45117" name="Text Box 24">
                <a:extLst>
                  <a:ext uri="{FF2B5EF4-FFF2-40B4-BE49-F238E27FC236}">
                    <a16:creationId xmlns:a16="http://schemas.microsoft.com/office/drawing/2014/main" id="{2B2AD5FF-E2E0-4D2B-9052-4B6C116137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60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5118" name="Text Box 25">
                <a:extLst>
                  <a:ext uri="{FF2B5EF4-FFF2-40B4-BE49-F238E27FC236}">
                    <a16:creationId xmlns:a16="http://schemas.microsoft.com/office/drawing/2014/main" id="{6CB7CED6-3F1E-4D52-ABB8-B6D3D2EE62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42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5070" name="Text Box 26">
              <a:extLst>
                <a:ext uri="{FF2B5EF4-FFF2-40B4-BE49-F238E27FC236}">
                  <a16:creationId xmlns:a16="http://schemas.microsoft.com/office/drawing/2014/main" id="{0AAB1088-4BD2-496D-86CA-8A76E3046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591707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5071" name="Text Box 27">
              <a:extLst>
                <a:ext uri="{FF2B5EF4-FFF2-40B4-BE49-F238E27FC236}">
                  <a16:creationId xmlns:a16="http://schemas.microsoft.com/office/drawing/2014/main" id="{B6B5E7FE-AD81-41BB-98C2-B33EA2F3A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06416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5072" name="Text Box 30">
              <a:extLst>
                <a:ext uri="{FF2B5EF4-FFF2-40B4-BE49-F238E27FC236}">
                  <a16:creationId xmlns:a16="http://schemas.microsoft.com/office/drawing/2014/main" id="{01582600-CD3D-4C40-9550-863A93591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195009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5073" name="Text Box 33">
              <a:extLst>
                <a:ext uri="{FF2B5EF4-FFF2-40B4-BE49-F238E27FC236}">
                  <a16:creationId xmlns:a16="http://schemas.microsoft.com/office/drawing/2014/main" id="{28B155C6-4966-4875-B633-6D603720E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469979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32113" name="Freeform 39">
              <a:extLst>
                <a:ext uri="{FF2B5EF4-FFF2-40B4-BE49-F238E27FC236}">
                  <a16:creationId xmlns:a16="http://schemas.microsoft.com/office/drawing/2014/main" id="{111D02A9-3262-409A-9EBA-E91D74CB3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5075" name="Line 40">
              <a:extLst>
                <a:ext uri="{FF2B5EF4-FFF2-40B4-BE49-F238E27FC236}">
                  <a16:creationId xmlns:a16="http://schemas.microsoft.com/office/drawing/2014/main" id="{01837E6C-2684-4DE7-8EE3-3774F5794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76" name="Line 41">
              <a:extLst>
                <a:ext uri="{FF2B5EF4-FFF2-40B4-BE49-F238E27FC236}">
                  <a16:creationId xmlns:a16="http://schemas.microsoft.com/office/drawing/2014/main" id="{BDDF1359-7546-4510-A960-EEA650BE51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77" name="Line 42">
              <a:extLst>
                <a:ext uri="{FF2B5EF4-FFF2-40B4-BE49-F238E27FC236}">
                  <a16:creationId xmlns:a16="http://schemas.microsoft.com/office/drawing/2014/main" id="{1172EB1B-C3F3-482D-BC3C-801E5C504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78" name="Line 44">
              <a:extLst>
                <a:ext uri="{FF2B5EF4-FFF2-40B4-BE49-F238E27FC236}">
                  <a16:creationId xmlns:a16="http://schemas.microsoft.com/office/drawing/2014/main" id="{3ED7D7B9-B067-42DA-988F-F2CFAF3824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79" name="Line 45">
              <a:extLst>
                <a:ext uri="{FF2B5EF4-FFF2-40B4-BE49-F238E27FC236}">
                  <a16:creationId xmlns:a16="http://schemas.microsoft.com/office/drawing/2014/main" id="{7746C399-2883-44DD-ACED-6CD50E9052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80" name="Line 46">
              <a:extLst>
                <a:ext uri="{FF2B5EF4-FFF2-40B4-BE49-F238E27FC236}">
                  <a16:creationId xmlns:a16="http://schemas.microsoft.com/office/drawing/2014/main" id="{526D1DB6-EF7C-4B21-8B36-3FD902FA7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81" name="Line 47">
              <a:extLst>
                <a:ext uri="{FF2B5EF4-FFF2-40B4-BE49-F238E27FC236}">
                  <a16:creationId xmlns:a16="http://schemas.microsoft.com/office/drawing/2014/main" id="{A7121A08-AC4A-4571-919F-4115A733D3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10714" name="Text Box 58">
              <a:extLst>
                <a:ext uri="{FF2B5EF4-FFF2-40B4-BE49-F238E27FC236}">
                  <a16:creationId xmlns:a16="http://schemas.microsoft.com/office/drawing/2014/main" id="{6451B1EA-69B7-4F79-B306-FBA4F91F2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34977" cy="43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413" kern="1200" dirty="0">
                  <a:solidFill>
                    <a:srgbClr val="FF0000"/>
                  </a:solidFill>
                  <a:latin typeface="Gill Sans MT"/>
                  <a:ea typeface="MS PGothic" panose="020B0600070205080204" pitchFamily="34" charset="-128"/>
                </a:rPr>
                <a:t>A</a:t>
              </a:r>
            </a:p>
          </p:txBody>
        </p:sp>
        <p:sp>
          <p:nvSpPr>
            <p:cNvPr id="45083" name="Line 60">
              <a:extLst>
                <a:ext uri="{FF2B5EF4-FFF2-40B4-BE49-F238E27FC236}">
                  <a16:creationId xmlns:a16="http://schemas.microsoft.com/office/drawing/2014/main" id="{CC40A771-FD53-45FB-8FFF-0292048E0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32123" name="Group 63">
              <a:extLst>
                <a:ext uri="{FF2B5EF4-FFF2-40B4-BE49-F238E27FC236}">
                  <a16:creationId xmlns:a16="http://schemas.microsoft.com/office/drawing/2014/main" id="{DC6E95CD-7613-4B39-9539-E8F08B35EF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2352" y="4845055"/>
              <a:ext cx="1522413" cy="436563"/>
              <a:chOff x="4351" y="2786"/>
              <a:chExt cx="959" cy="275"/>
            </a:xfrm>
          </p:grpSpPr>
          <p:sp>
            <p:nvSpPr>
              <p:cNvPr id="45115" name="Text Box 64">
                <a:extLst>
                  <a:ext uri="{FF2B5EF4-FFF2-40B4-BE49-F238E27FC236}">
                    <a16:creationId xmlns:a16="http://schemas.microsoft.com/office/drawing/2014/main" id="{D4C9F715-5473-4249-8327-8BE8B8D553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10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5116" name="Text Box 65">
                <a:extLst>
                  <a:ext uri="{FF2B5EF4-FFF2-40B4-BE49-F238E27FC236}">
                    <a16:creationId xmlns:a16="http://schemas.microsoft.com/office/drawing/2014/main" id="{D061FA1D-A6C2-4F1A-848A-465B1DE31E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59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5085" name="Line 67">
              <a:extLst>
                <a:ext uri="{FF2B5EF4-FFF2-40B4-BE49-F238E27FC236}">
                  <a16:creationId xmlns:a16="http://schemas.microsoft.com/office/drawing/2014/main" id="{16E5824E-DDC1-4839-914E-5E199A65CE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86" name="Line 68">
              <a:extLst>
                <a:ext uri="{FF2B5EF4-FFF2-40B4-BE49-F238E27FC236}">
                  <a16:creationId xmlns:a16="http://schemas.microsoft.com/office/drawing/2014/main" id="{01B6A0DA-43F7-4B60-80C7-62CC558CF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87" name="Text Box 71">
              <a:extLst>
                <a:ext uri="{FF2B5EF4-FFF2-40B4-BE49-F238E27FC236}">
                  <a16:creationId xmlns:a16="http://schemas.microsoft.com/office/drawing/2014/main" id="{2EAD8875-5CBE-4E88-A64D-6A75CA37F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286260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5088" name="Text Box 72">
              <a:extLst>
                <a:ext uri="{FF2B5EF4-FFF2-40B4-BE49-F238E27FC236}">
                  <a16:creationId xmlns:a16="http://schemas.microsoft.com/office/drawing/2014/main" id="{72BA9B71-F356-499C-9E7C-20111A9C4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460962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5089" name="Line 73">
              <a:extLst>
                <a:ext uri="{FF2B5EF4-FFF2-40B4-BE49-F238E27FC236}">
                  <a16:creationId xmlns:a16="http://schemas.microsoft.com/office/drawing/2014/main" id="{F92D375D-4B50-42FC-A6B8-763510687B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90" name="Line 74">
              <a:extLst>
                <a:ext uri="{FF2B5EF4-FFF2-40B4-BE49-F238E27FC236}">
                  <a16:creationId xmlns:a16="http://schemas.microsoft.com/office/drawing/2014/main" id="{B38209E3-6140-4275-A20E-500CFEBC3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2130" name="Freeform 75">
              <a:extLst>
                <a:ext uri="{FF2B5EF4-FFF2-40B4-BE49-F238E27FC236}">
                  <a16:creationId xmlns:a16="http://schemas.microsoft.com/office/drawing/2014/main" id="{58F315CE-6CD5-4534-A46E-A9D68AFBC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710732" name="Text Box 76">
              <a:extLst>
                <a:ext uri="{FF2B5EF4-FFF2-40B4-BE49-F238E27FC236}">
                  <a16:creationId xmlns:a16="http://schemas.microsoft.com/office/drawing/2014/main" id="{A6E57263-BA4A-4CF8-BE65-0B1C2C7D8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03418" cy="43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413" kern="1200" dirty="0">
                  <a:solidFill>
                    <a:srgbClr val="FF0000"/>
                  </a:solidFill>
                  <a:latin typeface="Gill Sans MT"/>
                  <a:ea typeface="MS PGothic" panose="020B0600070205080204" pitchFamily="34" charset="-128"/>
                </a:rPr>
                <a:t>B</a:t>
              </a:r>
            </a:p>
          </p:txBody>
        </p:sp>
        <p:grpSp>
          <p:nvGrpSpPr>
            <p:cNvPr id="132132" name="Group 3">
              <a:extLst>
                <a:ext uri="{FF2B5EF4-FFF2-40B4-BE49-F238E27FC236}">
                  <a16:creationId xmlns:a16="http://schemas.microsoft.com/office/drawing/2014/main" id="{34BE1062-C6DE-44C5-86F0-1DBE00F437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2150" name="Group 44">
                <a:extLst>
                  <a:ext uri="{FF2B5EF4-FFF2-40B4-BE49-F238E27FC236}">
                    <a16:creationId xmlns:a16="http://schemas.microsoft.com/office/drawing/2014/main" id="{A3DAEFAC-F88D-4D5F-BDD9-0CF0D7C222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52" name="Picture 45" descr="desktop_computer_stylized_medium">
                  <a:extLst>
                    <a:ext uri="{FF2B5EF4-FFF2-40B4-BE49-F238E27FC236}">
                      <a16:creationId xmlns:a16="http://schemas.microsoft.com/office/drawing/2014/main" id="{E313D0D7-0EDE-4A65-B042-334C513898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53" name="Freeform 46">
                  <a:extLst>
                    <a:ext uri="{FF2B5EF4-FFF2-40B4-BE49-F238E27FC236}">
                      <a16:creationId xmlns:a16="http://schemas.microsoft.com/office/drawing/2014/main" id="{2581F645-A37D-48C3-B876-8E0F129322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90" name="Rectangle 43">
                <a:extLst>
                  <a:ext uri="{FF2B5EF4-FFF2-40B4-BE49-F238E27FC236}">
                    <a16:creationId xmlns:a16="http://schemas.microsoft.com/office/drawing/2014/main" id="{CA25BC15-D5D2-4119-B59F-4B8CCAEA9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2133" name="Group 1">
              <a:extLst>
                <a:ext uri="{FF2B5EF4-FFF2-40B4-BE49-F238E27FC236}">
                  <a16:creationId xmlns:a16="http://schemas.microsoft.com/office/drawing/2014/main" id="{598E683F-CB2C-4EF5-8F80-75A1EB45E7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77" name="Rectangle 43">
                <a:extLst>
                  <a:ext uri="{FF2B5EF4-FFF2-40B4-BE49-F238E27FC236}">
                    <a16:creationId xmlns:a16="http://schemas.microsoft.com/office/drawing/2014/main" id="{0717D374-3BA1-42B6-892F-28FD5F29E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2140" name="Group 1185">
                <a:extLst>
                  <a:ext uri="{FF2B5EF4-FFF2-40B4-BE49-F238E27FC236}">
                    <a16:creationId xmlns:a16="http://schemas.microsoft.com/office/drawing/2014/main" id="{46189CA2-01F4-42D5-9F6A-623EF14877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2142" name="Oval 407">
                  <a:extLst>
                    <a:ext uri="{FF2B5EF4-FFF2-40B4-BE49-F238E27FC236}">
                      <a16:creationId xmlns:a16="http://schemas.microsoft.com/office/drawing/2014/main" id="{5C8E8D0B-3C59-4ACA-A688-51F2392C33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3413" i="0" kern="12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143" name="Rectangle 410">
                  <a:extLst>
                    <a:ext uri="{FF2B5EF4-FFF2-40B4-BE49-F238E27FC236}">
                      <a16:creationId xmlns:a16="http://schemas.microsoft.com/office/drawing/2014/main" id="{33B6B009-7479-43CD-B3F1-51E8DFB7E3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3413" i="0" kern="12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144" name="Oval 411">
                  <a:extLst>
                    <a:ext uri="{FF2B5EF4-FFF2-40B4-BE49-F238E27FC236}">
                      <a16:creationId xmlns:a16="http://schemas.microsoft.com/office/drawing/2014/main" id="{830A8A09-82B3-46F6-81DA-97F77315A7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3413" i="0" kern="12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2145" name="Group 1189">
                  <a:extLst>
                    <a:ext uri="{FF2B5EF4-FFF2-40B4-BE49-F238E27FC236}">
                      <a16:creationId xmlns:a16="http://schemas.microsoft.com/office/drawing/2014/main" id="{C1638A06-E917-4F05-951F-918080B68B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2148" name="Freeform 1190">
                    <a:extLst>
                      <a:ext uri="{FF2B5EF4-FFF2-40B4-BE49-F238E27FC236}">
                        <a16:creationId xmlns:a16="http://schemas.microsoft.com/office/drawing/2014/main" id="{01631628-CB6C-4CB1-8EDF-115E9EE141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 defTabSz="1300460" eaLnBrk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560" i="1" kern="1200"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132149" name="Freeform 1191">
                    <a:extLst>
                      <a:ext uri="{FF2B5EF4-FFF2-40B4-BE49-F238E27FC236}">
                        <a16:creationId xmlns:a16="http://schemas.microsoft.com/office/drawing/2014/main" id="{C8CD5635-8849-4161-BDF8-87CBB6F9C3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 defTabSz="1300460" eaLnBrk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560" i="1" kern="1200"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</p:grpSp>
            <p:sp>
              <p:nvSpPr>
                <p:cNvPr id="45107" name="Line 1192">
                  <a:extLst>
                    <a:ext uri="{FF2B5EF4-FFF2-40B4-BE49-F238E27FC236}">
                      <a16:creationId xmlns:a16="http://schemas.microsoft.com/office/drawing/2014/main" id="{7001AAD4-9EC3-4D47-9126-5538691AD1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5108" name="Line 1193">
                  <a:extLst>
                    <a:ext uri="{FF2B5EF4-FFF2-40B4-BE49-F238E27FC236}">
                      <a16:creationId xmlns:a16="http://schemas.microsoft.com/office/drawing/2014/main" id="{D62FE423-6200-4F9B-AF02-B4F4018E53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1" name="Rectangle 43">
                <a:extLst>
                  <a:ext uri="{FF2B5EF4-FFF2-40B4-BE49-F238E27FC236}">
                    <a16:creationId xmlns:a16="http://schemas.microsoft.com/office/drawing/2014/main" id="{3929F72F-B9E4-4C66-A243-7A821686F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2134" name="Group 93">
              <a:extLst>
                <a:ext uri="{FF2B5EF4-FFF2-40B4-BE49-F238E27FC236}">
                  <a16:creationId xmlns:a16="http://schemas.microsoft.com/office/drawing/2014/main" id="{33F3F4F5-98F6-400C-8383-BCDDB148B2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95" name="Rectangle 48">
                <a:extLst>
                  <a:ext uri="{FF2B5EF4-FFF2-40B4-BE49-F238E27FC236}">
                    <a16:creationId xmlns:a16="http://schemas.microsoft.com/office/drawing/2014/main" id="{6521C440-5C59-494C-A5C6-D92A2AF90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2136" name="Group 49">
                <a:extLst>
                  <a:ext uri="{FF2B5EF4-FFF2-40B4-BE49-F238E27FC236}">
                    <a16:creationId xmlns:a16="http://schemas.microsoft.com/office/drawing/2014/main" id="{F764DA6B-317D-4A4F-BBFB-4FE9425E59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37" name="Picture 50" descr="desktop_computer_stylized_medium">
                  <a:extLst>
                    <a:ext uri="{FF2B5EF4-FFF2-40B4-BE49-F238E27FC236}">
                      <a16:creationId xmlns:a16="http://schemas.microsoft.com/office/drawing/2014/main" id="{13A08D08-BCA1-4B61-9D09-46B907E418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38" name="Freeform 51">
                  <a:extLst>
                    <a:ext uri="{FF2B5EF4-FFF2-40B4-BE49-F238E27FC236}">
                      <a16:creationId xmlns:a16="http://schemas.microsoft.com/office/drawing/2014/main" id="{18BC6A3B-4357-46BF-8256-F20C3C3706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pic>
        <p:nvPicPr>
          <p:cNvPr id="132102" name="Picture 15" descr="underline_base">
            <a:extLst>
              <a:ext uri="{FF2B5EF4-FFF2-40B4-BE49-F238E27FC236}">
                <a16:creationId xmlns:a16="http://schemas.microsoft.com/office/drawing/2014/main" id="{A5083E30-19AC-4FCF-98CA-51849F1D3C18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635" y="1085993"/>
            <a:ext cx="11049564" cy="24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51254CAC-0C50-4D92-84C4-24A0D6954E53}"/>
              </a:ext>
            </a:extLst>
          </p:cNvPr>
          <p:cNvSpPr txBox="1"/>
          <p:nvPr/>
        </p:nvSpPr>
        <p:spPr>
          <a:xfrm>
            <a:off x="12001500" y="9301554"/>
            <a:ext cx="5435600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From James F. Kurose and Keith W. Ross 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582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45" name="Group 94">
            <a:extLst>
              <a:ext uri="{FF2B5EF4-FFF2-40B4-BE49-F238E27FC236}">
                <a16:creationId xmlns:a16="http://schemas.microsoft.com/office/drawing/2014/main" id="{C6D75C6A-A040-4D26-9ED6-42A25D37829A}"/>
              </a:ext>
            </a:extLst>
          </p:cNvPr>
          <p:cNvGrpSpPr>
            <a:grpSpLocks/>
          </p:cNvGrpSpPr>
          <p:nvPr/>
        </p:nvGrpSpPr>
        <p:grpSpPr bwMode="auto">
          <a:xfrm>
            <a:off x="3176959" y="5635414"/>
            <a:ext cx="11641105" cy="3305950"/>
            <a:chOff x="709613" y="3962400"/>
            <a:chExt cx="8185152" cy="2324496"/>
          </a:xfrm>
        </p:grpSpPr>
        <p:grpSp>
          <p:nvGrpSpPr>
            <p:cNvPr id="134183" name="Group 95">
              <a:extLst>
                <a:ext uri="{FF2B5EF4-FFF2-40B4-BE49-F238E27FC236}">
                  <a16:creationId xmlns:a16="http://schemas.microsoft.com/office/drawing/2014/main" id="{8C7F1152-BD6D-4B58-AD8C-6269F22B0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4242" name="Group 44">
                <a:extLst>
                  <a:ext uri="{FF2B5EF4-FFF2-40B4-BE49-F238E27FC236}">
                    <a16:creationId xmlns:a16="http://schemas.microsoft.com/office/drawing/2014/main" id="{1DD432B3-6298-4D7A-B9FA-E2D0EF6637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44" name="Picture 45" descr="desktop_computer_stylized_medium">
                  <a:extLst>
                    <a:ext uri="{FF2B5EF4-FFF2-40B4-BE49-F238E27FC236}">
                      <a16:creationId xmlns:a16="http://schemas.microsoft.com/office/drawing/2014/main" id="{DA6EFCB9-308D-4C4E-B702-CA233473808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5" name="Freeform 46">
                  <a:extLst>
                    <a:ext uri="{FF2B5EF4-FFF2-40B4-BE49-F238E27FC236}">
                      <a16:creationId xmlns:a16="http://schemas.microsoft.com/office/drawing/2014/main" id="{E8B84BE8-E044-4976-8316-6C3EC5F397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56" name="Rectangle 43">
                <a:extLst>
                  <a:ext uri="{FF2B5EF4-FFF2-40B4-BE49-F238E27FC236}">
                    <a16:creationId xmlns:a16="http://schemas.microsoft.com/office/drawing/2014/main" id="{E48EE7CC-4603-4171-B474-89DDE0B52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4184" name="Group 96">
              <a:extLst>
                <a:ext uri="{FF2B5EF4-FFF2-40B4-BE49-F238E27FC236}">
                  <a16:creationId xmlns:a16="http://schemas.microsoft.com/office/drawing/2014/main" id="{AAA32039-BFF1-4E7F-8318-D68AAFD19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1" name="Rectangle 48">
                <a:extLst>
                  <a:ext uri="{FF2B5EF4-FFF2-40B4-BE49-F238E27FC236}">
                    <a16:creationId xmlns:a16="http://schemas.microsoft.com/office/drawing/2014/main" id="{64953996-F3C4-4889-9C67-1400F3C76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4239" name="Group 49">
                <a:extLst>
                  <a:ext uri="{FF2B5EF4-FFF2-40B4-BE49-F238E27FC236}">
                    <a16:creationId xmlns:a16="http://schemas.microsoft.com/office/drawing/2014/main" id="{B2902777-4845-4918-8D3D-5C68FE7963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40" name="Picture 50" descr="desktop_computer_stylized_medium">
                  <a:extLst>
                    <a:ext uri="{FF2B5EF4-FFF2-40B4-BE49-F238E27FC236}">
                      <a16:creationId xmlns:a16="http://schemas.microsoft.com/office/drawing/2014/main" id="{D159A097-A9B2-4C98-98A0-AE389F9CDE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1" name="Freeform 51">
                  <a:extLst>
                    <a:ext uri="{FF2B5EF4-FFF2-40B4-BE49-F238E27FC236}">
                      <a16:creationId xmlns:a16="http://schemas.microsoft.com/office/drawing/2014/main" id="{C2874004-90B0-4B50-B563-597C741FD9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sp>
          <p:nvSpPr>
            <p:cNvPr id="98" name="Text Box 4">
              <a:extLst>
                <a:ext uri="{FF2B5EF4-FFF2-40B4-BE49-F238E27FC236}">
                  <a16:creationId xmlns:a16="http://schemas.microsoft.com/office/drawing/2014/main" id="{8524C76B-C20A-49C5-B15C-ACF386DA5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15817" cy="43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l" defTabSz="1300460" eaLnBrk="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3413" i="0" kern="1200">
                  <a:solidFill>
                    <a:srgbClr val="FF0000"/>
                  </a:solidFill>
                  <a:latin typeface="Gill Sans MT" panose="020B0502020104020203" pitchFamily="34" charset="0"/>
                </a:rPr>
                <a:t>R</a:t>
              </a:r>
              <a:endParaRPr lang="en-US" altLang="zh-CN" sz="2560" i="0" kern="1200">
                <a:solidFill>
                  <a:srgbClr val="0000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6123" name="Text Box 21">
              <a:extLst>
                <a:ext uri="{FF2B5EF4-FFF2-40B4-BE49-F238E27FC236}">
                  <a16:creationId xmlns:a16="http://schemas.microsoft.com/office/drawing/2014/main" id="{21834AFF-C478-467E-A4BC-948A7DEDC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04920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6124" name="Text Box 22">
              <a:extLst>
                <a:ext uri="{FF2B5EF4-FFF2-40B4-BE49-F238E27FC236}">
                  <a16:creationId xmlns:a16="http://schemas.microsoft.com/office/drawing/2014/main" id="{2422D37A-AC2B-4F84-92C8-F73480E96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286260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134188" name="Group 23">
              <a:extLst>
                <a:ext uri="{FF2B5EF4-FFF2-40B4-BE49-F238E27FC236}">
                  <a16:creationId xmlns:a16="http://schemas.microsoft.com/office/drawing/2014/main" id="{6F671D67-4272-43B0-AFCD-376E13028A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4827" y="5794375"/>
              <a:ext cx="1501776" cy="423863"/>
              <a:chOff x="1934" y="2405"/>
              <a:chExt cx="946" cy="267"/>
            </a:xfrm>
          </p:grpSpPr>
          <p:sp>
            <p:nvSpPr>
              <p:cNvPr id="46173" name="Text Box 24">
                <a:extLst>
                  <a:ext uri="{FF2B5EF4-FFF2-40B4-BE49-F238E27FC236}">
                    <a16:creationId xmlns:a16="http://schemas.microsoft.com/office/drawing/2014/main" id="{1B0FCE97-9A90-484C-B83E-92E91E7FB5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60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6174" name="Text Box 25">
                <a:extLst>
                  <a:ext uri="{FF2B5EF4-FFF2-40B4-BE49-F238E27FC236}">
                    <a16:creationId xmlns:a16="http://schemas.microsoft.com/office/drawing/2014/main" id="{DFA653C4-1E4D-4CE7-AC31-7E60AEFB86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42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6126" name="Text Box 26">
              <a:extLst>
                <a:ext uri="{FF2B5EF4-FFF2-40B4-BE49-F238E27FC236}">
                  <a16:creationId xmlns:a16="http://schemas.microsoft.com/office/drawing/2014/main" id="{338FB9E3-41DB-4516-A9E4-83D27D364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591707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6127" name="Text Box 27">
              <a:extLst>
                <a:ext uri="{FF2B5EF4-FFF2-40B4-BE49-F238E27FC236}">
                  <a16:creationId xmlns:a16="http://schemas.microsoft.com/office/drawing/2014/main" id="{2D68042C-95B5-4D62-B617-AE23C9516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06416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6128" name="Text Box 30">
              <a:extLst>
                <a:ext uri="{FF2B5EF4-FFF2-40B4-BE49-F238E27FC236}">
                  <a16:creationId xmlns:a16="http://schemas.microsoft.com/office/drawing/2014/main" id="{AB242CE0-343D-4573-A3AE-1976F0880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195009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6129" name="Text Box 33">
              <a:extLst>
                <a:ext uri="{FF2B5EF4-FFF2-40B4-BE49-F238E27FC236}">
                  <a16:creationId xmlns:a16="http://schemas.microsoft.com/office/drawing/2014/main" id="{C0C3F13F-6680-407E-8947-FBDF6E27A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469979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34193" name="Freeform 39">
              <a:extLst>
                <a:ext uri="{FF2B5EF4-FFF2-40B4-BE49-F238E27FC236}">
                  <a16:creationId xmlns:a16="http://schemas.microsoft.com/office/drawing/2014/main" id="{C1BD17B2-85C5-42D1-A76F-4ABB4E292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6131" name="Line 40">
              <a:extLst>
                <a:ext uri="{FF2B5EF4-FFF2-40B4-BE49-F238E27FC236}">
                  <a16:creationId xmlns:a16="http://schemas.microsoft.com/office/drawing/2014/main" id="{08E98E91-8E12-48BB-80E3-73F2E1260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2" name="Line 41">
              <a:extLst>
                <a:ext uri="{FF2B5EF4-FFF2-40B4-BE49-F238E27FC236}">
                  <a16:creationId xmlns:a16="http://schemas.microsoft.com/office/drawing/2014/main" id="{144518FF-73CE-4572-A925-0FB0BEE27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3" name="Line 42">
              <a:extLst>
                <a:ext uri="{FF2B5EF4-FFF2-40B4-BE49-F238E27FC236}">
                  <a16:creationId xmlns:a16="http://schemas.microsoft.com/office/drawing/2014/main" id="{759BB974-FFDA-4715-B188-DAA9438E9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4" name="Line 44">
              <a:extLst>
                <a:ext uri="{FF2B5EF4-FFF2-40B4-BE49-F238E27FC236}">
                  <a16:creationId xmlns:a16="http://schemas.microsoft.com/office/drawing/2014/main" id="{0ADE1F81-03F5-4A6B-B53A-08B93E0647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5" name="Line 45">
              <a:extLst>
                <a:ext uri="{FF2B5EF4-FFF2-40B4-BE49-F238E27FC236}">
                  <a16:creationId xmlns:a16="http://schemas.microsoft.com/office/drawing/2014/main" id="{EA494F71-5396-47E5-BA59-FB3ED9313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6" name="Line 46">
              <a:extLst>
                <a:ext uri="{FF2B5EF4-FFF2-40B4-BE49-F238E27FC236}">
                  <a16:creationId xmlns:a16="http://schemas.microsoft.com/office/drawing/2014/main" id="{17CAE478-3DEA-44A5-BA9C-E2CA4DD72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7" name="Line 47">
              <a:extLst>
                <a:ext uri="{FF2B5EF4-FFF2-40B4-BE49-F238E27FC236}">
                  <a16:creationId xmlns:a16="http://schemas.microsoft.com/office/drawing/2014/main" id="{100209FB-79E2-4E41-88A8-A29C41476A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4" name="Text Box 58">
              <a:extLst>
                <a:ext uri="{FF2B5EF4-FFF2-40B4-BE49-F238E27FC236}">
                  <a16:creationId xmlns:a16="http://schemas.microsoft.com/office/drawing/2014/main" id="{A0DD158C-265F-48E3-9B06-C7D09FCD8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34977" cy="43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413" kern="1200" dirty="0">
                  <a:solidFill>
                    <a:srgbClr val="FF0000"/>
                  </a:solidFill>
                  <a:latin typeface="Gill Sans MT"/>
                  <a:ea typeface="MS PGothic" panose="020B0600070205080204" pitchFamily="34" charset="-128"/>
                </a:rPr>
                <a:t>A</a:t>
              </a:r>
            </a:p>
          </p:txBody>
        </p:sp>
        <p:sp>
          <p:nvSpPr>
            <p:cNvPr id="46139" name="Line 60">
              <a:extLst>
                <a:ext uri="{FF2B5EF4-FFF2-40B4-BE49-F238E27FC236}">
                  <a16:creationId xmlns:a16="http://schemas.microsoft.com/office/drawing/2014/main" id="{4C2BE334-DD4C-461D-B51A-F1A477516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34203" name="Group 63">
              <a:extLst>
                <a:ext uri="{FF2B5EF4-FFF2-40B4-BE49-F238E27FC236}">
                  <a16:creationId xmlns:a16="http://schemas.microsoft.com/office/drawing/2014/main" id="{0060A33C-CB03-42AD-9438-8E14392964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2352" y="4845055"/>
              <a:ext cx="1522413" cy="436563"/>
              <a:chOff x="4351" y="2786"/>
              <a:chExt cx="959" cy="275"/>
            </a:xfrm>
          </p:grpSpPr>
          <p:sp>
            <p:nvSpPr>
              <p:cNvPr id="46171" name="Text Box 64">
                <a:extLst>
                  <a:ext uri="{FF2B5EF4-FFF2-40B4-BE49-F238E27FC236}">
                    <a16:creationId xmlns:a16="http://schemas.microsoft.com/office/drawing/2014/main" id="{9988788D-9E3D-4C47-A61C-39B8850BAC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10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6172" name="Text Box 65">
                <a:extLst>
                  <a:ext uri="{FF2B5EF4-FFF2-40B4-BE49-F238E27FC236}">
                    <a16:creationId xmlns:a16="http://schemas.microsoft.com/office/drawing/2014/main" id="{E3AD37A9-6DCC-40E7-ABE2-AB279BC54E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59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6141" name="Line 67">
              <a:extLst>
                <a:ext uri="{FF2B5EF4-FFF2-40B4-BE49-F238E27FC236}">
                  <a16:creationId xmlns:a16="http://schemas.microsoft.com/office/drawing/2014/main" id="{CCEF6BFE-6EDF-4747-9737-7DE2338ADD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42" name="Line 68">
              <a:extLst>
                <a:ext uri="{FF2B5EF4-FFF2-40B4-BE49-F238E27FC236}">
                  <a16:creationId xmlns:a16="http://schemas.microsoft.com/office/drawing/2014/main" id="{4ECA4073-982A-4C94-B421-B9B3EF883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43" name="Text Box 71">
              <a:extLst>
                <a:ext uri="{FF2B5EF4-FFF2-40B4-BE49-F238E27FC236}">
                  <a16:creationId xmlns:a16="http://schemas.microsoft.com/office/drawing/2014/main" id="{C4D759AA-96FE-4422-8E93-87903AD3B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286260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6144" name="Text Box 72">
              <a:extLst>
                <a:ext uri="{FF2B5EF4-FFF2-40B4-BE49-F238E27FC236}">
                  <a16:creationId xmlns:a16="http://schemas.microsoft.com/office/drawing/2014/main" id="{5EF44273-FE57-4E05-BCC1-A57DF8540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460962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6145" name="Line 73">
              <a:extLst>
                <a:ext uri="{FF2B5EF4-FFF2-40B4-BE49-F238E27FC236}">
                  <a16:creationId xmlns:a16="http://schemas.microsoft.com/office/drawing/2014/main" id="{861E53EE-A862-49E3-BFAD-58271A3DFB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46" name="Line 74">
              <a:extLst>
                <a:ext uri="{FF2B5EF4-FFF2-40B4-BE49-F238E27FC236}">
                  <a16:creationId xmlns:a16="http://schemas.microsoft.com/office/drawing/2014/main" id="{0F661D0E-F7BC-43E8-9410-C83D6C45A0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4210" name="Freeform 75">
              <a:extLst>
                <a:ext uri="{FF2B5EF4-FFF2-40B4-BE49-F238E27FC236}">
                  <a16:creationId xmlns:a16="http://schemas.microsoft.com/office/drawing/2014/main" id="{A5A91432-C2DA-4128-B039-A2B35EABF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24" name="Text Box 76">
              <a:extLst>
                <a:ext uri="{FF2B5EF4-FFF2-40B4-BE49-F238E27FC236}">
                  <a16:creationId xmlns:a16="http://schemas.microsoft.com/office/drawing/2014/main" id="{E76D86C9-536C-4CFC-BE18-69A2BEC5F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03418" cy="43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413" kern="1200" dirty="0">
                  <a:solidFill>
                    <a:srgbClr val="FF0000"/>
                  </a:solidFill>
                  <a:latin typeface="Gill Sans MT"/>
                  <a:ea typeface="MS PGothic" panose="020B0600070205080204" pitchFamily="34" charset="-128"/>
                </a:rPr>
                <a:t>B</a:t>
              </a:r>
            </a:p>
          </p:txBody>
        </p:sp>
        <p:grpSp>
          <p:nvGrpSpPr>
            <p:cNvPr id="134212" name="Group 124">
              <a:extLst>
                <a:ext uri="{FF2B5EF4-FFF2-40B4-BE49-F238E27FC236}">
                  <a16:creationId xmlns:a16="http://schemas.microsoft.com/office/drawing/2014/main" id="{2484C8F9-EAB4-4308-BB58-C79B3832BF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4230" name="Group 44">
                <a:extLst>
                  <a:ext uri="{FF2B5EF4-FFF2-40B4-BE49-F238E27FC236}">
                    <a16:creationId xmlns:a16="http://schemas.microsoft.com/office/drawing/2014/main" id="{8C82F763-5C99-48CD-98B9-70A5B158AA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32" name="Picture 45" descr="desktop_computer_stylized_medium">
                  <a:extLst>
                    <a:ext uri="{FF2B5EF4-FFF2-40B4-BE49-F238E27FC236}">
                      <a16:creationId xmlns:a16="http://schemas.microsoft.com/office/drawing/2014/main" id="{DB3FB95D-0570-49D7-8793-B2D9FE025D8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33" name="Freeform 46">
                  <a:extLst>
                    <a:ext uri="{FF2B5EF4-FFF2-40B4-BE49-F238E27FC236}">
                      <a16:creationId xmlns:a16="http://schemas.microsoft.com/office/drawing/2014/main" id="{7F7566F9-C4D9-4908-BB85-4686F27B5E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44" name="Rectangle 43">
                <a:extLst>
                  <a:ext uri="{FF2B5EF4-FFF2-40B4-BE49-F238E27FC236}">
                    <a16:creationId xmlns:a16="http://schemas.microsoft.com/office/drawing/2014/main" id="{164A48A6-029F-46CD-B28D-54E0F803E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4213" name="Group 125">
              <a:extLst>
                <a:ext uri="{FF2B5EF4-FFF2-40B4-BE49-F238E27FC236}">
                  <a16:creationId xmlns:a16="http://schemas.microsoft.com/office/drawing/2014/main" id="{E51126E5-36A1-4C22-9E11-37E59BE7E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2" name="Rectangle 43">
                <a:extLst>
                  <a:ext uri="{FF2B5EF4-FFF2-40B4-BE49-F238E27FC236}">
                    <a16:creationId xmlns:a16="http://schemas.microsoft.com/office/drawing/2014/main" id="{D65B9753-03A5-471F-86DC-9223EE789D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4220" name="Group 1185">
                <a:extLst>
                  <a:ext uri="{FF2B5EF4-FFF2-40B4-BE49-F238E27FC236}">
                    <a16:creationId xmlns:a16="http://schemas.microsoft.com/office/drawing/2014/main" id="{C0036516-EF81-4633-B14F-CAAC98D841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4222" name="Oval 407">
                  <a:extLst>
                    <a:ext uri="{FF2B5EF4-FFF2-40B4-BE49-F238E27FC236}">
                      <a16:creationId xmlns:a16="http://schemas.microsoft.com/office/drawing/2014/main" id="{A9F3865F-EE27-4E78-9661-971FF3B0E9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3413" i="0" kern="12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223" name="Rectangle 410">
                  <a:extLst>
                    <a:ext uri="{FF2B5EF4-FFF2-40B4-BE49-F238E27FC236}">
                      <a16:creationId xmlns:a16="http://schemas.microsoft.com/office/drawing/2014/main" id="{EB3B44C8-E6D7-4088-9C00-758A46B2ED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3413" i="0" kern="12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224" name="Oval 411">
                  <a:extLst>
                    <a:ext uri="{FF2B5EF4-FFF2-40B4-BE49-F238E27FC236}">
                      <a16:creationId xmlns:a16="http://schemas.microsoft.com/office/drawing/2014/main" id="{4574063B-6BAE-4EE5-9B7C-440109C729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3413" i="0" kern="12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4225" name="Group 1189">
                  <a:extLst>
                    <a:ext uri="{FF2B5EF4-FFF2-40B4-BE49-F238E27FC236}">
                      <a16:creationId xmlns:a16="http://schemas.microsoft.com/office/drawing/2014/main" id="{101C1080-47BD-4B13-979B-79651426DDB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4228" name="Freeform 1190">
                    <a:extLst>
                      <a:ext uri="{FF2B5EF4-FFF2-40B4-BE49-F238E27FC236}">
                        <a16:creationId xmlns:a16="http://schemas.microsoft.com/office/drawing/2014/main" id="{358039D1-66DC-4DA4-8D92-C9404E72D5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 defTabSz="1300460" eaLnBrk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560" i="1" kern="1200"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134229" name="Freeform 1191">
                    <a:extLst>
                      <a:ext uri="{FF2B5EF4-FFF2-40B4-BE49-F238E27FC236}">
                        <a16:creationId xmlns:a16="http://schemas.microsoft.com/office/drawing/2014/main" id="{FEDFCD20-CA1F-4767-BD7C-04354D595E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 defTabSz="1300460" eaLnBrk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560" i="1" kern="1200"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</p:grpSp>
            <p:sp>
              <p:nvSpPr>
                <p:cNvPr id="46163" name="Line 1192">
                  <a:extLst>
                    <a:ext uri="{FF2B5EF4-FFF2-40B4-BE49-F238E27FC236}">
                      <a16:creationId xmlns:a16="http://schemas.microsoft.com/office/drawing/2014/main" id="{E9A80CF7-F876-47C0-8767-6F61D82DD4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6164" name="Line 1193">
                  <a:extLst>
                    <a:ext uri="{FF2B5EF4-FFF2-40B4-BE49-F238E27FC236}">
                      <a16:creationId xmlns:a16="http://schemas.microsoft.com/office/drawing/2014/main" id="{B92A8370-C88B-4FCD-BF26-8B9780CFD6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34" name="Rectangle 43">
                <a:extLst>
                  <a:ext uri="{FF2B5EF4-FFF2-40B4-BE49-F238E27FC236}">
                    <a16:creationId xmlns:a16="http://schemas.microsoft.com/office/drawing/2014/main" id="{A25AD8A4-54AC-49DF-A8AC-72AE2D3EB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4214" name="Group 126">
              <a:extLst>
                <a:ext uri="{FF2B5EF4-FFF2-40B4-BE49-F238E27FC236}">
                  <a16:creationId xmlns:a16="http://schemas.microsoft.com/office/drawing/2014/main" id="{4761C08E-09A9-4DB3-B136-82C936548B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28" name="Rectangle 48">
                <a:extLst>
                  <a:ext uri="{FF2B5EF4-FFF2-40B4-BE49-F238E27FC236}">
                    <a16:creationId xmlns:a16="http://schemas.microsoft.com/office/drawing/2014/main" id="{61360CB8-33CA-4D82-A860-556F6A756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4216" name="Group 49">
                <a:extLst>
                  <a:ext uri="{FF2B5EF4-FFF2-40B4-BE49-F238E27FC236}">
                    <a16:creationId xmlns:a16="http://schemas.microsoft.com/office/drawing/2014/main" id="{607A069A-B877-4CAF-BA52-16D01F004D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17" name="Picture 50" descr="desktop_computer_stylized_medium">
                  <a:extLst>
                    <a:ext uri="{FF2B5EF4-FFF2-40B4-BE49-F238E27FC236}">
                      <a16:creationId xmlns:a16="http://schemas.microsoft.com/office/drawing/2014/main" id="{1D7AE0EE-1B67-4D86-829F-DC03A3F8DD7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18" name="Freeform 51">
                  <a:extLst>
                    <a:ext uri="{FF2B5EF4-FFF2-40B4-BE49-F238E27FC236}">
                      <a16:creationId xmlns:a16="http://schemas.microsoft.com/office/drawing/2014/main" id="{D960FA15-D47D-4072-AB23-A45CACE1DA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712857" name="AutoShape 153">
            <a:extLst>
              <a:ext uri="{FF2B5EF4-FFF2-40B4-BE49-F238E27FC236}">
                <a16:creationId xmlns:a16="http://schemas.microsoft.com/office/drawing/2014/main" id="{1CFA225C-14E7-4036-B697-EDA8F0F9E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429" y="4389121"/>
            <a:ext cx="447040" cy="112663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60" i="1" kern="1200">
              <a:latin typeface="Comic Sans MS" charset="0"/>
              <a:ea typeface="ＭＳ Ｐゴシック" charset="0"/>
            </a:endParaRPr>
          </a:p>
        </p:txBody>
      </p:sp>
      <p:sp>
        <p:nvSpPr>
          <p:cNvPr id="46086" name="Rectangle 3">
            <a:extLst>
              <a:ext uri="{FF2B5EF4-FFF2-40B4-BE49-F238E27FC236}">
                <a16:creationId xmlns:a16="http://schemas.microsoft.com/office/drawing/2014/main" id="{BBB9EAAA-4271-49EE-98F0-BAC22C01A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6344" y="0"/>
            <a:ext cx="11379200" cy="1625600"/>
          </a:xfrm>
        </p:spPr>
        <p:txBody>
          <a:bodyPr/>
          <a:lstStyle/>
          <a:p>
            <a:pPr>
              <a:defRPr/>
            </a:pPr>
            <a:r>
              <a:rPr lang="en-US" sz="5689">
                <a:ea typeface="ＭＳ Ｐゴシック" charset="0"/>
                <a:cs typeface="+mj-cs"/>
              </a:rPr>
              <a:t>Addressing: routing to another LAN</a:t>
            </a:r>
          </a:p>
        </p:txBody>
      </p:sp>
      <p:grpSp>
        <p:nvGrpSpPr>
          <p:cNvPr id="712834" name="Group 130">
            <a:extLst>
              <a:ext uri="{FF2B5EF4-FFF2-40B4-BE49-F238E27FC236}">
                <a16:creationId xmlns:a16="http://schemas.microsoft.com/office/drawing/2014/main" id="{5753EEB3-D1EA-4721-8C31-2AA62AF26A15}"/>
              </a:ext>
            </a:extLst>
          </p:cNvPr>
          <p:cNvGrpSpPr>
            <a:grpSpLocks/>
          </p:cNvGrpSpPr>
          <p:nvPr/>
        </p:nvGrpSpPr>
        <p:grpSpPr bwMode="auto">
          <a:xfrm>
            <a:off x="2928603" y="3820160"/>
            <a:ext cx="1388533" cy="2077156"/>
            <a:chOff x="337" y="1692"/>
            <a:chExt cx="615" cy="920"/>
          </a:xfrm>
        </p:grpSpPr>
        <p:sp>
          <p:nvSpPr>
            <p:cNvPr id="134176" name="Freeform 65">
              <a:extLst>
                <a:ext uri="{FF2B5EF4-FFF2-40B4-BE49-F238E27FC236}">
                  <a16:creationId xmlns:a16="http://schemas.microsoft.com/office/drawing/2014/main" id="{E5EB247D-C344-436F-AAD8-6F2366603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6114" name="Rectangle 67">
              <a:extLst>
                <a:ext uri="{FF2B5EF4-FFF2-40B4-BE49-F238E27FC236}">
                  <a16:creationId xmlns:a16="http://schemas.microsoft.com/office/drawing/2014/main" id="{C349B0A6-4D2B-4416-872B-B1142A3A9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15" name="Text Box 68">
              <a:extLst>
                <a:ext uri="{FF2B5EF4-FFF2-40B4-BE49-F238E27FC236}">
                  <a16:creationId xmlns:a16="http://schemas.microsoft.com/office/drawing/2014/main" id="{5ED28D89-9D6A-4503-A0D2-24E65A44B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1692"/>
              <a:ext cx="304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76" i="0" kern="1200">
                <a:solidFill>
                  <a:srgbClr val="000000"/>
                </a:solidFill>
                <a:latin typeface="Arial" charset="0"/>
              </a:endParaRP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76" i="0" kern="1200">
                <a:solidFill>
                  <a:srgbClr val="000000"/>
                </a:solidFill>
                <a:latin typeface="Arial" charset="0"/>
              </a:endParaRP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IP</a:t>
              </a: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Eth</a:t>
              </a: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6116" name="Line 69">
              <a:extLst>
                <a:ext uri="{FF2B5EF4-FFF2-40B4-BE49-F238E27FC236}">
                  <a16:creationId xmlns:a16="http://schemas.microsoft.com/office/drawing/2014/main" id="{6EF29F6B-E132-44B6-86EE-6992B10D2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17" name="Line 70">
              <a:extLst>
                <a:ext uri="{FF2B5EF4-FFF2-40B4-BE49-F238E27FC236}">
                  <a16:creationId xmlns:a16="http://schemas.microsoft.com/office/drawing/2014/main" id="{1C71949C-E0EB-4722-B2B4-5218151B8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18" name="Line 71">
              <a:extLst>
                <a:ext uri="{FF2B5EF4-FFF2-40B4-BE49-F238E27FC236}">
                  <a16:creationId xmlns:a16="http://schemas.microsoft.com/office/drawing/2014/main" id="{6954D4F8-B929-4DA4-A1A8-6B0EC38C6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19" name="Line 72">
              <a:extLst>
                <a:ext uri="{FF2B5EF4-FFF2-40B4-BE49-F238E27FC236}">
                  <a16:creationId xmlns:a16="http://schemas.microsoft.com/office/drawing/2014/main" id="{47FB84E0-3CEF-44B1-9DDD-21C846C53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12855" name="Group 151">
            <a:extLst>
              <a:ext uri="{FF2B5EF4-FFF2-40B4-BE49-F238E27FC236}">
                <a16:creationId xmlns:a16="http://schemas.microsoft.com/office/drawing/2014/main" id="{A78BCC71-7C9C-4388-B30A-7D9589935F5E}"/>
              </a:ext>
            </a:extLst>
          </p:cNvPr>
          <p:cNvGrpSpPr>
            <a:grpSpLocks/>
          </p:cNvGrpSpPr>
          <p:nvPr/>
        </p:nvGrpSpPr>
        <p:grpSpPr bwMode="auto">
          <a:xfrm>
            <a:off x="4861260" y="3759201"/>
            <a:ext cx="2810933" cy="1081475"/>
            <a:chOff x="1197" y="1665"/>
            <a:chExt cx="1245" cy="479"/>
          </a:xfrm>
        </p:grpSpPr>
        <p:grpSp>
          <p:nvGrpSpPr>
            <p:cNvPr id="134171" name="Group 150">
              <a:extLst>
                <a:ext uri="{FF2B5EF4-FFF2-40B4-BE49-F238E27FC236}">
                  <a16:creationId xmlns:a16="http://schemas.microsoft.com/office/drawing/2014/main" id="{7237884C-35BA-467B-AADA-C74C78A3B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6110" name="Rectangle 123">
                <a:extLst>
                  <a:ext uri="{FF2B5EF4-FFF2-40B4-BE49-F238E27FC236}">
                    <a16:creationId xmlns:a16="http://schemas.microsoft.com/office/drawing/2014/main" id="{707AA94D-7FD1-43A6-A8B3-7B59B7478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11" name="Line 124">
                <a:extLst>
                  <a:ext uri="{FF2B5EF4-FFF2-40B4-BE49-F238E27FC236}">
                    <a16:creationId xmlns:a16="http://schemas.microsoft.com/office/drawing/2014/main" id="{5D247D09-C6A0-4ECB-96F8-E53882013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12" name="Line 125">
                <a:extLst>
                  <a:ext uri="{FF2B5EF4-FFF2-40B4-BE49-F238E27FC236}">
                    <a16:creationId xmlns:a16="http://schemas.microsoft.com/office/drawing/2014/main" id="{BC3902B8-F70E-4D9E-AA82-BA9C59E457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6109" name="Text Box 126">
              <a:extLst>
                <a:ext uri="{FF2B5EF4-FFF2-40B4-BE49-F238E27FC236}">
                  <a16:creationId xmlns:a16="http://schemas.microsoft.com/office/drawing/2014/main" id="{48CEB812-B21A-4DFA-BACD-CD3049A63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" y="1665"/>
              <a:ext cx="1245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IP src: 111.111.111.111</a:t>
              </a:r>
            </a:p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712845" name="Group 141">
            <a:extLst>
              <a:ext uri="{FF2B5EF4-FFF2-40B4-BE49-F238E27FC236}">
                <a16:creationId xmlns:a16="http://schemas.microsoft.com/office/drawing/2014/main" id="{2B52A751-DF8A-49FA-B145-7060DC8B11A5}"/>
              </a:ext>
            </a:extLst>
          </p:cNvPr>
          <p:cNvGrpSpPr>
            <a:grpSpLocks/>
          </p:cNvGrpSpPr>
          <p:nvPr/>
        </p:nvGrpSpPr>
        <p:grpSpPr bwMode="auto">
          <a:xfrm>
            <a:off x="5050914" y="4129476"/>
            <a:ext cx="207716" cy="548639"/>
            <a:chOff x="1272" y="1762"/>
            <a:chExt cx="92" cy="243"/>
          </a:xfrm>
        </p:grpSpPr>
        <p:sp>
          <p:nvSpPr>
            <p:cNvPr id="46106" name="Line 127">
              <a:extLst>
                <a:ext uri="{FF2B5EF4-FFF2-40B4-BE49-F238E27FC236}">
                  <a16:creationId xmlns:a16="http://schemas.microsoft.com/office/drawing/2014/main" id="{4777C0AC-D56B-499E-B1BF-86CF0E134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07" name="Line 128">
              <a:extLst>
                <a:ext uri="{FF2B5EF4-FFF2-40B4-BE49-F238E27FC236}">
                  <a16:creationId xmlns:a16="http://schemas.microsoft.com/office/drawing/2014/main" id="{1341C87C-330A-4B8D-9830-3DE98F2A1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12847" name="Rectangle 143">
            <a:extLst>
              <a:ext uri="{FF2B5EF4-FFF2-40B4-BE49-F238E27FC236}">
                <a16:creationId xmlns:a16="http://schemas.microsoft.com/office/drawing/2014/main" id="{0D5D31C9-51F0-4BFD-91CD-F20011F1C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443" y="1542063"/>
            <a:ext cx="11054080" cy="78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87672" indent="-487672" algn="l" defTabSz="1300460" eaLnBrk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44" kern="1200">
                <a:latin typeface="Gill Sans MT" charset="0"/>
                <a:ea typeface="ＭＳ Ｐゴシック" charset="0"/>
              </a:rPr>
              <a:t>A creates IP datagram with IP source A, destination B </a:t>
            </a:r>
          </a:p>
        </p:txBody>
      </p:sp>
      <p:sp>
        <p:nvSpPr>
          <p:cNvPr id="712848" name="Rectangle 144">
            <a:extLst>
              <a:ext uri="{FF2B5EF4-FFF2-40B4-BE49-F238E27FC236}">
                <a16:creationId xmlns:a16="http://schemas.microsoft.com/office/drawing/2014/main" id="{662FE305-8228-4932-8BEC-525476DEA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505" y="2050063"/>
            <a:ext cx="11054080" cy="102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87672" indent="-487672" algn="l" defTabSz="1300460" eaLnBrk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44" kern="1200">
                <a:latin typeface="Gill Sans MT" charset="0"/>
                <a:ea typeface="ＭＳ Ｐゴシック" charset="0"/>
              </a:rPr>
              <a:t>A creates link-layer frame with R's MAC address as dest, frame contains A-to-B IP datagram</a:t>
            </a:r>
            <a:endParaRPr lang="en-US" sz="3982" kern="1200">
              <a:latin typeface="Gill Sans MT" charset="0"/>
              <a:ea typeface="ＭＳ Ｐゴシック" charset="0"/>
            </a:endParaRPr>
          </a:p>
        </p:txBody>
      </p:sp>
      <p:grpSp>
        <p:nvGrpSpPr>
          <p:cNvPr id="712856" name="Group 152">
            <a:extLst>
              <a:ext uri="{FF2B5EF4-FFF2-40B4-BE49-F238E27FC236}">
                <a16:creationId xmlns:a16="http://schemas.microsoft.com/office/drawing/2014/main" id="{BA35BBD1-0FC2-4ABC-B939-84A2990F3C50}"/>
              </a:ext>
            </a:extLst>
          </p:cNvPr>
          <p:cNvGrpSpPr>
            <a:grpSpLocks/>
          </p:cNvGrpSpPr>
          <p:nvPr/>
        </p:nvGrpSpPr>
        <p:grpSpPr bwMode="auto">
          <a:xfrm>
            <a:off x="4269723" y="3192498"/>
            <a:ext cx="3393439" cy="2160694"/>
            <a:chOff x="931" y="1414"/>
            <a:chExt cx="1503" cy="957"/>
          </a:xfrm>
        </p:grpSpPr>
        <p:sp>
          <p:nvSpPr>
            <p:cNvPr id="46094" name="Text Box 135">
              <a:extLst>
                <a:ext uri="{FF2B5EF4-FFF2-40B4-BE49-F238E27FC236}">
                  <a16:creationId xmlns:a16="http://schemas.microsoft.com/office/drawing/2014/main" id="{9C3C06ED-9DC3-4B7E-A1AE-6B80D5C08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03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MAC src: 74-29-9C-E8-FF-55</a:t>
              </a:r>
            </a:p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   MAC dest: </a:t>
              </a:r>
              <a:r>
                <a:rPr lang="en-US" sz="1707" i="0" kern="1200">
                  <a:solidFill>
                    <a:srgbClr val="FF0000"/>
                  </a:solidFill>
                  <a:latin typeface="Arial" charset="0"/>
                </a:rPr>
                <a:t>E6-E9-00-17-BB-4B</a:t>
              </a:r>
            </a:p>
          </p:txBody>
        </p:sp>
        <p:grpSp>
          <p:nvGrpSpPr>
            <p:cNvPr id="134158" name="Group 145">
              <a:extLst>
                <a:ext uri="{FF2B5EF4-FFF2-40B4-BE49-F238E27FC236}">
                  <a16:creationId xmlns:a16="http://schemas.microsoft.com/office/drawing/2014/main" id="{25A867CE-AF07-4020-BB14-8FE55353E9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6100" name="Rectangle 138">
                <a:extLst>
                  <a:ext uri="{FF2B5EF4-FFF2-40B4-BE49-F238E27FC236}">
                    <a16:creationId xmlns:a16="http://schemas.microsoft.com/office/drawing/2014/main" id="{DAE808B7-461F-4CB6-8306-079FC6F1C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01" name="Rectangle 132">
                <a:extLst>
                  <a:ext uri="{FF2B5EF4-FFF2-40B4-BE49-F238E27FC236}">
                    <a16:creationId xmlns:a16="http://schemas.microsoft.com/office/drawing/2014/main" id="{93F05519-AEBF-44FA-BC05-E93C2A6AA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02" name="Line 133">
                <a:extLst>
                  <a:ext uri="{FF2B5EF4-FFF2-40B4-BE49-F238E27FC236}">
                    <a16:creationId xmlns:a16="http://schemas.microsoft.com/office/drawing/2014/main" id="{4289DD0F-0FD8-4075-A3E6-79D9D1FAF6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03" name="Line 134">
                <a:extLst>
                  <a:ext uri="{FF2B5EF4-FFF2-40B4-BE49-F238E27FC236}">
                    <a16:creationId xmlns:a16="http://schemas.microsoft.com/office/drawing/2014/main" id="{A8D940C6-B601-4721-89C6-B1CB8D9909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04" name="Line 139">
                <a:extLst>
                  <a:ext uri="{FF2B5EF4-FFF2-40B4-BE49-F238E27FC236}">
                    <a16:creationId xmlns:a16="http://schemas.microsoft.com/office/drawing/2014/main" id="{F3CFE375-E1E0-4A44-9CEF-79717064D9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05" name="Line 140">
                <a:extLst>
                  <a:ext uri="{FF2B5EF4-FFF2-40B4-BE49-F238E27FC236}">
                    <a16:creationId xmlns:a16="http://schemas.microsoft.com/office/drawing/2014/main" id="{DF3D2AD8-3401-4BA3-B0D0-E0BEDF3747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6096" name="Line 146">
              <a:extLst>
                <a:ext uri="{FF2B5EF4-FFF2-40B4-BE49-F238E27FC236}">
                  <a16:creationId xmlns:a16="http://schemas.microsoft.com/office/drawing/2014/main" id="{CCACB968-126D-4BE5-B9B5-EC056E3726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097" name="Line 147">
              <a:extLst>
                <a:ext uri="{FF2B5EF4-FFF2-40B4-BE49-F238E27FC236}">
                  <a16:creationId xmlns:a16="http://schemas.microsoft.com/office/drawing/2014/main" id="{C2C2B3CB-35DF-43BF-B0DF-FC20E7F9B2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098" name="Line 148">
              <a:extLst>
                <a:ext uri="{FF2B5EF4-FFF2-40B4-BE49-F238E27FC236}">
                  <a16:creationId xmlns:a16="http://schemas.microsoft.com/office/drawing/2014/main" id="{5F5187D4-99AD-41E0-85DD-09D244845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099" name="Line 149">
              <a:extLst>
                <a:ext uri="{FF2B5EF4-FFF2-40B4-BE49-F238E27FC236}">
                  <a16:creationId xmlns:a16="http://schemas.microsoft.com/office/drawing/2014/main" id="{7DB1C71B-836D-4B09-8851-9DBE566D2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134156" name="Picture 15" descr="underline_base">
            <a:extLst>
              <a:ext uri="{FF2B5EF4-FFF2-40B4-BE49-F238E27FC236}">
                <a16:creationId xmlns:a16="http://schemas.microsoft.com/office/drawing/2014/main" id="{87507C3F-9224-45F6-AD78-DA1B7AC10113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635" y="1085993"/>
            <a:ext cx="11049564" cy="24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文本框 102">
            <a:extLst>
              <a:ext uri="{FF2B5EF4-FFF2-40B4-BE49-F238E27FC236}">
                <a16:creationId xmlns:a16="http://schemas.microsoft.com/office/drawing/2014/main" id="{ED2A0D61-3B69-4E12-855E-0E66106D33D1}"/>
              </a:ext>
            </a:extLst>
          </p:cNvPr>
          <p:cNvSpPr txBox="1"/>
          <p:nvPr/>
        </p:nvSpPr>
        <p:spPr>
          <a:xfrm>
            <a:off x="12001500" y="9301554"/>
            <a:ext cx="5435600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From James F. Kurose and Keith W. Ross 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4654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1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857" grpId="0" animBg="1"/>
      <p:bldP spid="712847" grpId="0"/>
      <p:bldP spid="7128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3" name="Group 163">
            <a:extLst>
              <a:ext uri="{FF2B5EF4-FFF2-40B4-BE49-F238E27FC236}">
                <a16:creationId xmlns:a16="http://schemas.microsoft.com/office/drawing/2014/main" id="{FE19B871-7F6B-418D-8B20-F72F285DE8A5}"/>
              </a:ext>
            </a:extLst>
          </p:cNvPr>
          <p:cNvGrpSpPr>
            <a:grpSpLocks/>
          </p:cNvGrpSpPr>
          <p:nvPr/>
        </p:nvGrpSpPr>
        <p:grpSpPr bwMode="auto">
          <a:xfrm>
            <a:off x="3176959" y="5635414"/>
            <a:ext cx="11641105" cy="3305950"/>
            <a:chOff x="709613" y="3962400"/>
            <a:chExt cx="8185152" cy="2324496"/>
          </a:xfrm>
        </p:grpSpPr>
        <p:grpSp>
          <p:nvGrpSpPr>
            <p:cNvPr id="136236" name="Group 164">
              <a:extLst>
                <a:ext uri="{FF2B5EF4-FFF2-40B4-BE49-F238E27FC236}">
                  <a16:creationId xmlns:a16="http://schemas.microsoft.com/office/drawing/2014/main" id="{D3246D50-ECE9-4698-9500-76644505C5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6295" name="Group 44">
                <a:extLst>
                  <a:ext uri="{FF2B5EF4-FFF2-40B4-BE49-F238E27FC236}">
                    <a16:creationId xmlns:a16="http://schemas.microsoft.com/office/drawing/2014/main" id="{C4F81B3B-AB53-4D84-A653-A65013A534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97" name="Picture 45" descr="desktop_computer_stylized_medium">
                  <a:extLst>
                    <a:ext uri="{FF2B5EF4-FFF2-40B4-BE49-F238E27FC236}">
                      <a16:creationId xmlns:a16="http://schemas.microsoft.com/office/drawing/2014/main" id="{83A989C7-5F4B-4696-92DA-415FA86A733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8" name="Freeform 46">
                  <a:extLst>
                    <a:ext uri="{FF2B5EF4-FFF2-40B4-BE49-F238E27FC236}">
                      <a16:creationId xmlns:a16="http://schemas.microsoft.com/office/drawing/2014/main" id="{A93CCDA0-4AC6-4357-B00A-544A671916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225" name="Rectangle 43">
                <a:extLst>
                  <a:ext uri="{FF2B5EF4-FFF2-40B4-BE49-F238E27FC236}">
                    <a16:creationId xmlns:a16="http://schemas.microsoft.com/office/drawing/2014/main" id="{F257BF80-F78A-42FE-9E98-3AF34A9BE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6237" name="Group 165">
              <a:extLst>
                <a:ext uri="{FF2B5EF4-FFF2-40B4-BE49-F238E27FC236}">
                  <a16:creationId xmlns:a16="http://schemas.microsoft.com/office/drawing/2014/main" id="{06E7E387-3074-431D-B181-FD92962116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220" name="Rectangle 48">
                <a:extLst>
                  <a:ext uri="{FF2B5EF4-FFF2-40B4-BE49-F238E27FC236}">
                    <a16:creationId xmlns:a16="http://schemas.microsoft.com/office/drawing/2014/main" id="{D4D56E64-CC2B-43B8-801F-143C03992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6292" name="Group 49">
                <a:extLst>
                  <a:ext uri="{FF2B5EF4-FFF2-40B4-BE49-F238E27FC236}">
                    <a16:creationId xmlns:a16="http://schemas.microsoft.com/office/drawing/2014/main" id="{F7AFAD98-92C4-4025-B6A8-FE6BF29F7A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93" name="Picture 50" descr="desktop_computer_stylized_medium">
                  <a:extLst>
                    <a:ext uri="{FF2B5EF4-FFF2-40B4-BE49-F238E27FC236}">
                      <a16:creationId xmlns:a16="http://schemas.microsoft.com/office/drawing/2014/main" id="{84615571-F1E8-477B-9AC6-242DDAC940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4" name="Freeform 51">
                  <a:extLst>
                    <a:ext uri="{FF2B5EF4-FFF2-40B4-BE49-F238E27FC236}">
                      <a16:creationId xmlns:a16="http://schemas.microsoft.com/office/drawing/2014/main" id="{01CDB1B2-E5F4-4E08-B729-EEAA3D1939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sp>
          <p:nvSpPr>
            <p:cNvPr id="167" name="Text Box 4">
              <a:extLst>
                <a:ext uri="{FF2B5EF4-FFF2-40B4-BE49-F238E27FC236}">
                  <a16:creationId xmlns:a16="http://schemas.microsoft.com/office/drawing/2014/main" id="{03996774-B26F-489D-959C-8241B7D30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15817" cy="43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l" defTabSz="1300460" eaLnBrk="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3413" i="0" kern="1200">
                  <a:solidFill>
                    <a:srgbClr val="FF0000"/>
                  </a:solidFill>
                  <a:latin typeface="Gill Sans MT" panose="020B0502020104020203" pitchFamily="34" charset="0"/>
                </a:rPr>
                <a:t>R</a:t>
              </a:r>
              <a:endParaRPr lang="en-US" altLang="zh-CN" sz="2560" i="0" kern="1200">
                <a:solidFill>
                  <a:srgbClr val="0000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7152" name="Text Box 21">
              <a:extLst>
                <a:ext uri="{FF2B5EF4-FFF2-40B4-BE49-F238E27FC236}">
                  <a16:creationId xmlns:a16="http://schemas.microsoft.com/office/drawing/2014/main" id="{D14C30EA-55F3-4DD5-9508-FCA10FE01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04920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7153" name="Text Box 22">
              <a:extLst>
                <a:ext uri="{FF2B5EF4-FFF2-40B4-BE49-F238E27FC236}">
                  <a16:creationId xmlns:a16="http://schemas.microsoft.com/office/drawing/2014/main" id="{BFC44BD0-B05F-4A95-AD6D-841B90561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286260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136241" name="Group 23">
              <a:extLst>
                <a:ext uri="{FF2B5EF4-FFF2-40B4-BE49-F238E27FC236}">
                  <a16:creationId xmlns:a16="http://schemas.microsoft.com/office/drawing/2014/main" id="{FE299D14-AD95-455C-A410-01C96F848F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4827" y="5794375"/>
              <a:ext cx="1501776" cy="423863"/>
              <a:chOff x="1934" y="2405"/>
              <a:chExt cx="946" cy="267"/>
            </a:xfrm>
          </p:grpSpPr>
          <p:sp>
            <p:nvSpPr>
              <p:cNvPr id="47202" name="Text Box 24">
                <a:extLst>
                  <a:ext uri="{FF2B5EF4-FFF2-40B4-BE49-F238E27FC236}">
                    <a16:creationId xmlns:a16="http://schemas.microsoft.com/office/drawing/2014/main" id="{54BE5D18-E890-4103-AE65-9DC50FC881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60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7203" name="Text Box 25">
                <a:extLst>
                  <a:ext uri="{FF2B5EF4-FFF2-40B4-BE49-F238E27FC236}">
                    <a16:creationId xmlns:a16="http://schemas.microsoft.com/office/drawing/2014/main" id="{052EE311-C7CF-4A93-A080-6DB0F59F08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42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7155" name="Text Box 26">
              <a:extLst>
                <a:ext uri="{FF2B5EF4-FFF2-40B4-BE49-F238E27FC236}">
                  <a16:creationId xmlns:a16="http://schemas.microsoft.com/office/drawing/2014/main" id="{67E134F6-5A25-40EE-8697-9AEC7F40E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591707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7156" name="Text Box 27">
              <a:extLst>
                <a:ext uri="{FF2B5EF4-FFF2-40B4-BE49-F238E27FC236}">
                  <a16:creationId xmlns:a16="http://schemas.microsoft.com/office/drawing/2014/main" id="{F7E6CE42-8D63-462D-9578-AFC1B9B0A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06416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7157" name="Text Box 30">
              <a:extLst>
                <a:ext uri="{FF2B5EF4-FFF2-40B4-BE49-F238E27FC236}">
                  <a16:creationId xmlns:a16="http://schemas.microsoft.com/office/drawing/2014/main" id="{B5F0AB9A-FBCE-4619-8ED9-9F44C8AA6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195009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7158" name="Text Box 33">
              <a:extLst>
                <a:ext uri="{FF2B5EF4-FFF2-40B4-BE49-F238E27FC236}">
                  <a16:creationId xmlns:a16="http://schemas.microsoft.com/office/drawing/2014/main" id="{04EDBA3B-5AED-4AD1-AAC7-D09EEEF11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469979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36246" name="Freeform 39">
              <a:extLst>
                <a:ext uri="{FF2B5EF4-FFF2-40B4-BE49-F238E27FC236}">
                  <a16:creationId xmlns:a16="http://schemas.microsoft.com/office/drawing/2014/main" id="{8F72CB0A-5BB7-4CDE-9EA0-B1270FF9C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160" name="Line 40">
              <a:extLst>
                <a:ext uri="{FF2B5EF4-FFF2-40B4-BE49-F238E27FC236}">
                  <a16:creationId xmlns:a16="http://schemas.microsoft.com/office/drawing/2014/main" id="{F4913A3E-FE7C-41C0-AFF7-BCA0FA597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1" name="Line 41">
              <a:extLst>
                <a:ext uri="{FF2B5EF4-FFF2-40B4-BE49-F238E27FC236}">
                  <a16:creationId xmlns:a16="http://schemas.microsoft.com/office/drawing/2014/main" id="{A168B9AD-7D51-46FB-8A47-9A246D99E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2" name="Line 42">
              <a:extLst>
                <a:ext uri="{FF2B5EF4-FFF2-40B4-BE49-F238E27FC236}">
                  <a16:creationId xmlns:a16="http://schemas.microsoft.com/office/drawing/2014/main" id="{29BA159F-BEB1-4E65-9B3E-2F2E5E94B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3" name="Line 44">
              <a:extLst>
                <a:ext uri="{FF2B5EF4-FFF2-40B4-BE49-F238E27FC236}">
                  <a16:creationId xmlns:a16="http://schemas.microsoft.com/office/drawing/2014/main" id="{31484F60-CC1B-44F0-8070-BF820236FD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4" name="Line 45">
              <a:extLst>
                <a:ext uri="{FF2B5EF4-FFF2-40B4-BE49-F238E27FC236}">
                  <a16:creationId xmlns:a16="http://schemas.microsoft.com/office/drawing/2014/main" id="{347386B1-A45B-4E04-A144-B5859896E5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5" name="Line 46">
              <a:extLst>
                <a:ext uri="{FF2B5EF4-FFF2-40B4-BE49-F238E27FC236}">
                  <a16:creationId xmlns:a16="http://schemas.microsoft.com/office/drawing/2014/main" id="{CD24F1BA-BA14-4AD4-B335-454B7C13F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6" name="Line 47">
              <a:extLst>
                <a:ext uri="{FF2B5EF4-FFF2-40B4-BE49-F238E27FC236}">
                  <a16:creationId xmlns:a16="http://schemas.microsoft.com/office/drawing/2014/main" id="{D5E3841E-AFC3-4C34-AFE0-A311FD0E8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83" name="Text Box 58">
              <a:extLst>
                <a:ext uri="{FF2B5EF4-FFF2-40B4-BE49-F238E27FC236}">
                  <a16:creationId xmlns:a16="http://schemas.microsoft.com/office/drawing/2014/main" id="{16B93D09-59CB-409E-BC12-28963D123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34977" cy="43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413" kern="1200" dirty="0">
                  <a:solidFill>
                    <a:srgbClr val="FF0000"/>
                  </a:solidFill>
                  <a:latin typeface="Gill Sans MT"/>
                  <a:ea typeface="MS PGothic" panose="020B0600070205080204" pitchFamily="34" charset="-128"/>
                </a:rPr>
                <a:t>A</a:t>
              </a:r>
            </a:p>
          </p:txBody>
        </p:sp>
        <p:sp>
          <p:nvSpPr>
            <p:cNvPr id="47168" name="Line 60">
              <a:extLst>
                <a:ext uri="{FF2B5EF4-FFF2-40B4-BE49-F238E27FC236}">
                  <a16:creationId xmlns:a16="http://schemas.microsoft.com/office/drawing/2014/main" id="{9837BAC1-EBFC-46B9-A681-A724E9864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36256" name="Group 63">
              <a:extLst>
                <a:ext uri="{FF2B5EF4-FFF2-40B4-BE49-F238E27FC236}">
                  <a16:creationId xmlns:a16="http://schemas.microsoft.com/office/drawing/2014/main" id="{AA14333E-CEB5-41AF-93A7-E83071886B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2352" y="4845055"/>
              <a:ext cx="1522413" cy="436563"/>
              <a:chOff x="4351" y="2786"/>
              <a:chExt cx="959" cy="275"/>
            </a:xfrm>
          </p:grpSpPr>
          <p:sp>
            <p:nvSpPr>
              <p:cNvPr id="47200" name="Text Box 64">
                <a:extLst>
                  <a:ext uri="{FF2B5EF4-FFF2-40B4-BE49-F238E27FC236}">
                    <a16:creationId xmlns:a16="http://schemas.microsoft.com/office/drawing/2014/main" id="{987C3B64-1B40-4D2E-97C2-6E86CA3FF3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10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7201" name="Text Box 65">
                <a:extLst>
                  <a:ext uri="{FF2B5EF4-FFF2-40B4-BE49-F238E27FC236}">
                    <a16:creationId xmlns:a16="http://schemas.microsoft.com/office/drawing/2014/main" id="{3A7B5ED1-61C4-4899-A319-D83ADB2C86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59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7170" name="Line 67">
              <a:extLst>
                <a:ext uri="{FF2B5EF4-FFF2-40B4-BE49-F238E27FC236}">
                  <a16:creationId xmlns:a16="http://schemas.microsoft.com/office/drawing/2014/main" id="{EF2924EA-BA63-48CA-94D9-BBBAB8EF9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71" name="Line 68">
              <a:extLst>
                <a:ext uri="{FF2B5EF4-FFF2-40B4-BE49-F238E27FC236}">
                  <a16:creationId xmlns:a16="http://schemas.microsoft.com/office/drawing/2014/main" id="{AE3E4D16-DDF7-4E6E-AF7A-A6199FF3CE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72" name="Text Box 71">
              <a:extLst>
                <a:ext uri="{FF2B5EF4-FFF2-40B4-BE49-F238E27FC236}">
                  <a16:creationId xmlns:a16="http://schemas.microsoft.com/office/drawing/2014/main" id="{51F85AA3-10B0-402C-9EDE-C11E1576E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286260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7173" name="Text Box 72">
              <a:extLst>
                <a:ext uri="{FF2B5EF4-FFF2-40B4-BE49-F238E27FC236}">
                  <a16:creationId xmlns:a16="http://schemas.microsoft.com/office/drawing/2014/main" id="{DB023280-B8C3-4C38-83FC-249736A5E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460962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7174" name="Line 73">
              <a:extLst>
                <a:ext uri="{FF2B5EF4-FFF2-40B4-BE49-F238E27FC236}">
                  <a16:creationId xmlns:a16="http://schemas.microsoft.com/office/drawing/2014/main" id="{93B4DD19-315A-4776-80A3-F9158C8001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75" name="Line 74">
              <a:extLst>
                <a:ext uri="{FF2B5EF4-FFF2-40B4-BE49-F238E27FC236}">
                  <a16:creationId xmlns:a16="http://schemas.microsoft.com/office/drawing/2014/main" id="{AB8336E7-B412-4DEE-BC00-DA01A2C86C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6263" name="Freeform 75">
              <a:extLst>
                <a:ext uri="{FF2B5EF4-FFF2-40B4-BE49-F238E27FC236}">
                  <a16:creationId xmlns:a16="http://schemas.microsoft.com/office/drawing/2014/main" id="{184D045C-9A2F-40B7-A21C-8618B1D8C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93" name="Text Box 76">
              <a:extLst>
                <a:ext uri="{FF2B5EF4-FFF2-40B4-BE49-F238E27FC236}">
                  <a16:creationId xmlns:a16="http://schemas.microsoft.com/office/drawing/2014/main" id="{9E7348A1-B9D6-4830-AEE1-2D7421F9A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03418" cy="43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413" kern="1200" dirty="0">
                  <a:solidFill>
                    <a:srgbClr val="FF0000"/>
                  </a:solidFill>
                  <a:latin typeface="Gill Sans MT"/>
                  <a:ea typeface="MS PGothic" panose="020B0600070205080204" pitchFamily="34" charset="-128"/>
                </a:rPr>
                <a:t>B</a:t>
              </a:r>
            </a:p>
          </p:txBody>
        </p:sp>
        <p:grpSp>
          <p:nvGrpSpPr>
            <p:cNvPr id="136265" name="Group 193">
              <a:extLst>
                <a:ext uri="{FF2B5EF4-FFF2-40B4-BE49-F238E27FC236}">
                  <a16:creationId xmlns:a16="http://schemas.microsoft.com/office/drawing/2014/main" id="{DC8922EF-4DF7-4C97-AE66-FD065D148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6283" name="Group 44">
                <a:extLst>
                  <a:ext uri="{FF2B5EF4-FFF2-40B4-BE49-F238E27FC236}">
                    <a16:creationId xmlns:a16="http://schemas.microsoft.com/office/drawing/2014/main" id="{0C10FA6C-7756-4E77-9B1C-A6D83A14F5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85" name="Picture 45" descr="desktop_computer_stylized_medium">
                  <a:extLst>
                    <a:ext uri="{FF2B5EF4-FFF2-40B4-BE49-F238E27FC236}">
                      <a16:creationId xmlns:a16="http://schemas.microsoft.com/office/drawing/2014/main" id="{0E428DA7-3A58-4163-968D-EB049878509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86" name="Freeform 46">
                  <a:extLst>
                    <a:ext uri="{FF2B5EF4-FFF2-40B4-BE49-F238E27FC236}">
                      <a16:creationId xmlns:a16="http://schemas.microsoft.com/office/drawing/2014/main" id="{8C1CBA59-408B-43E1-8E6B-CABEF93A45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213" name="Rectangle 43">
                <a:extLst>
                  <a:ext uri="{FF2B5EF4-FFF2-40B4-BE49-F238E27FC236}">
                    <a16:creationId xmlns:a16="http://schemas.microsoft.com/office/drawing/2014/main" id="{51BB262A-058E-478B-84A3-14068B478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6266" name="Group 194">
              <a:extLst>
                <a:ext uri="{FF2B5EF4-FFF2-40B4-BE49-F238E27FC236}">
                  <a16:creationId xmlns:a16="http://schemas.microsoft.com/office/drawing/2014/main" id="{24B1F59B-9CC8-4C74-BD7E-0338A596EB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201" name="Rectangle 43">
                <a:extLst>
                  <a:ext uri="{FF2B5EF4-FFF2-40B4-BE49-F238E27FC236}">
                    <a16:creationId xmlns:a16="http://schemas.microsoft.com/office/drawing/2014/main" id="{637CB8C1-8A0E-456C-8A3B-74A4D16C2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6273" name="Group 1185">
                <a:extLst>
                  <a:ext uri="{FF2B5EF4-FFF2-40B4-BE49-F238E27FC236}">
                    <a16:creationId xmlns:a16="http://schemas.microsoft.com/office/drawing/2014/main" id="{91580BDA-56F5-4F1C-855A-914F697251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6275" name="Oval 407">
                  <a:extLst>
                    <a:ext uri="{FF2B5EF4-FFF2-40B4-BE49-F238E27FC236}">
                      <a16:creationId xmlns:a16="http://schemas.microsoft.com/office/drawing/2014/main" id="{4DB92197-F596-4385-9837-FC6DAB971B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3413" i="0" kern="12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276" name="Rectangle 410">
                  <a:extLst>
                    <a:ext uri="{FF2B5EF4-FFF2-40B4-BE49-F238E27FC236}">
                      <a16:creationId xmlns:a16="http://schemas.microsoft.com/office/drawing/2014/main" id="{F5EEA5CE-7493-4E42-B108-40F2B1618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3413" i="0" kern="12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277" name="Oval 411">
                  <a:extLst>
                    <a:ext uri="{FF2B5EF4-FFF2-40B4-BE49-F238E27FC236}">
                      <a16:creationId xmlns:a16="http://schemas.microsoft.com/office/drawing/2014/main" id="{E974DA2B-7EC2-44CB-9449-54AFFC04B2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3413" i="0" kern="12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6278" name="Group 1189">
                  <a:extLst>
                    <a:ext uri="{FF2B5EF4-FFF2-40B4-BE49-F238E27FC236}">
                      <a16:creationId xmlns:a16="http://schemas.microsoft.com/office/drawing/2014/main" id="{0915A24F-962F-450D-8E40-D99ABD7EDA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6281" name="Freeform 1190">
                    <a:extLst>
                      <a:ext uri="{FF2B5EF4-FFF2-40B4-BE49-F238E27FC236}">
                        <a16:creationId xmlns:a16="http://schemas.microsoft.com/office/drawing/2014/main" id="{F47781AE-C773-412E-80FB-5805F6206D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 defTabSz="1300460" eaLnBrk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560" i="1" kern="1200"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136282" name="Freeform 1191">
                    <a:extLst>
                      <a:ext uri="{FF2B5EF4-FFF2-40B4-BE49-F238E27FC236}">
                        <a16:creationId xmlns:a16="http://schemas.microsoft.com/office/drawing/2014/main" id="{DCA23797-5611-4859-B8C8-99564DCD88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 defTabSz="1300460" eaLnBrk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560" i="1" kern="1200"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</p:grpSp>
            <p:sp>
              <p:nvSpPr>
                <p:cNvPr id="47192" name="Line 1192">
                  <a:extLst>
                    <a:ext uri="{FF2B5EF4-FFF2-40B4-BE49-F238E27FC236}">
                      <a16:creationId xmlns:a16="http://schemas.microsoft.com/office/drawing/2014/main" id="{45920C8F-6C93-45AA-B67C-A7337EB766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7193" name="Line 1193">
                  <a:extLst>
                    <a:ext uri="{FF2B5EF4-FFF2-40B4-BE49-F238E27FC236}">
                      <a16:creationId xmlns:a16="http://schemas.microsoft.com/office/drawing/2014/main" id="{4D5A16DD-08A7-48B5-A53D-308928F72B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03" name="Rectangle 43">
                <a:extLst>
                  <a:ext uri="{FF2B5EF4-FFF2-40B4-BE49-F238E27FC236}">
                    <a16:creationId xmlns:a16="http://schemas.microsoft.com/office/drawing/2014/main" id="{FAB79499-485D-452B-BA09-B5089AD66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6267" name="Group 195">
              <a:extLst>
                <a:ext uri="{FF2B5EF4-FFF2-40B4-BE49-F238E27FC236}">
                  <a16:creationId xmlns:a16="http://schemas.microsoft.com/office/drawing/2014/main" id="{9D9DEBC6-E7C0-4041-A75B-510BB3A7F9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97" name="Rectangle 48">
                <a:extLst>
                  <a:ext uri="{FF2B5EF4-FFF2-40B4-BE49-F238E27FC236}">
                    <a16:creationId xmlns:a16="http://schemas.microsoft.com/office/drawing/2014/main" id="{A6D22333-E89E-4C55-9892-55FDEDCB2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6269" name="Group 49">
                <a:extLst>
                  <a:ext uri="{FF2B5EF4-FFF2-40B4-BE49-F238E27FC236}">
                    <a16:creationId xmlns:a16="http://schemas.microsoft.com/office/drawing/2014/main" id="{B8B74E76-31BD-4FDB-9AC2-B2761E711B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70" name="Picture 50" descr="desktop_computer_stylized_medium">
                  <a:extLst>
                    <a:ext uri="{FF2B5EF4-FFF2-40B4-BE49-F238E27FC236}">
                      <a16:creationId xmlns:a16="http://schemas.microsoft.com/office/drawing/2014/main" id="{CBC3608E-E245-4638-9BA2-09E8E9AF0B5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71" name="Freeform 51">
                  <a:extLst>
                    <a:ext uri="{FF2B5EF4-FFF2-40B4-BE49-F238E27FC236}">
                      <a16:creationId xmlns:a16="http://schemas.microsoft.com/office/drawing/2014/main" id="{F3F277FA-40BB-4878-9A73-C59A37F1C7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47109" name="Rectangle 3">
            <a:extLst>
              <a:ext uri="{FF2B5EF4-FFF2-40B4-BE49-F238E27FC236}">
                <a16:creationId xmlns:a16="http://schemas.microsoft.com/office/drawing/2014/main" id="{0B14AF5A-0727-4ABB-BB84-C92D7BE54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6344" y="0"/>
            <a:ext cx="11379200" cy="1625600"/>
          </a:xfrm>
        </p:spPr>
        <p:txBody>
          <a:bodyPr/>
          <a:lstStyle/>
          <a:p>
            <a:pPr>
              <a:defRPr/>
            </a:pPr>
            <a:r>
              <a:rPr lang="en-US" sz="5689">
                <a:ea typeface="ＭＳ Ｐゴシック" charset="0"/>
                <a:cs typeface="+mj-cs"/>
              </a:rPr>
              <a:t>Addressing: routing to another LAN</a:t>
            </a:r>
          </a:p>
        </p:txBody>
      </p:sp>
      <p:grpSp>
        <p:nvGrpSpPr>
          <p:cNvPr id="714811" name="Group 59">
            <a:extLst>
              <a:ext uri="{FF2B5EF4-FFF2-40B4-BE49-F238E27FC236}">
                <a16:creationId xmlns:a16="http://schemas.microsoft.com/office/drawing/2014/main" id="{30B549F7-C58D-4AEE-ACF5-B15550ABCE3E}"/>
              </a:ext>
            </a:extLst>
          </p:cNvPr>
          <p:cNvGrpSpPr>
            <a:grpSpLocks/>
          </p:cNvGrpSpPr>
          <p:nvPr/>
        </p:nvGrpSpPr>
        <p:grpSpPr bwMode="auto">
          <a:xfrm>
            <a:off x="2928603" y="3820160"/>
            <a:ext cx="1388533" cy="2077156"/>
            <a:chOff x="337" y="1692"/>
            <a:chExt cx="615" cy="920"/>
          </a:xfrm>
        </p:grpSpPr>
        <p:sp>
          <p:nvSpPr>
            <p:cNvPr id="136229" name="Freeform 60">
              <a:extLst>
                <a:ext uri="{FF2B5EF4-FFF2-40B4-BE49-F238E27FC236}">
                  <a16:creationId xmlns:a16="http://schemas.microsoft.com/office/drawing/2014/main" id="{80FDDADA-F630-44E4-A773-32F82B70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143" name="Rectangle 61">
              <a:extLst>
                <a:ext uri="{FF2B5EF4-FFF2-40B4-BE49-F238E27FC236}">
                  <a16:creationId xmlns:a16="http://schemas.microsoft.com/office/drawing/2014/main" id="{F3690EBE-DBAA-47E8-AC56-35FFA795C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4" name="Text Box 62">
              <a:extLst>
                <a:ext uri="{FF2B5EF4-FFF2-40B4-BE49-F238E27FC236}">
                  <a16:creationId xmlns:a16="http://schemas.microsoft.com/office/drawing/2014/main" id="{4C71F95B-47E8-468D-BD1E-A3D05BF78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1692"/>
              <a:ext cx="304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76" i="0" kern="1200">
                <a:solidFill>
                  <a:srgbClr val="000000"/>
                </a:solidFill>
                <a:latin typeface="Arial" charset="0"/>
              </a:endParaRP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76" i="0" kern="1200">
                <a:solidFill>
                  <a:srgbClr val="000000"/>
                </a:solidFill>
                <a:latin typeface="Arial" charset="0"/>
              </a:endParaRP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IP</a:t>
              </a: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Eth</a:t>
              </a: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7145" name="Line 63">
              <a:extLst>
                <a:ext uri="{FF2B5EF4-FFF2-40B4-BE49-F238E27FC236}">
                  <a16:creationId xmlns:a16="http://schemas.microsoft.com/office/drawing/2014/main" id="{8342D141-BBA7-434E-89A7-CCDFBABEE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6" name="Line 64">
              <a:extLst>
                <a:ext uri="{FF2B5EF4-FFF2-40B4-BE49-F238E27FC236}">
                  <a16:creationId xmlns:a16="http://schemas.microsoft.com/office/drawing/2014/main" id="{38682B9B-B863-432F-B79C-ED788326B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7" name="Line 65">
              <a:extLst>
                <a:ext uri="{FF2B5EF4-FFF2-40B4-BE49-F238E27FC236}">
                  <a16:creationId xmlns:a16="http://schemas.microsoft.com/office/drawing/2014/main" id="{6A368ECB-5ED6-49A4-BDAD-5D8D15619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8" name="Line 66">
              <a:extLst>
                <a:ext uri="{FF2B5EF4-FFF2-40B4-BE49-F238E27FC236}">
                  <a16:creationId xmlns:a16="http://schemas.microsoft.com/office/drawing/2014/main" id="{AFABAF0D-D30B-40C2-B691-47DE8D54D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47111" name="Rectangle 76">
            <a:extLst>
              <a:ext uri="{FF2B5EF4-FFF2-40B4-BE49-F238E27FC236}">
                <a16:creationId xmlns:a16="http://schemas.microsoft.com/office/drawing/2014/main" id="{5D1EAA39-3F68-4FC0-8963-0150A2873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443" y="1542064"/>
            <a:ext cx="11054080" cy="681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87672" indent="-487672" algn="l" defTabSz="1300460" eaLnBrk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44" kern="1200">
                <a:latin typeface="Gill Sans MT" charset="0"/>
                <a:ea typeface="ＭＳ Ｐゴシック" charset="0"/>
              </a:rPr>
              <a:t>frame sent from A to R</a:t>
            </a:r>
          </a:p>
        </p:txBody>
      </p:sp>
      <p:grpSp>
        <p:nvGrpSpPr>
          <p:cNvPr id="714820" name="Group 68">
            <a:extLst>
              <a:ext uri="{FF2B5EF4-FFF2-40B4-BE49-F238E27FC236}">
                <a16:creationId xmlns:a16="http://schemas.microsoft.com/office/drawing/2014/main" id="{5380E6B0-B09B-40CC-BD7C-39CBADA029C6}"/>
              </a:ext>
            </a:extLst>
          </p:cNvPr>
          <p:cNvGrpSpPr>
            <a:grpSpLocks/>
          </p:cNvGrpSpPr>
          <p:nvPr/>
        </p:nvGrpSpPr>
        <p:grpSpPr bwMode="auto">
          <a:xfrm>
            <a:off x="6026274" y="4644250"/>
            <a:ext cx="1560124" cy="347698"/>
            <a:chOff x="1231" y="1990"/>
            <a:chExt cx="691" cy="154"/>
          </a:xfrm>
        </p:grpSpPr>
        <p:sp>
          <p:nvSpPr>
            <p:cNvPr id="47139" name="Rectangle 69">
              <a:extLst>
                <a:ext uri="{FF2B5EF4-FFF2-40B4-BE49-F238E27FC236}">
                  <a16:creationId xmlns:a16="http://schemas.microsoft.com/office/drawing/2014/main" id="{45ECB248-C9A2-4DA4-A4B6-D0FDE39FF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0" name="Line 70">
              <a:extLst>
                <a:ext uri="{FF2B5EF4-FFF2-40B4-BE49-F238E27FC236}">
                  <a16:creationId xmlns:a16="http://schemas.microsoft.com/office/drawing/2014/main" id="{81FD5ADF-3D18-456D-B76A-8ED39EC28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1" name="Line 71">
              <a:extLst>
                <a:ext uri="{FF2B5EF4-FFF2-40B4-BE49-F238E27FC236}">
                  <a16:creationId xmlns:a16="http://schemas.microsoft.com/office/drawing/2014/main" id="{FD0AA300-441C-4238-BF06-DF43C9A1F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14852" name="Group 100">
            <a:extLst>
              <a:ext uri="{FF2B5EF4-FFF2-40B4-BE49-F238E27FC236}">
                <a16:creationId xmlns:a16="http://schemas.microsoft.com/office/drawing/2014/main" id="{9012DC76-C22A-4239-8D99-56D1B8B417A8}"/>
              </a:ext>
            </a:extLst>
          </p:cNvPr>
          <p:cNvGrpSpPr>
            <a:grpSpLocks/>
          </p:cNvGrpSpPr>
          <p:nvPr/>
        </p:nvGrpSpPr>
        <p:grpSpPr bwMode="auto">
          <a:xfrm>
            <a:off x="7789598" y="3935308"/>
            <a:ext cx="1273387" cy="2898987"/>
            <a:chOff x="2823" y="1545"/>
            <a:chExt cx="564" cy="1284"/>
          </a:xfrm>
        </p:grpSpPr>
        <p:sp>
          <p:nvSpPr>
            <p:cNvPr id="136221" name="Freeform 93">
              <a:extLst>
                <a:ext uri="{FF2B5EF4-FFF2-40B4-BE49-F238E27FC236}">
                  <a16:creationId xmlns:a16="http://schemas.microsoft.com/office/drawing/2014/main" id="{31B835B3-5345-4A2C-BDFF-1B23D8C1E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135" name="Rectangle 94">
              <a:extLst>
                <a:ext uri="{FF2B5EF4-FFF2-40B4-BE49-F238E27FC236}">
                  <a16:creationId xmlns:a16="http://schemas.microsoft.com/office/drawing/2014/main" id="{A3EC9EAC-81CD-4D7D-8C7D-8F5C84686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36" name="Text Box 95">
              <a:extLst>
                <a:ext uri="{FF2B5EF4-FFF2-40B4-BE49-F238E27FC236}">
                  <a16:creationId xmlns:a16="http://schemas.microsoft.com/office/drawing/2014/main" id="{B6BAE02F-0222-4143-9994-C8789C944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76" i="0" kern="1200">
                <a:solidFill>
                  <a:srgbClr val="000000"/>
                </a:solidFill>
                <a:latin typeface="Arial" charset="0"/>
              </a:endParaRP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76" i="0" kern="1200">
                <a:solidFill>
                  <a:srgbClr val="000000"/>
                </a:solidFill>
                <a:latin typeface="Arial" charset="0"/>
              </a:endParaRP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IP</a:t>
              </a: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Eth</a:t>
              </a: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7137" name="Line 98">
              <a:extLst>
                <a:ext uri="{FF2B5EF4-FFF2-40B4-BE49-F238E27FC236}">
                  <a16:creationId xmlns:a16="http://schemas.microsoft.com/office/drawing/2014/main" id="{9156154E-DA57-4633-8D88-31E21192C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38" name="Line 99">
              <a:extLst>
                <a:ext uri="{FF2B5EF4-FFF2-40B4-BE49-F238E27FC236}">
                  <a16:creationId xmlns:a16="http://schemas.microsoft.com/office/drawing/2014/main" id="{43D7684C-1E25-42BE-B377-CD3CB4674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14853" name="Rectangle 101">
            <a:extLst>
              <a:ext uri="{FF2B5EF4-FFF2-40B4-BE49-F238E27FC236}">
                <a16:creationId xmlns:a16="http://schemas.microsoft.com/office/drawing/2014/main" id="{D66DF4DF-198F-4273-B5E3-83B83728C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958" y="2047806"/>
            <a:ext cx="11054080" cy="681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87672" indent="-487672" algn="l" defTabSz="1300460" eaLnBrk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44" kern="1200">
                <a:latin typeface="Gill Sans MT" charset="0"/>
                <a:ea typeface="ＭＳ Ｐゴシック" charset="0"/>
              </a:rPr>
              <a:t>frame received at R, datagram removed, passed up to IP</a:t>
            </a:r>
          </a:p>
        </p:txBody>
      </p:sp>
      <p:grpSp>
        <p:nvGrpSpPr>
          <p:cNvPr id="714883" name="Group 131">
            <a:extLst>
              <a:ext uri="{FF2B5EF4-FFF2-40B4-BE49-F238E27FC236}">
                <a16:creationId xmlns:a16="http://schemas.microsoft.com/office/drawing/2014/main" id="{FFD59081-4015-4CF3-B30B-1F173B74D4BD}"/>
              </a:ext>
            </a:extLst>
          </p:cNvPr>
          <p:cNvGrpSpPr>
            <a:grpSpLocks/>
          </p:cNvGrpSpPr>
          <p:nvPr/>
        </p:nvGrpSpPr>
        <p:grpSpPr bwMode="auto">
          <a:xfrm>
            <a:off x="4269723" y="3192498"/>
            <a:ext cx="3402469" cy="2160694"/>
            <a:chOff x="931" y="1414"/>
            <a:chExt cx="1507" cy="957"/>
          </a:xfrm>
        </p:grpSpPr>
        <p:sp>
          <p:nvSpPr>
            <p:cNvPr id="47121" name="Text Box 79">
              <a:extLst>
                <a:ext uri="{FF2B5EF4-FFF2-40B4-BE49-F238E27FC236}">
                  <a16:creationId xmlns:a16="http://schemas.microsoft.com/office/drawing/2014/main" id="{77F1C445-A2B8-46A9-B046-513B67D97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03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MAC src: 74-29-9C-E8-FF-55</a:t>
              </a:r>
            </a:p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   MAC dest: E6-E9-00-17-BB-4B</a:t>
              </a:r>
            </a:p>
          </p:txBody>
        </p:sp>
        <p:grpSp>
          <p:nvGrpSpPr>
            <p:cNvPr id="136209" name="Group 80">
              <a:extLst>
                <a:ext uri="{FF2B5EF4-FFF2-40B4-BE49-F238E27FC236}">
                  <a16:creationId xmlns:a16="http://schemas.microsoft.com/office/drawing/2014/main" id="{B2C46DED-1DB9-4241-9B3C-7D316D5E8C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7128" name="Rectangle 81">
                <a:extLst>
                  <a:ext uri="{FF2B5EF4-FFF2-40B4-BE49-F238E27FC236}">
                    <a16:creationId xmlns:a16="http://schemas.microsoft.com/office/drawing/2014/main" id="{D5F4AAC3-3AAA-4625-B899-9E2167453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7129" name="Rectangle 82">
                <a:extLst>
                  <a:ext uri="{FF2B5EF4-FFF2-40B4-BE49-F238E27FC236}">
                    <a16:creationId xmlns:a16="http://schemas.microsoft.com/office/drawing/2014/main" id="{6B428CA4-9457-4E15-902B-0FA394CD4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7130" name="Line 83">
                <a:extLst>
                  <a:ext uri="{FF2B5EF4-FFF2-40B4-BE49-F238E27FC236}">
                    <a16:creationId xmlns:a16="http://schemas.microsoft.com/office/drawing/2014/main" id="{114BAF5C-E8DA-429E-9088-3437F858E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7131" name="Line 84">
                <a:extLst>
                  <a:ext uri="{FF2B5EF4-FFF2-40B4-BE49-F238E27FC236}">
                    <a16:creationId xmlns:a16="http://schemas.microsoft.com/office/drawing/2014/main" id="{EF5EE91F-5DE4-4245-B5BA-6E9520027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7132" name="Line 85">
                <a:extLst>
                  <a:ext uri="{FF2B5EF4-FFF2-40B4-BE49-F238E27FC236}">
                    <a16:creationId xmlns:a16="http://schemas.microsoft.com/office/drawing/2014/main" id="{1DF32C53-4CF0-461B-9785-9B07D7433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7133" name="Line 86">
                <a:extLst>
                  <a:ext uri="{FF2B5EF4-FFF2-40B4-BE49-F238E27FC236}">
                    <a16:creationId xmlns:a16="http://schemas.microsoft.com/office/drawing/2014/main" id="{999BF860-5869-497D-B7D4-801E8C7B0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7123" name="Line 87">
              <a:extLst>
                <a:ext uri="{FF2B5EF4-FFF2-40B4-BE49-F238E27FC236}">
                  <a16:creationId xmlns:a16="http://schemas.microsoft.com/office/drawing/2014/main" id="{D27DA4CA-4994-4B55-9156-DECFD7B60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24" name="Line 88">
              <a:extLst>
                <a:ext uri="{FF2B5EF4-FFF2-40B4-BE49-F238E27FC236}">
                  <a16:creationId xmlns:a16="http://schemas.microsoft.com/office/drawing/2014/main" id="{4E52B8AE-42FC-4277-B872-82CFABD8B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25" name="Line 89">
              <a:extLst>
                <a:ext uri="{FF2B5EF4-FFF2-40B4-BE49-F238E27FC236}">
                  <a16:creationId xmlns:a16="http://schemas.microsoft.com/office/drawing/2014/main" id="{2B8420A5-468F-47BA-87A6-4E0BFDD477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26" name="Line 90">
              <a:extLst>
                <a:ext uri="{FF2B5EF4-FFF2-40B4-BE49-F238E27FC236}">
                  <a16:creationId xmlns:a16="http://schemas.microsoft.com/office/drawing/2014/main" id="{8FB5C60C-5550-4D8A-8DC2-5FB68F89B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27" name="Text Box 130">
              <a:extLst>
                <a:ext uri="{FF2B5EF4-FFF2-40B4-BE49-F238E27FC236}">
                  <a16:creationId xmlns:a16="http://schemas.microsoft.com/office/drawing/2014/main" id="{9C65E16F-24EC-46B9-90F8-15C02AA69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3" y="1665"/>
              <a:ext cx="1245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IP src: 111.111.111.111</a:t>
              </a:r>
            </a:p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714898" name="Group 146">
            <a:extLst>
              <a:ext uri="{FF2B5EF4-FFF2-40B4-BE49-F238E27FC236}">
                <a16:creationId xmlns:a16="http://schemas.microsoft.com/office/drawing/2014/main" id="{38ED9D17-5326-4CDF-A3FD-2928DC8BCE9E}"/>
              </a:ext>
            </a:extLst>
          </p:cNvPr>
          <p:cNvGrpSpPr>
            <a:grpSpLocks/>
          </p:cNvGrpSpPr>
          <p:nvPr/>
        </p:nvGrpSpPr>
        <p:grpSpPr bwMode="auto">
          <a:xfrm>
            <a:off x="5960798" y="3463431"/>
            <a:ext cx="2810934" cy="1393050"/>
            <a:chOff x="4493" y="1480"/>
            <a:chExt cx="1245" cy="617"/>
          </a:xfrm>
        </p:grpSpPr>
        <p:sp>
          <p:nvSpPr>
            <p:cNvPr id="47118" name="Line 143">
              <a:extLst>
                <a:ext uri="{FF2B5EF4-FFF2-40B4-BE49-F238E27FC236}">
                  <a16:creationId xmlns:a16="http://schemas.microsoft.com/office/drawing/2014/main" id="{5A8AD772-872C-4B99-844D-5E5C947BB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19" name="Line 144">
              <a:extLst>
                <a:ext uri="{FF2B5EF4-FFF2-40B4-BE49-F238E27FC236}">
                  <a16:creationId xmlns:a16="http://schemas.microsoft.com/office/drawing/2014/main" id="{47ACE6A5-532D-4BFE-AA84-C0C49778A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20" name="Text Box 145">
              <a:extLst>
                <a:ext uri="{FF2B5EF4-FFF2-40B4-BE49-F238E27FC236}">
                  <a16:creationId xmlns:a16="http://schemas.microsoft.com/office/drawing/2014/main" id="{4027950F-DCAF-455A-92D9-5BF5D9B1E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" y="1480"/>
              <a:ext cx="1245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IP src: 111.111.111.111</a:t>
              </a:r>
            </a:p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   IP dest: 222.222.222.222</a:t>
              </a:r>
            </a:p>
          </p:txBody>
        </p:sp>
      </p:grpSp>
      <p:pic>
        <p:nvPicPr>
          <p:cNvPr id="136204" name="Picture 15" descr="underline_base">
            <a:extLst>
              <a:ext uri="{FF2B5EF4-FFF2-40B4-BE49-F238E27FC236}">
                <a16:creationId xmlns:a16="http://schemas.microsoft.com/office/drawing/2014/main" id="{C384F2CA-29F5-4388-A4A4-A34EE02D9C28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635" y="1085993"/>
            <a:ext cx="11049564" cy="24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文本框 107">
            <a:extLst>
              <a:ext uri="{FF2B5EF4-FFF2-40B4-BE49-F238E27FC236}">
                <a16:creationId xmlns:a16="http://schemas.microsoft.com/office/drawing/2014/main" id="{3B3FFC08-F496-4A38-8296-D0CDA68AB065}"/>
              </a:ext>
            </a:extLst>
          </p:cNvPr>
          <p:cNvSpPr txBox="1"/>
          <p:nvPr/>
        </p:nvSpPr>
        <p:spPr>
          <a:xfrm>
            <a:off x="12001500" y="9301554"/>
            <a:ext cx="5435600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From James F. Kurose and Keith W. Ross 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793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1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13334 L 0.04045 0.16297 L 0.08629 0.16297 L 0.08524 0.01482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714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14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1" name="Group 100">
            <a:extLst>
              <a:ext uri="{FF2B5EF4-FFF2-40B4-BE49-F238E27FC236}">
                <a16:creationId xmlns:a16="http://schemas.microsoft.com/office/drawing/2014/main" id="{1C04C558-BCFF-4831-9425-8C321AC7A18E}"/>
              </a:ext>
            </a:extLst>
          </p:cNvPr>
          <p:cNvGrpSpPr>
            <a:grpSpLocks/>
          </p:cNvGrpSpPr>
          <p:nvPr/>
        </p:nvGrpSpPr>
        <p:grpSpPr bwMode="auto">
          <a:xfrm>
            <a:off x="3176959" y="5635414"/>
            <a:ext cx="11641105" cy="3305950"/>
            <a:chOff x="709613" y="3962400"/>
            <a:chExt cx="8185152" cy="2324496"/>
          </a:xfrm>
        </p:grpSpPr>
        <p:grpSp>
          <p:nvGrpSpPr>
            <p:cNvPr id="138285" name="Group 101">
              <a:extLst>
                <a:ext uri="{FF2B5EF4-FFF2-40B4-BE49-F238E27FC236}">
                  <a16:creationId xmlns:a16="http://schemas.microsoft.com/office/drawing/2014/main" id="{A45BC6A3-E3E8-4DD5-AB54-D8AE5F1B37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8344" name="Group 44">
                <a:extLst>
                  <a:ext uri="{FF2B5EF4-FFF2-40B4-BE49-F238E27FC236}">
                    <a16:creationId xmlns:a16="http://schemas.microsoft.com/office/drawing/2014/main" id="{73E62445-42AA-4A60-9060-A52DB5F14B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46" name="Picture 45" descr="desktop_computer_stylized_medium">
                  <a:extLst>
                    <a:ext uri="{FF2B5EF4-FFF2-40B4-BE49-F238E27FC236}">
                      <a16:creationId xmlns:a16="http://schemas.microsoft.com/office/drawing/2014/main" id="{FDDD27FF-CB6D-4218-8C09-FFD9DE0EE2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7" name="Freeform 46">
                  <a:extLst>
                    <a:ext uri="{FF2B5EF4-FFF2-40B4-BE49-F238E27FC236}">
                      <a16:creationId xmlns:a16="http://schemas.microsoft.com/office/drawing/2014/main" id="{D3FD1BAC-3D8D-4371-AEAD-6D6A52DFBB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62" name="Rectangle 43">
                <a:extLst>
                  <a:ext uri="{FF2B5EF4-FFF2-40B4-BE49-F238E27FC236}">
                    <a16:creationId xmlns:a16="http://schemas.microsoft.com/office/drawing/2014/main" id="{D0AA7B0E-27D4-41AE-B173-3DF2DA2E8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8286" name="Group 102">
              <a:extLst>
                <a:ext uri="{FF2B5EF4-FFF2-40B4-BE49-F238E27FC236}">
                  <a16:creationId xmlns:a16="http://schemas.microsoft.com/office/drawing/2014/main" id="{CF7F574D-5D15-4747-9067-A8320498F9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7" name="Rectangle 48">
                <a:extLst>
                  <a:ext uri="{FF2B5EF4-FFF2-40B4-BE49-F238E27FC236}">
                    <a16:creationId xmlns:a16="http://schemas.microsoft.com/office/drawing/2014/main" id="{DD94EBEF-D151-49DA-BC61-854E6D09E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8341" name="Group 49">
                <a:extLst>
                  <a:ext uri="{FF2B5EF4-FFF2-40B4-BE49-F238E27FC236}">
                    <a16:creationId xmlns:a16="http://schemas.microsoft.com/office/drawing/2014/main" id="{415AD95A-2E14-4AF2-BDAC-711702FDB8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42" name="Picture 50" descr="desktop_computer_stylized_medium">
                  <a:extLst>
                    <a:ext uri="{FF2B5EF4-FFF2-40B4-BE49-F238E27FC236}">
                      <a16:creationId xmlns:a16="http://schemas.microsoft.com/office/drawing/2014/main" id="{275A94EF-C84A-4E11-B273-E10E494E2F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3" name="Freeform 51">
                  <a:extLst>
                    <a:ext uri="{FF2B5EF4-FFF2-40B4-BE49-F238E27FC236}">
                      <a16:creationId xmlns:a16="http://schemas.microsoft.com/office/drawing/2014/main" id="{C906E0BA-A861-454C-A7C8-B72E88F5E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sp>
          <p:nvSpPr>
            <p:cNvPr id="104" name="Text Box 4">
              <a:extLst>
                <a:ext uri="{FF2B5EF4-FFF2-40B4-BE49-F238E27FC236}">
                  <a16:creationId xmlns:a16="http://schemas.microsoft.com/office/drawing/2014/main" id="{97AD0037-512D-4DE8-9AA6-F163F8612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15817" cy="43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l" defTabSz="1300460" eaLnBrk="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3413" i="0" kern="1200">
                  <a:solidFill>
                    <a:srgbClr val="FF0000"/>
                  </a:solidFill>
                  <a:latin typeface="Gill Sans MT" panose="020B0502020104020203" pitchFamily="34" charset="0"/>
                </a:rPr>
                <a:t>R</a:t>
              </a:r>
              <a:endParaRPr lang="en-US" altLang="zh-CN" sz="2560" i="0" kern="1200">
                <a:solidFill>
                  <a:srgbClr val="0000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8177" name="Text Box 21">
              <a:extLst>
                <a:ext uri="{FF2B5EF4-FFF2-40B4-BE49-F238E27FC236}">
                  <a16:creationId xmlns:a16="http://schemas.microsoft.com/office/drawing/2014/main" id="{07DA23CC-2974-43F4-8EB2-E6BD0097A3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04920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8178" name="Text Box 22">
              <a:extLst>
                <a:ext uri="{FF2B5EF4-FFF2-40B4-BE49-F238E27FC236}">
                  <a16:creationId xmlns:a16="http://schemas.microsoft.com/office/drawing/2014/main" id="{212913E9-C156-4A4D-8C1E-F3657EFF5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286260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138290" name="Group 23">
              <a:extLst>
                <a:ext uri="{FF2B5EF4-FFF2-40B4-BE49-F238E27FC236}">
                  <a16:creationId xmlns:a16="http://schemas.microsoft.com/office/drawing/2014/main" id="{9930D81E-5BF7-4A9B-BD12-5147427742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4827" y="5794375"/>
              <a:ext cx="1501776" cy="423863"/>
              <a:chOff x="1934" y="2405"/>
              <a:chExt cx="946" cy="267"/>
            </a:xfrm>
          </p:grpSpPr>
          <p:sp>
            <p:nvSpPr>
              <p:cNvPr id="48227" name="Text Box 24">
                <a:extLst>
                  <a:ext uri="{FF2B5EF4-FFF2-40B4-BE49-F238E27FC236}">
                    <a16:creationId xmlns:a16="http://schemas.microsoft.com/office/drawing/2014/main" id="{5EB6B543-A728-4702-96CE-74E0A46BF5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60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8228" name="Text Box 25">
                <a:extLst>
                  <a:ext uri="{FF2B5EF4-FFF2-40B4-BE49-F238E27FC236}">
                    <a16:creationId xmlns:a16="http://schemas.microsoft.com/office/drawing/2014/main" id="{65DA2A81-34A7-4B4E-A5B7-3CF9085920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42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8180" name="Text Box 26">
              <a:extLst>
                <a:ext uri="{FF2B5EF4-FFF2-40B4-BE49-F238E27FC236}">
                  <a16:creationId xmlns:a16="http://schemas.microsoft.com/office/drawing/2014/main" id="{76194853-5443-454B-B902-692948C31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591707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8181" name="Text Box 27">
              <a:extLst>
                <a:ext uri="{FF2B5EF4-FFF2-40B4-BE49-F238E27FC236}">
                  <a16:creationId xmlns:a16="http://schemas.microsoft.com/office/drawing/2014/main" id="{43993F83-D8E5-4BE8-A6AF-BCA8715EB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06416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8182" name="Text Box 30">
              <a:extLst>
                <a:ext uri="{FF2B5EF4-FFF2-40B4-BE49-F238E27FC236}">
                  <a16:creationId xmlns:a16="http://schemas.microsoft.com/office/drawing/2014/main" id="{9F333E9C-33EC-4E03-9589-D82B0BA4D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195009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8183" name="Text Box 33">
              <a:extLst>
                <a:ext uri="{FF2B5EF4-FFF2-40B4-BE49-F238E27FC236}">
                  <a16:creationId xmlns:a16="http://schemas.microsoft.com/office/drawing/2014/main" id="{E8DBDF6F-1E62-4D93-9338-F3235B03B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469979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38295" name="Freeform 39">
              <a:extLst>
                <a:ext uri="{FF2B5EF4-FFF2-40B4-BE49-F238E27FC236}">
                  <a16:creationId xmlns:a16="http://schemas.microsoft.com/office/drawing/2014/main" id="{90339CB4-0277-4CA2-98D6-0F611CC01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8185" name="Line 40">
              <a:extLst>
                <a:ext uri="{FF2B5EF4-FFF2-40B4-BE49-F238E27FC236}">
                  <a16:creationId xmlns:a16="http://schemas.microsoft.com/office/drawing/2014/main" id="{F919672C-096B-4896-9A33-750C6FAF9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86" name="Line 41">
              <a:extLst>
                <a:ext uri="{FF2B5EF4-FFF2-40B4-BE49-F238E27FC236}">
                  <a16:creationId xmlns:a16="http://schemas.microsoft.com/office/drawing/2014/main" id="{8F115E69-318F-4540-903D-6843530D9F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87" name="Line 42">
              <a:extLst>
                <a:ext uri="{FF2B5EF4-FFF2-40B4-BE49-F238E27FC236}">
                  <a16:creationId xmlns:a16="http://schemas.microsoft.com/office/drawing/2014/main" id="{550572F1-43C3-415F-9AA5-D20E84DB6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88" name="Line 44">
              <a:extLst>
                <a:ext uri="{FF2B5EF4-FFF2-40B4-BE49-F238E27FC236}">
                  <a16:creationId xmlns:a16="http://schemas.microsoft.com/office/drawing/2014/main" id="{B2F6EFFE-D9E6-4179-8F28-E6A9765B1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89" name="Line 45">
              <a:extLst>
                <a:ext uri="{FF2B5EF4-FFF2-40B4-BE49-F238E27FC236}">
                  <a16:creationId xmlns:a16="http://schemas.microsoft.com/office/drawing/2014/main" id="{42BDB49D-F068-4410-B067-73FD36D9E3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90" name="Line 46">
              <a:extLst>
                <a:ext uri="{FF2B5EF4-FFF2-40B4-BE49-F238E27FC236}">
                  <a16:creationId xmlns:a16="http://schemas.microsoft.com/office/drawing/2014/main" id="{042E6EF7-00FF-4A2F-9561-83F530FE5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91" name="Line 47">
              <a:extLst>
                <a:ext uri="{FF2B5EF4-FFF2-40B4-BE49-F238E27FC236}">
                  <a16:creationId xmlns:a16="http://schemas.microsoft.com/office/drawing/2014/main" id="{5CE4D71F-C80F-48FC-B4FF-0F747A8322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0" name="Text Box 58">
              <a:extLst>
                <a:ext uri="{FF2B5EF4-FFF2-40B4-BE49-F238E27FC236}">
                  <a16:creationId xmlns:a16="http://schemas.microsoft.com/office/drawing/2014/main" id="{9ABAE2F1-B070-440B-8B16-2DF7141BB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34977" cy="43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413" kern="1200" dirty="0">
                  <a:solidFill>
                    <a:srgbClr val="FF0000"/>
                  </a:solidFill>
                  <a:latin typeface="Gill Sans MT"/>
                  <a:ea typeface="MS PGothic" panose="020B0600070205080204" pitchFamily="34" charset="-128"/>
                </a:rPr>
                <a:t>A</a:t>
              </a:r>
            </a:p>
          </p:txBody>
        </p:sp>
        <p:sp>
          <p:nvSpPr>
            <p:cNvPr id="48193" name="Line 60">
              <a:extLst>
                <a:ext uri="{FF2B5EF4-FFF2-40B4-BE49-F238E27FC236}">
                  <a16:creationId xmlns:a16="http://schemas.microsoft.com/office/drawing/2014/main" id="{028B0239-8A73-4DE7-AFC9-6EFB9D2F3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38305" name="Group 63">
              <a:extLst>
                <a:ext uri="{FF2B5EF4-FFF2-40B4-BE49-F238E27FC236}">
                  <a16:creationId xmlns:a16="http://schemas.microsoft.com/office/drawing/2014/main" id="{6DDD8836-8BA6-4955-B514-264C39ED5B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2352" y="4845055"/>
              <a:ext cx="1522413" cy="436563"/>
              <a:chOff x="4351" y="2786"/>
              <a:chExt cx="959" cy="275"/>
            </a:xfrm>
          </p:grpSpPr>
          <p:sp>
            <p:nvSpPr>
              <p:cNvPr id="48225" name="Text Box 64">
                <a:extLst>
                  <a:ext uri="{FF2B5EF4-FFF2-40B4-BE49-F238E27FC236}">
                    <a16:creationId xmlns:a16="http://schemas.microsoft.com/office/drawing/2014/main" id="{3989A907-4902-400B-8A58-844B83CD50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10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8226" name="Text Box 65">
                <a:extLst>
                  <a:ext uri="{FF2B5EF4-FFF2-40B4-BE49-F238E27FC236}">
                    <a16:creationId xmlns:a16="http://schemas.microsoft.com/office/drawing/2014/main" id="{CB8247AF-45A0-489A-92E3-375FE981CC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59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8195" name="Line 67">
              <a:extLst>
                <a:ext uri="{FF2B5EF4-FFF2-40B4-BE49-F238E27FC236}">
                  <a16:creationId xmlns:a16="http://schemas.microsoft.com/office/drawing/2014/main" id="{41476BD8-228F-41D9-AF56-C37149B950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96" name="Line 68">
              <a:extLst>
                <a:ext uri="{FF2B5EF4-FFF2-40B4-BE49-F238E27FC236}">
                  <a16:creationId xmlns:a16="http://schemas.microsoft.com/office/drawing/2014/main" id="{D68188ED-D912-47C5-AC65-5287715DD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97" name="Text Box 71">
              <a:extLst>
                <a:ext uri="{FF2B5EF4-FFF2-40B4-BE49-F238E27FC236}">
                  <a16:creationId xmlns:a16="http://schemas.microsoft.com/office/drawing/2014/main" id="{C3B5B22E-6C01-4E8C-8B2D-63B53B289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286260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8198" name="Text Box 72">
              <a:extLst>
                <a:ext uri="{FF2B5EF4-FFF2-40B4-BE49-F238E27FC236}">
                  <a16:creationId xmlns:a16="http://schemas.microsoft.com/office/drawing/2014/main" id="{24EF3745-50CC-4FD8-9425-736825EE8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460962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8199" name="Line 73">
              <a:extLst>
                <a:ext uri="{FF2B5EF4-FFF2-40B4-BE49-F238E27FC236}">
                  <a16:creationId xmlns:a16="http://schemas.microsoft.com/office/drawing/2014/main" id="{C782FE00-A1B8-4057-B49D-38E7AB07EF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200" name="Line 74">
              <a:extLst>
                <a:ext uri="{FF2B5EF4-FFF2-40B4-BE49-F238E27FC236}">
                  <a16:creationId xmlns:a16="http://schemas.microsoft.com/office/drawing/2014/main" id="{57A959B3-6887-4723-88F0-441E8E8B73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8312" name="Freeform 75">
              <a:extLst>
                <a:ext uri="{FF2B5EF4-FFF2-40B4-BE49-F238E27FC236}">
                  <a16:creationId xmlns:a16="http://schemas.microsoft.com/office/drawing/2014/main" id="{F3DB8F16-E14D-4F6B-A59B-B6617A0F1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30" name="Text Box 76">
              <a:extLst>
                <a:ext uri="{FF2B5EF4-FFF2-40B4-BE49-F238E27FC236}">
                  <a16:creationId xmlns:a16="http://schemas.microsoft.com/office/drawing/2014/main" id="{0F90C140-21D4-4075-B21C-C3801A7AA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03418" cy="43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413" kern="1200" dirty="0">
                  <a:solidFill>
                    <a:srgbClr val="FF0000"/>
                  </a:solidFill>
                  <a:latin typeface="Gill Sans MT"/>
                  <a:ea typeface="MS PGothic" panose="020B0600070205080204" pitchFamily="34" charset="-128"/>
                </a:rPr>
                <a:t>B</a:t>
              </a:r>
            </a:p>
          </p:txBody>
        </p:sp>
        <p:grpSp>
          <p:nvGrpSpPr>
            <p:cNvPr id="138314" name="Group 130">
              <a:extLst>
                <a:ext uri="{FF2B5EF4-FFF2-40B4-BE49-F238E27FC236}">
                  <a16:creationId xmlns:a16="http://schemas.microsoft.com/office/drawing/2014/main" id="{F023F787-535B-461E-B4DF-93E259331C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8332" name="Group 44">
                <a:extLst>
                  <a:ext uri="{FF2B5EF4-FFF2-40B4-BE49-F238E27FC236}">
                    <a16:creationId xmlns:a16="http://schemas.microsoft.com/office/drawing/2014/main" id="{B80CDE3F-694B-4AEC-A13A-29BEC562C3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34" name="Picture 45" descr="desktop_computer_stylized_medium">
                  <a:extLst>
                    <a:ext uri="{FF2B5EF4-FFF2-40B4-BE49-F238E27FC236}">
                      <a16:creationId xmlns:a16="http://schemas.microsoft.com/office/drawing/2014/main" id="{EADC5C87-75D0-4E23-BFA3-05F80E8DAF4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35" name="Freeform 46">
                  <a:extLst>
                    <a:ext uri="{FF2B5EF4-FFF2-40B4-BE49-F238E27FC236}">
                      <a16:creationId xmlns:a16="http://schemas.microsoft.com/office/drawing/2014/main" id="{74E2538D-B7AD-4A55-A959-C356B08AD3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50" name="Rectangle 43">
                <a:extLst>
                  <a:ext uri="{FF2B5EF4-FFF2-40B4-BE49-F238E27FC236}">
                    <a16:creationId xmlns:a16="http://schemas.microsoft.com/office/drawing/2014/main" id="{3BF6F629-9275-46A5-A6F7-55D2F7E82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8315" name="Group 131">
              <a:extLst>
                <a:ext uri="{FF2B5EF4-FFF2-40B4-BE49-F238E27FC236}">
                  <a16:creationId xmlns:a16="http://schemas.microsoft.com/office/drawing/2014/main" id="{A286DC33-4E2A-439D-A619-350DADDC1D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8" name="Rectangle 43">
                <a:extLst>
                  <a:ext uri="{FF2B5EF4-FFF2-40B4-BE49-F238E27FC236}">
                    <a16:creationId xmlns:a16="http://schemas.microsoft.com/office/drawing/2014/main" id="{CFDF51E4-960A-4440-B94B-81AFA1EE6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8322" name="Group 1185">
                <a:extLst>
                  <a:ext uri="{FF2B5EF4-FFF2-40B4-BE49-F238E27FC236}">
                    <a16:creationId xmlns:a16="http://schemas.microsoft.com/office/drawing/2014/main" id="{1EA52727-2378-41F0-8036-CAA5C09611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8324" name="Oval 407">
                  <a:extLst>
                    <a:ext uri="{FF2B5EF4-FFF2-40B4-BE49-F238E27FC236}">
                      <a16:creationId xmlns:a16="http://schemas.microsoft.com/office/drawing/2014/main" id="{DCAD9479-53B5-4EE3-B537-B510E33701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3413" i="0" kern="12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325" name="Rectangle 410">
                  <a:extLst>
                    <a:ext uri="{FF2B5EF4-FFF2-40B4-BE49-F238E27FC236}">
                      <a16:creationId xmlns:a16="http://schemas.microsoft.com/office/drawing/2014/main" id="{BE40A195-821F-41EE-AE2E-217A8F315A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3413" i="0" kern="12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326" name="Oval 411">
                  <a:extLst>
                    <a:ext uri="{FF2B5EF4-FFF2-40B4-BE49-F238E27FC236}">
                      <a16:creationId xmlns:a16="http://schemas.microsoft.com/office/drawing/2014/main" id="{A944C0FB-EA80-45AD-A28C-430D483CFD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3413" i="0" kern="12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8327" name="Group 1189">
                  <a:extLst>
                    <a:ext uri="{FF2B5EF4-FFF2-40B4-BE49-F238E27FC236}">
                      <a16:creationId xmlns:a16="http://schemas.microsoft.com/office/drawing/2014/main" id="{D0663ACC-E772-41E5-AC22-EC0601AB8D7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8330" name="Freeform 1190">
                    <a:extLst>
                      <a:ext uri="{FF2B5EF4-FFF2-40B4-BE49-F238E27FC236}">
                        <a16:creationId xmlns:a16="http://schemas.microsoft.com/office/drawing/2014/main" id="{1DF695AF-5685-42D6-BCE9-2E60280D16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 defTabSz="1300460" eaLnBrk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560" i="1" kern="1200"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138331" name="Freeform 1191">
                    <a:extLst>
                      <a:ext uri="{FF2B5EF4-FFF2-40B4-BE49-F238E27FC236}">
                        <a16:creationId xmlns:a16="http://schemas.microsoft.com/office/drawing/2014/main" id="{FD1A195F-13EF-4FCF-965D-B9B56CD01F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 defTabSz="1300460" eaLnBrk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560" i="1" kern="1200"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</p:grpSp>
            <p:sp>
              <p:nvSpPr>
                <p:cNvPr id="48217" name="Line 1192">
                  <a:extLst>
                    <a:ext uri="{FF2B5EF4-FFF2-40B4-BE49-F238E27FC236}">
                      <a16:creationId xmlns:a16="http://schemas.microsoft.com/office/drawing/2014/main" id="{D19A558B-E1A0-452D-9855-E7354E08A6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8218" name="Line 1193">
                  <a:extLst>
                    <a:ext uri="{FF2B5EF4-FFF2-40B4-BE49-F238E27FC236}">
                      <a16:creationId xmlns:a16="http://schemas.microsoft.com/office/drawing/2014/main" id="{21C95CC1-64BD-462F-A8AB-A2CC999193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40" name="Rectangle 43">
                <a:extLst>
                  <a:ext uri="{FF2B5EF4-FFF2-40B4-BE49-F238E27FC236}">
                    <a16:creationId xmlns:a16="http://schemas.microsoft.com/office/drawing/2014/main" id="{310AF3AE-507E-4434-BCC2-67AD03F69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8316" name="Group 132">
              <a:extLst>
                <a:ext uri="{FF2B5EF4-FFF2-40B4-BE49-F238E27FC236}">
                  <a16:creationId xmlns:a16="http://schemas.microsoft.com/office/drawing/2014/main" id="{BCE5A76A-8AD2-4AF7-B7F0-0E7A9232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4" name="Rectangle 48">
                <a:extLst>
                  <a:ext uri="{FF2B5EF4-FFF2-40B4-BE49-F238E27FC236}">
                    <a16:creationId xmlns:a16="http://schemas.microsoft.com/office/drawing/2014/main" id="{5E520E0B-52AF-42C2-ADD9-BBBAE3F07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8318" name="Group 49">
                <a:extLst>
                  <a:ext uri="{FF2B5EF4-FFF2-40B4-BE49-F238E27FC236}">
                    <a16:creationId xmlns:a16="http://schemas.microsoft.com/office/drawing/2014/main" id="{91A535A2-6732-42C2-B5E3-E9B2070387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19" name="Picture 50" descr="desktop_computer_stylized_medium">
                  <a:extLst>
                    <a:ext uri="{FF2B5EF4-FFF2-40B4-BE49-F238E27FC236}">
                      <a16:creationId xmlns:a16="http://schemas.microsoft.com/office/drawing/2014/main" id="{3B305399-E1ED-4316-AC2F-56BBF2262C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20" name="Freeform 51">
                  <a:extLst>
                    <a:ext uri="{FF2B5EF4-FFF2-40B4-BE49-F238E27FC236}">
                      <a16:creationId xmlns:a16="http://schemas.microsoft.com/office/drawing/2014/main" id="{BE1CC287-FA6A-4525-8E82-2EFA4D12CA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718850" name="AutoShape 2">
            <a:extLst>
              <a:ext uri="{FF2B5EF4-FFF2-40B4-BE49-F238E27FC236}">
                <a16:creationId xmlns:a16="http://schemas.microsoft.com/office/drawing/2014/main" id="{D663EF49-55F9-42DE-A21F-9066790E3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959" y="4472659"/>
            <a:ext cx="447040" cy="1126630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60" i="1" kern="1200">
              <a:latin typeface="Comic Sans MS" charset="0"/>
              <a:ea typeface="ＭＳ Ｐゴシック" charset="0"/>
            </a:endParaRPr>
          </a:p>
        </p:txBody>
      </p:sp>
      <p:sp>
        <p:nvSpPr>
          <p:cNvPr id="48134" name="Rectangle 3">
            <a:extLst>
              <a:ext uri="{FF2B5EF4-FFF2-40B4-BE49-F238E27FC236}">
                <a16:creationId xmlns:a16="http://schemas.microsoft.com/office/drawing/2014/main" id="{95CB281E-FBBB-400B-BC4F-165FC3B80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6344" y="0"/>
            <a:ext cx="11379200" cy="1625600"/>
          </a:xfrm>
        </p:spPr>
        <p:txBody>
          <a:bodyPr/>
          <a:lstStyle/>
          <a:p>
            <a:pPr>
              <a:defRPr/>
            </a:pPr>
            <a:r>
              <a:rPr lang="en-US" sz="5689">
                <a:ea typeface="ＭＳ Ｐゴシック" charset="0"/>
                <a:cs typeface="+mj-cs"/>
              </a:rPr>
              <a:t>Addressing: routing to another LAN</a:t>
            </a:r>
          </a:p>
        </p:txBody>
      </p:sp>
      <p:grpSp>
        <p:nvGrpSpPr>
          <p:cNvPr id="138246" name="Group 67">
            <a:extLst>
              <a:ext uri="{FF2B5EF4-FFF2-40B4-BE49-F238E27FC236}">
                <a16:creationId xmlns:a16="http://schemas.microsoft.com/office/drawing/2014/main" id="{EB605BAC-BF56-45B0-8B96-1ED5AFC16571}"/>
              </a:ext>
            </a:extLst>
          </p:cNvPr>
          <p:cNvGrpSpPr>
            <a:grpSpLocks/>
          </p:cNvGrpSpPr>
          <p:nvPr/>
        </p:nvGrpSpPr>
        <p:grpSpPr bwMode="auto">
          <a:xfrm>
            <a:off x="9586790" y="3842739"/>
            <a:ext cx="2810934" cy="1081476"/>
            <a:chOff x="1197" y="1665"/>
            <a:chExt cx="1245" cy="479"/>
          </a:xfrm>
        </p:grpSpPr>
        <p:grpSp>
          <p:nvGrpSpPr>
            <p:cNvPr id="138280" name="Group 68">
              <a:extLst>
                <a:ext uri="{FF2B5EF4-FFF2-40B4-BE49-F238E27FC236}">
                  <a16:creationId xmlns:a16="http://schemas.microsoft.com/office/drawing/2014/main" id="{A11EDBF8-0667-48CA-8145-DD2394D13D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8171" name="Rectangle 69">
                <a:extLst>
                  <a:ext uri="{FF2B5EF4-FFF2-40B4-BE49-F238E27FC236}">
                    <a16:creationId xmlns:a16="http://schemas.microsoft.com/office/drawing/2014/main" id="{496BBD48-B265-413E-B85F-F1459B89F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72" name="Line 70">
                <a:extLst>
                  <a:ext uri="{FF2B5EF4-FFF2-40B4-BE49-F238E27FC236}">
                    <a16:creationId xmlns:a16="http://schemas.microsoft.com/office/drawing/2014/main" id="{6499A04F-5394-48FD-903E-3545178102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73" name="Line 71">
                <a:extLst>
                  <a:ext uri="{FF2B5EF4-FFF2-40B4-BE49-F238E27FC236}">
                    <a16:creationId xmlns:a16="http://schemas.microsoft.com/office/drawing/2014/main" id="{7B8CF0CD-1522-4D7F-99AD-952DC406B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8170" name="Text Box 72">
              <a:extLst>
                <a:ext uri="{FF2B5EF4-FFF2-40B4-BE49-F238E27FC236}">
                  <a16:creationId xmlns:a16="http://schemas.microsoft.com/office/drawing/2014/main" id="{62FF6D89-38D7-43E6-A08A-6407FA33D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" y="1665"/>
              <a:ext cx="1245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IP src: 111.111.111.111</a:t>
              </a:r>
            </a:p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718921" name="Group 73">
            <a:extLst>
              <a:ext uri="{FF2B5EF4-FFF2-40B4-BE49-F238E27FC236}">
                <a16:creationId xmlns:a16="http://schemas.microsoft.com/office/drawing/2014/main" id="{E26E190E-8E5C-4DE9-B3A4-E7C219D750F6}"/>
              </a:ext>
            </a:extLst>
          </p:cNvPr>
          <p:cNvGrpSpPr>
            <a:grpSpLocks/>
          </p:cNvGrpSpPr>
          <p:nvPr/>
        </p:nvGrpSpPr>
        <p:grpSpPr bwMode="auto">
          <a:xfrm>
            <a:off x="9762895" y="4199467"/>
            <a:ext cx="207716" cy="548641"/>
            <a:chOff x="1272" y="1762"/>
            <a:chExt cx="92" cy="243"/>
          </a:xfrm>
        </p:grpSpPr>
        <p:sp>
          <p:nvSpPr>
            <p:cNvPr id="48167" name="Line 74">
              <a:extLst>
                <a:ext uri="{FF2B5EF4-FFF2-40B4-BE49-F238E27FC236}">
                  <a16:creationId xmlns:a16="http://schemas.microsoft.com/office/drawing/2014/main" id="{53ACF43F-155D-4908-A860-641B13575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68" name="Line 75">
              <a:extLst>
                <a:ext uri="{FF2B5EF4-FFF2-40B4-BE49-F238E27FC236}">
                  <a16:creationId xmlns:a16="http://schemas.microsoft.com/office/drawing/2014/main" id="{25606A36-E1B0-471A-B2AB-C3CC4AE8A6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18924" name="Rectangle 76">
            <a:extLst>
              <a:ext uri="{FF2B5EF4-FFF2-40B4-BE49-F238E27FC236}">
                <a16:creationId xmlns:a16="http://schemas.microsoft.com/office/drawing/2014/main" id="{8A3724DC-72ED-4778-98BA-8DA8A2425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443" y="1542063"/>
            <a:ext cx="11054080" cy="78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87672" indent="-487672" algn="l" defTabSz="1300460" eaLnBrk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44" kern="1200">
                <a:latin typeface="Gill Sans MT" charset="0"/>
                <a:ea typeface="ＭＳ Ｐゴシック" charset="0"/>
              </a:rPr>
              <a:t>R forwards datagram with IP source A, destination B </a:t>
            </a:r>
          </a:p>
        </p:txBody>
      </p:sp>
      <p:sp>
        <p:nvSpPr>
          <p:cNvPr id="718925" name="Rectangle 77">
            <a:extLst>
              <a:ext uri="{FF2B5EF4-FFF2-40B4-BE49-F238E27FC236}">
                <a16:creationId xmlns:a16="http://schemas.microsoft.com/office/drawing/2014/main" id="{6E73714E-8E76-493B-82BC-00755F633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505" y="2050063"/>
            <a:ext cx="11054080" cy="102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87672" indent="-487672" algn="l" defTabSz="1300460" eaLnBrk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44" kern="1200">
                <a:latin typeface="Gill Sans MT" charset="0"/>
                <a:ea typeface="ＭＳ Ｐゴシック" charset="0"/>
              </a:rPr>
              <a:t>R creates link-layer frame with B's MAC address as dest, frame contains A-to-B IP datagram</a:t>
            </a:r>
            <a:endParaRPr lang="en-US" sz="3982" kern="1200">
              <a:latin typeface="Gill Sans MT" charset="0"/>
              <a:ea typeface="ＭＳ Ｐゴシック" charset="0"/>
            </a:endParaRPr>
          </a:p>
        </p:txBody>
      </p:sp>
      <p:grpSp>
        <p:nvGrpSpPr>
          <p:cNvPr id="718926" name="Group 78">
            <a:extLst>
              <a:ext uri="{FF2B5EF4-FFF2-40B4-BE49-F238E27FC236}">
                <a16:creationId xmlns:a16="http://schemas.microsoft.com/office/drawing/2014/main" id="{2E2DB4DE-0A53-4951-A0F7-564B8EDB0F33}"/>
              </a:ext>
            </a:extLst>
          </p:cNvPr>
          <p:cNvGrpSpPr>
            <a:grpSpLocks/>
          </p:cNvGrpSpPr>
          <p:nvPr/>
        </p:nvGrpSpPr>
        <p:grpSpPr bwMode="auto">
          <a:xfrm>
            <a:off x="8981705" y="3262490"/>
            <a:ext cx="3370863" cy="2160693"/>
            <a:chOff x="931" y="1414"/>
            <a:chExt cx="1493" cy="957"/>
          </a:xfrm>
        </p:grpSpPr>
        <p:sp>
          <p:nvSpPr>
            <p:cNvPr id="48155" name="Text Box 79">
              <a:extLst>
                <a:ext uri="{FF2B5EF4-FFF2-40B4-BE49-F238E27FC236}">
                  <a16:creationId xmlns:a16="http://schemas.microsoft.com/office/drawing/2014/main" id="{3F55BC66-F73C-4B14-B607-1208CD68E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493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MAC src: </a:t>
              </a:r>
              <a:r>
                <a:rPr lang="en-US" sz="1707" i="0" kern="1200">
                  <a:solidFill>
                    <a:srgbClr val="FF0000"/>
                  </a:solidFill>
                  <a:latin typeface="Arial" charset="0"/>
                </a:rPr>
                <a:t>1A-23-F9-CD-06-9B</a:t>
              </a:r>
            </a:p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  MAC dest: </a:t>
              </a:r>
              <a:r>
                <a:rPr lang="en-US" sz="1707" i="0" kern="1200">
                  <a:solidFill>
                    <a:srgbClr val="FF0000"/>
                  </a:solidFill>
                  <a:latin typeface="Arial" charset="0"/>
                </a:rPr>
                <a:t>49-BD-D2-C7-56-2A</a:t>
              </a:r>
            </a:p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7" i="0" kern="120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138267" name="Group 80">
              <a:extLst>
                <a:ext uri="{FF2B5EF4-FFF2-40B4-BE49-F238E27FC236}">
                  <a16:creationId xmlns:a16="http://schemas.microsoft.com/office/drawing/2014/main" id="{27019BDA-AB2A-4435-9F66-200F85F870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8161" name="Rectangle 81">
                <a:extLst>
                  <a:ext uri="{FF2B5EF4-FFF2-40B4-BE49-F238E27FC236}">
                    <a16:creationId xmlns:a16="http://schemas.microsoft.com/office/drawing/2014/main" id="{101ACE42-4C14-4659-9C14-B740344F7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62" name="Rectangle 82">
                <a:extLst>
                  <a:ext uri="{FF2B5EF4-FFF2-40B4-BE49-F238E27FC236}">
                    <a16:creationId xmlns:a16="http://schemas.microsoft.com/office/drawing/2014/main" id="{4CCEE4D8-3C53-4F12-A63B-A5B4854BB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63" name="Line 83">
                <a:extLst>
                  <a:ext uri="{FF2B5EF4-FFF2-40B4-BE49-F238E27FC236}">
                    <a16:creationId xmlns:a16="http://schemas.microsoft.com/office/drawing/2014/main" id="{C8561827-6512-4402-AED9-6426CAF5F2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64" name="Line 84">
                <a:extLst>
                  <a:ext uri="{FF2B5EF4-FFF2-40B4-BE49-F238E27FC236}">
                    <a16:creationId xmlns:a16="http://schemas.microsoft.com/office/drawing/2014/main" id="{C55938E5-493A-4F68-99CF-14790B170F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65" name="Line 85">
                <a:extLst>
                  <a:ext uri="{FF2B5EF4-FFF2-40B4-BE49-F238E27FC236}">
                    <a16:creationId xmlns:a16="http://schemas.microsoft.com/office/drawing/2014/main" id="{37585609-1074-4304-B37B-E6475FFBB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66" name="Line 86">
                <a:extLst>
                  <a:ext uri="{FF2B5EF4-FFF2-40B4-BE49-F238E27FC236}">
                    <a16:creationId xmlns:a16="http://schemas.microsoft.com/office/drawing/2014/main" id="{8F44F813-FFE7-44F7-B55E-272D436443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8157" name="Line 87">
              <a:extLst>
                <a:ext uri="{FF2B5EF4-FFF2-40B4-BE49-F238E27FC236}">
                  <a16:creationId xmlns:a16="http://schemas.microsoft.com/office/drawing/2014/main" id="{0F18CC65-56C1-4FD1-9F6C-4AC1C3E58E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58" name="Line 88">
              <a:extLst>
                <a:ext uri="{FF2B5EF4-FFF2-40B4-BE49-F238E27FC236}">
                  <a16:creationId xmlns:a16="http://schemas.microsoft.com/office/drawing/2014/main" id="{1360010A-0F62-4282-81D2-F2EFD186DB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59" name="Line 89">
              <a:extLst>
                <a:ext uri="{FF2B5EF4-FFF2-40B4-BE49-F238E27FC236}">
                  <a16:creationId xmlns:a16="http://schemas.microsoft.com/office/drawing/2014/main" id="{524A6F0B-284D-482E-A551-30E101ACC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60" name="Line 90">
              <a:extLst>
                <a:ext uri="{FF2B5EF4-FFF2-40B4-BE49-F238E27FC236}">
                  <a16:creationId xmlns:a16="http://schemas.microsoft.com/office/drawing/2014/main" id="{9C44ABFB-DD13-477D-9F01-375C5B647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38251" name="Group 91">
            <a:extLst>
              <a:ext uri="{FF2B5EF4-FFF2-40B4-BE49-F238E27FC236}">
                <a16:creationId xmlns:a16="http://schemas.microsoft.com/office/drawing/2014/main" id="{5F659E54-9F06-4865-8318-5E768DB274CB}"/>
              </a:ext>
            </a:extLst>
          </p:cNvPr>
          <p:cNvGrpSpPr>
            <a:grpSpLocks/>
          </p:cNvGrpSpPr>
          <p:nvPr/>
        </p:nvGrpSpPr>
        <p:grpSpPr bwMode="auto">
          <a:xfrm>
            <a:off x="7789598" y="3935308"/>
            <a:ext cx="1273387" cy="2898987"/>
            <a:chOff x="2823" y="1545"/>
            <a:chExt cx="564" cy="1284"/>
          </a:xfrm>
        </p:grpSpPr>
        <p:sp>
          <p:nvSpPr>
            <p:cNvPr id="138261" name="Freeform 92">
              <a:extLst>
                <a:ext uri="{FF2B5EF4-FFF2-40B4-BE49-F238E27FC236}">
                  <a16:creationId xmlns:a16="http://schemas.microsoft.com/office/drawing/2014/main" id="{AA868CB5-30AB-454B-AF18-3C3B616BD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8151" name="Rectangle 93">
              <a:extLst>
                <a:ext uri="{FF2B5EF4-FFF2-40B4-BE49-F238E27FC236}">
                  <a16:creationId xmlns:a16="http://schemas.microsoft.com/office/drawing/2014/main" id="{33A16404-E5AF-439C-A891-42D2D3BDA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52" name="Text Box 94">
              <a:extLst>
                <a:ext uri="{FF2B5EF4-FFF2-40B4-BE49-F238E27FC236}">
                  <a16:creationId xmlns:a16="http://schemas.microsoft.com/office/drawing/2014/main" id="{C0F8DEB4-78E7-45C3-B873-A6F5D40AA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76" i="0" kern="1200">
                <a:solidFill>
                  <a:srgbClr val="000000"/>
                </a:solidFill>
                <a:latin typeface="Arial" charset="0"/>
              </a:endParaRP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76" i="0" kern="1200">
                <a:solidFill>
                  <a:srgbClr val="000000"/>
                </a:solidFill>
                <a:latin typeface="Arial" charset="0"/>
              </a:endParaRP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IP</a:t>
              </a: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Eth</a:t>
              </a: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8153" name="Line 95">
              <a:extLst>
                <a:ext uri="{FF2B5EF4-FFF2-40B4-BE49-F238E27FC236}">
                  <a16:creationId xmlns:a16="http://schemas.microsoft.com/office/drawing/2014/main" id="{B6118681-280E-46B2-B462-3133EF78F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54" name="Line 96">
              <a:extLst>
                <a:ext uri="{FF2B5EF4-FFF2-40B4-BE49-F238E27FC236}">
                  <a16:creationId xmlns:a16="http://schemas.microsoft.com/office/drawing/2014/main" id="{EDEFD972-A611-4A54-ADF4-91BAC1676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38252" name="Group 113">
            <a:extLst>
              <a:ext uri="{FF2B5EF4-FFF2-40B4-BE49-F238E27FC236}">
                <a16:creationId xmlns:a16="http://schemas.microsoft.com/office/drawing/2014/main" id="{A29B3F6A-1F77-4D18-B5B7-29E0CA41D92A}"/>
              </a:ext>
            </a:extLst>
          </p:cNvPr>
          <p:cNvGrpSpPr>
            <a:grpSpLocks/>
          </p:cNvGrpSpPr>
          <p:nvPr/>
        </p:nvGrpSpPr>
        <p:grpSpPr bwMode="auto">
          <a:xfrm>
            <a:off x="13632726" y="3524392"/>
            <a:ext cx="1320801" cy="2779324"/>
            <a:chOff x="250" y="1380"/>
            <a:chExt cx="585" cy="1231"/>
          </a:xfrm>
        </p:grpSpPr>
        <p:sp>
          <p:nvSpPr>
            <p:cNvPr id="138254" name="Freeform 106">
              <a:extLst>
                <a:ext uri="{FF2B5EF4-FFF2-40B4-BE49-F238E27FC236}">
                  <a16:creationId xmlns:a16="http://schemas.microsoft.com/office/drawing/2014/main" id="{B4D2891C-8D6F-4DDF-BFE2-C16C08F2F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8144" name="Rectangle 107">
              <a:extLst>
                <a:ext uri="{FF2B5EF4-FFF2-40B4-BE49-F238E27FC236}">
                  <a16:creationId xmlns:a16="http://schemas.microsoft.com/office/drawing/2014/main" id="{ACD39AED-E1F7-4234-9C32-3D3781D5E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45" name="Text Box 108">
              <a:extLst>
                <a:ext uri="{FF2B5EF4-FFF2-40B4-BE49-F238E27FC236}">
                  <a16:creationId xmlns:a16="http://schemas.microsoft.com/office/drawing/2014/main" id="{99993F53-7E00-4921-9D3E-32E6EF9BE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1380"/>
              <a:ext cx="304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76" i="0" kern="1200">
                <a:solidFill>
                  <a:srgbClr val="000000"/>
                </a:solidFill>
                <a:latin typeface="Arial" charset="0"/>
              </a:endParaRP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76" i="0" kern="1200">
                <a:solidFill>
                  <a:srgbClr val="000000"/>
                </a:solidFill>
                <a:latin typeface="Arial" charset="0"/>
              </a:endParaRP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IP</a:t>
              </a: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Eth</a:t>
              </a: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8146" name="Line 109">
              <a:extLst>
                <a:ext uri="{FF2B5EF4-FFF2-40B4-BE49-F238E27FC236}">
                  <a16:creationId xmlns:a16="http://schemas.microsoft.com/office/drawing/2014/main" id="{1A05462E-A073-4ACB-A6E2-0C67C2D6C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47" name="Line 110">
              <a:extLst>
                <a:ext uri="{FF2B5EF4-FFF2-40B4-BE49-F238E27FC236}">
                  <a16:creationId xmlns:a16="http://schemas.microsoft.com/office/drawing/2014/main" id="{7ACFC6FD-D112-437D-B640-0BAE9C1FF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48" name="Line 111">
              <a:extLst>
                <a:ext uri="{FF2B5EF4-FFF2-40B4-BE49-F238E27FC236}">
                  <a16:creationId xmlns:a16="http://schemas.microsoft.com/office/drawing/2014/main" id="{6AD48E12-A6EA-4CFE-8E5E-F80EA151D2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49" name="Line 112">
              <a:extLst>
                <a:ext uri="{FF2B5EF4-FFF2-40B4-BE49-F238E27FC236}">
                  <a16:creationId xmlns:a16="http://schemas.microsoft.com/office/drawing/2014/main" id="{A3D9D789-6D2A-46D4-B568-52C391D83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138253" name="Picture 15" descr="underline_base">
            <a:extLst>
              <a:ext uri="{FF2B5EF4-FFF2-40B4-BE49-F238E27FC236}">
                <a16:creationId xmlns:a16="http://schemas.microsoft.com/office/drawing/2014/main" id="{FAD3C708-FE49-4685-80FA-911485E4697A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635" y="1085993"/>
            <a:ext cx="11049564" cy="24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文本框 108">
            <a:extLst>
              <a:ext uri="{FF2B5EF4-FFF2-40B4-BE49-F238E27FC236}">
                <a16:creationId xmlns:a16="http://schemas.microsoft.com/office/drawing/2014/main" id="{2D538594-9891-4C21-8C08-0F44E14775E9}"/>
              </a:ext>
            </a:extLst>
          </p:cNvPr>
          <p:cNvSpPr txBox="1"/>
          <p:nvPr/>
        </p:nvSpPr>
        <p:spPr>
          <a:xfrm>
            <a:off x="12001500" y="9301554"/>
            <a:ext cx="5435600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From James F. Kurose and Keith W. Ross 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216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18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0" grpId="0" animBg="1"/>
      <p:bldP spid="718924" grpId="0"/>
      <p:bldP spid="7189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89" name="Group 101">
            <a:extLst>
              <a:ext uri="{FF2B5EF4-FFF2-40B4-BE49-F238E27FC236}">
                <a16:creationId xmlns:a16="http://schemas.microsoft.com/office/drawing/2014/main" id="{501071F6-7A4D-4FB2-BAB8-D45013647238}"/>
              </a:ext>
            </a:extLst>
          </p:cNvPr>
          <p:cNvGrpSpPr>
            <a:grpSpLocks/>
          </p:cNvGrpSpPr>
          <p:nvPr/>
        </p:nvGrpSpPr>
        <p:grpSpPr bwMode="auto">
          <a:xfrm>
            <a:off x="3176959" y="5635414"/>
            <a:ext cx="11641105" cy="3305950"/>
            <a:chOff x="709613" y="3962400"/>
            <a:chExt cx="8185152" cy="2324496"/>
          </a:xfrm>
        </p:grpSpPr>
        <p:grpSp>
          <p:nvGrpSpPr>
            <p:cNvPr id="140334" name="Group 102">
              <a:extLst>
                <a:ext uri="{FF2B5EF4-FFF2-40B4-BE49-F238E27FC236}">
                  <a16:creationId xmlns:a16="http://schemas.microsoft.com/office/drawing/2014/main" id="{FECC9805-AAAA-4F80-B468-F4074075FF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40393" name="Group 44">
                <a:extLst>
                  <a:ext uri="{FF2B5EF4-FFF2-40B4-BE49-F238E27FC236}">
                    <a16:creationId xmlns:a16="http://schemas.microsoft.com/office/drawing/2014/main" id="{FE63A624-6A04-41AE-B5A2-4836DAC34E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95" name="Picture 45" descr="desktop_computer_stylized_medium">
                  <a:extLst>
                    <a:ext uri="{FF2B5EF4-FFF2-40B4-BE49-F238E27FC236}">
                      <a16:creationId xmlns:a16="http://schemas.microsoft.com/office/drawing/2014/main" id="{42E0401B-22AB-4EB1-B2B4-7B21D78D268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6" name="Freeform 46">
                  <a:extLst>
                    <a:ext uri="{FF2B5EF4-FFF2-40B4-BE49-F238E27FC236}">
                      <a16:creationId xmlns:a16="http://schemas.microsoft.com/office/drawing/2014/main" id="{CE377782-DCD4-41F8-855A-E4627346BF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63" name="Rectangle 43">
                <a:extLst>
                  <a:ext uri="{FF2B5EF4-FFF2-40B4-BE49-F238E27FC236}">
                    <a16:creationId xmlns:a16="http://schemas.microsoft.com/office/drawing/2014/main" id="{C0FE44AB-DF30-4CD6-8C09-31746E839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0335" name="Group 103">
              <a:extLst>
                <a:ext uri="{FF2B5EF4-FFF2-40B4-BE49-F238E27FC236}">
                  <a16:creationId xmlns:a16="http://schemas.microsoft.com/office/drawing/2014/main" id="{FCEE8B4F-6414-4813-AA11-5CBAAFC125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8" name="Rectangle 48">
                <a:extLst>
                  <a:ext uri="{FF2B5EF4-FFF2-40B4-BE49-F238E27FC236}">
                    <a16:creationId xmlns:a16="http://schemas.microsoft.com/office/drawing/2014/main" id="{302C44DE-99A4-4DED-AACD-4835EF381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0390" name="Group 49">
                <a:extLst>
                  <a:ext uri="{FF2B5EF4-FFF2-40B4-BE49-F238E27FC236}">
                    <a16:creationId xmlns:a16="http://schemas.microsoft.com/office/drawing/2014/main" id="{CB28E0F0-4A18-4A6D-A4DF-71FFF67C2C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91" name="Picture 50" descr="desktop_computer_stylized_medium">
                  <a:extLst>
                    <a:ext uri="{FF2B5EF4-FFF2-40B4-BE49-F238E27FC236}">
                      <a16:creationId xmlns:a16="http://schemas.microsoft.com/office/drawing/2014/main" id="{C13860B7-E486-4FD7-8131-B24DA80871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2" name="Freeform 51">
                  <a:extLst>
                    <a:ext uri="{FF2B5EF4-FFF2-40B4-BE49-F238E27FC236}">
                      <a16:creationId xmlns:a16="http://schemas.microsoft.com/office/drawing/2014/main" id="{E40F8977-9F3C-44CF-8A49-2610DAF60C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sp>
          <p:nvSpPr>
            <p:cNvPr id="105" name="Text Box 4">
              <a:extLst>
                <a:ext uri="{FF2B5EF4-FFF2-40B4-BE49-F238E27FC236}">
                  <a16:creationId xmlns:a16="http://schemas.microsoft.com/office/drawing/2014/main" id="{7DAD1123-55C6-4367-94E6-F3D0FDE89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15817" cy="43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l" defTabSz="1300460" eaLnBrk="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3413" i="0" kern="1200">
                  <a:solidFill>
                    <a:srgbClr val="FF0000"/>
                  </a:solidFill>
                  <a:latin typeface="Gill Sans MT" panose="020B0502020104020203" pitchFamily="34" charset="0"/>
                </a:rPr>
                <a:t>R</a:t>
              </a:r>
              <a:endParaRPr lang="en-US" altLang="zh-CN" sz="2560" i="0" kern="1200">
                <a:solidFill>
                  <a:srgbClr val="0000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9202" name="Text Box 21">
              <a:extLst>
                <a:ext uri="{FF2B5EF4-FFF2-40B4-BE49-F238E27FC236}">
                  <a16:creationId xmlns:a16="http://schemas.microsoft.com/office/drawing/2014/main" id="{85CD83A6-6AF1-481E-A52E-2B7CE4A80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04920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9203" name="Text Box 22">
              <a:extLst>
                <a:ext uri="{FF2B5EF4-FFF2-40B4-BE49-F238E27FC236}">
                  <a16:creationId xmlns:a16="http://schemas.microsoft.com/office/drawing/2014/main" id="{D9FEB4D3-F714-49A7-8FAD-1FDA7B536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286260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140339" name="Group 23">
              <a:extLst>
                <a:ext uri="{FF2B5EF4-FFF2-40B4-BE49-F238E27FC236}">
                  <a16:creationId xmlns:a16="http://schemas.microsoft.com/office/drawing/2014/main" id="{BC16D190-E6E7-41E1-88BE-4498B8C8D4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4827" y="5794375"/>
              <a:ext cx="1501776" cy="423863"/>
              <a:chOff x="1934" y="2405"/>
              <a:chExt cx="946" cy="267"/>
            </a:xfrm>
          </p:grpSpPr>
          <p:sp>
            <p:nvSpPr>
              <p:cNvPr id="49252" name="Text Box 24">
                <a:extLst>
                  <a:ext uri="{FF2B5EF4-FFF2-40B4-BE49-F238E27FC236}">
                    <a16:creationId xmlns:a16="http://schemas.microsoft.com/office/drawing/2014/main" id="{AB5362F6-DC1A-4099-8E99-64C832CE66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60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9253" name="Text Box 25">
                <a:extLst>
                  <a:ext uri="{FF2B5EF4-FFF2-40B4-BE49-F238E27FC236}">
                    <a16:creationId xmlns:a16="http://schemas.microsoft.com/office/drawing/2014/main" id="{F0FF5C22-7120-482E-94F5-CB066DA1F0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42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9205" name="Text Box 26">
              <a:extLst>
                <a:ext uri="{FF2B5EF4-FFF2-40B4-BE49-F238E27FC236}">
                  <a16:creationId xmlns:a16="http://schemas.microsoft.com/office/drawing/2014/main" id="{1490A0BE-6178-42A7-9488-E12E9A53F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591707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9206" name="Text Box 27">
              <a:extLst>
                <a:ext uri="{FF2B5EF4-FFF2-40B4-BE49-F238E27FC236}">
                  <a16:creationId xmlns:a16="http://schemas.microsoft.com/office/drawing/2014/main" id="{CF9217AC-53EC-4933-A535-BF95D5A55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06416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9207" name="Text Box 30">
              <a:extLst>
                <a:ext uri="{FF2B5EF4-FFF2-40B4-BE49-F238E27FC236}">
                  <a16:creationId xmlns:a16="http://schemas.microsoft.com/office/drawing/2014/main" id="{27C5A2F9-837E-4230-8888-11705E10A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195009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9208" name="Text Box 33">
              <a:extLst>
                <a:ext uri="{FF2B5EF4-FFF2-40B4-BE49-F238E27FC236}">
                  <a16:creationId xmlns:a16="http://schemas.microsoft.com/office/drawing/2014/main" id="{34BA7C06-BAC5-484E-BB0B-A76EEB45D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469979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40344" name="Freeform 39">
              <a:extLst>
                <a:ext uri="{FF2B5EF4-FFF2-40B4-BE49-F238E27FC236}">
                  <a16:creationId xmlns:a16="http://schemas.microsoft.com/office/drawing/2014/main" id="{4BE417B4-F785-4763-A730-A49DD87E6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9210" name="Line 40">
              <a:extLst>
                <a:ext uri="{FF2B5EF4-FFF2-40B4-BE49-F238E27FC236}">
                  <a16:creationId xmlns:a16="http://schemas.microsoft.com/office/drawing/2014/main" id="{03CF85E0-2855-450F-B89E-35FF1BA6C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1" name="Line 41">
              <a:extLst>
                <a:ext uri="{FF2B5EF4-FFF2-40B4-BE49-F238E27FC236}">
                  <a16:creationId xmlns:a16="http://schemas.microsoft.com/office/drawing/2014/main" id="{8AA8C6D0-3BF3-4DF6-A634-5FBC5ED71A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2" name="Line 42">
              <a:extLst>
                <a:ext uri="{FF2B5EF4-FFF2-40B4-BE49-F238E27FC236}">
                  <a16:creationId xmlns:a16="http://schemas.microsoft.com/office/drawing/2014/main" id="{68E840FD-E660-48F6-BD4C-EB7CF772D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3" name="Line 44">
              <a:extLst>
                <a:ext uri="{FF2B5EF4-FFF2-40B4-BE49-F238E27FC236}">
                  <a16:creationId xmlns:a16="http://schemas.microsoft.com/office/drawing/2014/main" id="{5CCA2E4D-2ED3-463D-A7AE-4CF68DA2AA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4" name="Line 45">
              <a:extLst>
                <a:ext uri="{FF2B5EF4-FFF2-40B4-BE49-F238E27FC236}">
                  <a16:creationId xmlns:a16="http://schemas.microsoft.com/office/drawing/2014/main" id="{BDB18B7A-D885-4DB9-B5D1-30C1F435B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5" name="Line 46">
              <a:extLst>
                <a:ext uri="{FF2B5EF4-FFF2-40B4-BE49-F238E27FC236}">
                  <a16:creationId xmlns:a16="http://schemas.microsoft.com/office/drawing/2014/main" id="{8054CC0D-F938-4E9D-8738-2AA841D23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6" name="Line 47">
              <a:extLst>
                <a:ext uri="{FF2B5EF4-FFF2-40B4-BE49-F238E27FC236}">
                  <a16:creationId xmlns:a16="http://schemas.microsoft.com/office/drawing/2014/main" id="{D7C4F61D-39E8-4179-A889-395637C16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1" name="Text Box 58">
              <a:extLst>
                <a:ext uri="{FF2B5EF4-FFF2-40B4-BE49-F238E27FC236}">
                  <a16:creationId xmlns:a16="http://schemas.microsoft.com/office/drawing/2014/main" id="{042CDD8F-D818-4598-A172-5A369C7BB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34977" cy="43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413" kern="1200" dirty="0">
                  <a:solidFill>
                    <a:srgbClr val="FF0000"/>
                  </a:solidFill>
                  <a:latin typeface="Gill Sans MT"/>
                  <a:ea typeface="MS PGothic" panose="020B0600070205080204" pitchFamily="34" charset="-128"/>
                </a:rPr>
                <a:t>A</a:t>
              </a:r>
            </a:p>
          </p:txBody>
        </p:sp>
        <p:sp>
          <p:nvSpPr>
            <p:cNvPr id="49218" name="Line 60">
              <a:extLst>
                <a:ext uri="{FF2B5EF4-FFF2-40B4-BE49-F238E27FC236}">
                  <a16:creationId xmlns:a16="http://schemas.microsoft.com/office/drawing/2014/main" id="{BA6812CA-5CBF-43CA-B155-7EAFB2F54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0354" name="Group 63">
              <a:extLst>
                <a:ext uri="{FF2B5EF4-FFF2-40B4-BE49-F238E27FC236}">
                  <a16:creationId xmlns:a16="http://schemas.microsoft.com/office/drawing/2014/main" id="{D81C3FE1-01E3-44C5-B1D3-8716C64775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2352" y="4845055"/>
              <a:ext cx="1522413" cy="436563"/>
              <a:chOff x="4351" y="2786"/>
              <a:chExt cx="959" cy="275"/>
            </a:xfrm>
          </p:grpSpPr>
          <p:sp>
            <p:nvSpPr>
              <p:cNvPr id="49250" name="Text Box 64">
                <a:extLst>
                  <a:ext uri="{FF2B5EF4-FFF2-40B4-BE49-F238E27FC236}">
                    <a16:creationId xmlns:a16="http://schemas.microsoft.com/office/drawing/2014/main" id="{1A364688-1551-4CD2-A0AC-3726279E8A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10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9251" name="Text Box 65">
                <a:extLst>
                  <a:ext uri="{FF2B5EF4-FFF2-40B4-BE49-F238E27FC236}">
                    <a16:creationId xmlns:a16="http://schemas.microsoft.com/office/drawing/2014/main" id="{2FEF2901-BE53-4696-B430-3721C0B1D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59" cy="1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9220" name="Line 67">
              <a:extLst>
                <a:ext uri="{FF2B5EF4-FFF2-40B4-BE49-F238E27FC236}">
                  <a16:creationId xmlns:a16="http://schemas.microsoft.com/office/drawing/2014/main" id="{DD77BB8E-061D-4C78-9279-1FF67F671E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21" name="Line 68">
              <a:extLst>
                <a:ext uri="{FF2B5EF4-FFF2-40B4-BE49-F238E27FC236}">
                  <a16:creationId xmlns:a16="http://schemas.microsoft.com/office/drawing/2014/main" id="{0CE3E01C-53E3-4BBE-B9B7-1583FBFFC2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22" name="Text Box 71">
              <a:extLst>
                <a:ext uri="{FF2B5EF4-FFF2-40B4-BE49-F238E27FC236}">
                  <a16:creationId xmlns:a16="http://schemas.microsoft.com/office/drawing/2014/main" id="{89AC64DB-E5C5-4872-B820-CB8A18711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286260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9223" name="Text Box 72">
              <a:extLst>
                <a:ext uri="{FF2B5EF4-FFF2-40B4-BE49-F238E27FC236}">
                  <a16:creationId xmlns:a16="http://schemas.microsoft.com/office/drawing/2014/main" id="{D7C3889F-F884-4A2D-9914-A79140190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460962" cy="24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9224" name="Line 73">
              <a:extLst>
                <a:ext uri="{FF2B5EF4-FFF2-40B4-BE49-F238E27FC236}">
                  <a16:creationId xmlns:a16="http://schemas.microsoft.com/office/drawing/2014/main" id="{8143E8A1-7A33-4A97-BE6E-0C5B150FC3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25" name="Line 74">
              <a:extLst>
                <a:ext uri="{FF2B5EF4-FFF2-40B4-BE49-F238E27FC236}">
                  <a16:creationId xmlns:a16="http://schemas.microsoft.com/office/drawing/2014/main" id="{63904E26-5B2B-40A0-B60D-DF62E0EF3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40361" name="Freeform 75">
              <a:extLst>
                <a:ext uri="{FF2B5EF4-FFF2-40B4-BE49-F238E27FC236}">
                  <a16:creationId xmlns:a16="http://schemas.microsoft.com/office/drawing/2014/main" id="{EA86E1D5-3917-4F03-8E72-D43E8A867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31" name="Text Box 76">
              <a:extLst>
                <a:ext uri="{FF2B5EF4-FFF2-40B4-BE49-F238E27FC236}">
                  <a16:creationId xmlns:a16="http://schemas.microsoft.com/office/drawing/2014/main" id="{58DF6BD4-311C-457E-B599-527F5B6E3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03418" cy="434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413" kern="1200" dirty="0">
                  <a:solidFill>
                    <a:srgbClr val="FF0000"/>
                  </a:solidFill>
                  <a:latin typeface="Gill Sans MT"/>
                  <a:ea typeface="MS PGothic" panose="020B0600070205080204" pitchFamily="34" charset="-128"/>
                </a:rPr>
                <a:t>B</a:t>
              </a:r>
            </a:p>
          </p:txBody>
        </p:sp>
        <p:grpSp>
          <p:nvGrpSpPr>
            <p:cNvPr id="140363" name="Group 131">
              <a:extLst>
                <a:ext uri="{FF2B5EF4-FFF2-40B4-BE49-F238E27FC236}">
                  <a16:creationId xmlns:a16="http://schemas.microsoft.com/office/drawing/2014/main" id="{3AA71F73-B10F-447D-90CD-78691793D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40381" name="Group 44">
                <a:extLst>
                  <a:ext uri="{FF2B5EF4-FFF2-40B4-BE49-F238E27FC236}">
                    <a16:creationId xmlns:a16="http://schemas.microsoft.com/office/drawing/2014/main" id="{1734C780-54F4-40E9-94EC-2B6258F763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83" name="Picture 45" descr="desktop_computer_stylized_medium">
                  <a:extLst>
                    <a:ext uri="{FF2B5EF4-FFF2-40B4-BE49-F238E27FC236}">
                      <a16:creationId xmlns:a16="http://schemas.microsoft.com/office/drawing/2014/main" id="{ACB3DA09-2666-41A4-95B1-2101830FDAB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84" name="Freeform 46">
                  <a:extLst>
                    <a:ext uri="{FF2B5EF4-FFF2-40B4-BE49-F238E27FC236}">
                      <a16:creationId xmlns:a16="http://schemas.microsoft.com/office/drawing/2014/main" id="{21240CF4-C5E6-409C-B311-1CD9431B4E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51" name="Rectangle 43">
                <a:extLst>
                  <a:ext uri="{FF2B5EF4-FFF2-40B4-BE49-F238E27FC236}">
                    <a16:creationId xmlns:a16="http://schemas.microsoft.com/office/drawing/2014/main" id="{1CBE75D3-79D6-49F2-BB6C-3FB55D8DA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0364" name="Group 132">
              <a:extLst>
                <a:ext uri="{FF2B5EF4-FFF2-40B4-BE49-F238E27FC236}">
                  <a16:creationId xmlns:a16="http://schemas.microsoft.com/office/drawing/2014/main" id="{67E31FE9-D150-4697-803E-684AA9D8F2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9" name="Rectangle 43">
                <a:extLst>
                  <a:ext uri="{FF2B5EF4-FFF2-40B4-BE49-F238E27FC236}">
                    <a16:creationId xmlns:a16="http://schemas.microsoft.com/office/drawing/2014/main" id="{88FAE424-BAF1-47D6-97B3-AB9EB2E10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0371" name="Group 1185">
                <a:extLst>
                  <a:ext uri="{FF2B5EF4-FFF2-40B4-BE49-F238E27FC236}">
                    <a16:creationId xmlns:a16="http://schemas.microsoft.com/office/drawing/2014/main" id="{5E4478AA-C0CB-4FA1-966D-F99C690990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40373" name="Oval 407">
                  <a:extLst>
                    <a:ext uri="{FF2B5EF4-FFF2-40B4-BE49-F238E27FC236}">
                      <a16:creationId xmlns:a16="http://schemas.microsoft.com/office/drawing/2014/main" id="{12AB1A3A-99DE-4D1A-A79D-5607DBC11C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3413" i="0" kern="12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374" name="Rectangle 410">
                  <a:extLst>
                    <a:ext uri="{FF2B5EF4-FFF2-40B4-BE49-F238E27FC236}">
                      <a16:creationId xmlns:a16="http://schemas.microsoft.com/office/drawing/2014/main" id="{971B310C-3A86-4892-84E3-61B362DF8E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3413" i="0" kern="12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375" name="Oval 411">
                  <a:extLst>
                    <a:ext uri="{FF2B5EF4-FFF2-40B4-BE49-F238E27FC236}">
                      <a16:creationId xmlns:a16="http://schemas.microsoft.com/office/drawing/2014/main" id="{5AD52A0F-2B7D-4060-82A3-1C64A90B4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zh-CN" sz="3413" i="0" kern="120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0376" name="Group 1189">
                  <a:extLst>
                    <a:ext uri="{FF2B5EF4-FFF2-40B4-BE49-F238E27FC236}">
                      <a16:creationId xmlns:a16="http://schemas.microsoft.com/office/drawing/2014/main" id="{B0C71BBA-552E-4FB6-B2D3-68BEF7267B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40379" name="Freeform 1190">
                    <a:extLst>
                      <a:ext uri="{FF2B5EF4-FFF2-40B4-BE49-F238E27FC236}">
                        <a16:creationId xmlns:a16="http://schemas.microsoft.com/office/drawing/2014/main" id="{B811751A-17D1-4939-8ED6-812FDFF018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 defTabSz="1300460" eaLnBrk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560" i="1" kern="1200"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140380" name="Freeform 1191">
                    <a:extLst>
                      <a:ext uri="{FF2B5EF4-FFF2-40B4-BE49-F238E27FC236}">
                        <a16:creationId xmlns:a16="http://schemas.microsoft.com/office/drawing/2014/main" id="{FD73740B-12CF-44CB-B5C8-DDF2254EA3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l" defTabSz="1300460" eaLnBrk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560" i="1" kern="1200"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</p:grpSp>
            <p:sp>
              <p:nvSpPr>
                <p:cNvPr id="49242" name="Line 1192">
                  <a:extLst>
                    <a:ext uri="{FF2B5EF4-FFF2-40B4-BE49-F238E27FC236}">
                      <a16:creationId xmlns:a16="http://schemas.microsoft.com/office/drawing/2014/main" id="{1F64CC87-6692-4ED3-BC9C-2008AE80E5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243" name="Line 1193">
                  <a:extLst>
                    <a:ext uri="{FF2B5EF4-FFF2-40B4-BE49-F238E27FC236}">
                      <a16:creationId xmlns:a16="http://schemas.microsoft.com/office/drawing/2014/main" id="{497E441E-09C3-4C7C-80AA-4DD84F1C1E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41" name="Rectangle 43">
                <a:extLst>
                  <a:ext uri="{FF2B5EF4-FFF2-40B4-BE49-F238E27FC236}">
                    <a16:creationId xmlns:a16="http://schemas.microsoft.com/office/drawing/2014/main" id="{B7B19610-4A76-4EDA-BDDB-6811681B9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0365" name="Group 133">
              <a:extLst>
                <a:ext uri="{FF2B5EF4-FFF2-40B4-BE49-F238E27FC236}">
                  <a16:creationId xmlns:a16="http://schemas.microsoft.com/office/drawing/2014/main" id="{17E97976-7D82-4E3E-B5D2-1EFB3D6D5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5" name="Rectangle 48">
                <a:extLst>
                  <a:ext uri="{FF2B5EF4-FFF2-40B4-BE49-F238E27FC236}">
                    <a16:creationId xmlns:a16="http://schemas.microsoft.com/office/drawing/2014/main" id="{85372B34-64BF-4928-9465-AD38699B1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560" kern="12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0367" name="Group 49">
                <a:extLst>
                  <a:ext uri="{FF2B5EF4-FFF2-40B4-BE49-F238E27FC236}">
                    <a16:creationId xmlns:a16="http://schemas.microsoft.com/office/drawing/2014/main" id="{636F417D-9ABE-4409-A568-6F9B429E4D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68" name="Picture 50" descr="desktop_computer_stylized_medium">
                  <a:extLst>
                    <a:ext uri="{FF2B5EF4-FFF2-40B4-BE49-F238E27FC236}">
                      <a16:creationId xmlns:a16="http://schemas.microsoft.com/office/drawing/2014/main" id="{852B0A34-7903-4CE2-BD3C-3D42B483B59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69" name="Freeform 51">
                  <a:extLst>
                    <a:ext uri="{FF2B5EF4-FFF2-40B4-BE49-F238E27FC236}">
                      <a16:creationId xmlns:a16="http://schemas.microsoft.com/office/drawing/2014/main" id="{DCE36BD9-6504-411C-B981-A30A23D4F7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49157" name="Rectangle 3">
            <a:extLst>
              <a:ext uri="{FF2B5EF4-FFF2-40B4-BE49-F238E27FC236}">
                <a16:creationId xmlns:a16="http://schemas.microsoft.com/office/drawing/2014/main" id="{E1668F26-582E-4F78-A5FE-D97C47414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6344" y="0"/>
            <a:ext cx="11379200" cy="1625600"/>
          </a:xfrm>
        </p:spPr>
        <p:txBody>
          <a:bodyPr/>
          <a:lstStyle/>
          <a:p>
            <a:pPr>
              <a:defRPr/>
            </a:pPr>
            <a:r>
              <a:rPr lang="en-US" sz="5689">
                <a:ea typeface="ＭＳ Ｐゴシック" charset="0"/>
                <a:cs typeface="+mj-cs"/>
              </a:rPr>
              <a:t>Addressing: routing to another LAN</a:t>
            </a:r>
          </a:p>
        </p:txBody>
      </p:sp>
      <p:sp>
        <p:nvSpPr>
          <p:cNvPr id="720966" name="Rectangle 70">
            <a:extLst>
              <a:ext uri="{FF2B5EF4-FFF2-40B4-BE49-F238E27FC236}">
                <a16:creationId xmlns:a16="http://schemas.microsoft.com/office/drawing/2014/main" id="{EB761F3D-9541-4826-A4AE-7C2215920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443" y="1542063"/>
            <a:ext cx="11054080" cy="78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87672" indent="-487672" algn="l" defTabSz="1300460" eaLnBrk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44" kern="1200">
                <a:latin typeface="Gill Sans MT" charset="0"/>
                <a:ea typeface="ＭＳ Ｐゴシック" charset="0"/>
              </a:rPr>
              <a:t>R forwards datagram with IP source A, destination B </a:t>
            </a:r>
          </a:p>
        </p:txBody>
      </p:sp>
      <p:sp>
        <p:nvSpPr>
          <p:cNvPr id="720967" name="Rectangle 71">
            <a:extLst>
              <a:ext uri="{FF2B5EF4-FFF2-40B4-BE49-F238E27FC236}">
                <a16:creationId xmlns:a16="http://schemas.microsoft.com/office/drawing/2014/main" id="{335D4E3F-0B9F-48DD-BCC1-ADD3DBB6B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505" y="2050063"/>
            <a:ext cx="11054080" cy="102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87672" indent="-487672" algn="l" defTabSz="1300460" eaLnBrk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44" kern="1200">
                <a:latin typeface="Gill Sans MT" charset="0"/>
                <a:ea typeface="ＭＳ Ｐゴシック" charset="0"/>
              </a:rPr>
              <a:t>R creates link-layer frame with B's MAC address as dest, frame contains A-to-B IP datagram</a:t>
            </a:r>
            <a:endParaRPr lang="en-US" sz="3982" kern="1200">
              <a:latin typeface="Gill Sans MT" charset="0"/>
              <a:ea typeface="ＭＳ Ｐゴシック" charset="0"/>
            </a:endParaRPr>
          </a:p>
        </p:txBody>
      </p:sp>
      <p:grpSp>
        <p:nvGrpSpPr>
          <p:cNvPr id="720995" name="Group 99">
            <a:extLst>
              <a:ext uri="{FF2B5EF4-FFF2-40B4-BE49-F238E27FC236}">
                <a16:creationId xmlns:a16="http://schemas.microsoft.com/office/drawing/2014/main" id="{5765F4A0-4510-4FAE-81A1-A58F5BD27C79}"/>
              </a:ext>
            </a:extLst>
          </p:cNvPr>
          <p:cNvGrpSpPr>
            <a:grpSpLocks/>
          </p:cNvGrpSpPr>
          <p:nvPr/>
        </p:nvGrpSpPr>
        <p:grpSpPr bwMode="auto">
          <a:xfrm>
            <a:off x="8981706" y="3262490"/>
            <a:ext cx="3416018" cy="2336799"/>
            <a:chOff x="3018" y="1445"/>
            <a:chExt cx="1513" cy="1035"/>
          </a:xfrm>
        </p:grpSpPr>
        <p:sp>
          <p:nvSpPr>
            <p:cNvPr id="49176" name="AutoShape 2">
              <a:extLst>
                <a:ext uri="{FF2B5EF4-FFF2-40B4-BE49-F238E27FC236}">
                  <a16:creationId xmlns:a16="http://schemas.microsoft.com/office/drawing/2014/main" id="{94A6535F-CB0C-4E76-A2A6-F51F99616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" y="1981"/>
              <a:ext cx="198" cy="499"/>
            </a:xfrm>
            <a:prstGeom prst="downArrow">
              <a:avLst>
                <a:gd name="adj1" fmla="val 50000"/>
                <a:gd name="adj2" fmla="val 6300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0312" name="Group 61">
              <a:extLst>
                <a:ext uri="{FF2B5EF4-FFF2-40B4-BE49-F238E27FC236}">
                  <a16:creationId xmlns:a16="http://schemas.microsoft.com/office/drawing/2014/main" id="{CE6A5A5A-CF8F-4C68-801A-1FE912397A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6" y="1702"/>
              <a:ext cx="1245" cy="479"/>
              <a:chOff x="1197" y="1665"/>
              <a:chExt cx="1245" cy="479"/>
            </a:xfrm>
          </p:grpSpPr>
          <p:grpSp>
            <p:nvGrpSpPr>
              <p:cNvPr id="140329" name="Group 62">
                <a:extLst>
                  <a:ext uri="{FF2B5EF4-FFF2-40B4-BE49-F238E27FC236}">
                    <a16:creationId xmlns:a16="http://schemas.microsoft.com/office/drawing/2014/main" id="{83598DC7-AC59-447C-B6F9-303BD912A2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49196" name="Rectangle 63">
                  <a:extLst>
                    <a:ext uri="{FF2B5EF4-FFF2-40B4-BE49-F238E27FC236}">
                      <a16:creationId xmlns:a16="http://schemas.microsoft.com/office/drawing/2014/main" id="{0001B314-5463-46C1-A8DE-66F0A136E5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97" name="Line 64">
                  <a:extLst>
                    <a:ext uri="{FF2B5EF4-FFF2-40B4-BE49-F238E27FC236}">
                      <a16:creationId xmlns:a16="http://schemas.microsoft.com/office/drawing/2014/main" id="{D30A6B06-03CA-4C59-B8DC-880B4FA69E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98" name="Line 65">
                  <a:extLst>
                    <a:ext uri="{FF2B5EF4-FFF2-40B4-BE49-F238E27FC236}">
                      <a16:creationId xmlns:a16="http://schemas.microsoft.com/office/drawing/2014/main" id="{9715DD3F-9EE0-40DA-B902-9712EC2B8B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9195" name="Text Box 66">
                <a:extLst>
                  <a:ext uri="{FF2B5EF4-FFF2-40B4-BE49-F238E27FC236}">
                    <a16:creationId xmlns:a16="http://schemas.microsoft.com/office/drawing/2014/main" id="{33FD125F-352A-4E41-82B6-C613202876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7" y="1665"/>
                <a:ext cx="1245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IP src: 111.111.111.111</a:t>
                </a:r>
              </a:p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   IP dest: 222.222.222.222</a:t>
                </a:r>
              </a:p>
            </p:txBody>
          </p:sp>
        </p:grpSp>
        <p:grpSp>
          <p:nvGrpSpPr>
            <p:cNvPr id="140313" name="Group 67">
              <a:extLst>
                <a:ext uri="{FF2B5EF4-FFF2-40B4-BE49-F238E27FC236}">
                  <a16:creationId xmlns:a16="http://schemas.microsoft.com/office/drawing/2014/main" id="{97F43097-7942-45C5-8820-1E30B12ADA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4" y="1860"/>
              <a:ext cx="92" cy="243"/>
              <a:chOff x="1272" y="1762"/>
              <a:chExt cx="92" cy="243"/>
            </a:xfrm>
          </p:grpSpPr>
          <p:sp>
            <p:nvSpPr>
              <p:cNvPr id="49192" name="Line 68">
                <a:extLst>
                  <a:ext uri="{FF2B5EF4-FFF2-40B4-BE49-F238E27FC236}">
                    <a16:creationId xmlns:a16="http://schemas.microsoft.com/office/drawing/2014/main" id="{2BDE7DAE-134D-4395-8AB0-A3C256978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2" y="1762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93" name="Line 69">
                <a:extLst>
                  <a:ext uri="{FF2B5EF4-FFF2-40B4-BE49-F238E27FC236}">
                    <a16:creationId xmlns:a16="http://schemas.microsoft.com/office/drawing/2014/main" id="{1D86BF0D-9E89-4FE7-8574-6EEA2587E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4" y="1878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0314" name="Group 72">
              <a:extLst>
                <a:ext uri="{FF2B5EF4-FFF2-40B4-BE49-F238E27FC236}">
                  <a16:creationId xmlns:a16="http://schemas.microsoft.com/office/drawing/2014/main" id="{60045A2C-F301-4045-97F4-3CEF4525F8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8" y="1445"/>
              <a:ext cx="1493" cy="957"/>
              <a:chOff x="931" y="1414"/>
              <a:chExt cx="1493" cy="957"/>
            </a:xfrm>
          </p:grpSpPr>
          <p:sp>
            <p:nvSpPr>
              <p:cNvPr id="49180" name="Text Box 73">
                <a:extLst>
                  <a:ext uri="{FF2B5EF4-FFF2-40B4-BE49-F238E27FC236}">
                    <a16:creationId xmlns:a16="http://schemas.microsoft.com/office/drawing/2014/main" id="{04AA940E-BA27-44BB-B6DD-973DFE20E8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493" cy="3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MAC src: </a:t>
                </a:r>
                <a:r>
                  <a:rPr lang="en-US" sz="1707" i="0" kern="1200">
                    <a:solidFill>
                      <a:srgbClr val="FF0000"/>
                    </a:solidFill>
                    <a:latin typeface="Arial" charset="0"/>
                  </a:rPr>
                  <a:t>1A-23-F9-CD-06-9B</a:t>
                </a:r>
              </a:p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707" i="0" kern="1200">
                    <a:solidFill>
                      <a:srgbClr val="000000"/>
                    </a:solidFill>
                    <a:latin typeface="Arial" charset="0"/>
                  </a:rPr>
                  <a:t>  MAC dest: </a:t>
                </a:r>
                <a:r>
                  <a:rPr lang="en-US" sz="1707" i="0" kern="1200">
                    <a:solidFill>
                      <a:srgbClr val="FF0000"/>
                    </a:solidFill>
                    <a:latin typeface="Arial" charset="0"/>
                  </a:rPr>
                  <a:t>49-BD-D2-C7-56-2A</a:t>
                </a:r>
              </a:p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7" i="0" kern="120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grpSp>
            <p:nvGrpSpPr>
              <p:cNvPr id="140316" name="Group 74">
                <a:extLst>
                  <a:ext uri="{FF2B5EF4-FFF2-40B4-BE49-F238E27FC236}">
                    <a16:creationId xmlns:a16="http://schemas.microsoft.com/office/drawing/2014/main" id="{DBC16C23-7F6C-4EBA-B0DC-A388164E0E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49186" name="Rectangle 75">
                  <a:extLst>
                    <a:ext uri="{FF2B5EF4-FFF2-40B4-BE49-F238E27FC236}">
                      <a16:creationId xmlns:a16="http://schemas.microsoft.com/office/drawing/2014/main" id="{AABB5B65-A4D7-4471-9727-C08DFF1281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87" name="Rectangle 76">
                  <a:extLst>
                    <a:ext uri="{FF2B5EF4-FFF2-40B4-BE49-F238E27FC236}">
                      <a16:creationId xmlns:a16="http://schemas.microsoft.com/office/drawing/2014/main" id="{5E155D88-3DC8-49C2-9B93-BF41A88E01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88" name="Line 77">
                  <a:extLst>
                    <a:ext uri="{FF2B5EF4-FFF2-40B4-BE49-F238E27FC236}">
                      <a16:creationId xmlns:a16="http://schemas.microsoft.com/office/drawing/2014/main" id="{5EC81EEB-6E95-4DE4-9554-A37C56B984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89" name="Line 78">
                  <a:extLst>
                    <a:ext uri="{FF2B5EF4-FFF2-40B4-BE49-F238E27FC236}">
                      <a16:creationId xmlns:a16="http://schemas.microsoft.com/office/drawing/2014/main" id="{2977D744-CD1E-466B-8058-1E612499C8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90" name="Line 79">
                  <a:extLst>
                    <a:ext uri="{FF2B5EF4-FFF2-40B4-BE49-F238E27FC236}">
                      <a16:creationId xmlns:a16="http://schemas.microsoft.com/office/drawing/2014/main" id="{58289180-3508-47AA-BF01-BBFDB1FE22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91" name="Line 80">
                  <a:extLst>
                    <a:ext uri="{FF2B5EF4-FFF2-40B4-BE49-F238E27FC236}">
                      <a16:creationId xmlns:a16="http://schemas.microsoft.com/office/drawing/2014/main" id="{E73468AE-894C-4422-8FFD-BC51E3AE9C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560" i="1" kern="1200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9182" name="Line 81">
                <a:extLst>
                  <a:ext uri="{FF2B5EF4-FFF2-40B4-BE49-F238E27FC236}">
                    <a16:creationId xmlns:a16="http://schemas.microsoft.com/office/drawing/2014/main" id="{AD025673-85B1-43AF-A864-A98BC4F86E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83" name="Line 82">
                <a:extLst>
                  <a:ext uri="{FF2B5EF4-FFF2-40B4-BE49-F238E27FC236}">
                    <a16:creationId xmlns:a16="http://schemas.microsoft.com/office/drawing/2014/main" id="{9423D99E-7219-42EB-B794-61E655EE4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84" name="Line 83">
                <a:extLst>
                  <a:ext uri="{FF2B5EF4-FFF2-40B4-BE49-F238E27FC236}">
                    <a16:creationId xmlns:a16="http://schemas.microsoft.com/office/drawing/2014/main" id="{C04931D6-1506-4243-A733-FF890B23E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85" name="Line 84">
                <a:extLst>
                  <a:ext uri="{FF2B5EF4-FFF2-40B4-BE49-F238E27FC236}">
                    <a16:creationId xmlns:a16="http://schemas.microsoft.com/office/drawing/2014/main" id="{9FCAD32A-EEF2-424E-9D14-519FD58A6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40296" name="Group 85">
            <a:extLst>
              <a:ext uri="{FF2B5EF4-FFF2-40B4-BE49-F238E27FC236}">
                <a16:creationId xmlns:a16="http://schemas.microsoft.com/office/drawing/2014/main" id="{F8118029-C498-4B38-80C9-31455A3D9218}"/>
              </a:ext>
            </a:extLst>
          </p:cNvPr>
          <p:cNvGrpSpPr>
            <a:grpSpLocks/>
          </p:cNvGrpSpPr>
          <p:nvPr/>
        </p:nvGrpSpPr>
        <p:grpSpPr bwMode="auto">
          <a:xfrm>
            <a:off x="7789598" y="3935308"/>
            <a:ext cx="1273387" cy="2898987"/>
            <a:chOff x="2823" y="1545"/>
            <a:chExt cx="564" cy="1284"/>
          </a:xfrm>
        </p:grpSpPr>
        <p:sp>
          <p:nvSpPr>
            <p:cNvPr id="140306" name="Freeform 86">
              <a:extLst>
                <a:ext uri="{FF2B5EF4-FFF2-40B4-BE49-F238E27FC236}">
                  <a16:creationId xmlns:a16="http://schemas.microsoft.com/office/drawing/2014/main" id="{4CAC3E42-93C8-4FB4-A036-7D6D8ED6A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9172" name="Rectangle 87">
              <a:extLst>
                <a:ext uri="{FF2B5EF4-FFF2-40B4-BE49-F238E27FC236}">
                  <a16:creationId xmlns:a16="http://schemas.microsoft.com/office/drawing/2014/main" id="{02CA1FA0-AD6F-488C-9086-0E4B3AFF0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73" name="Text Box 88">
              <a:extLst>
                <a:ext uri="{FF2B5EF4-FFF2-40B4-BE49-F238E27FC236}">
                  <a16:creationId xmlns:a16="http://schemas.microsoft.com/office/drawing/2014/main" id="{A6EEAAF7-3215-4F2C-A6C0-B1E926FA2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76" i="0" kern="1200">
                <a:solidFill>
                  <a:srgbClr val="000000"/>
                </a:solidFill>
                <a:latin typeface="Arial" charset="0"/>
              </a:endParaRP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76" i="0" kern="1200">
                <a:solidFill>
                  <a:srgbClr val="000000"/>
                </a:solidFill>
                <a:latin typeface="Arial" charset="0"/>
              </a:endParaRP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IP</a:t>
              </a: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Eth</a:t>
              </a: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9174" name="Line 89">
              <a:extLst>
                <a:ext uri="{FF2B5EF4-FFF2-40B4-BE49-F238E27FC236}">
                  <a16:creationId xmlns:a16="http://schemas.microsoft.com/office/drawing/2014/main" id="{032E3744-5BDF-4431-92BA-88240249C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75" name="Line 90">
              <a:extLst>
                <a:ext uri="{FF2B5EF4-FFF2-40B4-BE49-F238E27FC236}">
                  <a16:creationId xmlns:a16="http://schemas.microsoft.com/office/drawing/2014/main" id="{A2FEE6A5-1769-4F45-9AA8-CDFC0CB7F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20987" name="Group 91">
            <a:extLst>
              <a:ext uri="{FF2B5EF4-FFF2-40B4-BE49-F238E27FC236}">
                <a16:creationId xmlns:a16="http://schemas.microsoft.com/office/drawing/2014/main" id="{866CE77E-D56E-40BD-988F-2D56A6539162}"/>
              </a:ext>
            </a:extLst>
          </p:cNvPr>
          <p:cNvGrpSpPr>
            <a:grpSpLocks/>
          </p:cNvGrpSpPr>
          <p:nvPr/>
        </p:nvGrpSpPr>
        <p:grpSpPr bwMode="auto">
          <a:xfrm>
            <a:off x="13632726" y="3524392"/>
            <a:ext cx="1320801" cy="2779324"/>
            <a:chOff x="250" y="1380"/>
            <a:chExt cx="585" cy="1231"/>
          </a:xfrm>
        </p:grpSpPr>
        <p:sp>
          <p:nvSpPr>
            <p:cNvPr id="140299" name="Freeform 92">
              <a:extLst>
                <a:ext uri="{FF2B5EF4-FFF2-40B4-BE49-F238E27FC236}">
                  <a16:creationId xmlns:a16="http://schemas.microsoft.com/office/drawing/2014/main" id="{24DC260E-2DD3-455A-9482-D40024C7E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9165" name="Rectangle 93">
              <a:extLst>
                <a:ext uri="{FF2B5EF4-FFF2-40B4-BE49-F238E27FC236}">
                  <a16:creationId xmlns:a16="http://schemas.microsoft.com/office/drawing/2014/main" id="{48D99EF3-683B-4DCB-B580-EACB339F7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66" name="Text Box 94">
              <a:extLst>
                <a:ext uri="{FF2B5EF4-FFF2-40B4-BE49-F238E27FC236}">
                  <a16:creationId xmlns:a16="http://schemas.microsoft.com/office/drawing/2014/main" id="{12B69AB5-7651-43F5-A481-D9E5B4FCD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1380"/>
              <a:ext cx="304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76" i="0" kern="1200">
                <a:solidFill>
                  <a:srgbClr val="000000"/>
                </a:solidFill>
                <a:latin typeface="Arial" charset="0"/>
              </a:endParaRP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76" i="0" kern="1200">
                <a:solidFill>
                  <a:srgbClr val="000000"/>
                </a:solidFill>
                <a:latin typeface="Arial" charset="0"/>
              </a:endParaRP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IP</a:t>
              </a: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Eth</a:t>
              </a: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9167" name="Line 95">
              <a:extLst>
                <a:ext uri="{FF2B5EF4-FFF2-40B4-BE49-F238E27FC236}">
                  <a16:creationId xmlns:a16="http://schemas.microsoft.com/office/drawing/2014/main" id="{D1F9B465-3301-4575-83FD-5B30977D14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68" name="Line 96">
              <a:extLst>
                <a:ext uri="{FF2B5EF4-FFF2-40B4-BE49-F238E27FC236}">
                  <a16:creationId xmlns:a16="http://schemas.microsoft.com/office/drawing/2014/main" id="{9E872707-7E7E-4778-B6F6-CCFFCC4D5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69" name="Line 97">
              <a:extLst>
                <a:ext uri="{FF2B5EF4-FFF2-40B4-BE49-F238E27FC236}">
                  <a16:creationId xmlns:a16="http://schemas.microsoft.com/office/drawing/2014/main" id="{6D775451-D171-4A34-8C14-343E7983E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70" name="Line 98">
              <a:extLst>
                <a:ext uri="{FF2B5EF4-FFF2-40B4-BE49-F238E27FC236}">
                  <a16:creationId xmlns:a16="http://schemas.microsoft.com/office/drawing/2014/main" id="{BE2E4884-BE7A-4A24-9706-3598745B0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140298" name="Picture 15" descr="underline_base">
            <a:extLst>
              <a:ext uri="{FF2B5EF4-FFF2-40B4-BE49-F238E27FC236}">
                <a16:creationId xmlns:a16="http://schemas.microsoft.com/office/drawing/2014/main" id="{AE70B200-67B1-4018-8020-8C9C54EB1938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635" y="1085993"/>
            <a:ext cx="11049564" cy="24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文本框 109">
            <a:extLst>
              <a:ext uri="{FF2B5EF4-FFF2-40B4-BE49-F238E27FC236}">
                <a16:creationId xmlns:a16="http://schemas.microsoft.com/office/drawing/2014/main" id="{7E391999-BFC1-43F4-99C2-7FADFE3FCD00}"/>
              </a:ext>
            </a:extLst>
          </p:cNvPr>
          <p:cNvSpPr txBox="1"/>
          <p:nvPr/>
        </p:nvSpPr>
        <p:spPr>
          <a:xfrm>
            <a:off x="12001500" y="9301554"/>
            <a:ext cx="5435600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From James F. Kurose and Keith W. Ross 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958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72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1.94444E-6 0.19838 L 0.11007 0.1199 L 0.11007 -0.0356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20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66" grpId="0"/>
      <p:bldP spid="7209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Group 95">
            <a:extLst>
              <a:ext uri="{FF2B5EF4-FFF2-40B4-BE49-F238E27FC236}">
                <a16:creationId xmlns:a16="http://schemas.microsoft.com/office/drawing/2014/main" id="{7FAA2AB6-BA40-4440-AF18-015695F89D25}"/>
              </a:ext>
            </a:extLst>
          </p:cNvPr>
          <p:cNvGrpSpPr>
            <a:grpSpLocks/>
          </p:cNvGrpSpPr>
          <p:nvPr/>
        </p:nvGrpSpPr>
        <p:grpSpPr bwMode="auto">
          <a:xfrm>
            <a:off x="12095181" y="7615486"/>
            <a:ext cx="1011484" cy="853440"/>
            <a:chOff x="7179310" y="4033520"/>
            <a:chExt cx="1009650" cy="855028"/>
          </a:xfrm>
        </p:grpSpPr>
        <p:grpSp>
          <p:nvGrpSpPr>
            <p:cNvPr id="142433" name="Group 44">
              <a:extLst>
                <a:ext uri="{FF2B5EF4-FFF2-40B4-BE49-F238E27FC236}">
                  <a16:creationId xmlns:a16="http://schemas.microsoft.com/office/drawing/2014/main" id="{EDE22827-EA73-4922-B8BC-E6840C6B3D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35" name="Picture 45" descr="desktop_computer_stylized_medium">
                <a:extLst>
                  <a:ext uri="{FF2B5EF4-FFF2-40B4-BE49-F238E27FC236}">
                    <a16:creationId xmlns:a16="http://schemas.microsoft.com/office/drawing/2014/main" id="{635C8FE0-C3D0-434C-B77A-99D1EF43F1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6" name="Freeform 46">
                <a:extLst>
                  <a:ext uri="{FF2B5EF4-FFF2-40B4-BE49-F238E27FC236}">
                    <a16:creationId xmlns:a16="http://schemas.microsoft.com/office/drawing/2014/main" id="{D7D81738-99AB-4AA1-9E13-E29D853359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560" i="1" kern="1200"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156" name="Rectangle 43">
              <a:extLst>
                <a:ext uri="{FF2B5EF4-FFF2-40B4-BE49-F238E27FC236}">
                  <a16:creationId xmlns:a16="http://schemas.microsoft.com/office/drawing/2014/main" id="{6CECB6A5-ED0F-4675-987C-87B25F67F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439378" y="4308711"/>
              <a:ext cx="126671" cy="19607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560" kern="1200">
                <a:solidFill>
                  <a:srgbClr val="000000"/>
                </a:solidFill>
              </a:endParaRPr>
            </a:p>
          </p:txBody>
        </p:sp>
      </p:grpSp>
      <p:grpSp>
        <p:nvGrpSpPr>
          <p:cNvPr id="142338" name="Group 96">
            <a:extLst>
              <a:ext uri="{FF2B5EF4-FFF2-40B4-BE49-F238E27FC236}">
                <a16:creationId xmlns:a16="http://schemas.microsoft.com/office/drawing/2014/main" id="{41B00719-AC45-4D7A-A5E0-7A82CA850684}"/>
              </a:ext>
            </a:extLst>
          </p:cNvPr>
          <p:cNvGrpSpPr>
            <a:grpSpLocks/>
          </p:cNvGrpSpPr>
          <p:nvPr/>
        </p:nvGrpSpPr>
        <p:grpSpPr bwMode="auto">
          <a:xfrm>
            <a:off x="3655607" y="5635414"/>
            <a:ext cx="1460782" cy="1083733"/>
            <a:chOff x="1046480" y="3962400"/>
            <a:chExt cx="1026163" cy="761428"/>
          </a:xfrm>
        </p:grpSpPr>
        <p:sp>
          <p:nvSpPr>
            <p:cNvPr id="151" name="Rectangle 48">
              <a:extLst>
                <a:ext uri="{FF2B5EF4-FFF2-40B4-BE49-F238E27FC236}">
                  <a16:creationId xmlns:a16="http://schemas.microsoft.com/office/drawing/2014/main" id="{EEB79693-09E1-4EDF-AC49-820814B3C5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893411" y="4300306"/>
              <a:ext cx="111042" cy="24742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560" kern="1200">
                <a:solidFill>
                  <a:srgbClr val="000000"/>
                </a:solidFill>
              </a:endParaRPr>
            </a:p>
          </p:txBody>
        </p:sp>
        <p:grpSp>
          <p:nvGrpSpPr>
            <p:cNvPr id="142430" name="Group 49">
              <a:extLst>
                <a:ext uri="{FF2B5EF4-FFF2-40B4-BE49-F238E27FC236}">
                  <a16:creationId xmlns:a16="http://schemas.microsoft.com/office/drawing/2014/main" id="{2FECE505-5754-4C6C-B387-1FBFFE5E9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31" name="Picture 50" descr="desktop_computer_stylized_medium">
                <a:extLst>
                  <a:ext uri="{FF2B5EF4-FFF2-40B4-BE49-F238E27FC236}">
                    <a16:creationId xmlns:a16="http://schemas.microsoft.com/office/drawing/2014/main" id="{9E951017-87B0-4847-9599-779D5F5D62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2" name="Freeform 51">
                <a:extLst>
                  <a:ext uri="{FF2B5EF4-FFF2-40B4-BE49-F238E27FC236}">
                    <a16:creationId xmlns:a16="http://schemas.microsoft.com/office/drawing/2014/main" id="{30FBB5CD-583A-420E-BAF9-4AA871673A4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560" i="1" kern="1200"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98" name="Text Box 4">
            <a:extLst>
              <a:ext uri="{FF2B5EF4-FFF2-40B4-BE49-F238E27FC236}">
                <a16:creationId xmlns:a16="http://schemas.microsoft.com/office/drawing/2014/main" id="{33015DDD-5B9C-4D12-895B-2C272F161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78" y="6231467"/>
            <a:ext cx="449162" cy="6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l" defTabSz="1300460" eaLnBrk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413" i="0" kern="1200">
                <a:solidFill>
                  <a:srgbClr val="FF0000"/>
                </a:solidFill>
                <a:latin typeface="Gill Sans MT" panose="020B0502020104020203" pitchFamily="34" charset="0"/>
              </a:rPr>
              <a:t>R</a:t>
            </a:r>
            <a:endParaRPr lang="en-US" altLang="zh-CN" sz="2560" i="0" kern="120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50181" name="Text Box 21">
            <a:extLst>
              <a:ext uri="{FF2B5EF4-FFF2-40B4-BE49-F238E27FC236}">
                <a16:creationId xmlns:a16="http://schemas.microsoft.com/office/drawing/2014/main" id="{E9465357-D2A1-4C35-9799-EAC42037E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936" y="7649351"/>
            <a:ext cx="2140330" cy="35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7" i="0" kern="1200">
                <a:solidFill>
                  <a:srgbClr val="000000"/>
                </a:solidFill>
                <a:latin typeface="Arial" charset="0"/>
              </a:rPr>
              <a:t>1A-23-F9-CD-06-9B</a:t>
            </a:r>
          </a:p>
        </p:txBody>
      </p:sp>
      <p:sp>
        <p:nvSpPr>
          <p:cNvPr id="50182" name="Text Box 22">
            <a:extLst>
              <a:ext uri="{FF2B5EF4-FFF2-40B4-BE49-F238E27FC236}">
                <a16:creationId xmlns:a16="http://schemas.microsoft.com/office/drawing/2014/main" id="{2D5F8BD4-971B-4B1A-AF96-EF4B2169D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9909" y="7403254"/>
            <a:ext cx="1829347" cy="35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7" i="0" kern="1200">
                <a:solidFill>
                  <a:srgbClr val="000000"/>
                </a:solidFill>
                <a:latin typeface="Arial" charset="0"/>
              </a:rPr>
              <a:t>222.222.222.220</a:t>
            </a:r>
          </a:p>
        </p:txBody>
      </p:sp>
      <p:grpSp>
        <p:nvGrpSpPr>
          <p:cNvPr id="142342" name="Group 23">
            <a:extLst>
              <a:ext uri="{FF2B5EF4-FFF2-40B4-BE49-F238E27FC236}">
                <a16:creationId xmlns:a16="http://schemas.microsoft.com/office/drawing/2014/main" id="{92344CD4-02EC-4018-AE1D-4AD79E5C807F}"/>
              </a:ext>
            </a:extLst>
          </p:cNvPr>
          <p:cNvGrpSpPr>
            <a:grpSpLocks/>
          </p:cNvGrpSpPr>
          <p:nvPr/>
        </p:nvGrpSpPr>
        <p:grpSpPr bwMode="auto">
          <a:xfrm>
            <a:off x="6498151" y="8240896"/>
            <a:ext cx="2135859" cy="602828"/>
            <a:chOff x="1934" y="2405"/>
            <a:chExt cx="946" cy="267"/>
          </a:xfrm>
        </p:grpSpPr>
        <p:sp>
          <p:nvSpPr>
            <p:cNvPr id="50268" name="Text Box 24">
              <a:extLst>
                <a:ext uri="{FF2B5EF4-FFF2-40B4-BE49-F238E27FC236}">
                  <a16:creationId xmlns:a16="http://schemas.microsoft.com/office/drawing/2014/main" id="{5FA25DD3-ED3D-446D-B039-A00C7E500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2405"/>
              <a:ext cx="760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111.111.111.110</a:t>
              </a:r>
            </a:p>
          </p:txBody>
        </p:sp>
        <p:sp>
          <p:nvSpPr>
            <p:cNvPr id="50269" name="Text Box 25">
              <a:extLst>
                <a:ext uri="{FF2B5EF4-FFF2-40B4-BE49-F238E27FC236}">
                  <a16:creationId xmlns:a16="http://schemas.microsoft.com/office/drawing/2014/main" id="{FB9CB0C7-D419-4388-A11F-CD35403ED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2515"/>
              <a:ext cx="942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50184" name="Text Box 26">
            <a:extLst>
              <a:ext uri="{FF2B5EF4-FFF2-40B4-BE49-F238E27FC236}">
                <a16:creationId xmlns:a16="http://schemas.microsoft.com/office/drawing/2014/main" id="{78F1B3EC-9C8E-44DF-BE42-FE362B2A7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2398" y="8586330"/>
            <a:ext cx="2263761" cy="35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7" i="0" kern="1200">
                <a:solidFill>
                  <a:srgbClr val="000000"/>
                </a:solidFill>
                <a:latin typeface="Arial" charset="0"/>
              </a:rPr>
              <a:t>CC-49-DE-D0-AB-7D</a:t>
            </a:r>
          </a:p>
        </p:txBody>
      </p:sp>
      <p:sp>
        <p:nvSpPr>
          <p:cNvPr id="50185" name="Text Box 27">
            <a:extLst>
              <a:ext uri="{FF2B5EF4-FFF2-40B4-BE49-F238E27FC236}">
                <a16:creationId xmlns:a16="http://schemas.microsoft.com/office/drawing/2014/main" id="{917D2801-1F81-446F-8B9D-585B36AA8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852" y="8326685"/>
            <a:ext cx="1715791" cy="35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7" i="0" kern="1200">
                <a:solidFill>
                  <a:srgbClr val="000000"/>
                </a:solidFill>
                <a:latin typeface="Arial" charset="0"/>
              </a:rPr>
              <a:t>111.111.111.112</a:t>
            </a:r>
          </a:p>
        </p:txBody>
      </p:sp>
      <p:sp>
        <p:nvSpPr>
          <p:cNvPr id="50186" name="Text Box 30">
            <a:extLst>
              <a:ext uri="{FF2B5EF4-FFF2-40B4-BE49-F238E27FC236}">
                <a16:creationId xmlns:a16="http://schemas.microsoft.com/office/drawing/2014/main" id="{0B27268E-15E1-4775-AA3B-7DCB47DFD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959" y="6743983"/>
            <a:ext cx="1699568" cy="35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7" i="0" kern="1200">
                <a:solidFill>
                  <a:srgbClr val="000000"/>
                </a:solidFill>
                <a:latin typeface="Arial" charset="0"/>
              </a:rPr>
              <a:t>111.111.111.111</a:t>
            </a:r>
          </a:p>
        </p:txBody>
      </p:sp>
      <p:sp>
        <p:nvSpPr>
          <p:cNvPr id="50187" name="Text Box 33">
            <a:extLst>
              <a:ext uri="{FF2B5EF4-FFF2-40B4-BE49-F238E27FC236}">
                <a16:creationId xmlns:a16="http://schemas.microsoft.com/office/drawing/2014/main" id="{68FD0861-3BC5-4D83-A291-EE9A7756D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310" y="7008142"/>
            <a:ext cx="2090637" cy="35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7" i="0" kern="1200">
                <a:solidFill>
                  <a:srgbClr val="000000"/>
                </a:solidFill>
                <a:latin typeface="Arial" charset="0"/>
              </a:rPr>
              <a:t>74-29-9C-E8-FF-55</a:t>
            </a:r>
          </a:p>
        </p:txBody>
      </p:sp>
      <p:sp>
        <p:nvSpPr>
          <p:cNvPr id="142347" name="Freeform 39">
            <a:extLst>
              <a:ext uri="{FF2B5EF4-FFF2-40B4-BE49-F238E27FC236}">
                <a16:creationId xmlns:a16="http://schemas.microsoft.com/office/drawing/2014/main" id="{656671BC-A791-4D3F-B3D9-8E8F0EDEBBBF}"/>
              </a:ext>
            </a:extLst>
          </p:cNvPr>
          <p:cNvSpPr>
            <a:spLocks/>
          </p:cNvSpPr>
          <p:nvPr/>
        </p:nvSpPr>
        <p:spPr bwMode="auto">
          <a:xfrm>
            <a:off x="5531820" y="6310490"/>
            <a:ext cx="1194365" cy="1521742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</a:pPr>
            <a:endParaRPr lang="zh-CN" altLang="en-US" sz="2560" i="1" kern="120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0189" name="Line 40">
            <a:extLst>
              <a:ext uri="{FF2B5EF4-FFF2-40B4-BE49-F238E27FC236}">
                <a16:creationId xmlns:a16="http://schemas.microsoft.com/office/drawing/2014/main" id="{F530E296-6B8C-410A-8D18-AC5AD1C76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0585" y="6281138"/>
            <a:ext cx="623147" cy="3273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60" i="1" kern="1200">
              <a:latin typeface="Comic Sans MS" charset="0"/>
              <a:ea typeface="ＭＳ Ｐゴシック" charset="0"/>
            </a:endParaRPr>
          </a:p>
        </p:txBody>
      </p:sp>
      <p:sp>
        <p:nvSpPr>
          <p:cNvPr id="50190" name="Line 41">
            <a:extLst>
              <a:ext uri="{FF2B5EF4-FFF2-40B4-BE49-F238E27FC236}">
                <a16:creationId xmlns:a16="http://schemas.microsoft.com/office/drawing/2014/main" id="{21322E33-1BD1-4CA5-8B2A-753EFDCA25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76692" y="7624517"/>
            <a:ext cx="329636" cy="3635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60" i="1" kern="1200">
              <a:latin typeface="Comic Sans MS" charset="0"/>
              <a:ea typeface="ＭＳ Ｐゴシック" charset="0"/>
            </a:endParaRPr>
          </a:p>
        </p:txBody>
      </p:sp>
      <p:sp>
        <p:nvSpPr>
          <p:cNvPr id="50191" name="Line 42">
            <a:extLst>
              <a:ext uri="{FF2B5EF4-FFF2-40B4-BE49-F238E27FC236}">
                <a16:creationId xmlns:a16="http://schemas.microsoft.com/office/drawing/2014/main" id="{B56BEE82-ED6B-42C6-9F4F-4198311BC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6833" y="7046526"/>
            <a:ext cx="830862" cy="13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60" i="1" kern="1200">
              <a:latin typeface="Comic Sans MS" charset="0"/>
              <a:ea typeface="ＭＳ Ｐゴシック" charset="0"/>
            </a:endParaRPr>
          </a:p>
        </p:txBody>
      </p:sp>
      <p:sp>
        <p:nvSpPr>
          <p:cNvPr id="50192" name="Line 44">
            <a:extLst>
              <a:ext uri="{FF2B5EF4-FFF2-40B4-BE49-F238E27FC236}">
                <a16:creationId xmlns:a16="http://schemas.microsoft.com/office/drawing/2014/main" id="{BE0A4A02-7CC7-407C-94D5-918FAC3E53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7029" y="8123485"/>
            <a:ext cx="0" cy="2325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60" i="1" kern="1200">
              <a:latin typeface="Comic Sans MS" charset="0"/>
              <a:ea typeface="ＭＳ Ｐゴシック" charset="0"/>
            </a:endParaRPr>
          </a:p>
        </p:txBody>
      </p:sp>
      <p:sp>
        <p:nvSpPr>
          <p:cNvPr id="50193" name="Line 45">
            <a:extLst>
              <a:ext uri="{FF2B5EF4-FFF2-40B4-BE49-F238E27FC236}">
                <a16:creationId xmlns:a16="http://schemas.microsoft.com/office/drawing/2014/main" id="{2585F987-796E-4250-8A0D-8535A4E977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78665" y="6384996"/>
            <a:ext cx="0" cy="5667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60" i="1" kern="1200">
              <a:latin typeface="Comic Sans MS" charset="0"/>
              <a:ea typeface="ＭＳ Ｐゴシック" charset="0"/>
            </a:endParaRPr>
          </a:p>
        </p:txBody>
      </p:sp>
      <p:sp>
        <p:nvSpPr>
          <p:cNvPr id="50194" name="Line 46">
            <a:extLst>
              <a:ext uri="{FF2B5EF4-FFF2-40B4-BE49-F238E27FC236}">
                <a16:creationId xmlns:a16="http://schemas.microsoft.com/office/drawing/2014/main" id="{42944085-E5DC-4BDC-9F3F-06EE86579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9615" y="7141353"/>
            <a:ext cx="0" cy="10679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60" i="1" kern="1200">
              <a:latin typeface="Comic Sans MS" charset="0"/>
              <a:ea typeface="ＭＳ Ｐゴシック" charset="0"/>
            </a:endParaRPr>
          </a:p>
        </p:txBody>
      </p:sp>
      <p:sp>
        <p:nvSpPr>
          <p:cNvPr id="50195" name="Line 47">
            <a:extLst>
              <a:ext uri="{FF2B5EF4-FFF2-40B4-BE49-F238E27FC236}">
                <a16:creationId xmlns:a16="http://schemas.microsoft.com/office/drawing/2014/main" id="{AD7C190D-D996-477B-91AC-AF4A54EBA67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187163" y="7127805"/>
            <a:ext cx="6773" cy="3138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60" i="1" kern="1200">
              <a:latin typeface="Comic Sans MS" charset="0"/>
              <a:ea typeface="ＭＳ Ｐゴシック" charset="0"/>
            </a:endParaRPr>
          </a:p>
        </p:txBody>
      </p:sp>
      <p:sp>
        <p:nvSpPr>
          <p:cNvPr id="114" name="Text Box 58">
            <a:extLst>
              <a:ext uri="{FF2B5EF4-FFF2-40B4-BE49-F238E27FC236}">
                <a16:creationId xmlns:a16="http://schemas.microsoft.com/office/drawing/2014/main" id="{204FBE31-2247-4173-810D-56520F117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505" y="5910863"/>
            <a:ext cx="476412" cy="6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413" kern="1200" dirty="0">
                <a:solidFill>
                  <a:srgbClr val="FF0000"/>
                </a:solidFill>
                <a:latin typeface="Gill Sans MT"/>
                <a:ea typeface="MS PGothic" panose="020B0600070205080204" pitchFamily="34" charset="-128"/>
              </a:rPr>
              <a:t>A</a:t>
            </a:r>
          </a:p>
        </p:txBody>
      </p:sp>
      <p:sp>
        <p:nvSpPr>
          <p:cNvPr id="50197" name="Line 60">
            <a:extLst>
              <a:ext uri="{FF2B5EF4-FFF2-40B4-BE49-F238E27FC236}">
                <a16:creationId xmlns:a16="http://schemas.microsoft.com/office/drawing/2014/main" id="{4B0A7C6B-5E2C-44F7-B9EB-77D4AECC9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42949" y="6999111"/>
            <a:ext cx="17046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60" i="1" kern="1200">
              <a:latin typeface="Comic Sans MS" charset="0"/>
              <a:ea typeface="ＭＳ Ｐゴシック" charset="0"/>
            </a:endParaRPr>
          </a:p>
        </p:txBody>
      </p:sp>
      <p:grpSp>
        <p:nvGrpSpPr>
          <p:cNvPr id="142357" name="Group 63">
            <a:extLst>
              <a:ext uri="{FF2B5EF4-FFF2-40B4-BE49-F238E27FC236}">
                <a16:creationId xmlns:a16="http://schemas.microsoft.com/office/drawing/2014/main" id="{787E2339-460D-4EE2-A42C-2E7E2095D347}"/>
              </a:ext>
            </a:extLst>
          </p:cNvPr>
          <p:cNvGrpSpPr>
            <a:grpSpLocks/>
          </p:cNvGrpSpPr>
          <p:nvPr/>
        </p:nvGrpSpPr>
        <p:grpSpPr bwMode="auto">
          <a:xfrm>
            <a:off x="12652857" y="6890739"/>
            <a:ext cx="2165210" cy="620889"/>
            <a:chOff x="4351" y="2786"/>
            <a:chExt cx="959" cy="275"/>
          </a:xfrm>
        </p:grpSpPr>
        <p:sp>
          <p:nvSpPr>
            <p:cNvPr id="50266" name="Text Box 64">
              <a:extLst>
                <a:ext uri="{FF2B5EF4-FFF2-40B4-BE49-F238E27FC236}">
                  <a16:creationId xmlns:a16="http://schemas.microsoft.com/office/drawing/2014/main" id="{139DB602-2B24-46E0-8193-59A83C107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786"/>
              <a:ext cx="810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222.222.222.222</a:t>
              </a:r>
            </a:p>
          </p:txBody>
        </p:sp>
        <p:sp>
          <p:nvSpPr>
            <p:cNvPr id="50267" name="Text Box 65">
              <a:extLst>
                <a:ext uri="{FF2B5EF4-FFF2-40B4-BE49-F238E27FC236}">
                  <a16:creationId xmlns:a16="http://schemas.microsoft.com/office/drawing/2014/main" id="{58A89B2D-AB9A-428C-AD84-E4504448E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904"/>
              <a:ext cx="959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49-BD-D2-C7-56-2A</a:t>
              </a:r>
            </a:p>
          </p:txBody>
        </p:sp>
      </p:grpSp>
      <p:sp>
        <p:nvSpPr>
          <p:cNvPr id="50199" name="Line 67">
            <a:extLst>
              <a:ext uri="{FF2B5EF4-FFF2-40B4-BE49-F238E27FC236}">
                <a16:creationId xmlns:a16="http://schemas.microsoft.com/office/drawing/2014/main" id="{000F52E8-085A-4A5D-91A6-103ADDD732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43251" y="6281138"/>
            <a:ext cx="641209" cy="4515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60" i="1" kern="1200">
              <a:latin typeface="Comic Sans MS" charset="0"/>
              <a:ea typeface="ＭＳ Ｐゴシック" charset="0"/>
            </a:endParaRPr>
          </a:p>
        </p:txBody>
      </p:sp>
      <p:sp>
        <p:nvSpPr>
          <p:cNvPr id="50200" name="Line 68">
            <a:extLst>
              <a:ext uri="{FF2B5EF4-FFF2-40B4-BE49-F238E27FC236}">
                <a16:creationId xmlns:a16="http://schemas.microsoft.com/office/drawing/2014/main" id="{A3E17A9B-63E5-421B-84B9-C7F9761F91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790576" y="6389511"/>
            <a:ext cx="15804" cy="5531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60" i="1" kern="1200">
              <a:latin typeface="Comic Sans MS" charset="0"/>
              <a:ea typeface="ＭＳ Ｐゴシック" charset="0"/>
            </a:endParaRPr>
          </a:p>
        </p:txBody>
      </p:sp>
      <p:sp>
        <p:nvSpPr>
          <p:cNvPr id="50201" name="Text Box 71">
            <a:extLst>
              <a:ext uri="{FF2B5EF4-FFF2-40B4-BE49-F238E27FC236}">
                <a16:creationId xmlns:a16="http://schemas.microsoft.com/office/drawing/2014/main" id="{F4B500A4-7200-4B2D-A100-C1F0A1274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8389" y="8265725"/>
            <a:ext cx="1829347" cy="35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7" i="0" kern="1200">
                <a:solidFill>
                  <a:srgbClr val="000000"/>
                </a:solidFill>
                <a:latin typeface="Arial" charset="0"/>
              </a:rPr>
              <a:t>222.222.222.221</a:t>
            </a:r>
          </a:p>
        </p:txBody>
      </p:sp>
      <p:sp>
        <p:nvSpPr>
          <p:cNvPr id="50202" name="Text Box 72">
            <a:extLst>
              <a:ext uri="{FF2B5EF4-FFF2-40B4-BE49-F238E27FC236}">
                <a16:creationId xmlns:a16="http://schemas.microsoft.com/office/drawing/2014/main" id="{4E90335E-6CAB-4E63-9361-2598C44F1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2905" y="8514081"/>
            <a:ext cx="2077813" cy="35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7" i="0" kern="1200">
                <a:solidFill>
                  <a:srgbClr val="000000"/>
                </a:solidFill>
                <a:latin typeface="Arial" charset="0"/>
              </a:rPr>
              <a:t>88-B2-2F-54-1A-0F</a:t>
            </a:r>
          </a:p>
        </p:txBody>
      </p:sp>
      <p:sp>
        <p:nvSpPr>
          <p:cNvPr id="50203" name="Line 73">
            <a:extLst>
              <a:ext uri="{FF2B5EF4-FFF2-40B4-BE49-F238E27FC236}">
                <a16:creationId xmlns:a16="http://schemas.microsoft.com/office/drawing/2014/main" id="{D0AE8A25-344C-4135-B65C-6C726BFE8C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943909" y="7556784"/>
            <a:ext cx="361244" cy="3567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60" i="1" kern="1200">
              <a:latin typeface="Comic Sans MS" charset="0"/>
              <a:ea typeface="ＭＳ Ｐゴシック" charset="0"/>
            </a:endParaRPr>
          </a:p>
        </p:txBody>
      </p:sp>
      <p:sp>
        <p:nvSpPr>
          <p:cNvPr id="50204" name="Line 74">
            <a:extLst>
              <a:ext uri="{FF2B5EF4-FFF2-40B4-BE49-F238E27FC236}">
                <a16:creationId xmlns:a16="http://schemas.microsoft.com/office/drawing/2014/main" id="{DA980C16-A412-493C-9100-30C8094F97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420300" y="8042205"/>
            <a:ext cx="6773" cy="286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60" i="1" kern="1200">
              <a:latin typeface="Comic Sans MS" charset="0"/>
              <a:ea typeface="ＭＳ Ｐゴシック" charset="0"/>
            </a:endParaRPr>
          </a:p>
        </p:txBody>
      </p:sp>
      <p:sp>
        <p:nvSpPr>
          <p:cNvPr id="142364" name="Freeform 75">
            <a:extLst>
              <a:ext uri="{FF2B5EF4-FFF2-40B4-BE49-F238E27FC236}">
                <a16:creationId xmlns:a16="http://schemas.microsoft.com/office/drawing/2014/main" id="{C53852FD-F3D5-4858-AA05-35131FED1942}"/>
              </a:ext>
            </a:extLst>
          </p:cNvPr>
          <p:cNvSpPr>
            <a:spLocks/>
          </p:cNvSpPr>
          <p:nvPr/>
        </p:nvSpPr>
        <p:spPr bwMode="auto">
          <a:xfrm>
            <a:off x="10991127" y="6315006"/>
            <a:ext cx="1088249" cy="1537546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</a:pPr>
            <a:endParaRPr lang="zh-CN" altLang="en-US" sz="2560" i="1" kern="1200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24" name="Text Box 76">
            <a:extLst>
              <a:ext uri="{FF2B5EF4-FFF2-40B4-BE49-F238E27FC236}">
                <a16:creationId xmlns:a16="http://schemas.microsoft.com/office/drawing/2014/main" id="{49A89716-80B3-4848-8204-7483CD457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2683" y="5793458"/>
            <a:ext cx="431528" cy="6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413" kern="1200" dirty="0">
                <a:solidFill>
                  <a:srgbClr val="FF0000"/>
                </a:solidFill>
                <a:latin typeface="Gill Sans MT"/>
                <a:ea typeface="MS PGothic" panose="020B0600070205080204" pitchFamily="34" charset="-128"/>
              </a:rPr>
              <a:t>B</a:t>
            </a:r>
          </a:p>
        </p:txBody>
      </p:sp>
      <p:grpSp>
        <p:nvGrpSpPr>
          <p:cNvPr id="142366" name="Group 124">
            <a:extLst>
              <a:ext uri="{FF2B5EF4-FFF2-40B4-BE49-F238E27FC236}">
                <a16:creationId xmlns:a16="http://schemas.microsoft.com/office/drawing/2014/main" id="{BD996934-8728-4DD2-9392-A2814C2BADF6}"/>
              </a:ext>
            </a:extLst>
          </p:cNvPr>
          <p:cNvGrpSpPr>
            <a:grpSpLocks/>
          </p:cNvGrpSpPr>
          <p:nvPr/>
        </p:nvGrpSpPr>
        <p:grpSpPr bwMode="auto">
          <a:xfrm>
            <a:off x="12377402" y="5737015"/>
            <a:ext cx="1435947" cy="1214684"/>
            <a:chOff x="7179310" y="4033520"/>
            <a:chExt cx="1009650" cy="855028"/>
          </a:xfrm>
        </p:grpSpPr>
        <p:grpSp>
          <p:nvGrpSpPr>
            <p:cNvPr id="142421" name="Group 44">
              <a:extLst>
                <a:ext uri="{FF2B5EF4-FFF2-40B4-BE49-F238E27FC236}">
                  <a16:creationId xmlns:a16="http://schemas.microsoft.com/office/drawing/2014/main" id="{E5FEE486-A49A-474A-964E-29842B7F8F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23" name="Picture 45" descr="desktop_computer_stylized_medium">
                <a:extLst>
                  <a:ext uri="{FF2B5EF4-FFF2-40B4-BE49-F238E27FC236}">
                    <a16:creationId xmlns:a16="http://schemas.microsoft.com/office/drawing/2014/main" id="{E55BE751-0FD5-4DEC-A9CF-056D791998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24" name="Freeform 46">
                <a:extLst>
                  <a:ext uri="{FF2B5EF4-FFF2-40B4-BE49-F238E27FC236}">
                    <a16:creationId xmlns:a16="http://schemas.microsoft.com/office/drawing/2014/main" id="{EE39FF8E-F88F-40EF-A1EE-C2EB980B06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560" i="1" kern="1200"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144" name="Rectangle 43">
              <a:extLst>
                <a:ext uri="{FF2B5EF4-FFF2-40B4-BE49-F238E27FC236}">
                  <a16:creationId xmlns:a16="http://schemas.microsoft.com/office/drawing/2014/main" id="{D9516177-05E2-4AD1-8FA0-EAE3963A65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438796" y="4309366"/>
              <a:ext cx="127142" cy="1952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560" kern="1200">
                <a:solidFill>
                  <a:srgbClr val="000000"/>
                </a:solidFill>
              </a:endParaRPr>
            </a:p>
          </p:txBody>
        </p:sp>
      </p:grpSp>
      <p:grpSp>
        <p:nvGrpSpPr>
          <p:cNvPr id="142367" name="Group 125">
            <a:extLst>
              <a:ext uri="{FF2B5EF4-FFF2-40B4-BE49-F238E27FC236}">
                <a16:creationId xmlns:a16="http://schemas.microsoft.com/office/drawing/2014/main" id="{E9F7332E-2322-409B-86EE-E5ADC39FF73F}"/>
              </a:ext>
            </a:extLst>
          </p:cNvPr>
          <p:cNvGrpSpPr>
            <a:grpSpLocks/>
          </p:cNvGrpSpPr>
          <p:nvPr/>
        </p:nvGrpSpPr>
        <p:grpSpPr bwMode="auto">
          <a:xfrm>
            <a:off x="7511892" y="6705600"/>
            <a:ext cx="1837831" cy="605084"/>
            <a:chOff x="4011931" y="3379152"/>
            <a:chExt cx="1262062" cy="390207"/>
          </a:xfrm>
        </p:grpSpPr>
        <p:sp>
          <p:nvSpPr>
            <p:cNvPr id="132" name="Rectangle 43">
              <a:extLst>
                <a:ext uri="{FF2B5EF4-FFF2-40B4-BE49-F238E27FC236}">
                  <a16:creationId xmlns:a16="http://schemas.microsoft.com/office/drawing/2014/main" id="{4EDFFF20-A44C-47D0-81CB-0B98C6330C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112252" y="3476577"/>
              <a:ext cx="128128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560" kern="1200">
                <a:solidFill>
                  <a:srgbClr val="000000"/>
                </a:solidFill>
              </a:endParaRPr>
            </a:p>
          </p:txBody>
        </p:sp>
        <p:grpSp>
          <p:nvGrpSpPr>
            <p:cNvPr id="142411" name="Group 1185">
              <a:extLst>
                <a:ext uri="{FF2B5EF4-FFF2-40B4-BE49-F238E27FC236}">
                  <a16:creationId xmlns:a16="http://schemas.microsoft.com/office/drawing/2014/main" id="{F5278AA5-C7C6-40DB-B3FA-56D864781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7985" y="3379152"/>
              <a:ext cx="892175" cy="390207"/>
              <a:chOff x="4650" y="1129"/>
              <a:chExt cx="246" cy="95"/>
            </a:xfrm>
          </p:grpSpPr>
          <p:sp>
            <p:nvSpPr>
              <p:cNvPr id="142413" name="Oval 407">
                <a:extLst>
                  <a:ext uri="{FF2B5EF4-FFF2-40B4-BE49-F238E27FC236}">
                    <a16:creationId xmlns:a16="http://schemas.microsoft.com/office/drawing/2014/main" id="{2F3859FF-BE25-4E2A-B29A-FCD41B61C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3413" i="0" kern="12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414" name="Rectangle 410">
                <a:extLst>
                  <a:ext uri="{FF2B5EF4-FFF2-40B4-BE49-F238E27FC236}">
                    <a16:creationId xmlns:a16="http://schemas.microsoft.com/office/drawing/2014/main" id="{330CD07F-2350-49AB-9FCD-F50A960BD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3413" i="0" kern="12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415" name="Oval 411">
                <a:extLst>
                  <a:ext uri="{FF2B5EF4-FFF2-40B4-BE49-F238E27FC236}">
                    <a16:creationId xmlns:a16="http://schemas.microsoft.com/office/drawing/2014/main" id="{61EF21D8-B48D-40D9-90EC-0E58AF97F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3413" i="0" kern="12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42416" name="Group 1189">
                <a:extLst>
                  <a:ext uri="{FF2B5EF4-FFF2-40B4-BE49-F238E27FC236}">
                    <a16:creationId xmlns:a16="http://schemas.microsoft.com/office/drawing/2014/main" id="{0FB67543-FBA3-4A93-945C-2EC7CA6C19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2419" name="Freeform 1190">
                  <a:extLst>
                    <a:ext uri="{FF2B5EF4-FFF2-40B4-BE49-F238E27FC236}">
                      <a16:creationId xmlns:a16="http://schemas.microsoft.com/office/drawing/2014/main" id="{5D8FE019-61C7-4227-BFEA-CC401B3197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42420" name="Freeform 1191">
                  <a:extLst>
                    <a:ext uri="{FF2B5EF4-FFF2-40B4-BE49-F238E27FC236}">
                      <a16:creationId xmlns:a16="http://schemas.microsoft.com/office/drawing/2014/main" id="{F8797D9C-5538-46EA-B767-BFA4C88039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defTabSz="1300460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560" i="1" kern="1200"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50258" name="Line 1192">
                <a:extLst>
                  <a:ext uri="{FF2B5EF4-FFF2-40B4-BE49-F238E27FC236}">
                    <a16:creationId xmlns:a16="http://schemas.microsoft.com/office/drawing/2014/main" id="{BB2862D7-E23F-41CD-8065-33F92C3027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59" name="Line 1193">
                <a:extLst>
                  <a:ext uri="{FF2B5EF4-FFF2-40B4-BE49-F238E27FC236}">
                    <a16:creationId xmlns:a16="http://schemas.microsoft.com/office/drawing/2014/main" id="{CBE449AA-49F0-4503-A127-3306B7853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34" name="Rectangle 43">
              <a:extLst>
                <a:ext uri="{FF2B5EF4-FFF2-40B4-BE49-F238E27FC236}">
                  <a16:creationId xmlns:a16="http://schemas.microsoft.com/office/drawing/2014/main" id="{23413AE6-43CC-4DE6-A657-F3362B4BC8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046274" y="3486041"/>
              <a:ext cx="126671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560" kern="1200">
                <a:solidFill>
                  <a:srgbClr val="000000"/>
                </a:solidFill>
              </a:endParaRPr>
            </a:p>
          </p:txBody>
        </p:sp>
      </p:grpSp>
      <p:grpSp>
        <p:nvGrpSpPr>
          <p:cNvPr id="142368" name="Group 126">
            <a:extLst>
              <a:ext uri="{FF2B5EF4-FFF2-40B4-BE49-F238E27FC236}">
                <a16:creationId xmlns:a16="http://schemas.microsoft.com/office/drawing/2014/main" id="{862E89AE-3583-4D4D-AA64-149EB919F0ED}"/>
              </a:ext>
            </a:extLst>
          </p:cNvPr>
          <p:cNvGrpSpPr>
            <a:grpSpLocks/>
          </p:cNvGrpSpPr>
          <p:nvPr/>
        </p:nvGrpSpPr>
        <p:grpSpPr bwMode="auto">
          <a:xfrm>
            <a:off x="4276496" y="7556783"/>
            <a:ext cx="997938" cy="736036"/>
            <a:chOff x="1046480" y="3962400"/>
            <a:chExt cx="1026163" cy="761428"/>
          </a:xfrm>
        </p:grpSpPr>
        <p:sp>
          <p:nvSpPr>
            <p:cNvPr id="128" name="Rectangle 48">
              <a:extLst>
                <a:ext uri="{FF2B5EF4-FFF2-40B4-BE49-F238E27FC236}">
                  <a16:creationId xmlns:a16="http://schemas.microsoft.com/office/drawing/2014/main" id="{C2DE8759-F166-4F1F-8823-D4C5DC782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560" kern="1200">
                <a:solidFill>
                  <a:srgbClr val="000000"/>
                </a:solidFill>
              </a:endParaRPr>
            </a:p>
          </p:txBody>
        </p:sp>
        <p:grpSp>
          <p:nvGrpSpPr>
            <p:cNvPr id="142407" name="Group 49">
              <a:extLst>
                <a:ext uri="{FF2B5EF4-FFF2-40B4-BE49-F238E27FC236}">
                  <a16:creationId xmlns:a16="http://schemas.microsoft.com/office/drawing/2014/main" id="{7EDF5F84-1A59-48CF-8D7A-706F3DC080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08" name="Picture 50" descr="desktop_computer_stylized_medium">
                <a:extLst>
                  <a:ext uri="{FF2B5EF4-FFF2-40B4-BE49-F238E27FC236}">
                    <a16:creationId xmlns:a16="http://schemas.microsoft.com/office/drawing/2014/main" id="{6D940F06-F1E1-4C65-838C-2D66E3E0B8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09" name="Freeform 51">
                <a:extLst>
                  <a:ext uri="{FF2B5EF4-FFF2-40B4-BE49-F238E27FC236}">
                    <a16:creationId xmlns:a16="http://schemas.microsoft.com/office/drawing/2014/main" id="{037764B1-EC7D-4604-965A-DA5A28C188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560" i="1" kern="1200"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50212" name="Rectangle 2">
            <a:extLst>
              <a:ext uri="{FF2B5EF4-FFF2-40B4-BE49-F238E27FC236}">
                <a16:creationId xmlns:a16="http://schemas.microsoft.com/office/drawing/2014/main" id="{80A53292-2AEB-4935-B199-1EE004AAB6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6344" y="0"/>
            <a:ext cx="11379200" cy="1625600"/>
          </a:xfrm>
        </p:spPr>
        <p:txBody>
          <a:bodyPr/>
          <a:lstStyle/>
          <a:p>
            <a:pPr>
              <a:defRPr/>
            </a:pPr>
            <a:r>
              <a:rPr lang="en-US" sz="5689">
                <a:ea typeface="ＭＳ Ｐゴシック" charset="0"/>
                <a:cs typeface="+mj-cs"/>
              </a:rPr>
              <a:t>Addressing: routing to another LAN</a:t>
            </a:r>
          </a:p>
        </p:txBody>
      </p:sp>
      <p:sp>
        <p:nvSpPr>
          <p:cNvPr id="50213" name="Rectangle 60">
            <a:extLst>
              <a:ext uri="{FF2B5EF4-FFF2-40B4-BE49-F238E27FC236}">
                <a16:creationId xmlns:a16="http://schemas.microsoft.com/office/drawing/2014/main" id="{C67D5CE7-86C1-4FF3-B51A-BD1A396C7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443" y="1542063"/>
            <a:ext cx="11054080" cy="78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87672" indent="-487672" algn="l" defTabSz="1300460" eaLnBrk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44" kern="1200">
                <a:latin typeface="Gill Sans MT" charset="0"/>
                <a:ea typeface="ＭＳ Ｐゴシック" charset="0"/>
              </a:rPr>
              <a:t>R forwards datagram with IP source A, destination B </a:t>
            </a:r>
          </a:p>
        </p:txBody>
      </p:sp>
      <p:sp>
        <p:nvSpPr>
          <p:cNvPr id="50214" name="Rectangle 61">
            <a:extLst>
              <a:ext uri="{FF2B5EF4-FFF2-40B4-BE49-F238E27FC236}">
                <a16:creationId xmlns:a16="http://schemas.microsoft.com/office/drawing/2014/main" id="{08AF90E1-3C15-408A-BFB5-3248C66F9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505" y="2050063"/>
            <a:ext cx="11054080" cy="102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87672" indent="-487672" algn="l" defTabSz="1300460" eaLnBrk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44" kern="1200">
                <a:latin typeface="Gill Sans MT" charset="0"/>
                <a:ea typeface="ＭＳ Ｐゴシック" charset="0"/>
              </a:rPr>
              <a:t>R creates link-layer frame with B's MAC address as dest, frame contains A-to-B IP datagram</a:t>
            </a:r>
            <a:endParaRPr lang="en-US" sz="3982" kern="1200">
              <a:latin typeface="Gill Sans MT" charset="0"/>
              <a:ea typeface="ＭＳ Ｐゴシック" charset="0"/>
            </a:endParaRPr>
          </a:p>
        </p:txBody>
      </p:sp>
      <p:sp>
        <p:nvSpPr>
          <p:cNvPr id="723007" name="AutoShape 63">
            <a:extLst>
              <a:ext uri="{FF2B5EF4-FFF2-40B4-BE49-F238E27FC236}">
                <a16:creationId xmlns:a16="http://schemas.microsoft.com/office/drawing/2014/main" id="{9D3DFFEF-13F3-4C2C-ACA9-ECF485A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4906" y="4120445"/>
            <a:ext cx="447040" cy="1126630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defTabSz="130046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60" i="1" kern="1200">
              <a:latin typeface="Comic Sans MS" charset="0"/>
              <a:ea typeface="ＭＳ Ｐゴシック" charset="0"/>
            </a:endParaRPr>
          </a:p>
        </p:txBody>
      </p:sp>
      <p:grpSp>
        <p:nvGrpSpPr>
          <p:cNvPr id="142375" name="Group 64">
            <a:extLst>
              <a:ext uri="{FF2B5EF4-FFF2-40B4-BE49-F238E27FC236}">
                <a16:creationId xmlns:a16="http://schemas.microsoft.com/office/drawing/2014/main" id="{1D9DA54D-F74F-4DCF-A085-6FC8CD3402EA}"/>
              </a:ext>
            </a:extLst>
          </p:cNvPr>
          <p:cNvGrpSpPr>
            <a:grpSpLocks/>
          </p:cNvGrpSpPr>
          <p:nvPr/>
        </p:nvGrpSpPr>
        <p:grpSpPr bwMode="auto">
          <a:xfrm>
            <a:off x="11022736" y="3490525"/>
            <a:ext cx="2810934" cy="1081476"/>
            <a:chOff x="1197" y="1665"/>
            <a:chExt cx="1245" cy="479"/>
          </a:xfrm>
        </p:grpSpPr>
        <p:grpSp>
          <p:nvGrpSpPr>
            <p:cNvPr id="142401" name="Group 65">
              <a:extLst>
                <a:ext uri="{FF2B5EF4-FFF2-40B4-BE49-F238E27FC236}">
                  <a16:creationId xmlns:a16="http://schemas.microsoft.com/office/drawing/2014/main" id="{7ECE017D-71DF-4420-8944-5085CF277D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50244" name="Rectangle 66">
                <a:extLst>
                  <a:ext uri="{FF2B5EF4-FFF2-40B4-BE49-F238E27FC236}">
                    <a16:creationId xmlns:a16="http://schemas.microsoft.com/office/drawing/2014/main" id="{8113E178-EAB2-456A-8E88-5EF19BF7A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45" name="Line 67">
                <a:extLst>
                  <a:ext uri="{FF2B5EF4-FFF2-40B4-BE49-F238E27FC236}">
                    <a16:creationId xmlns:a16="http://schemas.microsoft.com/office/drawing/2014/main" id="{ED9DB889-8E90-42DA-BDC7-551DD208F9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46" name="Line 68">
                <a:extLst>
                  <a:ext uri="{FF2B5EF4-FFF2-40B4-BE49-F238E27FC236}">
                    <a16:creationId xmlns:a16="http://schemas.microsoft.com/office/drawing/2014/main" id="{AB5E28B1-9A4D-4638-A338-47560CE9B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50243" name="Text Box 69">
              <a:extLst>
                <a:ext uri="{FF2B5EF4-FFF2-40B4-BE49-F238E27FC236}">
                  <a16:creationId xmlns:a16="http://schemas.microsoft.com/office/drawing/2014/main" id="{357FEA56-5717-4DBD-B7AF-91AB0EF5E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" y="1665"/>
              <a:ext cx="1245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IP src: 111.111.111.111</a:t>
              </a:r>
            </a:p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142376" name="Group 70">
            <a:extLst>
              <a:ext uri="{FF2B5EF4-FFF2-40B4-BE49-F238E27FC236}">
                <a16:creationId xmlns:a16="http://schemas.microsoft.com/office/drawing/2014/main" id="{64A7160B-37F1-4572-9831-50FB7B8D25B0}"/>
              </a:ext>
            </a:extLst>
          </p:cNvPr>
          <p:cNvGrpSpPr>
            <a:grpSpLocks/>
          </p:cNvGrpSpPr>
          <p:nvPr/>
        </p:nvGrpSpPr>
        <p:grpSpPr bwMode="auto">
          <a:xfrm>
            <a:off x="11198842" y="3847254"/>
            <a:ext cx="207716" cy="548641"/>
            <a:chOff x="1272" y="1762"/>
            <a:chExt cx="92" cy="243"/>
          </a:xfrm>
        </p:grpSpPr>
        <p:sp>
          <p:nvSpPr>
            <p:cNvPr id="50240" name="Line 71">
              <a:extLst>
                <a:ext uri="{FF2B5EF4-FFF2-40B4-BE49-F238E27FC236}">
                  <a16:creationId xmlns:a16="http://schemas.microsoft.com/office/drawing/2014/main" id="{3C60CAE3-EF34-4B1F-B1F4-CDBE65302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41" name="Line 72">
              <a:extLst>
                <a:ext uri="{FF2B5EF4-FFF2-40B4-BE49-F238E27FC236}">
                  <a16:creationId xmlns:a16="http://schemas.microsoft.com/office/drawing/2014/main" id="{6C5A0B8C-4290-431F-ABD8-AEF0AB892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23017" name="Group 73">
            <a:extLst>
              <a:ext uri="{FF2B5EF4-FFF2-40B4-BE49-F238E27FC236}">
                <a16:creationId xmlns:a16="http://schemas.microsoft.com/office/drawing/2014/main" id="{4527FA32-3BF7-41B5-ABC8-6996C2F3A830}"/>
              </a:ext>
            </a:extLst>
          </p:cNvPr>
          <p:cNvGrpSpPr>
            <a:grpSpLocks/>
          </p:cNvGrpSpPr>
          <p:nvPr/>
        </p:nvGrpSpPr>
        <p:grpSpPr bwMode="auto">
          <a:xfrm>
            <a:off x="10417652" y="2910277"/>
            <a:ext cx="3370863" cy="2160693"/>
            <a:chOff x="931" y="1414"/>
            <a:chExt cx="1493" cy="957"/>
          </a:xfrm>
        </p:grpSpPr>
        <p:sp>
          <p:nvSpPr>
            <p:cNvPr id="50228" name="Text Box 74">
              <a:extLst>
                <a:ext uri="{FF2B5EF4-FFF2-40B4-BE49-F238E27FC236}">
                  <a16:creationId xmlns:a16="http://schemas.microsoft.com/office/drawing/2014/main" id="{FAF529F8-42A8-4A4F-9F79-D11577C4D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493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MAC src: </a:t>
              </a:r>
              <a:r>
                <a:rPr lang="en-US" sz="1707" i="0" kern="1200">
                  <a:solidFill>
                    <a:srgbClr val="FF0000"/>
                  </a:solidFill>
                  <a:latin typeface="Arial" charset="0"/>
                </a:rPr>
                <a:t>1A-23-F9-CD-06-9B</a:t>
              </a:r>
            </a:p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7" i="0" kern="1200">
                  <a:solidFill>
                    <a:srgbClr val="000000"/>
                  </a:solidFill>
                  <a:latin typeface="Arial" charset="0"/>
                </a:rPr>
                <a:t>  MAC dest: </a:t>
              </a:r>
              <a:r>
                <a:rPr lang="en-US" sz="1707" i="0" kern="1200">
                  <a:solidFill>
                    <a:srgbClr val="FF0000"/>
                  </a:solidFill>
                  <a:latin typeface="Arial" charset="0"/>
                </a:rPr>
                <a:t>49-BD-D2-C7-56-2A</a:t>
              </a:r>
            </a:p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7" i="0" kern="120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142388" name="Group 75">
              <a:extLst>
                <a:ext uri="{FF2B5EF4-FFF2-40B4-BE49-F238E27FC236}">
                  <a16:creationId xmlns:a16="http://schemas.microsoft.com/office/drawing/2014/main" id="{5A5682F5-4474-4962-9AEF-E721E7C89D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50234" name="Rectangle 76">
                <a:extLst>
                  <a:ext uri="{FF2B5EF4-FFF2-40B4-BE49-F238E27FC236}">
                    <a16:creationId xmlns:a16="http://schemas.microsoft.com/office/drawing/2014/main" id="{6A672655-9F23-4C64-B02E-AAD0CF357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35" name="Rectangle 77">
                <a:extLst>
                  <a:ext uri="{FF2B5EF4-FFF2-40B4-BE49-F238E27FC236}">
                    <a16:creationId xmlns:a16="http://schemas.microsoft.com/office/drawing/2014/main" id="{281F127E-F09A-41D2-B894-BD5FC2AE9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36" name="Line 78">
                <a:extLst>
                  <a:ext uri="{FF2B5EF4-FFF2-40B4-BE49-F238E27FC236}">
                    <a16:creationId xmlns:a16="http://schemas.microsoft.com/office/drawing/2014/main" id="{D540951A-11E2-4C31-9DDC-0165ABA94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37" name="Line 79">
                <a:extLst>
                  <a:ext uri="{FF2B5EF4-FFF2-40B4-BE49-F238E27FC236}">
                    <a16:creationId xmlns:a16="http://schemas.microsoft.com/office/drawing/2014/main" id="{7D527366-85A0-43A0-AEFD-036547A6D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38" name="Line 80">
                <a:extLst>
                  <a:ext uri="{FF2B5EF4-FFF2-40B4-BE49-F238E27FC236}">
                    <a16:creationId xmlns:a16="http://schemas.microsoft.com/office/drawing/2014/main" id="{7E51096A-82B7-498D-96B5-1FD71C8F51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39" name="Line 81">
                <a:extLst>
                  <a:ext uri="{FF2B5EF4-FFF2-40B4-BE49-F238E27FC236}">
                    <a16:creationId xmlns:a16="http://schemas.microsoft.com/office/drawing/2014/main" id="{A19965DB-7B64-4E27-9A60-B01FF2394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 defTabSz="1300460" eaLnBrk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560" i="1" kern="1200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50230" name="Line 82">
              <a:extLst>
                <a:ext uri="{FF2B5EF4-FFF2-40B4-BE49-F238E27FC236}">
                  <a16:creationId xmlns:a16="http://schemas.microsoft.com/office/drawing/2014/main" id="{F5E5AABB-1CD9-4FB7-BAA1-61C4EE744A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31" name="Line 83">
              <a:extLst>
                <a:ext uri="{FF2B5EF4-FFF2-40B4-BE49-F238E27FC236}">
                  <a16:creationId xmlns:a16="http://schemas.microsoft.com/office/drawing/2014/main" id="{911455E4-9EFD-4186-B826-34B0F1B243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32" name="Line 84">
              <a:extLst>
                <a:ext uri="{FF2B5EF4-FFF2-40B4-BE49-F238E27FC236}">
                  <a16:creationId xmlns:a16="http://schemas.microsoft.com/office/drawing/2014/main" id="{7094F39E-C853-4BA5-8911-78EC03FAE1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33" name="Line 85">
              <a:extLst>
                <a:ext uri="{FF2B5EF4-FFF2-40B4-BE49-F238E27FC236}">
                  <a16:creationId xmlns:a16="http://schemas.microsoft.com/office/drawing/2014/main" id="{2BD82A97-FCA0-41DF-80D1-745F5F16B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42378" name="Group 92">
            <a:extLst>
              <a:ext uri="{FF2B5EF4-FFF2-40B4-BE49-F238E27FC236}">
                <a16:creationId xmlns:a16="http://schemas.microsoft.com/office/drawing/2014/main" id="{5E06FB34-157E-4F49-9C09-B2528BDFE804}"/>
              </a:ext>
            </a:extLst>
          </p:cNvPr>
          <p:cNvGrpSpPr>
            <a:grpSpLocks/>
          </p:cNvGrpSpPr>
          <p:nvPr/>
        </p:nvGrpSpPr>
        <p:grpSpPr bwMode="auto">
          <a:xfrm>
            <a:off x="13632726" y="3524392"/>
            <a:ext cx="1320801" cy="2779324"/>
            <a:chOff x="250" y="1380"/>
            <a:chExt cx="585" cy="1231"/>
          </a:xfrm>
        </p:grpSpPr>
        <p:sp>
          <p:nvSpPr>
            <p:cNvPr id="142380" name="Freeform 93">
              <a:extLst>
                <a:ext uri="{FF2B5EF4-FFF2-40B4-BE49-F238E27FC236}">
                  <a16:creationId xmlns:a16="http://schemas.microsoft.com/office/drawing/2014/main" id="{ECFA81D7-392B-4F4A-BD9E-5D28009C6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560" i="1" kern="12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50222" name="Rectangle 94">
              <a:extLst>
                <a:ext uri="{FF2B5EF4-FFF2-40B4-BE49-F238E27FC236}">
                  <a16:creationId xmlns:a16="http://schemas.microsoft.com/office/drawing/2014/main" id="{5FFED714-C2F3-44B2-870D-B73323686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23" name="Text Box 95">
              <a:extLst>
                <a:ext uri="{FF2B5EF4-FFF2-40B4-BE49-F238E27FC236}">
                  <a16:creationId xmlns:a16="http://schemas.microsoft.com/office/drawing/2014/main" id="{1ECA05CC-B6A0-494D-93DB-3FEE2158F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1380"/>
              <a:ext cx="304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76" i="0" kern="1200">
                <a:solidFill>
                  <a:srgbClr val="000000"/>
                </a:solidFill>
                <a:latin typeface="Arial" charset="0"/>
              </a:endParaRP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76" i="0" kern="1200">
                <a:solidFill>
                  <a:srgbClr val="000000"/>
                </a:solidFill>
                <a:latin typeface="Arial" charset="0"/>
              </a:endParaRP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IP</a:t>
              </a: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Eth</a:t>
              </a:r>
            </a:p>
            <a:p>
              <a:pPr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76" i="0" kern="1200">
                  <a:solidFill>
                    <a:srgbClr val="000000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50224" name="Line 96">
              <a:extLst>
                <a:ext uri="{FF2B5EF4-FFF2-40B4-BE49-F238E27FC236}">
                  <a16:creationId xmlns:a16="http://schemas.microsoft.com/office/drawing/2014/main" id="{B7731DDA-DE89-43E3-B10F-D78F06D79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25" name="Line 97">
              <a:extLst>
                <a:ext uri="{FF2B5EF4-FFF2-40B4-BE49-F238E27FC236}">
                  <a16:creationId xmlns:a16="http://schemas.microsoft.com/office/drawing/2014/main" id="{FEA7F2F8-CBAA-468A-A27E-0D7E94864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26" name="Line 98">
              <a:extLst>
                <a:ext uri="{FF2B5EF4-FFF2-40B4-BE49-F238E27FC236}">
                  <a16:creationId xmlns:a16="http://schemas.microsoft.com/office/drawing/2014/main" id="{47387D04-62A4-46B7-9908-EB080AEA4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27" name="Line 99">
              <a:extLst>
                <a:ext uri="{FF2B5EF4-FFF2-40B4-BE49-F238E27FC236}">
                  <a16:creationId xmlns:a16="http://schemas.microsoft.com/office/drawing/2014/main" id="{54229397-6330-41E3-80F6-C40BD64A9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 defTabSz="1300460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560" i="1" kern="1200"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142379" name="Picture 15" descr="underline_base">
            <a:extLst>
              <a:ext uri="{FF2B5EF4-FFF2-40B4-BE49-F238E27FC236}">
                <a16:creationId xmlns:a16="http://schemas.microsoft.com/office/drawing/2014/main" id="{68DDED97-6629-4AD2-90E9-15B16F6A3679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635" y="1085993"/>
            <a:ext cx="11049564" cy="24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4333AC95-0B16-4884-B1D1-5E48A96C6B42}"/>
              </a:ext>
            </a:extLst>
          </p:cNvPr>
          <p:cNvSpPr txBox="1"/>
          <p:nvPr/>
        </p:nvSpPr>
        <p:spPr>
          <a:xfrm>
            <a:off x="12001500" y="9301554"/>
            <a:ext cx="5435600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From James F. Kurose and Keith W. Ross 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7075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23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23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0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Improving networking performance"/>
          <p:cNvSpPr txBox="1">
            <a:spLocks noGrp="1"/>
          </p:cNvSpPr>
          <p:nvPr>
            <p:ph type="title" idx="4294967295"/>
          </p:nvPr>
        </p:nvSpPr>
        <p:spPr>
          <a:xfrm>
            <a:off x="2536031" y="88900"/>
            <a:ext cx="122682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Improving networking performance</a:t>
            </a:r>
          </a:p>
        </p:txBody>
      </p:sp>
      <p:grpSp>
        <p:nvGrpSpPr>
          <p:cNvPr id="402" name="成组"/>
          <p:cNvGrpSpPr/>
          <p:nvPr/>
        </p:nvGrpSpPr>
        <p:grpSpPr>
          <a:xfrm>
            <a:off x="6204613" y="3108087"/>
            <a:ext cx="4931037" cy="5336784"/>
            <a:chOff x="0" y="0"/>
            <a:chExt cx="4931035" cy="5336782"/>
          </a:xfrm>
        </p:grpSpPr>
        <p:grpSp>
          <p:nvGrpSpPr>
            <p:cNvPr id="384" name="成组"/>
            <p:cNvGrpSpPr/>
            <p:nvPr/>
          </p:nvGrpSpPr>
          <p:grpSpPr>
            <a:xfrm>
              <a:off x="1344801" y="3340648"/>
              <a:ext cx="2204583" cy="1996134"/>
              <a:chOff x="3706112" y="-1"/>
              <a:chExt cx="2204582" cy="1996132"/>
            </a:xfrm>
          </p:grpSpPr>
          <p:sp>
            <p:nvSpPr>
              <p:cNvPr id="382" name="线条"/>
              <p:cNvSpPr/>
              <p:nvPr/>
            </p:nvSpPr>
            <p:spPr>
              <a:xfrm flipV="1">
                <a:off x="4826827" y="-1"/>
                <a:ext cx="1" cy="140649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graphicFrame>
            <p:nvGraphicFramePr>
              <p:cNvPr id="383" name="成组"/>
              <p:cNvGraphicFramePr/>
              <p:nvPr/>
            </p:nvGraphicFramePr>
            <p:xfrm>
              <a:off x="3706112" y="1345892"/>
              <a:ext cx="2204582" cy="650239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22045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4164">
                    <a:tc>
                      <a:txBody>
                        <a:bodyPr/>
                        <a:lstStyle/>
                        <a:p>
                          <a:pPr defTabSz="914400">
                            <a:tabLst>
                              <a:tab pos="914400" algn="l"/>
                            </a:tabLst>
                            <a:defRPr sz="1800"/>
                          </a:pPr>
                          <a:r>
                            <a:rPr sz="3600" b="1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rPr>
                            <a:t>pSwitch</a:t>
                          </a:r>
                        </a:p>
                      </a:txBody>
                      <a:tcPr marL="50800" marR="50800" marT="50800" marB="50800" anchor="ctr" horzOverflow="overflow">
                        <a:lnL w="38100">
                          <a:solidFill>
                            <a:srgbClr val="000000"/>
                          </a:solidFill>
                          <a:miter lim="400000"/>
                        </a:lnL>
                        <a:lnR w="38100">
                          <a:solidFill>
                            <a:srgbClr val="000000"/>
                          </a:solidFill>
                          <a:miter lim="400000"/>
                        </a:lnR>
                        <a:lnT w="38100">
                          <a:solidFill>
                            <a:srgbClr val="000000"/>
                          </a:solidFill>
                          <a:miter lim="400000"/>
                        </a:lnT>
                        <a:lnB w="38100">
                          <a:solidFill>
                            <a:srgbClr val="000000"/>
                          </a:solidFill>
                          <a:miter lim="400000"/>
                        </a:lnB>
                        <a:solidFill>
                          <a:srgbClr val="EE6E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385" name="Hypervisor"/>
            <p:cNvSpPr/>
            <p:nvPr/>
          </p:nvSpPr>
          <p:spPr>
            <a:xfrm>
              <a:off x="68072" y="1848892"/>
              <a:ext cx="4794891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8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Hypervisor</a:t>
              </a:r>
            </a:p>
          </p:txBody>
        </p:sp>
        <p:grpSp>
          <p:nvGrpSpPr>
            <p:cNvPr id="390" name="成组"/>
            <p:cNvGrpSpPr/>
            <p:nvPr/>
          </p:nvGrpSpPr>
          <p:grpSpPr>
            <a:xfrm>
              <a:off x="0" y="0"/>
              <a:ext cx="4931035" cy="1270001"/>
              <a:chOff x="0" y="0"/>
              <a:chExt cx="4931034" cy="1270000"/>
            </a:xfrm>
          </p:grpSpPr>
          <p:sp>
            <p:nvSpPr>
              <p:cNvPr id="386" name="VM1"/>
              <p:cNvSpPr/>
              <p:nvPr/>
            </p:nvSpPr>
            <p:spPr>
              <a:xfrm>
                <a:off x="0" y="0"/>
                <a:ext cx="984179" cy="1270000"/>
              </a:xfrm>
              <a:prstGeom prst="rect">
                <a:avLst/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 b="1">
                    <a:solidFill>
                      <a:srgbClr val="A6AAA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3200"/>
                  <a:t>VM</a:t>
                </a:r>
                <a:r>
                  <a:rPr sz="3200" baseline="-5999"/>
                  <a:t>1</a:t>
                </a:r>
              </a:p>
            </p:txBody>
          </p:sp>
          <p:sp>
            <p:nvSpPr>
              <p:cNvPr id="387" name="VM2"/>
              <p:cNvSpPr/>
              <p:nvPr/>
            </p:nvSpPr>
            <p:spPr>
              <a:xfrm>
                <a:off x="1315581" y="0"/>
                <a:ext cx="984180" cy="1270001"/>
              </a:xfrm>
              <a:prstGeom prst="rect">
                <a:avLst/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 b="1">
                    <a:solidFill>
                      <a:srgbClr val="A6AAA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3200"/>
                  <a:t>VM</a:t>
                </a:r>
                <a:r>
                  <a:rPr sz="3100" baseline="-5999"/>
                  <a:t>2</a:t>
                </a:r>
              </a:p>
            </p:txBody>
          </p:sp>
          <p:sp>
            <p:nvSpPr>
              <p:cNvPr id="388" name="VMN"/>
              <p:cNvSpPr/>
              <p:nvPr/>
            </p:nvSpPr>
            <p:spPr>
              <a:xfrm>
                <a:off x="3946855" y="0"/>
                <a:ext cx="984180" cy="1270001"/>
              </a:xfrm>
              <a:prstGeom prst="rect">
                <a:avLst/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 b="1">
                    <a:solidFill>
                      <a:srgbClr val="A6AAA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3200"/>
                  <a:t>VM</a:t>
                </a:r>
                <a:r>
                  <a:rPr sz="3100" baseline="-5999"/>
                  <a:t>N</a:t>
                </a:r>
              </a:p>
            </p:txBody>
          </p:sp>
          <p:sp>
            <p:nvSpPr>
              <p:cNvPr id="389" name="…"/>
              <p:cNvSpPr txBox="1"/>
              <p:nvPr/>
            </p:nvSpPr>
            <p:spPr>
              <a:xfrm>
                <a:off x="2761358" y="70323"/>
                <a:ext cx="723901" cy="838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800"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…</a:t>
                </a:r>
              </a:p>
            </p:txBody>
          </p:sp>
        </p:grpSp>
        <p:grpSp>
          <p:nvGrpSpPr>
            <p:cNvPr id="395" name="成组"/>
            <p:cNvGrpSpPr/>
            <p:nvPr/>
          </p:nvGrpSpPr>
          <p:grpSpPr>
            <a:xfrm>
              <a:off x="499860" y="1817041"/>
              <a:ext cx="3974438" cy="1317721"/>
              <a:chOff x="0" y="0"/>
              <a:chExt cx="3974436" cy="1317719"/>
            </a:xfrm>
          </p:grpSpPr>
          <p:sp>
            <p:nvSpPr>
              <p:cNvPr id="391" name="线条"/>
              <p:cNvSpPr/>
              <p:nvPr/>
            </p:nvSpPr>
            <p:spPr>
              <a:xfrm flipH="1" flipV="1">
                <a:off x="0" y="-1"/>
                <a:ext cx="104562" cy="381345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sp>
            <p:nvSpPr>
              <p:cNvPr id="392" name="线条"/>
              <p:cNvSpPr/>
              <p:nvPr/>
            </p:nvSpPr>
            <p:spPr>
              <a:xfrm flipV="1">
                <a:off x="269590" y="14524"/>
                <a:ext cx="1029057" cy="359167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sp>
            <p:nvSpPr>
              <p:cNvPr id="393" name="线条"/>
              <p:cNvSpPr/>
              <p:nvPr/>
            </p:nvSpPr>
            <p:spPr>
              <a:xfrm flipV="1">
                <a:off x="978895" y="10164"/>
                <a:ext cx="2995542" cy="508724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sp>
            <p:nvSpPr>
              <p:cNvPr id="394" name="线条"/>
              <p:cNvSpPr/>
              <p:nvPr/>
            </p:nvSpPr>
            <p:spPr>
              <a:xfrm>
                <a:off x="984392" y="846433"/>
                <a:ext cx="953851" cy="471287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</p:grpSp>
        <p:sp>
          <p:nvSpPr>
            <p:cNvPr id="396" name="vSw"/>
            <p:cNvSpPr/>
            <p:nvPr/>
          </p:nvSpPr>
          <p:spPr>
            <a:xfrm>
              <a:off x="499090" y="2194813"/>
              <a:ext cx="984180" cy="578159"/>
            </a:xfrm>
            <a:prstGeom prst="rect">
              <a:avLst/>
            </a:prstGeom>
            <a:solidFill>
              <a:schemeClr val="accent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vSw</a:t>
              </a:r>
            </a:p>
          </p:txBody>
        </p:sp>
        <p:grpSp>
          <p:nvGrpSpPr>
            <p:cNvPr id="400" name="成组"/>
            <p:cNvGrpSpPr/>
            <p:nvPr/>
          </p:nvGrpSpPr>
          <p:grpSpPr>
            <a:xfrm>
              <a:off x="355801" y="1278908"/>
              <a:ext cx="4219433" cy="578159"/>
              <a:chOff x="2784401" y="828331"/>
              <a:chExt cx="4219432" cy="578158"/>
            </a:xfrm>
          </p:grpSpPr>
          <p:sp>
            <p:nvSpPr>
              <p:cNvPr id="397" name="矩形"/>
              <p:cNvSpPr/>
              <p:nvPr/>
            </p:nvSpPr>
            <p:spPr>
              <a:xfrm>
                <a:off x="2784401" y="828331"/>
                <a:ext cx="272578" cy="578159"/>
              </a:xfrm>
              <a:prstGeom prst="rect">
                <a:avLst/>
              </a:prstGeom>
              <a:solidFill>
                <a:schemeClr val="accent1">
                  <a:satOff val="-3355"/>
                  <a:lumOff val="26614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  <p:sp>
            <p:nvSpPr>
              <p:cNvPr id="398" name="矩形"/>
              <p:cNvSpPr/>
              <p:nvPr/>
            </p:nvSpPr>
            <p:spPr>
              <a:xfrm>
                <a:off x="4099983" y="828331"/>
                <a:ext cx="272577" cy="578159"/>
              </a:xfrm>
              <a:prstGeom prst="rect">
                <a:avLst/>
              </a:prstGeom>
              <a:solidFill>
                <a:schemeClr val="accent1">
                  <a:satOff val="-3355"/>
                  <a:lumOff val="26614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  <p:sp>
            <p:nvSpPr>
              <p:cNvPr id="399" name="矩形"/>
              <p:cNvSpPr/>
              <p:nvPr/>
            </p:nvSpPr>
            <p:spPr>
              <a:xfrm>
                <a:off x="6731258" y="828331"/>
                <a:ext cx="272577" cy="578159"/>
              </a:xfrm>
              <a:prstGeom prst="rect">
                <a:avLst/>
              </a:prstGeom>
              <a:solidFill>
                <a:schemeClr val="accent1">
                  <a:satOff val="-3355"/>
                  <a:lumOff val="26614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</p:grpSp>
        <p:sp>
          <p:nvSpPr>
            <p:cNvPr id="401" name="pNIC"/>
            <p:cNvSpPr/>
            <p:nvPr/>
          </p:nvSpPr>
          <p:spPr>
            <a:xfrm>
              <a:off x="1973427" y="3122683"/>
              <a:ext cx="984180" cy="57815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pNIC</a:t>
              </a:r>
            </a:p>
          </p:txBody>
        </p:sp>
      </p:grpSp>
      <p:grpSp>
        <p:nvGrpSpPr>
          <p:cNvPr id="406" name="成组"/>
          <p:cNvGrpSpPr/>
          <p:nvPr/>
        </p:nvGrpSpPr>
        <p:grpSpPr>
          <a:xfrm>
            <a:off x="6520998" y="4349973"/>
            <a:ext cx="4321943" cy="635125"/>
            <a:chOff x="0" y="0"/>
            <a:chExt cx="4321941" cy="635124"/>
          </a:xfrm>
        </p:grpSpPr>
        <p:sp>
          <p:nvSpPr>
            <p:cNvPr id="403" name="vNIC"/>
            <p:cNvSpPr txBox="1"/>
            <p:nvPr/>
          </p:nvSpPr>
          <p:spPr>
            <a:xfrm rot="16200000">
              <a:off x="-127063" y="127062"/>
              <a:ext cx="635126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  <p:sp>
          <p:nvSpPr>
            <p:cNvPr id="404" name="vNIC"/>
            <p:cNvSpPr txBox="1"/>
            <p:nvPr/>
          </p:nvSpPr>
          <p:spPr>
            <a:xfrm rot="16200000">
              <a:off x="1174288" y="127062"/>
              <a:ext cx="63512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  <p:sp>
          <p:nvSpPr>
            <p:cNvPr id="405" name="vNIC"/>
            <p:cNvSpPr txBox="1"/>
            <p:nvPr/>
          </p:nvSpPr>
          <p:spPr>
            <a:xfrm rot="16200000">
              <a:off x="3813879" y="127062"/>
              <a:ext cx="63512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</p:grpSp>
      <p:grpSp>
        <p:nvGrpSpPr>
          <p:cNvPr id="409" name="成组"/>
          <p:cNvGrpSpPr/>
          <p:nvPr/>
        </p:nvGrpSpPr>
        <p:grpSpPr>
          <a:xfrm>
            <a:off x="3148634" y="4398328"/>
            <a:ext cx="6978469" cy="2222200"/>
            <a:chOff x="133379" y="-33793"/>
            <a:chExt cx="6978468" cy="2222198"/>
          </a:xfrm>
        </p:grpSpPr>
        <p:pic>
          <p:nvPicPr>
            <p:cNvPr id="407" name="椭圆形" descr="椭圆形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91556" y="131312"/>
              <a:ext cx="4820291" cy="2057093"/>
            </a:xfrm>
            <a:prstGeom prst="rect">
              <a:avLst/>
            </a:prstGeom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408" name="CPU does…"/>
            <p:cNvSpPr txBox="1"/>
            <p:nvPr/>
          </p:nvSpPr>
          <p:spPr>
            <a:xfrm>
              <a:off x="133379" y="-33793"/>
              <a:ext cx="1989327" cy="12105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CPU does </a:t>
              </a:r>
            </a:p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the work!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hysical structure"/>
          <p:cNvSpPr txBox="1">
            <a:spLocks noGrp="1"/>
          </p:cNvSpPr>
          <p:nvPr>
            <p:ph type="title"/>
          </p:nvPr>
        </p:nvSpPr>
        <p:spPr>
          <a:xfrm>
            <a:off x="3437572" y="2125980"/>
            <a:ext cx="10465120" cy="2981396"/>
          </a:xfrm>
          <a:prstGeom prst="rect">
            <a:avLst/>
          </a:prstGeom>
        </p:spPr>
        <p:txBody>
          <a:bodyPr/>
          <a:lstStyle>
            <a:lvl1pPr>
              <a:defRPr sz="9200"/>
            </a:lvl1pPr>
          </a:lstStyle>
          <a:p>
            <a:pPr>
              <a:defRPr sz="9200"/>
            </a:pPr>
            <a:r>
              <a:rPr lang="en-US" altLang="zh-CN" dirty="0"/>
              <a:t>Host networking virtualization</a:t>
            </a:r>
            <a:endParaRPr dirty="0"/>
          </a:p>
        </p:txBody>
      </p:sp>
      <p:sp>
        <p:nvSpPr>
          <p:cNvPr id="164" name="Ankit Singla…"/>
          <p:cNvSpPr txBox="1"/>
          <p:nvPr/>
        </p:nvSpPr>
        <p:spPr>
          <a:xfrm>
            <a:off x="3592218" y="8180834"/>
            <a:ext cx="2178481" cy="1153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15425">
              <a:defRPr sz="5800">
                <a:latin typeface="Gill Sans"/>
                <a:ea typeface="Gill Sans"/>
                <a:cs typeface="Gill Sans"/>
                <a:sym typeface="Gill Sans"/>
              </a:defRPr>
            </a:pPr>
            <a:r>
              <a:rPr sz="3413" dirty="0">
                <a:latin typeface="Gill Sans"/>
                <a:sym typeface="Gill Sans"/>
              </a:rPr>
              <a:t>Ankit Singla</a:t>
            </a:r>
          </a:p>
          <a:p>
            <a:pPr algn="l" defTabSz="415425">
              <a:defRPr sz="5800">
                <a:latin typeface="Gill Sans"/>
                <a:ea typeface="Gill Sans"/>
                <a:cs typeface="Gill Sans"/>
                <a:sym typeface="Gill Sans"/>
              </a:defRPr>
            </a:pPr>
            <a:r>
              <a:rPr sz="3413" dirty="0">
                <a:latin typeface="Gill Sans"/>
                <a:sym typeface="Gill Sans"/>
              </a:rPr>
              <a:t>ETH Zürich</a:t>
            </a:r>
          </a:p>
        </p:txBody>
      </p:sp>
      <p:sp>
        <p:nvSpPr>
          <p:cNvPr id="165" name="P. Brighten Godfrey…"/>
          <p:cNvSpPr txBox="1"/>
          <p:nvPr/>
        </p:nvSpPr>
        <p:spPr>
          <a:xfrm>
            <a:off x="6049286" y="8180834"/>
            <a:ext cx="3597139" cy="1153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15425">
              <a:defRPr sz="5800">
                <a:latin typeface="Gill Sans"/>
                <a:ea typeface="Gill Sans"/>
                <a:cs typeface="Gill Sans"/>
                <a:sym typeface="Gill Sans"/>
              </a:defRPr>
            </a:pPr>
            <a:r>
              <a:rPr sz="3413" dirty="0">
                <a:latin typeface="Gill Sans"/>
                <a:sym typeface="Gill Sans"/>
              </a:rPr>
              <a:t>P. Brighten Godfrey</a:t>
            </a:r>
          </a:p>
          <a:p>
            <a:pPr algn="l" defTabSz="415425">
              <a:defRPr sz="5800">
                <a:latin typeface="Gill Sans"/>
                <a:ea typeface="Gill Sans"/>
                <a:cs typeface="Gill Sans"/>
                <a:sym typeface="Gill Sans"/>
              </a:defRPr>
            </a:pPr>
            <a:r>
              <a:rPr sz="3413" dirty="0">
                <a:latin typeface="Gill Sans"/>
                <a:sym typeface="Gill Sans"/>
              </a:rPr>
              <a:t>UIUC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65BB0D-9C30-4DE0-A13C-F8B1509A5E8E}"/>
              </a:ext>
            </a:extLst>
          </p:cNvPr>
          <p:cNvSpPr txBox="1"/>
          <p:nvPr/>
        </p:nvSpPr>
        <p:spPr>
          <a:xfrm>
            <a:off x="265" y="7235577"/>
            <a:ext cx="9001362" cy="737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415425">
              <a:defRPr/>
            </a:pPr>
            <a:r>
              <a:rPr lang="en-US" altLang="zh-CN" sz="4124">
                <a:latin typeface="Gill Sans"/>
              </a:rPr>
              <a:t>Most </a:t>
            </a:r>
            <a:r>
              <a:rPr lang="en-US" altLang="zh-CN" sz="4124" dirty="0">
                <a:latin typeface="Gill Sans"/>
              </a:rPr>
              <a:t>materials from UIUC MOOC</a:t>
            </a:r>
            <a:endParaRPr lang="zh-CN" altLang="en-US" sz="4124" dirty="0">
              <a:latin typeface="Gill San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6D9A39-7CBF-4451-BB67-11BF7A36D06B}"/>
              </a:ext>
            </a:extLst>
          </p:cNvPr>
          <p:cNvSpPr txBox="1"/>
          <p:nvPr/>
        </p:nvSpPr>
        <p:spPr>
          <a:xfrm>
            <a:off x="449243" y="8388712"/>
            <a:ext cx="3015329" cy="737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415425">
              <a:defRPr/>
            </a:pPr>
            <a:r>
              <a:rPr lang="en-US" altLang="zh-CN" sz="4124" dirty="0">
                <a:latin typeface="Gill Sans"/>
              </a:rPr>
              <a:t>Credits to</a:t>
            </a:r>
            <a:endParaRPr lang="zh-CN" altLang="en-US" sz="4124" dirty="0">
              <a:latin typeface="Gill San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63C40B-67D9-4111-8A5B-C017740B7792}"/>
              </a:ext>
            </a:extLst>
          </p:cNvPr>
          <p:cNvSpPr/>
          <p:nvPr/>
        </p:nvSpPr>
        <p:spPr>
          <a:xfrm>
            <a:off x="660351" y="419694"/>
            <a:ext cx="4802918" cy="639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5425"/>
            <a:r>
              <a:rPr lang="en-US" altLang="zh-CN" sz="3556" b="1" dirty="0">
                <a:latin typeface="Abadi" panose="020B0604020104020204" pitchFamily="34" charset="0"/>
              </a:rPr>
              <a:t>Part I: Cloud networking</a:t>
            </a:r>
            <a:endParaRPr lang="zh-CN" altLang="en-US" sz="3556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54756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acket processing on CPUs"/>
          <p:cNvSpPr txBox="1">
            <a:spLocks noGrp="1"/>
          </p:cNvSpPr>
          <p:nvPr>
            <p:ph type="title" idx="4294967295"/>
          </p:nvPr>
        </p:nvSpPr>
        <p:spPr>
          <a:xfrm>
            <a:off x="2536031" y="88900"/>
            <a:ext cx="122682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Packet processing on CPUs</a:t>
            </a:r>
          </a:p>
        </p:txBody>
      </p:sp>
      <p:sp>
        <p:nvSpPr>
          <p:cNvPr id="414" name="Flexible"/>
          <p:cNvSpPr txBox="1"/>
          <p:nvPr/>
        </p:nvSpPr>
        <p:spPr>
          <a:xfrm>
            <a:off x="4643587" y="2716482"/>
            <a:ext cx="1861087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42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Flexible</a:t>
            </a:r>
          </a:p>
        </p:txBody>
      </p:sp>
      <p:sp>
        <p:nvSpPr>
          <p:cNvPr id="415" name="10Gbps, 84 Byte packets ⇒ 67ns time budget"/>
          <p:cNvSpPr txBox="1"/>
          <p:nvPr/>
        </p:nvSpPr>
        <p:spPr>
          <a:xfrm>
            <a:off x="3715237" y="4315175"/>
            <a:ext cx="10873169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>
                <a:latin typeface="Abadi" panose="020B0604020104020204" pitchFamily="34" charset="0"/>
              </a:rPr>
              <a:t>10Gbps, 84 Byte packets ⇒ 67ns time budget</a:t>
            </a:r>
          </a:p>
        </p:txBody>
      </p:sp>
      <p:sp>
        <p:nvSpPr>
          <p:cNvPr id="416" name="Context: CPU-memory takes tens of ns"/>
          <p:cNvSpPr txBox="1"/>
          <p:nvPr/>
        </p:nvSpPr>
        <p:spPr>
          <a:xfrm>
            <a:off x="4222599" y="8062351"/>
            <a:ext cx="8895064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>
                <a:latin typeface="Abadi" panose="020B0604020104020204" pitchFamily="34" charset="0"/>
              </a:rPr>
              <a:t>Context: CPU-memory takes </a:t>
            </a:r>
            <a:r>
              <a:rPr b="1" dirty="0">
                <a:solidFill>
                  <a:srgbClr val="FF0000"/>
                </a:solidFill>
                <a:latin typeface="Abadi" panose="020B0604020104020204" pitchFamily="34" charset="0"/>
              </a:rPr>
              <a:t>tens of ns</a:t>
            </a:r>
          </a:p>
        </p:txBody>
      </p:sp>
      <p:sp>
        <p:nvSpPr>
          <p:cNvPr id="417" name="slow, CPU-expensive"/>
          <p:cNvSpPr txBox="1"/>
          <p:nvPr/>
        </p:nvSpPr>
        <p:spPr>
          <a:xfrm>
            <a:off x="7685669" y="2716482"/>
            <a:ext cx="4805803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4200" b="1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dirty="0">
                <a:solidFill>
                  <a:srgbClr val="FF0000"/>
                </a:solidFill>
                <a:latin typeface="Abadi" panose="020B0604020104020204" pitchFamily="34" charset="0"/>
              </a:rPr>
              <a:t>slow, CPU-expensive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BD973E-CD97-4890-807C-9C116E960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51" y="5396918"/>
            <a:ext cx="14323707" cy="17653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2" animBg="1" advAuto="0"/>
      <p:bldP spid="416" grpId="3" animBg="1" advAuto="0"/>
      <p:bldP spid="417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acket processing on CPUs"/>
          <p:cNvSpPr txBox="1">
            <a:spLocks noGrp="1"/>
          </p:cNvSpPr>
          <p:nvPr>
            <p:ph type="title" idx="4294967295"/>
          </p:nvPr>
        </p:nvSpPr>
        <p:spPr>
          <a:xfrm>
            <a:off x="2536031" y="88900"/>
            <a:ext cx="122682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Packet processing on CPUs</a:t>
            </a:r>
          </a:p>
        </p:txBody>
      </p:sp>
      <p:sp>
        <p:nvSpPr>
          <p:cNvPr id="422" name="Packet I/O…"/>
          <p:cNvSpPr txBox="1"/>
          <p:nvPr/>
        </p:nvSpPr>
        <p:spPr>
          <a:xfrm>
            <a:off x="5671262" y="4287175"/>
            <a:ext cx="5923096" cy="286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1143000" indent="-635000" algn="l">
              <a:spcBef>
                <a:spcPts val="3200"/>
              </a:spcBef>
              <a:buSzPct val="125000"/>
              <a:buChar char="•"/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4200" dirty="0"/>
              <a:t>Packet I/O</a:t>
            </a:r>
          </a:p>
          <a:p>
            <a:pPr marL="1143000" indent="-635000" algn="l">
              <a:spcBef>
                <a:spcPts val="3200"/>
              </a:spcBef>
              <a:buSzPct val="125000"/>
              <a:buChar char="•"/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4200" dirty="0" err="1"/>
              <a:t>Userspace</a:t>
            </a:r>
            <a:r>
              <a:rPr sz="4200" dirty="0"/>
              <a:t> overheads</a:t>
            </a:r>
          </a:p>
          <a:p>
            <a:pPr marL="1143000" indent="-635000" algn="l">
              <a:spcBef>
                <a:spcPts val="3200"/>
              </a:spcBef>
              <a:buSzPct val="125000"/>
              <a:buChar char="•"/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4200" dirty="0"/>
              <a:t>Packet classification</a:t>
            </a:r>
          </a:p>
        </p:txBody>
      </p:sp>
      <p:sp>
        <p:nvSpPr>
          <p:cNvPr id="423" name="Progress is being made!"/>
          <p:cNvSpPr txBox="1"/>
          <p:nvPr/>
        </p:nvSpPr>
        <p:spPr>
          <a:xfrm>
            <a:off x="5400824" y="7963201"/>
            <a:ext cx="630140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4800" b="1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Progress is being made! </a:t>
            </a:r>
          </a:p>
        </p:txBody>
      </p:sp>
      <p:sp>
        <p:nvSpPr>
          <p:cNvPr id="424" name="Flexible"/>
          <p:cNvSpPr txBox="1"/>
          <p:nvPr/>
        </p:nvSpPr>
        <p:spPr>
          <a:xfrm>
            <a:off x="4643587" y="2716482"/>
            <a:ext cx="1772921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42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t>Flexible</a:t>
            </a:r>
          </a:p>
        </p:txBody>
      </p:sp>
      <p:sp>
        <p:nvSpPr>
          <p:cNvPr id="425" name="slow, CPU-expensive"/>
          <p:cNvSpPr txBox="1"/>
          <p:nvPr/>
        </p:nvSpPr>
        <p:spPr>
          <a:xfrm>
            <a:off x="7685669" y="2716482"/>
            <a:ext cx="4619854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4200" b="1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t>slow, CPU-expensive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1" build="p" bldLvl="5" animBg="1" advAuto="0"/>
      <p:bldP spid="423" grpId="2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4B3F1DA-15BC-40B1-80D0-40522DE20BE8}"/>
              </a:ext>
            </a:extLst>
          </p:cNvPr>
          <p:cNvSpPr/>
          <p:nvPr/>
        </p:nvSpPr>
        <p:spPr>
          <a:xfrm>
            <a:off x="11610494" y="2850271"/>
            <a:ext cx="4157287" cy="52651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21" name="Packet processing on CPUs"/>
          <p:cNvSpPr txBox="1">
            <a:spLocks noGrp="1"/>
          </p:cNvSpPr>
          <p:nvPr>
            <p:ph type="title" idx="4294967295"/>
          </p:nvPr>
        </p:nvSpPr>
        <p:spPr>
          <a:xfrm>
            <a:off x="2536031" y="88900"/>
            <a:ext cx="122682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Packet processing on CPUs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04E61B-CC4C-4A77-8268-23E741AB4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47" y="2571281"/>
            <a:ext cx="10655694" cy="5731899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DAEC52A-A5F3-41EA-9FFC-B29BFE6FC5D3}"/>
              </a:ext>
            </a:extLst>
          </p:cNvPr>
          <p:cNvGrpSpPr/>
          <p:nvPr/>
        </p:nvGrpSpPr>
        <p:grpSpPr>
          <a:xfrm>
            <a:off x="6251394" y="7580663"/>
            <a:ext cx="3141406" cy="1980115"/>
            <a:chOff x="8670131" y="7020232"/>
            <a:chExt cx="3141406" cy="198011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377CDB8-8D1A-4F4C-BACD-C0081A409BDA}"/>
                </a:ext>
              </a:extLst>
            </p:cNvPr>
            <p:cNvSpPr txBox="1"/>
            <p:nvPr/>
          </p:nvSpPr>
          <p:spPr>
            <a:xfrm>
              <a:off x="8670131" y="8343757"/>
              <a:ext cx="3141406" cy="656590"/>
            </a:xfrm>
            <a:prstGeom prst="rect">
              <a:avLst/>
            </a:prstGeom>
            <a:noFill/>
            <a:ln w="57150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Packet I/O</a:t>
              </a: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6579A7BF-35E6-4231-A086-A34FC8EB4CB0}"/>
                </a:ext>
              </a:extLst>
            </p:cNvPr>
            <p:cNvCxnSpPr>
              <a:stCxn id="3" idx="0"/>
            </p:cNvCxnSpPr>
            <p:nvPr/>
          </p:nvCxnSpPr>
          <p:spPr>
            <a:xfrm flipV="1">
              <a:off x="10240834" y="7020232"/>
              <a:ext cx="1233411" cy="1323525"/>
            </a:xfrm>
            <a:prstGeom prst="straightConnector1">
              <a:avLst/>
            </a:prstGeom>
            <a:noFill/>
            <a:ln w="57150" cap="flat">
              <a:solidFill>
                <a:srgbClr val="FF0000"/>
              </a:solidFill>
              <a:miter lim="400000"/>
              <a:headEnd type="none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62F7B1D-FF94-46EC-B990-03BAC9AEEA1D}"/>
              </a:ext>
            </a:extLst>
          </p:cNvPr>
          <p:cNvGrpSpPr/>
          <p:nvPr/>
        </p:nvGrpSpPr>
        <p:grpSpPr>
          <a:xfrm>
            <a:off x="11183676" y="7334714"/>
            <a:ext cx="5233040" cy="2178926"/>
            <a:chOff x="8583402" y="6628739"/>
            <a:chExt cx="5233040" cy="217892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4EF2C49-4851-4F00-A95D-1AFAF22BAED1}"/>
                </a:ext>
              </a:extLst>
            </p:cNvPr>
            <p:cNvSpPr txBox="1"/>
            <p:nvPr/>
          </p:nvSpPr>
          <p:spPr>
            <a:xfrm>
              <a:off x="8583402" y="8151075"/>
              <a:ext cx="5233040" cy="656590"/>
            </a:xfrm>
            <a:prstGeom prst="rect">
              <a:avLst/>
            </a:prstGeom>
            <a:noFill/>
            <a:ln w="57150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Kernel-User space switch</a:t>
              </a: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916B25F-6211-49FB-BD70-61176BE5E2D1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8714380" y="6628739"/>
              <a:ext cx="2485542" cy="1522336"/>
            </a:xfrm>
            <a:prstGeom prst="straightConnector1">
              <a:avLst/>
            </a:prstGeom>
            <a:noFill/>
            <a:ln w="57150" cap="flat">
              <a:solidFill>
                <a:srgbClr val="FF0000"/>
              </a:solidFill>
              <a:miter lim="400000"/>
              <a:headEnd type="none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705281-E011-47AF-87F0-31693288B959}"/>
              </a:ext>
            </a:extLst>
          </p:cNvPr>
          <p:cNvSpPr/>
          <p:nvPr/>
        </p:nvSpPr>
        <p:spPr>
          <a:xfrm>
            <a:off x="13852254" y="3848991"/>
            <a:ext cx="884903" cy="52212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FCBF641-0080-481B-8D0A-12EE3DB79FDE}"/>
              </a:ext>
            </a:extLst>
          </p:cNvPr>
          <p:cNvSpPr/>
          <p:nvPr/>
        </p:nvSpPr>
        <p:spPr>
          <a:xfrm>
            <a:off x="13852254" y="4918891"/>
            <a:ext cx="884903" cy="52212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CB0679D-1767-4679-ACB5-7E3D29115E9C}"/>
              </a:ext>
            </a:extLst>
          </p:cNvPr>
          <p:cNvSpPr/>
          <p:nvPr/>
        </p:nvSpPr>
        <p:spPr>
          <a:xfrm>
            <a:off x="13852254" y="6072519"/>
            <a:ext cx="884903" cy="52212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DF0D5CA-5BAF-4413-A178-922F055168C9}"/>
              </a:ext>
            </a:extLst>
          </p:cNvPr>
          <p:cNvGrpSpPr/>
          <p:nvPr/>
        </p:nvGrpSpPr>
        <p:grpSpPr>
          <a:xfrm>
            <a:off x="10686965" y="4416432"/>
            <a:ext cx="284076" cy="3069996"/>
            <a:chOff x="11262152" y="3856001"/>
            <a:chExt cx="1141242" cy="3069996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5A101D2-BF4B-4233-9A8A-0ACD43858405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152" y="3856001"/>
              <a:ext cx="1141242" cy="67175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7FB7145-DC63-4B7C-A817-0EF6DF8A7C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97265" y="4876799"/>
              <a:ext cx="1106129" cy="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7F7D31F-4AFC-4034-ACA7-2F8C0D010A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80587" y="5225844"/>
              <a:ext cx="1122807" cy="1700153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C46D065-E2F3-4038-B8CC-4A776BA98CF0}"/>
              </a:ext>
            </a:extLst>
          </p:cNvPr>
          <p:cNvSpPr/>
          <p:nvPr/>
        </p:nvSpPr>
        <p:spPr>
          <a:xfrm>
            <a:off x="11002294" y="4708096"/>
            <a:ext cx="1902544" cy="152135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Dispatcher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C643B1C-F779-4B96-8BFA-6CB967F18C3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2924502" y="4110056"/>
            <a:ext cx="927752" cy="108132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9C028BC-4C3B-45A6-93D4-A5BADF947388}"/>
              </a:ext>
            </a:extLst>
          </p:cNvPr>
          <p:cNvCxnSpPr>
            <a:cxnSpLocks/>
            <a:stCxn id="27" idx="3"/>
            <a:endCxn id="18" idx="1"/>
          </p:cNvCxnSpPr>
          <p:nvPr/>
        </p:nvCxnSpPr>
        <p:spPr>
          <a:xfrm flipV="1">
            <a:off x="12904838" y="5179956"/>
            <a:ext cx="947416" cy="28881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6E7EA54-C6FA-42DE-B8A4-0CED17609149}"/>
              </a:ext>
            </a:extLst>
          </p:cNvPr>
          <p:cNvCxnSpPr>
            <a:cxnSpLocks/>
          </p:cNvCxnSpPr>
          <p:nvPr/>
        </p:nvCxnSpPr>
        <p:spPr>
          <a:xfrm>
            <a:off x="12937144" y="5633632"/>
            <a:ext cx="942847" cy="69995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8D6C175-839B-4126-86DC-E3DED2426DA7}"/>
              </a:ext>
            </a:extLst>
          </p:cNvPr>
          <p:cNvSpPr txBox="1"/>
          <p:nvPr/>
        </p:nvSpPr>
        <p:spPr>
          <a:xfrm>
            <a:off x="12601264" y="2336844"/>
            <a:ext cx="237343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badi" panose="020B0604020104020204" pitchFamily="34" charset="0"/>
                <a:sym typeface="Helvetica Light"/>
              </a:rPr>
              <a:t>User space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badi" panose="020B0604020104020204" pitchFamily="34" charset="0"/>
              <a:sym typeface="Helvetica Light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2E89491-3AC3-4711-93F9-DD992B7EFA73}"/>
              </a:ext>
            </a:extLst>
          </p:cNvPr>
          <p:cNvGrpSpPr/>
          <p:nvPr/>
        </p:nvGrpSpPr>
        <p:grpSpPr>
          <a:xfrm>
            <a:off x="10156993" y="1393354"/>
            <a:ext cx="4473407" cy="3128938"/>
            <a:chOff x="6133502" y="4124485"/>
            <a:chExt cx="4473407" cy="3128938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7227EE1-C3E3-449A-9B8A-F63C7E65B324}"/>
                </a:ext>
              </a:extLst>
            </p:cNvPr>
            <p:cNvSpPr txBox="1"/>
            <p:nvPr/>
          </p:nvSpPr>
          <p:spPr>
            <a:xfrm>
              <a:off x="6133502" y="4124485"/>
              <a:ext cx="4473407" cy="656590"/>
            </a:xfrm>
            <a:prstGeom prst="rect">
              <a:avLst/>
            </a:prstGeom>
            <a:noFill/>
            <a:ln w="57150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Packet classification</a:t>
              </a: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492F0251-EEDC-4882-B287-7668DE5AA60E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8370206" y="4781075"/>
              <a:ext cx="511141" cy="2472348"/>
            </a:xfrm>
            <a:prstGeom prst="straightConnector1">
              <a:avLst/>
            </a:prstGeom>
            <a:noFill/>
            <a:ln w="57150" cap="flat">
              <a:solidFill>
                <a:srgbClr val="FF0000"/>
              </a:solidFill>
              <a:miter lim="400000"/>
              <a:headEnd type="none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660749342"/>
      </p:ext>
    </p:extLst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8A70-16EA-4F6D-996D-EB739FFA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056" y="44245"/>
            <a:ext cx="13624149" cy="1778000"/>
          </a:xfrm>
        </p:spPr>
        <p:txBody>
          <a:bodyPr/>
          <a:lstStyle/>
          <a:p>
            <a:r>
              <a:rPr lang="en-US" altLang="zh-CN" dirty="0"/>
              <a:t>How to solve this problem?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8793921D-FABB-47FE-869D-A17F2568A4D9}"/>
              </a:ext>
            </a:extLst>
          </p:cNvPr>
          <p:cNvSpPr txBox="1">
            <a:spLocks/>
          </p:cNvSpPr>
          <p:nvPr/>
        </p:nvSpPr>
        <p:spPr>
          <a:xfrm>
            <a:off x="913908" y="2750574"/>
            <a:ext cx="15943498" cy="5702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/>
              <a:t>Two directions to improve the performance of host networking virtualization</a:t>
            </a:r>
            <a:endParaRPr kumimoji="1" lang="en-US" altLang="zh-CN" sz="4400" dirty="0">
              <a:solidFill>
                <a:sysClr val="windowText" lastClr="000000"/>
              </a:solidFill>
            </a:endParaRPr>
          </a:p>
          <a:p>
            <a:pPr lvl="1"/>
            <a:r>
              <a:rPr kumimoji="1" lang="en-US" altLang="zh-CN" sz="4000" dirty="0">
                <a:solidFill>
                  <a:sysClr val="windowText" lastClr="000000"/>
                </a:solidFill>
              </a:rPr>
              <a:t>Hardware-based solution</a:t>
            </a:r>
          </a:p>
          <a:p>
            <a:pPr lvl="2"/>
            <a:r>
              <a:rPr kumimoji="1" lang="en-US" altLang="zh-CN" sz="4000" dirty="0">
                <a:solidFill>
                  <a:sysClr val="windowText" lastClr="000000"/>
                </a:solidFill>
              </a:rPr>
              <a:t>E.g., SR-IOV</a:t>
            </a:r>
          </a:p>
          <a:p>
            <a:pPr lvl="1"/>
            <a:r>
              <a:rPr kumimoji="1" lang="en-US" altLang="zh-CN" sz="4000" dirty="0">
                <a:solidFill>
                  <a:sysClr val="windowText" lastClr="000000"/>
                </a:solidFill>
              </a:rPr>
              <a:t>Software-based solution</a:t>
            </a:r>
          </a:p>
          <a:p>
            <a:pPr lvl="2"/>
            <a:r>
              <a:rPr kumimoji="1" lang="en-US" altLang="zh-CN" sz="4000" dirty="0">
                <a:solidFill>
                  <a:sysClr val="windowText" lastClr="000000"/>
                </a:solidFill>
              </a:rPr>
              <a:t>E.g., Open </a:t>
            </a:r>
            <a:r>
              <a:rPr kumimoji="1" lang="en-US" altLang="zh-CN" sz="4000" dirty="0" err="1">
                <a:solidFill>
                  <a:sysClr val="windowText" lastClr="000000"/>
                </a:solidFill>
              </a:rPr>
              <a:t>vSwitch</a:t>
            </a:r>
            <a:endParaRPr kumimoji="1" lang="en-US" altLang="zh-CN" sz="4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5936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R-IOV: Single-root I/O Virtualization"/>
          <p:cNvSpPr txBox="1">
            <a:spLocks noGrp="1"/>
          </p:cNvSpPr>
          <p:nvPr>
            <p:ph type="title" idx="4294967295"/>
          </p:nvPr>
        </p:nvSpPr>
        <p:spPr>
          <a:xfrm>
            <a:off x="2330346" y="69116"/>
            <a:ext cx="12679573" cy="17653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SR-IOV: Single-root I/O Virtualization</a:t>
            </a:r>
          </a:p>
        </p:txBody>
      </p:sp>
      <p:grpSp>
        <p:nvGrpSpPr>
          <p:cNvPr id="450" name="成组"/>
          <p:cNvGrpSpPr/>
          <p:nvPr/>
        </p:nvGrpSpPr>
        <p:grpSpPr>
          <a:xfrm>
            <a:off x="3158332" y="3108087"/>
            <a:ext cx="4931036" cy="5330708"/>
            <a:chOff x="0" y="0"/>
            <a:chExt cx="4931035" cy="5330706"/>
          </a:xfrm>
        </p:grpSpPr>
        <p:grpSp>
          <p:nvGrpSpPr>
            <p:cNvPr id="432" name="成组"/>
            <p:cNvGrpSpPr/>
            <p:nvPr/>
          </p:nvGrpSpPr>
          <p:grpSpPr>
            <a:xfrm>
              <a:off x="1344801" y="3340648"/>
              <a:ext cx="2204584" cy="1990058"/>
              <a:chOff x="3706112" y="-1"/>
              <a:chExt cx="2204583" cy="1990056"/>
            </a:xfrm>
          </p:grpSpPr>
          <p:sp>
            <p:nvSpPr>
              <p:cNvPr id="430" name="线条"/>
              <p:cNvSpPr/>
              <p:nvPr/>
            </p:nvSpPr>
            <p:spPr>
              <a:xfrm flipV="1">
                <a:off x="4826827" y="-1"/>
                <a:ext cx="1" cy="140649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graphicFrame>
            <p:nvGraphicFramePr>
              <p:cNvPr id="431" name="成组"/>
              <p:cNvGraphicFramePr/>
              <p:nvPr/>
            </p:nvGraphicFramePr>
            <p:xfrm>
              <a:off x="3706112" y="1345892"/>
              <a:ext cx="2204583" cy="644163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22045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4164">
                    <a:tc>
                      <a:txBody>
                        <a:bodyPr/>
                        <a:lstStyle/>
                        <a:p>
                          <a:pPr defTabSz="914400">
                            <a:tabLst>
                              <a:tab pos="914400" algn="l"/>
                            </a:tabLst>
                            <a:defRPr>
                              <a:latin typeface="Gill Sans"/>
                              <a:ea typeface="Gill Sans"/>
                              <a:cs typeface="Gill Sans"/>
                              <a:sym typeface="Gill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L w="38100">
                          <a:solidFill>
                            <a:srgbClr val="000000"/>
                          </a:solidFill>
                          <a:miter lim="400000"/>
                        </a:lnL>
                        <a:lnR w="38100">
                          <a:solidFill>
                            <a:srgbClr val="000000"/>
                          </a:solidFill>
                          <a:miter lim="400000"/>
                        </a:lnR>
                        <a:lnT w="38100">
                          <a:solidFill>
                            <a:srgbClr val="000000"/>
                          </a:solidFill>
                          <a:miter lim="400000"/>
                        </a:lnT>
                        <a:lnB w="38100">
                          <a:solidFill>
                            <a:srgbClr val="000000"/>
                          </a:solidFill>
                          <a:miter lim="400000"/>
                        </a:lnB>
                        <a:solidFill>
                          <a:srgbClr val="EE6E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433" name="矩形"/>
            <p:cNvSpPr/>
            <p:nvPr/>
          </p:nvSpPr>
          <p:spPr>
            <a:xfrm>
              <a:off x="68072" y="1848892"/>
              <a:ext cx="4794891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8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4800"/>
            </a:p>
          </p:txBody>
        </p:sp>
        <p:grpSp>
          <p:nvGrpSpPr>
            <p:cNvPr id="438" name="成组"/>
            <p:cNvGrpSpPr/>
            <p:nvPr/>
          </p:nvGrpSpPr>
          <p:grpSpPr>
            <a:xfrm>
              <a:off x="0" y="0"/>
              <a:ext cx="4931035" cy="1270001"/>
              <a:chOff x="0" y="0"/>
              <a:chExt cx="4931034" cy="1270000"/>
            </a:xfrm>
          </p:grpSpPr>
          <p:sp>
            <p:nvSpPr>
              <p:cNvPr id="434" name="VM1"/>
              <p:cNvSpPr/>
              <p:nvPr/>
            </p:nvSpPr>
            <p:spPr>
              <a:xfrm>
                <a:off x="0" y="0"/>
                <a:ext cx="984179" cy="1270000"/>
              </a:xfrm>
              <a:prstGeom prst="rect">
                <a:avLst/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 b="1">
                    <a:solidFill>
                      <a:srgbClr val="A6AAA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3200"/>
                  <a:t>VM</a:t>
                </a:r>
                <a:r>
                  <a:rPr sz="3200" baseline="-5999"/>
                  <a:t>1</a:t>
                </a:r>
              </a:p>
            </p:txBody>
          </p:sp>
          <p:sp>
            <p:nvSpPr>
              <p:cNvPr id="435" name="VM2"/>
              <p:cNvSpPr/>
              <p:nvPr/>
            </p:nvSpPr>
            <p:spPr>
              <a:xfrm>
                <a:off x="1315581" y="0"/>
                <a:ext cx="984180" cy="1270001"/>
              </a:xfrm>
              <a:prstGeom prst="rect">
                <a:avLst/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 b="1">
                    <a:solidFill>
                      <a:srgbClr val="A6AAA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3200"/>
                  <a:t>VM</a:t>
                </a:r>
                <a:r>
                  <a:rPr sz="3100" baseline="-5999"/>
                  <a:t>2</a:t>
                </a:r>
              </a:p>
            </p:txBody>
          </p:sp>
          <p:sp>
            <p:nvSpPr>
              <p:cNvPr id="436" name="VMN"/>
              <p:cNvSpPr/>
              <p:nvPr/>
            </p:nvSpPr>
            <p:spPr>
              <a:xfrm>
                <a:off x="3946855" y="0"/>
                <a:ext cx="984180" cy="1270001"/>
              </a:xfrm>
              <a:prstGeom prst="rect">
                <a:avLst/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 b="1">
                    <a:solidFill>
                      <a:srgbClr val="A6AAA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3200"/>
                  <a:t>VM</a:t>
                </a:r>
                <a:r>
                  <a:rPr sz="3100" baseline="-5999"/>
                  <a:t>N</a:t>
                </a:r>
              </a:p>
            </p:txBody>
          </p:sp>
          <p:sp>
            <p:nvSpPr>
              <p:cNvPr id="437" name="…"/>
              <p:cNvSpPr txBox="1"/>
              <p:nvPr/>
            </p:nvSpPr>
            <p:spPr>
              <a:xfrm>
                <a:off x="2761358" y="70323"/>
                <a:ext cx="723901" cy="838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800"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…</a:t>
                </a:r>
              </a:p>
            </p:txBody>
          </p:sp>
        </p:grpSp>
        <p:grpSp>
          <p:nvGrpSpPr>
            <p:cNvPr id="443" name="成组"/>
            <p:cNvGrpSpPr/>
            <p:nvPr/>
          </p:nvGrpSpPr>
          <p:grpSpPr>
            <a:xfrm>
              <a:off x="499860" y="1817041"/>
              <a:ext cx="3974438" cy="1317721"/>
              <a:chOff x="0" y="0"/>
              <a:chExt cx="3974436" cy="1317719"/>
            </a:xfrm>
          </p:grpSpPr>
          <p:sp>
            <p:nvSpPr>
              <p:cNvPr id="439" name="线条"/>
              <p:cNvSpPr/>
              <p:nvPr/>
            </p:nvSpPr>
            <p:spPr>
              <a:xfrm flipH="1" flipV="1">
                <a:off x="0" y="-1"/>
                <a:ext cx="104562" cy="381345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sp>
            <p:nvSpPr>
              <p:cNvPr id="440" name="线条"/>
              <p:cNvSpPr/>
              <p:nvPr/>
            </p:nvSpPr>
            <p:spPr>
              <a:xfrm flipV="1">
                <a:off x="269590" y="14524"/>
                <a:ext cx="1029057" cy="359167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sp>
            <p:nvSpPr>
              <p:cNvPr id="441" name="线条"/>
              <p:cNvSpPr/>
              <p:nvPr/>
            </p:nvSpPr>
            <p:spPr>
              <a:xfrm flipV="1">
                <a:off x="978895" y="10164"/>
                <a:ext cx="2995542" cy="508724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sp>
            <p:nvSpPr>
              <p:cNvPr id="442" name="线条"/>
              <p:cNvSpPr/>
              <p:nvPr/>
            </p:nvSpPr>
            <p:spPr>
              <a:xfrm>
                <a:off x="984392" y="846433"/>
                <a:ext cx="953851" cy="471287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</p:grpSp>
        <p:sp>
          <p:nvSpPr>
            <p:cNvPr id="444" name="vSw"/>
            <p:cNvSpPr/>
            <p:nvPr/>
          </p:nvSpPr>
          <p:spPr>
            <a:xfrm>
              <a:off x="499090" y="2194813"/>
              <a:ext cx="984180" cy="578159"/>
            </a:xfrm>
            <a:prstGeom prst="rect">
              <a:avLst/>
            </a:prstGeom>
            <a:solidFill>
              <a:schemeClr val="accent4">
                <a:alpha val="83375"/>
              </a:schemeClr>
            </a:solidFill>
            <a:ln w="25400" cap="flat">
              <a:solidFill>
                <a:srgbClr val="000000">
                  <a:alpha val="83375"/>
                </a:srgbClr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vSw</a:t>
              </a:r>
            </a:p>
          </p:txBody>
        </p:sp>
        <p:grpSp>
          <p:nvGrpSpPr>
            <p:cNvPr id="448" name="成组"/>
            <p:cNvGrpSpPr/>
            <p:nvPr/>
          </p:nvGrpSpPr>
          <p:grpSpPr>
            <a:xfrm>
              <a:off x="355801" y="1278908"/>
              <a:ext cx="4219433" cy="578159"/>
              <a:chOff x="2784401" y="828331"/>
              <a:chExt cx="4219432" cy="578158"/>
            </a:xfrm>
          </p:grpSpPr>
          <p:sp>
            <p:nvSpPr>
              <p:cNvPr id="445" name="矩形"/>
              <p:cNvSpPr/>
              <p:nvPr/>
            </p:nvSpPr>
            <p:spPr>
              <a:xfrm>
                <a:off x="2784401" y="828331"/>
                <a:ext cx="272578" cy="578159"/>
              </a:xfrm>
              <a:prstGeom prst="rect">
                <a:avLst/>
              </a:prstGeom>
              <a:solidFill>
                <a:schemeClr val="accent1">
                  <a:satOff val="-3355"/>
                  <a:lumOff val="26614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  <p:sp>
            <p:nvSpPr>
              <p:cNvPr id="446" name="矩形"/>
              <p:cNvSpPr/>
              <p:nvPr/>
            </p:nvSpPr>
            <p:spPr>
              <a:xfrm>
                <a:off x="4099983" y="828331"/>
                <a:ext cx="272577" cy="578159"/>
              </a:xfrm>
              <a:prstGeom prst="rect">
                <a:avLst/>
              </a:prstGeom>
              <a:solidFill>
                <a:schemeClr val="accent1">
                  <a:satOff val="-3355"/>
                  <a:lumOff val="26614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  <p:sp>
            <p:nvSpPr>
              <p:cNvPr id="447" name="矩形"/>
              <p:cNvSpPr/>
              <p:nvPr/>
            </p:nvSpPr>
            <p:spPr>
              <a:xfrm>
                <a:off x="6731258" y="828331"/>
                <a:ext cx="272577" cy="578159"/>
              </a:xfrm>
              <a:prstGeom prst="rect">
                <a:avLst/>
              </a:prstGeom>
              <a:solidFill>
                <a:schemeClr val="accent1">
                  <a:satOff val="-3355"/>
                  <a:lumOff val="26614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</p:grpSp>
        <p:sp>
          <p:nvSpPr>
            <p:cNvPr id="449" name="矩形"/>
            <p:cNvSpPr/>
            <p:nvPr/>
          </p:nvSpPr>
          <p:spPr>
            <a:xfrm>
              <a:off x="1973427" y="3122683"/>
              <a:ext cx="984180" cy="57815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sp>
        <p:nvSpPr>
          <p:cNvPr id="451" name="矩形"/>
          <p:cNvSpPr/>
          <p:nvPr/>
        </p:nvSpPr>
        <p:spPr>
          <a:xfrm>
            <a:off x="2741694" y="2786299"/>
            <a:ext cx="5764308" cy="6015920"/>
          </a:xfrm>
          <a:prstGeom prst="rect">
            <a:avLst/>
          </a:prstGeom>
          <a:solidFill>
            <a:srgbClr val="FFFFFF">
              <a:alpha val="8770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452" name="pNIC"/>
          <p:cNvSpPr/>
          <p:nvPr/>
        </p:nvSpPr>
        <p:spPr>
          <a:xfrm>
            <a:off x="5131758" y="6249821"/>
            <a:ext cx="984180" cy="54091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pNIC</a:t>
            </a:r>
          </a:p>
        </p:txBody>
      </p:sp>
      <p:grpSp>
        <p:nvGrpSpPr>
          <p:cNvPr id="457" name="成组"/>
          <p:cNvGrpSpPr/>
          <p:nvPr/>
        </p:nvGrpSpPr>
        <p:grpSpPr>
          <a:xfrm>
            <a:off x="6113781" y="5826918"/>
            <a:ext cx="8183042" cy="1386718"/>
            <a:chOff x="0" y="0"/>
            <a:chExt cx="8183040" cy="1386716"/>
          </a:xfrm>
        </p:grpSpPr>
        <p:grpSp>
          <p:nvGrpSpPr>
            <p:cNvPr id="455" name="成组"/>
            <p:cNvGrpSpPr/>
            <p:nvPr/>
          </p:nvGrpSpPr>
          <p:grpSpPr>
            <a:xfrm>
              <a:off x="-1" y="6977"/>
              <a:ext cx="3246724" cy="1368236"/>
              <a:chOff x="0" y="0"/>
              <a:chExt cx="3246722" cy="1368235"/>
            </a:xfrm>
          </p:grpSpPr>
          <p:sp>
            <p:nvSpPr>
              <p:cNvPr id="453" name="线条"/>
              <p:cNvSpPr/>
              <p:nvPr/>
            </p:nvSpPr>
            <p:spPr>
              <a:xfrm flipV="1">
                <a:off x="0" y="0"/>
                <a:ext cx="3246723" cy="421991"/>
              </a:xfrm>
              <a:prstGeom prst="line">
                <a:avLst/>
              </a:prstGeom>
              <a:noFill/>
              <a:ln w="381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sp>
            <p:nvSpPr>
              <p:cNvPr id="454" name="线条"/>
              <p:cNvSpPr/>
              <p:nvPr/>
            </p:nvSpPr>
            <p:spPr>
              <a:xfrm>
                <a:off x="-1" y="946245"/>
                <a:ext cx="3246723" cy="421991"/>
              </a:xfrm>
              <a:prstGeom prst="line">
                <a:avLst/>
              </a:prstGeom>
              <a:noFill/>
              <a:ln w="381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</p:grpSp>
        <p:sp>
          <p:nvSpPr>
            <p:cNvPr id="456" name="矩形"/>
            <p:cNvSpPr/>
            <p:nvPr/>
          </p:nvSpPr>
          <p:spPr>
            <a:xfrm>
              <a:off x="3252005" y="0"/>
              <a:ext cx="4931036" cy="1386717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A65C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grpSp>
        <p:nvGrpSpPr>
          <p:cNvPr id="466" name="成组"/>
          <p:cNvGrpSpPr/>
          <p:nvPr/>
        </p:nvGrpSpPr>
        <p:grpSpPr>
          <a:xfrm>
            <a:off x="7912780" y="5544023"/>
            <a:ext cx="4589473" cy="3194781"/>
            <a:chOff x="-24663" y="-1"/>
            <a:chExt cx="4589471" cy="3194779"/>
          </a:xfrm>
        </p:grpSpPr>
        <p:sp>
          <p:nvSpPr>
            <p:cNvPr id="458" name="矩形"/>
            <p:cNvSpPr/>
            <p:nvPr/>
          </p:nvSpPr>
          <p:spPr>
            <a:xfrm>
              <a:off x="1787357" y="298734"/>
              <a:ext cx="272577" cy="578159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459" name="矩形"/>
            <p:cNvSpPr/>
            <p:nvPr/>
          </p:nvSpPr>
          <p:spPr>
            <a:xfrm>
              <a:off x="2260100" y="298734"/>
              <a:ext cx="272577" cy="578159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460" name="矩形"/>
            <p:cNvSpPr/>
            <p:nvPr/>
          </p:nvSpPr>
          <p:spPr>
            <a:xfrm>
              <a:off x="2732844" y="298734"/>
              <a:ext cx="272577" cy="578159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461" name="矩形"/>
            <p:cNvSpPr/>
            <p:nvPr/>
          </p:nvSpPr>
          <p:spPr>
            <a:xfrm>
              <a:off x="4292231" y="298734"/>
              <a:ext cx="272577" cy="578159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grpSp>
          <p:nvGrpSpPr>
            <p:cNvPr id="464" name="成组"/>
            <p:cNvGrpSpPr/>
            <p:nvPr/>
          </p:nvGrpSpPr>
          <p:grpSpPr>
            <a:xfrm>
              <a:off x="-24663" y="753030"/>
              <a:ext cx="1796038" cy="2441748"/>
              <a:chOff x="-66744" y="-1264954"/>
              <a:chExt cx="1796037" cy="2441747"/>
            </a:xfrm>
          </p:grpSpPr>
          <p:sp>
            <p:nvSpPr>
              <p:cNvPr id="462" name="virtual…"/>
              <p:cNvSpPr txBox="1"/>
              <p:nvPr/>
            </p:nvSpPr>
            <p:spPr>
              <a:xfrm>
                <a:off x="-66744" y="-33793"/>
                <a:ext cx="1668725" cy="12105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virtual </a:t>
                </a:r>
              </a:p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function</a:t>
                </a:r>
              </a:p>
            </p:txBody>
          </p:sp>
          <p:sp>
            <p:nvSpPr>
              <p:cNvPr id="498" name="连接线"/>
              <p:cNvSpPr/>
              <p:nvPr/>
            </p:nvSpPr>
            <p:spPr>
              <a:xfrm>
                <a:off x="740655" y="-1264954"/>
                <a:ext cx="988638" cy="12883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2176" y="7939"/>
                      <a:pt x="9376" y="739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465" name="…"/>
            <p:cNvSpPr txBox="1"/>
            <p:nvPr/>
          </p:nvSpPr>
          <p:spPr>
            <a:xfrm>
              <a:off x="3266762" y="-1"/>
              <a:ext cx="723901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…</a:t>
              </a:r>
            </a:p>
          </p:txBody>
        </p:sp>
      </p:grpSp>
      <p:grpSp>
        <p:nvGrpSpPr>
          <p:cNvPr id="471" name="成组"/>
          <p:cNvGrpSpPr/>
          <p:nvPr/>
        </p:nvGrpSpPr>
        <p:grpSpPr>
          <a:xfrm>
            <a:off x="13113782" y="5842758"/>
            <a:ext cx="1708801" cy="3059819"/>
            <a:chOff x="36338" y="0"/>
            <a:chExt cx="1708799" cy="3059817"/>
          </a:xfrm>
        </p:grpSpPr>
        <p:sp>
          <p:nvSpPr>
            <p:cNvPr id="467" name="矩形"/>
            <p:cNvSpPr/>
            <p:nvPr/>
          </p:nvSpPr>
          <p:spPr>
            <a:xfrm>
              <a:off x="243672" y="0"/>
              <a:ext cx="649383" cy="578159"/>
            </a:xfrm>
            <a:prstGeom prst="rect">
              <a:avLst/>
            </a:prstGeom>
            <a:solidFill>
              <a:schemeClr val="accent5">
                <a:hueOff val="-176146"/>
                <a:satOff val="3665"/>
                <a:lumOff val="-13986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grpSp>
          <p:nvGrpSpPr>
            <p:cNvPr id="470" name="成组"/>
            <p:cNvGrpSpPr/>
            <p:nvPr/>
          </p:nvGrpSpPr>
          <p:grpSpPr>
            <a:xfrm>
              <a:off x="36338" y="472493"/>
              <a:ext cx="1708799" cy="2587324"/>
              <a:chOff x="1005040" y="-1246756"/>
              <a:chExt cx="1708798" cy="2587323"/>
            </a:xfrm>
          </p:grpSpPr>
          <p:sp>
            <p:nvSpPr>
              <p:cNvPr id="468" name="physical…"/>
              <p:cNvSpPr txBox="1"/>
              <p:nvPr/>
            </p:nvSpPr>
            <p:spPr>
              <a:xfrm>
                <a:off x="1005040" y="129980"/>
                <a:ext cx="1708798" cy="1210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physical </a:t>
                </a:r>
              </a:p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function</a:t>
                </a:r>
              </a:p>
            </p:txBody>
          </p:sp>
          <p:sp>
            <p:nvSpPr>
              <p:cNvPr id="499" name="连接线"/>
              <p:cNvSpPr/>
              <p:nvPr/>
            </p:nvSpPr>
            <p:spPr>
              <a:xfrm>
                <a:off x="1872594" y="-1246756"/>
                <a:ext cx="724750" cy="1448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6" h="21600" extrusionOk="0">
                    <a:moveTo>
                      <a:pt x="8667" y="21600"/>
                    </a:moveTo>
                    <a:cubicBezTo>
                      <a:pt x="21600" y="15188"/>
                      <a:pt x="18711" y="7988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476" name="成组"/>
          <p:cNvGrpSpPr/>
          <p:nvPr/>
        </p:nvGrpSpPr>
        <p:grpSpPr>
          <a:xfrm>
            <a:off x="10088302" y="6686645"/>
            <a:ext cx="3460609" cy="2834253"/>
            <a:chOff x="0" y="0"/>
            <a:chExt cx="3460608" cy="2834251"/>
          </a:xfrm>
        </p:grpSpPr>
        <p:sp>
          <p:nvSpPr>
            <p:cNvPr id="472" name="矩形"/>
            <p:cNvSpPr/>
            <p:nvPr/>
          </p:nvSpPr>
          <p:spPr>
            <a:xfrm>
              <a:off x="0" y="0"/>
              <a:ext cx="3460608" cy="390573"/>
            </a:xfrm>
            <a:prstGeom prst="rect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grpSp>
          <p:nvGrpSpPr>
            <p:cNvPr id="475" name="成组"/>
            <p:cNvGrpSpPr/>
            <p:nvPr/>
          </p:nvGrpSpPr>
          <p:grpSpPr>
            <a:xfrm>
              <a:off x="307184" y="248490"/>
              <a:ext cx="1867498" cy="2585761"/>
              <a:chOff x="925691" y="-1245193"/>
              <a:chExt cx="1867496" cy="2585760"/>
            </a:xfrm>
          </p:grpSpPr>
          <p:sp>
            <p:nvSpPr>
              <p:cNvPr id="473" name="L2 sorter…"/>
              <p:cNvSpPr txBox="1"/>
              <p:nvPr/>
            </p:nvSpPr>
            <p:spPr>
              <a:xfrm>
                <a:off x="925691" y="129980"/>
                <a:ext cx="1867496" cy="1210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L2 sorter </a:t>
                </a:r>
              </a:p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(switch)</a:t>
                </a:r>
              </a:p>
            </p:txBody>
          </p:sp>
          <p:sp>
            <p:nvSpPr>
              <p:cNvPr id="500" name="连接线"/>
              <p:cNvSpPr/>
              <p:nvPr/>
            </p:nvSpPr>
            <p:spPr>
              <a:xfrm>
                <a:off x="1871640" y="-1245193"/>
                <a:ext cx="525825" cy="14466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606" h="21600" extrusionOk="0">
                    <a:moveTo>
                      <a:pt x="1466" y="21600"/>
                    </a:moveTo>
                    <a:cubicBezTo>
                      <a:pt x="-2994" y="15242"/>
                      <a:pt x="2719" y="8042"/>
                      <a:pt x="18606" y="0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482" name="成组"/>
          <p:cNvGrpSpPr/>
          <p:nvPr/>
        </p:nvGrpSpPr>
        <p:grpSpPr>
          <a:xfrm>
            <a:off x="9880943" y="6403423"/>
            <a:ext cx="3794766" cy="298534"/>
            <a:chOff x="0" y="0"/>
            <a:chExt cx="3794764" cy="298532"/>
          </a:xfrm>
        </p:grpSpPr>
        <p:sp>
          <p:nvSpPr>
            <p:cNvPr id="477" name="线条"/>
            <p:cNvSpPr/>
            <p:nvPr/>
          </p:nvSpPr>
          <p:spPr>
            <a:xfrm flipH="1" flipV="1">
              <a:off x="-1" y="28148"/>
              <a:ext cx="312052" cy="27038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78" name="线条"/>
            <p:cNvSpPr/>
            <p:nvPr/>
          </p:nvSpPr>
          <p:spPr>
            <a:xfrm flipH="1" flipV="1">
              <a:off x="450778" y="35588"/>
              <a:ext cx="151335" cy="24117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79" name="线条"/>
            <p:cNvSpPr/>
            <p:nvPr/>
          </p:nvSpPr>
          <p:spPr>
            <a:xfrm flipH="1" flipV="1">
              <a:off x="933971" y="378"/>
              <a:ext cx="2630" cy="27280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80" name="线条"/>
            <p:cNvSpPr/>
            <p:nvPr/>
          </p:nvSpPr>
          <p:spPr>
            <a:xfrm flipH="1" flipV="1">
              <a:off x="2498534" y="0"/>
              <a:ext cx="2631" cy="2728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81" name="线条"/>
            <p:cNvSpPr/>
            <p:nvPr/>
          </p:nvSpPr>
          <p:spPr>
            <a:xfrm flipV="1">
              <a:off x="3596374" y="21727"/>
              <a:ext cx="198391" cy="2356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</p:grpSp>
      <p:grpSp>
        <p:nvGrpSpPr>
          <p:cNvPr id="487" name="成组"/>
          <p:cNvGrpSpPr/>
          <p:nvPr/>
        </p:nvGrpSpPr>
        <p:grpSpPr>
          <a:xfrm>
            <a:off x="3158332" y="3092320"/>
            <a:ext cx="4931035" cy="1270001"/>
            <a:chOff x="0" y="0"/>
            <a:chExt cx="4931034" cy="1270000"/>
          </a:xfrm>
        </p:grpSpPr>
        <p:sp>
          <p:nvSpPr>
            <p:cNvPr id="483" name="VM1"/>
            <p:cNvSpPr/>
            <p:nvPr/>
          </p:nvSpPr>
          <p:spPr>
            <a:xfrm>
              <a:off x="0" y="0"/>
              <a:ext cx="984179" cy="1270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200" baseline="-5999"/>
                <a:t>1</a:t>
              </a:r>
            </a:p>
          </p:txBody>
        </p:sp>
        <p:sp>
          <p:nvSpPr>
            <p:cNvPr id="484" name="VM2"/>
            <p:cNvSpPr/>
            <p:nvPr/>
          </p:nvSpPr>
          <p:spPr>
            <a:xfrm>
              <a:off x="1315581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2</a:t>
              </a:r>
            </a:p>
          </p:txBody>
        </p:sp>
        <p:sp>
          <p:nvSpPr>
            <p:cNvPr id="485" name="VMN"/>
            <p:cNvSpPr/>
            <p:nvPr/>
          </p:nvSpPr>
          <p:spPr>
            <a:xfrm>
              <a:off x="3946855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N</a:t>
              </a:r>
            </a:p>
          </p:txBody>
        </p:sp>
        <p:sp>
          <p:nvSpPr>
            <p:cNvPr id="486" name="…"/>
            <p:cNvSpPr txBox="1"/>
            <p:nvPr/>
          </p:nvSpPr>
          <p:spPr>
            <a:xfrm>
              <a:off x="2761358" y="70323"/>
              <a:ext cx="723901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…</a:t>
              </a:r>
            </a:p>
          </p:txBody>
        </p:sp>
      </p:grpSp>
      <p:grpSp>
        <p:nvGrpSpPr>
          <p:cNvPr id="491" name="成组"/>
          <p:cNvGrpSpPr/>
          <p:nvPr/>
        </p:nvGrpSpPr>
        <p:grpSpPr>
          <a:xfrm>
            <a:off x="3462878" y="4349973"/>
            <a:ext cx="4321943" cy="635125"/>
            <a:chOff x="0" y="0"/>
            <a:chExt cx="4321941" cy="635124"/>
          </a:xfrm>
        </p:grpSpPr>
        <p:sp>
          <p:nvSpPr>
            <p:cNvPr id="488" name="vNIC"/>
            <p:cNvSpPr txBox="1"/>
            <p:nvPr/>
          </p:nvSpPr>
          <p:spPr>
            <a:xfrm rot="16200000">
              <a:off x="-127063" y="127062"/>
              <a:ext cx="635126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  <p:sp>
          <p:nvSpPr>
            <p:cNvPr id="489" name="vNIC"/>
            <p:cNvSpPr txBox="1"/>
            <p:nvPr/>
          </p:nvSpPr>
          <p:spPr>
            <a:xfrm rot="16200000">
              <a:off x="1174288" y="127062"/>
              <a:ext cx="63512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  <p:sp>
          <p:nvSpPr>
            <p:cNvPr id="490" name="vNIC"/>
            <p:cNvSpPr txBox="1"/>
            <p:nvPr/>
          </p:nvSpPr>
          <p:spPr>
            <a:xfrm rot="16200000">
              <a:off x="3813879" y="127062"/>
              <a:ext cx="63512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</p:grpSp>
      <p:grpSp>
        <p:nvGrpSpPr>
          <p:cNvPr id="495" name="成组"/>
          <p:cNvGrpSpPr/>
          <p:nvPr/>
        </p:nvGrpSpPr>
        <p:grpSpPr>
          <a:xfrm>
            <a:off x="3625821" y="4055001"/>
            <a:ext cx="7183598" cy="1784374"/>
            <a:chOff x="111689" y="-313798"/>
            <a:chExt cx="7183596" cy="1784373"/>
          </a:xfrm>
        </p:grpSpPr>
        <p:sp>
          <p:nvSpPr>
            <p:cNvPr id="492" name="线条"/>
            <p:cNvSpPr/>
            <p:nvPr/>
          </p:nvSpPr>
          <p:spPr>
            <a:xfrm flipH="1" flipV="1">
              <a:off x="111689" y="-247985"/>
              <a:ext cx="6167739" cy="171064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93" name="线条"/>
            <p:cNvSpPr/>
            <p:nvPr/>
          </p:nvSpPr>
          <p:spPr>
            <a:xfrm flipH="1" flipV="1">
              <a:off x="1461990" y="-313799"/>
              <a:ext cx="5349890" cy="177622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94" name="线条"/>
            <p:cNvSpPr/>
            <p:nvPr/>
          </p:nvSpPr>
          <p:spPr>
            <a:xfrm flipH="1" flipV="1">
              <a:off x="4076048" y="-184420"/>
              <a:ext cx="3219238" cy="16549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</p:grpSp>
      <p:sp>
        <p:nvSpPr>
          <p:cNvPr id="496" name="DMA to bypass…"/>
          <p:cNvSpPr txBox="1"/>
          <p:nvPr/>
        </p:nvSpPr>
        <p:spPr>
          <a:xfrm>
            <a:off x="9454222" y="2557594"/>
            <a:ext cx="4728767" cy="161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8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/>
              <a:t>DMA to bypass</a:t>
            </a:r>
          </a:p>
          <a:p>
            <a:pPr>
              <a:defRPr sz="48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/>
              <a:t> the hypervisor!</a:t>
            </a:r>
          </a:p>
        </p:txBody>
      </p:sp>
      <p:sp>
        <p:nvSpPr>
          <p:cNvPr id="497" name="圆形"/>
          <p:cNvSpPr/>
          <p:nvPr/>
        </p:nvSpPr>
        <p:spPr>
          <a:xfrm>
            <a:off x="11774340" y="7466620"/>
            <a:ext cx="434352" cy="432368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4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1230 -0.088956" pathEditMode="relative">
                                      <p:cBhvr>
                                        <p:cTn id="42" dur="3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30 -0.088956 L -0.092140 -0.107402" pathEditMode="relative">
                                      <p:cBhvr>
                                        <p:cTn id="45" dur="3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140 -0.107402 L -0.091718 -0.188308" pathEditMode="relative">
                                      <p:cBhvr>
                                        <p:cTn id="48" dur="3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718 -0.188308 L -0.334852 -0.359320" pathEditMode="relative">
                                      <p:cBhvr>
                                        <p:cTn id="51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" grpId="2" animBg="1" advAuto="0"/>
      <p:bldP spid="452" grpId="1" animBg="1" advAuto="0"/>
      <p:bldP spid="457" grpId="3" animBg="1" advAuto="0"/>
      <p:bldP spid="466" grpId="5" animBg="1" advAuto="0"/>
      <p:bldP spid="471" grpId="4" animBg="1" advAuto="0"/>
      <p:bldP spid="476" grpId="8" animBg="1" advAuto="0"/>
      <p:bldP spid="482" grpId="9" animBg="1" advAuto="0"/>
      <p:bldP spid="487" grpId="6" animBg="1" advAuto="0"/>
      <p:bldP spid="495" grpId="7" animBg="1" advAuto="0"/>
      <p:bldP spid="496" grpId="15" animBg="1" advAuto="0"/>
      <p:bldP spid="497" grpId="1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C617FD2-0C60-4B56-B139-1387EA02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DMA background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10A28D-D0FF-472C-8743-F06C1DC03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00" y="1542027"/>
            <a:ext cx="8958657" cy="48292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B45EE4-01B7-4BB8-B7DE-48D489F5B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255" y="1778001"/>
            <a:ext cx="9340540" cy="700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283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R-IOV: Single-root I/O Virtualization"/>
          <p:cNvSpPr txBox="1">
            <a:spLocks noGrp="1"/>
          </p:cNvSpPr>
          <p:nvPr>
            <p:ph type="title" idx="4294967295"/>
          </p:nvPr>
        </p:nvSpPr>
        <p:spPr>
          <a:xfrm>
            <a:off x="2330346" y="69116"/>
            <a:ext cx="12679573" cy="17653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SR-IOV: Single-root I/O Virtualization</a:t>
            </a:r>
          </a:p>
        </p:txBody>
      </p:sp>
      <p:grpSp>
        <p:nvGrpSpPr>
          <p:cNvPr id="450" name="成组"/>
          <p:cNvGrpSpPr/>
          <p:nvPr/>
        </p:nvGrpSpPr>
        <p:grpSpPr>
          <a:xfrm>
            <a:off x="3158332" y="3108087"/>
            <a:ext cx="4931036" cy="5330708"/>
            <a:chOff x="0" y="0"/>
            <a:chExt cx="4931035" cy="5330706"/>
          </a:xfrm>
        </p:grpSpPr>
        <p:grpSp>
          <p:nvGrpSpPr>
            <p:cNvPr id="432" name="成组"/>
            <p:cNvGrpSpPr/>
            <p:nvPr/>
          </p:nvGrpSpPr>
          <p:grpSpPr>
            <a:xfrm>
              <a:off x="1344801" y="3340648"/>
              <a:ext cx="2204584" cy="1990058"/>
              <a:chOff x="3706112" y="-1"/>
              <a:chExt cx="2204583" cy="1990056"/>
            </a:xfrm>
          </p:grpSpPr>
          <p:sp>
            <p:nvSpPr>
              <p:cNvPr id="430" name="线条"/>
              <p:cNvSpPr/>
              <p:nvPr/>
            </p:nvSpPr>
            <p:spPr>
              <a:xfrm flipV="1">
                <a:off x="4826827" y="-1"/>
                <a:ext cx="1" cy="140649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graphicFrame>
            <p:nvGraphicFramePr>
              <p:cNvPr id="431" name="成组"/>
              <p:cNvGraphicFramePr/>
              <p:nvPr/>
            </p:nvGraphicFramePr>
            <p:xfrm>
              <a:off x="3706112" y="1345892"/>
              <a:ext cx="2204583" cy="644163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22045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4164">
                    <a:tc>
                      <a:txBody>
                        <a:bodyPr/>
                        <a:lstStyle/>
                        <a:p>
                          <a:pPr defTabSz="914400">
                            <a:tabLst>
                              <a:tab pos="914400" algn="l"/>
                            </a:tabLst>
                            <a:defRPr>
                              <a:latin typeface="Gill Sans"/>
                              <a:ea typeface="Gill Sans"/>
                              <a:cs typeface="Gill Sans"/>
                              <a:sym typeface="Gill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L w="38100">
                          <a:solidFill>
                            <a:srgbClr val="000000"/>
                          </a:solidFill>
                          <a:miter lim="400000"/>
                        </a:lnL>
                        <a:lnR w="38100">
                          <a:solidFill>
                            <a:srgbClr val="000000"/>
                          </a:solidFill>
                          <a:miter lim="400000"/>
                        </a:lnR>
                        <a:lnT w="38100">
                          <a:solidFill>
                            <a:srgbClr val="000000"/>
                          </a:solidFill>
                          <a:miter lim="400000"/>
                        </a:lnT>
                        <a:lnB w="38100">
                          <a:solidFill>
                            <a:srgbClr val="000000"/>
                          </a:solidFill>
                          <a:miter lim="400000"/>
                        </a:lnB>
                        <a:solidFill>
                          <a:srgbClr val="EE6E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433" name="矩形"/>
            <p:cNvSpPr/>
            <p:nvPr/>
          </p:nvSpPr>
          <p:spPr>
            <a:xfrm>
              <a:off x="68072" y="1848892"/>
              <a:ext cx="4794891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8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4800"/>
            </a:p>
          </p:txBody>
        </p:sp>
        <p:grpSp>
          <p:nvGrpSpPr>
            <p:cNvPr id="438" name="成组"/>
            <p:cNvGrpSpPr/>
            <p:nvPr/>
          </p:nvGrpSpPr>
          <p:grpSpPr>
            <a:xfrm>
              <a:off x="0" y="0"/>
              <a:ext cx="4931035" cy="1270001"/>
              <a:chOff x="0" y="0"/>
              <a:chExt cx="4931034" cy="1270000"/>
            </a:xfrm>
          </p:grpSpPr>
          <p:sp>
            <p:nvSpPr>
              <p:cNvPr id="434" name="VM1"/>
              <p:cNvSpPr/>
              <p:nvPr/>
            </p:nvSpPr>
            <p:spPr>
              <a:xfrm>
                <a:off x="0" y="0"/>
                <a:ext cx="984179" cy="1270000"/>
              </a:xfrm>
              <a:prstGeom prst="rect">
                <a:avLst/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 b="1">
                    <a:solidFill>
                      <a:srgbClr val="A6AAA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3200"/>
                  <a:t>VM</a:t>
                </a:r>
                <a:r>
                  <a:rPr sz="3200" baseline="-5999"/>
                  <a:t>1</a:t>
                </a:r>
              </a:p>
            </p:txBody>
          </p:sp>
          <p:sp>
            <p:nvSpPr>
              <p:cNvPr id="435" name="VM2"/>
              <p:cNvSpPr/>
              <p:nvPr/>
            </p:nvSpPr>
            <p:spPr>
              <a:xfrm>
                <a:off x="1315581" y="0"/>
                <a:ext cx="984180" cy="1270001"/>
              </a:xfrm>
              <a:prstGeom prst="rect">
                <a:avLst/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 b="1">
                    <a:solidFill>
                      <a:srgbClr val="A6AAA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3200"/>
                  <a:t>VM</a:t>
                </a:r>
                <a:r>
                  <a:rPr sz="3100" baseline="-5999"/>
                  <a:t>2</a:t>
                </a:r>
              </a:p>
            </p:txBody>
          </p:sp>
          <p:sp>
            <p:nvSpPr>
              <p:cNvPr id="436" name="VMN"/>
              <p:cNvSpPr/>
              <p:nvPr/>
            </p:nvSpPr>
            <p:spPr>
              <a:xfrm>
                <a:off x="3946855" y="0"/>
                <a:ext cx="984180" cy="1270001"/>
              </a:xfrm>
              <a:prstGeom prst="rect">
                <a:avLst/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 b="1">
                    <a:solidFill>
                      <a:srgbClr val="A6AAA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3200"/>
                  <a:t>VM</a:t>
                </a:r>
                <a:r>
                  <a:rPr sz="3100" baseline="-5999"/>
                  <a:t>N</a:t>
                </a:r>
              </a:p>
            </p:txBody>
          </p:sp>
          <p:sp>
            <p:nvSpPr>
              <p:cNvPr id="437" name="…"/>
              <p:cNvSpPr txBox="1"/>
              <p:nvPr/>
            </p:nvSpPr>
            <p:spPr>
              <a:xfrm>
                <a:off x="2761358" y="70323"/>
                <a:ext cx="723901" cy="838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800"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…</a:t>
                </a:r>
              </a:p>
            </p:txBody>
          </p:sp>
        </p:grpSp>
        <p:grpSp>
          <p:nvGrpSpPr>
            <p:cNvPr id="443" name="成组"/>
            <p:cNvGrpSpPr/>
            <p:nvPr/>
          </p:nvGrpSpPr>
          <p:grpSpPr>
            <a:xfrm>
              <a:off x="499860" y="1817041"/>
              <a:ext cx="3974438" cy="1317721"/>
              <a:chOff x="0" y="0"/>
              <a:chExt cx="3974436" cy="1317719"/>
            </a:xfrm>
          </p:grpSpPr>
          <p:sp>
            <p:nvSpPr>
              <p:cNvPr id="439" name="线条"/>
              <p:cNvSpPr/>
              <p:nvPr/>
            </p:nvSpPr>
            <p:spPr>
              <a:xfrm flipH="1" flipV="1">
                <a:off x="0" y="-1"/>
                <a:ext cx="104562" cy="381345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sp>
            <p:nvSpPr>
              <p:cNvPr id="440" name="线条"/>
              <p:cNvSpPr/>
              <p:nvPr/>
            </p:nvSpPr>
            <p:spPr>
              <a:xfrm flipV="1">
                <a:off x="269590" y="14524"/>
                <a:ext cx="1029057" cy="359167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sp>
            <p:nvSpPr>
              <p:cNvPr id="441" name="线条"/>
              <p:cNvSpPr/>
              <p:nvPr/>
            </p:nvSpPr>
            <p:spPr>
              <a:xfrm flipV="1">
                <a:off x="978895" y="10164"/>
                <a:ext cx="2995542" cy="508724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sp>
            <p:nvSpPr>
              <p:cNvPr id="442" name="线条"/>
              <p:cNvSpPr/>
              <p:nvPr/>
            </p:nvSpPr>
            <p:spPr>
              <a:xfrm>
                <a:off x="984392" y="846433"/>
                <a:ext cx="953851" cy="471287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</p:grpSp>
        <p:sp>
          <p:nvSpPr>
            <p:cNvPr id="444" name="vSw"/>
            <p:cNvSpPr/>
            <p:nvPr/>
          </p:nvSpPr>
          <p:spPr>
            <a:xfrm>
              <a:off x="499090" y="2194813"/>
              <a:ext cx="984180" cy="578159"/>
            </a:xfrm>
            <a:prstGeom prst="rect">
              <a:avLst/>
            </a:prstGeom>
            <a:solidFill>
              <a:schemeClr val="accent4">
                <a:alpha val="83375"/>
              </a:schemeClr>
            </a:solidFill>
            <a:ln w="25400" cap="flat">
              <a:solidFill>
                <a:srgbClr val="000000">
                  <a:alpha val="83375"/>
                </a:srgbClr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vSw</a:t>
              </a:r>
            </a:p>
          </p:txBody>
        </p:sp>
        <p:grpSp>
          <p:nvGrpSpPr>
            <p:cNvPr id="448" name="成组"/>
            <p:cNvGrpSpPr/>
            <p:nvPr/>
          </p:nvGrpSpPr>
          <p:grpSpPr>
            <a:xfrm>
              <a:off x="355801" y="1278908"/>
              <a:ext cx="4219433" cy="578159"/>
              <a:chOff x="2784401" y="828331"/>
              <a:chExt cx="4219432" cy="578158"/>
            </a:xfrm>
          </p:grpSpPr>
          <p:sp>
            <p:nvSpPr>
              <p:cNvPr id="445" name="矩形"/>
              <p:cNvSpPr/>
              <p:nvPr/>
            </p:nvSpPr>
            <p:spPr>
              <a:xfrm>
                <a:off x="2784401" y="828331"/>
                <a:ext cx="272578" cy="578159"/>
              </a:xfrm>
              <a:prstGeom prst="rect">
                <a:avLst/>
              </a:prstGeom>
              <a:solidFill>
                <a:schemeClr val="accent1">
                  <a:satOff val="-3355"/>
                  <a:lumOff val="26614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  <p:sp>
            <p:nvSpPr>
              <p:cNvPr id="446" name="矩形"/>
              <p:cNvSpPr/>
              <p:nvPr/>
            </p:nvSpPr>
            <p:spPr>
              <a:xfrm>
                <a:off x="4099983" y="828331"/>
                <a:ext cx="272577" cy="578159"/>
              </a:xfrm>
              <a:prstGeom prst="rect">
                <a:avLst/>
              </a:prstGeom>
              <a:solidFill>
                <a:schemeClr val="accent1">
                  <a:satOff val="-3355"/>
                  <a:lumOff val="26614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  <p:sp>
            <p:nvSpPr>
              <p:cNvPr id="447" name="矩形"/>
              <p:cNvSpPr/>
              <p:nvPr/>
            </p:nvSpPr>
            <p:spPr>
              <a:xfrm>
                <a:off x="6731258" y="828331"/>
                <a:ext cx="272577" cy="578159"/>
              </a:xfrm>
              <a:prstGeom prst="rect">
                <a:avLst/>
              </a:prstGeom>
              <a:solidFill>
                <a:schemeClr val="accent1">
                  <a:satOff val="-3355"/>
                  <a:lumOff val="26614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</p:grpSp>
        <p:sp>
          <p:nvSpPr>
            <p:cNvPr id="449" name="矩形"/>
            <p:cNvSpPr/>
            <p:nvPr/>
          </p:nvSpPr>
          <p:spPr>
            <a:xfrm>
              <a:off x="1973427" y="3122683"/>
              <a:ext cx="984180" cy="57815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sp>
        <p:nvSpPr>
          <p:cNvPr id="451" name="矩形"/>
          <p:cNvSpPr/>
          <p:nvPr/>
        </p:nvSpPr>
        <p:spPr>
          <a:xfrm>
            <a:off x="2741694" y="2786299"/>
            <a:ext cx="5764308" cy="6015920"/>
          </a:xfrm>
          <a:prstGeom prst="rect">
            <a:avLst/>
          </a:prstGeom>
          <a:solidFill>
            <a:srgbClr val="FFFFFF">
              <a:alpha val="8770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452" name="pNIC"/>
          <p:cNvSpPr/>
          <p:nvPr/>
        </p:nvSpPr>
        <p:spPr>
          <a:xfrm>
            <a:off x="5131758" y="6249821"/>
            <a:ext cx="984180" cy="54091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pNIC</a:t>
            </a:r>
          </a:p>
        </p:txBody>
      </p:sp>
      <p:grpSp>
        <p:nvGrpSpPr>
          <p:cNvPr id="457" name="成组"/>
          <p:cNvGrpSpPr/>
          <p:nvPr/>
        </p:nvGrpSpPr>
        <p:grpSpPr>
          <a:xfrm>
            <a:off x="6113781" y="5826918"/>
            <a:ext cx="8183042" cy="1386718"/>
            <a:chOff x="0" y="0"/>
            <a:chExt cx="8183040" cy="1386716"/>
          </a:xfrm>
        </p:grpSpPr>
        <p:grpSp>
          <p:nvGrpSpPr>
            <p:cNvPr id="455" name="成组"/>
            <p:cNvGrpSpPr/>
            <p:nvPr/>
          </p:nvGrpSpPr>
          <p:grpSpPr>
            <a:xfrm>
              <a:off x="-1" y="6977"/>
              <a:ext cx="3246724" cy="1368236"/>
              <a:chOff x="0" y="0"/>
              <a:chExt cx="3246722" cy="1368235"/>
            </a:xfrm>
          </p:grpSpPr>
          <p:sp>
            <p:nvSpPr>
              <p:cNvPr id="453" name="线条"/>
              <p:cNvSpPr/>
              <p:nvPr/>
            </p:nvSpPr>
            <p:spPr>
              <a:xfrm flipV="1">
                <a:off x="0" y="0"/>
                <a:ext cx="3246723" cy="421991"/>
              </a:xfrm>
              <a:prstGeom prst="line">
                <a:avLst/>
              </a:prstGeom>
              <a:noFill/>
              <a:ln w="381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sp>
            <p:nvSpPr>
              <p:cNvPr id="454" name="线条"/>
              <p:cNvSpPr/>
              <p:nvPr/>
            </p:nvSpPr>
            <p:spPr>
              <a:xfrm>
                <a:off x="-1" y="946245"/>
                <a:ext cx="3246723" cy="421991"/>
              </a:xfrm>
              <a:prstGeom prst="line">
                <a:avLst/>
              </a:prstGeom>
              <a:noFill/>
              <a:ln w="381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</p:grpSp>
        <p:sp>
          <p:nvSpPr>
            <p:cNvPr id="456" name="矩形"/>
            <p:cNvSpPr/>
            <p:nvPr/>
          </p:nvSpPr>
          <p:spPr>
            <a:xfrm>
              <a:off x="3252005" y="0"/>
              <a:ext cx="4931036" cy="1386717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A65C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grpSp>
        <p:nvGrpSpPr>
          <p:cNvPr id="466" name="成组"/>
          <p:cNvGrpSpPr/>
          <p:nvPr/>
        </p:nvGrpSpPr>
        <p:grpSpPr>
          <a:xfrm>
            <a:off x="7912780" y="5544023"/>
            <a:ext cx="4589473" cy="3194781"/>
            <a:chOff x="-24663" y="-1"/>
            <a:chExt cx="4589471" cy="3194779"/>
          </a:xfrm>
        </p:grpSpPr>
        <p:sp>
          <p:nvSpPr>
            <p:cNvPr id="458" name="矩形"/>
            <p:cNvSpPr/>
            <p:nvPr/>
          </p:nvSpPr>
          <p:spPr>
            <a:xfrm>
              <a:off x="1787357" y="298734"/>
              <a:ext cx="272577" cy="578159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459" name="矩形"/>
            <p:cNvSpPr/>
            <p:nvPr/>
          </p:nvSpPr>
          <p:spPr>
            <a:xfrm>
              <a:off x="2260100" y="298734"/>
              <a:ext cx="272577" cy="578159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460" name="矩形"/>
            <p:cNvSpPr/>
            <p:nvPr/>
          </p:nvSpPr>
          <p:spPr>
            <a:xfrm>
              <a:off x="2732844" y="298734"/>
              <a:ext cx="272577" cy="578159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461" name="矩形"/>
            <p:cNvSpPr/>
            <p:nvPr/>
          </p:nvSpPr>
          <p:spPr>
            <a:xfrm>
              <a:off x="4292231" y="298734"/>
              <a:ext cx="272577" cy="578159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grpSp>
          <p:nvGrpSpPr>
            <p:cNvPr id="464" name="成组"/>
            <p:cNvGrpSpPr/>
            <p:nvPr/>
          </p:nvGrpSpPr>
          <p:grpSpPr>
            <a:xfrm>
              <a:off x="-24663" y="753030"/>
              <a:ext cx="1796038" cy="2441748"/>
              <a:chOff x="-66744" y="-1264954"/>
              <a:chExt cx="1796037" cy="2441747"/>
            </a:xfrm>
          </p:grpSpPr>
          <p:sp>
            <p:nvSpPr>
              <p:cNvPr id="462" name="virtual…"/>
              <p:cNvSpPr txBox="1"/>
              <p:nvPr/>
            </p:nvSpPr>
            <p:spPr>
              <a:xfrm>
                <a:off x="-66744" y="-33793"/>
                <a:ext cx="1668725" cy="12105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virtual </a:t>
                </a:r>
              </a:p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function</a:t>
                </a:r>
              </a:p>
            </p:txBody>
          </p:sp>
          <p:sp>
            <p:nvSpPr>
              <p:cNvPr id="498" name="连接线"/>
              <p:cNvSpPr/>
              <p:nvPr/>
            </p:nvSpPr>
            <p:spPr>
              <a:xfrm>
                <a:off x="740655" y="-1264954"/>
                <a:ext cx="988638" cy="12883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2176" y="7939"/>
                      <a:pt x="9376" y="739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465" name="…"/>
            <p:cNvSpPr txBox="1"/>
            <p:nvPr/>
          </p:nvSpPr>
          <p:spPr>
            <a:xfrm>
              <a:off x="3266762" y="-1"/>
              <a:ext cx="723901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…</a:t>
              </a:r>
            </a:p>
          </p:txBody>
        </p:sp>
      </p:grpSp>
      <p:grpSp>
        <p:nvGrpSpPr>
          <p:cNvPr id="471" name="成组"/>
          <p:cNvGrpSpPr/>
          <p:nvPr/>
        </p:nvGrpSpPr>
        <p:grpSpPr>
          <a:xfrm>
            <a:off x="13113782" y="5842758"/>
            <a:ext cx="1708801" cy="3059819"/>
            <a:chOff x="36338" y="0"/>
            <a:chExt cx="1708799" cy="3059817"/>
          </a:xfrm>
        </p:grpSpPr>
        <p:sp>
          <p:nvSpPr>
            <p:cNvPr id="467" name="矩形"/>
            <p:cNvSpPr/>
            <p:nvPr/>
          </p:nvSpPr>
          <p:spPr>
            <a:xfrm>
              <a:off x="243672" y="0"/>
              <a:ext cx="649383" cy="578159"/>
            </a:xfrm>
            <a:prstGeom prst="rect">
              <a:avLst/>
            </a:prstGeom>
            <a:solidFill>
              <a:schemeClr val="accent5">
                <a:hueOff val="-176146"/>
                <a:satOff val="3665"/>
                <a:lumOff val="-13986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grpSp>
          <p:nvGrpSpPr>
            <p:cNvPr id="470" name="成组"/>
            <p:cNvGrpSpPr/>
            <p:nvPr/>
          </p:nvGrpSpPr>
          <p:grpSpPr>
            <a:xfrm>
              <a:off x="36338" y="472493"/>
              <a:ext cx="1708799" cy="2587324"/>
              <a:chOff x="1005040" y="-1246756"/>
              <a:chExt cx="1708798" cy="2587323"/>
            </a:xfrm>
          </p:grpSpPr>
          <p:sp>
            <p:nvSpPr>
              <p:cNvPr id="468" name="physical…"/>
              <p:cNvSpPr txBox="1"/>
              <p:nvPr/>
            </p:nvSpPr>
            <p:spPr>
              <a:xfrm>
                <a:off x="1005040" y="129980"/>
                <a:ext cx="1708798" cy="1210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physical </a:t>
                </a:r>
              </a:p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function</a:t>
                </a:r>
              </a:p>
            </p:txBody>
          </p:sp>
          <p:sp>
            <p:nvSpPr>
              <p:cNvPr id="499" name="连接线"/>
              <p:cNvSpPr/>
              <p:nvPr/>
            </p:nvSpPr>
            <p:spPr>
              <a:xfrm>
                <a:off x="1872594" y="-1246756"/>
                <a:ext cx="724750" cy="1448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6" h="21600" extrusionOk="0">
                    <a:moveTo>
                      <a:pt x="8667" y="21600"/>
                    </a:moveTo>
                    <a:cubicBezTo>
                      <a:pt x="21600" y="15188"/>
                      <a:pt x="18711" y="7988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476" name="成组"/>
          <p:cNvGrpSpPr/>
          <p:nvPr/>
        </p:nvGrpSpPr>
        <p:grpSpPr>
          <a:xfrm>
            <a:off x="10088302" y="6686645"/>
            <a:ext cx="3460609" cy="2834253"/>
            <a:chOff x="0" y="0"/>
            <a:chExt cx="3460608" cy="2834251"/>
          </a:xfrm>
        </p:grpSpPr>
        <p:sp>
          <p:nvSpPr>
            <p:cNvPr id="472" name="矩形"/>
            <p:cNvSpPr/>
            <p:nvPr/>
          </p:nvSpPr>
          <p:spPr>
            <a:xfrm>
              <a:off x="0" y="0"/>
              <a:ext cx="3460608" cy="390573"/>
            </a:xfrm>
            <a:prstGeom prst="rect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grpSp>
          <p:nvGrpSpPr>
            <p:cNvPr id="475" name="成组"/>
            <p:cNvGrpSpPr/>
            <p:nvPr/>
          </p:nvGrpSpPr>
          <p:grpSpPr>
            <a:xfrm>
              <a:off x="307184" y="248490"/>
              <a:ext cx="1867498" cy="2585761"/>
              <a:chOff x="925691" y="-1245193"/>
              <a:chExt cx="1867496" cy="2585760"/>
            </a:xfrm>
          </p:grpSpPr>
          <p:sp>
            <p:nvSpPr>
              <p:cNvPr id="473" name="L2 sorter…"/>
              <p:cNvSpPr txBox="1"/>
              <p:nvPr/>
            </p:nvSpPr>
            <p:spPr>
              <a:xfrm>
                <a:off x="925691" y="129980"/>
                <a:ext cx="1867496" cy="1210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L2 sorter </a:t>
                </a:r>
              </a:p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(switch)</a:t>
                </a:r>
              </a:p>
            </p:txBody>
          </p:sp>
          <p:sp>
            <p:nvSpPr>
              <p:cNvPr id="500" name="连接线"/>
              <p:cNvSpPr/>
              <p:nvPr/>
            </p:nvSpPr>
            <p:spPr>
              <a:xfrm>
                <a:off x="1871640" y="-1245193"/>
                <a:ext cx="525825" cy="14466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606" h="21600" extrusionOk="0">
                    <a:moveTo>
                      <a:pt x="1466" y="21600"/>
                    </a:moveTo>
                    <a:cubicBezTo>
                      <a:pt x="-2994" y="15242"/>
                      <a:pt x="2719" y="8042"/>
                      <a:pt x="18606" y="0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482" name="成组"/>
          <p:cNvGrpSpPr/>
          <p:nvPr/>
        </p:nvGrpSpPr>
        <p:grpSpPr>
          <a:xfrm>
            <a:off x="9880943" y="6403423"/>
            <a:ext cx="3794766" cy="298534"/>
            <a:chOff x="0" y="0"/>
            <a:chExt cx="3794764" cy="298532"/>
          </a:xfrm>
        </p:grpSpPr>
        <p:sp>
          <p:nvSpPr>
            <p:cNvPr id="477" name="线条"/>
            <p:cNvSpPr/>
            <p:nvPr/>
          </p:nvSpPr>
          <p:spPr>
            <a:xfrm flipH="1" flipV="1">
              <a:off x="-1" y="28148"/>
              <a:ext cx="312052" cy="27038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78" name="线条"/>
            <p:cNvSpPr/>
            <p:nvPr/>
          </p:nvSpPr>
          <p:spPr>
            <a:xfrm flipH="1" flipV="1">
              <a:off x="450778" y="35588"/>
              <a:ext cx="151335" cy="24117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79" name="线条"/>
            <p:cNvSpPr/>
            <p:nvPr/>
          </p:nvSpPr>
          <p:spPr>
            <a:xfrm flipH="1" flipV="1">
              <a:off x="933971" y="378"/>
              <a:ext cx="2630" cy="27280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80" name="线条"/>
            <p:cNvSpPr/>
            <p:nvPr/>
          </p:nvSpPr>
          <p:spPr>
            <a:xfrm flipH="1" flipV="1">
              <a:off x="2498534" y="0"/>
              <a:ext cx="2631" cy="2728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81" name="线条"/>
            <p:cNvSpPr/>
            <p:nvPr/>
          </p:nvSpPr>
          <p:spPr>
            <a:xfrm flipV="1">
              <a:off x="3596374" y="21727"/>
              <a:ext cx="198391" cy="2356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</p:grpSp>
      <p:grpSp>
        <p:nvGrpSpPr>
          <p:cNvPr id="487" name="成组"/>
          <p:cNvGrpSpPr/>
          <p:nvPr/>
        </p:nvGrpSpPr>
        <p:grpSpPr>
          <a:xfrm>
            <a:off x="3158332" y="3092320"/>
            <a:ext cx="4931035" cy="1270001"/>
            <a:chOff x="0" y="0"/>
            <a:chExt cx="4931034" cy="1270000"/>
          </a:xfrm>
        </p:grpSpPr>
        <p:sp>
          <p:nvSpPr>
            <p:cNvPr id="483" name="VM1"/>
            <p:cNvSpPr/>
            <p:nvPr/>
          </p:nvSpPr>
          <p:spPr>
            <a:xfrm>
              <a:off x="0" y="0"/>
              <a:ext cx="984179" cy="1270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200" baseline="-5999"/>
                <a:t>1</a:t>
              </a:r>
            </a:p>
          </p:txBody>
        </p:sp>
        <p:sp>
          <p:nvSpPr>
            <p:cNvPr id="484" name="VM2"/>
            <p:cNvSpPr/>
            <p:nvPr/>
          </p:nvSpPr>
          <p:spPr>
            <a:xfrm>
              <a:off x="1315581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2</a:t>
              </a:r>
            </a:p>
          </p:txBody>
        </p:sp>
        <p:sp>
          <p:nvSpPr>
            <p:cNvPr id="485" name="VMN"/>
            <p:cNvSpPr/>
            <p:nvPr/>
          </p:nvSpPr>
          <p:spPr>
            <a:xfrm>
              <a:off x="3946855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N</a:t>
              </a:r>
            </a:p>
          </p:txBody>
        </p:sp>
        <p:sp>
          <p:nvSpPr>
            <p:cNvPr id="486" name="…"/>
            <p:cNvSpPr txBox="1"/>
            <p:nvPr/>
          </p:nvSpPr>
          <p:spPr>
            <a:xfrm>
              <a:off x="2761358" y="70323"/>
              <a:ext cx="723901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…</a:t>
              </a:r>
            </a:p>
          </p:txBody>
        </p:sp>
      </p:grpSp>
      <p:grpSp>
        <p:nvGrpSpPr>
          <p:cNvPr id="491" name="成组"/>
          <p:cNvGrpSpPr/>
          <p:nvPr/>
        </p:nvGrpSpPr>
        <p:grpSpPr>
          <a:xfrm>
            <a:off x="3462878" y="4349973"/>
            <a:ext cx="4321943" cy="635125"/>
            <a:chOff x="0" y="0"/>
            <a:chExt cx="4321941" cy="635124"/>
          </a:xfrm>
        </p:grpSpPr>
        <p:sp>
          <p:nvSpPr>
            <p:cNvPr id="488" name="vNIC"/>
            <p:cNvSpPr txBox="1"/>
            <p:nvPr/>
          </p:nvSpPr>
          <p:spPr>
            <a:xfrm rot="16200000">
              <a:off x="-127063" y="127062"/>
              <a:ext cx="635126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  <p:sp>
          <p:nvSpPr>
            <p:cNvPr id="489" name="vNIC"/>
            <p:cNvSpPr txBox="1"/>
            <p:nvPr/>
          </p:nvSpPr>
          <p:spPr>
            <a:xfrm rot="16200000">
              <a:off x="1174288" y="127062"/>
              <a:ext cx="63512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  <p:sp>
          <p:nvSpPr>
            <p:cNvPr id="490" name="vNIC"/>
            <p:cNvSpPr txBox="1"/>
            <p:nvPr/>
          </p:nvSpPr>
          <p:spPr>
            <a:xfrm rot="16200000">
              <a:off x="3813879" y="127062"/>
              <a:ext cx="63512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</p:grpSp>
      <p:grpSp>
        <p:nvGrpSpPr>
          <p:cNvPr id="495" name="成组"/>
          <p:cNvGrpSpPr/>
          <p:nvPr/>
        </p:nvGrpSpPr>
        <p:grpSpPr>
          <a:xfrm>
            <a:off x="3625821" y="4055001"/>
            <a:ext cx="7183598" cy="1784374"/>
            <a:chOff x="111689" y="-313798"/>
            <a:chExt cx="7183596" cy="1784373"/>
          </a:xfrm>
        </p:grpSpPr>
        <p:sp>
          <p:nvSpPr>
            <p:cNvPr id="492" name="线条"/>
            <p:cNvSpPr/>
            <p:nvPr/>
          </p:nvSpPr>
          <p:spPr>
            <a:xfrm flipH="1" flipV="1">
              <a:off x="111689" y="-247985"/>
              <a:ext cx="6167739" cy="171064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93" name="线条"/>
            <p:cNvSpPr/>
            <p:nvPr/>
          </p:nvSpPr>
          <p:spPr>
            <a:xfrm flipH="1" flipV="1">
              <a:off x="1461990" y="-313799"/>
              <a:ext cx="5349890" cy="177622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94" name="线条"/>
            <p:cNvSpPr/>
            <p:nvPr/>
          </p:nvSpPr>
          <p:spPr>
            <a:xfrm flipH="1" flipV="1">
              <a:off x="4076048" y="-184420"/>
              <a:ext cx="3219238" cy="16549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</p:grpSp>
      <p:sp>
        <p:nvSpPr>
          <p:cNvPr id="496" name="DMA to bypass…"/>
          <p:cNvSpPr txBox="1"/>
          <p:nvPr/>
        </p:nvSpPr>
        <p:spPr>
          <a:xfrm>
            <a:off x="9454222" y="2557594"/>
            <a:ext cx="4728767" cy="161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8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/>
              <a:t>DMA to bypass</a:t>
            </a:r>
          </a:p>
          <a:p>
            <a:pPr>
              <a:defRPr sz="48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/>
              <a:t> the hypervisor!</a:t>
            </a:r>
          </a:p>
        </p:txBody>
      </p:sp>
      <p:sp>
        <p:nvSpPr>
          <p:cNvPr id="497" name="圆形"/>
          <p:cNvSpPr/>
          <p:nvPr/>
        </p:nvSpPr>
        <p:spPr>
          <a:xfrm>
            <a:off x="3883637" y="4118681"/>
            <a:ext cx="434352" cy="432368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1138468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R-IOV: Single-root I/O Virtualization"/>
          <p:cNvSpPr txBox="1">
            <a:spLocks noGrp="1"/>
          </p:cNvSpPr>
          <p:nvPr>
            <p:ph type="title" idx="4294967295"/>
          </p:nvPr>
        </p:nvSpPr>
        <p:spPr>
          <a:xfrm>
            <a:off x="2330346" y="69116"/>
            <a:ext cx="12679573" cy="17653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SR-IOV: Single-root I/O Virtualization</a:t>
            </a:r>
          </a:p>
        </p:txBody>
      </p:sp>
      <p:grpSp>
        <p:nvGrpSpPr>
          <p:cNvPr id="450" name="成组"/>
          <p:cNvGrpSpPr/>
          <p:nvPr/>
        </p:nvGrpSpPr>
        <p:grpSpPr>
          <a:xfrm>
            <a:off x="3158332" y="3108087"/>
            <a:ext cx="4931036" cy="5330708"/>
            <a:chOff x="0" y="0"/>
            <a:chExt cx="4931035" cy="5330706"/>
          </a:xfrm>
        </p:grpSpPr>
        <p:grpSp>
          <p:nvGrpSpPr>
            <p:cNvPr id="432" name="成组"/>
            <p:cNvGrpSpPr/>
            <p:nvPr/>
          </p:nvGrpSpPr>
          <p:grpSpPr>
            <a:xfrm>
              <a:off x="1344801" y="3340648"/>
              <a:ext cx="2204584" cy="1990058"/>
              <a:chOff x="3706112" y="-1"/>
              <a:chExt cx="2204583" cy="1990056"/>
            </a:xfrm>
          </p:grpSpPr>
          <p:sp>
            <p:nvSpPr>
              <p:cNvPr id="430" name="线条"/>
              <p:cNvSpPr/>
              <p:nvPr/>
            </p:nvSpPr>
            <p:spPr>
              <a:xfrm flipV="1">
                <a:off x="4826827" y="-1"/>
                <a:ext cx="1" cy="140649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graphicFrame>
            <p:nvGraphicFramePr>
              <p:cNvPr id="431" name="成组"/>
              <p:cNvGraphicFramePr/>
              <p:nvPr/>
            </p:nvGraphicFramePr>
            <p:xfrm>
              <a:off x="3706112" y="1345892"/>
              <a:ext cx="2204583" cy="644163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22045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4164">
                    <a:tc>
                      <a:txBody>
                        <a:bodyPr/>
                        <a:lstStyle/>
                        <a:p>
                          <a:pPr defTabSz="914400">
                            <a:tabLst>
                              <a:tab pos="914400" algn="l"/>
                            </a:tabLst>
                            <a:defRPr>
                              <a:latin typeface="Gill Sans"/>
                              <a:ea typeface="Gill Sans"/>
                              <a:cs typeface="Gill Sans"/>
                              <a:sym typeface="Gill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L w="38100">
                          <a:solidFill>
                            <a:srgbClr val="000000"/>
                          </a:solidFill>
                          <a:miter lim="400000"/>
                        </a:lnL>
                        <a:lnR w="38100">
                          <a:solidFill>
                            <a:srgbClr val="000000"/>
                          </a:solidFill>
                          <a:miter lim="400000"/>
                        </a:lnR>
                        <a:lnT w="38100">
                          <a:solidFill>
                            <a:srgbClr val="000000"/>
                          </a:solidFill>
                          <a:miter lim="400000"/>
                        </a:lnT>
                        <a:lnB w="38100">
                          <a:solidFill>
                            <a:srgbClr val="000000"/>
                          </a:solidFill>
                          <a:miter lim="400000"/>
                        </a:lnB>
                        <a:solidFill>
                          <a:srgbClr val="EE6E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433" name="矩形"/>
            <p:cNvSpPr/>
            <p:nvPr/>
          </p:nvSpPr>
          <p:spPr>
            <a:xfrm>
              <a:off x="68072" y="1848892"/>
              <a:ext cx="4794891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8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4800"/>
            </a:p>
          </p:txBody>
        </p:sp>
        <p:grpSp>
          <p:nvGrpSpPr>
            <p:cNvPr id="438" name="成组"/>
            <p:cNvGrpSpPr/>
            <p:nvPr/>
          </p:nvGrpSpPr>
          <p:grpSpPr>
            <a:xfrm>
              <a:off x="0" y="0"/>
              <a:ext cx="4931035" cy="1270001"/>
              <a:chOff x="0" y="0"/>
              <a:chExt cx="4931034" cy="1270000"/>
            </a:xfrm>
          </p:grpSpPr>
          <p:sp>
            <p:nvSpPr>
              <p:cNvPr id="434" name="VM1"/>
              <p:cNvSpPr/>
              <p:nvPr/>
            </p:nvSpPr>
            <p:spPr>
              <a:xfrm>
                <a:off x="0" y="0"/>
                <a:ext cx="984179" cy="1270000"/>
              </a:xfrm>
              <a:prstGeom prst="rect">
                <a:avLst/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 b="1">
                    <a:solidFill>
                      <a:srgbClr val="A6AAA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3200"/>
                  <a:t>VM</a:t>
                </a:r>
                <a:r>
                  <a:rPr sz="3200" baseline="-5999"/>
                  <a:t>1</a:t>
                </a:r>
              </a:p>
            </p:txBody>
          </p:sp>
          <p:sp>
            <p:nvSpPr>
              <p:cNvPr id="435" name="VM2"/>
              <p:cNvSpPr/>
              <p:nvPr/>
            </p:nvSpPr>
            <p:spPr>
              <a:xfrm>
                <a:off x="1315581" y="0"/>
                <a:ext cx="984180" cy="1270001"/>
              </a:xfrm>
              <a:prstGeom prst="rect">
                <a:avLst/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 b="1">
                    <a:solidFill>
                      <a:srgbClr val="A6AAA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3200"/>
                  <a:t>VM</a:t>
                </a:r>
                <a:r>
                  <a:rPr sz="3100" baseline="-5999"/>
                  <a:t>2</a:t>
                </a:r>
              </a:p>
            </p:txBody>
          </p:sp>
          <p:sp>
            <p:nvSpPr>
              <p:cNvPr id="436" name="VMN"/>
              <p:cNvSpPr/>
              <p:nvPr/>
            </p:nvSpPr>
            <p:spPr>
              <a:xfrm>
                <a:off x="3946855" y="0"/>
                <a:ext cx="984180" cy="1270001"/>
              </a:xfrm>
              <a:prstGeom prst="rect">
                <a:avLst/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 b="1">
                    <a:solidFill>
                      <a:srgbClr val="A6AAA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3200"/>
                  <a:t>VM</a:t>
                </a:r>
                <a:r>
                  <a:rPr sz="3100" baseline="-5999"/>
                  <a:t>N</a:t>
                </a:r>
              </a:p>
            </p:txBody>
          </p:sp>
          <p:sp>
            <p:nvSpPr>
              <p:cNvPr id="437" name="…"/>
              <p:cNvSpPr txBox="1"/>
              <p:nvPr/>
            </p:nvSpPr>
            <p:spPr>
              <a:xfrm>
                <a:off x="2761358" y="70323"/>
                <a:ext cx="723901" cy="838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800"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…</a:t>
                </a:r>
              </a:p>
            </p:txBody>
          </p:sp>
        </p:grpSp>
        <p:grpSp>
          <p:nvGrpSpPr>
            <p:cNvPr id="443" name="成组"/>
            <p:cNvGrpSpPr/>
            <p:nvPr/>
          </p:nvGrpSpPr>
          <p:grpSpPr>
            <a:xfrm>
              <a:off x="499860" y="1817041"/>
              <a:ext cx="3974438" cy="1317721"/>
              <a:chOff x="0" y="0"/>
              <a:chExt cx="3974436" cy="1317719"/>
            </a:xfrm>
          </p:grpSpPr>
          <p:sp>
            <p:nvSpPr>
              <p:cNvPr id="439" name="线条"/>
              <p:cNvSpPr/>
              <p:nvPr/>
            </p:nvSpPr>
            <p:spPr>
              <a:xfrm flipH="1" flipV="1">
                <a:off x="0" y="-1"/>
                <a:ext cx="104562" cy="381345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sp>
            <p:nvSpPr>
              <p:cNvPr id="440" name="线条"/>
              <p:cNvSpPr/>
              <p:nvPr/>
            </p:nvSpPr>
            <p:spPr>
              <a:xfrm flipV="1">
                <a:off x="269590" y="14524"/>
                <a:ext cx="1029057" cy="359167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sp>
            <p:nvSpPr>
              <p:cNvPr id="441" name="线条"/>
              <p:cNvSpPr/>
              <p:nvPr/>
            </p:nvSpPr>
            <p:spPr>
              <a:xfrm flipV="1">
                <a:off x="978895" y="10164"/>
                <a:ext cx="2995542" cy="508724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sp>
            <p:nvSpPr>
              <p:cNvPr id="442" name="线条"/>
              <p:cNvSpPr/>
              <p:nvPr/>
            </p:nvSpPr>
            <p:spPr>
              <a:xfrm>
                <a:off x="984392" y="846433"/>
                <a:ext cx="953851" cy="471287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</p:grpSp>
        <p:sp>
          <p:nvSpPr>
            <p:cNvPr id="444" name="vSw"/>
            <p:cNvSpPr/>
            <p:nvPr/>
          </p:nvSpPr>
          <p:spPr>
            <a:xfrm>
              <a:off x="499090" y="2194813"/>
              <a:ext cx="984180" cy="578159"/>
            </a:xfrm>
            <a:prstGeom prst="rect">
              <a:avLst/>
            </a:prstGeom>
            <a:solidFill>
              <a:schemeClr val="accent4">
                <a:alpha val="83375"/>
              </a:schemeClr>
            </a:solidFill>
            <a:ln w="25400" cap="flat">
              <a:solidFill>
                <a:srgbClr val="000000">
                  <a:alpha val="83375"/>
                </a:srgbClr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vSw</a:t>
              </a:r>
            </a:p>
          </p:txBody>
        </p:sp>
        <p:grpSp>
          <p:nvGrpSpPr>
            <p:cNvPr id="448" name="成组"/>
            <p:cNvGrpSpPr/>
            <p:nvPr/>
          </p:nvGrpSpPr>
          <p:grpSpPr>
            <a:xfrm>
              <a:off x="355801" y="1278908"/>
              <a:ext cx="4219433" cy="578159"/>
              <a:chOff x="2784401" y="828331"/>
              <a:chExt cx="4219432" cy="578158"/>
            </a:xfrm>
          </p:grpSpPr>
          <p:sp>
            <p:nvSpPr>
              <p:cNvPr id="445" name="矩形"/>
              <p:cNvSpPr/>
              <p:nvPr/>
            </p:nvSpPr>
            <p:spPr>
              <a:xfrm>
                <a:off x="2784401" y="828331"/>
                <a:ext cx="272578" cy="578159"/>
              </a:xfrm>
              <a:prstGeom prst="rect">
                <a:avLst/>
              </a:prstGeom>
              <a:solidFill>
                <a:schemeClr val="accent1">
                  <a:satOff val="-3355"/>
                  <a:lumOff val="26614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  <p:sp>
            <p:nvSpPr>
              <p:cNvPr id="446" name="矩形"/>
              <p:cNvSpPr/>
              <p:nvPr/>
            </p:nvSpPr>
            <p:spPr>
              <a:xfrm>
                <a:off x="4099983" y="828331"/>
                <a:ext cx="272577" cy="578159"/>
              </a:xfrm>
              <a:prstGeom prst="rect">
                <a:avLst/>
              </a:prstGeom>
              <a:solidFill>
                <a:schemeClr val="accent1">
                  <a:satOff val="-3355"/>
                  <a:lumOff val="26614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  <p:sp>
            <p:nvSpPr>
              <p:cNvPr id="447" name="矩形"/>
              <p:cNvSpPr/>
              <p:nvPr/>
            </p:nvSpPr>
            <p:spPr>
              <a:xfrm>
                <a:off x="6731258" y="828331"/>
                <a:ext cx="272577" cy="578159"/>
              </a:xfrm>
              <a:prstGeom prst="rect">
                <a:avLst/>
              </a:prstGeom>
              <a:solidFill>
                <a:schemeClr val="accent1">
                  <a:satOff val="-3355"/>
                  <a:lumOff val="26614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2400"/>
              </a:p>
            </p:txBody>
          </p:sp>
        </p:grpSp>
        <p:sp>
          <p:nvSpPr>
            <p:cNvPr id="449" name="矩形"/>
            <p:cNvSpPr/>
            <p:nvPr/>
          </p:nvSpPr>
          <p:spPr>
            <a:xfrm>
              <a:off x="1973427" y="3122683"/>
              <a:ext cx="984180" cy="57815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sp>
        <p:nvSpPr>
          <p:cNvPr id="451" name="矩形"/>
          <p:cNvSpPr/>
          <p:nvPr/>
        </p:nvSpPr>
        <p:spPr>
          <a:xfrm>
            <a:off x="2741694" y="2786299"/>
            <a:ext cx="5764308" cy="6015920"/>
          </a:xfrm>
          <a:prstGeom prst="rect">
            <a:avLst/>
          </a:prstGeom>
          <a:solidFill>
            <a:srgbClr val="FFFFFF">
              <a:alpha val="8770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452" name="pNIC"/>
          <p:cNvSpPr/>
          <p:nvPr/>
        </p:nvSpPr>
        <p:spPr>
          <a:xfrm>
            <a:off x="5131758" y="6249821"/>
            <a:ext cx="984180" cy="54091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pNIC</a:t>
            </a:r>
          </a:p>
        </p:txBody>
      </p:sp>
      <p:grpSp>
        <p:nvGrpSpPr>
          <p:cNvPr id="457" name="成组"/>
          <p:cNvGrpSpPr/>
          <p:nvPr/>
        </p:nvGrpSpPr>
        <p:grpSpPr>
          <a:xfrm>
            <a:off x="6113781" y="5826918"/>
            <a:ext cx="8183042" cy="1386718"/>
            <a:chOff x="0" y="0"/>
            <a:chExt cx="8183040" cy="1386716"/>
          </a:xfrm>
        </p:grpSpPr>
        <p:grpSp>
          <p:nvGrpSpPr>
            <p:cNvPr id="455" name="成组"/>
            <p:cNvGrpSpPr/>
            <p:nvPr/>
          </p:nvGrpSpPr>
          <p:grpSpPr>
            <a:xfrm>
              <a:off x="-1" y="6977"/>
              <a:ext cx="3246724" cy="1368236"/>
              <a:chOff x="0" y="0"/>
              <a:chExt cx="3246722" cy="1368235"/>
            </a:xfrm>
          </p:grpSpPr>
          <p:sp>
            <p:nvSpPr>
              <p:cNvPr id="453" name="线条"/>
              <p:cNvSpPr/>
              <p:nvPr/>
            </p:nvSpPr>
            <p:spPr>
              <a:xfrm flipV="1">
                <a:off x="0" y="0"/>
                <a:ext cx="3246723" cy="421991"/>
              </a:xfrm>
              <a:prstGeom prst="line">
                <a:avLst/>
              </a:prstGeom>
              <a:noFill/>
              <a:ln w="381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  <p:sp>
            <p:nvSpPr>
              <p:cNvPr id="454" name="线条"/>
              <p:cNvSpPr/>
              <p:nvPr/>
            </p:nvSpPr>
            <p:spPr>
              <a:xfrm>
                <a:off x="-1" y="946245"/>
                <a:ext cx="3246723" cy="421991"/>
              </a:xfrm>
              <a:prstGeom prst="line">
                <a:avLst/>
              </a:prstGeom>
              <a:noFill/>
              <a:ln w="3810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 sz="2400"/>
              </a:p>
            </p:txBody>
          </p:sp>
        </p:grpSp>
        <p:sp>
          <p:nvSpPr>
            <p:cNvPr id="456" name="矩形"/>
            <p:cNvSpPr/>
            <p:nvPr/>
          </p:nvSpPr>
          <p:spPr>
            <a:xfrm>
              <a:off x="3252005" y="0"/>
              <a:ext cx="4931036" cy="1386717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A65C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grpSp>
        <p:nvGrpSpPr>
          <p:cNvPr id="466" name="成组"/>
          <p:cNvGrpSpPr/>
          <p:nvPr/>
        </p:nvGrpSpPr>
        <p:grpSpPr>
          <a:xfrm>
            <a:off x="7912780" y="5544023"/>
            <a:ext cx="4589473" cy="3194781"/>
            <a:chOff x="-24663" y="-1"/>
            <a:chExt cx="4589471" cy="3194779"/>
          </a:xfrm>
        </p:grpSpPr>
        <p:sp>
          <p:nvSpPr>
            <p:cNvPr id="458" name="矩形"/>
            <p:cNvSpPr/>
            <p:nvPr/>
          </p:nvSpPr>
          <p:spPr>
            <a:xfrm>
              <a:off x="1787357" y="298734"/>
              <a:ext cx="272577" cy="578159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459" name="矩形"/>
            <p:cNvSpPr/>
            <p:nvPr/>
          </p:nvSpPr>
          <p:spPr>
            <a:xfrm>
              <a:off x="2260100" y="298734"/>
              <a:ext cx="272577" cy="578159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460" name="矩形"/>
            <p:cNvSpPr/>
            <p:nvPr/>
          </p:nvSpPr>
          <p:spPr>
            <a:xfrm>
              <a:off x="2732844" y="298734"/>
              <a:ext cx="272577" cy="578159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461" name="矩形"/>
            <p:cNvSpPr/>
            <p:nvPr/>
          </p:nvSpPr>
          <p:spPr>
            <a:xfrm>
              <a:off x="4292231" y="298734"/>
              <a:ext cx="272577" cy="578159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grpSp>
          <p:nvGrpSpPr>
            <p:cNvPr id="464" name="成组"/>
            <p:cNvGrpSpPr/>
            <p:nvPr/>
          </p:nvGrpSpPr>
          <p:grpSpPr>
            <a:xfrm>
              <a:off x="-24663" y="753030"/>
              <a:ext cx="1796038" cy="2441748"/>
              <a:chOff x="-66744" y="-1264954"/>
              <a:chExt cx="1796037" cy="2441747"/>
            </a:xfrm>
          </p:grpSpPr>
          <p:sp>
            <p:nvSpPr>
              <p:cNvPr id="462" name="virtual…"/>
              <p:cNvSpPr txBox="1"/>
              <p:nvPr/>
            </p:nvSpPr>
            <p:spPr>
              <a:xfrm>
                <a:off x="-66744" y="-33793"/>
                <a:ext cx="1668725" cy="12105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virtual </a:t>
                </a:r>
              </a:p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function</a:t>
                </a:r>
              </a:p>
            </p:txBody>
          </p:sp>
          <p:sp>
            <p:nvSpPr>
              <p:cNvPr id="498" name="连接线"/>
              <p:cNvSpPr/>
              <p:nvPr/>
            </p:nvSpPr>
            <p:spPr>
              <a:xfrm>
                <a:off x="740655" y="-1264954"/>
                <a:ext cx="988638" cy="12883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2176" y="7939"/>
                      <a:pt x="9376" y="739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465" name="…"/>
            <p:cNvSpPr txBox="1"/>
            <p:nvPr/>
          </p:nvSpPr>
          <p:spPr>
            <a:xfrm>
              <a:off x="3266762" y="-1"/>
              <a:ext cx="723901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…</a:t>
              </a:r>
            </a:p>
          </p:txBody>
        </p:sp>
      </p:grpSp>
      <p:grpSp>
        <p:nvGrpSpPr>
          <p:cNvPr id="471" name="成组"/>
          <p:cNvGrpSpPr/>
          <p:nvPr/>
        </p:nvGrpSpPr>
        <p:grpSpPr>
          <a:xfrm>
            <a:off x="13113782" y="5842758"/>
            <a:ext cx="1708801" cy="3059819"/>
            <a:chOff x="36338" y="0"/>
            <a:chExt cx="1708799" cy="3059817"/>
          </a:xfrm>
        </p:grpSpPr>
        <p:sp>
          <p:nvSpPr>
            <p:cNvPr id="467" name="矩形"/>
            <p:cNvSpPr/>
            <p:nvPr/>
          </p:nvSpPr>
          <p:spPr>
            <a:xfrm>
              <a:off x="243672" y="0"/>
              <a:ext cx="649383" cy="578159"/>
            </a:xfrm>
            <a:prstGeom prst="rect">
              <a:avLst/>
            </a:prstGeom>
            <a:solidFill>
              <a:schemeClr val="accent5">
                <a:hueOff val="-176146"/>
                <a:satOff val="3665"/>
                <a:lumOff val="-13986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grpSp>
          <p:nvGrpSpPr>
            <p:cNvPr id="470" name="成组"/>
            <p:cNvGrpSpPr/>
            <p:nvPr/>
          </p:nvGrpSpPr>
          <p:grpSpPr>
            <a:xfrm>
              <a:off x="36338" y="472493"/>
              <a:ext cx="1708799" cy="2587324"/>
              <a:chOff x="1005040" y="-1246756"/>
              <a:chExt cx="1708798" cy="2587323"/>
            </a:xfrm>
          </p:grpSpPr>
          <p:sp>
            <p:nvSpPr>
              <p:cNvPr id="468" name="physical…"/>
              <p:cNvSpPr txBox="1"/>
              <p:nvPr/>
            </p:nvSpPr>
            <p:spPr>
              <a:xfrm>
                <a:off x="1005040" y="129980"/>
                <a:ext cx="1708798" cy="1210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physical </a:t>
                </a:r>
              </a:p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function</a:t>
                </a:r>
              </a:p>
            </p:txBody>
          </p:sp>
          <p:sp>
            <p:nvSpPr>
              <p:cNvPr id="499" name="连接线"/>
              <p:cNvSpPr/>
              <p:nvPr/>
            </p:nvSpPr>
            <p:spPr>
              <a:xfrm>
                <a:off x="1872594" y="-1246756"/>
                <a:ext cx="724750" cy="1448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6" h="21600" extrusionOk="0">
                    <a:moveTo>
                      <a:pt x="8667" y="21600"/>
                    </a:moveTo>
                    <a:cubicBezTo>
                      <a:pt x="21600" y="15188"/>
                      <a:pt x="18711" y="7988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476" name="成组"/>
          <p:cNvGrpSpPr/>
          <p:nvPr/>
        </p:nvGrpSpPr>
        <p:grpSpPr>
          <a:xfrm>
            <a:off x="10088302" y="6686645"/>
            <a:ext cx="3460609" cy="2834253"/>
            <a:chOff x="0" y="0"/>
            <a:chExt cx="3460608" cy="2834251"/>
          </a:xfrm>
        </p:grpSpPr>
        <p:sp>
          <p:nvSpPr>
            <p:cNvPr id="472" name="矩形"/>
            <p:cNvSpPr/>
            <p:nvPr/>
          </p:nvSpPr>
          <p:spPr>
            <a:xfrm>
              <a:off x="0" y="0"/>
              <a:ext cx="3460608" cy="390573"/>
            </a:xfrm>
            <a:prstGeom prst="rect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grpSp>
          <p:nvGrpSpPr>
            <p:cNvPr id="475" name="成组"/>
            <p:cNvGrpSpPr/>
            <p:nvPr/>
          </p:nvGrpSpPr>
          <p:grpSpPr>
            <a:xfrm>
              <a:off x="307184" y="248490"/>
              <a:ext cx="1867498" cy="2585761"/>
              <a:chOff x="925691" y="-1245193"/>
              <a:chExt cx="1867496" cy="2585760"/>
            </a:xfrm>
          </p:grpSpPr>
          <p:sp>
            <p:nvSpPr>
              <p:cNvPr id="473" name="L2 sorter…"/>
              <p:cNvSpPr txBox="1"/>
              <p:nvPr/>
            </p:nvSpPr>
            <p:spPr>
              <a:xfrm>
                <a:off x="925691" y="129980"/>
                <a:ext cx="1867496" cy="12105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L2 sorter </a:t>
                </a:r>
              </a:p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(switch)</a:t>
                </a:r>
              </a:p>
            </p:txBody>
          </p:sp>
          <p:sp>
            <p:nvSpPr>
              <p:cNvPr id="500" name="连接线"/>
              <p:cNvSpPr/>
              <p:nvPr/>
            </p:nvSpPr>
            <p:spPr>
              <a:xfrm>
                <a:off x="1871640" y="-1245193"/>
                <a:ext cx="525825" cy="14466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606" h="21600" extrusionOk="0">
                    <a:moveTo>
                      <a:pt x="1466" y="21600"/>
                    </a:moveTo>
                    <a:cubicBezTo>
                      <a:pt x="-2994" y="15242"/>
                      <a:pt x="2719" y="8042"/>
                      <a:pt x="18606" y="0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482" name="成组"/>
          <p:cNvGrpSpPr/>
          <p:nvPr/>
        </p:nvGrpSpPr>
        <p:grpSpPr>
          <a:xfrm>
            <a:off x="9880943" y="6403423"/>
            <a:ext cx="3794766" cy="298534"/>
            <a:chOff x="0" y="0"/>
            <a:chExt cx="3794764" cy="298532"/>
          </a:xfrm>
        </p:grpSpPr>
        <p:sp>
          <p:nvSpPr>
            <p:cNvPr id="477" name="线条"/>
            <p:cNvSpPr/>
            <p:nvPr/>
          </p:nvSpPr>
          <p:spPr>
            <a:xfrm flipH="1" flipV="1">
              <a:off x="-1" y="28148"/>
              <a:ext cx="312052" cy="27038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78" name="线条"/>
            <p:cNvSpPr/>
            <p:nvPr/>
          </p:nvSpPr>
          <p:spPr>
            <a:xfrm flipH="1" flipV="1">
              <a:off x="450778" y="35588"/>
              <a:ext cx="151335" cy="24117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79" name="线条"/>
            <p:cNvSpPr/>
            <p:nvPr/>
          </p:nvSpPr>
          <p:spPr>
            <a:xfrm flipH="1" flipV="1">
              <a:off x="933971" y="378"/>
              <a:ext cx="2630" cy="27280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80" name="线条"/>
            <p:cNvSpPr/>
            <p:nvPr/>
          </p:nvSpPr>
          <p:spPr>
            <a:xfrm flipH="1" flipV="1">
              <a:off x="2498534" y="0"/>
              <a:ext cx="2631" cy="2728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81" name="线条"/>
            <p:cNvSpPr/>
            <p:nvPr/>
          </p:nvSpPr>
          <p:spPr>
            <a:xfrm flipV="1">
              <a:off x="3596374" y="21727"/>
              <a:ext cx="198391" cy="23562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</p:grpSp>
      <p:grpSp>
        <p:nvGrpSpPr>
          <p:cNvPr id="487" name="成组"/>
          <p:cNvGrpSpPr/>
          <p:nvPr/>
        </p:nvGrpSpPr>
        <p:grpSpPr>
          <a:xfrm>
            <a:off x="3158332" y="3092320"/>
            <a:ext cx="4931035" cy="1270001"/>
            <a:chOff x="0" y="0"/>
            <a:chExt cx="4931034" cy="1270000"/>
          </a:xfrm>
        </p:grpSpPr>
        <p:sp>
          <p:nvSpPr>
            <p:cNvPr id="483" name="VM1"/>
            <p:cNvSpPr/>
            <p:nvPr/>
          </p:nvSpPr>
          <p:spPr>
            <a:xfrm>
              <a:off x="0" y="0"/>
              <a:ext cx="984179" cy="1270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200" baseline="-5999"/>
                <a:t>1</a:t>
              </a:r>
            </a:p>
          </p:txBody>
        </p:sp>
        <p:sp>
          <p:nvSpPr>
            <p:cNvPr id="484" name="VM2"/>
            <p:cNvSpPr/>
            <p:nvPr/>
          </p:nvSpPr>
          <p:spPr>
            <a:xfrm>
              <a:off x="1315581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2</a:t>
              </a:r>
            </a:p>
          </p:txBody>
        </p:sp>
        <p:sp>
          <p:nvSpPr>
            <p:cNvPr id="485" name="VMN"/>
            <p:cNvSpPr/>
            <p:nvPr/>
          </p:nvSpPr>
          <p:spPr>
            <a:xfrm>
              <a:off x="3946855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N</a:t>
              </a:r>
            </a:p>
          </p:txBody>
        </p:sp>
        <p:sp>
          <p:nvSpPr>
            <p:cNvPr id="486" name="…"/>
            <p:cNvSpPr txBox="1"/>
            <p:nvPr/>
          </p:nvSpPr>
          <p:spPr>
            <a:xfrm>
              <a:off x="2761358" y="70323"/>
              <a:ext cx="723901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…</a:t>
              </a:r>
            </a:p>
          </p:txBody>
        </p:sp>
      </p:grpSp>
      <p:grpSp>
        <p:nvGrpSpPr>
          <p:cNvPr id="491" name="成组"/>
          <p:cNvGrpSpPr/>
          <p:nvPr/>
        </p:nvGrpSpPr>
        <p:grpSpPr>
          <a:xfrm>
            <a:off x="3462878" y="4349973"/>
            <a:ext cx="4321943" cy="635125"/>
            <a:chOff x="0" y="0"/>
            <a:chExt cx="4321941" cy="635124"/>
          </a:xfrm>
        </p:grpSpPr>
        <p:sp>
          <p:nvSpPr>
            <p:cNvPr id="488" name="vNIC"/>
            <p:cNvSpPr txBox="1"/>
            <p:nvPr/>
          </p:nvSpPr>
          <p:spPr>
            <a:xfrm rot="16200000">
              <a:off x="-127063" y="127062"/>
              <a:ext cx="635126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  <p:sp>
          <p:nvSpPr>
            <p:cNvPr id="489" name="vNIC"/>
            <p:cNvSpPr txBox="1"/>
            <p:nvPr/>
          </p:nvSpPr>
          <p:spPr>
            <a:xfrm rot="16200000">
              <a:off x="1174288" y="127062"/>
              <a:ext cx="63512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  <p:sp>
          <p:nvSpPr>
            <p:cNvPr id="490" name="vNIC"/>
            <p:cNvSpPr txBox="1"/>
            <p:nvPr/>
          </p:nvSpPr>
          <p:spPr>
            <a:xfrm rot="16200000">
              <a:off x="3813879" y="127062"/>
              <a:ext cx="63512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</p:grpSp>
      <p:grpSp>
        <p:nvGrpSpPr>
          <p:cNvPr id="495" name="成组"/>
          <p:cNvGrpSpPr/>
          <p:nvPr/>
        </p:nvGrpSpPr>
        <p:grpSpPr>
          <a:xfrm>
            <a:off x="3625821" y="4055001"/>
            <a:ext cx="7183598" cy="1784374"/>
            <a:chOff x="111689" y="-313798"/>
            <a:chExt cx="7183596" cy="1784373"/>
          </a:xfrm>
        </p:grpSpPr>
        <p:sp>
          <p:nvSpPr>
            <p:cNvPr id="492" name="线条"/>
            <p:cNvSpPr/>
            <p:nvPr/>
          </p:nvSpPr>
          <p:spPr>
            <a:xfrm flipH="1" flipV="1">
              <a:off x="111689" y="-247985"/>
              <a:ext cx="6167739" cy="171064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93" name="线条"/>
            <p:cNvSpPr/>
            <p:nvPr/>
          </p:nvSpPr>
          <p:spPr>
            <a:xfrm flipH="1" flipV="1">
              <a:off x="1461990" y="-313799"/>
              <a:ext cx="5349890" cy="177622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494" name="线条"/>
            <p:cNvSpPr/>
            <p:nvPr/>
          </p:nvSpPr>
          <p:spPr>
            <a:xfrm flipH="1" flipV="1">
              <a:off x="4076048" y="-184420"/>
              <a:ext cx="3219238" cy="16549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</p:grpSp>
      <p:sp>
        <p:nvSpPr>
          <p:cNvPr id="496" name="DMA to bypass…"/>
          <p:cNvSpPr txBox="1"/>
          <p:nvPr/>
        </p:nvSpPr>
        <p:spPr>
          <a:xfrm>
            <a:off x="9454222" y="2557594"/>
            <a:ext cx="4728767" cy="161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8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/>
              <a:t>DMA to bypass</a:t>
            </a:r>
          </a:p>
          <a:p>
            <a:pPr>
              <a:defRPr sz="48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/>
              <a:t> the hypervisor!</a:t>
            </a:r>
          </a:p>
        </p:txBody>
      </p:sp>
      <p:sp>
        <p:nvSpPr>
          <p:cNvPr id="497" name="圆形"/>
          <p:cNvSpPr/>
          <p:nvPr/>
        </p:nvSpPr>
        <p:spPr>
          <a:xfrm>
            <a:off x="11774340" y="7466620"/>
            <a:ext cx="434352" cy="432368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67973D1-1A69-4091-9FBC-8D70FF560B85}"/>
              </a:ext>
            </a:extLst>
          </p:cNvPr>
          <p:cNvSpPr/>
          <p:nvPr/>
        </p:nvSpPr>
        <p:spPr>
          <a:xfrm>
            <a:off x="1227066" y="1710813"/>
            <a:ext cx="15648038" cy="7810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lvl="0" algn="l" defTabSz="91440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</a:pPr>
            <a:r>
              <a:rPr kumimoji="1" lang="en-US" altLang="zh-CN" sz="40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Problems</a:t>
            </a:r>
            <a:r>
              <a:rPr kumimoji="1" lang="zh-CN" altLang="en-US" sz="40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en-US" altLang="zh-CN" sz="40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0850" lvl="0" indent="-450850" algn="l" defTabSz="91440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Live migration is tricky (hardware states migration)</a:t>
            </a:r>
          </a:p>
          <a:p>
            <a:pPr marL="450850" lvl="0" indent="-450850" algn="l" defTabSz="91440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</a:pPr>
            <a:endParaRPr lang="en-US" altLang="zh-C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0850" lvl="0" indent="-450850" algn="l" defTabSz="91440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</a:pPr>
            <a:endParaRPr lang="en-US" altLang="zh-C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0850" lvl="0" indent="-450850" algn="l" defTabSz="91440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</a:pPr>
            <a:endParaRPr lang="en-US" altLang="zh-C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0850" lvl="0" indent="-450850" algn="l" defTabSz="91440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Can’t support flexible forwarding policies (L2 switch inside NIC)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714F346-856C-471C-AF1D-6B9716B644C9}"/>
              </a:ext>
            </a:extLst>
          </p:cNvPr>
          <p:cNvGrpSpPr/>
          <p:nvPr/>
        </p:nvGrpSpPr>
        <p:grpSpPr>
          <a:xfrm>
            <a:off x="3844649" y="3561431"/>
            <a:ext cx="9410742" cy="2261541"/>
            <a:chOff x="2548675" y="5679973"/>
            <a:chExt cx="12396935" cy="319508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384C99D-C989-474F-B0C4-3CCC36114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8675" y="5679973"/>
              <a:ext cx="12396935" cy="3195086"/>
            </a:xfrm>
            <a:prstGeom prst="rect">
              <a:avLst/>
            </a:prstGeom>
          </p:spPr>
        </p:pic>
        <p:sp>
          <p:nvSpPr>
            <p:cNvPr id="76" name="USENIX NSDI, 2015">
              <a:extLst>
                <a:ext uri="{FF2B5EF4-FFF2-40B4-BE49-F238E27FC236}">
                  <a16:creationId xmlns:a16="http://schemas.microsoft.com/office/drawing/2014/main" id="{B83E9A0D-9C1E-4FC1-80F1-54451F0502E5}"/>
                </a:ext>
              </a:extLst>
            </p:cNvPr>
            <p:cNvSpPr txBox="1"/>
            <p:nvPr/>
          </p:nvSpPr>
          <p:spPr>
            <a:xfrm>
              <a:off x="4791384" y="6812810"/>
              <a:ext cx="7085274" cy="7181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1">
                  <a:solidFill>
                    <a:srgbClr val="53585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lang="en-US" dirty="0"/>
                <a:t>ACM SIGPLAN/SIGOPS VEE</a:t>
              </a:r>
              <a:r>
                <a:rPr dirty="0"/>
                <a:t>, 201</a:t>
              </a:r>
              <a:r>
                <a:rPr lang="en-US" altLang="zh-CN" dirty="0"/>
                <a:t>6</a:t>
              </a:r>
              <a:endParaRPr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EAC8C62-7DE2-4985-8924-D51E0B9131B6}"/>
              </a:ext>
            </a:extLst>
          </p:cNvPr>
          <p:cNvGrpSpPr/>
          <p:nvPr/>
        </p:nvGrpSpPr>
        <p:grpSpPr>
          <a:xfrm>
            <a:off x="2634174" y="7049676"/>
            <a:ext cx="13516309" cy="1781258"/>
            <a:chOff x="2634174" y="7049676"/>
            <a:chExt cx="13516309" cy="178125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215EAC9-0161-4688-9D37-6F8254192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4174" y="7203799"/>
              <a:ext cx="13516309" cy="1627135"/>
            </a:xfrm>
            <a:prstGeom prst="rect">
              <a:avLst/>
            </a:prstGeom>
          </p:spPr>
        </p:pic>
        <p:sp>
          <p:nvSpPr>
            <p:cNvPr id="79" name="USENIX NSDI, 2015">
              <a:extLst>
                <a:ext uri="{FF2B5EF4-FFF2-40B4-BE49-F238E27FC236}">
                  <a16:creationId xmlns:a16="http://schemas.microsoft.com/office/drawing/2014/main" id="{FC69FBD7-96A8-4B77-B8D3-FD023E78CAFA}"/>
                </a:ext>
              </a:extLst>
            </p:cNvPr>
            <p:cNvSpPr txBox="1"/>
            <p:nvPr/>
          </p:nvSpPr>
          <p:spPr>
            <a:xfrm>
              <a:off x="6891856" y="7049676"/>
              <a:ext cx="4129337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1">
                  <a:solidFill>
                    <a:srgbClr val="53585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lang="en-US" dirty="0"/>
                <a:t>USENIX NSDI, 2017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200057841"/>
      </p:ext>
    </p:extLst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Open vSwitch"/>
          <p:cNvSpPr txBox="1">
            <a:spLocks noGrp="1"/>
          </p:cNvSpPr>
          <p:nvPr>
            <p:ph type="title" idx="4294967295"/>
          </p:nvPr>
        </p:nvSpPr>
        <p:spPr>
          <a:xfrm>
            <a:off x="2536031" y="88900"/>
            <a:ext cx="122682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Open vSwitch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AF5728D-B2D6-4184-AE3D-62E818B09630}"/>
              </a:ext>
            </a:extLst>
          </p:cNvPr>
          <p:cNvGrpSpPr/>
          <p:nvPr/>
        </p:nvGrpSpPr>
        <p:grpSpPr>
          <a:xfrm>
            <a:off x="2695389" y="2562978"/>
            <a:ext cx="11641666" cy="4589025"/>
            <a:chOff x="2695389" y="2562978"/>
            <a:chExt cx="11641666" cy="4589025"/>
          </a:xfrm>
        </p:grpSpPr>
        <p:sp>
          <p:nvSpPr>
            <p:cNvPr id="508" name="USENIX NSDI, 2015"/>
            <p:cNvSpPr txBox="1"/>
            <p:nvPr/>
          </p:nvSpPr>
          <p:spPr>
            <a:xfrm rot="21162517">
              <a:off x="9723047" y="2562978"/>
              <a:ext cx="4129336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1">
                  <a:solidFill>
                    <a:srgbClr val="53585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dirty="0"/>
                <a:t>USENIX NSDI, 2015</a:t>
              </a:r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8C217F2-519A-4C29-ABD9-8EF8B7488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234428">
              <a:off x="2695389" y="3529645"/>
              <a:ext cx="11641666" cy="3622358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Open vSwitch"/>
          <p:cNvSpPr txBox="1">
            <a:spLocks noGrp="1"/>
          </p:cNvSpPr>
          <p:nvPr>
            <p:ph type="title" idx="4294967295"/>
          </p:nvPr>
        </p:nvSpPr>
        <p:spPr>
          <a:xfrm>
            <a:off x="2536031" y="88900"/>
            <a:ext cx="122682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Open vSwitch</a:t>
            </a:r>
          </a:p>
        </p:txBody>
      </p:sp>
      <p:grpSp>
        <p:nvGrpSpPr>
          <p:cNvPr id="517" name="成组"/>
          <p:cNvGrpSpPr/>
          <p:nvPr/>
        </p:nvGrpSpPr>
        <p:grpSpPr>
          <a:xfrm>
            <a:off x="8698599" y="4386997"/>
            <a:ext cx="4219433" cy="578159"/>
            <a:chOff x="2784401" y="828331"/>
            <a:chExt cx="4219432" cy="578158"/>
          </a:xfrm>
        </p:grpSpPr>
        <p:sp>
          <p:nvSpPr>
            <p:cNvPr id="514" name="矩形"/>
            <p:cNvSpPr/>
            <p:nvPr/>
          </p:nvSpPr>
          <p:spPr>
            <a:xfrm>
              <a:off x="2784401" y="828331"/>
              <a:ext cx="272578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515" name="矩形"/>
            <p:cNvSpPr/>
            <p:nvPr/>
          </p:nvSpPr>
          <p:spPr>
            <a:xfrm>
              <a:off x="4099983" y="828331"/>
              <a:ext cx="272577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516" name="矩形"/>
            <p:cNvSpPr/>
            <p:nvPr/>
          </p:nvSpPr>
          <p:spPr>
            <a:xfrm>
              <a:off x="6731258" y="828331"/>
              <a:ext cx="272577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grpSp>
        <p:nvGrpSpPr>
          <p:cNvPr id="520" name="成组"/>
          <p:cNvGrpSpPr/>
          <p:nvPr/>
        </p:nvGrpSpPr>
        <p:grpSpPr>
          <a:xfrm>
            <a:off x="9687599" y="6448736"/>
            <a:ext cx="2204584" cy="1990058"/>
            <a:chOff x="3706112" y="-1"/>
            <a:chExt cx="2204583" cy="1990056"/>
          </a:xfrm>
        </p:grpSpPr>
        <p:sp>
          <p:nvSpPr>
            <p:cNvPr id="518" name="线条"/>
            <p:cNvSpPr/>
            <p:nvPr/>
          </p:nvSpPr>
          <p:spPr>
            <a:xfrm flipV="1">
              <a:off x="4826827" y="-1"/>
              <a:ext cx="1" cy="14064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graphicFrame>
          <p:nvGraphicFramePr>
            <p:cNvPr id="519" name="成组"/>
            <p:cNvGraphicFramePr/>
            <p:nvPr/>
          </p:nvGraphicFramePr>
          <p:xfrm>
            <a:off x="3706112" y="1345892"/>
            <a:ext cx="2204583" cy="644163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220458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644164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EE6E1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521" name="Hypervisor"/>
          <p:cNvSpPr/>
          <p:nvPr/>
        </p:nvSpPr>
        <p:spPr>
          <a:xfrm>
            <a:off x="8410870" y="4956981"/>
            <a:ext cx="4794891" cy="1270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8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Hypervisor</a:t>
            </a:r>
          </a:p>
        </p:txBody>
      </p:sp>
      <p:grpSp>
        <p:nvGrpSpPr>
          <p:cNvPr id="526" name="成组"/>
          <p:cNvGrpSpPr/>
          <p:nvPr/>
        </p:nvGrpSpPr>
        <p:grpSpPr>
          <a:xfrm>
            <a:off x="8342798" y="3108088"/>
            <a:ext cx="4931035" cy="1270001"/>
            <a:chOff x="0" y="0"/>
            <a:chExt cx="4931034" cy="1270000"/>
          </a:xfrm>
        </p:grpSpPr>
        <p:sp>
          <p:nvSpPr>
            <p:cNvPr id="522" name="VM1"/>
            <p:cNvSpPr/>
            <p:nvPr/>
          </p:nvSpPr>
          <p:spPr>
            <a:xfrm>
              <a:off x="0" y="0"/>
              <a:ext cx="984179" cy="1270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200" baseline="-5999"/>
                <a:t>1</a:t>
              </a:r>
            </a:p>
          </p:txBody>
        </p:sp>
        <p:sp>
          <p:nvSpPr>
            <p:cNvPr id="523" name="VM2"/>
            <p:cNvSpPr/>
            <p:nvPr/>
          </p:nvSpPr>
          <p:spPr>
            <a:xfrm>
              <a:off x="1315581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2</a:t>
              </a:r>
            </a:p>
          </p:txBody>
        </p:sp>
        <p:sp>
          <p:nvSpPr>
            <p:cNvPr id="524" name="VMN"/>
            <p:cNvSpPr/>
            <p:nvPr/>
          </p:nvSpPr>
          <p:spPr>
            <a:xfrm>
              <a:off x="3946855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N</a:t>
              </a:r>
            </a:p>
          </p:txBody>
        </p:sp>
        <p:sp>
          <p:nvSpPr>
            <p:cNvPr id="525" name="…"/>
            <p:cNvSpPr txBox="1"/>
            <p:nvPr/>
          </p:nvSpPr>
          <p:spPr>
            <a:xfrm>
              <a:off x="2761358" y="70323"/>
              <a:ext cx="723901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…</a:t>
              </a:r>
            </a:p>
          </p:txBody>
        </p:sp>
      </p:grpSp>
      <p:sp>
        <p:nvSpPr>
          <p:cNvPr id="527" name="pNIC"/>
          <p:cNvSpPr/>
          <p:nvPr/>
        </p:nvSpPr>
        <p:spPr>
          <a:xfrm>
            <a:off x="10316226" y="6230772"/>
            <a:ext cx="984179" cy="57815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pNIC</a:t>
            </a:r>
          </a:p>
        </p:txBody>
      </p:sp>
      <p:grpSp>
        <p:nvGrpSpPr>
          <p:cNvPr id="532" name="成组"/>
          <p:cNvGrpSpPr/>
          <p:nvPr/>
        </p:nvGrpSpPr>
        <p:grpSpPr>
          <a:xfrm>
            <a:off x="8842657" y="4925130"/>
            <a:ext cx="3974438" cy="1317721"/>
            <a:chOff x="0" y="0"/>
            <a:chExt cx="3974436" cy="1317719"/>
          </a:xfrm>
        </p:grpSpPr>
        <p:sp>
          <p:nvSpPr>
            <p:cNvPr id="528" name="线条"/>
            <p:cNvSpPr/>
            <p:nvPr/>
          </p:nvSpPr>
          <p:spPr>
            <a:xfrm flipH="1" flipV="1">
              <a:off x="0" y="-1"/>
              <a:ext cx="104562" cy="38134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529" name="线条"/>
            <p:cNvSpPr/>
            <p:nvPr/>
          </p:nvSpPr>
          <p:spPr>
            <a:xfrm flipV="1">
              <a:off x="269590" y="14524"/>
              <a:ext cx="1029057" cy="35916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530" name="线条"/>
            <p:cNvSpPr/>
            <p:nvPr/>
          </p:nvSpPr>
          <p:spPr>
            <a:xfrm flipV="1">
              <a:off x="978895" y="10164"/>
              <a:ext cx="2995542" cy="50872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531" name="线条"/>
            <p:cNvSpPr/>
            <p:nvPr/>
          </p:nvSpPr>
          <p:spPr>
            <a:xfrm>
              <a:off x="984392" y="846433"/>
              <a:ext cx="953851" cy="4712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</p:grpSp>
      <p:grpSp>
        <p:nvGrpSpPr>
          <p:cNvPr id="536" name="成组"/>
          <p:cNvGrpSpPr/>
          <p:nvPr/>
        </p:nvGrpSpPr>
        <p:grpSpPr>
          <a:xfrm>
            <a:off x="8659181" y="4349973"/>
            <a:ext cx="4321943" cy="635125"/>
            <a:chOff x="0" y="0"/>
            <a:chExt cx="4321941" cy="635124"/>
          </a:xfrm>
        </p:grpSpPr>
        <p:sp>
          <p:nvSpPr>
            <p:cNvPr id="533" name="vNIC"/>
            <p:cNvSpPr txBox="1"/>
            <p:nvPr/>
          </p:nvSpPr>
          <p:spPr>
            <a:xfrm rot="16200000">
              <a:off x="-127063" y="127062"/>
              <a:ext cx="635126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  <p:sp>
          <p:nvSpPr>
            <p:cNvPr id="534" name="vNIC"/>
            <p:cNvSpPr txBox="1"/>
            <p:nvPr/>
          </p:nvSpPr>
          <p:spPr>
            <a:xfrm rot="16200000">
              <a:off x="1174288" y="127062"/>
              <a:ext cx="63512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  <p:sp>
          <p:nvSpPr>
            <p:cNvPr id="535" name="vNIC"/>
            <p:cNvSpPr txBox="1"/>
            <p:nvPr/>
          </p:nvSpPr>
          <p:spPr>
            <a:xfrm rot="16200000">
              <a:off x="3813879" y="127062"/>
              <a:ext cx="63512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</p:grpSp>
      <p:sp>
        <p:nvSpPr>
          <p:cNvPr id="537" name="pSwitch"/>
          <p:cNvSpPr txBox="1"/>
          <p:nvPr/>
        </p:nvSpPr>
        <p:spPr>
          <a:xfrm>
            <a:off x="9974765" y="7788418"/>
            <a:ext cx="163025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tabLst>
                <a:tab pos="914400" algn="l"/>
              </a:tabLst>
              <a:defRPr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defTabSz="914400"/>
            <a:r>
              <a:t>pSwitch</a:t>
            </a:r>
          </a:p>
        </p:txBody>
      </p:sp>
      <p:sp>
        <p:nvSpPr>
          <p:cNvPr id="538" name="矩形"/>
          <p:cNvSpPr/>
          <p:nvPr/>
        </p:nvSpPr>
        <p:spPr>
          <a:xfrm>
            <a:off x="7867846" y="2648593"/>
            <a:ext cx="5493190" cy="5886777"/>
          </a:xfrm>
          <a:prstGeom prst="rect">
            <a:avLst/>
          </a:prstGeom>
          <a:solidFill>
            <a:srgbClr val="FFFFFF">
              <a:alpha val="5150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539" name="vSw"/>
          <p:cNvSpPr/>
          <p:nvPr/>
        </p:nvSpPr>
        <p:spPr>
          <a:xfrm>
            <a:off x="8841887" y="5302902"/>
            <a:ext cx="984180" cy="578159"/>
          </a:xfrm>
          <a:prstGeom prst="rect">
            <a:avLst/>
          </a:prstGeom>
          <a:solidFill>
            <a:schemeClr val="accent4"/>
          </a:solidFill>
          <a:ln w="254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vSw</a:t>
            </a:r>
          </a:p>
        </p:txBody>
      </p:sp>
      <p:grpSp>
        <p:nvGrpSpPr>
          <p:cNvPr id="544" name="成组"/>
          <p:cNvGrpSpPr/>
          <p:nvPr/>
        </p:nvGrpSpPr>
        <p:grpSpPr>
          <a:xfrm>
            <a:off x="2773777" y="4830104"/>
            <a:ext cx="8474899" cy="1523752"/>
            <a:chOff x="-2038478" y="-17145"/>
            <a:chExt cx="8474897" cy="1523750"/>
          </a:xfrm>
        </p:grpSpPr>
        <p:sp>
          <p:nvSpPr>
            <p:cNvPr id="540" name="线条"/>
            <p:cNvSpPr/>
            <p:nvPr/>
          </p:nvSpPr>
          <p:spPr>
            <a:xfrm>
              <a:off x="-2038478" y="744730"/>
              <a:ext cx="5300799" cy="1"/>
            </a:xfrm>
            <a:prstGeom prst="line">
              <a:avLst/>
            </a:prstGeom>
            <a:noFill/>
            <a:ln w="127000" cap="flat">
              <a:solidFill>
                <a:srgbClr val="000000">
                  <a:alpha val="75835"/>
                </a:srgbClr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541" name="user space"/>
            <p:cNvSpPr txBox="1"/>
            <p:nvPr/>
          </p:nvSpPr>
          <p:spPr>
            <a:xfrm>
              <a:off x="379691" y="-17145"/>
              <a:ext cx="2088713" cy="656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user space</a:t>
              </a:r>
            </a:p>
          </p:txBody>
        </p:sp>
        <p:sp>
          <p:nvSpPr>
            <p:cNvPr id="542" name="kernel"/>
            <p:cNvSpPr txBox="1"/>
            <p:nvPr/>
          </p:nvSpPr>
          <p:spPr>
            <a:xfrm>
              <a:off x="1153264" y="850016"/>
              <a:ext cx="1279196" cy="656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kernel</a:t>
              </a:r>
            </a:p>
          </p:txBody>
        </p:sp>
        <p:sp>
          <p:nvSpPr>
            <p:cNvPr id="543" name="线条"/>
            <p:cNvSpPr/>
            <p:nvPr/>
          </p:nvSpPr>
          <p:spPr>
            <a:xfrm>
              <a:off x="3315446" y="760683"/>
              <a:ext cx="3120973" cy="1"/>
            </a:xfrm>
            <a:prstGeom prst="line">
              <a:avLst/>
            </a:prstGeom>
            <a:noFill/>
            <a:ln w="127000" cap="flat">
              <a:solidFill>
                <a:srgbClr val="000000">
                  <a:alpha val="75835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</p:grpSp>
      <p:sp>
        <p:nvSpPr>
          <p:cNvPr id="545" name="decision-making “smarts”"/>
          <p:cNvSpPr txBox="1"/>
          <p:nvPr/>
        </p:nvSpPr>
        <p:spPr>
          <a:xfrm>
            <a:off x="2475812" y="4184087"/>
            <a:ext cx="491320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decision-making “smarts”</a:t>
            </a:r>
          </a:p>
        </p:txBody>
      </p:sp>
      <p:sp>
        <p:nvSpPr>
          <p:cNvPr id="546" name="simple, fast forwarding"/>
          <p:cNvSpPr txBox="1"/>
          <p:nvPr/>
        </p:nvSpPr>
        <p:spPr>
          <a:xfrm>
            <a:off x="2946583" y="6343285"/>
            <a:ext cx="442108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simple, fast forwarding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" grpId="2" animBg="1" advAuto="0"/>
      <p:bldP spid="544" grpId="1" animBg="1" advAuto="0"/>
      <p:bldP spid="545" grpId="3" animBg="1" advAuto="0"/>
      <p:bldP spid="546" grpId="4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he cloud depends on it, virtuall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Host virtualization is the key part of Cloud</a:t>
            </a:r>
            <a:endParaRPr dirty="0"/>
          </a:p>
        </p:txBody>
      </p:sp>
      <p:sp>
        <p:nvSpPr>
          <p:cNvPr id="157" name="Sharing of physical infrastructure…"/>
          <p:cNvSpPr txBox="1">
            <a:spLocks noGrp="1"/>
          </p:cNvSpPr>
          <p:nvPr>
            <p:ph type="body" sz="half" idx="1"/>
          </p:nvPr>
        </p:nvSpPr>
        <p:spPr>
          <a:xfrm>
            <a:off x="4100096" y="3546610"/>
            <a:ext cx="9527003" cy="3930381"/>
          </a:xfrm>
          <a:prstGeom prst="rect">
            <a:avLst/>
          </a:prstGeom>
        </p:spPr>
        <p:txBody>
          <a:bodyPr/>
          <a:lstStyle/>
          <a:p>
            <a:pPr marL="1143000" indent="-635000">
              <a:buSzPct val="125000"/>
              <a:buChar char="•"/>
            </a:pPr>
            <a:r>
              <a:rPr dirty="0"/>
              <a:t>Sharing of physical infrastructure</a:t>
            </a:r>
          </a:p>
          <a:p>
            <a:pPr marL="1143000" indent="-635000">
              <a:buSzPct val="125000"/>
              <a:buChar char="•"/>
            </a:pPr>
            <a:r>
              <a:rPr dirty="0"/>
              <a:t>Spin-up a virtual machine in seconds</a:t>
            </a:r>
          </a:p>
          <a:p>
            <a:pPr marL="1143000" indent="-635000">
              <a:buSzPct val="125000"/>
              <a:buChar char="•"/>
            </a:pPr>
            <a:r>
              <a:rPr dirty="0"/>
              <a:t>Live VM migration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fade thruBlk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1" build="p" bldLvl="5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0" name="表格"/>
          <p:cNvGraphicFramePr/>
          <p:nvPr/>
        </p:nvGraphicFramePr>
        <p:xfrm>
          <a:off x="7235296" y="7477673"/>
          <a:ext cx="7857210" cy="1504259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533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3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9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7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857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srcMAC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dstMAC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dstIP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dstTCPPort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action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88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1" name="Inside Open vSwitch"/>
          <p:cNvSpPr txBox="1">
            <a:spLocks noGrp="1"/>
          </p:cNvSpPr>
          <p:nvPr>
            <p:ph type="title" idx="4294967295"/>
          </p:nvPr>
        </p:nvSpPr>
        <p:spPr>
          <a:xfrm>
            <a:off x="2536031" y="88900"/>
            <a:ext cx="122682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Inside Open vSwitch</a:t>
            </a:r>
          </a:p>
        </p:txBody>
      </p:sp>
      <p:sp>
        <p:nvSpPr>
          <p:cNvPr id="552" name="userspace"/>
          <p:cNvSpPr/>
          <p:nvPr/>
        </p:nvSpPr>
        <p:spPr>
          <a:xfrm>
            <a:off x="6678887" y="4290959"/>
            <a:ext cx="3982488" cy="749957"/>
          </a:xfrm>
          <a:prstGeom prst="rect">
            <a:avLst/>
          </a:prstGeom>
          <a:solidFill>
            <a:srgbClr val="F87816">
              <a:alpha val="16000"/>
            </a:srgb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r>
              <a:t>userspace</a:t>
            </a:r>
          </a:p>
        </p:txBody>
      </p:sp>
      <p:sp>
        <p:nvSpPr>
          <p:cNvPr id="553" name="成组"/>
          <p:cNvSpPr/>
          <p:nvPr/>
        </p:nvSpPr>
        <p:spPr>
          <a:xfrm>
            <a:off x="6019732" y="5303178"/>
            <a:ext cx="5300798" cy="1"/>
          </a:xfrm>
          <a:prstGeom prst="line">
            <a:avLst/>
          </a:prstGeom>
          <a:ln w="127000">
            <a:solidFill>
              <a:srgbClr val="000000">
                <a:alpha val="75835"/>
              </a:srgb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  <p:sp>
        <p:nvSpPr>
          <p:cNvPr id="554" name="kernel"/>
          <p:cNvSpPr/>
          <p:nvPr/>
        </p:nvSpPr>
        <p:spPr>
          <a:xfrm>
            <a:off x="6678887" y="5565441"/>
            <a:ext cx="3982488" cy="749957"/>
          </a:xfrm>
          <a:prstGeom prst="rect">
            <a:avLst/>
          </a:prstGeom>
          <a:solidFill>
            <a:srgbClr val="F87816">
              <a:alpha val="16000"/>
            </a:srgb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r>
              <a:t>kernel</a:t>
            </a:r>
          </a:p>
        </p:txBody>
      </p:sp>
      <p:sp>
        <p:nvSpPr>
          <p:cNvPr id="555" name="圆形"/>
          <p:cNvSpPr/>
          <p:nvPr/>
        </p:nvSpPr>
        <p:spPr>
          <a:xfrm>
            <a:off x="5463187" y="5724235"/>
            <a:ext cx="434352" cy="432368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graphicFrame>
        <p:nvGraphicFramePr>
          <p:cNvPr id="556" name="表格"/>
          <p:cNvGraphicFramePr/>
          <p:nvPr/>
        </p:nvGraphicFramePr>
        <p:xfrm>
          <a:off x="3104289" y="2030093"/>
          <a:ext cx="4125928" cy="1504259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51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57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srcMAC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dstMAC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action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8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57" name="表格"/>
          <p:cNvGraphicFramePr/>
          <p:nvPr/>
        </p:nvGraphicFramePr>
        <p:xfrm>
          <a:off x="8378530" y="2030093"/>
          <a:ext cx="4716189" cy="1504259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269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57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dstIP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dstTCPPort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action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1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5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75946 0.000393 0.044425 0.000718 0.082905 -0.001196 C 0.104345 -0.002263 0.120498 -0.037147 0.136721 -0.064531 C 0.163920 -0.110439 0.203220 -0.128262 0.221437 -0.131961" pathEditMode="relative">
                                      <p:cBhvr>
                                        <p:cTn id="9" dur="10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437 -0.131961 C 0.238587 -0.131559 0.255425 -0.125850 0.270629 -0.115301 C 0.310477 -0.087656 0.335109 -0.029589 0.377733 -0.007844 C 0.396845 0.001906 0.417827 0.003055 0.437474 -0.004576" pathEditMode="relative">
                                      <p:cBhvr>
                                        <p:cTn id="20" dur="10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" grpId="6" animBg="1" advAuto="0"/>
      <p:bldP spid="555" grpId="1" animBg="1" advAuto="0"/>
      <p:bldP spid="556" grpId="4" animBg="1" advAuto="0"/>
      <p:bldP spid="557" grpId="3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Inside Open vSwitch"/>
          <p:cNvSpPr txBox="1">
            <a:spLocks noGrp="1"/>
          </p:cNvSpPr>
          <p:nvPr>
            <p:ph type="title" idx="4294967295"/>
          </p:nvPr>
        </p:nvSpPr>
        <p:spPr>
          <a:xfrm>
            <a:off x="2536031" y="88900"/>
            <a:ext cx="122682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Inside Open vSwitch</a:t>
            </a:r>
          </a:p>
        </p:txBody>
      </p:sp>
      <p:sp>
        <p:nvSpPr>
          <p:cNvPr id="562" name="userspace"/>
          <p:cNvSpPr/>
          <p:nvPr/>
        </p:nvSpPr>
        <p:spPr>
          <a:xfrm>
            <a:off x="6678887" y="4290959"/>
            <a:ext cx="3982488" cy="749957"/>
          </a:xfrm>
          <a:prstGeom prst="rect">
            <a:avLst/>
          </a:prstGeom>
          <a:solidFill>
            <a:srgbClr val="F87816">
              <a:alpha val="16000"/>
            </a:srgb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r>
              <a:t>userspace</a:t>
            </a:r>
          </a:p>
        </p:txBody>
      </p:sp>
      <p:sp>
        <p:nvSpPr>
          <p:cNvPr id="563" name="成组"/>
          <p:cNvSpPr/>
          <p:nvPr/>
        </p:nvSpPr>
        <p:spPr>
          <a:xfrm>
            <a:off x="6019732" y="5303178"/>
            <a:ext cx="5300798" cy="1"/>
          </a:xfrm>
          <a:prstGeom prst="line">
            <a:avLst/>
          </a:prstGeom>
          <a:ln w="127000">
            <a:solidFill>
              <a:srgbClr val="000000">
                <a:alpha val="75835"/>
              </a:srgb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/>
          </a:p>
        </p:txBody>
      </p:sp>
      <p:sp>
        <p:nvSpPr>
          <p:cNvPr id="564" name="kernel"/>
          <p:cNvSpPr/>
          <p:nvPr/>
        </p:nvSpPr>
        <p:spPr>
          <a:xfrm>
            <a:off x="6678887" y="5565441"/>
            <a:ext cx="3982488" cy="749957"/>
          </a:xfrm>
          <a:prstGeom prst="rect">
            <a:avLst/>
          </a:prstGeom>
          <a:solidFill>
            <a:srgbClr val="F87816">
              <a:alpha val="16000"/>
            </a:srgb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r>
              <a:t>kernel</a:t>
            </a:r>
          </a:p>
        </p:txBody>
      </p:sp>
      <p:sp>
        <p:nvSpPr>
          <p:cNvPr id="565" name="圆形"/>
          <p:cNvSpPr/>
          <p:nvPr/>
        </p:nvSpPr>
        <p:spPr>
          <a:xfrm>
            <a:off x="5463187" y="5724235"/>
            <a:ext cx="434352" cy="432368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graphicFrame>
        <p:nvGraphicFramePr>
          <p:cNvPr id="566" name="表格"/>
          <p:cNvGraphicFramePr/>
          <p:nvPr/>
        </p:nvGraphicFramePr>
        <p:xfrm>
          <a:off x="3104289" y="2030093"/>
          <a:ext cx="4125928" cy="1504259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51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57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srcMAC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dstMAC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action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8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7" name="表格"/>
          <p:cNvGraphicFramePr/>
          <p:nvPr/>
        </p:nvGraphicFramePr>
        <p:xfrm>
          <a:off x="8378530" y="2030093"/>
          <a:ext cx="4716189" cy="1504259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269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57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dstIP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dstTCPPort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action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1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5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8" name="表格"/>
          <p:cNvGraphicFramePr/>
          <p:nvPr/>
        </p:nvGraphicFramePr>
        <p:xfrm>
          <a:off x="7235296" y="7477673"/>
          <a:ext cx="7857210" cy="1504259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533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3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9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7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857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srcMAC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dstMAC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dstIP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dstTCPPort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action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60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88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73" name="成组"/>
          <p:cNvGrpSpPr/>
          <p:nvPr/>
        </p:nvGrpSpPr>
        <p:grpSpPr>
          <a:xfrm>
            <a:off x="2439225" y="5964663"/>
            <a:ext cx="5168570" cy="2186775"/>
            <a:chOff x="20420" y="-4445"/>
            <a:chExt cx="5168569" cy="2186773"/>
          </a:xfrm>
        </p:grpSpPr>
        <p:grpSp>
          <p:nvGrpSpPr>
            <p:cNvPr id="571" name="成组"/>
            <p:cNvGrpSpPr/>
            <p:nvPr/>
          </p:nvGrpSpPr>
          <p:grpSpPr>
            <a:xfrm>
              <a:off x="80469" y="599858"/>
              <a:ext cx="5108520" cy="1582470"/>
              <a:chOff x="25400" y="25400"/>
              <a:chExt cx="5108519" cy="1582469"/>
            </a:xfrm>
          </p:grpSpPr>
          <p:graphicFrame>
            <p:nvGraphicFramePr>
              <p:cNvPr id="569" name="表格"/>
              <p:cNvGraphicFramePr/>
              <p:nvPr/>
            </p:nvGraphicFramePr>
            <p:xfrm>
              <a:off x="25400" y="25400"/>
              <a:ext cx="4483493" cy="1504257"/>
            </p:xfrm>
            <a:graphic>
              <a:graphicData uri="http://schemas.openxmlformats.org/drawingml/2006/table">
                <a:tbl>
                  <a:tblPr firstRow="1">
                    <a:tableStyleId>{C7B018BB-80A7-4F77-B60F-C8B233D01FF8}</a:tableStyleId>
                  </a:tblPr>
                  <a:tblGrid>
                    <a:gridCol w="171688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666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08579">
                    <a:tc>
                      <a:txBody>
                        <a:bodyPr/>
                        <a:lstStyle/>
                        <a:p>
                          <a:pPr defTabSz="914400">
                            <a:tabLst>
                              <a:tab pos="1181100" algn="l"/>
                            </a:tabLst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2600" b="1">
                              <a:solidFill>
                                <a:srgbClr val="FFFFFF"/>
                              </a:solidFill>
                              <a:effectLst>
                                <a:outerShdw blurRad="25400" dist="25400" dir="5400000" rotWithShape="0">
                                  <a:srgbClr val="000000">
                                    <a:alpha val="60000"/>
                                  </a:srgbClr>
                                </a:outerShdw>
                              </a:effectLst>
                              <a:sym typeface="Helvetica"/>
                            </a:rPr>
                            <a:t>hash-key</a:t>
                          </a:r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tabLst>
                              <a:tab pos="1181100" algn="l"/>
                            </a:tabLst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2600" b="1">
                              <a:solidFill>
                                <a:srgbClr val="FFFFFF"/>
                              </a:solidFill>
                              <a:effectLst>
                                <a:outerShdw blurRad="25400" dist="25400" dir="5400000" rotWithShape="0">
                                  <a:srgbClr val="000000">
                                    <a:alpha val="60000"/>
                                  </a:srgbClr>
                                </a:outerShdw>
                              </a:effectLst>
                              <a:sym typeface="Helvetica"/>
                            </a:rPr>
                            <a:t>flow-table-entry</a:t>
                          </a:r>
                        </a:p>
                      </a:txBody>
                      <a:tcPr marL="50800" marR="50800" marT="50800" marB="5080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2351">
                    <a:tc>
                      <a:txBody>
                        <a:bodyPr/>
                        <a:lstStyle/>
                        <a:p>
                          <a:pPr defTabSz="914400">
                            <a:defRPr sz="2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L w="12700">
                          <a:solidFill>
                            <a:srgbClr val="606060"/>
                          </a:solidFill>
                          <a:miter lim="400000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R w="12700">
                          <a:solidFill>
                            <a:srgbClr val="606060"/>
                          </a:solidFill>
                          <a:miter lim="400000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3943">
                    <a:tc>
                      <a:txBody>
                        <a:bodyPr/>
                        <a:lstStyle/>
                        <a:p>
                          <a:pPr defTabSz="914400">
                            <a:defRPr sz="2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L w="12700">
                          <a:solidFill>
                            <a:srgbClr val="606060"/>
                          </a:solidFill>
                          <a:miter lim="400000"/>
                        </a:lnL>
                        <a:lnB w="12700">
                          <a:solidFill>
                            <a:srgbClr val="606060"/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2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R w="12700">
                          <a:solidFill>
                            <a:srgbClr val="606060"/>
                          </a:solidFill>
                          <a:miter lim="400000"/>
                        </a:lnR>
                        <a:lnB w="12700">
                          <a:solidFill>
                            <a:srgbClr val="606060"/>
                          </a:solidFill>
                          <a:miter lim="400000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578" name="连接线"/>
              <p:cNvSpPr/>
              <p:nvPr/>
            </p:nvSpPr>
            <p:spPr>
              <a:xfrm>
                <a:off x="3034837" y="565901"/>
                <a:ext cx="2099082" cy="1041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8041" y="12711"/>
                      <a:pt x="15241" y="19911"/>
                      <a:pt x="21600" y="21600"/>
                    </a:cubicBezTo>
                  </a:path>
                </a:pathLst>
              </a:cu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headEnd type="diamond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572" name="cache"/>
            <p:cNvSpPr txBox="1"/>
            <p:nvPr/>
          </p:nvSpPr>
          <p:spPr>
            <a:xfrm>
              <a:off x="20420" y="-4445"/>
              <a:ext cx="1199046" cy="656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chemeClr val="accent5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cache</a:t>
              </a:r>
            </a:p>
          </p:txBody>
        </p:sp>
      </p:grpSp>
      <p:grpSp>
        <p:nvGrpSpPr>
          <p:cNvPr id="577" name="成组"/>
          <p:cNvGrpSpPr/>
          <p:nvPr/>
        </p:nvGrpSpPr>
        <p:grpSpPr>
          <a:xfrm>
            <a:off x="2502155" y="7078257"/>
            <a:ext cx="11300625" cy="2465206"/>
            <a:chOff x="0" y="0"/>
            <a:chExt cx="11300624" cy="2465204"/>
          </a:xfrm>
        </p:grpSpPr>
        <p:sp>
          <p:nvSpPr>
            <p:cNvPr id="574" name="线条"/>
            <p:cNvSpPr/>
            <p:nvPr/>
          </p:nvSpPr>
          <p:spPr>
            <a:xfrm>
              <a:off x="0" y="253257"/>
              <a:ext cx="1032467" cy="2211948"/>
            </a:xfrm>
            <a:prstGeom prst="line">
              <a:avLst/>
            </a:prstGeom>
            <a:noFill/>
            <a:ln w="381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575" name="线条"/>
            <p:cNvSpPr/>
            <p:nvPr/>
          </p:nvSpPr>
          <p:spPr>
            <a:xfrm>
              <a:off x="0" y="-1"/>
              <a:ext cx="1073018" cy="1809188"/>
            </a:xfrm>
            <a:prstGeom prst="line">
              <a:avLst/>
            </a:prstGeom>
            <a:noFill/>
            <a:ln w="381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576" name="hash-key = hash (srcMAC, dstMAC, dstIP, dstTCPPort)"/>
            <p:cNvSpPr txBox="1"/>
            <p:nvPr/>
          </p:nvSpPr>
          <p:spPr>
            <a:xfrm>
              <a:off x="1035328" y="1753484"/>
              <a:ext cx="10265297" cy="701676"/>
            </a:xfrm>
            <a:prstGeom prst="rect">
              <a:avLst/>
            </a:prstGeom>
            <a:solidFill>
              <a:srgbClr val="EBEBEB"/>
            </a:solidFill>
            <a:ln w="12700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hash-key = </a:t>
              </a:r>
              <a:r>
                <a:rPr>
                  <a:solidFill>
                    <a:schemeClr val="accent5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rPr>
                <a:t>hash</a:t>
              </a:r>
              <a:r>
                <a:t> (srcMAC, dstMAC, dstIP, dstTCPPort)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75946 0.000393 0.392791 -0.000264 0.431270 -0.002179" pathEditMode="relative">
                                      <p:cBhvr>
                                        <p:cTn id="6" dur="10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" grpId="2" animBg="1" advAuto="0"/>
      <p:bldP spid="577" grpId="3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0C61D32-0070-4D04-99D2-712A5524B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606" y="2595257"/>
            <a:ext cx="8391049" cy="5958077"/>
          </a:xfrm>
          <a:prstGeom prst="rect">
            <a:avLst/>
          </a:prstGeom>
        </p:spPr>
      </p:pic>
      <p:sp>
        <p:nvSpPr>
          <p:cNvPr id="582" name="Inside Open vSwitch"/>
          <p:cNvSpPr txBox="1">
            <a:spLocks noGrp="1"/>
          </p:cNvSpPr>
          <p:nvPr>
            <p:ph type="title" idx="4294967295"/>
          </p:nvPr>
        </p:nvSpPr>
        <p:spPr>
          <a:xfrm>
            <a:off x="2536031" y="88900"/>
            <a:ext cx="122682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Inside Open vSwitch</a:t>
            </a:r>
          </a:p>
        </p:txBody>
      </p:sp>
      <p:sp>
        <p:nvSpPr>
          <p:cNvPr id="584" name="CPU Load (%)"/>
          <p:cNvSpPr txBox="1"/>
          <p:nvPr/>
        </p:nvSpPr>
        <p:spPr>
          <a:xfrm>
            <a:off x="3744448" y="2266962"/>
            <a:ext cx="260327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>
                <a:solidFill>
                  <a:srgbClr val="EE6E1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CPU Load (%)</a:t>
            </a:r>
          </a:p>
        </p:txBody>
      </p:sp>
      <p:sp>
        <p:nvSpPr>
          <p:cNvPr id="585" name="Kernel misses / second"/>
          <p:cNvSpPr txBox="1"/>
          <p:nvPr/>
        </p:nvSpPr>
        <p:spPr>
          <a:xfrm>
            <a:off x="9100282" y="7279716"/>
            <a:ext cx="438100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>
                <a:solidFill>
                  <a:srgbClr val="EE6E1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Kernel misses / second</a:t>
            </a:r>
          </a:p>
        </p:txBody>
      </p:sp>
      <p:sp>
        <p:nvSpPr>
          <p:cNvPr id="586" name="[The Design and Implementation of Open vSwitch. Pfaff et. al, USENIX NSDI 2015]"/>
          <p:cNvSpPr txBox="1"/>
          <p:nvPr/>
        </p:nvSpPr>
        <p:spPr>
          <a:xfrm>
            <a:off x="2237464" y="9005658"/>
            <a:ext cx="12806391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3000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[The Design and Implementation of Open vSwitch. Pfaff et. al, USENIX NSDI 2015]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E717B-DF83-430C-8FDB-6EF6182D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455" y="1"/>
            <a:ext cx="14265353" cy="1778000"/>
          </a:xfrm>
        </p:spPr>
        <p:txBody>
          <a:bodyPr/>
          <a:lstStyle/>
          <a:p>
            <a:r>
              <a:rPr lang="en-US" altLang="zh-CN" dirty="0"/>
              <a:t>Reading materials for group projects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85FBE5-5031-4090-AE5C-2CC72FC74172}"/>
              </a:ext>
            </a:extLst>
          </p:cNvPr>
          <p:cNvSpPr/>
          <p:nvPr/>
        </p:nvSpPr>
        <p:spPr>
          <a:xfrm>
            <a:off x="981328" y="1504216"/>
            <a:ext cx="15702726" cy="7761704"/>
          </a:xfrm>
          <a:prstGeom prst="rect">
            <a:avLst/>
          </a:prstGeom>
        </p:spPr>
        <p:txBody>
          <a:bodyPr vert="horz" wrap="square" lIns="65024" tIns="32512" rIns="65024" bIns="32512" rtlCol="0">
            <a:normAutofit fontScale="70000" lnSpcReduction="20000"/>
          </a:bodyPr>
          <a:lstStyle/>
          <a:p>
            <a:pPr marL="320599" indent="-320599" algn="l" defTabSz="650230" hangingPunct="1">
              <a:lnSpc>
                <a:spcPct val="120000"/>
              </a:lnSpc>
              <a:spcBef>
                <a:spcPts val="711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5404" dirty="0">
                <a:solidFill>
                  <a:srgbClr val="5E646C"/>
                </a:solidFill>
                <a:latin typeface="Gill Sans"/>
              </a:rPr>
              <a:t>“An Updated Performance Comparison of Virtual Machines and Linux Containers”, IBM Research Report 2014</a:t>
            </a:r>
          </a:p>
          <a:p>
            <a:pPr marL="320599" indent="-320599" algn="l" defTabSz="650230" hangingPunct="1">
              <a:lnSpc>
                <a:spcPct val="120000"/>
              </a:lnSpc>
              <a:spcBef>
                <a:spcPts val="711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5404" dirty="0">
                <a:solidFill>
                  <a:srgbClr val="5E646C"/>
                </a:solidFill>
                <a:latin typeface="Gill Sans"/>
              </a:rPr>
              <a:t>“</a:t>
            </a:r>
            <a:r>
              <a:rPr lang="en-US" altLang="zh-CN" sz="5404" dirty="0" err="1">
                <a:solidFill>
                  <a:srgbClr val="5E646C"/>
                </a:solidFill>
                <a:latin typeface="Gill Sans"/>
              </a:rPr>
              <a:t>FreeFlow</a:t>
            </a:r>
            <a:r>
              <a:rPr lang="en-US" altLang="zh-CN" sz="5404" dirty="0">
                <a:solidFill>
                  <a:srgbClr val="5E646C"/>
                </a:solidFill>
                <a:latin typeface="Gill Sans"/>
              </a:rPr>
              <a:t>: High Performance Container Networking”, </a:t>
            </a:r>
            <a:r>
              <a:rPr lang="en-US" altLang="zh-CN" sz="5404" dirty="0" err="1">
                <a:solidFill>
                  <a:srgbClr val="5E646C"/>
                </a:solidFill>
                <a:latin typeface="Gill Sans"/>
              </a:rPr>
              <a:t>HotNets</a:t>
            </a:r>
            <a:r>
              <a:rPr lang="en-US" altLang="zh-CN" sz="5404" dirty="0">
                <a:solidFill>
                  <a:srgbClr val="5E646C"/>
                </a:solidFill>
                <a:latin typeface="Gill Sans"/>
              </a:rPr>
              <a:t> 2016</a:t>
            </a:r>
          </a:p>
          <a:p>
            <a:pPr marL="320599" indent="-320599" algn="l" defTabSz="650230" hangingPunct="1">
              <a:lnSpc>
                <a:spcPct val="120000"/>
              </a:lnSpc>
              <a:spcBef>
                <a:spcPts val="711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5404" dirty="0">
                <a:solidFill>
                  <a:srgbClr val="5E646C"/>
                </a:solidFill>
                <a:latin typeface="Gill Sans"/>
              </a:rPr>
              <a:t>“SRVM: Hypervisor Support for Live Migration with Passthrough SR-IOV Network Devices”, VEE 2016 + “SR-IOV.PPTX”, </a:t>
            </a:r>
            <a:r>
              <a:rPr lang="en-US" altLang="zh-CN" sz="5404" dirty="0">
                <a:solidFill>
                  <a:srgbClr val="5E646C"/>
                </a:solidFill>
                <a:latin typeface="Gill Sans"/>
                <a:hlinkClick r:id="rId2"/>
              </a:rPr>
              <a:t>http://www.cs.nthu.edu.tw/~ychung/slides/Virtualization/SR-IOV.pptx</a:t>
            </a:r>
            <a:endParaRPr lang="en-US" altLang="zh-CN" sz="5404" dirty="0">
              <a:solidFill>
                <a:srgbClr val="5E646C"/>
              </a:solidFill>
              <a:latin typeface="Gill Sans"/>
            </a:endParaRPr>
          </a:p>
          <a:p>
            <a:pPr marL="320599" indent="-320599" algn="l" defTabSz="650230" hangingPunct="1">
              <a:lnSpc>
                <a:spcPct val="120000"/>
              </a:lnSpc>
              <a:spcBef>
                <a:spcPts val="711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5404" dirty="0">
                <a:solidFill>
                  <a:srgbClr val="5E646C"/>
                </a:solidFill>
                <a:latin typeface="Gill Sans"/>
              </a:rPr>
              <a:t>“VFP: A Virtual Switch Platform for Host SDN in the Public Cloud”, NSDI 2017</a:t>
            </a:r>
          </a:p>
          <a:p>
            <a:pPr marL="320599" indent="-320599" algn="l" defTabSz="650230" hangingPunct="1">
              <a:lnSpc>
                <a:spcPct val="120000"/>
              </a:lnSpc>
              <a:spcBef>
                <a:spcPts val="711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5404" dirty="0">
                <a:solidFill>
                  <a:srgbClr val="5E646C"/>
                </a:solidFill>
                <a:latin typeface="Gill Sans"/>
              </a:rPr>
              <a:t>“The Design and Implementation of Open </a:t>
            </a:r>
            <a:r>
              <a:rPr lang="en-US" altLang="zh-CN" sz="5404" dirty="0" err="1">
                <a:solidFill>
                  <a:srgbClr val="5E646C"/>
                </a:solidFill>
                <a:latin typeface="Gill Sans"/>
              </a:rPr>
              <a:t>vSwitch</a:t>
            </a:r>
            <a:r>
              <a:rPr lang="en-US" altLang="zh-CN" sz="5404" dirty="0">
                <a:solidFill>
                  <a:srgbClr val="5E646C"/>
                </a:solidFill>
                <a:latin typeface="Gill Sans"/>
              </a:rPr>
              <a:t>”, NSDI 2015</a:t>
            </a:r>
          </a:p>
          <a:p>
            <a:pPr marL="320599" indent="-320599" algn="l" defTabSz="650230" hangingPunct="1">
              <a:lnSpc>
                <a:spcPct val="120000"/>
              </a:lnSpc>
              <a:spcBef>
                <a:spcPts val="711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5404" dirty="0">
                <a:solidFill>
                  <a:srgbClr val="5E646C"/>
                </a:solidFill>
                <a:latin typeface="Gill Sans"/>
              </a:rPr>
              <a:t>“</a:t>
            </a:r>
            <a:r>
              <a:rPr lang="en-US" altLang="zh-CN" sz="5404" dirty="0" err="1">
                <a:solidFill>
                  <a:srgbClr val="5E646C"/>
                </a:solidFill>
                <a:latin typeface="Gill Sans"/>
              </a:rPr>
              <a:t>NetVM</a:t>
            </a:r>
            <a:r>
              <a:rPr lang="en-US" altLang="zh-CN" sz="5404" dirty="0">
                <a:solidFill>
                  <a:srgbClr val="5E646C"/>
                </a:solidFill>
                <a:latin typeface="Gill Sans"/>
              </a:rPr>
              <a:t>: High Performance and Flexible Networking using Virtualization on Commodity Platforms”, NSDI 2014</a:t>
            </a:r>
          </a:p>
          <a:p>
            <a:pPr marL="320599" indent="-320599" algn="l" defTabSz="650230" hangingPunct="1">
              <a:lnSpc>
                <a:spcPct val="120000"/>
              </a:lnSpc>
              <a:spcBef>
                <a:spcPts val="711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5404" dirty="0">
                <a:solidFill>
                  <a:srgbClr val="5E646C"/>
                </a:solidFill>
                <a:latin typeface="Gill Sans"/>
              </a:rPr>
              <a:t>“</a:t>
            </a:r>
            <a:r>
              <a:rPr lang="en-US" altLang="zh-CN" sz="5404" dirty="0" err="1">
                <a:solidFill>
                  <a:srgbClr val="5E646C"/>
                </a:solidFill>
                <a:latin typeface="Gill Sans"/>
              </a:rPr>
              <a:t>NetBricks</a:t>
            </a:r>
            <a:r>
              <a:rPr lang="en-US" altLang="zh-CN" sz="5404" dirty="0">
                <a:solidFill>
                  <a:srgbClr val="5E646C"/>
                </a:solidFill>
                <a:latin typeface="Gill Sans"/>
              </a:rPr>
              <a:t>: Taking the V out of NFV”, OSDI 2016</a:t>
            </a:r>
          </a:p>
          <a:p>
            <a:pPr marL="320599" indent="-320599" algn="l" defTabSz="650230" hangingPunct="1">
              <a:lnSpc>
                <a:spcPct val="120000"/>
              </a:lnSpc>
              <a:spcBef>
                <a:spcPts val="711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5404" dirty="0">
                <a:solidFill>
                  <a:srgbClr val="5E646C"/>
                </a:solidFill>
                <a:latin typeface="Gill Sans"/>
              </a:rPr>
              <a:t>“High Performance Packet Processing with </a:t>
            </a:r>
            <a:r>
              <a:rPr lang="en-US" altLang="zh-CN" sz="5404" dirty="0" err="1">
                <a:solidFill>
                  <a:srgbClr val="5E646C"/>
                </a:solidFill>
                <a:latin typeface="Gill Sans"/>
              </a:rPr>
              <a:t>FlexNIC</a:t>
            </a:r>
            <a:r>
              <a:rPr lang="en-US" altLang="zh-CN" sz="5404">
                <a:solidFill>
                  <a:srgbClr val="5E646C"/>
                </a:solidFill>
                <a:latin typeface="Gill Sans"/>
              </a:rPr>
              <a:t>”, ASPLOS 2016</a:t>
            </a:r>
            <a:endParaRPr lang="en-US" altLang="zh-CN" sz="5404" dirty="0">
              <a:solidFill>
                <a:srgbClr val="5E646C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3453203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857A956-8946-4C2B-A79D-A448F402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3724" b="1" dirty="0"/>
              <a:t>Thanks!</a:t>
            </a:r>
            <a:endParaRPr lang="zh-CN" altLang="en-US" sz="13724" b="1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B2FE44-B99D-4297-B146-5457F93777A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437731" y="5029200"/>
            <a:ext cx="10464801" cy="3543701"/>
          </a:xfrm>
        </p:spPr>
        <p:txBody>
          <a:bodyPr>
            <a:normAutofit/>
          </a:bodyPr>
          <a:lstStyle/>
          <a:p>
            <a:r>
              <a:rPr lang="zh-CN" altLang="en-US" sz="5547" dirty="0"/>
              <a:t>陈果 副教授</a:t>
            </a:r>
            <a:endParaRPr lang="en-US" altLang="zh-CN" sz="5547" dirty="0"/>
          </a:p>
          <a:p>
            <a:endParaRPr lang="en-US" altLang="zh-CN" sz="5547" dirty="0"/>
          </a:p>
          <a:p>
            <a:r>
              <a:rPr lang="zh-CN" altLang="en-US" dirty="0"/>
              <a:t>湖南大学</a:t>
            </a:r>
            <a:r>
              <a:rPr lang="en-US" altLang="zh-CN" dirty="0"/>
              <a:t>-</a:t>
            </a:r>
            <a:r>
              <a:rPr lang="zh-CN" altLang="en-US" dirty="0"/>
              <a:t>信息科学与工程学院</a:t>
            </a:r>
            <a:r>
              <a:rPr lang="en-US" altLang="zh-CN" dirty="0"/>
              <a:t>-</a:t>
            </a:r>
            <a:r>
              <a:rPr lang="zh-CN" altLang="en-US" dirty="0"/>
              <a:t>计算机与科学系</a:t>
            </a:r>
            <a:endParaRPr lang="en-US" altLang="zh-CN" dirty="0"/>
          </a:p>
          <a:p>
            <a:r>
              <a:rPr lang="zh-CN" altLang="en-US" dirty="0"/>
              <a:t>邮箱：</a:t>
            </a:r>
            <a:r>
              <a:rPr lang="en-US" altLang="zh-CN" u="sng" dirty="0">
                <a:solidFill>
                  <a:srgbClr val="0070C0"/>
                </a:solidFill>
              </a:rPr>
              <a:t>guochen@hnu.edu.cn</a:t>
            </a:r>
          </a:p>
          <a:p>
            <a:r>
              <a:rPr lang="zh-CN" altLang="en-US" dirty="0"/>
              <a:t>个人主页：</a:t>
            </a:r>
            <a:r>
              <a:rPr lang="en-US" altLang="zh-CN" u="sng" dirty="0">
                <a:solidFill>
                  <a:srgbClr val="0070C0"/>
                </a:solidFill>
              </a:rPr>
              <a:t>1989chenguo.github.io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2393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0B907BD-0616-4E49-9443-6F4C35E7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background: Virtual machine</a:t>
            </a:r>
            <a:endParaRPr lang="zh-CN" altLang="en-US" dirty="0"/>
          </a:p>
        </p:txBody>
      </p:sp>
      <p:pic>
        <p:nvPicPr>
          <p:cNvPr id="3" name="Content Placeholder 3" descr="16_01.pdf">
            <a:extLst>
              <a:ext uri="{FF2B5EF4-FFF2-40B4-BE49-F238E27FC236}">
                <a16:creationId xmlns:a16="http://schemas.microsoft.com/office/drawing/2014/main" id="{E3AFF360-3F24-4278-AC8E-3C448DB47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9" b="9419"/>
          <a:stretch>
            <a:fillRect/>
          </a:stretch>
        </p:blipFill>
        <p:spPr>
          <a:xfrm>
            <a:off x="2910681" y="1884363"/>
            <a:ext cx="11518900" cy="63390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B41798-2615-430E-B84B-2CE699457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7" y="8418697"/>
            <a:ext cx="6316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    Non-virtual machine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72391-E1EA-4564-A0EE-FD8485890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5438" y="8418697"/>
            <a:ext cx="49958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     Virtual machine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4F58A1-9E18-4A1C-AB16-FD2AFE26A466}"/>
              </a:ext>
            </a:extLst>
          </p:cNvPr>
          <p:cNvSpPr txBox="1"/>
          <p:nvPr/>
        </p:nvSpPr>
        <p:spPr>
          <a:xfrm>
            <a:off x="12001500" y="9301554"/>
            <a:ext cx="5435600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Silberschatz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, Galvin and Gagne 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358602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0B907BD-0616-4E49-9443-6F4C35E7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background: Virtual machine</a:t>
            </a:r>
            <a:endParaRPr lang="zh-CN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3EDCF9-C514-48C0-B5BD-DFD5F4EA05DD}"/>
              </a:ext>
            </a:extLst>
          </p:cNvPr>
          <p:cNvSpPr txBox="1">
            <a:spLocks/>
          </p:cNvSpPr>
          <p:nvPr/>
        </p:nvSpPr>
        <p:spPr>
          <a:xfrm>
            <a:off x="428625" y="1495424"/>
            <a:ext cx="16195675" cy="808037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lnSpc>
                <a:spcPct val="120000"/>
              </a:lnSpc>
              <a:spcBef>
                <a:spcPts val="0"/>
              </a:spcBef>
            </a:pPr>
            <a:r>
              <a:rPr lang="en-US" altLang="en-US" sz="4000" dirty="0"/>
              <a:t>Types of virtual machine</a:t>
            </a:r>
          </a:p>
          <a:p>
            <a:pPr lvl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en-US" sz="4000" b="1" dirty="0">
                <a:solidFill>
                  <a:srgbClr val="3366FF"/>
                </a:solidFill>
              </a:rPr>
              <a:t>Type 0 hypervisors </a:t>
            </a:r>
            <a:r>
              <a:rPr lang="en-US" altLang="en-US" sz="4000" b="1" dirty="0"/>
              <a:t>- </a:t>
            </a:r>
            <a:r>
              <a:rPr lang="en-US" altLang="en-US" sz="4000" dirty="0"/>
              <a:t>Hardware-based solutions that provide support for virtual machine creation and management via firmware</a:t>
            </a:r>
          </a:p>
          <a:p>
            <a:pPr lvl="2" hangingPunct="1">
              <a:lnSpc>
                <a:spcPct val="120000"/>
              </a:lnSpc>
              <a:spcBef>
                <a:spcPts val="0"/>
              </a:spcBef>
            </a:pPr>
            <a:r>
              <a:rPr lang="en-US" altLang="en-US" sz="2800" dirty="0"/>
              <a:t>IBM LPARs and Oracle LDOMs</a:t>
            </a:r>
          </a:p>
          <a:p>
            <a:pPr lvl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en-US" sz="4000" b="1" dirty="0">
                <a:solidFill>
                  <a:srgbClr val="3366FF"/>
                </a:solidFill>
              </a:rPr>
              <a:t>Type 1 hypervisors </a:t>
            </a:r>
            <a:r>
              <a:rPr lang="en-US" altLang="en-US" sz="4000" b="1" dirty="0"/>
              <a:t>- </a:t>
            </a:r>
            <a:r>
              <a:rPr lang="en-US" altLang="en-US" sz="4000" dirty="0"/>
              <a:t>Operating-system-like software built to provide virtualization</a:t>
            </a:r>
          </a:p>
          <a:p>
            <a:pPr lvl="2" hangingPunct="1">
              <a:lnSpc>
                <a:spcPct val="130000"/>
              </a:lnSpc>
              <a:spcBef>
                <a:spcPts val="0"/>
              </a:spcBef>
            </a:pPr>
            <a:r>
              <a:rPr lang="en-US" altLang="en-US" sz="2800" dirty="0"/>
              <a:t>VMware ESX, </a:t>
            </a:r>
            <a:r>
              <a:rPr lang="en-US" altLang="en-US" sz="2800" dirty="0" err="1"/>
              <a:t>Joyent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SmartOS</a:t>
            </a:r>
            <a:r>
              <a:rPr lang="en-US" altLang="en-US" sz="2800" dirty="0"/>
              <a:t>, and Citrix </a:t>
            </a:r>
            <a:r>
              <a:rPr lang="en-US" altLang="en-US" sz="2800" dirty="0" err="1"/>
              <a:t>XenServer</a:t>
            </a:r>
            <a:r>
              <a:rPr lang="en-US" altLang="en-US" sz="2800" dirty="0"/>
              <a:t> </a:t>
            </a:r>
          </a:p>
          <a:p>
            <a:pPr lvl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en-US" sz="4000" b="1" dirty="0">
                <a:solidFill>
                  <a:srgbClr val="3366FF"/>
                </a:solidFill>
              </a:rPr>
              <a:t>Type 1 hypervisors </a:t>
            </a:r>
            <a:r>
              <a:rPr lang="en-US" altLang="en-US" sz="4000" b="1" dirty="0"/>
              <a:t>– </a:t>
            </a:r>
            <a:r>
              <a:rPr lang="en-US" altLang="en-US" sz="4000" dirty="0"/>
              <a:t>Also includes general-purpose operating systems that provide standard functions as well as VMM functions</a:t>
            </a:r>
          </a:p>
          <a:p>
            <a:pPr lvl="2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sz="2800" dirty="0"/>
              <a:t>Microsoft Windows Server with </a:t>
            </a:r>
            <a:r>
              <a:rPr lang="en-US" altLang="en-US" sz="2800" dirty="0" err="1"/>
              <a:t>HyperV</a:t>
            </a:r>
            <a:r>
              <a:rPr lang="en-US" altLang="en-US" sz="2800" dirty="0"/>
              <a:t> and RedHat Linux with KVM</a:t>
            </a:r>
          </a:p>
          <a:p>
            <a:pPr lvl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en-US" sz="4000" b="1" dirty="0">
                <a:solidFill>
                  <a:srgbClr val="3366FF"/>
                </a:solidFill>
              </a:rPr>
              <a:t>Type 2 hypervisors </a:t>
            </a:r>
            <a:r>
              <a:rPr lang="en-US" altLang="en-US" sz="4000" b="1" dirty="0"/>
              <a:t>- </a:t>
            </a:r>
            <a:r>
              <a:rPr lang="en-US" altLang="en-US" sz="4000" dirty="0"/>
              <a:t>Applications that run on standard operating systems but provide VMM features to guest operating systems</a:t>
            </a:r>
          </a:p>
          <a:p>
            <a:pPr lvl="2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800" dirty="0"/>
              <a:t>VMware Workstation and Fusion, Parallels Desktop, and Oracle VirtualBox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C83FC4-40FD-419E-AE29-E7FDCED4663A}"/>
              </a:ext>
            </a:extLst>
          </p:cNvPr>
          <p:cNvSpPr txBox="1"/>
          <p:nvPr/>
        </p:nvSpPr>
        <p:spPr>
          <a:xfrm>
            <a:off x="12001500" y="9301554"/>
            <a:ext cx="5435600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Silberschatz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, Galvin and Gagne 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97509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成组"/>
          <p:cNvGrpSpPr/>
          <p:nvPr/>
        </p:nvGrpSpPr>
        <p:grpSpPr>
          <a:xfrm>
            <a:off x="3666529" y="6448736"/>
            <a:ext cx="6087470" cy="2382232"/>
            <a:chOff x="-176773" y="-1"/>
            <a:chExt cx="6087469" cy="2382230"/>
          </a:xfrm>
        </p:grpSpPr>
        <p:sp>
          <p:nvSpPr>
            <p:cNvPr id="161" name="线条"/>
            <p:cNvSpPr/>
            <p:nvPr/>
          </p:nvSpPr>
          <p:spPr>
            <a:xfrm flipV="1">
              <a:off x="4826827" y="-1"/>
              <a:ext cx="1" cy="14064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grpSp>
          <p:nvGrpSpPr>
            <p:cNvPr id="165" name="成组"/>
            <p:cNvGrpSpPr/>
            <p:nvPr/>
          </p:nvGrpSpPr>
          <p:grpSpPr>
            <a:xfrm>
              <a:off x="-176773" y="1345892"/>
              <a:ext cx="6087469" cy="1036337"/>
              <a:chOff x="-176772" y="38100"/>
              <a:chExt cx="6087467" cy="1036336"/>
            </a:xfrm>
          </p:grpSpPr>
          <p:graphicFrame>
            <p:nvGraphicFramePr>
              <p:cNvPr id="162" name="表格"/>
              <p:cNvGraphicFramePr/>
              <p:nvPr/>
            </p:nvGraphicFramePr>
            <p:xfrm>
              <a:off x="3706112" y="38100"/>
              <a:ext cx="2204583" cy="650239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22045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4164">
                    <a:tc>
                      <a:txBody>
                        <a:bodyPr/>
                        <a:lstStyle/>
                        <a:p>
                          <a:pPr defTabSz="914400">
                            <a:tabLst>
                              <a:tab pos="914400" algn="l"/>
                            </a:tabLst>
                            <a:defRPr sz="1800"/>
                          </a:pPr>
                          <a:r>
                            <a:rPr sz="3600" b="1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rPr>
                            <a:t>pSwitch</a:t>
                          </a:r>
                        </a:p>
                      </a:txBody>
                      <a:tcPr marL="50800" marR="50800" marT="50800" marB="50800" anchor="ctr" horzOverflow="overflow">
                        <a:lnL w="38100">
                          <a:solidFill>
                            <a:srgbClr val="000000"/>
                          </a:solidFill>
                          <a:miter lim="400000"/>
                        </a:lnL>
                        <a:lnR w="38100">
                          <a:solidFill>
                            <a:srgbClr val="000000"/>
                          </a:solidFill>
                          <a:miter lim="400000"/>
                        </a:lnR>
                        <a:lnT w="38100">
                          <a:solidFill>
                            <a:srgbClr val="000000"/>
                          </a:solidFill>
                          <a:miter lim="400000"/>
                        </a:lnT>
                        <a:lnB w="38100">
                          <a:solidFill>
                            <a:srgbClr val="000000"/>
                          </a:solidFill>
                          <a:miter lim="400000"/>
                        </a:lnB>
                        <a:solidFill>
                          <a:srgbClr val="EE6E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163" name="Physical switch"/>
              <p:cNvSpPr txBox="1"/>
              <p:nvPr/>
            </p:nvSpPr>
            <p:spPr>
              <a:xfrm>
                <a:off x="-176772" y="417847"/>
                <a:ext cx="2914258" cy="6565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spcBef>
                    <a:spcPts val="3200"/>
                  </a:spcBef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Physical switch</a:t>
                </a:r>
              </a:p>
            </p:txBody>
          </p:sp>
          <p:sp>
            <p:nvSpPr>
              <p:cNvPr id="189" name="连接线"/>
              <p:cNvSpPr/>
              <p:nvPr/>
            </p:nvSpPr>
            <p:spPr>
              <a:xfrm>
                <a:off x="2629071" y="121527"/>
                <a:ext cx="1047209" cy="385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604" extrusionOk="0">
                    <a:moveTo>
                      <a:pt x="0" y="17604"/>
                    </a:moveTo>
                    <a:cubicBezTo>
                      <a:pt x="4121" y="761"/>
                      <a:pt x="11321" y="-3996"/>
                      <a:pt x="21600" y="3334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173" name="成组"/>
          <p:cNvGrpSpPr/>
          <p:nvPr/>
        </p:nvGrpSpPr>
        <p:grpSpPr>
          <a:xfrm>
            <a:off x="3841517" y="3524874"/>
            <a:ext cx="6938333" cy="1440283"/>
            <a:chOff x="65503" y="-33792"/>
            <a:chExt cx="6938332" cy="1440282"/>
          </a:xfrm>
        </p:grpSpPr>
        <p:sp>
          <p:nvSpPr>
            <p:cNvPr id="167" name="矩形"/>
            <p:cNvSpPr/>
            <p:nvPr/>
          </p:nvSpPr>
          <p:spPr>
            <a:xfrm>
              <a:off x="2784401" y="828331"/>
              <a:ext cx="272578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168" name="矩形"/>
            <p:cNvSpPr/>
            <p:nvPr/>
          </p:nvSpPr>
          <p:spPr>
            <a:xfrm>
              <a:off x="4099983" y="828331"/>
              <a:ext cx="272577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169" name="矩形"/>
            <p:cNvSpPr/>
            <p:nvPr/>
          </p:nvSpPr>
          <p:spPr>
            <a:xfrm>
              <a:off x="6731258" y="828331"/>
              <a:ext cx="272577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grpSp>
          <p:nvGrpSpPr>
            <p:cNvPr id="172" name="成组"/>
            <p:cNvGrpSpPr/>
            <p:nvPr/>
          </p:nvGrpSpPr>
          <p:grpSpPr>
            <a:xfrm>
              <a:off x="65503" y="-33792"/>
              <a:ext cx="2729454" cy="1222876"/>
              <a:chOff x="65503" y="-33792"/>
              <a:chExt cx="2729453" cy="1222875"/>
            </a:xfrm>
          </p:grpSpPr>
          <p:sp>
            <p:nvSpPr>
              <p:cNvPr id="170" name="virtual…"/>
              <p:cNvSpPr txBox="1"/>
              <p:nvPr/>
            </p:nvSpPr>
            <p:spPr>
              <a:xfrm>
                <a:off x="65503" y="-33792"/>
                <a:ext cx="1404230" cy="12105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virtual </a:t>
                </a:r>
              </a:p>
              <a:p>
                <a: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r>
                  <a:t>NIC</a:t>
                </a:r>
              </a:p>
            </p:txBody>
          </p:sp>
          <p:sp>
            <p:nvSpPr>
              <p:cNvPr id="190" name="连接线"/>
              <p:cNvSpPr/>
              <p:nvPr/>
            </p:nvSpPr>
            <p:spPr>
              <a:xfrm>
                <a:off x="1321823" y="886990"/>
                <a:ext cx="1473133" cy="3020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805" extrusionOk="0">
                    <a:moveTo>
                      <a:pt x="0" y="0"/>
                    </a:moveTo>
                    <a:cubicBezTo>
                      <a:pt x="5047" y="18156"/>
                      <a:pt x="12247" y="21600"/>
                      <a:pt x="21600" y="10332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sp>
        <p:nvSpPr>
          <p:cNvPr id="174" name="Server virtualization"/>
          <p:cNvSpPr txBox="1">
            <a:spLocks noGrp="1"/>
          </p:cNvSpPr>
          <p:nvPr>
            <p:ph type="title" idx="4294967295"/>
          </p:nvPr>
        </p:nvSpPr>
        <p:spPr>
          <a:xfrm>
            <a:off x="2536031" y="88900"/>
            <a:ext cx="122682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dirty="0"/>
              <a:t>Network</a:t>
            </a:r>
            <a:r>
              <a:rPr dirty="0"/>
              <a:t> virtualization</a:t>
            </a:r>
          </a:p>
        </p:txBody>
      </p:sp>
      <p:sp>
        <p:nvSpPr>
          <p:cNvPr id="175" name="Hypervisor"/>
          <p:cNvSpPr/>
          <p:nvPr/>
        </p:nvSpPr>
        <p:spPr>
          <a:xfrm>
            <a:off x="6272686" y="4956981"/>
            <a:ext cx="4794891" cy="1270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Hypervisor</a:t>
            </a:r>
          </a:p>
        </p:txBody>
      </p:sp>
      <p:grpSp>
        <p:nvGrpSpPr>
          <p:cNvPr id="180" name="成组"/>
          <p:cNvGrpSpPr/>
          <p:nvPr/>
        </p:nvGrpSpPr>
        <p:grpSpPr>
          <a:xfrm>
            <a:off x="6204613" y="3108088"/>
            <a:ext cx="4931036" cy="1270001"/>
            <a:chOff x="0" y="0"/>
            <a:chExt cx="4931034" cy="1270000"/>
          </a:xfrm>
        </p:grpSpPr>
        <p:sp>
          <p:nvSpPr>
            <p:cNvPr id="176" name="VM1"/>
            <p:cNvSpPr/>
            <p:nvPr/>
          </p:nvSpPr>
          <p:spPr>
            <a:xfrm>
              <a:off x="0" y="0"/>
              <a:ext cx="984179" cy="1270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200" baseline="-5999"/>
                <a:t>1</a:t>
              </a:r>
            </a:p>
          </p:txBody>
        </p:sp>
        <p:sp>
          <p:nvSpPr>
            <p:cNvPr id="177" name="VM2"/>
            <p:cNvSpPr/>
            <p:nvPr/>
          </p:nvSpPr>
          <p:spPr>
            <a:xfrm>
              <a:off x="1315581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2</a:t>
              </a:r>
            </a:p>
          </p:txBody>
        </p:sp>
        <p:sp>
          <p:nvSpPr>
            <p:cNvPr id="178" name="VMN"/>
            <p:cNvSpPr/>
            <p:nvPr/>
          </p:nvSpPr>
          <p:spPr>
            <a:xfrm>
              <a:off x="3946855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N</a:t>
              </a:r>
            </a:p>
          </p:txBody>
        </p:sp>
        <p:sp>
          <p:nvSpPr>
            <p:cNvPr id="179" name="…"/>
            <p:cNvSpPr txBox="1"/>
            <p:nvPr/>
          </p:nvSpPr>
          <p:spPr>
            <a:xfrm>
              <a:off x="2761358" y="70323"/>
              <a:ext cx="723901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…</a:t>
              </a:r>
            </a:p>
          </p:txBody>
        </p:sp>
      </p:grpSp>
      <p:grpSp>
        <p:nvGrpSpPr>
          <p:cNvPr id="185" name="成组"/>
          <p:cNvGrpSpPr/>
          <p:nvPr/>
        </p:nvGrpSpPr>
        <p:grpSpPr>
          <a:xfrm>
            <a:off x="4411017" y="6230772"/>
            <a:ext cx="4751205" cy="1181209"/>
            <a:chOff x="43120" y="0"/>
            <a:chExt cx="4751204" cy="1181207"/>
          </a:xfrm>
        </p:grpSpPr>
        <p:grpSp>
          <p:nvGrpSpPr>
            <p:cNvPr id="183" name="成组"/>
            <p:cNvGrpSpPr/>
            <p:nvPr/>
          </p:nvGrpSpPr>
          <p:grpSpPr>
            <a:xfrm>
              <a:off x="43120" y="0"/>
              <a:ext cx="4751204" cy="1181207"/>
              <a:chOff x="-3032174" y="0"/>
              <a:chExt cx="4751203" cy="1181206"/>
            </a:xfrm>
          </p:grpSpPr>
          <p:sp>
            <p:nvSpPr>
              <p:cNvPr id="181" name="pNIC"/>
              <p:cNvSpPr/>
              <p:nvPr/>
            </p:nvSpPr>
            <p:spPr>
              <a:xfrm>
                <a:off x="734849" y="0"/>
                <a:ext cx="984180" cy="578159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pNIC</a:t>
                </a:r>
              </a:p>
            </p:txBody>
          </p:sp>
          <p:sp>
            <p:nvSpPr>
              <p:cNvPr id="182" name="Physical NIC"/>
              <p:cNvSpPr txBox="1"/>
              <p:nvPr/>
            </p:nvSpPr>
            <p:spPr>
              <a:xfrm>
                <a:off x="-3032174" y="524618"/>
                <a:ext cx="2367635" cy="656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spcBef>
                    <a:spcPts val="3200"/>
                  </a:spcBef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Physical NIC</a:t>
                </a:r>
              </a:p>
            </p:txBody>
          </p:sp>
        </p:grpSp>
        <p:sp>
          <p:nvSpPr>
            <p:cNvPr id="191" name="连接线"/>
            <p:cNvSpPr/>
            <p:nvPr/>
          </p:nvSpPr>
          <p:spPr>
            <a:xfrm>
              <a:off x="2370490" y="195541"/>
              <a:ext cx="1400275" cy="400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710" extrusionOk="0">
                  <a:moveTo>
                    <a:pt x="0" y="17710"/>
                  </a:moveTo>
                  <a:cubicBezTo>
                    <a:pt x="4815" y="992"/>
                    <a:pt x="12015" y="-3890"/>
                    <a:pt x="21600" y="3065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186" name="vNIC"/>
          <p:cNvSpPr txBox="1"/>
          <p:nvPr/>
        </p:nvSpPr>
        <p:spPr>
          <a:xfrm rot="16200000">
            <a:off x="6393936" y="4477035"/>
            <a:ext cx="6351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vNIC</a:t>
            </a:r>
          </a:p>
        </p:txBody>
      </p:sp>
      <p:sp>
        <p:nvSpPr>
          <p:cNvPr id="187" name="vNIC"/>
          <p:cNvSpPr txBox="1"/>
          <p:nvPr/>
        </p:nvSpPr>
        <p:spPr>
          <a:xfrm rot="16200000">
            <a:off x="7695287" y="4477035"/>
            <a:ext cx="6351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vNIC</a:t>
            </a:r>
          </a:p>
        </p:txBody>
      </p:sp>
      <p:sp>
        <p:nvSpPr>
          <p:cNvPr id="188" name="vNIC"/>
          <p:cNvSpPr txBox="1"/>
          <p:nvPr/>
        </p:nvSpPr>
        <p:spPr>
          <a:xfrm rot="16200000">
            <a:off x="10334877" y="4477035"/>
            <a:ext cx="6351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vNIC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3" animBg="1" advAuto="0"/>
      <p:bldP spid="173" grpId="2" animBg="1" advAuto="0"/>
      <p:bldP spid="185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成组"/>
          <p:cNvGrpSpPr/>
          <p:nvPr/>
        </p:nvGrpSpPr>
        <p:grpSpPr>
          <a:xfrm>
            <a:off x="6560416" y="4386997"/>
            <a:ext cx="4219433" cy="578159"/>
            <a:chOff x="2784401" y="828331"/>
            <a:chExt cx="4219432" cy="578158"/>
          </a:xfrm>
        </p:grpSpPr>
        <p:sp>
          <p:nvSpPr>
            <p:cNvPr id="195" name="矩形"/>
            <p:cNvSpPr/>
            <p:nvPr/>
          </p:nvSpPr>
          <p:spPr>
            <a:xfrm>
              <a:off x="2784401" y="828331"/>
              <a:ext cx="272578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196" name="矩形"/>
            <p:cNvSpPr/>
            <p:nvPr/>
          </p:nvSpPr>
          <p:spPr>
            <a:xfrm>
              <a:off x="4099983" y="828331"/>
              <a:ext cx="272577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197" name="矩形"/>
            <p:cNvSpPr/>
            <p:nvPr/>
          </p:nvSpPr>
          <p:spPr>
            <a:xfrm>
              <a:off x="6731258" y="828331"/>
              <a:ext cx="272577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grpSp>
        <p:nvGrpSpPr>
          <p:cNvPr id="201" name="成组"/>
          <p:cNvGrpSpPr/>
          <p:nvPr/>
        </p:nvGrpSpPr>
        <p:grpSpPr>
          <a:xfrm>
            <a:off x="7549416" y="6448736"/>
            <a:ext cx="2204584" cy="1990058"/>
            <a:chOff x="3706112" y="-1"/>
            <a:chExt cx="2204583" cy="1990056"/>
          </a:xfrm>
        </p:grpSpPr>
        <p:sp>
          <p:nvSpPr>
            <p:cNvPr id="199" name="线条"/>
            <p:cNvSpPr/>
            <p:nvPr/>
          </p:nvSpPr>
          <p:spPr>
            <a:xfrm flipV="1">
              <a:off x="4826827" y="-1"/>
              <a:ext cx="1" cy="14064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graphicFrame>
          <p:nvGraphicFramePr>
            <p:cNvPr id="200" name="成组"/>
            <p:cNvGraphicFramePr/>
            <p:nvPr/>
          </p:nvGraphicFramePr>
          <p:xfrm>
            <a:off x="3706112" y="1345892"/>
            <a:ext cx="2204583" cy="644163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220458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644164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>
                            <a:latin typeface="Gill Sans"/>
                            <a:ea typeface="Gill Sans"/>
                            <a:cs typeface="Gill Sans"/>
                            <a:sym typeface="Gill San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EE6E1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202" name="Networking VMs"/>
          <p:cNvSpPr txBox="1">
            <a:spLocks noGrp="1"/>
          </p:cNvSpPr>
          <p:nvPr>
            <p:ph type="title" idx="4294967295"/>
          </p:nvPr>
        </p:nvSpPr>
        <p:spPr>
          <a:xfrm>
            <a:off x="2536031" y="88900"/>
            <a:ext cx="122682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Networking VMs</a:t>
            </a:r>
          </a:p>
        </p:txBody>
      </p:sp>
      <p:sp>
        <p:nvSpPr>
          <p:cNvPr id="203" name="Hypervisor"/>
          <p:cNvSpPr/>
          <p:nvPr/>
        </p:nvSpPr>
        <p:spPr>
          <a:xfrm>
            <a:off x="6272686" y="4956981"/>
            <a:ext cx="4794891" cy="1270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8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Hypervisor</a:t>
            </a:r>
          </a:p>
        </p:txBody>
      </p:sp>
      <p:grpSp>
        <p:nvGrpSpPr>
          <p:cNvPr id="208" name="成组"/>
          <p:cNvGrpSpPr/>
          <p:nvPr/>
        </p:nvGrpSpPr>
        <p:grpSpPr>
          <a:xfrm>
            <a:off x="6204613" y="3108088"/>
            <a:ext cx="4931036" cy="1270001"/>
            <a:chOff x="0" y="0"/>
            <a:chExt cx="4931034" cy="1270000"/>
          </a:xfrm>
        </p:grpSpPr>
        <p:sp>
          <p:nvSpPr>
            <p:cNvPr id="204" name="VM1"/>
            <p:cNvSpPr/>
            <p:nvPr/>
          </p:nvSpPr>
          <p:spPr>
            <a:xfrm>
              <a:off x="0" y="0"/>
              <a:ext cx="984179" cy="1270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200" baseline="-5999"/>
                <a:t>1</a:t>
              </a:r>
            </a:p>
          </p:txBody>
        </p:sp>
        <p:sp>
          <p:nvSpPr>
            <p:cNvPr id="205" name="VM2"/>
            <p:cNvSpPr/>
            <p:nvPr/>
          </p:nvSpPr>
          <p:spPr>
            <a:xfrm>
              <a:off x="1315581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2</a:t>
              </a:r>
            </a:p>
          </p:txBody>
        </p:sp>
        <p:sp>
          <p:nvSpPr>
            <p:cNvPr id="206" name="VMN"/>
            <p:cNvSpPr/>
            <p:nvPr/>
          </p:nvSpPr>
          <p:spPr>
            <a:xfrm>
              <a:off x="3946855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N</a:t>
              </a:r>
            </a:p>
          </p:txBody>
        </p:sp>
        <p:sp>
          <p:nvSpPr>
            <p:cNvPr id="207" name="…"/>
            <p:cNvSpPr txBox="1"/>
            <p:nvPr/>
          </p:nvSpPr>
          <p:spPr>
            <a:xfrm>
              <a:off x="2761358" y="70323"/>
              <a:ext cx="723901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…</a:t>
              </a:r>
            </a:p>
          </p:txBody>
        </p:sp>
      </p:grpSp>
      <p:grpSp>
        <p:nvGrpSpPr>
          <p:cNvPr id="211" name="成组"/>
          <p:cNvGrpSpPr/>
          <p:nvPr/>
        </p:nvGrpSpPr>
        <p:grpSpPr>
          <a:xfrm>
            <a:off x="3732334" y="4798663"/>
            <a:ext cx="2974048" cy="1210588"/>
            <a:chOff x="65503" y="-33793"/>
            <a:chExt cx="2974047" cy="1210587"/>
          </a:xfrm>
        </p:grpSpPr>
        <p:sp>
          <p:nvSpPr>
            <p:cNvPr id="209" name="virtual…"/>
            <p:cNvSpPr txBox="1"/>
            <p:nvPr/>
          </p:nvSpPr>
          <p:spPr>
            <a:xfrm>
              <a:off x="65503" y="-33793"/>
              <a:ext cx="1404231" cy="12105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virtual </a:t>
              </a:r>
            </a:p>
            <a:p>
              <a:pPr>
                <a:defRPr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switch</a:t>
              </a:r>
            </a:p>
          </p:txBody>
        </p:sp>
        <p:sp>
          <p:nvSpPr>
            <p:cNvPr id="224" name="连接线"/>
            <p:cNvSpPr/>
            <p:nvPr/>
          </p:nvSpPr>
          <p:spPr>
            <a:xfrm>
              <a:off x="1544949" y="538414"/>
              <a:ext cx="1494601" cy="316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336" extrusionOk="0">
                  <a:moveTo>
                    <a:pt x="0" y="1848"/>
                  </a:moveTo>
                  <a:cubicBezTo>
                    <a:pt x="9304" y="-3264"/>
                    <a:pt x="16504" y="2232"/>
                    <a:pt x="21600" y="18336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216" name="成组"/>
          <p:cNvGrpSpPr/>
          <p:nvPr/>
        </p:nvGrpSpPr>
        <p:grpSpPr>
          <a:xfrm>
            <a:off x="6704475" y="4925130"/>
            <a:ext cx="3974437" cy="1317721"/>
            <a:chOff x="0" y="0"/>
            <a:chExt cx="3974436" cy="1317719"/>
          </a:xfrm>
        </p:grpSpPr>
        <p:sp>
          <p:nvSpPr>
            <p:cNvPr id="212" name="线条"/>
            <p:cNvSpPr/>
            <p:nvPr/>
          </p:nvSpPr>
          <p:spPr>
            <a:xfrm flipH="1" flipV="1">
              <a:off x="0" y="-1"/>
              <a:ext cx="104562" cy="38134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213" name="线条"/>
            <p:cNvSpPr/>
            <p:nvPr/>
          </p:nvSpPr>
          <p:spPr>
            <a:xfrm flipV="1">
              <a:off x="269590" y="14524"/>
              <a:ext cx="1029057" cy="35916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214" name="线条"/>
            <p:cNvSpPr/>
            <p:nvPr/>
          </p:nvSpPr>
          <p:spPr>
            <a:xfrm flipV="1">
              <a:off x="978895" y="10164"/>
              <a:ext cx="2995542" cy="50872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215" name="线条"/>
            <p:cNvSpPr/>
            <p:nvPr/>
          </p:nvSpPr>
          <p:spPr>
            <a:xfrm>
              <a:off x="984392" y="846433"/>
              <a:ext cx="953851" cy="4712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</p:grpSp>
      <p:sp>
        <p:nvSpPr>
          <p:cNvPr id="217" name="vSw"/>
          <p:cNvSpPr/>
          <p:nvPr/>
        </p:nvSpPr>
        <p:spPr>
          <a:xfrm>
            <a:off x="6703704" y="5302902"/>
            <a:ext cx="984180" cy="578159"/>
          </a:xfrm>
          <a:prstGeom prst="rect">
            <a:avLst/>
          </a:prstGeom>
          <a:solidFill>
            <a:schemeClr val="accent4"/>
          </a:solidFill>
          <a:ln w="254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vSw</a:t>
            </a:r>
          </a:p>
        </p:txBody>
      </p:sp>
      <p:sp>
        <p:nvSpPr>
          <p:cNvPr id="218" name="pNIC"/>
          <p:cNvSpPr/>
          <p:nvPr/>
        </p:nvSpPr>
        <p:spPr>
          <a:xfrm>
            <a:off x="8178041" y="6230772"/>
            <a:ext cx="984180" cy="57815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pNIC</a:t>
            </a:r>
          </a:p>
        </p:txBody>
      </p:sp>
      <p:grpSp>
        <p:nvGrpSpPr>
          <p:cNvPr id="222" name="成组"/>
          <p:cNvGrpSpPr/>
          <p:nvPr/>
        </p:nvGrpSpPr>
        <p:grpSpPr>
          <a:xfrm>
            <a:off x="6520998" y="4349973"/>
            <a:ext cx="4321943" cy="635125"/>
            <a:chOff x="0" y="0"/>
            <a:chExt cx="4321941" cy="635124"/>
          </a:xfrm>
        </p:grpSpPr>
        <p:sp>
          <p:nvSpPr>
            <p:cNvPr id="219" name="vNIC"/>
            <p:cNvSpPr txBox="1"/>
            <p:nvPr/>
          </p:nvSpPr>
          <p:spPr>
            <a:xfrm rot="16200000">
              <a:off x="-127063" y="127062"/>
              <a:ext cx="635126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  <p:sp>
          <p:nvSpPr>
            <p:cNvPr id="220" name="vNIC"/>
            <p:cNvSpPr txBox="1"/>
            <p:nvPr/>
          </p:nvSpPr>
          <p:spPr>
            <a:xfrm rot="16200000">
              <a:off x="1174288" y="127062"/>
              <a:ext cx="63512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  <p:sp>
          <p:nvSpPr>
            <p:cNvPr id="221" name="vNIC"/>
            <p:cNvSpPr txBox="1"/>
            <p:nvPr/>
          </p:nvSpPr>
          <p:spPr>
            <a:xfrm rot="16200000">
              <a:off x="3813879" y="127062"/>
              <a:ext cx="63512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</p:grpSp>
      <p:sp>
        <p:nvSpPr>
          <p:cNvPr id="223" name="pSwitch"/>
          <p:cNvSpPr txBox="1"/>
          <p:nvPr/>
        </p:nvSpPr>
        <p:spPr>
          <a:xfrm>
            <a:off x="7836582" y="7788418"/>
            <a:ext cx="163025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tabLst>
                <a:tab pos="914400" algn="l"/>
              </a:tabLst>
              <a:defRPr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defTabSz="914400"/>
            <a:r>
              <a:t>pSwitch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成组"/>
          <p:cNvGrpSpPr/>
          <p:nvPr/>
        </p:nvGrpSpPr>
        <p:grpSpPr>
          <a:xfrm>
            <a:off x="7549416" y="6448736"/>
            <a:ext cx="2204584" cy="1996134"/>
            <a:chOff x="3706112" y="-1"/>
            <a:chExt cx="2204583" cy="1996132"/>
          </a:xfrm>
        </p:grpSpPr>
        <p:sp>
          <p:nvSpPr>
            <p:cNvPr id="228" name="线条"/>
            <p:cNvSpPr/>
            <p:nvPr/>
          </p:nvSpPr>
          <p:spPr>
            <a:xfrm flipV="1">
              <a:off x="4826827" y="-1"/>
              <a:ext cx="1" cy="14064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graphicFrame>
          <p:nvGraphicFramePr>
            <p:cNvPr id="229" name="成组"/>
            <p:cNvGraphicFramePr/>
            <p:nvPr/>
          </p:nvGraphicFramePr>
          <p:xfrm>
            <a:off x="3706112" y="1345892"/>
            <a:ext cx="2204583" cy="65023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220458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644164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1800"/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pSwitch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EE6E1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grpSp>
        <p:nvGrpSpPr>
          <p:cNvPr id="234" name="成组"/>
          <p:cNvGrpSpPr/>
          <p:nvPr/>
        </p:nvGrpSpPr>
        <p:grpSpPr>
          <a:xfrm>
            <a:off x="6560416" y="4386997"/>
            <a:ext cx="4219433" cy="578159"/>
            <a:chOff x="2784401" y="828331"/>
            <a:chExt cx="4219432" cy="578158"/>
          </a:xfrm>
        </p:grpSpPr>
        <p:sp>
          <p:nvSpPr>
            <p:cNvPr id="231" name="矩形"/>
            <p:cNvSpPr/>
            <p:nvPr/>
          </p:nvSpPr>
          <p:spPr>
            <a:xfrm>
              <a:off x="2784401" y="828331"/>
              <a:ext cx="272578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232" name="矩形"/>
            <p:cNvSpPr/>
            <p:nvPr/>
          </p:nvSpPr>
          <p:spPr>
            <a:xfrm>
              <a:off x="4099983" y="828331"/>
              <a:ext cx="272577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233" name="矩形"/>
            <p:cNvSpPr/>
            <p:nvPr/>
          </p:nvSpPr>
          <p:spPr>
            <a:xfrm>
              <a:off x="6731258" y="828331"/>
              <a:ext cx="272577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sp>
        <p:nvSpPr>
          <p:cNvPr id="235" name="Sidenote: Docker"/>
          <p:cNvSpPr txBox="1">
            <a:spLocks noGrp="1"/>
          </p:cNvSpPr>
          <p:nvPr>
            <p:ph type="title" idx="4294967295"/>
          </p:nvPr>
        </p:nvSpPr>
        <p:spPr>
          <a:xfrm>
            <a:off x="2536031" y="88900"/>
            <a:ext cx="122682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Sidenote: Docker</a:t>
            </a:r>
          </a:p>
        </p:txBody>
      </p:sp>
      <p:sp>
        <p:nvSpPr>
          <p:cNvPr id="236" name="Hypervisor"/>
          <p:cNvSpPr/>
          <p:nvPr/>
        </p:nvSpPr>
        <p:spPr>
          <a:xfrm>
            <a:off x="6272686" y="4956981"/>
            <a:ext cx="4794891" cy="1270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8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Hypervisor</a:t>
            </a:r>
          </a:p>
        </p:txBody>
      </p:sp>
      <p:grpSp>
        <p:nvGrpSpPr>
          <p:cNvPr id="241" name="成组"/>
          <p:cNvGrpSpPr/>
          <p:nvPr/>
        </p:nvGrpSpPr>
        <p:grpSpPr>
          <a:xfrm>
            <a:off x="6204613" y="3108088"/>
            <a:ext cx="4931036" cy="1270001"/>
            <a:chOff x="0" y="0"/>
            <a:chExt cx="4931034" cy="1270000"/>
          </a:xfrm>
        </p:grpSpPr>
        <p:sp>
          <p:nvSpPr>
            <p:cNvPr id="237" name="VM1"/>
            <p:cNvSpPr/>
            <p:nvPr/>
          </p:nvSpPr>
          <p:spPr>
            <a:xfrm>
              <a:off x="0" y="0"/>
              <a:ext cx="984179" cy="1270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200" baseline="-5999"/>
                <a:t>1</a:t>
              </a:r>
            </a:p>
          </p:txBody>
        </p:sp>
        <p:sp>
          <p:nvSpPr>
            <p:cNvPr id="238" name="VM2"/>
            <p:cNvSpPr/>
            <p:nvPr/>
          </p:nvSpPr>
          <p:spPr>
            <a:xfrm>
              <a:off x="1315581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2</a:t>
              </a:r>
            </a:p>
          </p:txBody>
        </p:sp>
        <p:sp>
          <p:nvSpPr>
            <p:cNvPr id="239" name="VMN"/>
            <p:cNvSpPr/>
            <p:nvPr/>
          </p:nvSpPr>
          <p:spPr>
            <a:xfrm>
              <a:off x="3946855" y="0"/>
              <a:ext cx="984180" cy="1270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3200"/>
                <a:t>VM</a:t>
              </a:r>
              <a:r>
                <a:rPr sz="3100" baseline="-5999"/>
                <a:t>N</a:t>
              </a:r>
            </a:p>
          </p:txBody>
        </p:sp>
        <p:sp>
          <p:nvSpPr>
            <p:cNvPr id="240" name="…"/>
            <p:cNvSpPr txBox="1"/>
            <p:nvPr/>
          </p:nvSpPr>
          <p:spPr>
            <a:xfrm>
              <a:off x="2761358" y="70323"/>
              <a:ext cx="723901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8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…</a:t>
              </a:r>
            </a:p>
          </p:txBody>
        </p:sp>
      </p:grpSp>
      <p:sp>
        <p:nvSpPr>
          <p:cNvPr id="242" name="成组"/>
          <p:cNvSpPr/>
          <p:nvPr/>
        </p:nvSpPr>
        <p:spPr>
          <a:xfrm>
            <a:off x="8178041" y="6230772"/>
            <a:ext cx="984180" cy="57815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pNIC</a:t>
            </a:r>
          </a:p>
        </p:txBody>
      </p:sp>
      <p:sp>
        <p:nvSpPr>
          <p:cNvPr id="243" name="OS"/>
          <p:cNvSpPr/>
          <p:nvPr/>
        </p:nvSpPr>
        <p:spPr>
          <a:xfrm>
            <a:off x="6263659" y="3363554"/>
            <a:ext cx="870164" cy="94778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OS</a:t>
            </a:r>
          </a:p>
        </p:txBody>
      </p:sp>
      <p:grpSp>
        <p:nvGrpSpPr>
          <p:cNvPr id="248" name="成组"/>
          <p:cNvGrpSpPr/>
          <p:nvPr/>
        </p:nvGrpSpPr>
        <p:grpSpPr>
          <a:xfrm>
            <a:off x="3302166" y="2826051"/>
            <a:ext cx="3806259" cy="1432244"/>
            <a:chOff x="-11270" y="-1"/>
            <a:chExt cx="3806257" cy="1432242"/>
          </a:xfrm>
        </p:grpSpPr>
        <p:sp>
          <p:nvSpPr>
            <p:cNvPr id="244" name="矩形"/>
            <p:cNvSpPr/>
            <p:nvPr/>
          </p:nvSpPr>
          <p:spPr>
            <a:xfrm>
              <a:off x="2975623" y="323477"/>
              <a:ext cx="819364" cy="178606"/>
            </a:xfrm>
            <a:prstGeom prst="rect">
              <a:avLst/>
            </a:prstGeom>
            <a:solidFill>
              <a:schemeClr val="accent3">
                <a:satOff val="18648"/>
                <a:lumOff val="5971"/>
              </a:schemeClr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/>
            </a:p>
          </p:txBody>
        </p:sp>
        <p:grpSp>
          <p:nvGrpSpPr>
            <p:cNvPr id="247" name="成组"/>
            <p:cNvGrpSpPr/>
            <p:nvPr/>
          </p:nvGrpSpPr>
          <p:grpSpPr>
            <a:xfrm>
              <a:off x="-11270" y="-1"/>
              <a:ext cx="3229282" cy="1432242"/>
              <a:chOff x="-473847" y="-732614"/>
              <a:chExt cx="3229281" cy="1432241"/>
            </a:xfrm>
          </p:grpSpPr>
          <p:sp>
            <p:nvSpPr>
              <p:cNvPr id="245" name="Application"/>
              <p:cNvSpPr txBox="1"/>
              <p:nvPr/>
            </p:nvSpPr>
            <p:spPr>
              <a:xfrm>
                <a:off x="-473847" y="43038"/>
                <a:ext cx="2228172" cy="6565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Application</a:t>
                </a:r>
              </a:p>
            </p:txBody>
          </p:sp>
          <p:sp>
            <p:nvSpPr>
              <p:cNvPr id="253" name="连接线"/>
              <p:cNvSpPr/>
              <p:nvPr/>
            </p:nvSpPr>
            <p:spPr>
              <a:xfrm>
                <a:off x="960086" y="-732614"/>
                <a:ext cx="1795348" cy="8153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59" extrusionOk="0">
                    <a:moveTo>
                      <a:pt x="0" y="16659"/>
                    </a:moveTo>
                    <a:cubicBezTo>
                      <a:pt x="10183" y="-1865"/>
                      <a:pt x="17383" y="-4941"/>
                      <a:pt x="21600" y="7432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252" name="成组"/>
          <p:cNvGrpSpPr/>
          <p:nvPr/>
        </p:nvGrpSpPr>
        <p:grpSpPr>
          <a:xfrm>
            <a:off x="6520998" y="4349973"/>
            <a:ext cx="4321943" cy="635125"/>
            <a:chOff x="0" y="0"/>
            <a:chExt cx="4321941" cy="635124"/>
          </a:xfrm>
        </p:grpSpPr>
        <p:sp>
          <p:nvSpPr>
            <p:cNvPr id="249" name="vNIC"/>
            <p:cNvSpPr txBox="1"/>
            <p:nvPr/>
          </p:nvSpPr>
          <p:spPr>
            <a:xfrm rot="16200000">
              <a:off x="-127063" y="127062"/>
              <a:ext cx="635126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  <p:sp>
          <p:nvSpPr>
            <p:cNvPr id="250" name="vNIC"/>
            <p:cNvSpPr txBox="1"/>
            <p:nvPr/>
          </p:nvSpPr>
          <p:spPr>
            <a:xfrm rot="16200000">
              <a:off x="1174288" y="127062"/>
              <a:ext cx="63512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  <p:sp>
          <p:nvSpPr>
            <p:cNvPr id="251" name="vNIC"/>
            <p:cNvSpPr txBox="1"/>
            <p:nvPr/>
          </p:nvSpPr>
          <p:spPr>
            <a:xfrm rot="16200000">
              <a:off x="3813879" y="127062"/>
              <a:ext cx="63512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vNIC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1" animBg="1" advAuto="0"/>
      <p:bldP spid="248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成组"/>
          <p:cNvGrpSpPr/>
          <p:nvPr/>
        </p:nvGrpSpPr>
        <p:grpSpPr>
          <a:xfrm>
            <a:off x="7549416" y="6448736"/>
            <a:ext cx="2204584" cy="1996134"/>
            <a:chOff x="3706112" y="-1"/>
            <a:chExt cx="2204583" cy="1996132"/>
          </a:xfrm>
        </p:grpSpPr>
        <p:sp>
          <p:nvSpPr>
            <p:cNvPr id="257" name="线条"/>
            <p:cNvSpPr/>
            <p:nvPr/>
          </p:nvSpPr>
          <p:spPr>
            <a:xfrm flipV="1">
              <a:off x="4826827" y="-1"/>
              <a:ext cx="1" cy="14064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graphicFrame>
          <p:nvGraphicFramePr>
            <p:cNvPr id="258" name="成组"/>
            <p:cNvGraphicFramePr/>
            <p:nvPr/>
          </p:nvGraphicFramePr>
          <p:xfrm>
            <a:off x="3706112" y="1345892"/>
            <a:ext cx="2204583" cy="65023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220458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644164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914400" algn="l"/>
                          </a:tabLst>
                          <a:defRPr sz="1800"/>
                        </a:pPr>
                        <a:r>
                          <a:rPr sz="3600" b="1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rPr>
                          <a:t>pSwitch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EE6E1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grpSp>
        <p:nvGrpSpPr>
          <p:cNvPr id="263" name="成组"/>
          <p:cNvGrpSpPr/>
          <p:nvPr/>
        </p:nvGrpSpPr>
        <p:grpSpPr>
          <a:xfrm>
            <a:off x="6560416" y="4386997"/>
            <a:ext cx="4219433" cy="578159"/>
            <a:chOff x="2784401" y="828331"/>
            <a:chExt cx="4219432" cy="578158"/>
          </a:xfrm>
        </p:grpSpPr>
        <p:sp>
          <p:nvSpPr>
            <p:cNvPr id="260" name="矩形"/>
            <p:cNvSpPr/>
            <p:nvPr/>
          </p:nvSpPr>
          <p:spPr>
            <a:xfrm>
              <a:off x="2784401" y="828331"/>
              <a:ext cx="272578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261" name="矩形"/>
            <p:cNvSpPr/>
            <p:nvPr/>
          </p:nvSpPr>
          <p:spPr>
            <a:xfrm>
              <a:off x="4099983" y="828331"/>
              <a:ext cx="272577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262" name="矩形"/>
            <p:cNvSpPr/>
            <p:nvPr/>
          </p:nvSpPr>
          <p:spPr>
            <a:xfrm>
              <a:off x="6731258" y="828331"/>
              <a:ext cx="272577" cy="578159"/>
            </a:xfrm>
            <a:prstGeom prst="rect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sp>
        <p:nvSpPr>
          <p:cNvPr id="264" name="Sidenote: Docker"/>
          <p:cNvSpPr txBox="1">
            <a:spLocks noGrp="1"/>
          </p:cNvSpPr>
          <p:nvPr>
            <p:ph type="title" idx="4294967295"/>
          </p:nvPr>
        </p:nvSpPr>
        <p:spPr>
          <a:xfrm>
            <a:off x="2536031" y="88900"/>
            <a:ext cx="12268200" cy="1765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600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Sidenote: Docker</a:t>
            </a:r>
          </a:p>
        </p:txBody>
      </p:sp>
      <p:sp>
        <p:nvSpPr>
          <p:cNvPr id="265" name="Linux"/>
          <p:cNvSpPr/>
          <p:nvPr/>
        </p:nvSpPr>
        <p:spPr>
          <a:xfrm>
            <a:off x="6272686" y="4956981"/>
            <a:ext cx="4794891" cy="1270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48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Linux</a:t>
            </a:r>
          </a:p>
        </p:txBody>
      </p:sp>
      <p:sp>
        <p:nvSpPr>
          <p:cNvPr id="266" name="成组"/>
          <p:cNvSpPr txBox="1"/>
          <p:nvPr/>
        </p:nvSpPr>
        <p:spPr>
          <a:xfrm>
            <a:off x="8959952" y="3623386"/>
            <a:ext cx="72390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…</a:t>
            </a:r>
          </a:p>
        </p:txBody>
      </p:sp>
      <p:sp>
        <p:nvSpPr>
          <p:cNvPr id="267" name="成组"/>
          <p:cNvSpPr/>
          <p:nvPr/>
        </p:nvSpPr>
        <p:spPr>
          <a:xfrm>
            <a:off x="8178041" y="6230772"/>
            <a:ext cx="984180" cy="57815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pNIC</a:t>
            </a:r>
          </a:p>
        </p:txBody>
      </p:sp>
      <p:sp>
        <p:nvSpPr>
          <p:cNvPr id="268" name="矩形"/>
          <p:cNvSpPr/>
          <p:nvPr/>
        </p:nvSpPr>
        <p:spPr>
          <a:xfrm>
            <a:off x="6399685" y="5029588"/>
            <a:ext cx="4540892" cy="29739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800" b="1">
                <a:latin typeface="Helvetica"/>
                <a:ea typeface="Helvetica"/>
                <a:cs typeface="Helvetica"/>
                <a:sym typeface="Helvetica"/>
              </a:defRPr>
            </a:pPr>
            <a:endParaRPr sz="4800"/>
          </a:p>
        </p:txBody>
      </p:sp>
      <p:sp>
        <p:nvSpPr>
          <p:cNvPr id="269" name="矩形"/>
          <p:cNvSpPr/>
          <p:nvPr/>
        </p:nvSpPr>
        <p:spPr>
          <a:xfrm>
            <a:off x="6191813" y="4156236"/>
            <a:ext cx="984180" cy="22147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endParaRPr sz="3200"/>
          </a:p>
        </p:txBody>
      </p:sp>
      <p:grpSp>
        <p:nvGrpSpPr>
          <p:cNvPr id="274" name="成组"/>
          <p:cNvGrpSpPr/>
          <p:nvPr/>
        </p:nvGrpSpPr>
        <p:grpSpPr>
          <a:xfrm>
            <a:off x="3302166" y="3846790"/>
            <a:ext cx="3806259" cy="1432244"/>
            <a:chOff x="-11270" y="-1"/>
            <a:chExt cx="3806257" cy="1432242"/>
          </a:xfrm>
        </p:grpSpPr>
        <p:sp>
          <p:nvSpPr>
            <p:cNvPr id="270" name="矩形"/>
            <p:cNvSpPr/>
            <p:nvPr/>
          </p:nvSpPr>
          <p:spPr>
            <a:xfrm>
              <a:off x="2975623" y="323477"/>
              <a:ext cx="819364" cy="178606"/>
            </a:xfrm>
            <a:prstGeom prst="rect">
              <a:avLst/>
            </a:prstGeom>
            <a:solidFill>
              <a:schemeClr val="accent3">
                <a:satOff val="18648"/>
                <a:lumOff val="5971"/>
              </a:schemeClr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/>
            </a:p>
          </p:txBody>
        </p:sp>
        <p:grpSp>
          <p:nvGrpSpPr>
            <p:cNvPr id="273" name="成组"/>
            <p:cNvGrpSpPr/>
            <p:nvPr/>
          </p:nvGrpSpPr>
          <p:grpSpPr>
            <a:xfrm>
              <a:off x="-11270" y="-1"/>
              <a:ext cx="3229282" cy="1432242"/>
              <a:chOff x="-473847" y="-732614"/>
              <a:chExt cx="3229281" cy="1432241"/>
            </a:xfrm>
          </p:grpSpPr>
          <p:sp>
            <p:nvSpPr>
              <p:cNvPr id="271" name="Application"/>
              <p:cNvSpPr txBox="1"/>
              <p:nvPr/>
            </p:nvSpPr>
            <p:spPr>
              <a:xfrm>
                <a:off x="-473847" y="43038"/>
                <a:ext cx="2228172" cy="6565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Application</a:t>
                </a:r>
              </a:p>
            </p:txBody>
          </p:sp>
          <p:sp>
            <p:nvSpPr>
              <p:cNvPr id="290" name="连接线"/>
              <p:cNvSpPr/>
              <p:nvPr/>
            </p:nvSpPr>
            <p:spPr>
              <a:xfrm>
                <a:off x="960086" y="-732614"/>
                <a:ext cx="1795348" cy="8153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59" extrusionOk="0">
                    <a:moveTo>
                      <a:pt x="0" y="16659"/>
                    </a:moveTo>
                    <a:cubicBezTo>
                      <a:pt x="10183" y="-1865"/>
                      <a:pt x="17383" y="-4941"/>
                      <a:pt x="21600" y="7432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sp>
        <p:nvSpPr>
          <p:cNvPr id="275" name="矩形"/>
          <p:cNvSpPr/>
          <p:nvPr/>
        </p:nvSpPr>
        <p:spPr>
          <a:xfrm>
            <a:off x="7519816" y="4156236"/>
            <a:ext cx="984180" cy="22147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endParaRPr sz="3200"/>
          </a:p>
        </p:txBody>
      </p:sp>
      <p:sp>
        <p:nvSpPr>
          <p:cNvPr id="276" name="矩形"/>
          <p:cNvSpPr/>
          <p:nvPr/>
        </p:nvSpPr>
        <p:spPr>
          <a:xfrm>
            <a:off x="10139807" y="4156615"/>
            <a:ext cx="984180" cy="22147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endParaRPr sz="3200"/>
          </a:p>
        </p:txBody>
      </p:sp>
      <p:grpSp>
        <p:nvGrpSpPr>
          <p:cNvPr id="279" name="成组"/>
          <p:cNvGrpSpPr/>
          <p:nvPr/>
        </p:nvGrpSpPr>
        <p:grpSpPr>
          <a:xfrm>
            <a:off x="10566871" y="3171799"/>
            <a:ext cx="2714835" cy="994076"/>
            <a:chOff x="-1100770" y="43038"/>
            <a:chExt cx="2714833" cy="994074"/>
          </a:xfrm>
        </p:grpSpPr>
        <p:sp>
          <p:nvSpPr>
            <p:cNvPr id="277" name="Container"/>
            <p:cNvSpPr txBox="1"/>
            <p:nvPr/>
          </p:nvSpPr>
          <p:spPr>
            <a:xfrm>
              <a:off x="-333585" y="43038"/>
              <a:ext cx="1947648" cy="656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Container</a:t>
              </a:r>
            </a:p>
          </p:txBody>
        </p:sp>
        <p:sp>
          <p:nvSpPr>
            <p:cNvPr id="291" name="连接线"/>
            <p:cNvSpPr/>
            <p:nvPr/>
          </p:nvSpPr>
          <p:spPr>
            <a:xfrm>
              <a:off x="-1100770" y="397803"/>
              <a:ext cx="684921" cy="639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9405" y="3454"/>
                    <a:pt x="2205" y="10654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282" name="成组"/>
          <p:cNvGrpSpPr/>
          <p:nvPr/>
        </p:nvGrpSpPr>
        <p:grpSpPr>
          <a:xfrm>
            <a:off x="10948629" y="4208650"/>
            <a:ext cx="2380757" cy="1034796"/>
            <a:chOff x="-1100770" y="6644"/>
            <a:chExt cx="2380755" cy="1034794"/>
          </a:xfrm>
        </p:grpSpPr>
        <p:sp>
          <p:nvSpPr>
            <p:cNvPr id="280" name="Docker"/>
            <p:cNvSpPr txBox="1"/>
            <p:nvPr/>
          </p:nvSpPr>
          <p:spPr>
            <a:xfrm>
              <a:off x="-145084" y="6644"/>
              <a:ext cx="1425069" cy="656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Docker</a:t>
              </a:r>
            </a:p>
          </p:txBody>
        </p:sp>
        <p:sp>
          <p:nvSpPr>
            <p:cNvPr id="292" name="连接线"/>
            <p:cNvSpPr/>
            <p:nvPr/>
          </p:nvSpPr>
          <p:spPr>
            <a:xfrm>
              <a:off x="-1100770" y="617091"/>
              <a:ext cx="1041895" cy="424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02" extrusionOk="0">
                  <a:moveTo>
                    <a:pt x="21600" y="0"/>
                  </a:moveTo>
                  <a:cubicBezTo>
                    <a:pt x="17391" y="14902"/>
                    <a:pt x="10191" y="21600"/>
                    <a:pt x="0" y="20095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55D8C7C-77BF-4F12-8FC2-2C71479C1BF9}"/>
              </a:ext>
            </a:extLst>
          </p:cNvPr>
          <p:cNvGrpSpPr/>
          <p:nvPr/>
        </p:nvGrpSpPr>
        <p:grpSpPr>
          <a:xfrm>
            <a:off x="1667691" y="2230590"/>
            <a:ext cx="14305122" cy="6052827"/>
            <a:chOff x="1667691" y="2230590"/>
            <a:chExt cx="14305122" cy="6052827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2F0D610-C6C4-4275-B53F-3AACA8608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7691" y="2830543"/>
              <a:ext cx="14305122" cy="5452874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F58E7E6-3CFA-43C8-B571-C7973DAEC5BC}"/>
                </a:ext>
              </a:extLst>
            </p:cNvPr>
            <p:cNvSpPr/>
            <p:nvPr/>
          </p:nvSpPr>
          <p:spPr>
            <a:xfrm>
              <a:off x="4736100" y="2230590"/>
              <a:ext cx="81035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https://www.docker.com/what-container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4109</Words>
  <Application>Microsoft Office PowerPoint</Application>
  <PresentationFormat>自定义</PresentationFormat>
  <Paragraphs>644</Paragraphs>
  <Slides>34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52" baseType="lpstr">
      <vt:lpstr>Gill Sans</vt:lpstr>
      <vt:lpstr>Gill Sans SemiBold</vt:lpstr>
      <vt:lpstr>Helvetica Light</vt:lpstr>
      <vt:lpstr>Helvetica Neue</vt:lpstr>
      <vt:lpstr>MS PGothic</vt:lpstr>
      <vt:lpstr>MS PGothic</vt:lpstr>
      <vt:lpstr>微软雅黑</vt:lpstr>
      <vt:lpstr>Abadi</vt:lpstr>
      <vt:lpstr>Arial</vt:lpstr>
      <vt:lpstr>Comic Sans MS</vt:lpstr>
      <vt:lpstr>Gill Sans MT</vt:lpstr>
      <vt:lpstr>Helvetica</vt:lpstr>
      <vt:lpstr>Times New Roman</vt:lpstr>
      <vt:lpstr>Verdana</vt:lpstr>
      <vt:lpstr>Wingdings</vt:lpstr>
      <vt:lpstr>White</vt:lpstr>
      <vt:lpstr>2_White</vt:lpstr>
      <vt:lpstr>Default Design</vt:lpstr>
      <vt:lpstr>云计算技术</vt:lpstr>
      <vt:lpstr>Host networking virtualization</vt:lpstr>
      <vt:lpstr>Host virtualization is the key part of Cloud</vt:lpstr>
      <vt:lpstr>Some background: Virtual machine</vt:lpstr>
      <vt:lpstr>Some background: Virtual machine</vt:lpstr>
      <vt:lpstr>Network virtualization</vt:lpstr>
      <vt:lpstr>Networking VMs</vt:lpstr>
      <vt:lpstr>Sidenote: Docker</vt:lpstr>
      <vt:lpstr>Sidenote: Docker</vt:lpstr>
      <vt:lpstr>Sidenote: Docker</vt:lpstr>
      <vt:lpstr>Networking VMs</vt:lpstr>
      <vt:lpstr>Networking VMs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Improving networking performance</vt:lpstr>
      <vt:lpstr>Packet processing on CPUs</vt:lpstr>
      <vt:lpstr>Packet processing on CPUs</vt:lpstr>
      <vt:lpstr>Packet processing on CPUs</vt:lpstr>
      <vt:lpstr>How to solve this problem?</vt:lpstr>
      <vt:lpstr>SR-IOV: Single-root I/O Virtualization</vt:lpstr>
      <vt:lpstr>DMA background</vt:lpstr>
      <vt:lpstr>SR-IOV: Single-root I/O Virtualization</vt:lpstr>
      <vt:lpstr>SR-IOV: Single-root I/O Virtualization</vt:lpstr>
      <vt:lpstr>Open vSwitch</vt:lpstr>
      <vt:lpstr>Open vSwitch</vt:lpstr>
      <vt:lpstr>Inside Open vSwitch</vt:lpstr>
      <vt:lpstr>Inside Open vSwitch</vt:lpstr>
      <vt:lpstr>Inside Open vSwitch</vt:lpstr>
      <vt:lpstr>Reading materials for group projects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云计算技术</dc:title>
  <cp:lastModifiedBy>guo chen</cp:lastModifiedBy>
  <cp:revision>75</cp:revision>
  <dcterms:modified xsi:type="dcterms:W3CDTF">2018-03-27T02:19:19Z</dcterms:modified>
</cp:coreProperties>
</file>