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9"/>
  </p:notesMasterIdLst>
  <p:handoutMasterIdLst>
    <p:handoutMasterId r:id="rId80"/>
  </p:handoutMasterIdLst>
  <p:sldIdLst>
    <p:sldId id="292" r:id="rId3"/>
    <p:sldId id="293" r:id="rId4"/>
    <p:sldId id="295" r:id="rId5"/>
    <p:sldId id="338" r:id="rId6"/>
    <p:sldId id="322" r:id="rId7"/>
    <p:sldId id="323" r:id="rId8"/>
    <p:sldId id="324" r:id="rId9"/>
    <p:sldId id="326" r:id="rId10"/>
    <p:sldId id="325" r:id="rId11"/>
    <p:sldId id="327" r:id="rId12"/>
    <p:sldId id="328" r:id="rId13"/>
    <p:sldId id="329" r:id="rId14"/>
    <p:sldId id="331" r:id="rId15"/>
    <p:sldId id="330" r:id="rId16"/>
    <p:sldId id="332" r:id="rId17"/>
    <p:sldId id="333" r:id="rId18"/>
    <p:sldId id="334" r:id="rId19"/>
    <p:sldId id="335" r:id="rId20"/>
    <p:sldId id="336" r:id="rId21"/>
    <p:sldId id="33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6" r:id="rId48"/>
    <p:sldId id="365" r:id="rId49"/>
    <p:sldId id="367" r:id="rId50"/>
    <p:sldId id="368" r:id="rId51"/>
    <p:sldId id="369" r:id="rId52"/>
    <p:sldId id="370" r:id="rId53"/>
    <p:sldId id="371" r:id="rId54"/>
    <p:sldId id="374" r:id="rId55"/>
    <p:sldId id="373" r:id="rId56"/>
    <p:sldId id="372" r:id="rId57"/>
    <p:sldId id="375" r:id="rId58"/>
    <p:sldId id="376" r:id="rId59"/>
    <p:sldId id="377" r:id="rId60"/>
    <p:sldId id="378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2" r:id="rId73"/>
    <p:sldId id="393" r:id="rId74"/>
    <p:sldId id="394" r:id="rId75"/>
    <p:sldId id="396" r:id="rId76"/>
    <p:sldId id="395" r:id="rId77"/>
    <p:sldId id="319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78300" autoAdjust="0"/>
  </p:normalViewPr>
  <p:slideViewPr>
    <p:cSldViewPr snapToGrid="0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3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7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pages.cs.wisc.edu/~shuchi/courses/787-F09/scribe-notes/lec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www.pdos.lcs.mit.edu/chord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Peer-to-peer#Routing_and_resource_discove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408" y="3687641"/>
            <a:ext cx="7939144" cy="12661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200" b="1" dirty="0"/>
              <a:t>陈果 副教授</a:t>
            </a:r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2582091" y="5249653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srgbClr val="000000"/>
                </a:solidFill>
                <a:latin typeface="Helvetica Light"/>
                <a:sym typeface="Helvetica Light"/>
                <a:hlinkClick r:id="rId3"/>
              </a:rPr>
              <a:t>https://1989chenguo.github.io/Courses/CloudComputing2018Spring.html</a:t>
            </a:r>
            <a:endParaRPr lang="en-US" altLang="zh-CN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defTabSz="457200">
              <a:defRPr/>
            </a:pPr>
            <a:endParaRPr lang="zh-CN" altLang="en-US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9E763-5EBA-4632-B3D1-9DB8F4F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Brief History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10CE8C-CF3B-4C35-BFE8-C0DB4C6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FDC6D-193E-4A80-8F77-F44C57A5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0862"/>
            <a:ext cx="11092031" cy="491032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[6/99] Shawn Fanning (freshman Northeastern U.) releases Napster online music service</a:t>
            </a:r>
          </a:p>
          <a:p>
            <a:r>
              <a:rPr lang="en-US" altLang="zh-CN" dirty="0"/>
              <a:t>[12/99] RIAA sues Napster, asking $100K per download</a:t>
            </a:r>
          </a:p>
          <a:p>
            <a:r>
              <a:rPr lang="en-US" altLang="zh-CN" dirty="0"/>
              <a:t>[3/00] 25% </a:t>
            </a:r>
            <a:r>
              <a:rPr lang="en-US" altLang="zh-CN" dirty="0" err="1"/>
              <a:t>UWisc</a:t>
            </a:r>
            <a:r>
              <a:rPr lang="en-US" altLang="zh-CN" dirty="0"/>
              <a:t> traffic Napster, many universities ban it</a:t>
            </a:r>
          </a:p>
          <a:p>
            <a:r>
              <a:rPr lang="en-US" altLang="zh-CN" dirty="0"/>
              <a:t>[00] 60M users</a:t>
            </a:r>
          </a:p>
          <a:p>
            <a:r>
              <a:rPr lang="en-US" altLang="zh-CN" dirty="0"/>
              <a:t>[2/01] US Federal Appeals Court: users violating copyright laws, Napster is abetting this</a:t>
            </a:r>
          </a:p>
          <a:p>
            <a:r>
              <a:rPr lang="en-US" altLang="zh-CN" dirty="0"/>
              <a:t>[9/01] Napster decides to run paid service, pay % to songwriters and music companies</a:t>
            </a:r>
          </a:p>
          <a:p>
            <a:r>
              <a:rPr lang="en-US" altLang="zh-CN" dirty="0"/>
              <a:t>[Today] Napster protocol is open, people free to develop </a:t>
            </a:r>
            <a:r>
              <a:rPr lang="en-US" altLang="zh-CN" dirty="0" err="1"/>
              <a:t>opennap</a:t>
            </a:r>
            <a:r>
              <a:rPr lang="en-US" altLang="zh-CN" dirty="0"/>
              <a:t> clients and servers http://opennap.sourceforge.net</a:t>
            </a:r>
          </a:p>
          <a:p>
            <a:pPr lvl="1"/>
            <a:r>
              <a:rPr lang="en-US" altLang="zh-CN" dirty="0"/>
              <a:t>Gnutella: http://www.limewire.com (deprecated)</a:t>
            </a:r>
          </a:p>
          <a:p>
            <a:pPr lvl="1"/>
            <a:r>
              <a:rPr lang="en-US" altLang="zh-CN" dirty="0"/>
              <a:t>Peer to peer working groups: http://p2p.internet2.edu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1ED6FB-1C90-485C-A13B-AF557E94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70" y="1453912"/>
            <a:ext cx="4824860" cy="48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36706 -0.475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-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Napster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Gnutella,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Fasttrack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3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D5282-B9B5-4201-9F4A-75D933B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Napster Structure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5CF7C7-D96D-422D-89A2-988B76FA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3F5E969B-560F-4B50-A108-6823D74A9D92}"/>
              </a:ext>
            </a:extLst>
          </p:cNvPr>
          <p:cNvGrpSpPr>
            <a:grpSpLocks/>
          </p:cNvGrpSpPr>
          <p:nvPr/>
        </p:nvGrpSpPr>
        <p:grpSpPr bwMode="auto">
          <a:xfrm>
            <a:off x="5138011" y="2875609"/>
            <a:ext cx="373380" cy="461433"/>
            <a:chOff x="2256" y="1864"/>
            <a:chExt cx="336" cy="436"/>
          </a:xfrm>
        </p:grpSpPr>
        <p:sp>
          <p:nvSpPr>
            <p:cNvPr id="53" name="Oval 4">
              <a:extLst>
                <a:ext uri="{FF2B5EF4-FFF2-40B4-BE49-F238E27FC236}">
                  <a16:creationId xmlns:a16="http://schemas.microsoft.com/office/drawing/2014/main" id="{E548E5BF-3B05-4D5B-8376-91EFB5B35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6BE2F454-4CAB-486B-97EE-2E24E735D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7A1D9C23-CD3D-4C96-AAE7-8A19A074D280}"/>
              </a:ext>
            </a:extLst>
          </p:cNvPr>
          <p:cNvGrpSpPr>
            <a:grpSpLocks/>
          </p:cNvGrpSpPr>
          <p:nvPr/>
        </p:nvGrpSpPr>
        <p:grpSpPr bwMode="auto">
          <a:xfrm>
            <a:off x="5404709" y="3332809"/>
            <a:ext cx="396716" cy="461433"/>
            <a:chOff x="2256" y="1864"/>
            <a:chExt cx="357" cy="436"/>
          </a:xfrm>
        </p:grpSpPr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D5972445-CFD1-40BE-97AE-185CB609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10">
              <a:extLst>
                <a:ext uri="{FF2B5EF4-FFF2-40B4-BE49-F238E27FC236}">
                  <a16:creationId xmlns:a16="http://schemas.microsoft.com/office/drawing/2014/main" id="{4ED4AFB2-811B-410E-9347-C92F13687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B780851C-3889-4703-B1B9-26F0F88D3B26}"/>
              </a:ext>
            </a:extLst>
          </p:cNvPr>
          <p:cNvGrpSpPr>
            <a:grpSpLocks/>
          </p:cNvGrpSpPr>
          <p:nvPr/>
        </p:nvGrpSpPr>
        <p:grpSpPr bwMode="auto">
          <a:xfrm>
            <a:off x="5724751" y="2875609"/>
            <a:ext cx="373380" cy="461433"/>
            <a:chOff x="2256" y="1864"/>
            <a:chExt cx="336" cy="436"/>
          </a:xfrm>
        </p:grpSpPr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CC353B2E-0E1A-4320-942A-0A7D104E1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526B724C-963B-4A43-A318-5C00429DB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" name="Group 17">
            <a:extLst>
              <a:ext uri="{FF2B5EF4-FFF2-40B4-BE49-F238E27FC236}">
                <a16:creationId xmlns:a16="http://schemas.microsoft.com/office/drawing/2014/main" id="{32A8B5A9-BC93-4F50-90B7-13BC1766AF1A}"/>
              </a:ext>
            </a:extLst>
          </p:cNvPr>
          <p:cNvGrpSpPr>
            <a:grpSpLocks/>
          </p:cNvGrpSpPr>
          <p:nvPr/>
        </p:nvGrpSpPr>
        <p:grpSpPr bwMode="auto">
          <a:xfrm>
            <a:off x="5084672" y="5085406"/>
            <a:ext cx="381159" cy="461433"/>
            <a:chOff x="1584" y="3096"/>
            <a:chExt cx="343" cy="436"/>
          </a:xfrm>
        </p:grpSpPr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25C443C1-767B-4FD9-9C6B-9294AF0B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BF98F0AD-9C7E-476A-A648-44A15F9C3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AED7FD33-1C55-4407-BBE3-6E273FCEE5EA}"/>
              </a:ext>
            </a:extLst>
          </p:cNvPr>
          <p:cNvGrpSpPr>
            <a:grpSpLocks/>
          </p:cNvGrpSpPr>
          <p:nvPr/>
        </p:nvGrpSpPr>
        <p:grpSpPr bwMode="auto">
          <a:xfrm>
            <a:off x="3644490" y="4018606"/>
            <a:ext cx="374491" cy="461433"/>
            <a:chOff x="1584" y="3048"/>
            <a:chExt cx="337" cy="436"/>
          </a:xfrm>
        </p:grpSpPr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BF85151B-0D9A-41CA-B5BB-3FF3716E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22B80638-576E-4167-82EE-AE480B0B4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304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0" name="Group 24">
            <a:extLst>
              <a:ext uri="{FF2B5EF4-FFF2-40B4-BE49-F238E27FC236}">
                <a16:creationId xmlns:a16="http://schemas.microsoft.com/office/drawing/2014/main" id="{F50A0437-B5EA-48E3-94FE-018B41407469}"/>
              </a:ext>
            </a:extLst>
          </p:cNvPr>
          <p:cNvGrpSpPr>
            <a:grpSpLocks/>
          </p:cNvGrpSpPr>
          <p:nvPr/>
        </p:nvGrpSpPr>
        <p:grpSpPr bwMode="auto">
          <a:xfrm>
            <a:off x="4337911" y="4780606"/>
            <a:ext cx="373380" cy="461433"/>
            <a:chOff x="1584" y="3088"/>
            <a:chExt cx="336" cy="436"/>
          </a:xfrm>
        </p:grpSpPr>
        <p:sp>
          <p:nvSpPr>
            <p:cNvPr id="43" name="Oval 25">
              <a:extLst>
                <a:ext uri="{FF2B5EF4-FFF2-40B4-BE49-F238E27FC236}">
                  <a16:creationId xmlns:a16="http://schemas.microsoft.com/office/drawing/2014/main" id="{B95288C2-3458-4083-9583-DEB8FA2B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12C5CB04-3A14-4BD5-BF10-96E3B54DC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08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1" name="Group 27">
            <a:extLst>
              <a:ext uri="{FF2B5EF4-FFF2-40B4-BE49-F238E27FC236}">
                <a16:creationId xmlns:a16="http://schemas.microsoft.com/office/drawing/2014/main" id="{F0988BAB-C45D-4B75-8879-C83C97157083}"/>
              </a:ext>
            </a:extLst>
          </p:cNvPr>
          <p:cNvGrpSpPr>
            <a:grpSpLocks/>
          </p:cNvGrpSpPr>
          <p:nvPr/>
        </p:nvGrpSpPr>
        <p:grpSpPr bwMode="auto">
          <a:xfrm>
            <a:off x="5938111" y="5085406"/>
            <a:ext cx="373380" cy="461433"/>
            <a:chOff x="1584" y="3096"/>
            <a:chExt cx="336" cy="436"/>
          </a:xfrm>
        </p:grpSpPr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2F8908A7-B8FE-497F-9F9A-502E576AF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1C18614F-1596-49FD-BDA1-C8EFCB9D4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EE828AAE-2E51-49B4-AB59-6C6005AE5EB1}"/>
              </a:ext>
            </a:extLst>
          </p:cNvPr>
          <p:cNvGrpSpPr/>
          <p:nvPr/>
        </p:nvGrpSpPr>
        <p:grpSpPr>
          <a:xfrm>
            <a:off x="7553551" y="4018612"/>
            <a:ext cx="381000" cy="461434"/>
            <a:chOff x="5349081" y="4724400"/>
            <a:chExt cx="381000" cy="461434"/>
          </a:xfrm>
        </p:grpSpPr>
        <p:sp>
          <p:nvSpPr>
            <p:cNvPr id="39" name="Oval 31">
              <a:extLst>
                <a:ext uri="{FF2B5EF4-FFF2-40B4-BE49-F238E27FC236}">
                  <a16:creationId xmlns:a16="http://schemas.microsoft.com/office/drawing/2014/main" id="{70178E6B-26C1-47A8-A74D-67735676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081" y="4804833"/>
              <a:ext cx="373380" cy="3048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A850E0E4-93D6-47B2-9871-E5690903B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926" y="4724400"/>
              <a:ext cx="351155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13" name="Line 33">
            <a:extLst>
              <a:ext uri="{FF2B5EF4-FFF2-40B4-BE49-F238E27FC236}">
                <a16:creationId xmlns:a16="http://schemas.microsoft.com/office/drawing/2014/main" id="{388AC301-AD3B-4940-BFA7-AE4747D30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4711" y="3282012"/>
            <a:ext cx="10668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A83A3E79-AC51-4920-A5B1-15D411EC12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1411" y="3248145"/>
            <a:ext cx="16002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35584400-9DF2-445F-B118-DC089E99D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1391" y="3180412"/>
            <a:ext cx="213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2887DF1D-F27A-41F2-9922-678A0A8039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4531" y="3282012"/>
            <a:ext cx="12801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8C7F9530-CDF4-4FC8-9A6A-654FFAD0F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7951" y="3739212"/>
            <a:ext cx="853440" cy="116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B4AE5FF9-0C38-4C6E-B102-73B6395B7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4791" y="3231212"/>
            <a:ext cx="15468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39">
            <a:extLst>
              <a:ext uri="{FF2B5EF4-FFF2-40B4-BE49-F238E27FC236}">
                <a16:creationId xmlns:a16="http://schemas.microsoft.com/office/drawing/2014/main" id="{2366A546-CBAA-4A88-801A-FDB257813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451" y="3282012"/>
            <a:ext cx="1066800" cy="162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40">
            <a:extLst>
              <a:ext uri="{FF2B5EF4-FFF2-40B4-BE49-F238E27FC236}">
                <a16:creationId xmlns:a16="http://schemas.microsoft.com/office/drawing/2014/main" id="{74DFAF04-8A00-4BE6-ADF5-A259537C5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111" y="3282012"/>
            <a:ext cx="160020" cy="187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41">
            <a:extLst>
              <a:ext uri="{FF2B5EF4-FFF2-40B4-BE49-F238E27FC236}">
                <a16:creationId xmlns:a16="http://schemas.microsoft.com/office/drawing/2014/main" id="{E0D1AB42-5AF8-4634-860C-88F7E24E8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1371" y="3739212"/>
            <a:ext cx="266700" cy="142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val 42">
            <a:extLst>
              <a:ext uri="{FF2B5EF4-FFF2-40B4-BE49-F238E27FC236}">
                <a16:creationId xmlns:a16="http://schemas.microsoft.com/office/drawing/2014/main" id="{EA74D73B-B1B2-497D-83F6-633EC19C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331" y="2774012"/>
            <a:ext cx="1226820" cy="10668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45">
            <a:extLst>
              <a:ext uri="{FF2B5EF4-FFF2-40B4-BE49-F238E27FC236}">
                <a16:creationId xmlns:a16="http://schemas.microsoft.com/office/drawing/2014/main" id="{59AC3A3C-5B39-4E35-B77B-6D740704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999" y="2908288"/>
            <a:ext cx="279909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napster.com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Servers</a:t>
            </a:r>
          </a:p>
        </p:txBody>
      </p:sp>
      <p:sp>
        <p:nvSpPr>
          <p:cNvPr id="24" name="Text Box 46">
            <a:extLst>
              <a:ext uri="{FF2B5EF4-FFF2-40B4-BE49-F238E27FC236}">
                <a16:creationId xmlns:a16="http://schemas.microsoft.com/office/drawing/2014/main" id="{A8D8A970-38AA-4653-B07F-2040E2E15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099" y="2268129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 Box 47">
            <a:extLst>
              <a:ext uri="{FF2B5EF4-FFF2-40B4-BE49-F238E27FC236}">
                <a16:creationId xmlns:a16="http://schemas.microsoft.com/office/drawing/2014/main" id="{E31498B7-C95C-4B99-B238-2C75056B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950" y="4958412"/>
            <a:ext cx="334663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 files</a:t>
            </a:r>
          </a:p>
        </p:txBody>
      </p:sp>
      <p:sp>
        <p:nvSpPr>
          <p:cNvPr id="26" name="Text Box 48">
            <a:extLst>
              <a:ext uri="{FF2B5EF4-FFF2-40B4-BE49-F238E27FC236}">
                <a16:creationId xmlns:a16="http://schemas.microsoft.com/office/drawing/2014/main" id="{AA5B9673-3940-471C-BFF7-B62B8D09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108" y="1582806"/>
            <a:ext cx="4026080" cy="11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a directory, i.e.,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filenames with peer pointers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49">
            <a:extLst>
              <a:ext uri="{FF2B5EF4-FFF2-40B4-BE49-F238E27FC236}">
                <a16:creationId xmlns:a16="http://schemas.microsoft.com/office/drawing/2014/main" id="{82C72F9D-6830-42E5-83BE-D833AC6F3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4791" y="2672412"/>
            <a:ext cx="800100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50">
            <a:extLst>
              <a:ext uri="{FF2B5EF4-FFF2-40B4-BE49-F238E27FC236}">
                <a16:creationId xmlns:a16="http://schemas.microsoft.com/office/drawing/2014/main" id="{0034CBB9-0CBE-4F74-8AE6-EFF780C8B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351" y="4298012"/>
            <a:ext cx="320040" cy="660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F88BE348-A079-4A53-AE14-10019B05D28C}"/>
              </a:ext>
            </a:extLst>
          </p:cNvPr>
          <p:cNvGrpSpPr>
            <a:grpSpLocks/>
          </p:cNvGrpSpPr>
          <p:nvPr/>
        </p:nvGrpSpPr>
        <p:grpSpPr bwMode="auto">
          <a:xfrm>
            <a:off x="6943951" y="4806012"/>
            <a:ext cx="373380" cy="461433"/>
            <a:chOff x="1584" y="3096"/>
            <a:chExt cx="336" cy="436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41703D45-CA4F-40D3-A89C-B6EA814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2EE02B91-79BA-48D2-8319-759FFDA11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752920AA-DFE0-411D-9490-3CFB3061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64" y="610231"/>
            <a:ext cx="3839331" cy="2496094"/>
          </a:xfrm>
          <a:prstGeom prst="rect">
            <a:avLst/>
          </a:prstGeom>
        </p:spPr>
      </p:pic>
      <p:sp>
        <p:nvSpPr>
          <p:cNvPr id="56" name="Text Box 44">
            <a:extLst>
              <a:ext uri="{FF2B5EF4-FFF2-40B4-BE49-F238E27FC236}">
                <a16:creationId xmlns:a16="http://schemas.microsoft.com/office/drawing/2014/main" id="{A98DCA07-0581-4F1E-B656-3DDB9163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277" y="4777950"/>
            <a:ext cx="2301066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Client machines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5" grpId="0"/>
      <p:bldP spid="26" grpId="0"/>
      <p:bldP spid="27" grpId="0" animBg="1"/>
      <p:bldP spid="28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0A39E-64FE-4B27-A79C-998D2A1F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Napster Search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6570F1-5407-4035-9FC1-AE7334C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9E59F662-6D53-4E8F-B7B2-F4C048E9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25" y="3974461"/>
            <a:ext cx="2118155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Client machines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45">
            <a:extLst>
              <a:ext uri="{FF2B5EF4-FFF2-40B4-BE49-F238E27FC236}">
                <a16:creationId xmlns:a16="http://schemas.microsoft.com/office/drawing/2014/main" id="{3A0AE439-973E-4059-A722-875ECF9F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064" y="2715688"/>
            <a:ext cx="2807454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napster.com</a:t>
            </a:r>
            <a:r>
              <a:rPr lang="en-US" sz="2400" kern="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Servers</a:t>
            </a:r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A601088D-9F9F-4426-AC27-F1AA00C0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046" y="1855895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06C2C8C5-7FF5-4BB2-B541-6D9567F9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368" y="5154828"/>
            <a:ext cx="2189829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/>
              <a:t>Store their own files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44E322B-7DAE-4558-9F3A-F411FCB8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338" y="1248409"/>
            <a:ext cx="3306293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800" i="1" dirty="0"/>
              <a:t>Store peer pointers for all files</a:t>
            </a:r>
          </a:p>
        </p:txBody>
      </p:sp>
      <p:sp>
        <p:nvSpPr>
          <p:cNvPr id="10" name="Text Box 51">
            <a:extLst>
              <a:ext uri="{FF2B5EF4-FFF2-40B4-BE49-F238E27FC236}">
                <a16:creationId xmlns:a16="http://schemas.microsoft.com/office/drawing/2014/main" id="{137631B6-EDBD-4D8E-8F95-C8FA641F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01" y="1677998"/>
            <a:ext cx="4216633" cy="80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FF6600"/>
                </a:solidFill>
              </a:rPr>
              <a:t>2. All servers search their lists (</a:t>
            </a:r>
            <a:r>
              <a:rPr lang="en-US" sz="2400" u="sng" dirty="0">
                <a:solidFill>
                  <a:srgbClr val="FF6600"/>
                </a:solidFill>
              </a:rPr>
              <a:t>ternary tree</a:t>
            </a:r>
            <a:r>
              <a:rPr lang="en-US" sz="2400" dirty="0">
                <a:solidFill>
                  <a:srgbClr val="FF6600"/>
                </a:solidFill>
              </a:rPr>
              <a:t> algorithm)</a:t>
            </a:r>
          </a:p>
        </p:txBody>
      </p:sp>
      <p:sp>
        <p:nvSpPr>
          <p:cNvPr id="11" name="Text Box 56">
            <a:extLst>
              <a:ext uri="{FF2B5EF4-FFF2-40B4-BE49-F238E27FC236}">
                <a16:creationId xmlns:a16="http://schemas.microsoft.com/office/drawing/2014/main" id="{71D56F5D-5BFD-44A0-B984-BAE7904DDF7F}"/>
              </a:ext>
            </a:extLst>
          </p:cNvPr>
          <p:cNvSpPr txBox="1">
            <a:spLocks noChangeArrowheads="1"/>
          </p:cNvSpPr>
          <p:nvPr/>
        </p:nvSpPr>
        <p:spPr bwMode="auto">
          <a:xfrm rot="20887284">
            <a:off x="5217864" y="5466149"/>
            <a:ext cx="3486519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5. download from best host</a:t>
            </a: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0A7154FD-6DDA-463E-A053-705286E62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898" y="3860378"/>
            <a:ext cx="2357404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4. ping candidates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8DCC9528-5E20-4429-A5AD-8F89B96B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298" y="2869778"/>
            <a:ext cx="1203843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1. Query</a:t>
            </a:r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6CF6CD76-07FC-4644-9486-3C6D54BEA4B0}"/>
              </a:ext>
            </a:extLst>
          </p:cNvPr>
          <p:cNvGrpSpPr>
            <a:grpSpLocks/>
          </p:cNvGrpSpPr>
          <p:nvPr/>
        </p:nvGrpSpPr>
        <p:grpSpPr bwMode="auto">
          <a:xfrm>
            <a:off x="4863958" y="2691975"/>
            <a:ext cx="373380" cy="461433"/>
            <a:chOff x="2256" y="1864"/>
            <a:chExt cx="336" cy="436"/>
          </a:xfrm>
        </p:grpSpPr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8101CA39-6B2B-445C-AE4D-BD1470E6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77F01664-0108-4745-97F2-6C65FCFBF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7EACD135-AD29-4D0C-82EC-A1605AE3B56E}"/>
              </a:ext>
            </a:extLst>
          </p:cNvPr>
          <p:cNvGrpSpPr>
            <a:grpSpLocks/>
          </p:cNvGrpSpPr>
          <p:nvPr/>
        </p:nvGrpSpPr>
        <p:grpSpPr bwMode="auto">
          <a:xfrm>
            <a:off x="5130656" y="3149175"/>
            <a:ext cx="396716" cy="461433"/>
            <a:chOff x="2256" y="1864"/>
            <a:chExt cx="357" cy="436"/>
          </a:xfrm>
        </p:grpSpPr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4BE68901-0303-4332-AFD5-FEBE13EAD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1FB6E4FC-9173-4317-BC32-477386404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8120DB80-875A-48AB-AA66-58F76A728C21}"/>
              </a:ext>
            </a:extLst>
          </p:cNvPr>
          <p:cNvGrpSpPr>
            <a:grpSpLocks/>
          </p:cNvGrpSpPr>
          <p:nvPr/>
        </p:nvGrpSpPr>
        <p:grpSpPr bwMode="auto">
          <a:xfrm>
            <a:off x="5450698" y="2691975"/>
            <a:ext cx="373380" cy="461433"/>
            <a:chOff x="2256" y="1864"/>
            <a:chExt cx="336" cy="436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0B36F9B6-FE70-4872-A676-8D7ED37CF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336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62025189-536A-49B1-8C12-323F0398F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864"/>
              <a:ext cx="32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4444A-E6C8-420C-8584-0031F463F022}"/>
              </a:ext>
            </a:extLst>
          </p:cNvPr>
          <p:cNvGrpSpPr>
            <a:grpSpLocks/>
          </p:cNvGrpSpPr>
          <p:nvPr/>
        </p:nvGrpSpPr>
        <p:grpSpPr bwMode="auto">
          <a:xfrm>
            <a:off x="4810619" y="4901772"/>
            <a:ext cx="381159" cy="461433"/>
            <a:chOff x="1584" y="3096"/>
            <a:chExt cx="343" cy="436"/>
          </a:xfrm>
        </p:grpSpPr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BA210707-178B-44A6-B8ED-35C42AD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16">
              <a:extLst>
                <a:ext uri="{FF2B5EF4-FFF2-40B4-BE49-F238E27FC236}">
                  <a16:creationId xmlns:a16="http://schemas.microsoft.com/office/drawing/2014/main" id="{29CD2CDA-3DD0-450B-A61E-56820FF7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91D8EE-9465-4BD4-9AFD-D3DE4DB2AE4A}"/>
              </a:ext>
            </a:extLst>
          </p:cNvPr>
          <p:cNvGrpSpPr>
            <a:grpSpLocks/>
          </p:cNvGrpSpPr>
          <p:nvPr/>
        </p:nvGrpSpPr>
        <p:grpSpPr bwMode="auto">
          <a:xfrm>
            <a:off x="3370437" y="3834972"/>
            <a:ext cx="374491" cy="461433"/>
            <a:chOff x="1584" y="3048"/>
            <a:chExt cx="337" cy="436"/>
          </a:xfrm>
        </p:grpSpPr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1BCBEEB7-EF9E-4753-9EE3-9E580FBE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B49ACB7A-09DE-456B-9056-BD6870757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304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8F1AED64-67DD-4C37-9858-34860AA639E4}"/>
              </a:ext>
            </a:extLst>
          </p:cNvPr>
          <p:cNvGrpSpPr>
            <a:grpSpLocks/>
          </p:cNvGrpSpPr>
          <p:nvPr/>
        </p:nvGrpSpPr>
        <p:grpSpPr bwMode="auto">
          <a:xfrm>
            <a:off x="4063858" y="4596972"/>
            <a:ext cx="373380" cy="461433"/>
            <a:chOff x="1584" y="3088"/>
            <a:chExt cx="336" cy="436"/>
          </a:xfrm>
        </p:grpSpPr>
        <p:sp>
          <p:nvSpPr>
            <p:cNvPr id="44" name="Oval 25">
              <a:extLst>
                <a:ext uri="{FF2B5EF4-FFF2-40B4-BE49-F238E27FC236}">
                  <a16:creationId xmlns:a16="http://schemas.microsoft.com/office/drawing/2014/main" id="{013721CA-6150-4A8A-95AB-F606D00A9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5366EA8C-A32E-4460-BCBA-2579CFEEE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088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66F5F954-D00D-4492-9B28-058211456411}"/>
              </a:ext>
            </a:extLst>
          </p:cNvPr>
          <p:cNvGrpSpPr>
            <a:grpSpLocks/>
          </p:cNvGrpSpPr>
          <p:nvPr/>
        </p:nvGrpSpPr>
        <p:grpSpPr bwMode="auto">
          <a:xfrm>
            <a:off x="5664058" y="4901772"/>
            <a:ext cx="373380" cy="461433"/>
            <a:chOff x="1584" y="3096"/>
            <a:chExt cx="336" cy="436"/>
          </a:xfrm>
        </p:grpSpPr>
        <p:sp>
          <p:nvSpPr>
            <p:cNvPr id="42" name="Oval 28">
              <a:extLst>
                <a:ext uri="{FF2B5EF4-FFF2-40B4-BE49-F238E27FC236}">
                  <a16:creationId xmlns:a16="http://schemas.microsoft.com/office/drawing/2014/main" id="{C860B1F6-38F7-47C1-81F1-20B73B54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29">
              <a:extLst>
                <a:ext uri="{FF2B5EF4-FFF2-40B4-BE49-F238E27FC236}">
                  <a16:creationId xmlns:a16="http://schemas.microsoft.com/office/drawing/2014/main" id="{27D75994-9281-42AC-81C4-A31EB7867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22" name="Group 72">
            <a:extLst>
              <a:ext uri="{FF2B5EF4-FFF2-40B4-BE49-F238E27FC236}">
                <a16:creationId xmlns:a16="http://schemas.microsoft.com/office/drawing/2014/main" id="{40911908-65DB-4ED8-AE8F-9C369D44019F}"/>
              </a:ext>
            </a:extLst>
          </p:cNvPr>
          <p:cNvGrpSpPr/>
          <p:nvPr/>
        </p:nvGrpSpPr>
        <p:grpSpPr>
          <a:xfrm>
            <a:off x="7279498" y="3834978"/>
            <a:ext cx="381000" cy="461434"/>
            <a:chOff x="5349081" y="4724400"/>
            <a:chExt cx="381000" cy="461434"/>
          </a:xfrm>
        </p:grpSpPr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34D6C6DB-9B6A-47D3-A966-C2EF0432B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081" y="4804833"/>
              <a:ext cx="373380" cy="3048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730BDC2E-170F-472B-B891-1F016E10B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926" y="4724400"/>
              <a:ext cx="351155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23" name="Line 33">
            <a:extLst>
              <a:ext uri="{FF2B5EF4-FFF2-40B4-BE49-F238E27FC236}">
                <a16:creationId xmlns:a16="http://schemas.microsoft.com/office/drawing/2014/main" id="{52CF20C5-CEBB-43BF-BEEA-B82A0D2F2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658" y="3098378"/>
            <a:ext cx="10668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34">
            <a:extLst>
              <a:ext uri="{FF2B5EF4-FFF2-40B4-BE49-F238E27FC236}">
                <a16:creationId xmlns:a16="http://schemas.microsoft.com/office/drawing/2014/main" id="{190CA49B-69F9-43AC-9404-0307DD23E0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358" y="3064511"/>
            <a:ext cx="16002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35">
            <a:extLst>
              <a:ext uri="{FF2B5EF4-FFF2-40B4-BE49-F238E27FC236}">
                <a16:creationId xmlns:a16="http://schemas.microsoft.com/office/drawing/2014/main" id="{D0FD48BB-A49D-49BD-9497-DAA7B2306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7338" y="2996778"/>
            <a:ext cx="2133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id="{05D5E45D-434A-49EA-8670-ABBCAA158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0478" y="3098378"/>
            <a:ext cx="12801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37">
            <a:extLst>
              <a:ext uri="{FF2B5EF4-FFF2-40B4-BE49-F238E27FC236}">
                <a16:creationId xmlns:a16="http://schemas.microsoft.com/office/drawing/2014/main" id="{59296EE1-5606-4187-A05C-60759202C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98" y="3555578"/>
            <a:ext cx="853440" cy="1168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38">
            <a:extLst>
              <a:ext uri="{FF2B5EF4-FFF2-40B4-BE49-F238E27FC236}">
                <a16:creationId xmlns:a16="http://schemas.microsoft.com/office/drawing/2014/main" id="{478D382B-92F1-4D27-9883-D5BB3A88B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0738" y="3047578"/>
            <a:ext cx="1546860" cy="965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686941C3-5836-4050-B270-5FAD8437E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98" y="3098378"/>
            <a:ext cx="1066800" cy="162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40">
            <a:extLst>
              <a:ext uri="{FF2B5EF4-FFF2-40B4-BE49-F238E27FC236}">
                <a16:creationId xmlns:a16="http://schemas.microsoft.com/office/drawing/2014/main" id="{80B90A07-0007-4693-B867-4953FEEF4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058" y="3098378"/>
            <a:ext cx="160020" cy="187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41">
            <a:extLst>
              <a:ext uri="{FF2B5EF4-FFF2-40B4-BE49-F238E27FC236}">
                <a16:creationId xmlns:a16="http://schemas.microsoft.com/office/drawing/2014/main" id="{B3327874-7508-4E80-8789-15CD5BF5A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7318" y="3555578"/>
            <a:ext cx="266700" cy="142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Oval 42">
            <a:extLst>
              <a:ext uri="{FF2B5EF4-FFF2-40B4-BE49-F238E27FC236}">
                <a16:creationId xmlns:a16="http://schemas.microsoft.com/office/drawing/2014/main" id="{07202166-7F4D-4CE6-B341-86CAC56E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278" y="2590378"/>
            <a:ext cx="1226820" cy="1066800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lIns="62700" tIns="31350" rIns="62700" bIns="31350" anchor="ctr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49">
            <a:extLst>
              <a:ext uri="{FF2B5EF4-FFF2-40B4-BE49-F238E27FC236}">
                <a16:creationId xmlns:a16="http://schemas.microsoft.com/office/drawing/2014/main" id="{2289B95E-743F-4BB6-87A9-D32AA6ED8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0738" y="2213609"/>
            <a:ext cx="2133600" cy="6815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50">
            <a:extLst>
              <a:ext uri="{FF2B5EF4-FFF2-40B4-BE49-F238E27FC236}">
                <a16:creationId xmlns:a16="http://schemas.microsoft.com/office/drawing/2014/main" id="{4FAA8B85-BF90-4379-BBA9-265576DB8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1398" y="4879634"/>
            <a:ext cx="653693" cy="34031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2193D102-AA06-4009-846D-2A4828203DDA}"/>
              </a:ext>
            </a:extLst>
          </p:cNvPr>
          <p:cNvGrpSpPr>
            <a:grpSpLocks/>
          </p:cNvGrpSpPr>
          <p:nvPr/>
        </p:nvGrpSpPr>
        <p:grpSpPr bwMode="auto">
          <a:xfrm>
            <a:off x="6669898" y="4622378"/>
            <a:ext cx="373380" cy="461433"/>
            <a:chOff x="1584" y="3096"/>
            <a:chExt cx="336" cy="436"/>
          </a:xfrm>
        </p:grpSpPr>
        <p:sp>
          <p:nvSpPr>
            <p:cNvPr id="38" name="Oval 28">
              <a:extLst>
                <a:ext uri="{FF2B5EF4-FFF2-40B4-BE49-F238E27FC236}">
                  <a16:creationId xmlns:a16="http://schemas.microsoft.com/office/drawing/2014/main" id="{90853583-8765-42F8-99F0-1C2CD2C79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29">
              <a:extLst>
                <a:ext uri="{FF2B5EF4-FFF2-40B4-BE49-F238E27FC236}">
                  <a16:creationId xmlns:a16="http://schemas.microsoft.com/office/drawing/2014/main" id="{A9798E68-2925-461F-ADF6-980A3C45B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096"/>
              <a:ext cx="31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cxnSp>
        <p:nvCxnSpPr>
          <p:cNvPr id="36" name="Straight Arrow Connector 3">
            <a:extLst>
              <a:ext uri="{FF2B5EF4-FFF2-40B4-BE49-F238E27FC236}">
                <a16:creationId xmlns:a16="http://schemas.microsoft.com/office/drawing/2014/main" id="{BFF8D7DC-2C39-4AF2-8856-B5CE1F8961BC}"/>
              </a:ext>
            </a:extLst>
          </p:cNvPr>
          <p:cNvCxnSpPr/>
          <p:nvPr/>
        </p:nvCxnSpPr>
        <p:spPr>
          <a:xfrm flipH="1" flipV="1">
            <a:off x="6212698" y="3098378"/>
            <a:ext cx="609600" cy="381000"/>
          </a:xfrm>
          <a:prstGeom prst="straightConnector1">
            <a:avLst/>
          </a:prstGeom>
          <a:ln w="571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92">
            <a:extLst>
              <a:ext uri="{FF2B5EF4-FFF2-40B4-BE49-F238E27FC236}">
                <a16:creationId xmlns:a16="http://schemas.microsoft.com/office/drawing/2014/main" id="{A94E9DDA-C8AC-43F7-94F0-997C61B2A66D}"/>
              </a:ext>
            </a:extLst>
          </p:cNvPr>
          <p:cNvCxnSpPr/>
          <p:nvPr/>
        </p:nvCxnSpPr>
        <p:spPr>
          <a:xfrm>
            <a:off x="6288898" y="3479378"/>
            <a:ext cx="609600" cy="381000"/>
          </a:xfrm>
          <a:prstGeom prst="straightConnector1">
            <a:avLst/>
          </a:prstGeom>
          <a:ln w="571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0370E656-C158-4520-B14D-FC35FC4D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31" y="1560665"/>
            <a:ext cx="2239136" cy="1455747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72FEC422-A030-4BBE-B5BB-78AA6FA1459B}"/>
              </a:ext>
            </a:extLst>
          </p:cNvPr>
          <p:cNvGrpSpPr/>
          <p:nvPr/>
        </p:nvGrpSpPr>
        <p:grpSpPr>
          <a:xfrm>
            <a:off x="4430571" y="4067811"/>
            <a:ext cx="2887027" cy="952500"/>
            <a:chOff x="4430571" y="4067811"/>
            <a:chExt cx="2887027" cy="952500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9A2DDA2-941E-46E6-8037-E996D911423B}"/>
                </a:ext>
              </a:extLst>
            </p:cNvPr>
            <p:cNvCxnSpPr>
              <a:stCxn id="40" idx="2"/>
              <a:endCxn id="45" idx="3"/>
            </p:cNvCxnSpPr>
            <p:nvPr/>
          </p:nvCxnSpPr>
          <p:spPr>
            <a:xfrm flipH="1">
              <a:off x="4430571" y="4067811"/>
              <a:ext cx="2848927" cy="759878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5223D88-AE67-422D-AFF5-C3D8052C3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7183" y="4202301"/>
              <a:ext cx="2050415" cy="818010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49">
            <a:extLst>
              <a:ext uri="{FF2B5EF4-FFF2-40B4-BE49-F238E27FC236}">
                <a16:creationId xmlns:a16="http://schemas.microsoft.com/office/drawing/2014/main" id="{413BD71D-65FD-4BF2-B76E-9491A65A277E}"/>
              </a:ext>
            </a:extLst>
          </p:cNvPr>
          <p:cNvSpPr txBox="1">
            <a:spLocks noChangeArrowheads="1"/>
          </p:cNvSpPr>
          <p:nvPr/>
        </p:nvSpPr>
        <p:spPr bwMode="auto">
          <a:xfrm rot="2267581">
            <a:off x="5889437" y="3772913"/>
            <a:ext cx="1614111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3. Response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7116FDBF-411C-4CC4-B2E2-8DA9E265A9F2}"/>
              </a:ext>
            </a:extLst>
          </p:cNvPr>
          <p:cNvSpPr/>
          <p:nvPr/>
        </p:nvSpPr>
        <p:spPr>
          <a:xfrm>
            <a:off x="4303059" y="4270786"/>
            <a:ext cx="3433455" cy="1366221"/>
          </a:xfrm>
          <a:custGeom>
            <a:avLst/>
            <a:gdLst>
              <a:gd name="connsiteX0" fmla="*/ 0 w 3433455"/>
              <a:gd name="connsiteY0" fmla="*/ 699247 h 1366221"/>
              <a:gd name="connsiteX1" fmla="*/ 225910 w 3433455"/>
              <a:gd name="connsiteY1" fmla="*/ 849854 h 1366221"/>
              <a:gd name="connsiteX2" fmla="*/ 333487 w 3433455"/>
              <a:gd name="connsiteY2" fmla="*/ 968188 h 1366221"/>
              <a:gd name="connsiteX3" fmla="*/ 365760 w 3433455"/>
              <a:gd name="connsiteY3" fmla="*/ 989703 h 1366221"/>
              <a:gd name="connsiteX4" fmla="*/ 398033 w 3433455"/>
              <a:gd name="connsiteY4" fmla="*/ 1032734 h 1366221"/>
              <a:gd name="connsiteX5" fmla="*/ 537882 w 3433455"/>
              <a:gd name="connsiteY5" fmla="*/ 1140310 h 1366221"/>
              <a:gd name="connsiteX6" fmla="*/ 774550 w 3433455"/>
              <a:gd name="connsiteY6" fmla="*/ 1237129 h 1366221"/>
              <a:gd name="connsiteX7" fmla="*/ 796066 w 3433455"/>
              <a:gd name="connsiteY7" fmla="*/ 1269402 h 1366221"/>
              <a:gd name="connsiteX8" fmla="*/ 882127 w 3433455"/>
              <a:gd name="connsiteY8" fmla="*/ 1290918 h 1366221"/>
              <a:gd name="connsiteX9" fmla="*/ 1129553 w 3433455"/>
              <a:gd name="connsiteY9" fmla="*/ 1323190 h 1366221"/>
              <a:gd name="connsiteX10" fmla="*/ 1344706 w 3433455"/>
              <a:gd name="connsiteY10" fmla="*/ 1366221 h 1366221"/>
              <a:gd name="connsiteX11" fmla="*/ 1968649 w 3433455"/>
              <a:gd name="connsiteY11" fmla="*/ 1344706 h 1366221"/>
              <a:gd name="connsiteX12" fmla="*/ 1990165 w 3433455"/>
              <a:gd name="connsiteY12" fmla="*/ 1323190 h 1366221"/>
              <a:gd name="connsiteX13" fmla="*/ 2355925 w 3433455"/>
              <a:gd name="connsiteY13" fmla="*/ 1269402 h 1366221"/>
              <a:gd name="connsiteX14" fmla="*/ 2528047 w 3433455"/>
              <a:gd name="connsiteY14" fmla="*/ 1215614 h 1366221"/>
              <a:gd name="connsiteX15" fmla="*/ 2678654 w 3433455"/>
              <a:gd name="connsiteY15" fmla="*/ 1151068 h 1366221"/>
              <a:gd name="connsiteX16" fmla="*/ 2732442 w 3433455"/>
              <a:gd name="connsiteY16" fmla="*/ 1140310 h 1366221"/>
              <a:gd name="connsiteX17" fmla="*/ 2872292 w 3433455"/>
              <a:gd name="connsiteY17" fmla="*/ 1108038 h 1366221"/>
              <a:gd name="connsiteX18" fmla="*/ 3012141 w 3433455"/>
              <a:gd name="connsiteY18" fmla="*/ 1021976 h 1366221"/>
              <a:gd name="connsiteX19" fmla="*/ 3098202 w 3433455"/>
              <a:gd name="connsiteY19" fmla="*/ 978946 h 1366221"/>
              <a:gd name="connsiteX20" fmla="*/ 3130475 w 3433455"/>
              <a:gd name="connsiteY20" fmla="*/ 914400 h 1366221"/>
              <a:gd name="connsiteX21" fmla="*/ 3195021 w 3433455"/>
              <a:gd name="connsiteY21" fmla="*/ 849854 h 1366221"/>
              <a:gd name="connsiteX22" fmla="*/ 3259567 w 3433455"/>
              <a:gd name="connsiteY22" fmla="*/ 774550 h 1366221"/>
              <a:gd name="connsiteX23" fmla="*/ 3281082 w 3433455"/>
              <a:gd name="connsiteY23" fmla="*/ 731520 h 1366221"/>
              <a:gd name="connsiteX24" fmla="*/ 3345628 w 3433455"/>
              <a:gd name="connsiteY24" fmla="*/ 634701 h 1366221"/>
              <a:gd name="connsiteX25" fmla="*/ 3388659 w 3433455"/>
              <a:gd name="connsiteY25" fmla="*/ 494852 h 1366221"/>
              <a:gd name="connsiteX26" fmla="*/ 3420932 w 3433455"/>
              <a:gd name="connsiteY26" fmla="*/ 355002 h 1366221"/>
              <a:gd name="connsiteX27" fmla="*/ 3431689 w 3433455"/>
              <a:gd name="connsiteY27" fmla="*/ 0 h 136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33455" h="1366221">
                <a:moveTo>
                  <a:pt x="0" y="699247"/>
                </a:moveTo>
                <a:cubicBezTo>
                  <a:pt x="80176" y="747353"/>
                  <a:pt x="160148" y="784091"/>
                  <a:pt x="225910" y="849854"/>
                </a:cubicBezTo>
                <a:cubicBezTo>
                  <a:pt x="286135" y="910080"/>
                  <a:pt x="277829" y="920482"/>
                  <a:pt x="333487" y="968188"/>
                </a:cubicBezTo>
                <a:cubicBezTo>
                  <a:pt x="343304" y="976602"/>
                  <a:pt x="355002" y="982531"/>
                  <a:pt x="365760" y="989703"/>
                </a:cubicBezTo>
                <a:cubicBezTo>
                  <a:pt x="376518" y="1004047"/>
                  <a:pt x="385355" y="1020056"/>
                  <a:pt x="398033" y="1032734"/>
                </a:cubicBezTo>
                <a:cubicBezTo>
                  <a:pt x="456568" y="1091269"/>
                  <a:pt x="474900" y="1113664"/>
                  <a:pt x="537882" y="1140310"/>
                </a:cubicBezTo>
                <a:cubicBezTo>
                  <a:pt x="616381" y="1173521"/>
                  <a:pt x="774550" y="1237129"/>
                  <a:pt x="774550" y="1237129"/>
                </a:cubicBezTo>
                <a:cubicBezTo>
                  <a:pt x="781722" y="1247887"/>
                  <a:pt x="784502" y="1263620"/>
                  <a:pt x="796066" y="1269402"/>
                </a:cubicBezTo>
                <a:cubicBezTo>
                  <a:pt x="822514" y="1282626"/>
                  <a:pt x="852805" y="1287094"/>
                  <a:pt x="882127" y="1290918"/>
                </a:cubicBezTo>
                <a:cubicBezTo>
                  <a:pt x="964602" y="1301675"/>
                  <a:pt x="1047460" y="1309826"/>
                  <a:pt x="1129553" y="1323190"/>
                </a:cubicBezTo>
                <a:cubicBezTo>
                  <a:pt x="1201741" y="1334941"/>
                  <a:pt x="1272988" y="1351877"/>
                  <a:pt x="1344706" y="1366221"/>
                </a:cubicBezTo>
                <a:cubicBezTo>
                  <a:pt x="1552687" y="1359049"/>
                  <a:pt x="1761005" y="1358549"/>
                  <a:pt x="1968649" y="1344706"/>
                </a:cubicBezTo>
                <a:cubicBezTo>
                  <a:pt x="1978769" y="1344031"/>
                  <a:pt x="1980298" y="1325539"/>
                  <a:pt x="1990165" y="1323190"/>
                </a:cubicBezTo>
                <a:cubicBezTo>
                  <a:pt x="2110376" y="1294568"/>
                  <a:pt x="2234586" y="1290505"/>
                  <a:pt x="2355925" y="1269402"/>
                </a:cubicBezTo>
                <a:cubicBezTo>
                  <a:pt x="2418338" y="1258548"/>
                  <a:pt x="2469598" y="1239525"/>
                  <a:pt x="2528047" y="1215614"/>
                </a:cubicBezTo>
                <a:cubicBezTo>
                  <a:pt x="2578599" y="1194934"/>
                  <a:pt x="2627403" y="1169950"/>
                  <a:pt x="2678654" y="1151068"/>
                </a:cubicBezTo>
                <a:cubicBezTo>
                  <a:pt x="2695811" y="1144747"/>
                  <a:pt x="2714593" y="1144276"/>
                  <a:pt x="2732442" y="1140310"/>
                </a:cubicBezTo>
                <a:lnTo>
                  <a:pt x="2872292" y="1108038"/>
                </a:lnTo>
                <a:cubicBezTo>
                  <a:pt x="2924686" y="1073108"/>
                  <a:pt x="2940939" y="1061533"/>
                  <a:pt x="3012141" y="1021976"/>
                </a:cubicBezTo>
                <a:cubicBezTo>
                  <a:pt x="3040178" y="1006400"/>
                  <a:pt x="3069515" y="993289"/>
                  <a:pt x="3098202" y="978946"/>
                </a:cubicBezTo>
                <a:cubicBezTo>
                  <a:pt x="3108960" y="957431"/>
                  <a:pt x="3116042" y="933644"/>
                  <a:pt x="3130475" y="914400"/>
                </a:cubicBezTo>
                <a:cubicBezTo>
                  <a:pt x="3148731" y="890058"/>
                  <a:pt x="3174383" y="872212"/>
                  <a:pt x="3195021" y="849854"/>
                </a:cubicBezTo>
                <a:cubicBezTo>
                  <a:pt x="3217445" y="825561"/>
                  <a:pt x="3240122" y="801287"/>
                  <a:pt x="3259567" y="774550"/>
                </a:cubicBezTo>
                <a:cubicBezTo>
                  <a:pt x="3268999" y="761581"/>
                  <a:pt x="3271761" y="744569"/>
                  <a:pt x="3281082" y="731520"/>
                </a:cubicBezTo>
                <a:cubicBezTo>
                  <a:pt x="3363219" y="616529"/>
                  <a:pt x="3254604" y="816749"/>
                  <a:pt x="3345628" y="634701"/>
                </a:cubicBezTo>
                <a:cubicBezTo>
                  <a:pt x="3379493" y="397657"/>
                  <a:pt x="3326353" y="712928"/>
                  <a:pt x="3388659" y="494852"/>
                </a:cubicBezTo>
                <a:cubicBezTo>
                  <a:pt x="3460992" y="241682"/>
                  <a:pt x="3349149" y="534452"/>
                  <a:pt x="3420932" y="355002"/>
                </a:cubicBezTo>
                <a:cubicBezTo>
                  <a:pt x="3439895" y="165360"/>
                  <a:pt x="3431689" y="283463"/>
                  <a:pt x="3431689" y="0"/>
                </a:cubicBezTo>
              </a:path>
            </a:pathLst>
          </a:cu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3" grpId="0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9E9B-871C-49A2-9E3F-BB8F42C8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Napster Client Operations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5AB924-E40B-443C-89B8-E59C5478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A264B-31D2-41FE-AAC6-91C0E224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1221122" cy="55671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Connect to a Napster server</a:t>
            </a:r>
          </a:p>
          <a:p>
            <a:pPr lvl="1"/>
            <a:r>
              <a:rPr lang="en-US" altLang="zh-CN" dirty="0"/>
              <a:t>Upload list of music files that you want to share</a:t>
            </a:r>
          </a:p>
          <a:p>
            <a:pPr lvl="1"/>
            <a:r>
              <a:rPr lang="en-US" altLang="zh-CN" dirty="0"/>
              <a:t>Server maintains list of &lt;filename, </a:t>
            </a:r>
            <a:r>
              <a:rPr lang="en-US" altLang="zh-CN" dirty="0" err="1"/>
              <a:t>ip_address</a:t>
            </a:r>
            <a:r>
              <a:rPr lang="en-US" altLang="zh-CN" dirty="0"/>
              <a:t>, </a:t>
            </a:r>
            <a:r>
              <a:rPr lang="en-US" altLang="zh-CN" dirty="0" err="1"/>
              <a:t>portnum</a:t>
            </a:r>
            <a:r>
              <a:rPr lang="en-US" altLang="zh-CN" dirty="0"/>
              <a:t>&gt; tuples. </a:t>
            </a:r>
            <a:r>
              <a:rPr lang="en-US" altLang="zh-CN" b="1" dirty="0"/>
              <a:t>Server stores no files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Search</a:t>
            </a:r>
          </a:p>
          <a:p>
            <a:pPr lvl="1"/>
            <a:r>
              <a:rPr lang="en-US" altLang="zh-CN" dirty="0"/>
              <a:t>Send server keywords to search with</a:t>
            </a:r>
          </a:p>
          <a:p>
            <a:pPr lvl="1"/>
            <a:r>
              <a:rPr lang="en-US" altLang="zh-CN" dirty="0"/>
              <a:t>(Server searches its list with the keywords)</a:t>
            </a:r>
          </a:p>
          <a:p>
            <a:pPr lvl="1"/>
            <a:r>
              <a:rPr lang="en-US" altLang="zh-CN" dirty="0"/>
              <a:t>Server returns a list of hosts - &lt;</a:t>
            </a:r>
            <a:r>
              <a:rPr lang="en-US" altLang="zh-CN" dirty="0" err="1"/>
              <a:t>ip_address</a:t>
            </a:r>
            <a:r>
              <a:rPr lang="en-US" altLang="zh-CN" dirty="0"/>
              <a:t>, </a:t>
            </a:r>
            <a:r>
              <a:rPr lang="en-US" altLang="zh-CN" dirty="0" err="1"/>
              <a:t>portnum</a:t>
            </a:r>
            <a:r>
              <a:rPr lang="en-US" altLang="zh-CN" dirty="0"/>
              <a:t>&gt; tuples - to client</a:t>
            </a:r>
          </a:p>
          <a:p>
            <a:pPr lvl="1"/>
            <a:r>
              <a:rPr lang="en-US" altLang="zh-CN" dirty="0"/>
              <a:t>Client pings each host in the list to find transfer rates </a:t>
            </a:r>
          </a:p>
          <a:p>
            <a:pPr lvl="1"/>
            <a:r>
              <a:rPr lang="en-US" altLang="zh-CN" dirty="0"/>
              <a:t>Client fetches file from best host</a:t>
            </a:r>
          </a:p>
          <a:p>
            <a:r>
              <a:rPr lang="en-US" altLang="zh-CN" dirty="0"/>
              <a:t>All communication uses TCP (Transmission Control Protocol)</a:t>
            </a:r>
          </a:p>
          <a:p>
            <a:pPr lvl="1"/>
            <a:r>
              <a:rPr lang="en-US" altLang="zh-CN" dirty="0"/>
              <a:t>Reliable and ordered networking protocol</a:t>
            </a:r>
          </a:p>
        </p:txBody>
      </p:sp>
    </p:spTree>
    <p:extLst>
      <p:ext uri="{BB962C8B-B14F-4D97-AF65-F5344CB8AC3E}">
        <p14:creationId xmlns:p14="http://schemas.microsoft.com/office/powerpoint/2010/main" val="33775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7F9E-BE4E-406C-8352-AB7DB990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Joining a P2P system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866CA2-8504-474A-8CD3-0C49BB85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B230C-BBDD-4DDF-9E0E-F8B070DE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be used for any p2p system</a:t>
            </a:r>
          </a:p>
          <a:p>
            <a:pPr lvl="1"/>
            <a:r>
              <a:rPr lang="en-US" altLang="zh-CN" dirty="0"/>
              <a:t>Send an http request to well-known </a:t>
            </a:r>
            <a:r>
              <a:rPr lang="en-US" altLang="zh-CN" dirty="0" err="1"/>
              <a:t>url</a:t>
            </a:r>
            <a:r>
              <a:rPr lang="en-US" altLang="zh-CN" dirty="0"/>
              <a:t> for that P2P service - http://www.myp2pservice.com</a:t>
            </a:r>
          </a:p>
          <a:p>
            <a:pPr lvl="1"/>
            <a:r>
              <a:rPr lang="en-US" altLang="zh-CN" dirty="0"/>
              <a:t>Message routed (after lookup in DNS=Domain Name system) to introducer, a well known server that keeps track of some recently joined nodes in p2p system</a:t>
            </a:r>
          </a:p>
          <a:p>
            <a:pPr lvl="1"/>
            <a:r>
              <a:rPr lang="en-US" altLang="zh-CN" dirty="0"/>
              <a:t>Introducer initializes new peers’ neighbor table</a:t>
            </a:r>
          </a:p>
        </p:txBody>
      </p:sp>
    </p:spTree>
    <p:extLst>
      <p:ext uri="{BB962C8B-B14F-4D97-AF65-F5344CB8AC3E}">
        <p14:creationId xmlns:p14="http://schemas.microsoft.com/office/powerpoint/2010/main" val="33200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1B92-D9FA-4DA7-A3AC-ADD3C78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Napster Problems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5110E4-F929-467D-9F2D-D32C8632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E1EC1-9F06-4C78-938A-A9EE277D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Centralized server a source of congestion</a:t>
            </a:r>
          </a:p>
          <a:p>
            <a:r>
              <a:rPr lang="en-US" altLang="zh-CN" dirty="0"/>
              <a:t>Centralized server single point of failure</a:t>
            </a:r>
          </a:p>
          <a:p>
            <a:r>
              <a:rPr lang="en-US" altLang="zh-CN" dirty="0"/>
              <a:t>No security: plaintext messages and </a:t>
            </a:r>
            <a:r>
              <a:rPr lang="en-US" altLang="zh-CN" dirty="0" err="1"/>
              <a:t>passwds</a:t>
            </a:r>
            <a:endParaRPr lang="en-US" altLang="zh-CN" dirty="0"/>
          </a:p>
          <a:p>
            <a:r>
              <a:rPr lang="en-US" altLang="zh-CN" dirty="0"/>
              <a:t>napster.com declared to be responsible for users’ copyright violation</a:t>
            </a:r>
          </a:p>
          <a:p>
            <a:pPr lvl="1"/>
            <a:r>
              <a:rPr lang="en-US" altLang="zh-CN" dirty="0"/>
              <a:t>“Indirect infringement”</a:t>
            </a:r>
          </a:p>
          <a:p>
            <a:pPr lvl="1"/>
            <a:r>
              <a:rPr lang="en-US" altLang="zh-CN" dirty="0"/>
              <a:t>Next system: Gnutella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C72BF0-748C-445A-A332-0468416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30" y="4255811"/>
            <a:ext cx="3913508" cy="21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A51F-B130-4C38-94AF-9A0EBD0B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history of lawsuit to Napster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06ED52-B94C-4A8E-B313-387E8E84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32E10-8B8C-43F1-B24B-6C77057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December 1999: RIAA filed a lawsuit against Napster</a:t>
            </a:r>
          </a:p>
          <a:p>
            <a:r>
              <a:rPr lang="en-US" altLang="zh-CN" dirty="0"/>
              <a:t>RIAA argued in District Court</a:t>
            </a:r>
          </a:p>
          <a:p>
            <a:pPr lvl="1"/>
            <a:r>
              <a:rPr lang="en-US" altLang="zh-CN" dirty="0"/>
              <a:t>Napster users directly infringe on plaintiff’s copyright</a:t>
            </a:r>
          </a:p>
          <a:p>
            <a:pPr lvl="1"/>
            <a:r>
              <a:rPr lang="en-US" altLang="zh-CN" dirty="0"/>
              <a:t>Napster is liable for contributory &amp; vicarious copyright infringement</a:t>
            </a:r>
          </a:p>
          <a:p>
            <a:pPr lvl="1"/>
            <a:r>
              <a:rPr lang="en-US" altLang="zh-CN" dirty="0"/>
              <a:t>Internal Napster email from Sean Parker to Shawn Fanning stating that users know they are “exchanging pirated music.”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970B24-2DA3-49A6-84AF-767DE1B94259}"/>
              </a:ext>
            </a:extLst>
          </p:cNvPr>
          <p:cNvSpPr/>
          <p:nvPr/>
        </p:nvSpPr>
        <p:spPr>
          <a:xfrm>
            <a:off x="186466" y="6356352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From Kaleb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Fulgham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A51F-B130-4C38-94AF-9A0EBD0B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history of lawsuit to Napster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06ED52-B94C-4A8E-B313-387E8E84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32E10-8B8C-43F1-B24B-6C77057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Napster’s defense</a:t>
            </a:r>
          </a:p>
          <a:p>
            <a:pPr lvl="1"/>
            <a:r>
              <a:rPr lang="en-US" altLang="zh-CN" dirty="0"/>
              <a:t>Sony Corp. of America v. Universal City Studios, Inc.</a:t>
            </a:r>
          </a:p>
          <a:p>
            <a:pPr lvl="2"/>
            <a:r>
              <a:rPr lang="en-US" altLang="zh-CN" dirty="0"/>
              <a:t>Napster similar to Sony Betamax VHS recorder</a:t>
            </a:r>
          </a:p>
          <a:p>
            <a:pPr lvl="1"/>
            <a:r>
              <a:rPr lang="en-US" altLang="zh-CN" dirty="0"/>
              <a:t>Fair Use</a:t>
            </a:r>
          </a:p>
          <a:p>
            <a:pPr lvl="2"/>
            <a:r>
              <a:rPr lang="en-US" altLang="zh-CN" dirty="0"/>
              <a:t>Sampling</a:t>
            </a:r>
          </a:p>
          <a:p>
            <a:pPr lvl="2"/>
            <a:r>
              <a:rPr lang="en-US" altLang="zh-CN" dirty="0"/>
              <a:t>Space-shifting</a:t>
            </a:r>
          </a:p>
          <a:p>
            <a:pPr lvl="2"/>
            <a:r>
              <a:rPr lang="en-US" altLang="zh-CN" dirty="0"/>
              <a:t>Permissive distribution</a:t>
            </a:r>
          </a:p>
          <a:p>
            <a:pPr lvl="1"/>
            <a:r>
              <a:rPr lang="en-US" altLang="zh-CN" dirty="0"/>
              <a:t>Audio Home Recording Act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013808-8E37-405A-8BBD-1C70DFB425A1}"/>
              </a:ext>
            </a:extLst>
          </p:cNvPr>
          <p:cNvSpPr/>
          <p:nvPr/>
        </p:nvSpPr>
        <p:spPr>
          <a:xfrm>
            <a:off x="186466" y="6356352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From Kaleb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Fulgham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DA51F-B130-4C38-94AF-9A0EBD0B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history of lawsuit to Napster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06ED52-B94C-4A8E-B313-387E8E84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32E10-8B8C-43F1-B24B-6C77057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United States District Court ruled in favor of the RIAA</a:t>
            </a:r>
          </a:p>
          <a:p>
            <a:r>
              <a:rPr lang="en-US" altLang="zh-CN" dirty="0"/>
              <a:t>United States Court of Appeals for the Ninth Circuit</a:t>
            </a:r>
          </a:p>
          <a:p>
            <a:pPr lvl="1"/>
            <a:r>
              <a:rPr lang="en-US" altLang="zh-CN" dirty="0"/>
              <a:t>Napster - Liable for </a:t>
            </a:r>
            <a:r>
              <a:rPr lang="en-US" altLang="zh-CN" b="1" dirty="0"/>
              <a:t>contributory &amp; vicarious infringement</a:t>
            </a:r>
          </a:p>
          <a:p>
            <a:pPr lvl="1"/>
            <a:r>
              <a:rPr lang="en-US" altLang="zh-CN" dirty="0"/>
              <a:t>Napster users infringe at least two of the copyright holders’ rights</a:t>
            </a:r>
          </a:p>
          <a:p>
            <a:pPr lvl="2"/>
            <a:r>
              <a:rPr lang="en-US" altLang="zh-CN" b="1" dirty="0"/>
              <a:t>the rights of reproduction</a:t>
            </a:r>
            <a:r>
              <a:rPr lang="en-US" altLang="zh-CN" dirty="0"/>
              <a:t>, 106(1)</a:t>
            </a:r>
          </a:p>
          <a:p>
            <a:pPr lvl="2"/>
            <a:r>
              <a:rPr lang="en-US" altLang="zh-CN" b="1" dirty="0"/>
              <a:t>distribution</a:t>
            </a:r>
            <a:r>
              <a:rPr lang="en-US" altLang="zh-CN" dirty="0"/>
              <a:t>, 106(3)</a:t>
            </a:r>
          </a:p>
          <a:p>
            <a:r>
              <a:rPr lang="en-US" altLang="zh-CN" dirty="0"/>
              <a:t>Ninth Circuit ruling March 5, 2001</a:t>
            </a:r>
          </a:p>
          <a:p>
            <a:pPr lvl="1"/>
            <a:r>
              <a:rPr lang="en-US" altLang="zh-CN" dirty="0"/>
              <a:t>Napster capable of commercially significant non-infringing uses</a:t>
            </a:r>
          </a:p>
          <a:p>
            <a:pPr lvl="1"/>
            <a:r>
              <a:rPr lang="en-US" altLang="zh-CN" dirty="0"/>
              <a:t>Could control the infringing behavior of users</a:t>
            </a:r>
          </a:p>
          <a:p>
            <a:pPr lvl="1"/>
            <a:r>
              <a:rPr lang="en-US" altLang="zh-CN" dirty="0"/>
              <a:t>Must prevent trading of copyright music</a:t>
            </a:r>
          </a:p>
          <a:p>
            <a:r>
              <a:rPr lang="en-US" altLang="zh-CN" dirty="0"/>
              <a:t>Napster paid roughly $36 million to copyright owners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B63BD4-E6C4-4EA1-9907-8CD65FB64948}"/>
              </a:ext>
            </a:extLst>
          </p:cNvPr>
          <p:cNvSpPr/>
          <p:nvPr/>
        </p:nvSpPr>
        <p:spPr>
          <a:xfrm>
            <a:off x="186466" y="6356352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From Kaleb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Fulgham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8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34DBB2-A3AC-45F4-A6E4-74A3A25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  <a:endParaRPr kumimoji="1" lang="en-US" altLang="zh-CN" sz="2700" b="1" dirty="0">
              <a:solidFill>
                <a:sysClr val="windowText" lastClr="000000"/>
              </a:solidFill>
              <a:sym typeface="Helvetica Light"/>
            </a:endParaRP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sz="2700" dirty="0">
                <a:solidFill>
                  <a:sysClr val="windowText" lastClr="000000"/>
                </a:solidFill>
                <a:sym typeface="Helvetica Light"/>
              </a:rPr>
              <a:t>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Introduction to 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MapReduce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Gossip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Membership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What it is for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Failure detector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SWIM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842683" y="1105989"/>
            <a:ext cx="9516465" cy="5587419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endParaRPr kumimoji="1" lang="en-US" altLang="zh-CN" sz="2000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03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Gnutella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FastTrack,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20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B2155A4-9FC2-4C23-AB52-99FCD55F0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41" y="-825738"/>
            <a:ext cx="2781860" cy="2781860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AA8655-EB68-4479-8E50-ACC17170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Eliminate the servers</a:t>
            </a:r>
          </a:p>
          <a:p>
            <a:pPr lvl="1"/>
            <a:r>
              <a:rPr lang="en-US" altLang="zh-CN" dirty="0"/>
              <a:t>Client machines search and retrieve amongst themselves</a:t>
            </a:r>
          </a:p>
          <a:p>
            <a:pPr lvl="1"/>
            <a:r>
              <a:rPr lang="en-US" altLang="zh-CN" dirty="0"/>
              <a:t>Clients act as servers too, called </a:t>
            </a:r>
            <a:r>
              <a:rPr lang="en-US" altLang="zh-CN" dirty="0" err="1"/>
              <a:t>servents</a:t>
            </a:r>
            <a:endParaRPr lang="en-US" altLang="zh-CN" dirty="0"/>
          </a:p>
          <a:p>
            <a:r>
              <a:rPr lang="en-US" altLang="zh-CN" dirty="0"/>
              <a:t>History</a:t>
            </a:r>
          </a:p>
          <a:p>
            <a:pPr lvl="1"/>
            <a:r>
              <a:rPr lang="en-US" altLang="zh-CN" dirty="0"/>
              <a:t>[3/00] release by AOL, immediately withdrawn, but 88K users by 3/03</a:t>
            </a:r>
          </a:p>
          <a:p>
            <a:pPr lvl="1"/>
            <a:r>
              <a:rPr lang="en-US" altLang="zh-CN" dirty="0"/>
              <a:t>Original design underwent several modifications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24E884-B989-484D-80DB-2CE0BA42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quick overview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848D38-2BCC-499B-8A9C-5EF08F2D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54">
            <a:extLst>
              <a:ext uri="{FF2B5EF4-FFF2-40B4-BE49-F238E27FC236}">
                <a16:creationId xmlns:a16="http://schemas.microsoft.com/office/drawing/2014/main" id="{E6B75911-2D81-4320-9873-89A157CDE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1175" y="1770712"/>
            <a:ext cx="99060" cy="711200"/>
          </a:xfrm>
          <a:prstGeom prst="line">
            <a:avLst/>
          </a:prstGeom>
          <a:noFill/>
          <a:ln w="57150">
            <a:solidFill>
              <a:srgbClr val="00000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Line 56">
            <a:extLst>
              <a:ext uri="{FF2B5EF4-FFF2-40B4-BE49-F238E27FC236}">
                <a16:creationId xmlns:a16="http://schemas.microsoft.com/office/drawing/2014/main" id="{5412CB36-75CB-4CE2-89E2-F16308F14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1174" y="2481912"/>
            <a:ext cx="585075" cy="406407"/>
          </a:xfrm>
          <a:prstGeom prst="line">
            <a:avLst/>
          </a:prstGeom>
          <a:noFill/>
          <a:ln w="57150">
            <a:solidFill>
              <a:srgbClr val="00000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BF5A00-0DEC-408A-B3E2-BDD34CF3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quick overview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CB78B-C636-4052-8718-C1865BEA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DF1B08AC-DD4B-46D2-9038-BC02F331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525" y="2287180"/>
            <a:ext cx="346711" cy="3048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41">
            <a:extLst>
              <a:ext uri="{FF2B5EF4-FFF2-40B4-BE49-F238E27FC236}">
                <a16:creationId xmlns:a16="http://schemas.microsoft.com/office/drawing/2014/main" id="{1E46D10F-0473-4B91-A289-3A944685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415" y="2024712"/>
            <a:ext cx="2340121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Servents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(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 Box 43">
            <a:extLst>
              <a:ext uri="{FF2B5EF4-FFF2-40B4-BE49-F238E27FC236}">
                <a16:creationId xmlns:a16="http://schemas.microsoft.com/office/drawing/2014/main" id="{C948D749-792C-442F-8029-D3FE65CD9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27" y="1747429"/>
            <a:ext cx="126625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Text Box 51">
            <a:extLst>
              <a:ext uri="{FF2B5EF4-FFF2-40B4-BE49-F238E27FC236}">
                <a16:creationId xmlns:a16="http://schemas.microsoft.com/office/drawing/2014/main" id="{FF117C1D-1A9B-42E7-A004-141F186A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062" y="5503668"/>
            <a:ext cx="3951390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Connected in an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overlay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graph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AAE6664-792E-44F0-9861-B8E361A197F1}"/>
              </a:ext>
            </a:extLst>
          </p:cNvPr>
          <p:cNvGrpSpPr/>
          <p:nvPr/>
        </p:nvGrpSpPr>
        <p:grpSpPr>
          <a:xfrm>
            <a:off x="5124336" y="3509886"/>
            <a:ext cx="1671319" cy="1964154"/>
            <a:chOff x="3979823" y="3227942"/>
            <a:chExt cx="1901429" cy="2246098"/>
          </a:xfrm>
        </p:grpSpPr>
        <p:sp>
          <p:nvSpPr>
            <p:cNvPr id="25" name="Line 52">
              <a:extLst>
                <a:ext uri="{FF2B5EF4-FFF2-40B4-BE49-F238E27FC236}">
                  <a16:creationId xmlns:a16="http://schemas.microsoft.com/office/drawing/2014/main" id="{2FF35CE6-FC66-4CF0-A2EA-969FAEC14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9823" y="3227942"/>
              <a:ext cx="1901429" cy="224609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62700" tIns="31350" rIns="62700" bIns="31350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53">
              <a:extLst>
                <a:ext uri="{FF2B5EF4-FFF2-40B4-BE49-F238E27FC236}">
                  <a16:creationId xmlns:a16="http://schemas.microsoft.com/office/drawing/2014/main" id="{71CD20DC-84F4-4720-B7AC-CC935920E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89297" y="4405144"/>
              <a:ext cx="281236" cy="104772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62700" tIns="31350" rIns="62700" bIns="31350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Text Box 55">
            <a:extLst>
              <a:ext uri="{FF2B5EF4-FFF2-40B4-BE49-F238E27FC236}">
                <a16:creationId xmlns:a16="http://schemas.microsoft.com/office/drawing/2014/main" id="{50E49951-17F9-4D20-A1B9-57B75E3EF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105" y="1300396"/>
            <a:ext cx="3417394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Store their own files</a:t>
            </a:r>
          </a:p>
        </p:txBody>
      </p:sp>
      <p:sp>
        <p:nvSpPr>
          <p:cNvPr id="30" name="Text Box 57">
            <a:extLst>
              <a:ext uri="{FF2B5EF4-FFF2-40B4-BE49-F238E27FC236}">
                <a16:creationId xmlns:a16="http://schemas.microsoft.com/office/drawing/2014/main" id="{7A18E001-3330-465E-B2DC-C91DF9E3E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3487" y="2795298"/>
            <a:ext cx="3644576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Also store </a:t>
            </a:r>
            <a:r>
              <a:rPr kumimoji="0" lang="ja-JP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kumimoji="0" lang="en-US" altLang="ja-JP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 pointers</a:t>
            </a:r>
            <a:r>
              <a:rPr kumimoji="0" lang="ja-JP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815E4DB-95B1-48FF-8764-3B974B645AD2}"/>
              </a:ext>
            </a:extLst>
          </p:cNvPr>
          <p:cNvGrpSpPr/>
          <p:nvPr/>
        </p:nvGrpSpPr>
        <p:grpSpPr>
          <a:xfrm>
            <a:off x="4706425" y="2532712"/>
            <a:ext cx="3912870" cy="2133600"/>
            <a:chOff x="4706425" y="2532712"/>
            <a:chExt cx="3912870" cy="2133600"/>
          </a:xfrm>
        </p:grpSpPr>
        <p:sp>
          <p:nvSpPr>
            <p:cNvPr id="23" name="Line 50">
              <a:extLst>
                <a:ext uri="{FF2B5EF4-FFF2-40B4-BE49-F238E27FC236}">
                  <a16:creationId xmlns:a16="http://schemas.microsoft.com/office/drawing/2014/main" id="{205E73C7-29A5-4077-8B61-036409B7C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69765" y="4056712"/>
              <a:ext cx="49530" cy="508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62700" tIns="31350" rIns="62700" bIns="31350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A16FF01-F3A8-40E5-8798-D327D6113037}"/>
                </a:ext>
              </a:extLst>
            </p:cNvPr>
            <p:cNvGrpSpPr/>
            <p:nvPr/>
          </p:nvGrpSpPr>
          <p:grpSpPr>
            <a:xfrm>
              <a:off x="4706425" y="2532712"/>
              <a:ext cx="3764280" cy="2133600"/>
              <a:chOff x="3792022" y="2532712"/>
              <a:chExt cx="3764280" cy="2133600"/>
            </a:xfrm>
          </p:grpSpPr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7D1E0871-78CD-4B8F-9E78-A2DAD656D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91082" y="2532712"/>
                <a:ext cx="1386840" cy="203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18DACC78-F49C-4417-B839-C49DFF6B3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022" y="2685112"/>
                <a:ext cx="495300" cy="1574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A9DF84F3-F81A-4AAE-9CA8-2EE1DC1BD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4632" y="2735912"/>
                <a:ext cx="1931670" cy="1066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CCD09D89-7E5A-4D67-A16D-5E50F7402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0612" y="2634312"/>
                <a:ext cx="2327910" cy="1727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074136BC-310C-4A9A-B38A-63CE76BE6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5102" y="2837512"/>
                <a:ext cx="742950" cy="1473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44">
                <a:extLst>
                  <a:ext uri="{FF2B5EF4-FFF2-40B4-BE49-F238E27FC236}">
                    <a16:creationId xmlns:a16="http://schemas.microsoft.com/office/drawing/2014/main" id="{C310A662-46AB-4009-AC94-7333F44A5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5442" y="4412312"/>
                <a:ext cx="1733550" cy="50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49">
                <a:extLst>
                  <a:ext uri="{FF2B5EF4-FFF2-40B4-BE49-F238E27FC236}">
                    <a16:creationId xmlns:a16="http://schemas.microsoft.com/office/drawing/2014/main" id="{0988C3C6-F9FD-4A83-8022-E5703D554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65702" y="4463112"/>
                <a:ext cx="891540" cy="203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45">
                <a:extLst>
                  <a:ext uri="{FF2B5EF4-FFF2-40B4-BE49-F238E27FC236}">
                    <a16:creationId xmlns:a16="http://schemas.microsoft.com/office/drawing/2014/main" id="{A03D0AB7-5F3C-4D82-B3E3-DDCFF9436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7112" y="2583512"/>
                <a:ext cx="941070" cy="18288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lIns="62700" tIns="31350" rIns="62700" bIns="31350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6A0A386-5385-4F51-804A-8DF20E89E4F4}"/>
              </a:ext>
            </a:extLst>
          </p:cNvPr>
          <p:cNvGrpSpPr/>
          <p:nvPr/>
        </p:nvGrpSpPr>
        <p:grpSpPr>
          <a:xfrm>
            <a:off x="4492829" y="2227912"/>
            <a:ext cx="4314269" cy="2747427"/>
            <a:chOff x="3578426" y="2227912"/>
            <a:chExt cx="4314269" cy="2747427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A698FF82-62BB-4547-9460-5B2F2E310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426" y="2304106"/>
              <a:ext cx="362189" cy="461433"/>
              <a:chOff x="1569" y="3088"/>
              <a:chExt cx="351" cy="436"/>
            </a:xfrm>
          </p:grpSpPr>
          <p:sp>
            <p:nvSpPr>
              <p:cNvPr id="39" name="Oval 16">
                <a:extLst>
                  <a:ext uri="{FF2B5EF4-FFF2-40B4-BE49-F238E27FC236}">
                    <a16:creationId xmlns:a16="http://schemas.microsoft.com/office/drawing/2014/main" id="{F30BC1DC-9964-4254-8EB7-4F3D2B54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288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025416BF-52F4-41BD-827A-F37E60A58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9" y="3088"/>
                <a:ext cx="3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id="{A1EA3B44-25DC-4FE1-85DC-F88C61E75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6773" y="3675706"/>
              <a:ext cx="385922" cy="461433"/>
              <a:chOff x="1584" y="3088"/>
              <a:chExt cx="374" cy="436"/>
            </a:xfrm>
          </p:grpSpPr>
          <p:sp>
            <p:nvSpPr>
              <p:cNvPr id="37" name="Oval 19">
                <a:extLst>
                  <a:ext uri="{FF2B5EF4-FFF2-40B4-BE49-F238E27FC236}">
                    <a16:creationId xmlns:a16="http://schemas.microsoft.com/office/drawing/2014/main" id="{17408BE1-0ED4-4A4D-ADF2-54AF0A8A4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288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20">
                <a:extLst>
                  <a:ext uri="{FF2B5EF4-FFF2-40B4-BE49-F238E27FC236}">
                    <a16:creationId xmlns:a16="http://schemas.microsoft.com/office/drawing/2014/main" id="{6657E8C1-CB6E-4105-A3FD-02969FE12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7" y="3088"/>
                <a:ext cx="3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</p:grpSp>
        <p:grpSp>
          <p:nvGrpSpPr>
            <p:cNvPr id="8" name="Group 21">
              <a:extLst>
                <a:ext uri="{FF2B5EF4-FFF2-40B4-BE49-F238E27FC236}">
                  <a16:creationId xmlns:a16="http://schemas.microsoft.com/office/drawing/2014/main" id="{A2107ABC-D966-4AD3-A9B7-B2640F761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729" y="4209106"/>
              <a:ext cx="353933" cy="461433"/>
              <a:chOff x="1584" y="3112"/>
              <a:chExt cx="343" cy="436"/>
            </a:xfrm>
          </p:grpSpPr>
          <p:sp>
            <p:nvSpPr>
              <p:cNvPr id="35" name="Oval 22">
                <a:extLst>
                  <a:ext uri="{FF2B5EF4-FFF2-40B4-BE49-F238E27FC236}">
                    <a16:creationId xmlns:a16="http://schemas.microsoft.com/office/drawing/2014/main" id="{09049E99-D2E6-4A7F-B302-3E08F61ED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288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 Box 23">
                <a:extLst>
                  <a:ext uri="{FF2B5EF4-FFF2-40B4-BE49-F238E27FC236}">
                    <a16:creationId xmlns:a16="http://schemas.microsoft.com/office/drawing/2014/main" id="{67C70F91-E89A-4B92-98FE-F13ECAEB2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6" y="3112"/>
                <a:ext cx="3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</p:grpSp>
        <p:grpSp>
          <p:nvGrpSpPr>
            <p:cNvPr id="9" name="Group 24">
              <a:extLst>
                <a:ext uri="{FF2B5EF4-FFF2-40B4-BE49-F238E27FC236}">
                  <a16:creationId xmlns:a16="http://schemas.microsoft.com/office/drawing/2014/main" id="{5C514972-7460-4B48-AFC8-561A47771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7920" y="2456506"/>
              <a:ext cx="405527" cy="461433"/>
              <a:chOff x="1584" y="3088"/>
              <a:chExt cx="393" cy="436"/>
            </a:xfrm>
          </p:grpSpPr>
          <p:sp>
            <p:nvSpPr>
              <p:cNvPr id="33" name="Oval 25">
                <a:extLst>
                  <a:ext uri="{FF2B5EF4-FFF2-40B4-BE49-F238E27FC236}">
                    <a16:creationId xmlns:a16="http://schemas.microsoft.com/office/drawing/2014/main" id="{26380CB7-0AA0-4E1E-9833-C2DA4B5E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288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B3332200-2FDA-448D-81AA-F970D5223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6" y="3088"/>
                <a:ext cx="3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</p:grpSp>
        <p:grpSp>
          <p:nvGrpSpPr>
            <p:cNvPr id="21" name="Group 46">
              <a:extLst>
                <a:ext uri="{FF2B5EF4-FFF2-40B4-BE49-F238E27FC236}">
                  <a16:creationId xmlns:a16="http://schemas.microsoft.com/office/drawing/2014/main" id="{FC17E2D4-3E3B-4BFC-B0C1-5FE8B4335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7242" y="4513906"/>
              <a:ext cx="359093" cy="461433"/>
              <a:chOff x="1584" y="3120"/>
              <a:chExt cx="348" cy="436"/>
            </a:xfrm>
          </p:grpSpPr>
          <p:sp>
            <p:nvSpPr>
              <p:cNvPr id="31" name="Oval 47">
                <a:extLst>
                  <a:ext uri="{FF2B5EF4-FFF2-40B4-BE49-F238E27FC236}">
                    <a16:creationId xmlns:a16="http://schemas.microsoft.com/office/drawing/2014/main" id="{1666DA94-8F2B-45A5-8F50-B805D9BD9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288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Text Box 48">
                <a:extLst>
                  <a:ext uri="{FF2B5EF4-FFF2-40B4-BE49-F238E27FC236}">
                    <a16:creationId xmlns:a16="http://schemas.microsoft.com/office/drawing/2014/main" id="{5129A8C1-685A-434F-A406-0B015A71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1" y="3120"/>
                <a:ext cx="3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</p:grpSp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id="{4DAB01AF-A797-45D9-9BF5-C3D9014AB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8993" y="4209106"/>
              <a:ext cx="378699" cy="461433"/>
              <a:chOff x="1584" y="3112"/>
              <a:chExt cx="367" cy="436"/>
            </a:xfrm>
          </p:grpSpPr>
          <p:sp>
            <p:nvSpPr>
              <p:cNvPr id="41" name="Oval 13">
                <a:extLst>
                  <a:ext uri="{FF2B5EF4-FFF2-40B4-BE49-F238E27FC236}">
                    <a16:creationId xmlns:a16="http://schemas.microsoft.com/office/drawing/2014/main" id="{8972A122-8D53-4277-B6C3-0409450F8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288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 Box 14">
                <a:extLst>
                  <a:ext uri="{FF2B5EF4-FFF2-40B4-BE49-F238E27FC236}">
                    <a16:creationId xmlns:a16="http://schemas.microsoft.com/office/drawing/2014/main" id="{FB4D18CB-7D59-4E58-AEE8-9747A3F54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112"/>
                <a:ext cx="341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P</a:t>
                </a:r>
              </a:p>
            </p:txBody>
          </p:sp>
        </p:grp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7160CA81-628D-476D-B505-3F15D1BD9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6262" y="2227912"/>
              <a:ext cx="351870" cy="4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967A610-AABE-4519-A3FE-AD233F8B9A15}"/>
              </a:ext>
            </a:extLst>
          </p:cNvPr>
          <p:cNvGrpSpPr/>
          <p:nvPr/>
        </p:nvGrpSpPr>
        <p:grpSpPr>
          <a:xfrm>
            <a:off x="279172" y="2648894"/>
            <a:ext cx="4951959" cy="2432859"/>
            <a:chOff x="279172" y="2648894"/>
            <a:chExt cx="4951959" cy="243285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BC87E72-DA0D-4B8A-82F0-9FE97A7A217F}"/>
                </a:ext>
              </a:extLst>
            </p:cNvPr>
            <p:cNvGrpSpPr/>
            <p:nvPr/>
          </p:nvGrpSpPr>
          <p:grpSpPr>
            <a:xfrm>
              <a:off x="279172" y="3454992"/>
              <a:ext cx="3557384" cy="1626761"/>
              <a:chOff x="520782" y="2772235"/>
              <a:chExt cx="3557384" cy="1626761"/>
            </a:xfrm>
          </p:grpSpPr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ADDFC531-6A5C-45A6-9E8C-A8A019DDA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934" y="2772235"/>
                <a:ext cx="3305044" cy="12844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2F939C8-6D5A-4986-A62B-8352C18D36C8}"/>
                  </a:ext>
                </a:extLst>
              </p:cNvPr>
              <p:cNvSpPr/>
              <p:nvPr/>
            </p:nvSpPr>
            <p:spPr>
              <a:xfrm>
                <a:off x="520782" y="4029664"/>
                <a:ext cx="3557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ＭＳ Ｐゴシック" charset="0"/>
                  </a:rPr>
                  <a:t>Each link is an implicit Internet path</a:t>
                </a:r>
                <a:endParaRPr lang="zh-CN" altLang="en-US" dirty="0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88A2883-9CCF-445B-8065-FFC811A2A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1986" y="2648894"/>
              <a:ext cx="1120247" cy="78010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E6BA56B-766B-437B-BB26-AD99B2784AAB}"/>
                </a:ext>
              </a:extLst>
            </p:cNvPr>
            <p:cNvCxnSpPr>
              <a:stCxn id="36" idx="0"/>
            </p:cNvCxnSpPr>
            <p:nvPr/>
          </p:nvCxnSpPr>
          <p:spPr>
            <a:xfrm flipH="1">
              <a:off x="3641144" y="4209106"/>
              <a:ext cx="1589987" cy="53036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00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17" grpId="0"/>
      <p:bldP spid="24" grpId="0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9F77-6F87-4FA5-92BA-7547A754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I search a file in Gnutella?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47C905-DCFD-4363-A9A0-441B36C3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94CCC-3AF9-4E3C-8651-13E62BE5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Gnutella routes different </a:t>
            </a:r>
            <a:r>
              <a:rPr lang="en-US" altLang="zh-CN" b="1" dirty="0">
                <a:solidFill>
                  <a:srgbClr val="FF0000"/>
                </a:solidFill>
              </a:rPr>
              <a:t>messages</a:t>
            </a:r>
            <a:r>
              <a:rPr lang="en-US" altLang="zh-CN" dirty="0"/>
              <a:t> within the overlay graph</a:t>
            </a:r>
          </a:p>
          <a:p>
            <a:r>
              <a:rPr lang="en-US" altLang="zh-CN" dirty="0"/>
              <a:t>Gnutella protocol has 5 main message types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Query</a:t>
            </a:r>
            <a:r>
              <a:rPr lang="en-US" altLang="zh-CN" dirty="0"/>
              <a:t> (search)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QueryHit</a:t>
            </a:r>
            <a:r>
              <a:rPr lang="en-US" altLang="zh-CN" dirty="0"/>
              <a:t> (response to query)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Ping</a:t>
            </a:r>
            <a:r>
              <a:rPr lang="en-US" altLang="zh-CN" dirty="0"/>
              <a:t> (to probe network for other peers)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Pong</a:t>
            </a:r>
            <a:r>
              <a:rPr lang="en-US" altLang="zh-CN" dirty="0"/>
              <a:t> (reply to ping, contains address of another peer)</a:t>
            </a:r>
          </a:p>
          <a:p>
            <a:pPr lvl="1"/>
            <a:r>
              <a:rPr lang="en-US" altLang="zh-CN" dirty="0"/>
              <a:t>Push (used to initiate file transfer)</a:t>
            </a:r>
          </a:p>
        </p:txBody>
      </p:sp>
    </p:spTree>
    <p:extLst>
      <p:ext uri="{BB962C8B-B14F-4D97-AF65-F5344CB8AC3E}">
        <p14:creationId xmlns:p14="http://schemas.microsoft.com/office/powerpoint/2010/main" val="306769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03A89-9F15-44BD-BBA8-A5E7CAB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Gnutella Message Header Format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6865D4-A113-4363-A379-13417F42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EB113A6-45E9-472D-B157-252C1D7AD48E}"/>
              </a:ext>
            </a:extLst>
          </p:cNvPr>
          <p:cNvGrpSpPr>
            <a:grpSpLocks/>
          </p:cNvGrpSpPr>
          <p:nvPr/>
        </p:nvGrpSpPr>
        <p:grpSpPr bwMode="auto">
          <a:xfrm>
            <a:off x="1248974" y="2316038"/>
            <a:ext cx="7994651" cy="485776"/>
            <a:chOff x="384" y="1920"/>
            <a:chExt cx="5036" cy="306"/>
          </a:xfrm>
        </p:grpSpPr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1FD5D675-5726-4B2E-8447-46F547778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5036" cy="3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Descriptor ID  Payload  descriptor TTL   Hops   Payload length</a:t>
              </a: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6809D8B8-BC64-4047-9CFD-6371F57CC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9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8E8D5340-A4C7-4F96-85F3-982CB15ED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716A750A-29D7-41EC-A831-F60BEA6C9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4346BBD-0FC8-4DE5-A454-1C43C4770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3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Text Box 9">
            <a:extLst>
              <a:ext uri="{FF2B5EF4-FFF2-40B4-BE49-F238E27FC236}">
                <a16:creationId xmlns:a16="http://schemas.microsoft.com/office/drawing/2014/main" id="{4063C312-54EC-47C4-9740-A2F08842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823" y="1480168"/>
            <a:ext cx="262628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/>
              <a:t>Descriptor Header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6AE8AA-B871-409F-9CF2-EEC66BD4A423}"/>
              </a:ext>
            </a:extLst>
          </p:cNvPr>
          <p:cNvGrpSpPr/>
          <p:nvPr/>
        </p:nvGrpSpPr>
        <p:grpSpPr>
          <a:xfrm>
            <a:off x="3001572" y="2925630"/>
            <a:ext cx="1733407" cy="2516322"/>
            <a:chOff x="3001572" y="2925630"/>
            <a:chExt cx="1733407" cy="2516322"/>
          </a:xfrm>
        </p:grpSpPr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D843FA2A-C354-4712-A3DE-1B7D84E90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572" y="3687630"/>
              <a:ext cx="1733407" cy="175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i="1" dirty="0"/>
                <a:t>Type of payload</a:t>
              </a:r>
            </a:p>
            <a:p>
              <a:pPr eaLnBrk="1" hangingPunct="1"/>
              <a:r>
                <a:rPr lang="en-US" sz="1800" i="1" dirty="0"/>
                <a:t>0x00 Ping</a:t>
              </a:r>
            </a:p>
            <a:p>
              <a:pPr eaLnBrk="1" hangingPunct="1"/>
              <a:r>
                <a:rPr lang="en-US" sz="1800" i="1" dirty="0"/>
                <a:t>0x01 Pong</a:t>
              </a:r>
            </a:p>
            <a:p>
              <a:pPr eaLnBrk="1" hangingPunct="1"/>
              <a:r>
                <a:rPr lang="en-US" sz="1800" i="1" dirty="0"/>
                <a:t>0x40 Push</a:t>
              </a:r>
            </a:p>
            <a:p>
              <a:pPr eaLnBrk="1" hangingPunct="1"/>
              <a:r>
                <a:rPr lang="en-US" sz="1800" i="1" dirty="0"/>
                <a:t>0x80 Query</a:t>
              </a:r>
            </a:p>
            <a:p>
              <a:pPr eaLnBrk="1" hangingPunct="1"/>
              <a:r>
                <a:rPr lang="en-US" sz="1800" i="1" dirty="0"/>
                <a:t>0x81 </a:t>
              </a:r>
              <a:r>
                <a:rPr lang="en-US" sz="1800" i="1" dirty="0" err="1"/>
                <a:t>Queryhit</a:t>
              </a:r>
              <a:endParaRPr lang="en-US" sz="1800" i="1" dirty="0"/>
            </a:p>
          </p:txBody>
        </p:sp>
        <p:sp>
          <p:nvSpPr>
            <p:cNvPr id="8" name="Line 17">
              <a:extLst>
                <a:ext uri="{FF2B5EF4-FFF2-40B4-BE49-F238E27FC236}">
                  <a16:creationId xmlns:a16="http://schemas.microsoft.com/office/drawing/2014/main" id="{4B1B8E03-4542-4D0D-B6ED-213444F55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172" y="292563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232119-C4BC-44CF-830B-40AD1015DBE2}"/>
              </a:ext>
            </a:extLst>
          </p:cNvPr>
          <p:cNvGrpSpPr/>
          <p:nvPr/>
        </p:nvGrpSpPr>
        <p:grpSpPr>
          <a:xfrm>
            <a:off x="4754172" y="2938461"/>
            <a:ext cx="1981199" cy="3417891"/>
            <a:chOff x="4754172" y="2938461"/>
            <a:chExt cx="1981199" cy="3417891"/>
          </a:xfrm>
        </p:grpSpPr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90304780-2879-420B-B1F7-D77C30071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172" y="4602030"/>
              <a:ext cx="1981199" cy="175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i="1" dirty="0"/>
                <a:t>Decremented at each hop,</a:t>
              </a:r>
            </a:p>
            <a:p>
              <a:pPr eaLnBrk="1" hangingPunct="1"/>
              <a:r>
                <a:rPr lang="en-US" sz="1800" i="1" dirty="0"/>
                <a:t>Message dropped when </a:t>
              </a:r>
              <a:r>
                <a:rPr lang="en-US" sz="1800" i="1" dirty="0" err="1"/>
                <a:t>ttl</a:t>
              </a:r>
              <a:r>
                <a:rPr lang="en-US" sz="1800" i="1" dirty="0"/>
                <a:t>=0</a:t>
              </a:r>
            </a:p>
            <a:p>
              <a:pPr eaLnBrk="1" hangingPunct="1"/>
              <a:r>
                <a:rPr lang="en-US" sz="1800" i="1" dirty="0" err="1"/>
                <a:t>ttl_initial</a:t>
              </a:r>
              <a:r>
                <a:rPr lang="en-US" sz="1800" i="1" dirty="0"/>
                <a:t> usually 7 to 10</a:t>
              </a:r>
            </a:p>
          </p:txBody>
        </p:sp>
        <p:sp>
          <p:nvSpPr>
            <p:cNvPr id="11" name="Line 21">
              <a:extLst>
                <a:ext uri="{FF2B5EF4-FFF2-40B4-BE49-F238E27FC236}">
                  <a16:creationId xmlns:a16="http://schemas.microsoft.com/office/drawing/2014/main" id="{2A77B6FF-329B-4D7B-84A2-C30D0F17A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3864" y="2938461"/>
              <a:ext cx="0" cy="1595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8234D2-185C-4C74-BFCC-1F2EC51FFB42}"/>
              </a:ext>
            </a:extLst>
          </p:cNvPr>
          <p:cNvGrpSpPr/>
          <p:nvPr/>
        </p:nvGrpSpPr>
        <p:grpSpPr>
          <a:xfrm>
            <a:off x="1172772" y="3001830"/>
            <a:ext cx="1314798" cy="1761526"/>
            <a:chOff x="1172772" y="3001830"/>
            <a:chExt cx="1314798" cy="1761526"/>
          </a:xfrm>
        </p:grpSpPr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A95833A0-6DB4-4511-8AEA-28B5731A4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972" y="300183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92159CAF-7E36-4462-910B-D9AD1AFED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772" y="3840030"/>
              <a:ext cx="1314798" cy="92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i="1" dirty="0"/>
                <a:t>ID of this </a:t>
              </a:r>
            </a:p>
            <a:p>
              <a:pPr eaLnBrk="1" hangingPunct="1"/>
              <a:r>
                <a:rPr lang="en-US" sz="1800" i="1" dirty="0"/>
                <a:t>search</a:t>
              </a:r>
            </a:p>
            <a:p>
              <a:pPr eaLnBrk="1" hangingPunct="1"/>
              <a:r>
                <a:rPr lang="en-US" sz="1800" i="1" dirty="0"/>
                <a:t>transaction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BED9491-9E66-4F72-B772-5677D819381B}"/>
              </a:ext>
            </a:extLst>
          </p:cNvPr>
          <p:cNvGrpSpPr/>
          <p:nvPr/>
        </p:nvGrpSpPr>
        <p:grpSpPr>
          <a:xfrm>
            <a:off x="6735372" y="2909759"/>
            <a:ext cx="2542899" cy="2975999"/>
            <a:chOff x="6735372" y="2909759"/>
            <a:chExt cx="2542899" cy="2975999"/>
          </a:xfrm>
        </p:grpSpPr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B2DE9994-2530-482F-9D95-50FD21D65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5372" y="5516430"/>
              <a:ext cx="2542899" cy="369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i="1" dirty="0"/>
                <a:t>Incremented at each hop</a:t>
              </a:r>
            </a:p>
          </p:txBody>
        </p: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792AC264-0947-4889-918C-E5F35B079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3972" y="2909759"/>
              <a:ext cx="0" cy="2454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0052B-52B4-4130-8D32-F661309C9F14}"/>
              </a:ext>
            </a:extLst>
          </p:cNvPr>
          <p:cNvGrpSpPr/>
          <p:nvPr/>
        </p:nvGrpSpPr>
        <p:grpSpPr>
          <a:xfrm>
            <a:off x="7340211" y="2925630"/>
            <a:ext cx="2013494" cy="1532926"/>
            <a:chOff x="7340211" y="2925630"/>
            <a:chExt cx="2013494" cy="1532926"/>
          </a:xfrm>
        </p:grpSpPr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C1ABE01F-3F7E-46E3-8D79-6A1D44512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572" y="292563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noFill/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C8862763-E7FA-44A6-A156-4561881F8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0211" y="3535230"/>
              <a:ext cx="2013494" cy="923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i="1" dirty="0"/>
                <a:t>Number of bytes of</a:t>
              </a:r>
            </a:p>
            <a:p>
              <a:pPr eaLnBrk="1" hangingPunct="1"/>
              <a:r>
                <a:rPr lang="en-US" sz="1800" i="1" dirty="0"/>
                <a:t>message following </a:t>
              </a:r>
            </a:p>
            <a:p>
              <a:pPr eaLnBrk="1" hangingPunct="1"/>
              <a:r>
                <a:rPr lang="en-US" sz="1800" i="1" dirty="0"/>
                <a:t>this header</a:t>
              </a:r>
            </a:p>
          </p:txBody>
        </p:sp>
      </p:grpSp>
      <p:sp>
        <p:nvSpPr>
          <p:cNvPr id="18" name="Text Box 29">
            <a:extLst>
              <a:ext uri="{FF2B5EF4-FFF2-40B4-BE49-F238E27FC236}">
                <a16:creationId xmlns:a16="http://schemas.microsoft.com/office/drawing/2014/main" id="{EA9A9EDD-BB35-4D31-AA5A-2392A136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8832" y="2316030"/>
            <a:ext cx="1387476" cy="46166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i="1"/>
              <a:t>     </a:t>
            </a: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06078829-3533-418B-B8CF-A95CFE7BA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8974" y="1877064"/>
            <a:ext cx="1612560" cy="429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id="{C9B8C7B5-A9C6-47BF-95E4-750EE7297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2913" y="1886582"/>
            <a:ext cx="4020859" cy="429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7E6CDEE3-85F1-4CE3-BD7C-EE5C7987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186" y="1539868"/>
            <a:ext cx="124489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/>
              <a:t>Payload</a:t>
            </a: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242B24EE-5BC2-4C4E-B506-AD5D433F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89457" y="1941827"/>
            <a:ext cx="226801" cy="627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 animBg="1"/>
      <p:bldP spid="21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1D32-B2A9-4179-A32D-35AE15BB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Search #1: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00A643-D98C-4304-9893-10CCBB3C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157CA092-8462-4F2C-A4AE-B867467FCCB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76050"/>
            <a:ext cx="533401" cy="469901"/>
            <a:chOff x="1584" y="3160"/>
            <a:chExt cx="336" cy="296"/>
          </a:xfrm>
        </p:grpSpPr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5E90E801-4004-409A-9A1F-61001F2CD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AFF27CDE-FC1C-4088-BF09-7ACB56C95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FEA2B-44C1-44B9-87F3-18103F822C7F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033450"/>
            <a:ext cx="533401" cy="469901"/>
            <a:chOff x="1584" y="3160"/>
            <a:chExt cx="336" cy="296"/>
          </a:xfrm>
        </p:grpSpPr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9307D903-84EA-464A-9DB1-F088B7922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9A0BE68A-A7F2-44BE-BF74-51B2066E4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E5E9A542-55FF-4448-85C9-DC4564D8FC3D}"/>
              </a:ext>
            </a:extLst>
          </p:cNvPr>
          <p:cNvGrpSpPr>
            <a:grpSpLocks/>
          </p:cNvGrpSpPr>
          <p:nvPr/>
        </p:nvGrpSpPr>
        <p:grpSpPr bwMode="auto">
          <a:xfrm>
            <a:off x="2362199" y="4795450"/>
            <a:ext cx="533401" cy="469901"/>
            <a:chOff x="1584" y="3160"/>
            <a:chExt cx="336" cy="296"/>
          </a:xfrm>
        </p:grpSpPr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580947E-53B5-454D-BBB5-C73EA534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7548DD14-7F05-4796-B2AA-3D3C1D4FD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4C0E491E-CB32-40D6-B790-FF1624417BD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04650"/>
            <a:ext cx="533401" cy="469901"/>
            <a:chOff x="1584" y="3160"/>
            <a:chExt cx="336" cy="296"/>
          </a:xfrm>
        </p:grpSpPr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261BF015-4961-4B0A-B8D6-C1DE7FC6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EBB156F4-9A0C-4626-922E-D0307C200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36EC077D-35AD-4BA3-B7DB-D42BCAB5444B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823650"/>
            <a:ext cx="533401" cy="469901"/>
            <a:chOff x="1584" y="3160"/>
            <a:chExt cx="336" cy="296"/>
          </a:xfrm>
        </p:grpSpPr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D998FA36-EE2A-42C9-A346-EA61F2FD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F2DCEB30-81E2-4CF0-B6EC-EBA7328E3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14" name="Line 21">
            <a:extLst>
              <a:ext uri="{FF2B5EF4-FFF2-40B4-BE49-F238E27FC236}">
                <a16:creationId xmlns:a16="http://schemas.microsoft.com/office/drawing/2014/main" id="{3FB20F7B-A5A2-4491-A9EE-8F6123B113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196" y="2204645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6679CACE-4808-43DE-9215-FA7E6AD7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796" y="2433245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FDF24403-7192-49C1-9863-D5C8F2B5D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196" y="2509445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3582293D-70E5-491A-9F82-2AD0565F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396" y="2357045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585758A9-5305-417A-AD00-846A7EAB3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1996" y="2661845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856B8DC7-49AC-4E5C-96AD-D76675FD4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596" y="5024045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2D331E44-460E-46D4-9FB2-10C62560D7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396" y="2280845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F05558A2-2F4F-4AF4-88CA-ACE5340F537F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5252650"/>
            <a:ext cx="533401" cy="469901"/>
            <a:chOff x="1584" y="3160"/>
            <a:chExt cx="336" cy="296"/>
          </a:xfrm>
        </p:grpSpPr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F0EA631E-ED35-4A30-81C3-93D05527E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237DA401-C25D-4435-8790-FE1BF4331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22" name="Line 33">
            <a:extLst>
              <a:ext uri="{FF2B5EF4-FFF2-40B4-BE49-F238E27FC236}">
                <a16:creationId xmlns:a16="http://schemas.microsoft.com/office/drawing/2014/main" id="{9D62E0C9-1775-4F95-9C43-71A4CAA980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5996" y="5100245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160474C3-C13B-4F0B-8B02-1C3D5D062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396" y="4490645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0AA5A4E9-7215-4F4A-863E-CE106358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796" y="4262045"/>
            <a:ext cx="9906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7C5516AD-9CED-4E31-AE14-91C93A7C82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596" y="3347645"/>
            <a:ext cx="68580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91F3BCF6-238D-4401-9B0C-2ECC1EACA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396" y="3576245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4F4F9634-1BCB-44A8-8D7A-59D3A570B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5996" y="2052245"/>
            <a:ext cx="114300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47">
            <a:extLst>
              <a:ext uri="{FF2B5EF4-FFF2-40B4-BE49-F238E27FC236}">
                <a16:creationId xmlns:a16="http://schemas.microsoft.com/office/drawing/2014/main" id="{F4A7A328-7F82-4826-B880-796A7853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788" y="1164193"/>
            <a:ext cx="8921022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Query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’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 flooded out, </a:t>
            </a: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ttl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-restricted, forwarded only once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E5FD786D-627B-4751-B8D8-2CF5900A6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396" y="4947845"/>
            <a:ext cx="99060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49">
            <a:extLst>
              <a:ext uri="{FF2B5EF4-FFF2-40B4-BE49-F238E27FC236}">
                <a16:creationId xmlns:a16="http://schemas.microsoft.com/office/drawing/2014/main" id="{39F28316-F209-42AF-9E78-F04084EC6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8" y="4338245"/>
            <a:ext cx="107612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TTL=2</a:t>
            </a:r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DEE8AC28-EB47-40BA-ACBA-7AADAC0317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4996" y="3347645"/>
            <a:ext cx="457200" cy="1371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7F8203DA-3801-4F38-A5EA-686D9739B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7996" y="5252645"/>
            <a:ext cx="1676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934B423-92AD-4051-9029-3637ED243832}"/>
              </a:ext>
            </a:extLst>
          </p:cNvPr>
          <p:cNvGrpSpPr/>
          <p:nvPr/>
        </p:nvGrpSpPr>
        <p:grpSpPr>
          <a:xfrm>
            <a:off x="605373" y="4643045"/>
            <a:ext cx="5719223" cy="1752600"/>
            <a:chOff x="605373" y="4643045"/>
            <a:chExt cx="5719223" cy="1752600"/>
          </a:xfrm>
        </p:grpSpPr>
        <p:sp>
          <p:nvSpPr>
            <p:cNvPr id="30" name="Text Box 45">
              <a:extLst>
                <a:ext uri="{FF2B5EF4-FFF2-40B4-BE49-F238E27FC236}">
                  <a16:creationId xmlns:a16="http://schemas.microsoft.com/office/drawing/2014/main" id="{16F9E977-6367-4FED-992C-E4664B32F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7" y="5486008"/>
              <a:ext cx="3492352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Who has PennyLane.mp3?</a:t>
              </a:r>
            </a:p>
          </p:txBody>
        </p:sp>
        <p:sp>
          <p:nvSpPr>
            <p:cNvPr id="31" name="AutoShape 46">
              <a:extLst>
                <a:ext uri="{FF2B5EF4-FFF2-40B4-BE49-F238E27FC236}">
                  <a16:creationId xmlns:a16="http://schemas.microsoft.com/office/drawing/2014/main" id="{20F0589A-7846-44AD-B236-CA923D74F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396" y="5252645"/>
              <a:ext cx="3886200" cy="1143000"/>
            </a:xfrm>
            <a:prstGeom prst="cloudCallout">
              <a:avLst>
                <a:gd name="adj1" fmla="val -62734"/>
                <a:gd name="adj2" fmla="val -4043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Picture 2" descr="Y:\Graphics_Main\CSRA\CSRA-V-2013-8\development\PublicDomain_Clipart\sign-post-hi.png">
              <a:extLst>
                <a:ext uri="{FF2B5EF4-FFF2-40B4-BE49-F238E27FC236}">
                  <a16:creationId xmlns:a16="http://schemas.microsoft.com/office/drawing/2014/main" id="{1A2748A0-4A99-4B46-99C8-823B57F65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73" y="4643045"/>
              <a:ext cx="1375823" cy="13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Y:\Graphics_Main\CSRA\CSRA-V-2013-8\development\PublicDomain_Clipart\thinking-man-silhouette-hi.png">
              <a:extLst>
                <a:ext uri="{FF2B5EF4-FFF2-40B4-BE49-F238E27FC236}">
                  <a16:creationId xmlns:a16="http://schemas.microsoft.com/office/drawing/2014/main" id="{AD68177D-01C4-49E2-AB74-71BD5FCE8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1752" y="5252650"/>
              <a:ext cx="397896" cy="107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819A0FCB-98EF-48F9-A5D5-E2672BEC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1" y="2721001"/>
            <a:ext cx="4091762" cy="790272"/>
          </a:xfrm>
          <a:prstGeom prst="rect">
            <a:avLst/>
          </a:prstGeom>
        </p:spPr>
      </p:pic>
      <p:grpSp>
        <p:nvGrpSpPr>
          <p:cNvPr id="8" name="Group 3">
            <a:extLst>
              <a:ext uri="{FF2B5EF4-FFF2-40B4-BE49-F238E27FC236}">
                <a16:creationId xmlns:a16="http://schemas.microsoft.com/office/drawing/2014/main" id="{CBCC4F32-8E0C-4EC9-8028-5092404A7564}"/>
              </a:ext>
            </a:extLst>
          </p:cNvPr>
          <p:cNvGrpSpPr>
            <a:grpSpLocks/>
          </p:cNvGrpSpPr>
          <p:nvPr/>
        </p:nvGrpSpPr>
        <p:grpSpPr bwMode="auto">
          <a:xfrm>
            <a:off x="5562599" y="4795450"/>
            <a:ext cx="533401" cy="469901"/>
            <a:chOff x="1584" y="3160"/>
            <a:chExt cx="336" cy="296"/>
          </a:xfrm>
        </p:grpSpPr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E30F9099-A19A-49CD-B366-F7370489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0936F5A5-08E2-479E-89AE-481D916C7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292698AA-8BB9-4830-A4B9-613D10A55887}"/>
              </a:ext>
            </a:extLst>
          </p:cNvPr>
          <p:cNvSpPr txBox="1"/>
          <p:nvPr/>
        </p:nvSpPr>
        <p:spPr>
          <a:xfrm>
            <a:off x="8991605" y="1565880"/>
            <a:ext cx="1560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(How?)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 animBg="1"/>
      <p:bldP spid="33" grpId="0" animBg="1"/>
      <p:bldP spid="28" grpId="0" animBg="1"/>
      <p:bldP spid="24" grpId="0" animBg="1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E5D7-13B1-4F24-80E5-F39D459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Search #2: </a:t>
            </a:r>
            <a:r>
              <a:rPr lang="en-US" altLang="zh-CN" dirty="0" err="1"/>
              <a:t>QueryHit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B8B0F0-2148-419D-807C-58478206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44F019A-F47B-4E18-9897-96DAC9B7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75" y="1581375"/>
            <a:ext cx="10313425" cy="33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E5D7-13B1-4F24-80E5-F39D459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Search #2: </a:t>
            </a:r>
            <a:r>
              <a:rPr lang="en-US" altLang="zh-CN" dirty="0" err="1"/>
              <a:t>QueryHit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B8B0F0-2148-419D-807C-58478206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7" name="Text Box 43">
            <a:extLst>
              <a:ext uri="{FF2B5EF4-FFF2-40B4-BE49-F238E27FC236}">
                <a16:creationId xmlns:a16="http://schemas.microsoft.com/office/drawing/2014/main" id="{DE8739ED-A47B-4472-9499-55809963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784" y="1183670"/>
            <a:ext cx="8917816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Successful results </a:t>
            </a:r>
            <a:r>
              <a:rPr lang="en-US" sz="2800" b="1" kern="0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QueryHit</a:t>
            </a:r>
            <a:r>
              <a:rPr lang="ja-JP" altLang="en-US" sz="28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’</a:t>
            </a:r>
            <a:r>
              <a:rPr lang="en-US" altLang="ja-JP" sz="28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 routed on </a:t>
            </a:r>
            <a:r>
              <a:rPr lang="en-US" altLang="ja-JP" sz="2800" b="1" kern="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reverse path</a:t>
            </a:r>
            <a:endParaRPr lang="en-US" sz="2800" b="1" kern="0" dirty="0">
              <a:solidFill>
                <a:schemeClr val="accent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grpSp>
        <p:nvGrpSpPr>
          <p:cNvPr id="45" name="Group 6">
            <a:extLst>
              <a:ext uri="{FF2B5EF4-FFF2-40B4-BE49-F238E27FC236}">
                <a16:creationId xmlns:a16="http://schemas.microsoft.com/office/drawing/2014/main" id="{2518EE81-99D7-42AA-A789-BF9243C01FA3}"/>
              </a:ext>
            </a:extLst>
          </p:cNvPr>
          <p:cNvGrpSpPr>
            <a:grpSpLocks/>
          </p:cNvGrpSpPr>
          <p:nvPr/>
        </p:nvGrpSpPr>
        <p:grpSpPr bwMode="auto">
          <a:xfrm>
            <a:off x="2621280" y="2158930"/>
            <a:ext cx="533401" cy="469901"/>
            <a:chOff x="1584" y="3160"/>
            <a:chExt cx="336" cy="296"/>
          </a:xfrm>
        </p:grpSpPr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9599274A-25F5-4D19-A90A-1B61D78A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8">
              <a:extLst>
                <a:ext uri="{FF2B5EF4-FFF2-40B4-BE49-F238E27FC236}">
                  <a16:creationId xmlns:a16="http://schemas.microsoft.com/office/drawing/2014/main" id="{5A42AC7D-4FAC-4443-8E29-6C5AFC606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48" name="Group 9">
            <a:extLst>
              <a:ext uri="{FF2B5EF4-FFF2-40B4-BE49-F238E27FC236}">
                <a16:creationId xmlns:a16="http://schemas.microsoft.com/office/drawing/2014/main" id="{A915C785-EE1F-48CD-A991-C657189DECB8}"/>
              </a:ext>
            </a:extLst>
          </p:cNvPr>
          <p:cNvGrpSpPr>
            <a:grpSpLocks/>
          </p:cNvGrpSpPr>
          <p:nvPr/>
        </p:nvGrpSpPr>
        <p:grpSpPr bwMode="auto">
          <a:xfrm>
            <a:off x="8641080" y="4216330"/>
            <a:ext cx="533401" cy="469901"/>
            <a:chOff x="1584" y="3160"/>
            <a:chExt cx="336" cy="296"/>
          </a:xfrm>
        </p:grpSpPr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A7F8B058-46BE-4398-908B-C4E4C62CD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1">
              <a:extLst>
                <a:ext uri="{FF2B5EF4-FFF2-40B4-BE49-F238E27FC236}">
                  <a16:creationId xmlns:a16="http://schemas.microsoft.com/office/drawing/2014/main" id="{CC14E470-D4AE-464D-844D-3F1C1199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Group 12">
            <a:extLst>
              <a:ext uri="{FF2B5EF4-FFF2-40B4-BE49-F238E27FC236}">
                <a16:creationId xmlns:a16="http://schemas.microsoft.com/office/drawing/2014/main" id="{7AAA3DCA-6A2D-452E-A6D2-A940B411F73C}"/>
              </a:ext>
            </a:extLst>
          </p:cNvPr>
          <p:cNvGrpSpPr>
            <a:grpSpLocks/>
          </p:cNvGrpSpPr>
          <p:nvPr/>
        </p:nvGrpSpPr>
        <p:grpSpPr bwMode="auto">
          <a:xfrm>
            <a:off x="3459479" y="4978330"/>
            <a:ext cx="533401" cy="469901"/>
            <a:chOff x="1584" y="3160"/>
            <a:chExt cx="336" cy="296"/>
          </a:xfrm>
        </p:grpSpPr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E6F2182B-F427-48CB-85A8-00895731F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4">
              <a:extLst>
                <a:ext uri="{FF2B5EF4-FFF2-40B4-BE49-F238E27FC236}">
                  <a16:creationId xmlns:a16="http://schemas.microsoft.com/office/drawing/2014/main" id="{56FC02A6-D290-41D4-82DD-F2297C9BE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4" name="Group 15">
            <a:extLst>
              <a:ext uri="{FF2B5EF4-FFF2-40B4-BE49-F238E27FC236}">
                <a16:creationId xmlns:a16="http://schemas.microsoft.com/office/drawing/2014/main" id="{5A75D9A3-B5EF-4872-9641-48ADA3A83985}"/>
              </a:ext>
            </a:extLst>
          </p:cNvPr>
          <p:cNvGrpSpPr>
            <a:grpSpLocks/>
          </p:cNvGrpSpPr>
          <p:nvPr/>
        </p:nvGrpSpPr>
        <p:grpSpPr bwMode="auto">
          <a:xfrm>
            <a:off x="5212080" y="2387530"/>
            <a:ext cx="533401" cy="469901"/>
            <a:chOff x="1584" y="3160"/>
            <a:chExt cx="336" cy="296"/>
          </a:xfrm>
        </p:grpSpPr>
        <p:sp>
          <p:nvSpPr>
            <p:cNvPr id="55" name="Oval 16">
              <a:extLst>
                <a:ext uri="{FF2B5EF4-FFF2-40B4-BE49-F238E27FC236}">
                  <a16:creationId xmlns:a16="http://schemas.microsoft.com/office/drawing/2014/main" id="{4D190E4C-0996-44EC-988C-264FC131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7">
              <a:extLst>
                <a:ext uri="{FF2B5EF4-FFF2-40B4-BE49-F238E27FC236}">
                  <a16:creationId xmlns:a16="http://schemas.microsoft.com/office/drawing/2014/main" id="{3C1A8A80-1893-43A1-B2F4-278974AC1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7" name="Group 18">
            <a:extLst>
              <a:ext uri="{FF2B5EF4-FFF2-40B4-BE49-F238E27FC236}">
                <a16:creationId xmlns:a16="http://schemas.microsoft.com/office/drawing/2014/main" id="{C3727915-D063-493D-9685-61FFBEE72D32}"/>
              </a:ext>
            </a:extLst>
          </p:cNvPr>
          <p:cNvGrpSpPr>
            <a:grpSpLocks/>
          </p:cNvGrpSpPr>
          <p:nvPr/>
        </p:nvGrpSpPr>
        <p:grpSpPr bwMode="auto">
          <a:xfrm>
            <a:off x="8260080" y="2006530"/>
            <a:ext cx="533401" cy="469901"/>
            <a:chOff x="1584" y="3160"/>
            <a:chExt cx="336" cy="296"/>
          </a:xfrm>
        </p:grpSpPr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C5549D01-7074-4690-BB30-5C30E8265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20">
              <a:extLst>
                <a:ext uri="{FF2B5EF4-FFF2-40B4-BE49-F238E27FC236}">
                  <a16:creationId xmlns:a16="http://schemas.microsoft.com/office/drawing/2014/main" id="{8F2ECC15-6F61-4362-8913-480C9C28C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60" name="Line 21">
            <a:extLst>
              <a:ext uri="{FF2B5EF4-FFF2-40B4-BE49-F238E27FC236}">
                <a16:creationId xmlns:a16="http://schemas.microsoft.com/office/drawing/2014/main" id="{CE0C7C1D-38CE-46A3-9576-2502D355A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8476" y="2387525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22">
            <a:extLst>
              <a:ext uri="{FF2B5EF4-FFF2-40B4-BE49-F238E27FC236}">
                <a16:creationId xmlns:a16="http://schemas.microsoft.com/office/drawing/2014/main" id="{7F75380F-763A-4055-B1C5-0B7E7168E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076" y="2616125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Line 23">
            <a:extLst>
              <a:ext uri="{FF2B5EF4-FFF2-40B4-BE49-F238E27FC236}">
                <a16:creationId xmlns:a16="http://schemas.microsoft.com/office/drawing/2014/main" id="{697BDE93-BB61-426D-A9C9-F496FA5BC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476" y="2692325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Line 24">
            <a:extLst>
              <a:ext uri="{FF2B5EF4-FFF2-40B4-BE49-F238E27FC236}">
                <a16:creationId xmlns:a16="http://schemas.microsoft.com/office/drawing/2014/main" id="{A0D74C9D-0C52-4E00-B9F3-E41113A6C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676" y="2539925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5">
            <a:extLst>
              <a:ext uri="{FF2B5EF4-FFF2-40B4-BE49-F238E27FC236}">
                <a16:creationId xmlns:a16="http://schemas.microsoft.com/office/drawing/2014/main" id="{7C498B9A-7BFE-40A0-8875-59C113C0D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276" y="2844725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8">
            <a:extLst>
              <a:ext uri="{FF2B5EF4-FFF2-40B4-BE49-F238E27FC236}">
                <a16:creationId xmlns:a16="http://schemas.microsoft.com/office/drawing/2014/main" id="{F12354A1-F373-4ECD-9C1C-D15F24D41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876" y="5206925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29">
            <a:extLst>
              <a:ext uri="{FF2B5EF4-FFF2-40B4-BE49-F238E27FC236}">
                <a16:creationId xmlns:a16="http://schemas.microsoft.com/office/drawing/2014/main" id="{0D604FD0-0C3B-4297-A1F1-707EC161F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4676" y="2463725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7" name="Group 30">
            <a:extLst>
              <a:ext uri="{FF2B5EF4-FFF2-40B4-BE49-F238E27FC236}">
                <a16:creationId xmlns:a16="http://schemas.microsoft.com/office/drawing/2014/main" id="{3A9F9E4A-82EE-40FF-AF58-AC2DAEF61262}"/>
              </a:ext>
            </a:extLst>
          </p:cNvPr>
          <p:cNvGrpSpPr>
            <a:grpSpLocks/>
          </p:cNvGrpSpPr>
          <p:nvPr/>
        </p:nvGrpSpPr>
        <p:grpSpPr bwMode="auto">
          <a:xfrm>
            <a:off x="8564880" y="5435530"/>
            <a:ext cx="533401" cy="469901"/>
            <a:chOff x="1584" y="3160"/>
            <a:chExt cx="336" cy="296"/>
          </a:xfrm>
        </p:grpSpPr>
        <p:sp>
          <p:nvSpPr>
            <p:cNvPr id="68" name="Oval 31">
              <a:extLst>
                <a:ext uri="{FF2B5EF4-FFF2-40B4-BE49-F238E27FC236}">
                  <a16:creationId xmlns:a16="http://schemas.microsoft.com/office/drawing/2014/main" id="{524A38E1-2CBE-416C-BCBB-48E6F285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32">
              <a:extLst>
                <a:ext uri="{FF2B5EF4-FFF2-40B4-BE49-F238E27FC236}">
                  <a16:creationId xmlns:a16="http://schemas.microsoft.com/office/drawing/2014/main" id="{1C459E02-6075-48BA-B69F-BB599635B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70" name="Line 33">
            <a:extLst>
              <a:ext uri="{FF2B5EF4-FFF2-40B4-BE49-F238E27FC236}">
                <a16:creationId xmlns:a16="http://schemas.microsoft.com/office/drawing/2014/main" id="{FBB7FC56-6CDC-43CA-8A4C-81F3862682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93276" y="5283125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34">
            <a:extLst>
              <a:ext uri="{FF2B5EF4-FFF2-40B4-BE49-F238E27FC236}">
                <a16:creationId xmlns:a16="http://schemas.microsoft.com/office/drawing/2014/main" id="{A47DEEC3-0693-4844-8881-558D68A09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9676" y="4673525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39">
            <a:extLst>
              <a:ext uri="{FF2B5EF4-FFF2-40B4-BE49-F238E27FC236}">
                <a16:creationId xmlns:a16="http://schemas.microsoft.com/office/drawing/2014/main" id="{F78F877B-816D-4083-BA5F-73C34235B3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0255" y="4262668"/>
            <a:ext cx="9906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40">
            <a:extLst>
              <a:ext uri="{FF2B5EF4-FFF2-40B4-BE49-F238E27FC236}">
                <a16:creationId xmlns:a16="http://schemas.microsoft.com/office/drawing/2014/main" id="{56473863-2235-4DFF-A9B8-E8BCEE4A6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876" y="3530525"/>
            <a:ext cx="68580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41">
            <a:extLst>
              <a:ext uri="{FF2B5EF4-FFF2-40B4-BE49-F238E27FC236}">
                <a16:creationId xmlns:a16="http://schemas.microsoft.com/office/drawing/2014/main" id="{FD52DBB0-7413-40D7-9B6B-813E430A3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4676" y="3759125"/>
            <a:ext cx="533400" cy="1066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43">
            <a:extLst>
              <a:ext uri="{FF2B5EF4-FFF2-40B4-BE49-F238E27FC236}">
                <a16:creationId xmlns:a16="http://schemas.microsoft.com/office/drawing/2014/main" id="{5E7C70B7-4575-4E8D-8222-CBA6ACC77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3276" y="2235125"/>
            <a:ext cx="114300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48">
            <a:extLst>
              <a:ext uri="{FF2B5EF4-FFF2-40B4-BE49-F238E27FC236}">
                <a16:creationId xmlns:a16="http://schemas.microsoft.com/office/drawing/2014/main" id="{EFFD6051-E6D4-4474-9923-C25C7DF99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676" y="5130725"/>
            <a:ext cx="99060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 Box 49">
            <a:extLst>
              <a:ext uri="{FF2B5EF4-FFF2-40B4-BE49-F238E27FC236}">
                <a16:creationId xmlns:a16="http://schemas.microsoft.com/office/drawing/2014/main" id="{7C932F84-1EF4-40A8-A277-A6694319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78" y="4521125"/>
            <a:ext cx="107612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TTL=2</a:t>
            </a:r>
          </a:p>
        </p:txBody>
      </p:sp>
      <p:sp>
        <p:nvSpPr>
          <p:cNvPr id="78" name="Line 42">
            <a:extLst>
              <a:ext uri="{FF2B5EF4-FFF2-40B4-BE49-F238E27FC236}">
                <a16:creationId xmlns:a16="http://schemas.microsoft.com/office/drawing/2014/main" id="{DF8B4271-8859-4269-962A-272760EC87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2276" y="3530525"/>
            <a:ext cx="457200" cy="1371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38">
            <a:extLst>
              <a:ext uri="{FF2B5EF4-FFF2-40B4-BE49-F238E27FC236}">
                <a16:creationId xmlns:a16="http://schemas.microsoft.com/office/drawing/2014/main" id="{ED79D3CE-4A64-4A34-8B80-3D94400E0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416" y="5342515"/>
            <a:ext cx="1775135" cy="37759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9DEE13F-2F52-47E0-9DBF-921FE7E47AC5}"/>
              </a:ext>
            </a:extLst>
          </p:cNvPr>
          <p:cNvGrpSpPr/>
          <p:nvPr/>
        </p:nvGrpSpPr>
        <p:grpSpPr>
          <a:xfrm>
            <a:off x="1702653" y="4825925"/>
            <a:ext cx="5719223" cy="1752600"/>
            <a:chOff x="605373" y="4643045"/>
            <a:chExt cx="5719223" cy="1752600"/>
          </a:xfrm>
        </p:grpSpPr>
        <p:sp>
          <p:nvSpPr>
            <p:cNvPr id="81" name="Text Box 45">
              <a:extLst>
                <a:ext uri="{FF2B5EF4-FFF2-40B4-BE49-F238E27FC236}">
                  <a16:creationId xmlns:a16="http://schemas.microsoft.com/office/drawing/2014/main" id="{C8CC5FEF-DC18-4BA5-824D-45DB3B013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7" y="5486008"/>
              <a:ext cx="3492352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Who has PennyLane.mp3?</a:t>
              </a:r>
            </a:p>
          </p:txBody>
        </p:sp>
        <p:sp>
          <p:nvSpPr>
            <p:cNvPr id="82" name="AutoShape 46">
              <a:extLst>
                <a:ext uri="{FF2B5EF4-FFF2-40B4-BE49-F238E27FC236}">
                  <a16:creationId xmlns:a16="http://schemas.microsoft.com/office/drawing/2014/main" id="{3D73D6A4-B666-4E8D-8841-1C42380BF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396" y="5252645"/>
              <a:ext cx="3886200" cy="1143000"/>
            </a:xfrm>
            <a:prstGeom prst="cloudCallout">
              <a:avLst>
                <a:gd name="adj1" fmla="val -62734"/>
                <a:gd name="adj2" fmla="val -4043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3" name="Picture 2" descr="Y:\Graphics_Main\CSRA\CSRA-V-2013-8\development\PublicDomain_Clipart\sign-post-hi.png">
              <a:extLst>
                <a:ext uri="{FF2B5EF4-FFF2-40B4-BE49-F238E27FC236}">
                  <a16:creationId xmlns:a16="http://schemas.microsoft.com/office/drawing/2014/main" id="{B0CFE901-FE8C-463E-9B0C-265FF553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73" y="4643045"/>
              <a:ext cx="1375823" cy="13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" descr="Y:\Graphics_Main\CSRA\CSRA-V-2013-8\development\PublicDomain_Clipart\thinking-man-silhouette-hi.png">
              <a:extLst>
                <a:ext uri="{FF2B5EF4-FFF2-40B4-BE49-F238E27FC236}">
                  <a16:creationId xmlns:a16="http://schemas.microsoft.com/office/drawing/2014/main" id="{0A3F4077-F3A3-4183-AEDC-7E22353E1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1752" y="5252650"/>
              <a:ext cx="397896" cy="107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3">
            <a:extLst>
              <a:ext uri="{FF2B5EF4-FFF2-40B4-BE49-F238E27FC236}">
                <a16:creationId xmlns:a16="http://schemas.microsoft.com/office/drawing/2014/main" id="{B98E63C6-FF47-4535-BF81-D15D4A096459}"/>
              </a:ext>
            </a:extLst>
          </p:cNvPr>
          <p:cNvGrpSpPr>
            <a:grpSpLocks/>
          </p:cNvGrpSpPr>
          <p:nvPr/>
        </p:nvGrpSpPr>
        <p:grpSpPr bwMode="auto">
          <a:xfrm>
            <a:off x="6659879" y="4978330"/>
            <a:ext cx="533401" cy="469901"/>
            <a:chOff x="1584" y="3160"/>
            <a:chExt cx="336" cy="296"/>
          </a:xfrm>
        </p:grpSpPr>
        <p:sp>
          <p:nvSpPr>
            <p:cNvPr id="86" name="Oval 4">
              <a:extLst>
                <a:ext uri="{FF2B5EF4-FFF2-40B4-BE49-F238E27FC236}">
                  <a16:creationId xmlns:a16="http://schemas.microsoft.com/office/drawing/2014/main" id="{E29248E9-F2B0-41D2-A47F-B46879746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 Box 5">
              <a:extLst>
                <a:ext uri="{FF2B5EF4-FFF2-40B4-BE49-F238E27FC236}">
                  <a16:creationId xmlns:a16="http://schemas.microsoft.com/office/drawing/2014/main" id="{8C1C2F71-80CF-4A1F-8EA2-C416CD70F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88" name="Group 6">
            <a:extLst>
              <a:ext uri="{FF2B5EF4-FFF2-40B4-BE49-F238E27FC236}">
                <a16:creationId xmlns:a16="http://schemas.microsoft.com/office/drawing/2014/main" id="{9D524BFD-7FBE-46F8-82B4-2041BF8EF9F9}"/>
              </a:ext>
            </a:extLst>
          </p:cNvPr>
          <p:cNvGrpSpPr>
            <a:grpSpLocks/>
          </p:cNvGrpSpPr>
          <p:nvPr/>
        </p:nvGrpSpPr>
        <p:grpSpPr bwMode="auto">
          <a:xfrm>
            <a:off x="2623575" y="2163034"/>
            <a:ext cx="533401" cy="469901"/>
            <a:chOff x="1584" y="3160"/>
            <a:chExt cx="336" cy="296"/>
          </a:xfrm>
        </p:grpSpPr>
        <p:sp>
          <p:nvSpPr>
            <p:cNvPr id="89" name="Oval 7">
              <a:extLst>
                <a:ext uri="{FF2B5EF4-FFF2-40B4-BE49-F238E27FC236}">
                  <a16:creationId xmlns:a16="http://schemas.microsoft.com/office/drawing/2014/main" id="{5A61930E-327D-4917-920E-A1709C8C4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88DC212B-F3DB-4D07-BDAB-E251558EE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91" name="Group 18">
            <a:extLst>
              <a:ext uri="{FF2B5EF4-FFF2-40B4-BE49-F238E27FC236}">
                <a16:creationId xmlns:a16="http://schemas.microsoft.com/office/drawing/2014/main" id="{2BFF2AEA-E755-40BC-B991-76D398BF349C}"/>
              </a:ext>
            </a:extLst>
          </p:cNvPr>
          <p:cNvGrpSpPr>
            <a:grpSpLocks/>
          </p:cNvGrpSpPr>
          <p:nvPr/>
        </p:nvGrpSpPr>
        <p:grpSpPr bwMode="auto">
          <a:xfrm>
            <a:off x="8262375" y="2010634"/>
            <a:ext cx="533401" cy="469901"/>
            <a:chOff x="1584" y="3160"/>
            <a:chExt cx="336" cy="296"/>
          </a:xfrm>
        </p:grpSpPr>
        <p:sp>
          <p:nvSpPr>
            <p:cNvPr id="92" name="Oval 19">
              <a:extLst>
                <a:ext uri="{FF2B5EF4-FFF2-40B4-BE49-F238E27FC236}">
                  <a16:creationId xmlns:a16="http://schemas.microsoft.com/office/drawing/2014/main" id="{99E2F036-1F43-443A-A3F1-55D6C5FF5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20">
              <a:extLst>
                <a:ext uri="{FF2B5EF4-FFF2-40B4-BE49-F238E27FC236}">
                  <a16:creationId xmlns:a16="http://schemas.microsoft.com/office/drawing/2014/main" id="{9E94D530-3210-4300-B954-66629B00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94" name="Line 43">
            <a:extLst>
              <a:ext uri="{FF2B5EF4-FFF2-40B4-BE49-F238E27FC236}">
                <a16:creationId xmlns:a16="http://schemas.microsoft.com/office/drawing/2014/main" id="{6B0C3C2D-1DF0-41A8-9F39-30FED53D0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4718" y="2991963"/>
            <a:ext cx="627654" cy="1833961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43">
            <a:extLst>
              <a:ext uri="{FF2B5EF4-FFF2-40B4-BE49-F238E27FC236}">
                <a16:creationId xmlns:a16="http://schemas.microsoft.com/office/drawing/2014/main" id="{ABD6465F-2C67-4E6B-AA28-0795163EC5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5675" y="3098875"/>
            <a:ext cx="990598" cy="1866744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43">
            <a:extLst>
              <a:ext uri="{FF2B5EF4-FFF2-40B4-BE49-F238E27FC236}">
                <a16:creationId xmlns:a16="http://schemas.microsoft.com/office/drawing/2014/main" id="{66062458-D1DD-4B0B-8F08-48DBABDBDE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5112" y="5062768"/>
            <a:ext cx="2275765" cy="59712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D5FED4-0224-4DED-97EC-6FB337AE49B0}"/>
              </a:ext>
            </a:extLst>
          </p:cNvPr>
          <p:cNvSpPr txBox="1"/>
          <p:nvPr/>
        </p:nvSpPr>
        <p:spPr>
          <a:xfrm>
            <a:off x="8991605" y="1565880"/>
            <a:ext cx="1560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(How?)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94" grpId="0" animBg="1"/>
      <p:bldP spid="95" grpId="0" animBg="1"/>
      <p:bldP spid="96" grpId="0" animBg="1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8116F-1AA4-4244-8717-099C1886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Avoiding excessive traffic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C6B857-4CF2-42C7-9C06-482BA09C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40274-FDDF-489F-861F-7A0E3093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Query forwarded to all neighbors except peer from which received</a:t>
            </a:r>
          </a:p>
          <a:p>
            <a:r>
              <a:rPr lang="en-US" altLang="zh-CN" dirty="0"/>
              <a:t>To avoid duplicate transmissions, each peer maintains a list of recently received messages</a:t>
            </a:r>
          </a:p>
          <a:p>
            <a:pPr lvl="1"/>
            <a:r>
              <a:rPr lang="en-US" altLang="zh-CN" dirty="0"/>
              <a:t>Each Query (identified by </a:t>
            </a:r>
            <a:r>
              <a:rPr lang="en-US" altLang="zh-CN" dirty="0" err="1"/>
              <a:t>DescriptorID</a:t>
            </a:r>
            <a:r>
              <a:rPr lang="en-US" altLang="zh-CN" dirty="0"/>
              <a:t>) forwarded only once </a:t>
            </a:r>
          </a:p>
          <a:p>
            <a:pPr lvl="1"/>
            <a:r>
              <a:rPr lang="en-US" altLang="zh-CN" dirty="0"/>
              <a:t>Duplicates with same </a:t>
            </a:r>
            <a:r>
              <a:rPr lang="en-US" altLang="zh-CN" dirty="0" err="1"/>
              <a:t>DescriptorID</a:t>
            </a:r>
            <a:r>
              <a:rPr lang="en-US" altLang="zh-CN" dirty="0"/>
              <a:t> and Payload descriptor (</a:t>
            </a:r>
            <a:r>
              <a:rPr lang="en-US" altLang="zh-CN" dirty="0" err="1"/>
              <a:t>msg</a:t>
            </a:r>
            <a:r>
              <a:rPr lang="en-US" altLang="zh-CN" dirty="0"/>
              <a:t> type, e.g., Query) are dropped</a:t>
            </a:r>
          </a:p>
          <a:p>
            <a:r>
              <a:rPr lang="en-US" altLang="zh-CN" dirty="0" err="1"/>
              <a:t>QueryHit</a:t>
            </a:r>
            <a:r>
              <a:rPr lang="en-US" altLang="zh-CN" dirty="0"/>
              <a:t> routed back only to peer from which Query received with same </a:t>
            </a:r>
            <a:r>
              <a:rPr lang="en-US" altLang="zh-CN" dirty="0" err="1"/>
              <a:t>DescriptorID</a:t>
            </a:r>
            <a:endParaRPr lang="en-US" altLang="zh-CN" dirty="0"/>
          </a:p>
          <a:p>
            <a:pPr lvl="1"/>
            <a:r>
              <a:rPr lang="en-US" altLang="zh-CN" dirty="0" err="1"/>
              <a:t>QueryHit</a:t>
            </a:r>
            <a:r>
              <a:rPr lang="en-US" altLang="zh-CN" dirty="0"/>
              <a:t> with </a:t>
            </a:r>
            <a:r>
              <a:rPr lang="en-US" altLang="zh-CN" dirty="0" err="1"/>
              <a:t>DescriptorID</a:t>
            </a:r>
            <a:r>
              <a:rPr lang="en-US" altLang="zh-CN" dirty="0"/>
              <a:t> for which Query not seen is dropped</a:t>
            </a:r>
          </a:p>
        </p:txBody>
      </p:sp>
    </p:spTree>
    <p:extLst>
      <p:ext uri="{BB962C8B-B14F-4D97-AF65-F5344CB8AC3E}">
        <p14:creationId xmlns:p14="http://schemas.microsoft.com/office/powerpoint/2010/main" val="24575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FF3FC-4759-4631-AAA6-87C50DF9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Search #3: Transfer Files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F22F48-E1C5-40BC-B3E5-E77BDC78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83FA0-4F58-45E5-88FC-37938FAE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Requestor chooses “best” </a:t>
            </a:r>
            <a:r>
              <a:rPr lang="en-US" altLang="zh-CN" dirty="0" err="1"/>
              <a:t>QueryHit</a:t>
            </a:r>
            <a:r>
              <a:rPr lang="en-US" altLang="zh-CN" dirty="0"/>
              <a:t> responder</a:t>
            </a:r>
          </a:p>
          <a:p>
            <a:pPr lvl="1"/>
            <a:r>
              <a:rPr lang="en-US" altLang="zh-CN" dirty="0"/>
              <a:t>Initiates HTTP request directly to responder’s </a:t>
            </a:r>
            <a:r>
              <a:rPr lang="en-US" altLang="zh-CN" dirty="0" err="1"/>
              <a:t>ip+port</a:t>
            </a:r>
            <a:endParaRPr lang="en-US" altLang="zh-CN" dirty="0"/>
          </a:p>
          <a:p>
            <a:r>
              <a:rPr lang="en-US" altLang="zh-CN" dirty="0"/>
              <a:t>Responder then replies with file packets after this message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65CF7FF-2EAE-48D7-BECB-D2D9C54D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98" y="3064015"/>
            <a:ext cx="5896771" cy="3635783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8C06D5-8475-40AA-8F3F-38E2369317AD}"/>
              </a:ext>
            </a:extLst>
          </p:cNvPr>
          <p:cNvCxnSpPr>
            <a:cxnSpLocks/>
          </p:cNvCxnSpPr>
          <p:nvPr/>
        </p:nvCxnSpPr>
        <p:spPr>
          <a:xfrm flipH="1" flipV="1">
            <a:off x="2936838" y="3746026"/>
            <a:ext cx="484094" cy="1514463"/>
          </a:xfrm>
          <a:prstGeom prst="straightConnector1">
            <a:avLst/>
          </a:prstGeom>
          <a:ln w="762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62F77E9-C6AB-4A8F-A32B-1E3B8AE7522F}"/>
              </a:ext>
            </a:extLst>
          </p:cNvPr>
          <p:cNvGrpSpPr/>
          <p:nvPr/>
        </p:nvGrpSpPr>
        <p:grpSpPr>
          <a:xfrm>
            <a:off x="84829" y="4926868"/>
            <a:ext cx="3094056" cy="1233674"/>
            <a:chOff x="111038" y="4104396"/>
            <a:chExt cx="3094056" cy="1233674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01824B8-7226-4BE0-B6BA-90A4E13EC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38" y="4104396"/>
              <a:ext cx="3094056" cy="1233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C668FCD-3EDA-4E1D-B1B5-45C1BBB0CF4B}"/>
                </a:ext>
              </a:extLst>
            </p:cNvPr>
            <p:cNvSpPr txBox="1"/>
            <p:nvPr/>
          </p:nvSpPr>
          <p:spPr>
            <a:xfrm>
              <a:off x="1865767" y="4503257"/>
              <a:ext cx="1150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 request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6894DB5-E553-4DCA-B646-1BE0E76BBD03}"/>
              </a:ext>
            </a:extLst>
          </p:cNvPr>
          <p:cNvCxnSpPr>
            <a:cxnSpLocks/>
          </p:cNvCxnSpPr>
          <p:nvPr/>
        </p:nvCxnSpPr>
        <p:spPr>
          <a:xfrm>
            <a:off x="3517751" y="3746026"/>
            <a:ext cx="550221" cy="1579704"/>
          </a:xfrm>
          <a:prstGeom prst="straightConnector1">
            <a:avLst/>
          </a:prstGeom>
          <a:ln w="762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7B8A283-7322-4AD5-B97A-79FB8B6C3EA0}"/>
              </a:ext>
            </a:extLst>
          </p:cNvPr>
          <p:cNvGrpSpPr/>
          <p:nvPr/>
        </p:nvGrpSpPr>
        <p:grpSpPr>
          <a:xfrm>
            <a:off x="4125800" y="3411871"/>
            <a:ext cx="2418890" cy="1329427"/>
            <a:chOff x="6548304" y="3745358"/>
            <a:chExt cx="2418890" cy="1329427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3610A243-ACBD-4D55-ACEA-CD97BAF5F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8304" y="3745358"/>
              <a:ext cx="2361062" cy="1329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180E8BC-F293-43EB-A505-013158917AA4}"/>
                </a:ext>
              </a:extLst>
            </p:cNvPr>
            <p:cNvSpPr txBox="1"/>
            <p:nvPr/>
          </p:nvSpPr>
          <p:spPr>
            <a:xfrm>
              <a:off x="7056159" y="4705453"/>
              <a:ext cx="191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 response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4A5501DA-A4B4-4D37-883D-B18AB320B278}"/>
              </a:ext>
            </a:extLst>
          </p:cNvPr>
          <p:cNvSpPr/>
          <p:nvPr/>
        </p:nvSpPr>
        <p:spPr>
          <a:xfrm>
            <a:off x="2771887" y="3064015"/>
            <a:ext cx="929881" cy="682011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5808-D832-48C4-A28F-93EB61E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 to Peer (P2P) Systems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2E1CF-3919-425B-85F9-9CA6EC0BB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materials from UIUC MOOC</a:t>
            </a:r>
          </a:p>
          <a:p>
            <a:r>
              <a:rPr lang="en-US" altLang="zh-CN" dirty="0"/>
              <a:t>Thanks </a:t>
            </a:r>
            <a:r>
              <a:rPr lang="en-US" altLang="zh-CN" dirty="0" err="1"/>
              <a:t>Indranil</a:t>
            </a:r>
            <a:r>
              <a:rPr lang="en-US" altLang="zh-CN" dirty="0"/>
              <a:t> Gupta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C20BE-FEE3-4C8B-90B9-0B14174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73167D-9FD1-4CF9-A5AA-8EBAB6C000B9}"/>
              </a:ext>
            </a:extLst>
          </p:cNvPr>
          <p:cNvSpPr/>
          <p:nvPr/>
        </p:nvSpPr>
        <p:spPr>
          <a:xfrm>
            <a:off x="831851" y="1185688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Part #2: Cloud Distributed System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FF3FC-4759-4631-AAA6-87C50DF9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Search #3: Transfer Files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F22F48-E1C5-40BC-B3E5-E77BDC78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83FA0-4F58-45E5-88FC-37938FAE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responder is </a:t>
            </a:r>
            <a:r>
              <a:rPr lang="en-US" altLang="zh-CN" b="1" dirty="0">
                <a:solidFill>
                  <a:srgbClr val="FF0000"/>
                </a:solidFill>
              </a:rPr>
              <a:t>behind firewall </a:t>
            </a:r>
            <a:r>
              <a:rPr lang="en-US" altLang="zh-CN" dirty="0"/>
              <a:t>that </a:t>
            </a:r>
            <a:r>
              <a:rPr lang="en-US" altLang="zh-CN" b="1" dirty="0">
                <a:solidFill>
                  <a:srgbClr val="FF0000"/>
                </a:solidFill>
              </a:rPr>
              <a:t>disallows incoming connections</a:t>
            </a:r>
            <a:r>
              <a:rPr lang="en-US" altLang="zh-CN" dirty="0"/>
              <a:t>? </a:t>
            </a:r>
          </a:p>
          <a:p>
            <a:pPr lvl="1"/>
            <a:r>
              <a:rPr lang="en-US" altLang="zh-CN" dirty="0"/>
              <a:t>Requestor sends </a:t>
            </a:r>
            <a:r>
              <a:rPr lang="en-US" altLang="zh-CN" b="1" dirty="0">
                <a:solidFill>
                  <a:schemeClr val="accent6"/>
                </a:solidFill>
              </a:rPr>
              <a:t>Push</a:t>
            </a:r>
            <a:r>
              <a:rPr lang="en-US" altLang="zh-CN" dirty="0"/>
              <a:t> to responder asking for file transfer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69A051-CADC-4A3B-8B6B-959A16D1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22" y="2884088"/>
            <a:ext cx="5896771" cy="3635783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0B6F6A-F8E0-4E6E-A3A9-CB6B1D382D27}"/>
              </a:ext>
            </a:extLst>
          </p:cNvPr>
          <p:cNvCxnSpPr>
            <a:cxnSpLocks/>
          </p:cNvCxnSpPr>
          <p:nvPr/>
        </p:nvCxnSpPr>
        <p:spPr>
          <a:xfrm flipH="1" flipV="1">
            <a:off x="3414992" y="3525997"/>
            <a:ext cx="484094" cy="1514463"/>
          </a:xfrm>
          <a:prstGeom prst="straightConnector1">
            <a:avLst/>
          </a:prstGeom>
          <a:ln w="762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DF11C70-863B-4CCE-8A98-F80BAF9AF6F0}"/>
              </a:ext>
            </a:extLst>
          </p:cNvPr>
          <p:cNvGrpSpPr/>
          <p:nvPr/>
        </p:nvGrpSpPr>
        <p:grpSpPr>
          <a:xfrm>
            <a:off x="562983" y="4706839"/>
            <a:ext cx="3094056" cy="1233674"/>
            <a:chOff x="111038" y="4104396"/>
            <a:chExt cx="3094056" cy="1233674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95BC625-08EA-4BFC-8D9B-F5ACB691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38" y="4104396"/>
              <a:ext cx="3094056" cy="1233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ACEB99D-5A33-4CCD-AB06-A03B9B536CA4}"/>
                </a:ext>
              </a:extLst>
            </p:cNvPr>
            <p:cNvSpPr txBox="1"/>
            <p:nvPr/>
          </p:nvSpPr>
          <p:spPr>
            <a:xfrm>
              <a:off x="1865767" y="4503257"/>
              <a:ext cx="1150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 request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64D8F7C-66D4-4D74-B2B5-A601C9207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12" y="3466618"/>
            <a:ext cx="1884414" cy="10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FF3FC-4759-4631-AAA6-87C50DF9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Search #3: Transfer Files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F22F48-E1C5-40BC-B3E5-E77BDC78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83FA0-4F58-45E5-88FC-37938FAE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253"/>
            <a:ext cx="10515600" cy="21381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What if responder is </a:t>
            </a:r>
            <a:r>
              <a:rPr lang="en-US" altLang="zh-CN" b="1" dirty="0">
                <a:solidFill>
                  <a:srgbClr val="FF0000"/>
                </a:solidFill>
              </a:rPr>
              <a:t>behind firewall </a:t>
            </a:r>
            <a:r>
              <a:rPr lang="en-US" altLang="zh-CN" dirty="0"/>
              <a:t>that </a:t>
            </a:r>
            <a:r>
              <a:rPr lang="en-US" altLang="zh-CN" b="1" dirty="0">
                <a:solidFill>
                  <a:srgbClr val="FF0000"/>
                </a:solidFill>
              </a:rPr>
              <a:t>disallows incoming connections</a:t>
            </a:r>
            <a:r>
              <a:rPr lang="en-US" altLang="zh-CN" dirty="0"/>
              <a:t>? </a:t>
            </a:r>
          </a:p>
          <a:p>
            <a:pPr lvl="1"/>
            <a:r>
              <a:rPr lang="en-US" altLang="zh-CN" dirty="0"/>
              <a:t>Requestor sends </a:t>
            </a:r>
            <a:r>
              <a:rPr lang="en-US" altLang="zh-CN" b="1" dirty="0">
                <a:solidFill>
                  <a:schemeClr val="accent6"/>
                </a:solidFill>
              </a:rPr>
              <a:t>Push message</a:t>
            </a:r>
            <a:r>
              <a:rPr lang="en-US" altLang="zh-CN" dirty="0"/>
              <a:t> to responder asking for file transfer</a:t>
            </a: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Responder establishes a TCP connection</a:t>
            </a:r>
            <a:r>
              <a:rPr lang="en-US" altLang="zh-CN" dirty="0"/>
              <a:t> at </a:t>
            </a:r>
            <a:r>
              <a:rPr lang="en-US" altLang="zh-CN" dirty="0" err="1"/>
              <a:t>ip_address</a:t>
            </a:r>
            <a:r>
              <a:rPr lang="en-US" altLang="zh-CN" dirty="0"/>
              <a:t>, port specified</a:t>
            </a:r>
          </a:p>
          <a:p>
            <a:pPr lvl="1"/>
            <a:r>
              <a:rPr lang="en-US" altLang="zh-CN" dirty="0"/>
              <a:t>Requestor then sends GET to responder and file is transferred as before</a:t>
            </a:r>
          </a:p>
          <a:p>
            <a:pPr lvl="1"/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69A051-CADC-4A3B-8B6B-959A16D1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18" y="3085694"/>
            <a:ext cx="5896771" cy="36357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4D8F7C-66D4-4D74-B2B5-A601C920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08" y="3668224"/>
            <a:ext cx="1884414" cy="1051739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324BF3E-C6DD-4CFF-B9AA-ADC7E803D0D1}"/>
              </a:ext>
            </a:extLst>
          </p:cNvPr>
          <p:cNvSpPr/>
          <p:nvPr/>
        </p:nvSpPr>
        <p:spPr>
          <a:xfrm>
            <a:off x="3539264" y="3547234"/>
            <a:ext cx="763793" cy="1925619"/>
          </a:xfrm>
          <a:custGeom>
            <a:avLst/>
            <a:gdLst>
              <a:gd name="connsiteX0" fmla="*/ 677732 w 763793"/>
              <a:gd name="connsiteY0" fmla="*/ 1925619 h 1925619"/>
              <a:gd name="connsiteX1" fmla="*/ 720763 w 763793"/>
              <a:gd name="connsiteY1" fmla="*/ 1818043 h 1925619"/>
              <a:gd name="connsiteX2" fmla="*/ 763793 w 763793"/>
              <a:gd name="connsiteY2" fmla="*/ 1656678 h 1925619"/>
              <a:gd name="connsiteX3" fmla="*/ 753036 w 763793"/>
              <a:gd name="connsiteY3" fmla="*/ 957431 h 1925619"/>
              <a:gd name="connsiteX4" fmla="*/ 710005 w 763793"/>
              <a:gd name="connsiteY4" fmla="*/ 710005 h 1925619"/>
              <a:gd name="connsiteX5" fmla="*/ 688490 w 763793"/>
              <a:gd name="connsiteY5" fmla="*/ 613186 h 1925619"/>
              <a:gd name="connsiteX6" fmla="*/ 645459 w 763793"/>
              <a:gd name="connsiteY6" fmla="*/ 548640 h 1925619"/>
              <a:gd name="connsiteX7" fmla="*/ 623944 w 763793"/>
              <a:gd name="connsiteY7" fmla="*/ 516367 h 1925619"/>
              <a:gd name="connsiteX8" fmla="*/ 602428 w 763793"/>
              <a:gd name="connsiteY8" fmla="*/ 494852 h 1925619"/>
              <a:gd name="connsiteX9" fmla="*/ 580913 w 763793"/>
              <a:gd name="connsiteY9" fmla="*/ 462579 h 1925619"/>
              <a:gd name="connsiteX10" fmla="*/ 537883 w 763793"/>
              <a:gd name="connsiteY10" fmla="*/ 408791 h 1925619"/>
              <a:gd name="connsiteX11" fmla="*/ 516367 w 763793"/>
              <a:gd name="connsiteY11" fmla="*/ 387276 h 1925619"/>
              <a:gd name="connsiteX12" fmla="*/ 484094 w 763793"/>
              <a:gd name="connsiteY12" fmla="*/ 376518 h 1925619"/>
              <a:gd name="connsiteX13" fmla="*/ 473337 w 763793"/>
              <a:gd name="connsiteY13" fmla="*/ 322730 h 1925619"/>
              <a:gd name="connsiteX14" fmla="*/ 451821 w 763793"/>
              <a:gd name="connsiteY14" fmla="*/ 301214 h 1925619"/>
              <a:gd name="connsiteX15" fmla="*/ 430306 w 763793"/>
              <a:gd name="connsiteY15" fmla="*/ 258184 h 1925619"/>
              <a:gd name="connsiteX16" fmla="*/ 408791 w 763793"/>
              <a:gd name="connsiteY16" fmla="*/ 236668 h 1925619"/>
              <a:gd name="connsiteX17" fmla="*/ 322730 w 763793"/>
              <a:gd name="connsiteY17" fmla="*/ 193638 h 1925619"/>
              <a:gd name="connsiteX18" fmla="*/ 311972 w 763793"/>
              <a:gd name="connsiteY18" fmla="*/ 139850 h 1925619"/>
              <a:gd name="connsiteX19" fmla="*/ 279699 w 763793"/>
              <a:gd name="connsiteY19" fmla="*/ 129092 h 1925619"/>
              <a:gd name="connsiteX20" fmla="*/ 247426 w 763793"/>
              <a:gd name="connsiteY20" fmla="*/ 96819 h 1925619"/>
              <a:gd name="connsiteX21" fmla="*/ 182880 w 763793"/>
              <a:gd name="connsiteY21" fmla="*/ 75304 h 1925619"/>
              <a:gd name="connsiteX22" fmla="*/ 32273 w 763793"/>
              <a:gd name="connsiteY22" fmla="*/ 32273 h 1925619"/>
              <a:gd name="connsiteX23" fmla="*/ 0 w 763793"/>
              <a:gd name="connsiteY23" fmla="*/ 0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63793" h="1925619">
                <a:moveTo>
                  <a:pt x="677732" y="1925619"/>
                </a:moveTo>
                <a:cubicBezTo>
                  <a:pt x="692076" y="1889760"/>
                  <a:pt x="717556" y="1856531"/>
                  <a:pt x="720763" y="1818043"/>
                </a:cubicBezTo>
                <a:cubicBezTo>
                  <a:pt x="732783" y="1673790"/>
                  <a:pt x="700987" y="1719484"/>
                  <a:pt x="763793" y="1656678"/>
                </a:cubicBezTo>
                <a:cubicBezTo>
                  <a:pt x="683727" y="1376442"/>
                  <a:pt x="753036" y="1646705"/>
                  <a:pt x="753036" y="957431"/>
                </a:cubicBezTo>
                <a:cubicBezTo>
                  <a:pt x="753036" y="750732"/>
                  <a:pt x="780139" y="803517"/>
                  <a:pt x="710005" y="710005"/>
                </a:cubicBezTo>
                <a:cubicBezTo>
                  <a:pt x="707087" y="692498"/>
                  <a:pt x="701099" y="635883"/>
                  <a:pt x="688490" y="613186"/>
                </a:cubicBezTo>
                <a:cubicBezTo>
                  <a:pt x="675932" y="590582"/>
                  <a:pt x="659803" y="570155"/>
                  <a:pt x="645459" y="548640"/>
                </a:cubicBezTo>
                <a:cubicBezTo>
                  <a:pt x="638287" y="537882"/>
                  <a:pt x="633086" y="525509"/>
                  <a:pt x="623944" y="516367"/>
                </a:cubicBezTo>
                <a:cubicBezTo>
                  <a:pt x="616772" y="509195"/>
                  <a:pt x="608764" y="502772"/>
                  <a:pt x="602428" y="494852"/>
                </a:cubicBezTo>
                <a:cubicBezTo>
                  <a:pt x="594351" y="484756"/>
                  <a:pt x="588670" y="472922"/>
                  <a:pt x="580913" y="462579"/>
                </a:cubicBezTo>
                <a:cubicBezTo>
                  <a:pt x="567137" y="444210"/>
                  <a:pt x="552826" y="426224"/>
                  <a:pt x="537883" y="408791"/>
                </a:cubicBezTo>
                <a:cubicBezTo>
                  <a:pt x="531282" y="401090"/>
                  <a:pt x="525064" y="392494"/>
                  <a:pt x="516367" y="387276"/>
                </a:cubicBezTo>
                <a:cubicBezTo>
                  <a:pt x="506643" y="381442"/>
                  <a:pt x="494852" y="380104"/>
                  <a:pt x="484094" y="376518"/>
                </a:cubicBezTo>
                <a:cubicBezTo>
                  <a:pt x="480508" y="358589"/>
                  <a:pt x="480540" y="339536"/>
                  <a:pt x="473337" y="322730"/>
                </a:cubicBezTo>
                <a:cubicBezTo>
                  <a:pt x="469342" y="313407"/>
                  <a:pt x="457447" y="309653"/>
                  <a:pt x="451821" y="301214"/>
                </a:cubicBezTo>
                <a:cubicBezTo>
                  <a:pt x="442926" y="287871"/>
                  <a:pt x="439201" y="271527"/>
                  <a:pt x="430306" y="258184"/>
                </a:cubicBezTo>
                <a:cubicBezTo>
                  <a:pt x="424680" y="249745"/>
                  <a:pt x="417044" y="242563"/>
                  <a:pt x="408791" y="236668"/>
                </a:cubicBezTo>
                <a:cubicBezTo>
                  <a:pt x="364336" y="204914"/>
                  <a:pt x="364504" y="207563"/>
                  <a:pt x="322730" y="193638"/>
                </a:cubicBezTo>
                <a:cubicBezTo>
                  <a:pt x="319144" y="175709"/>
                  <a:pt x="322114" y="155064"/>
                  <a:pt x="311972" y="139850"/>
                </a:cubicBezTo>
                <a:cubicBezTo>
                  <a:pt x="305682" y="130415"/>
                  <a:pt x="289134" y="135382"/>
                  <a:pt x="279699" y="129092"/>
                </a:cubicBezTo>
                <a:cubicBezTo>
                  <a:pt x="267041" y="120653"/>
                  <a:pt x="260725" y="104207"/>
                  <a:pt x="247426" y="96819"/>
                </a:cubicBezTo>
                <a:cubicBezTo>
                  <a:pt x="227601" y="85805"/>
                  <a:pt x="204686" y="81534"/>
                  <a:pt x="182880" y="75304"/>
                </a:cubicBezTo>
                <a:cubicBezTo>
                  <a:pt x="-6230" y="21272"/>
                  <a:pt x="187032" y="83859"/>
                  <a:pt x="32273" y="3227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15ECEF-26A5-416E-B1C6-A5DC128F7044}"/>
              </a:ext>
            </a:extLst>
          </p:cNvPr>
          <p:cNvSpPr txBox="1"/>
          <p:nvPr/>
        </p:nvSpPr>
        <p:spPr>
          <a:xfrm rot="5400000">
            <a:off x="4293644" y="4718919"/>
            <a:ext cx="647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</a:rPr>
              <a:t>Push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CEB8CED-E8C2-4A9C-B930-B8A391410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077" y="3027388"/>
            <a:ext cx="3979923" cy="2701267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24FF988-6D2C-4587-A6A8-F2EE9DB3FDB0}"/>
              </a:ext>
            </a:extLst>
          </p:cNvPr>
          <p:cNvCxnSpPr>
            <a:cxnSpLocks/>
          </p:cNvCxnSpPr>
          <p:nvPr/>
        </p:nvCxnSpPr>
        <p:spPr>
          <a:xfrm>
            <a:off x="2652883" y="3669889"/>
            <a:ext cx="719975" cy="1680308"/>
          </a:xfrm>
          <a:prstGeom prst="straightConnector1">
            <a:avLst/>
          </a:prstGeom>
          <a:ln w="762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1120840-3E4F-4AC8-9FF0-D397460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17" y="3547234"/>
            <a:ext cx="1560712" cy="6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14609 0.2807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C9619-24CB-412C-8260-6AA1898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Membership Maintaining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824B28-62AC-4005-9CF2-3B108D9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241872A-E351-4F6D-A073-75B56E82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1492"/>
            <a:ext cx="10515600" cy="261969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Peers initiate Ping’s periodically</a:t>
            </a:r>
          </a:p>
          <a:p>
            <a:r>
              <a:rPr lang="en-US" altLang="zh-CN" dirty="0"/>
              <a:t>Pings flooded out like </a:t>
            </a:r>
            <a:r>
              <a:rPr lang="en-US" altLang="zh-CN" dirty="0" err="1"/>
              <a:t>Querys</a:t>
            </a:r>
            <a:r>
              <a:rPr lang="en-US" altLang="zh-CN" dirty="0"/>
              <a:t>, Pongs routed along reverse path like </a:t>
            </a:r>
            <a:r>
              <a:rPr lang="en-US" altLang="zh-CN" dirty="0" err="1"/>
              <a:t>QueryHits</a:t>
            </a:r>
            <a:endParaRPr lang="en-US" altLang="zh-CN" dirty="0"/>
          </a:p>
          <a:p>
            <a:r>
              <a:rPr lang="en-US" altLang="zh-CN" dirty="0"/>
              <a:t>Pong replies used to update set of neighboring peers</a:t>
            </a:r>
          </a:p>
          <a:p>
            <a:pPr lvl="1"/>
            <a:r>
              <a:rPr lang="en-US" altLang="zh-CN" dirty="0"/>
              <a:t>to keep neighbor lists fresh in spite of peers joining, leaving and failing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72880F-2925-42C5-8853-2D9D7315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13" y="1127343"/>
            <a:ext cx="690736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9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630F8-F18D-4E45-AC06-FBA0A9F0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Summary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F1787E-0234-4EB9-B3C3-7200EBF7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0E5A2-81E0-44A1-807E-E19C8F01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servers </a:t>
            </a:r>
          </a:p>
          <a:p>
            <a:r>
              <a:rPr lang="en-US" altLang="zh-CN" dirty="0"/>
              <a:t>Peers/</a:t>
            </a:r>
            <a:r>
              <a:rPr lang="en-US" altLang="zh-CN" dirty="0" err="1"/>
              <a:t>servents</a:t>
            </a:r>
            <a:r>
              <a:rPr lang="en-US" altLang="zh-CN" dirty="0"/>
              <a:t> maintain “neighbors”, this forms an overlay graph</a:t>
            </a:r>
          </a:p>
          <a:p>
            <a:r>
              <a:rPr lang="en-US" altLang="zh-CN" dirty="0"/>
              <a:t>Peers store their own files</a:t>
            </a:r>
          </a:p>
          <a:p>
            <a:r>
              <a:rPr lang="en-US" altLang="zh-CN" dirty="0"/>
              <a:t>Queries flooded out, </a:t>
            </a:r>
            <a:r>
              <a:rPr lang="en-US" altLang="zh-CN" dirty="0" err="1"/>
              <a:t>ttl</a:t>
            </a:r>
            <a:r>
              <a:rPr lang="en-US" altLang="zh-CN" dirty="0"/>
              <a:t> restricted</a:t>
            </a:r>
          </a:p>
          <a:p>
            <a:r>
              <a:rPr lang="en-US" altLang="zh-CN" dirty="0" err="1"/>
              <a:t>QueryHit</a:t>
            </a:r>
            <a:r>
              <a:rPr lang="en-US" altLang="zh-CN" dirty="0"/>
              <a:t> (replies) reverse path routed</a:t>
            </a:r>
          </a:p>
          <a:p>
            <a:r>
              <a:rPr lang="en-US" altLang="zh-CN" dirty="0"/>
              <a:t>Supports file transfer through firewalls</a:t>
            </a:r>
          </a:p>
          <a:p>
            <a:r>
              <a:rPr lang="en-US" altLang="zh-CN" dirty="0"/>
              <a:t>Periodic Ping-pong to continuously refresh neighbor lists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1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4070-162E-457F-B304-04063FA5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Gnutella Problems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636C2E-99EC-4E4D-8686-77820C9B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385B3-8FC3-456A-B08A-E9AC6F2C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Large number of </a:t>
            </a:r>
            <a:r>
              <a:rPr lang="en-US" altLang="zh-CN" b="1" dirty="0"/>
              <a:t>freeloaders</a:t>
            </a:r>
          </a:p>
          <a:p>
            <a:pPr lvl="1"/>
            <a:r>
              <a:rPr lang="en-US" altLang="zh-CN" dirty="0"/>
              <a:t>70% of users in 2000 were freeloaders</a:t>
            </a:r>
          </a:p>
          <a:p>
            <a:pPr lvl="1"/>
            <a:r>
              <a:rPr lang="en-US" altLang="zh-CN" dirty="0"/>
              <a:t>Only download files, never upload own files</a:t>
            </a:r>
          </a:p>
          <a:p>
            <a:r>
              <a:rPr lang="en-US" altLang="zh-CN" dirty="0"/>
              <a:t>Some hosts </a:t>
            </a:r>
            <a:r>
              <a:rPr lang="en-US" altLang="zh-CN" b="1" dirty="0"/>
              <a:t>do not have enough bandwidth</a:t>
            </a:r>
            <a:r>
              <a:rPr lang="en-US" altLang="zh-CN" dirty="0"/>
              <a:t> for passing Gnutella traffic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FastTrack</a:t>
            </a:r>
            <a:r>
              <a:rPr lang="en-US" altLang="zh-CN" dirty="0"/>
              <a:t> System (soon)</a:t>
            </a:r>
          </a:p>
          <a:p>
            <a:r>
              <a:rPr lang="en-US" altLang="zh-CN" dirty="0"/>
              <a:t>Flooding causes </a:t>
            </a:r>
            <a:r>
              <a:rPr lang="en-US" altLang="zh-CN" b="1" dirty="0"/>
              <a:t>excessive traffic</a:t>
            </a:r>
            <a:r>
              <a:rPr lang="en-US" altLang="zh-CN" dirty="0"/>
              <a:t>. More intelligent routing?</a:t>
            </a:r>
          </a:p>
          <a:p>
            <a:pPr lvl="1"/>
            <a:r>
              <a:rPr lang="en-US" altLang="zh-CN" dirty="0"/>
              <a:t>Structured Peer-to-peer systems, e.g., </a:t>
            </a:r>
            <a:r>
              <a:rPr lang="en-US" altLang="zh-CN" b="1" dirty="0">
                <a:solidFill>
                  <a:srgbClr val="FF0000"/>
                </a:solidFill>
              </a:rPr>
              <a:t>Chord</a:t>
            </a:r>
            <a:r>
              <a:rPr lang="en-US" altLang="zh-CN" dirty="0"/>
              <a:t> System (coming up next lecture)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FastTrack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84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BF867228-F13C-4B9C-9ABD-8385F2F3BD01}"/>
              </a:ext>
            </a:extLst>
          </p:cNvPr>
          <p:cNvSpPr txBox="1">
            <a:spLocks/>
          </p:cNvSpPr>
          <p:nvPr/>
        </p:nvSpPr>
        <p:spPr>
          <a:xfrm>
            <a:off x="838200" y="1290862"/>
            <a:ext cx="10747786" cy="491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Underlying technology in </a:t>
            </a:r>
            <a:r>
              <a:rPr lang="en-US" altLang="zh-CN" dirty="0" err="1"/>
              <a:t>Kazaa</a:t>
            </a:r>
            <a:r>
              <a:rPr lang="en-US" altLang="zh-CN" dirty="0"/>
              <a:t>, </a:t>
            </a:r>
            <a:r>
              <a:rPr lang="en-US" altLang="zh-CN" dirty="0" err="1"/>
              <a:t>KazaaLite</a:t>
            </a:r>
            <a:r>
              <a:rPr lang="en-US" altLang="zh-CN" dirty="0"/>
              <a:t>, </a:t>
            </a:r>
            <a:r>
              <a:rPr lang="en-US" altLang="zh-CN" dirty="0" err="1"/>
              <a:t>Grokster</a:t>
            </a:r>
            <a:endParaRPr lang="en-US" altLang="zh-CN" dirty="0"/>
          </a:p>
          <a:p>
            <a:r>
              <a:rPr lang="en-US" altLang="zh-CN" dirty="0"/>
              <a:t>Hybrid between Gnutella and Napster</a:t>
            </a:r>
          </a:p>
          <a:p>
            <a:r>
              <a:rPr lang="en-US" altLang="zh-CN" dirty="0"/>
              <a:t>Takes advantage of “healthier” participants in the system</a:t>
            </a:r>
          </a:p>
          <a:p>
            <a:r>
              <a:rPr lang="en-US" altLang="zh-CN" dirty="0"/>
              <a:t>Proprietary protocol, but some details available</a:t>
            </a:r>
          </a:p>
          <a:p>
            <a:r>
              <a:rPr lang="en-US" altLang="zh-CN" dirty="0"/>
              <a:t>Like Gnutella, but with some peers designated as </a:t>
            </a:r>
            <a:r>
              <a:rPr lang="en-US" altLang="zh-CN" b="1" dirty="0" err="1">
                <a:solidFill>
                  <a:srgbClr val="FF0000"/>
                </a:solidFill>
              </a:rPr>
              <a:t>supernodes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B349CF7-AA3C-4CB9-B9D5-0BB43E06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FastTrack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10794D-E619-4291-87B7-DE81321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7239BB4-5C43-4E17-8FEF-E9FAEA045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09" y="4250456"/>
            <a:ext cx="4095750" cy="219075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E33974-D48C-4406-BBF4-32F90CF6E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56" y="4250456"/>
            <a:ext cx="2269415" cy="22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55B28-4277-4B2B-97A4-5033BF8E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FastTrack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35C944-B0A6-45BB-800A-8BC1AD15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2" name="内容占位符 51">
            <a:extLst>
              <a:ext uri="{FF2B5EF4-FFF2-40B4-BE49-F238E27FC236}">
                <a16:creationId xmlns:a16="http://schemas.microsoft.com/office/drawing/2014/main" id="{2E76A2B4-6ECF-4B0A-A2DB-708BDB8B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supernode</a:t>
            </a:r>
            <a:r>
              <a:rPr lang="en-US" altLang="zh-CN" dirty="0"/>
              <a:t> stores a directory listing a subset of </a:t>
            </a:r>
            <a:r>
              <a:rPr lang="en-US" altLang="zh-CN" b="1" dirty="0">
                <a:solidFill>
                  <a:srgbClr val="FF0000"/>
                </a:solidFill>
              </a:rPr>
              <a:t>nearby (&lt;</a:t>
            </a:r>
            <a:r>
              <a:rPr lang="en-US" altLang="zh-CN" b="1" dirty="0" err="1">
                <a:solidFill>
                  <a:srgbClr val="FF0000"/>
                </a:solidFill>
              </a:rPr>
              <a:t>filename,peer</a:t>
            </a:r>
            <a:r>
              <a:rPr lang="en-US" altLang="zh-CN" b="1" dirty="0">
                <a:solidFill>
                  <a:srgbClr val="FF0000"/>
                </a:solidFill>
              </a:rPr>
              <a:t> pointer&gt;)</a:t>
            </a:r>
            <a:r>
              <a:rPr lang="en-US" altLang="zh-CN" dirty="0"/>
              <a:t>, similar to Napster servers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38360C4-1028-4942-A768-D9AF1E7BEBEC}"/>
              </a:ext>
            </a:extLst>
          </p:cNvPr>
          <p:cNvGrpSpPr>
            <a:grpSpLocks/>
          </p:cNvGrpSpPr>
          <p:nvPr/>
        </p:nvGrpSpPr>
        <p:grpSpPr bwMode="auto">
          <a:xfrm>
            <a:off x="4312925" y="3050558"/>
            <a:ext cx="533401" cy="469901"/>
            <a:chOff x="1584" y="3160"/>
            <a:chExt cx="336" cy="296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F5249EEB-6F4F-4E3B-91F6-EA679BA2A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72E145C9-A9D7-4C56-A3E4-678F2760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1172943-BBBB-4088-92DC-391DB66F0A20}"/>
              </a:ext>
            </a:extLst>
          </p:cNvPr>
          <p:cNvGrpSpPr>
            <a:grpSpLocks/>
          </p:cNvGrpSpPr>
          <p:nvPr/>
        </p:nvGrpSpPr>
        <p:grpSpPr bwMode="auto">
          <a:xfrm>
            <a:off x="1722125" y="2745758"/>
            <a:ext cx="533401" cy="469901"/>
            <a:chOff x="1584" y="3160"/>
            <a:chExt cx="336" cy="296"/>
          </a:xfrm>
        </p:grpSpPr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CB8DD206-1EF9-4142-B3DD-C78B07B0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9A616978-98F4-46A5-9A3F-CA6C09054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A814BCEE-3A06-4E96-B2F3-C9EA36B57EE2}"/>
              </a:ext>
            </a:extLst>
          </p:cNvPr>
          <p:cNvGrpSpPr>
            <a:grpSpLocks/>
          </p:cNvGrpSpPr>
          <p:nvPr/>
        </p:nvGrpSpPr>
        <p:grpSpPr bwMode="auto">
          <a:xfrm>
            <a:off x="2512698" y="5598496"/>
            <a:ext cx="533401" cy="469901"/>
            <a:chOff x="1584" y="3160"/>
            <a:chExt cx="336" cy="296"/>
          </a:xfrm>
        </p:grpSpPr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A1B21322-4B4D-4C8F-A653-7F64E609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7A20F5F0-7278-4921-888B-BC457917C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80C377FF-04F8-49FC-94C7-005E55432C0C}"/>
              </a:ext>
            </a:extLst>
          </p:cNvPr>
          <p:cNvGrpSpPr>
            <a:grpSpLocks/>
          </p:cNvGrpSpPr>
          <p:nvPr/>
        </p:nvGrpSpPr>
        <p:grpSpPr bwMode="auto">
          <a:xfrm>
            <a:off x="7360925" y="2593358"/>
            <a:ext cx="533401" cy="469901"/>
            <a:chOff x="1584" y="3160"/>
            <a:chExt cx="336" cy="296"/>
          </a:xfrm>
        </p:grpSpPr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36BF6C5-26DD-4D8A-831A-6E4EE119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5620F17E-3914-4235-A5D1-4F0DE7925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9" name="Line 21">
            <a:extLst>
              <a:ext uri="{FF2B5EF4-FFF2-40B4-BE49-F238E27FC236}">
                <a16:creationId xmlns:a16="http://schemas.microsoft.com/office/drawing/2014/main" id="{22DF9822-E538-4F6B-BF20-2B44296428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9321" y="2974353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DF9AE085-B160-4FD1-9E64-A06AD3855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6921" y="3202953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0F85B5D7-2272-402D-AB03-400009079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321" y="3279153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DC4D90EA-0F5B-4885-88C6-616251C08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521" y="3126753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0ACA1A59-F234-47CD-BE3D-1B51A6686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0121" y="3431553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FA97C9B4-BE94-423A-A192-AE39DCAF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5" y="3126753"/>
            <a:ext cx="85130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A25B07F8-59D6-4153-BA85-BF94175B93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3721" y="5793753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DF08F3-D4C0-43C5-A6D2-B04A6B1E6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5521" y="3050553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FAF5808A-3842-4882-AE81-FCBD4CE7E8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4121" y="5869953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34">
            <a:extLst>
              <a:ext uri="{FF2B5EF4-FFF2-40B4-BE49-F238E27FC236}">
                <a16:creationId xmlns:a16="http://schemas.microsoft.com/office/drawing/2014/main" id="{EC283CB5-327D-4A32-A162-425E0087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21" y="5260353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Group 43">
            <a:extLst>
              <a:ext uri="{FF2B5EF4-FFF2-40B4-BE49-F238E27FC236}">
                <a16:creationId xmlns:a16="http://schemas.microsoft.com/office/drawing/2014/main" id="{DD2437B9-3C19-46B3-A9B7-6CB632A1B8B9}"/>
              </a:ext>
            </a:extLst>
          </p:cNvPr>
          <p:cNvGrpSpPr>
            <a:grpSpLocks/>
          </p:cNvGrpSpPr>
          <p:nvPr/>
        </p:nvGrpSpPr>
        <p:grpSpPr bwMode="auto">
          <a:xfrm>
            <a:off x="7741924" y="4803159"/>
            <a:ext cx="533400" cy="469901"/>
            <a:chOff x="2448" y="1536"/>
            <a:chExt cx="336" cy="296"/>
          </a:xfrm>
        </p:grpSpPr>
        <p:sp>
          <p:nvSpPr>
            <p:cNvPr id="27" name="Oval 44">
              <a:extLst>
                <a:ext uri="{FF2B5EF4-FFF2-40B4-BE49-F238E27FC236}">
                  <a16:creationId xmlns:a16="http://schemas.microsoft.com/office/drawing/2014/main" id="{B1C3ABAF-62D0-44B9-A949-7FC1B807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id="{AFDD7D1F-1011-4ED9-92D2-A6B8A94A6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defTabSz="1269827">
                <a:defRPr sz="3600" kern="0">
                  <a:solidFill>
                    <a:sysClr val="windowText" lastClr="000000"/>
                  </a:solidFill>
                </a:defRPr>
              </a:lvl1pPr>
              <a:lvl2pPr marL="634914" defTabSz="1269827">
                <a:defRPr sz="2500"/>
              </a:lvl2pPr>
              <a:lvl3pPr marL="1269827" defTabSz="1269827">
                <a:defRPr sz="2500"/>
              </a:lvl3pPr>
              <a:lvl4pPr marL="1904741" defTabSz="1269827">
                <a:defRPr sz="2500"/>
              </a:lvl4pPr>
              <a:lvl5pPr marL="2539655" defTabSz="1269827">
                <a:defRPr sz="2500"/>
              </a:lvl5pPr>
              <a:lvl6pPr marL="3174568" defTabSz="1269827">
                <a:defRPr sz="2500"/>
              </a:lvl6pPr>
              <a:lvl7pPr marL="3809482" defTabSz="1269827">
                <a:defRPr sz="2500"/>
              </a:lvl7pPr>
              <a:lvl8pPr marL="4444395" defTabSz="1269827">
                <a:defRPr sz="2500"/>
              </a:lvl8pPr>
              <a:lvl9pPr marL="5079309" defTabSz="1269827">
                <a:defRPr sz="2500"/>
              </a:lvl9pPr>
            </a:lstStyle>
            <a:p>
              <a:r>
                <a:rPr lang="en-US" sz="2800" dirty="0"/>
                <a:t>S</a:t>
              </a:r>
            </a:p>
          </p:txBody>
        </p:sp>
      </p:grpSp>
      <p:grpSp>
        <p:nvGrpSpPr>
          <p:cNvPr id="20" name="Group 46">
            <a:extLst>
              <a:ext uri="{FF2B5EF4-FFF2-40B4-BE49-F238E27FC236}">
                <a16:creationId xmlns:a16="http://schemas.microsoft.com/office/drawing/2014/main" id="{C3407EE6-6AF1-417D-BD9B-93A26E5B6BF5}"/>
              </a:ext>
            </a:extLst>
          </p:cNvPr>
          <p:cNvGrpSpPr>
            <a:grpSpLocks/>
          </p:cNvGrpSpPr>
          <p:nvPr/>
        </p:nvGrpSpPr>
        <p:grpSpPr bwMode="auto">
          <a:xfrm>
            <a:off x="5760724" y="5641359"/>
            <a:ext cx="533400" cy="469901"/>
            <a:chOff x="2448" y="1536"/>
            <a:chExt cx="336" cy="296"/>
          </a:xfrm>
        </p:grpSpPr>
        <p:sp>
          <p:nvSpPr>
            <p:cNvPr id="25" name="Oval 47">
              <a:extLst>
                <a:ext uri="{FF2B5EF4-FFF2-40B4-BE49-F238E27FC236}">
                  <a16:creationId xmlns:a16="http://schemas.microsoft.com/office/drawing/2014/main" id="{6C381D71-1446-48CE-A4D8-F9A24489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DF592080-9F50-45D3-A799-495294BF3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defRPr>
              </a:lvl1pPr>
              <a:lvl2pPr marL="634914" defTabSz="1269827">
                <a:defRPr sz="2500"/>
              </a:lvl2pPr>
              <a:lvl3pPr marL="1269827" defTabSz="1269827">
                <a:defRPr sz="2500"/>
              </a:lvl3pPr>
              <a:lvl4pPr marL="1904741" defTabSz="1269827">
                <a:defRPr sz="2500"/>
              </a:lvl4pPr>
              <a:lvl5pPr marL="2539655" defTabSz="1269827">
                <a:defRPr sz="2500"/>
              </a:lvl5pPr>
              <a:lvl6pPr marL="3174568" defTabSz="1269827">
                <a:defRPr sz="2500"/>
              </a:lvl6pPr>
              <a:lvl7pPr marL="3809482" defTabSz="1269827">
                <a:defRPr sz="2500"/>
              </a:lvl7pPr>
              <a:lvl8pPr marL="4444395" defTabSz="1269827">
                <a:defRPr sz="2500"/>
              </a:lvl8pPr>
              <a:lvl9pPr marL="5079309" defTabSz="1269827">
                <a:defRPr sz="2500"/>
              </a:lvl9pPr>
            </a:lstStyle>
            <a:p>
              <a:r>
                <a:rPr lang="en-US" sz="2800"/>
                <a:t>S</a:t>
              </a:r>
              <a:endParaRPr lang="en-US" sz="2800" dirty="0"/>
            </a:p>
          </p:txBody>
        </p:sp>
      </p:grpSp>
      <p:grpSp>
        <p:nvGrpSpPr>
          <p:cNvPr id="22" name="Group 50">
            <a:extLst>
              <a:ext uri="{FF2B5EF4-FFF2-40B4-BE49-F238E27FC236}">
                <a16:creationId xmlns:a16="http://schemas.microsoft.com/office/drawing/2014/main" id="{C132CD12-7A12-4424-ADF7-9D2AB84D2EB6}"/>
              </a:ext>
            </a:extLst>
          </p:cNvPr>
          <p:cNvGrpSpPr>
            <a:grpSpLocks/>
          </p:cNvGrpSpPr>
          <p:nvPr/>
        </p:nvGrpSpPr>
        <p:grpSpPr bwMode="auto">
          <a:xfrm>
            <a:off x="7665725" y="6022358"/>
            <a:ext cx="533401" cy="469901"/>
            <a:chOff x="1584" y="3160"/>
            <a:chExt cx="336" cy="296"/>
          </a:xfrm>
        </p:grpSpPr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A5F9D546-CE5D-44D0-BF8F-A680219C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B230190F-40C8-4139-A610-36274E4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A5C278-6B14-49AB-8AE8-8E47139AA51A}"/>
              </a:ext>
            </a:extLst>
          </p:cNvPr>
          <p:cNvGrpSpPr/>
          <p:nvPr/>
        </p:nvGrpSpPr>
        <p:grpSpPr>
          <a:xfrm>
            <a:off x="4236723" y="4807560"/>
            <a:ext cx="4038598" cy="1981254"/>
            <a:chOff x="4236723" y="4807560"/>
            <a:chExt cx="4038598" cy="1981254"/>
          </a:xfrm>
        </p:grpSpPr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E65353F4-B43B-4F85-B8AF-8820E19F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723" y="6327153"/>
              <a:ext cx="162074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CC66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Supernodes</a:t>
              </a:r>
            </a:p>
          </p:txBody>
        </p:sp>
        <p:grpSp>
          <p:nvGrpSpPr>
            <p:cNvPr id="45" name="Group 43">
              <a:extLst>
                <a:ext uri="{FF2B5EF4-FFF2-40B4-BE49-F238E27FC236}">
                  <a16:creationId xmlns:a16="http://schemas.microsoft.com/office/drawing/2014/main" id="{6C960D48-D1AF-4F34-AFF0-EE1127645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1921" y="4807560"/>
              <a:ext cx="533400" cy="469901"/>
              <a:chOff x="2448" y="1536"/>
              <a:chExt cx="336" cy="296"/>
            </a:xfrm>
          </p:grpSpPr>
          <p:sp>
            <p:nvSpPr>
              <p:cNvPr id="46" name="Oval 44">
                <a:extLst>
                  <a:ext uri="{FF2B5EF4-FFF2-40B4-BE49-F238E27FC236}">
                    <a16:creationId xmlns:a16="http://schemas.microsoft.com/office/drawing/2014/main" id="{9CA97344-F319-4511-B49D-39469843D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 Box 45">
                <a:extLst>
                  <a:ext uri="{FF2B5EF4-FFF2-40B4-BE49-F238E27FC236}">
                    <a16:creationId xmlns:a16="http://schemas.microsoft.com/office/drawing/2014/main" id="{C90025FC-D8E6-440C-BF1C-7DB138EED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  <p:grpSp>
          <p:nvGrpSpPr>
            <p:cNvPr id="48" name="Group 46">
              <a:extLst>
                <a:ext uri="{FF2B5EF4-FFF2-40B4-BE49-F238E27FC236}">
                  <a16:creationId xmlns:a16="http://schemas.microsoft.com/office/drawing/2014/main" id="{4D3F2115-7CC8-459D-823A-877676A85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0721" y="5645760"/>
              <a:ext cx="533400" cy="469901"/>
              <a:chOff x="2448" y="1536"/>
              <a:chExt cx="336" cy="296"/>
            </a:xfrm>
          </p:grpSpPr>
          <p:sp>
            <p:nvSpPr>
              <p:cNvPr id="49" name="Oval 47">
                <a:extLst>
                  <a:ext uri="{FF2B5EF4-FFF2-40B4-BE49-F238E27FC236}">
                    <a16:creationId xmlns:a16="http://schemas.microsoft.com/office/drawing/2014/main" id="{14C669B3-09E9-4D24-A19E-2E564DF6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 Box 48">
                <a:extLst>
                  <a:ext uri="{FF2B5EF4-FFF2-40B4-BE49-F238E27FC236}">
                    <a16:creationId xmlns:a16="http://schemas.microsoft.com/office/drawing/2014/main" id="{D28A9991-9A08-48F2-A9D0-B18D5F095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7868C6-D49E-4C92-B1B7-74B6D54F0617}"/>
              </a:ext>
            </a:extLst>
          </p:cNvPr>
          <p:cNvGrpSpPr/>
          <p:nvPr/>
        </p:nvGrpSpPr>
        <p:grpSpPr>
          <a:xfrm>
            <a:off x="8433995" y="3652944"/>
            <a:ext cx="2625444" cy="1317089"/>
            <a:chOff x="8433995" y="3652944"/>
            <a:chExt cx="2625444" cy="131708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0B5B1AB-6C2F-483E-A0EF-AC430A6D3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0718" y="3652944"/>
              <a:ext cx="1788721" cy="1162915"/>
            </a:xfrm>
            <a:prstGeom prst="rect">
              <a:avLst/>
            </a:prstGeom>
          </p:spPr>
        </p:pic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B0BFEF7-D100-4FC0-A7AD-61E07FF118B6}"/>
                </a:ext>
              </a:extLst>
            </p:cNvPr>
            <p:cNvCxnSpPr/>
            <p:nvPr/>
          </p:nvCxnSpPr>
          <p:spPr>
            <a:xfrm flipV="1">
              <a:off x="8433995" y="4625788"/>
              <a:ext cx="828339" cy="3442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7B11FEB-54FA-43C9-A6B3-AD70C9715BB1}"/>
              </a:ext>
            </a:extLst>
          </p:cNvPr>
          <p:cNvSpPr/>
          <p:nvPr/>
        </p:nvSpPr>
        <p:spPr>
          <a:xfrm>
            <a:off x="3970293" y="2795058"/>
            <a:ext cx="4668098" cy="3944733"/>
          </a:xfrm>
          <a:custGeom>
            <a:avLst/>
            <a:gdLst>
              <a:gd name="connsiteX0" fmla="*/ 440342 w 4668098"/>
              <a:gd name="connsiteY0" fmla="*/ 131022 h 3944733"/>
              <a:gd name="connsiteX1" fmla="*/ 322008 w 4668098"/>
              <a:gd name="connsiteY1" fmla="*/ 152537 h 3944733"/>
              <a:gd name="connsiteX2" fmla="*/ 278978 w 4668098"/>
              <a:gd name="connsiteY2" fmla="*/ 184810 h 3944733"/>
              <a:gd name="connsiteX3" fmla="*/ 235947 w 4668098"/>
              <a:gd name="connsiteY3" fmla="*/ 195568 h 3944733"/>
              <a:gd name="connsiteX4" fmla="*/ 192916 w 4668098"/>
              <a:gd name="connsiteY4" fmla="*/ 217083 h 3944733"/>
              <a:gd name="connsiteX5" fmla="*/ 160643 w 4668098"/>
              <a:gd name="connsiteY5" fmla="*/ 227841 h 3944733"/>
              <a:gd name="connsiteX6" fmla="*/ 53067 w 4668098"/>
              <a:gd name="connsiteY6" fmla="*/ 303144 h 3944733"/>
              <a:gd name="connsiteX7" fmla="*/ 20794 w 4668098"/>
              <a:gd name="connsiteY7" fmla="*/ 335417 h 3944733"/>
              <a:gd name="connsiteX8" fmla="*/ 31552 w 4668098"/>
              <a:gd name="connsiteY8" fmla="*/ 636631 h 3944733"/>
              <a:gd name="connsiteX9" fmla="*/ 42309 w 4668098"/>
              <a:gd name="connsiteY9" fmla="*/ 679662 h 3944733"/>
              <a:gd name="connsiteX10" fmla="*/ 96098 w 4668098"/>
              <a:gd name="connsiteY10" fmla="*/ 744208 h 3944733"/>
              <a:gd name="connsiteX11" fmla="*/ 117613 w 4668098"/>
              <a:gd name="connsiteY11" fmla="*/ 819511 h 3944733"/>
              <a:gd name="connsiteX12" fmla="*/ 149886 w 4668098"/>
              <a:gd name="connsiteY12" fmla="*/ 862542 h 3944733"/>
              <a:gd name="connsiteX13" fmla="*/ 203674 w 4668098"/>
              <a:gd name="connsiteY13" fmla="*/ 948603 h 3944733"/>
              <a:gd name="connsiteX14" fmla="*/ 246705 w 4668098"/>
              <a:gd name="connsiteY14" fmla="*/ 991634 h 3944733"/>
              <a:gd name="connsiteX15" fmla="*/ 268220 w 4668098"/>
              <a:gd name="connsiteY15" fmla="*/ 1023907 h 3944733"/>
              <a:gd name="connsiteX16" fmla="*/ 397312 w 4668098"/>
              <a:gd name="connsiteY16" fmla="*/ 1120726 h 3944733"/>
              <a:gd name="connsiteX17" fmla="*/ 408069 w 4668098"/>
              <a:gd name="connsiteY17" fmla="*/ 1163756 h 3944733"/>
              <a:gd name="connsiteX18" fmla="*/ 494131 w 4668098"/>
              <a:gd name="connsiteY18" fmla="*/ 1206787 h 3944733"/>
              <a:gd name="connsiteX19" fmla="*/ 526403 w 4668098"/>
              <a:gd name="connsiteY19" fmla="*/ 1228302 h 3944733"/>
              <a:gd name="connsiteX20" fmla="*/ 633980 w 4668098"/>
              <a:gd name="connsiteY20" fmla="*/ 1282090 h 3944733"/>
              <a:gd name="connsiteX21" fmla="*/ 720041 w 4668098"/>
              <a:gd name="connsiteY21" fmla="*/ 1314363 h 3944733"/>
              <a:gd name="connsiteX22" fmla="*/ 763072 w 4668098"/>
              <a:gd name="connsiteY22" fmla="*/ 1335878 h 3944733"/>
              <a:gd name="connsiteX23" fmla="*/ 795345 w 4668098"/>
              <a:gd name="connsiteY23" fmla="*/ 1346636 h 3944733"/>
              <a:gd name="connsiteX24" fmla="*/ 849133 w 4668098"/>
              <a:gd name="connsiteY24" fmla="*/ 1368151 h 3944733"/>
              <a:gd name="connsiteX25" fmla="*/ 999740 w 4668098"/>
              <a:gd name="connsiteY25" fmla="*/ 1400424 h 3944733"/>
              <a:gd name="connsiteX26" fmla="*/ 1096559 w 4668098"/>
              <a:gd name="connsiteY26" fmla="*/ 1464970 h 3944733"/>
              <a:gd name="connsiteX27" fmla="*/ 1139589 w 4668098"/>
              <a:gd name="connsiteY27" fmla="*/ 1497243 h 3944733"/>
              <a:gd name="connsiteX28" fmla="*/ 1257923 w 4668098"/>
              <a:gd name="connsiteY28" fmla="*/ 1518758 h 3944733"/>
              <a:gd name="connsiteX29" fmla="*/ 1397773 w 4668098"/>
              <a:gd name="connsiteY29" fmla="*/ 1572547 h 3944733"/>
              <a:gd name="connsiteX30" fmla="*/ 1548380 w 4668098"/>
              <a:gd name="connsiteY30" fmla="*/ 1615577 h 3944733"/>
              <a:gd name="connsiteX31" fmla="*/ 1688229 w 4668098"/>
              <a:gd name="connsiteY31" fmla="*/ 1669366 h 3944733"/>
              <a:gd name="connsiteX32" fmla="*/ 1742018 w 4668098"/>
              <a:gd name="connsiteY32" fmla="*/ 1690881 h 3944733"/>
              <a:gd name="connsiteX33" fmla="*/ 1806563 w 4668098"/>
              <a:gd name="connsiteY33" fmla="*/ 1712396 h 3944733"/>
              <a:gd name="connsiteX34" fmla="*/ 1860352 w 4668098"/>
              <a:gd name="connsiteY34" fmla="*/ 1733911 h 3944733"/>
              <a:gd name="connsiteX35" fmla="*/ 1914140 w 4668098"/>
              <a:gd name="connsiteY35" fmla="*/ 1766184 h 3944733"/>
              <a:gd name="connsiteX36" fmla="*/ 2000201 w 4668098"/>
              <a:gd name="connsiteY36" fmla="*/ 1787700 h 3944733"/>
              <a:gd name="connsiteX37" fmla="*/ 2129293 w 4668098"/>
              <a:gd name="connsiteY37" fmla="*/ 1841488 h 3944733"/>
              <a:gd name="connsiteX38" fmla="*/ 2247627 w 4668098"/>
              <a:gd name="connsiteY38" fmla="*/ 1895276 h 3944733"/>
              <a:gd name="connsiteX39" fmla="*/ 2301415 w 4668098"/>
              <a:gd name="connsiteY39" fmla="*/ 1927549 h 3944733"/>
              <a:gd name="connsiteX40" fmla="*/ 2344446 w 4668098"/>
              <a:gd name="connsiteY40" fmla="*/ 1938307 h 3944733"/>
              <a:gd name="connsiteX41" fmla="*/ 2376719 w 4668098"/>
              <a:gd name="connsiteY41" fmla="*/ 1992095 h 3944733"/>
              <a:gd name="connsiteX42" fmla="*/ 2408992 w 4668098"/>
              <a:gd name="connsiteY42" fmla="*/ 2002853 h 3944733"/>
              <a:gd name="connsiteX43" fmla="*/ 2516568 w 4668098"/>
              <a:gd name="connsiteY43" fmla="*/ 2078156 h 3944733"/>
              <a:gd name="connsiteX44" fmla="*/ 2559599 w 4668098"/>
              <a:gd name="connsiteY44" fmla="*/ 2099671 h 3944733"/>
              <a:gd name="connsiteX45" fmla="*/ 2634902 w 4668098"/>
              <a:gd name="connsiteY45" fmla="*/ 2174975 h 3944733"/>
              <a:gd name="connsiteX46" fmla="*/ 2667175 w 4668098"/>
              <a:gd name="connsiteY46" fmla="*/ 2185733 h 3944733"/>
              <a:gd name="connsiteX47" fmla="*/ 2763994 w 4668098"/>
              <a:gd name="connsiteY47" fmla="*/ 2282551 h 3944733"/>
              <a:gd name="connsiteX48" fmla="*/ 2785509 w 4668098"/>
              <a:gd name="connsiteY48" fmla="*/ 2314824 h 3944733"/>
              <a:gd name="connsiteX49" fmla="*/ 2828540 w 4668098"/>
              <a:gd name="connsiteY49" fmla="*/ 2347097 h 3944733"/>
              <a:gd name="connsiteX50" fmla="*/ 2860813 w 4668098"/>
              <a:gd name="connsiteY50" fmla="*/ 2390128 h 3944733"/>
              <a:gd name="connsiteX51" fmla="*/ 2914601 w 4668098"/>
              <a:gd name="connsiteY51" fmla="*/ 2422401 h 3944733"/>
              <a:gd name="connsiteX52" fmla="*/ 2946874 w 4668098"/>
              <a:gd name="connsiteY52" fmla="*/ 2443916 h 3944733"/>
              <a:gd name="connsiteX53" fmla="*/ 2968389 w 4668098"/>
              <a:gd name="connsiteY53" fmla="*/ 2508462 h 3944733"/>
              <a:gd name="connsiteX54" fmla="*/ 2989905 w 4668098"/>
              <a:gd name="connsiteY54" fmla="*/ 2529977 h 3944733"/>
              <a:gd name="connsiteX55" fmla="*/ 3011420 w 4668098"/>
              <a:gd name="connsiteY55" fmla="*/ 2562250 h 3944733"/>
              <a:gd name="connsiteX56" fmla="*/ 3065208 w 4668098"/>
              <a:gd name="connsiteY56" fmla="*/ 2616038 h 3944733"/>
              <a:gd name="connsiteX57" fmla="*/ 3086723 w 4668098"/>
              <a:gd name="connsiteY57" fmla="*/ 2648311 h 3944733"/>
              <a:gd name="connsiteX58" fmla="*/ 3129754 w 4668098"/>
              <a:gd name="connsiteY58" fmla="*/ 2680584 h 3944733"/>
              <a:gd name="connsiteX59" fmla="*/ 3205058 w 4668098"/>
              <a:gd name="connsiteY59" fmla="*/ 2788161 h 3944733"/>
              <a:gd name="connsiteX60" fmla="*/ 3226573 w 4668098"/>
              <a:gd name="connsiteY60" fmla="*/ 2831191 h 3944733"/>
              <a:gd name="connsiteX61" fmla="*/ 3248088 w 4668098"/>
              <a:gd name="connsiteY61" fmla="*/ 2863464 h 3944733"/>
              <a:gd name="connsiteX62" fmla="*/ 3258846 w 4668098"/>
              <a:gd name="connsiteY62" fmla="*/ 2906495 h 3944733"/>
              <a:gd name="connsiteX63" fmla="*/ 3280361 w 4668098"/>
              <a:gd name="connsiteY63" fmla="*/ 2981798 h 3944733"/>
              <a:gd name="connsiteX64" fmla="*/ 3301876 w 4668098"/>
              <a:gd name="connsiteY64" fmla="*/ 3078617 h 3944733"/>
              <a:gd name="connsiteX65" fmla="*/ 3323392 w 4668098"/>
              <a:gd name="connsiteY65" fmla="*/ 3143163 h 3944733"/>
              <a:gd name="connsiteX66" fmla="*/ 3355665 w 4668098"/>
              <a:gd name="connsiteY66" fmla="*/ 3186194 h 3944733"/>
              <a:gd name="connsiteX67" fmla="*/ 3398695 w 4668098"/>
              <a:gd name="connsiteY67" fmla="*/ 3293770 h 3944733"/>
              <a:gd name="connsiteX68" fmla="*/ 3430968 w 4668098"/>
              <a:gd name="connsiteY68" fmla="*/ 3336801 h 3944733"/>
              <a:gd name="connsiteX69" fmla="*/ 3484756 w 4668098"/>
              <a:gd name="connsiteY69" fmla="*/ 3422862 h 3944733"/>
              <a:gd name="connsiteX70" fmla="*/ 3506272 w 4668098"/>
              <a:gd name="connsiteY70" fmla="*/ 3455135 h 3944733"/>
              <a:gd name="connsiteX71" fmla="*/ 3538545 w 4668098"/>
              <a:gd name="connsiteY71" fmla="*/ 3476650 h 3944733"/>
              <a:gd name="connsiteX72" fmla="*/ 3603091 w 4668098"/>
              <a:gd name="connsiteY72" fmla="*/ 3541196 h 3944733"/>
              <a:gd name="connsiteX73" fmla="*/ 3635363 w 4668098"/>
              <a:gd name="connsiteY73" fmla="*/ 3573469 h 3944733"/>
              <a:gd name="connsiteX74" fmla="*/ 3689152 w 4668098"/>
              <a:gd name="connsiteY74" fmla="*/ 3605742 h 3944733"/>
              <a:gd name="connsiteX75" fmla="*/ 3796728 w 4668098"/>
              <a:gd name="connsiteY75" fmla="*/ 3681046 h 3944733"/>
              <a:gd name="connsiteX76" fmla="*/ 3850516 w 4668098"/>
              <a:gd name="connsiteY76" fmla="*/ 3702561 h 3944733"/>
              <a:gd name="connsiteX77" fmla="*/ 3958093 w 4668098"/>
              <a:gd name="connsiteY77" fmla="*/ 3756349 h 3944733"/>
              <a:gd name="connsiteX78" fmla="*/ 4087185 w 4668098"/>
              <a:gd name="connsiteY78" fmla="*/ 3831653 h 3944733"/>
              <a:gd name="connsiteX79" fmla="*/ 4119458 w 4668098"/>
              <a:gd name="connsiteY79" fmla="*/ 3874683 h 3944733"/>
              <a:gd name="connsiteX80" fmla="*/ 4216276 w 4668098"/>
              <a:gd name="connsiteY80" fmla="*/ 3906956 h 3944733"/>
              <a:gd name="connsiteX81" fmla="*/ 4442187 w 4668098"/>
              <a:gd name="connsiteY81" fmla="*/ 3906956 h 3944733"/>
              <a:gd name="connsiteX82" fmla="*/ 4474460 w 4668098"/>
              <a:gd name="connsiteY82" fmla="*/ 3863926 h 3944733"/>
              <a:gd name="connsiteX83" fmla="*/ 4549763 w 4668098"/>
              <a:gd name="connsiteY83" fmla="*/ 3853168 h 3944733"/>
              <a:gd name="connsiteX84" fmla="*/ 4571279 w 4668098"/>
              <a:gd name="connsiteY84" fmla="*/ 3745591 h 3944733"/>
              <a:gd name="connsiteX85" fmla="*/ 4603552 w 4668098"/>
              <a:gd name="connsiteY85" fmla="*/ 3724076 h 3944733"/>
              <a:gd name="connsiteX86" fmla="*/ 4614309 w 4668098"/>
              <a:gd name="connsiteY86" fmla="*/ 3670288 h 3944733"/>
              <a:gd name="connsiteX87" fmla="*/ 4646582 w 4668098"/>
              <a:gd name="connsiteY87" fmla="*/ 3648773 h 3944733"/>
              <a:gd name="connsiteX88" fmla="*/ 4668098 w 4668098"/>
              <a:gd name="connsiteY88" fmla="*/ 3627257 h 3944733"/>
              <a:gd name="connsiteX89" fmla="*/ 4657340 w 4668098"/>
              <a:gd name="connsiteY89" fmla="*/ 3304528 h 3944733"/>
              <a:gd name="connsiteX90" fmla="*/ 4635825 w 4668098"/>
              <a:gd name="connsiteY90" fmla="*/ 3186194 h 3944733"/>
              <a:gd name="connsiteX91" fmla="*/ 4614309 w 4668098"/>
              <a:gd name="connsiteY91" fmla="*/ 2981798 h 3944733"/>
              <a:gd name="connsiteX92" fmla="*/ 4592794 w 4668098"/>
              <a:gd name="connsiteY92" fmla="*/ 2895737 h 3944733"/>
              <a:gd name="connsiteX93" fmla="*/ 4571279 w 4668098"/>
              <a:gd name="connsiteY93" fmla="*/ 2745130 h 3944733"/>
              <a:gd name="connsiteX94" fmla="*/ 4539006 w 4668098"/>
              <a:gd name="connsiteY94" fmla="*/ 2659069 h 3944733"/>
              <a:gd name="connsiteX95" fmla="*/ 4506733 w 4668098"/>
              <a:gd name="connsiteY95" fmla="*/ 2562250 h 3944733"/>
              <a:gd name="connsiteX96" fmla="*/ 4485218 w 4668098"/>
              <a:gd name="connsiteY96" fmla="*/ 2465431 h 3944733"/>
              <a:gd name="connsiteX97" fmla="*/ 4474460 w 4668098"/>
              <a:gd name="connsiteY97" fmla="*/ 2390128 h 3944733"/>
              <a:gd name="connsiteX98" fmla="*/ 4409914 w 4668098"/>
              <a:gd name="connsiteY98" fmla="*/ 2261036 h 3944733"/>
              <a:gd name="connsiteX99" fmla="*/ 4399156 w 4668098"/>
              <a:gd name="connsiteY99" fmla="*/ 2218006 h 3944733"/>
              <a:gd name="connsiteX100" fmla="*/ 4377641 w 4668098"/>
              <a:gd name="connsiteY100" fmla="*/ 2196490 h 3944733"/>
              <a:gd name="connsiteX101" fmla="*/ 4366883 w 4668098"/>
              <a:gd name="connsiteY101" fmla="*/ 2110429 h 3944733"/>
              <a:gd name="connsiteX102" fmla="*/ 4313095 w 4668098"/>
              <a:gd name="connsiteY102" fmla="*/ 1959822 h 3944733"/>
              <a:gd name="connsiteX103" fmla="*/ 4270065 w 4668098"/>
              <a:gd name="connsiteY103" fmla="*/ 1863003 h 3944733"/>
              <a:gd name="connsiteX104" fmla="*/ 4248549 w 4668098"/>
              <a:gd name="connsiteY104" fmla="*/ 1841488 h 3944733"/>
              <a:gd name="connsiteX105" fmla="*/ 4194761 w 4668098"/>
              <a:gd name="connsiteY105" fmla="*/ 1755427 h 3944733"/>
              <a:gd name="connsiteX106" fmla="*/ 4173246 w 4668098"/>
              <a:gd name="connsiteY106" fmla="*/ 1712396 h 3944733"/>
              <a:gd name="connsiteX107" fmla="*/ 4108700 w 4668098"/>
              <a:gd name="connsiteY107" fmla="*/ 1637093 h 3944733"/>
              <a:gd name="connsiteX108" fmla="*/ 4076427 w 4668098"/>
              <a:gd name="connsiteY108" fmla="*/ 1594062 h 3944733"/>
              <a:gd name="connsiteX109" fmla="*/ 3893547 w 4668098"/>
              <a:gd name="connsiteY109" fmla="*/ 1464970 h 3944733"/>
              <a:gd name="connsiteX110" fmla="*/ 3796728 w 4668098"/>
              <a:gd name="connsiteY110" fmla="*/ 1389667 h 3944733"/>
              <a:gd name="connsiteX111" fmla="*/ 3775213 w 4668098"/>
              <a:gd name="connsiteY111" fmla="*/ 1357394 h 3944733"/>
              <a:gd name="connsiteX112" fmla="*/ 3613848 w 4668098"/>
              <a:gd name="connsiteY112" fmla="*/ 1249817 h 3944733"/>
              <a:gd name="connsiteX113" fmla="*/ 3570818 w 4668098"/>
              <a:gd name="connsiteY113" fmla="*/ 1228302 h 3944733"/>
              <a:gd name="connsiteX114" fmla="*/ 3377180 w 4668098"/>
              <a:gd name="connsiteY114" fmla="*/ 1109968 h 3944733"/>
              <a:gd name="connsiteX115" fmla="*/ 3237331 w 4668098"/>
              <a:gd name="connsiteY115" fmla="*/ 1045422 h 3944733"/>
              <a:gd name="connsiteX116" fmla="*/ 3194300 w 4668098"/>
              <a:gd name="connsiteY116" fmla="*/ 1002391 h 3944733"/>
              <a:gd name="connsiteX117" fmla="*/ 3097481 w 4668098"/>
              <a:gd name="connsiteY117" fmla="*/ 959361 h 3944733"/>
              <a:gd name="connsiteX118" fmla="*/ 2957632 w 4668098"/>
              <a:gd name="connsiteY118" fmla="*/ 830269 h 3944733"/>
              <a:gd name="connsiteX119" fmla="*/ 2807025 w 4668098"/>
              <a:gd name="connsiteY119" fmla="*/ 754966 h 3944733"/>
              <a:gd name="connsiteX120" fmla="*/ 2720963 w 4668098"/>
              <a:gd name="connsiteY120" fmla="*/ 711935 h 3944733"/>
              <a:gd name="connsiteX121" fmla="*/ 2656418 w 4668098"/>
              <a:gd name="connsiteY121" fmla="*/ 668904 h 3944733"/>
              <a:gd name="connsiteX122" fmla="*/ 2591872 w 4668098"/>
              <a:gd name="connsiteY122" fmla="*/ 647389 h 3944733"/>
              <a:gd name="connsiteX123" fmla="*/ 2516568 w 4668098"/>
              <a:gd name="connsiteY123" fmla="*/ 615116 h 3944733"/>
              <a:gd name="connsiteX124" fmla="*/ 2387476 w 4668098"/>
              <a:gd name="connsiteY124" fmla="*/ 561328 h 3944733"/>
              <a:gd name="connsiteX125" fmla="*/ 2226112 w 4668098"/>
              <a:gd name="connsiteY125" fmla="*/ 496782 h 3944733"/>
              <a:gd name="connsiteX126" fmla="*/ 2150808 w 4668098"/>
              <a:gd name="connsiteY126" fmla="*/ 486024 h 3944733"/>
              <a:gd name="connsiteX127" fmla="*/ 2053989 w 4668098"/>
              <a:gd name="connsiteY127" fmla="*/ 453751 h 3944733"/>
              <a:gd name="connsiteX128" fmla="*/ 2010959 w 4668098"/>
              <a:gd name="connsiteY128" fmla="*/ 421478 h 3944733"/>
              <a:gd name="connsiteX129" fmla="*/ 1860352 w 4668098"/>
              <a:gd name="connsiteY129" fmla="*/ 378448 h 3944733"/>
              <a:gd name="connsiteX130" fmla="*/ 1763533 w 4668098"/>
              <a:gd name="connsiteY130" fmla="*/ 346175 h 3944733"/>
              <a:gd name="connsiteX131" fmla="*/ 1677472 w 4668098"/>
              <a:gd name="connsiteY131" fmla="*/ 303144 h 3944733"/>
              <a:gd name="connsiteX132" fmla="*/ 1580653 w 4668098"/>
              <a:gd name="connsiteY132" fmla="*/ 281629 h 3944733"/>
              <a:gd name="connsiteX133" fmla="*/ 1548380 w 4668098"/>
              <a:gd name="connsiteY133" fmla="*/ 270871 h 3944733"/>
              <a:gd name="connsiteX134" fmla="*/ 1526865 w 4668098"/>
              <a:gd name="connsiteY134" fmla="*/ 227841 h 3944733"/>
              <a:gd name="connsiteX135" fmla="*/ 1333227 w 4668098"/>
              <a:gd name="connsiteY135" fmla="*/ 163295 h 3944733"/>
              <a:gd name="connsiteX136" fmla="*/ 1257923 w 4668098"/>
              <a:gd name="connsiteY136" fmla="*/ 141780 h 3944733"/>
              <a:gd name="connsiteX137" fmla="*/ 1214893 w 4668098"/>
              <a:gd name="connsiteY137" fmla="*/ 120264 h 3944733"/>
              <a:gd name="connsiteX138" fmla="*/ 1150347 w 4668098"/>
              <a:gd name="connsiteY138" fmla="*/ 109507 h 3944733"/>
              <a:gd name="connsiteX139" fmla="*/ 988982 w 4668098"/>
              <a:gd name="connsiteY139" fmla="*/ 77234 h 3944733"/>
              <a:gd name="connsiteX140" fmla="*/ 967467 w 4668098"/>
              <a:gd name="connsiteY140" fmla="*/ 55718 h 3944733"/>
              <a:gd name="connsiteX141" fmla="*/ 935194 w 4668098"/>
              <a:gd name="connsiteY141" fmla="*/ 44961 h 3944733"/>
              <a:gd name="connsiteX142" fmla="*/ 709283 w 4668098"/>
              <a:gd name="connsiteY142" fmla="*/ 23446 h 3944733"/>
              <a:gd name="connsiteX143" fmla="*/ 547919 w 4668098"/>
              <a:gd name="connsiteY143" fmla="*/ 12688 h 3944733"/>
              <a:gd name="connsiteX144" fmla="*/ 504888 w 4668098"/>
              <a:gd name="connsiteY144" fmla="*/ 44961 h 3944733"/>
              <a:gd name="connsiteX145" fmla="*/ 397312 w 4668098"/>
              <a:gd name="connsiteY145" fmla="*/ 87991 h 3944733"/>
              <a:gd name="connsiteX146" fmla="*/ 375796 w 4668098"/>
              <a:gd name="connsiteY146" fmla="*/ 109507 h 3944733"/>
              <a:gd name="connsiteX147" fmla="*/ 322008 w 4668098"/>
              <a:gd name="connsiteY147" fmla="*/ 120264 h 394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668098" h="3944733">
                <a:moveTo>
                  <a:pt x="440342" y="131022"/>
                </a:moveTo>
                <a:cubicBezTo>
                  <a:pt x="400897" y="138194"/>
                  <a:pt x="360042" y="139859"/>
                  <a:pt x="322008" y="152537"/>
                </a:cubicBezTo>
                <a:cubicBezTo>
                  <a:pt x="304999" y="158207"/>
                  <a:pt x="295014" y="176792"/>
                  <a:pt x="278978" y="184810"/>
                </a:cubicBezTo>
                <a:cubicBezTo>
                  <a:pt x="265754" y="191422"/>
                  <a:pt x="249791" y="190377"/>
                  <a:pt x="235947" y="195568"/>
                </a:cubicBezTo>
                <a:cubicBezTo>
                  <a:pt x="220931" y="201199"/>
                  <a:pt x="207656" y="210766"/>
                  <a:pt x="192916" y="217083"/>
                </a:cubicBezTo>
                <a:cubicBezTo>
                  <a:pt x="182493" y="221550"/>
                  <a:pt x="170785" y="222770"/>
                  <a:pt x="160643" y="227841"/>
                </a:cubicBezTo>
                <a:cubicBezTo>
                  <a:pt x="119531" y="248397"/>
                  <a:pt x="87642" y="272891"/>
                  <a:pt x="53067" y="303144"/>
                </a:cubicBezTo>
                <a:cubicBezTo>
                  <a:pt x="41618" y="313162"/>
                  <a:pt x="31552" y="324659"/>
                  <a:pt x="20794" y="335417"/>
                </a:cubicBezTo>
                <a:cubicBezTo>
                  <a:pt x="-17772" y="451111"/>
                  <a:pt x="4117" y="371429"/>
                  <a:pt x="31552" y="636631"/>
                </a:cubicBezTo>
                <a:cubicBezTo>
                  <a:pt x="33073" y="651338"/>
                  <a:pt x="35697" y="666438"/>
                  <a:pt x="42309" y="679662"/>
                </a:cubicBezTo>
                <a:cubicBezTo>
                  <a:pt x="55096" y="705237"/>
                  <a:pt x="76369" y="724480"/>
                  <a:pt x="96098" y="744208"/>
                </a:cubicBezTo>
                <a:cubicBezTo>
                  <a:pt x="98428" y="753528"/>
                  <a:pt x="110752" y="807505"/>
                  <a:pt x="117613" y="819511"/>
                </a:cubicBezTo>
                <a:cubicBezTo>
                  <a:pt x="126509" y="835078"/>
                  <a:pt x="140383" y="847338"/>
                  <a:pt x="149886" y="862542"/>
                </a:cubicBezTo>
                <a:cubicBezTo>
                  <a:pt x="223714" y="980669"/>
                  <a:pt x="112256" y="826714"/>
                  <a:pt x="203674" y="948603"/>
                </a:cubicBezTo>
                <a:cubicBezTo>
                  <a:pt x="227146" y="1019017"/>
                  <a:pt x="194546" y="949906"/>
                  <a:pt x="246705" y="991634"/>
                </a:cubicBezTo>
                <a:cubicBezTo>
                  <a:pt x="256801" y="999711"/>
                  <a:pt x="259630" y="1014244"/>
                  <a:pt x="268220" y="1023907"/>
                </a:cubicBezTo>
                <a:cubicBezTo>
                  <a:pt x="333464" y="1097307"/>
                  <a:pt x="318446" y="1081293"/>
                  <a:pt x="397312" y="1120726"/>
                </a:cubicBezTo>
                <a:cubicBezTo>
                  <a:pt x="400898" y="1135069"/>
                  <a:pt x="399868" y="1151454"/>
                  <a:pt x="408069" y="1163756"/>
                </a:cubicBezTo>
                <a:cubicBezTo>
                  <a:pt x="420530" y="1182448"/>
                  <a:pt x="481928" y="1200685"/>
                  <a:pt x="494131" y="1206787"/>
                </a:cubicBezTo>
                <a:cubicBezTo>
                  <a:pt x="505695" y="1212569"/>
                  <a:pt x="515317" y="1221650"/>
                  <a:pt x="526403" y="1228302"/>
                </a:cubicBezTo>
                <a:cubicBezTo>
                  <a:pt x="602430" y="1273918"/>
                  <a:pt x="577858" y="1263384"/>
                  <a:pt x="633980" y="1282090"/>
                </a:cubicBezTo>
                <a:cubicBezTo>
                  <a:pt x="700265" y="1326281"/>
                  <a:pt x="626991" y="1283347"/>
                  <a:pt x="720041" y="1314363"/>
                </a:cubicBezTo>
                <a:cubicBezTo>
                  <a:pt x="735255" y="1319434"/>
                  <a:pt x="748332" y="1329561"/>
                  <a:pt x="763072" y="1335878"/>
                </a:cubicBezTo>
                <a:cubicBezTo>
                  <a:pt x="773495" y="1340345"/>
                  <a:pt x="784727" y="1342654"/>
                  <a:pt x="795345" y="1346636"/>
                </a:cubicBezTo>
                <a:cubicBezTo>
                  <a:pt x="813426" y="1353416"/>
                  <a:pt x="830399" y="1363467"/>
                  <a:pt x="849133" y="1368151"/>
                </a:cubicBezTo>
                <a:cubicBezTo>
                  <a:pt x="1084595" y="1427017"/>
                  <a:pt x="899460" y="1366999"/>
                  <a:pt x="999740" y="1400424"/>
                </a:cubicBezTo>
                <a:cubicBezTo>
                  <a:pt x="1083127" y="1483811"/>
                  <a:pt x="998518" y="1410503"/>
                  <a:pt x="1096559" y="1464970"/>
                </a:cubicBezTo>
                <a:cubicBezTo>
                  <a:pt x="1112232" y="1473677"/>
                  <a:pt x="1122580" y="1491573"/>
                  <a:pt x="1139589" y="1497243"/>
                </a:cubicBezTo>
                <a:cubicBezTo>
                  <a:pt x="1177623" y="1509921"/>
                  <a:pt x="1218478" y="1511586"/>
                  <a:pt x="1257923" y="1518758"/>
                </a:cubicBezTo>
                <a:cubicBezTo>
                  <a:pt x="1322580" y="1551087"/>
                  <a:pt x="1304411" y="1544538"/>
                  <a:pt x="1397773" y="1572547"/>
                </a:cubicBezTo>
                <a:cubicBezTo>
                  <a:pt x="1431640" y="1582707"/>
                  <a:pt x="1503780" y="1598852"/>
                  <a:pt x="1548380" y="1615577"/>
                </a:cubicBezTo>
                <a:lnTo>
                  <a:pt x="1688229" y="1669366"/>
                </a:lnTo>
                <a:cubicBezTo>
                  <a:pt x="1706227" y="1676365"/>
                  <a:pt x="1723698" y="1684774"/>
                  <a:pt x="1742018" y="1690881"/>
                </a:cubicBezTo>
                <a:cubicBezTo>
                  <a:pt x="1763533" y="1698053"/>
                  <a:pt x="1785250" y="1704646"/>
                  <a:pt x="1806563" y="1712396"/>
                </a:cubicBezTo>
                <a:cubicBezTo>
                  <a:pt x="1824711" y="1718995"/>
                  <a:pt x="1843080" y="1725275"/>
                  <a:pt x="1860352" y="1733911"/>
                </a:cubicBezTo>
                <a:cubicBezTo>
                  <a:pt x="1879054" y="1743262"/>
                  <a:pt x="1894625" y="1758678"/>
                  <a:pt x="1914140" y="1766184"/>
                </a:cubicBezTo>
                <a:cubicBezTo>
                  <a:pt x="1941739" y="1776799"/>
                  <a:pt x="1971514" y="1780528"/>
                  <a:pt x="2000201" y="1787700"/>
                </a:cubicBezTo>
                <a:cubicBezTo>
                  <a:pt x="2079624" y="1840648"/>
                  <a:pt x="1970624" y="1772071"/>
                  <a:pt x="2129293" y="1841488"/>
                </a:cubicBezTo>
                <a:cubicBezTo>
                  <a:pt x="2280392" y="1907594"/>
                  <a:pt x="2144351" y="1869456"/>
                  <a:pt x="2247627" y="1895276"/>
                </a:cubicBezTo>
                <a:cubicBezTo>
                  <a:pt x="2265556" y="1906034"/>
                  <a:pt x="2282308" y="1919057"/>
                  <a:pt x="2301415" y="1927549"/>
                </a:cubicBezTo>
                <a:cubicBezTo>
                  <a:pt x="2314926" y="1933554"/>
                  <a:pt x="2332901" y="1929071"/>
                  <a:pt x="2344446" y="1938307"/>
                </a:cubicBezTo>
                <a:cubicBezTo>
                  <a:pt x="2445986" y="2019540"/>
                  <a:pt x="2268853" y="1927376"/>
                  <a:pt x="2376719" y="1992095"/>
                </a:cubicBezTo>
                <a:cubicBezTo>
                  <a:pt x="2386443" y="1997929"/>
                  <a:pt x="2399079" y="1997346"/>
                  <a:pt x="2408992" y="2002853"/>
                </a:cubicBezTo>
                <a:cubicBezTo>
                  <a:pt x="2526746" y="2068271"/>
                  <a:pt x="2426303" y="2021740"/>
                  <a:pt x="2516568" y="2078156"/>
                </a:cubicBezTo>
                <a:cubicBezTo>
                  <a:pt x="2530167" y="2086655"/>
                  <a:pt x="2545255" y="2092499"/>
                  <a:pt x="2559599" y="2099671"/>
                </a:cubicBezTo>
                <a:cubicBezTo>
                  <a:pt x="2589182" y="2139116"/>
                  <a:pt x="2590976" y="2149874"/>
                  <a:pt x="2634902" y="2174975"/>
                </a:cubicBezTo>
                <a:cubicBezTo>
                  <a:pt x="2644747" y="2180601"/>
                  <a:pt x="2656417" y="2182147"/>
                  <a:pt x="2667175" y="2185733"/>
                </a:cubicBezTo>
                <a:cubicBezTo>
                  <a:pt x="2699448" y="2218006"/>
                  <a:pt x="2733153" y="2248907"/>
                  <a:pt x="2763994" y="2282551"/>
                </a:cubicBezTo>
                <a:cubicBezTo>
                  <a:pt x="2772730" y="2292082"/>
                  <a:pt x="2776367" y="2305682"/>
                  <a:pt x="2785509" y="2314824"/>
                </a:cubicBezTo>
                <a:cubicBezTo>
                  <a:pt x="2798187" y="2327502"/>
                  <a:pt x="2815862" y="2334419"/>
                  <a:pt x="2828540" y="2347097"/>
                </a:cubicBezTo>
                <a:cubicBezTo>
                  <a:pt x="2841218" y="2359775"/>
                  <a:pt x="2847320" y="2378321"/>
                  <a:pt x="2860813" y="2390128"/>
                </a:cubicBezTo>
                <a:cubicBezTo>
                  <a:pt x="2876549" y="2403897"/>
                  <a:pt x="2896870" y="2411319"/>
                  <a:pt x="2914601" y="2422401"/>
                </a:cubicBezTo>
                <a:cubicBezTo>
                  <a:pt x="2925565" y="2429253"/>
                  <a:pt x="2936116" y="2436744"/>
                  <a:pt x="2946874" y="2443916"/>
                </a:cubicBezTo>
                <a:cubicBezTo>
                  <a:pt x="2954046" y="2465431"/>
                  <a:pt x="2958246" y="2488177"/>
                  <a:pt x="2968389" y="2508462"/>
                </a:cubicBezTo>
                <a:cubicBezTo>
                  <a:pt x="2972925" y="2517534"/>
                  <a:pt x="2983569" y="2522057"/>
                  <a:pt x="2989905" y="2529977"/>
                </a:cubicBezTo>
                <a:cubicBezTo>
                  <a:pt x="2997982" y="2540073"/>
                  <a:pt x="3002906" y="2552520"/>
                  <a:pt x="3011420" y="2562250"/>
                </a:cubicBezTo>
                <a:cubicBezTo>
                  <a:pt x="3028117" y="2581332"/>
                  <a:pt x="3048511" y="2596956"/>
                  <a:pt x="3065208" y="2616038"/>
                </a:cubicBezTo>
                <a:cubicBezTo>
                  <a:pt x="3073722" y="2625768"/>
                  <a:pt x="3077581" y="2639169"/>
                  <a:pt x="3086723" y="2648311"/>
                </a:cubicBezTo>
                <a:cubicBezTo>
                  <a:pt x="3099401" y="2660989"/>
                  <a:pt x="3117076" y="2667906"/>
                  <a:pt x="3129754" y="2680584"/>
                </a:cubicBezTo>
                <a:cubicBezTo>
                  <a:pt x="3160248" y="2711078"/>
                  <a:pt x="3184282" y="2750765"/>
                  <a:pt x="3205058" y="2788161"/>
                </a:cubicBezTo>
                <a:cubicBezTo>
                  <a:pt x="3212846" y="2802179"/>
                  <a:pt x="3218617" y="2817268"/>
                  <a:pt x="3226573" y="2831191"/>
                </a:cubicBezTo>
                <a:cubicBezTo>
                  <a:pt x="3232988" y="2842417"/>
                  <a:pt x="3240916" y="2852706"/>
                  <a:pt x="3248088" y="2863464"/>
                </a:cubicBezTo>
                <a:cubicBezTo>
                  <a:pt x="3251674" y="2877808"/>
                  <a:pt x="3254956" y="2892231"/>
                  <a:pt x="3258846" y="2906495"/>
                </a:cubicBezTo>
                <a:cubicBezTo>
                  <a:pt x="3265715" y="2931681"/>
                  <a:pt x="3274030" y="2956472"/>
                  <a:pt x="3280361" y="2981798"/>
                </a:cubicBezTo>
                <a:cubicBezTo>
                  <a:pt x="3295709" y="3043191"/>
                  <a:pt x="3285317" y="3023422"/>
                  <a:pt x="3301876" y="3078617"/>
                </a:cubicBezTo>
                <a:cubicBezTo>
                  <a:pt x="3308393" y="3100340"/>
                  <a:pt x="3309785" y="3125020"/>
                  <a:pt x="3323392" y="3143163"/>
                </a:cubicBezTo>
                <a:lnTo>
                  <a:pt x="3355665" y="3186194"/>
                </a:lnTo>
                <a:cubicBezTo>
                  <a:pt x="3369460" y="3227579"/>
                  <a:pt x="3376082" y="3257589"/>
                  <a:pt x="3398695" y="3293770"/>
                </a:cubicBezTo>
                <a:cubicBezTo>
                  <a:pt x="3408198" y="3308974"/>
                  <a:pt x="3421465" y="3321597"/>
                  <a:pt x="3430968" y="3336801"/>
                </a:cubicBezTo>
                <a:cubicBezTo>
                  <a:pt x="3532048" y="3498530"/>
                  <a:pt x="3362868" y="3252219"/>
                  <a:pt x="3484756" y="3422862"/>
                </a:cubicBezTo>
                <a:cubicBezTo>
                  <a:pt x="3492271" y="3433383"/>
                  <a:pt x="3497130" y="3445993"/>
                  <a:pt x="3506272" y="3455135"/>
                </a:cubicBezTo>
                <a:cubicBezTo>
                  <a:pt x="3515414" y="3464277"/>
                  <a:pt x="3528882" y="3468060"/>
                  <a:pt x="3538545" y="3476650"/>
                </a:cubicBezTo>
                <a:cubicBezTo>
                  <a:pt x="3561287" y="3496865"/>
                  <a:pt x="3581576" y="3519681"/>
                  <a:pt x="3603091" y="3541196"/>
                </a:cubicBezTo>
                <a:cubicBezTo>
                  <a:pt x="3613848" y="3551954"/>
                  <a:pt x="3622318" y="3565642"/>
                  <a:pt x="3635363" y="3573469"/>
                </a:cubicBezTo>
                <a:cubicBezTo>
                  <a:pt x="3653293" y="3584227"/>
                  <a:pt x="3672424" y="3593196"/>
                  <a:pt x="3689152" y="3605742"/>
                </a:cubicBezTo>
                <a:cubicBezTo>
                  <a:pt x="3781277" y="3674835"/>
                  <a:pt x="3633327" y="3599345"/>
                  <a:pt x="3796728" y="3681046"/>
                </a:cubicBezTo>
                <a:cubicBezTo>
                  <a:pt x="3814000" y="3689682"/>
                  <a:pt x="3833017" y="3694395"/>
                  <a:pt x="3850516" y="3702561"/>
                </a:cubicBezTo>
                <a:cubicBezTo>
                  <a:pt x="3886846" y="3719515"/>
                  <a:pt x="3922897" y="3737151"/>
                  <a:pt x="3958093" y="3756349"/>
                </a:cubicBezTo>
                <a:cubicBezTo>
                  <a:pt x="4001827" y="3780204"/>
                  <a:pt x="4087185" y="3831653"/>
                  <a:pt x="4087185" y="3831653"/>
                </a:cubicBezTo>
                <a:cubicBezTo>
                  <a:pt x="4097943" y="3845996"/>
                  <a:pt x="4105115" y="3863926"/>
                  <a:pt x="4119458" y="3874683"/>
                </a:cubicBezTo>
                <a:cubicBezTo>
                  <a:pt x="4139711" y="3889873"/>
                  <a:pt x="4190698" y="3900561"/>
                  <a:pt x="4216276" y="3906956"/>
                </a:cubicBezTo>
                <a:cubicBezTo>
                  <a:pt x="4295049" y="3959470"/>
                  <a:pt x="4273555" y="3955136"/>
                  <a:pt x="4442187" y="3906956"/>
                </a:cubicBezTo>
                <a:cubicBezTo>
                  <a:pt x="4459426" y="3902031"/>
                  <a:pt x="4458424" y="3871944"/>
                  <a:pt x="4474460" y="3863926"/>
                </a:cubicBezTo>
                <a:cubicBezTo>
                  <a:pt x="4497139" y="3852587"/>
                  <a:pt x="4524662" y="3856754"/>
                  <a:pt x="4549763" y="3853168"/>
                </a:cubicBezTo>
                <a:cubicBezTo>
                  <a:pt x="4556935" y="3817309"/>
                  <a:pt x="4557214" y="3779347"/>
                  <a:pt x="4571279" y="3745591"/>
                </a:cubicBezTo>
                <a:cubicBezTo>
                  <a:pt x="4576252" y="3733657"/>
                  <a:pt x="4597137" y="3735302"/>
                  <a:pt x="4603552" y="3724076"/>
                </a:cubicBezTo>
                <a:cubicBezTo>
                  <a:pt x="4612624" y="3708201"/>
                  <a:pt x="4605237" y="3686163"/>
                  <a:pt x="4614309" y="3670288"/>
                </a:cubicBezTo>
                <a:cubicBezTo>
                  <a:pt x="4620724" y="3659062"/>
                  <a:pt x="4636486" y="3656850"/>
                  <a:pt x="4646582" y="3648773"/>
                </a:cubicBezTo>
                <a:cubicBezTo>
                  <a:pt x="4654502" y="3642437"/>
                  <a:pt x="4660926" y="3634429"/>
                  <a:pt x="4668098" y="3627257"/>
                </a:cubicBezTo>
                <a:cubicBezTo>
                  <a:pt x="4664512" y="3519681"/>
                  <a:pt x="4665195" y="3411877"/>
                  <a:pt x="4657340" y="3304528"/>
                </a:cubicBezTo>
                <a:cubicBezTo>
                  <a:pt x="4654414" y="3264544"/>
                  <a:pt x="4641124" y="3225934"/>
                  <a:pt x="4635825" y="3186194"/>
                </a:cubicBezTo>
                <a:cubicBezTo>
                  <a:pt x="4626771" y="3118287"/>
                  <a:pt x="4624349" y="3049567"/>
                  <a:pt x="4614309" y="2981798"/>
                </a:cubicBezTo>
                <a:cubicBezTo>
                  <a:pt x="4609976" y="2952547"/>
                  <a:pt x="4598084" y="2924830"/>
                  <a:pt x="4592794" y="2895737"/>
                </a:cubicBezTo>
                <a:cubicBezTo>
                  <a:pt x="4583722" y="2845843"/>
                  <a:pt x="4582518" y="2794581"/>
                  <a:pt x="4571279" y="2745130"/>
                </a:cubicBezTo>
                <a:cubicBezTo>
                  <a:pt x="4564489" y="2715254"/>
                  <a:pt x="4548016" y="2688352"/>
                  <a:pt x="4539006" y="2659069"/>
                </a:cubicBezTo>
                <a:cubicBezTo>
                  <a:pt x="4505639" y="2550627"/>
                  <a:pt x="4553496" y="2655779"/>
                  <a:pt x="4506733" y="2562250"/>
                </a:cubicBezTo>
                <a:cubicBezTo>
                  <a:pt x="4499561" y="2529977"/>
                  <a:pt x="4491311" y="2497925"/>
                  <a:pt x="4485218" y="2465431"/>
                </a:cubicBezTo>
                <a:cubicBezTo>
                  <a:pt x="4480545" y="2440509"/>
                  <a:pt x="4480610" y="2414727"/>
                  <a:pt x="4474460" y="2390128"/>
                </a:cubicBezTo>
                <a:cubicBezTo>
                  <a:pt x="4463709" y="2347124"/>
                  <a:pt x="4430336" y="2296774"/>
                  <a:pt x="4409914" y="2261036"/>
                </a:cubicBezTo>
                <a:cubicBezTo>
                  <a:pt x="4406328" y="2246693"/>
                  <a:pt x="4405768" y="2231230"/>
                  <a:pt x="4399156" y="2218006"/>
                </a:cubicBezTo>
                <a:cubicBezTo>
                  <a:pt x="4394620" y="2208934"/>
                  <a:pt x="4380555" y="2206205"/>
                  <a:pt x="4377641" y="2196490"/>
                </a:cubicBezTo>
                <a:cubicBezTo>
                  <a:pt x="4369334" y="2168799"/>
                  <a:pt x="4373505" y="2138571"/>
                  <a:pt x="4366883" y="2110429"/>
                </a:cubicBezTo>
                <a:cubicBezTo>
                  <a:pt x="4350455" y="2040609"/>
                  <a:pt x="4334786" y="2019470"/>
                  <a:pt x="4313095" y="1959822"/>
                </a:cubicBezTo>
                <a:cubicBezTo>
                  <a:pt x="4293192" y="1905091"/>
                  <a:pt x="4300910" y="1901559"/>
                  <a:pt x="4270065" y="1863003"/>
                </a:cubicBezTo>
                <a:cubicBezTo>
                  <a:pt x="4263729" y="1855083"/>
                  <a:pt x="4255721" y="1848660"/>
                  <a:pt x="4248549" y="1841488"/>
                </a:cubicBezTo>
                <a:cubicBezTo>
                  <a:pt x="4226650" y="1710085"/>
                  <a:pt x="4263555" y="1824221"/>
                  <a:pt x="4194761" y="1755427"/>
                </a:cubicBezTo>
                <a:cubicBezTo>
                  <a:pt x="4183421" y="1744087"/>
                  <a:pt x="4181202" y="1726320"/>
                  <a:pt x="4173246" y="1712396"/>
                </a:cubicBezTo>
                <a:cubicBezTo>
                  <a:pt x="4146146" y="1664971"/>
                  <a:pt x="4151982" y="1686558"/>
                  <a:pt x="4108700" y="1637093"/>
                </a:cubicBezTo>
                <a:cubicBezTo>
                  <a:pt x="4096893" y="1623600"/>
                  <a:pt x="4089828" y="1605974"/>
                  <a:pt x="4076427" y="1594062"/>
                </a:cubicBezTo>
                <a:cubicBezTo>
                  <a:pt x="3942226" y="1474771"/>
                  <a:pt x="4087631" y="1659049"/>
                  <a:pt x="3893547" y="1464970"/>
                </a:cubicBezTo>
                <a:cubicBezTo>
                  <a:pt x="3835731" y="1407155"/>
                  <a:pt x="3867910" y="1432376"/>
                  <a:pt x="3796728" y="1389667"/>
                </a:cubicBezTo>
                <a:cubicBezTo>
                  <a:pt x="3789556" y="1378909"/>
                  <a:pt x="3784355" y="1366536"/>
                  <a:pt x="3775213" y="1357394"/>
                </a:cubicBezTo>
                <a:cubicBezTo>
                  <a:pt x="3733768" y="1315948"/>
                  <a:pt x="3659161" y="1275710"/>
                  <a:pt x="3613848" y="1249817"/>
                </a:cubicBezTo>
                <a:cubicBezTo>
                  <a:pt x="3599925" y="1241861"/>
                  <a:pt x="3584624" y="1236460"/>
                  <a:pt x="3570818" y="1228302"/>
                </a:cubicBezTo>
                <a:cubicBezTo>
                  <a:pt x="3505694" y="1189820"/>
                  <a:pt x="3447414" y="1138061"/>
                  <a:pt x="3377180" y="1109968"/>
                </a:cubicBezTo>
                <a:cubicBezTo>
                  <a:pt x="3332495" y="1092094"/>
                  <a:pt x="3276083" y="1071257"/>
                  <a:pt x="3237331" y="1045422"/>
                </a:cubicBezTo>
                <a:cubicBezTo>
                  <a:pt x="3220453" y="1034170"/>
                  <a:pt x="3211576" y="1013022"/>
                  <a:pt x="3194300" y="1002391"/>
                </a:cubicBezTo>
                <a:cubicBezTo>
                  <a:pt x="3164222" y="983882"/>
                  <a:pt x="3129754" y="973704"/>
                  <a:pt x="3097481" y="959361"/>
                </a:cubicBezTo>
                <a:cubicBezTo>
                  <a:pt x="3038612" y="900492"/>
                  <a:pt x="3017286" y="870038"/>
                  <a:pt x="2957632" y="830269"/>
                </a:cubicBezTo>
                <a:cubicBezTo>
                  <a:pt x="2892995" y="787178"/>
                  <a:pt x="2890122" y="794070"/>
                  <a:pt x="2807025" y="754966"/>
                </a:cubicBezTo>
                <a:cubicBezTo>
                  <a:pt x="2778004" y="741309"/>
                  <a:pt x="2748810" y="727848"/>
                  <a:pt x="2720963" y="711935"/>
                </a:cubicBezTo>
                <a:cubicBezTo>
                  <a:pt x="2698512" y="699106"/>
                  <a:pt x="2679546" y="680468"/>
                  <a:pt x="2656418" y="668904"/>
                </a:cubicBezTo>
                <a:cubicBezTo>
                  <a:pt x="2636133" y="658762"/>
                  <a:pt x="2613039" y="655530"/>
                  <a:pt x="2591872" y="647389"/>
                </a:cubicBezTo>
                <a:cubicBezTo>
                  <a:pt x="2566383" y="637586"/>
                  <a:pt x="2541364" y="626560"/>
                  <a:pt x="2516568" y="615116"/>
                </a:cubicBezTo>
                <a:cubicBezTo>
                  <a:pt x="2278332" y="505161"/>
                  <a:pt x="2619474" y="654126"/>
                  <a:pt x="2387476" y="561328"/>
                </a:cubicBezTo>
                <a:cubicBezTo>
                  <a:pt x="2276786" y="517052"/>
                  <a:pt x="2438349" y="555737"/>
                  <a:pt x="2226112" y="496782"/>
                </a:cubicBezTo>
                <a:cubicBezTo>
                  <a:pt x="2201681" y="489995"/>
                  <a:pt x="2175909" y="489610"/>
                  <a:pt x="2150808" y="486024"/>
                </a:cubicBezTo>
                <a:cubicBezTo>
                  <a:pt x="2118535" y="475266"/>
                  <a:pt x="2084877" y="468007"/>
                  <a:pt x="2053989" y="453751"/>
                </a:cubicBezTo>
                <a:cubicBezTo>
                  <a:pt x="2037710" y="446238"/>
                  <a:pt x="2026995" y="429496"/>
                  <a:pt x="2010959" y="421478"/>
                </a:cubicBezTo>
                <a:cubicBezTo>
                  <a:pt x="1975562" y="403780"/>
                  <a:pt x="1893833" y="388295"/>
                  <a:pt x="1860352" y="378448"/>
                </a:cubicBezTo>
                <a:cubicBezTo>
                  <a:pt x="1827716" y="368849"/>
                  <a:pt x="1794989" y="359128"/>
                  <a:pt x="1763533" y="346175"/>
                </a:cubicBezTo>
                <a:cubicBezTo>
                  <a:pt x="1733876" y="333963"/>
                  <a:pt x="1707717" y="313819"/>
                  <a:pt x="1677472" y="303144"/>
                </a:cubicBezTo>
                <a:cubicBezTo>
                  <a:pt x="1646297" y="292141"/>
                  <a:pt x="1612726" y="289647"/>
                  <a:pt x="1580653" y="281629"/>
                </a:cubicBezTo>
                <a:cubicBezTo>
                  <a:pt x="1569652" y="278879"/>
                  <a:pt x="1559138" y="274457"/>
                  <a:pt x="1548380" y="270871"/>
                </a:cubicBezTo>
                <a:cubicBezTo>
                  <a:pt x="1541208" y="256528"/>
                  <a:pt x="1539387" y="237859"/>
                  <a:pt x="1526865" y="227841"/>
                </a:cubicBezTo>
                <a:cubicBezTo>
                  <a:pt x="1463570" y="177205"/>
                  <a:pt x="1409003" y="181124"/>
                  <a:pt x="1333227" y="163295"/>
                </a:cubicBezTo>
                <a:cubicBezTo>
                  <a:pt x="1307815" y="157316"/>
                  <a:pt x="1282457" y="150702"/>
                  <a:pt x="1257923" y="141780"/>
                </a:cubicBezTo>
                <a:cubicBezTo>
                  <a:pt x="1242852" y="136300"/>
                  <a:pt x="1230253" y="124872"/>
                  <a:pt x="1214893" y="120264"/>
                </a:cubicBezTo>
                <a:cubicBezTo>
                  <a:pt x="1194001" y="113996"/>
                  <a:pt x="1171735" y="113785"/>
                  <a:pt x="1150347" y="109507"/>
                </a:cubicBezTo>
                <a:cubicBezTo>
                  <a:pt x="953494" y="70136"/>
                  <a:pt x="1138089" y="102084"/>
                  <a:pt x="988982" y="77234"/>
                </a:cubicBezTo>
                <a:cubicBezTo>
                  <a:pt x="981810" y="70062"/>
                  <a:pt x="976164" y="60936"/>
                  <a:pt x="967467" y="55718"/>
                </a:cubicBezTo>
                <a:cubicBezTo>
                  <a:pt x="957743" y="49884"/>
                  <a:pt x="946446" y="46367"/>
                  <a:pt x="935194" y="44961"/>
                </a:cubicBezTo>
                <a:cubicBezTo>
                  <a:pt x="860134" y="35579"/>
                  <a:pt x="784587" y="30618"/>
                  <a:pt x="709283" y="23446"/>
                </a:cubicBezTo>
                <a:cubicBezTo>
                  <a:pt x="640206" y="3709"/>
                  <a:pt x="622205" y="-12074"/>
                  <a:pt x="547919" y="12688"/>
                </a:cubicBezTo>
                <a:cubicBezTo>
                  <a:pt x="530910" y="18358"/>
                  <a:pt x="520092" y="35458"/>
                  <a:pt x="504888" y="44961"/>
                </a:cubicBezTo>
                <a:cubicBezTo>
                  <a:pt x="468707" y="67574"/>
                  <a:pt x="438697" y="74196"/>
                  <a:pt x="397312" y="87991"/>
                </a:cubicBezTo>
                <a:cubicBezTo>
                  <a:pt x="390140" y="95163"/>
                  <a:pt x="385119" y="105512"/>
                  <a:pt x="375796" y="109507"/>
                </a:cubicBezTo>
                <a:cubicBezTo>
                  <a:pt x="358990" y="116710"/>
                  <a:pt x="322008" y="120264"/>
                  <a:pt x="322008" y="120264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55B28-4277-4B2B-97A4-5033BF8E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FastTrack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35C944-B0A6-45BB-800A-8BC1AD15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2" name="内容占位符 51">
            <a:extLst>
              <a:ext uri="{FF2B5EF4-FFF2-40B4-BE49-F238E27FC236}">
                <a16:creationId xmlns:a16="http://schemas.microsoft.com/office/drawing/2014/main" id="{2E76A2B4-6ECF-4B0A-A2DB-708BDB8B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Supernode</a:t>
            </a:r>
            <a:r>
              <a:rPr lang="en-US" altLang="zh-CN" dirty="0"/>
              <a:t> membership </a:t>
            </a:r>
            <a:r>
              <a:rPr lang="en-US" altLang="zh-CN" b="1" dirty="0">
                <a:solidFill>
                  <a:srgbClr val="FF0000"/>
                </a:solidFill>
              </a:rPr>
              <a:t>changes</a:t>
            </a:r>
            <a:r>
              <a:rPr lang="en-US" altLang="zh-CN" dirty="0"/>
              <a:t> over time</a:t>
            </a:r>
          </a:p>
          <a:p>
            <a:pPr lvl="1"/>
            <a:r>
              <a:rPr lang="en-US" altLang="zh-CN" dirty="0"/>
              <a:t>Any peer can become (and stay) a </a:t>
            </a:r>
            <a:r>
              <a:rPr lang="en-US" altLang="zh-CN" dirty="0" err="1"/>
              <a:t>supernode</a:t>
            </a:r>
            <a:r>
              <a:rPr lang="en-US" altLang="zh-CN" dirty="0"/>
              <a:t>, provided it has earned enough </a:t>
            </a:r>
            <a:r>
              <a:rPr lang="en-US" altLang="zh-CN" b="1" dirty="0">
                <a:solidFill>
                  <a:srgbClr val="FF0000"/>
                </a:solidFill>
              </a:rPr>
              <a:t>reputation</a:t>
            </a:r>
          </a:p>
          <a:p>
            <a:pPr lvl="1"/>
            <a:endParaRPr lang="en-US" altLang="zh-CN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38360C4-1028-4942-A768-D9AF1E7BEBEC}"/>
              </a:ext>
            </a:extLst>
          </p:cNvPr>
          <p:cNvGrpSpPr>
            <a:grpSpLocks/>
          </p:cNvGrpSpPr>
          <p:nvPr/>
        </p:nvGrpSpPr>
        <p:grpSpPr bwMode="auto">
          <a:xfrm>
            <a:off x="4312925" y="3050558"/>
            <a:ext cx="533401" cy="469901"/>
            <a:chOff x="1584" y="3160"/>
            <a:chExt cx="336" cy="296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F5249EEB-6F4F-4E3B-91F6-EA679BA2A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72E145C9-A9D7-4C56-A3E4-678F2760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1172943-BBBB-4088-92DC-391DB66F0A20}"/>
              </a:ext>
            </a:extLst>
          </p:cNvPr>
          <p:cNvGrpSpPr>
            <a:grpSpLocks/>
          </p:cNvGrpSpPr>
          <p:nvPr/>
        </p:nvGrpSpPr>
        <p:grpSpPr bwMode="auto">
          <a:xfrm>
            <a:off x="1722125" y="2745758"/>
            <a:ext cx="533401" cy="469901"/>
            <a:chOff x="1584" y="3160"/>
            <a:chExt cx="336" cy="296"/>
          </a:xfrm>
        </p:grpSpPr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CB8DD206-1EF9-4142-B3DD-C78B07B0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9A616978-98F4-46A5-9A3F-CA6C09054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A814BCEE-3A06-4E96-B2F3-C9EA36B57EE2}"/>
              </a:ext>
            </a:extLst>
          </p:cNvPr>
          <p:cNvGrpSpPr>
            <a:grpSpLocks/>
          </p:cNvGrpSpPr>
          <p:nvPr/>
        </p:nvGrpSpPr>
        <p:grpSpPr bwMode="auto">
          <a:xfrm>
            <a:off x="2512698" y="5598496"/>
            <a:ext cx="533401" cy="469901"/>
            <a:chOff x="1584" y="3160"/>
            <a:chExt cx="336" cy="296"/>
          </a:xfrm>
        </p:grpSpPr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A1B21322-4B4D-4C8F-A653-7F64E609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7A20F5F0-7278-4921-888B-BC457917C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80C377FF-04F8-49FC-94C7-005E55432C0C}"/>
              </a:ext>
            </a:extLst>
          </p:cNvPr>
          <p:cNvGrpSpPr>
            <a:grpSpLocks/>
          </p:cNvGrpSpPr>
          <p:nvPr/>
        </p:nvGrpSpPr>
        <p:grpSpPr bwMode="auto">
          <a:xfrm>
            <a:off x="7360925" y="2593358"/>
            <a:ext cx="533401" cy="469901"/>
            <a:chOff x="1584" y="3160"/>
            <a:chExt cx="336" cy="296"/>
          </a:xfrm>
        </p:grpSpPr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36BF6C5-26DD-4D8A-831A-6E4EE119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5620F17E-3914-4235-A5D1-4F0DE7925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9" name="Line 21">
            <a:extLst>
              <a:ext uri="{FF2B5EF4-FFF2-40B4-BE49-F238E27FC236}">
                <a16:creationId xmlns:a16="http://schemas.microsoft.com/office/drawing/2014/main" id="{22DF9822-E538-4F6B-BF20-2B44296428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9321" y="2974353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DF9AE085-B160-4FD1-9E64-A06AD3855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6921" y="3202953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0F85B5D7-2272-402D-AB03-400009079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321" y="3279153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DC4D90EA-0F5B-4885-88C6-616251C08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521" y="3126753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0ACA1A59-F234-47CD-BE3D-1B51A6686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0121" y="3431553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FA97C9B4-BE94-423A-A192-AE39DCAF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5" y="3126753"/>
            <a:ext cx="85130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A25B07F8-59D6-4153-BA85-BF94175B93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3721" y="5793753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DF08F3-D4C0-43C5-A6D2-B04A6B1E6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5521" y="3050553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FAF5808A-3842-4882-AE81-FCBD4CE7E8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4121" y="5869953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34">
            <a:extLst>
              <a:ext uri="{FF2B5EF4-FFF2-40B4-BE49-F238E27FC236}">
                <a16:creationId xmlns:a16="http://schemas.microsoft.com/office/drawing/2014/main" id="{EC283CB5-327D-4A32-A162-425E0087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21" y="5260353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Group 43">
            <a:extLst>
              <a:ext uri="{FF2B5EF4-FFF2-40B4-BE49-F238E27FC236}">
                <a16:creationId xmlns:a16="http://schemas.microsoft.com/office/drawing/2014/main" id="{DD2437B9-3C19-46B3-A9B7-6CB632A1B8B9}"/>
              </a:ext>
            </a:extLst>
          </p:cNvPr>
          <p:cNvGrpSpPr>
            <a:grpSpLocks/>
          </p:cNvGrpSpPr>
          <p:nvPr/>
        </p:nvGrpSpPr>
        <p:grpSpPr bwMode="auto">
          <a:xfrm>
            <a:off x="7741924" y="4803159"/>
            <a:ext cx="533400" cy="469901"/>
            <a:chOff x="2448" y="1536"/>
            <a:chExt cx="336" cy="296"/>
          </a:xfrm>
        </p:grpSpPr>
        <p:sp>
          <p:nvSpPr>
            <p:cNvPr id="27" name="Oval 44">
              <a:extLst>
                <a:ext uri="{FF2B5EF4-FFF2-40B4-BE49-F238E27FC236}">
                  <a16:creationId xmlns:a16="http://schemas.microsoft.com/office/drawing/2014/main" id="{B1C3ABAF-62D0-44B9-A949-7FC1B807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id="{AFDD7D1F-1011-4ED9-92D2-A6B8A94A6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defTabSz="1269827">
                <a:defRPr sz="3600" kern="0">
                  <a:solidFill>
                    <a:sysClr val="windowText" lastClr="000000"/>
                  </a:solidFill>
                </a:defRPr>
              </a:lvl1pPr>
              <a:lvl2pPr marL="634914" defTabSz="1269827">
                <a:defRPr sz="2500"/>
              </a:lvl2pPr>
              <a:lvl3pPr marL="1269827" defTabSz="1269827">
                <a:defRPr sz="2500"/>
              </a:lvl3pPr>
              <a:lvl4pPr marL="1904741" defTabSz="1269827">
                <a:defRPr sz="2500"/>
              </a:lvl4pPr>
              <a:lvl5pPr marL="2539655" defTabSz="1269827">
                <a:defRPr sz="2500"/>
              </a:lvl5pPr>
              <a:lvl6pPr marL="3174568" defTabSz="1269827">
                <a:defRPr sz="2500"/>
              </a:lvl6pPr>
              <a:lvl7pPr marL="3809482" defTabSz="1269827">
                <a:defRPr sz="2500"/>
              </a:lvl7pPr>
              <a:lvl8pPr marL="4444395" defTabSz="1269827">
                <a:defRPr sz="2500"/>
              </a:lvl8pPr>
              <a:lvl9pPr marL="5079309" defTabSz="1269827">
                <a:defRPr sz="2500"/>
              </a:lvl9pPr>
            </a:lstStyle>
            <a:p>
              <a:r>
                <a:rPr lang="en-US" sz="2800" dirty="0"/>
                <a:t>S</a:t>
              </a:r>
            </a:p>
          </p:txBody>
        </p:sp>
      </p:grpSp>
      <p:grpSp>
        <p:nvGrpSpPr>
          <p:cNvPr id="20" name="Group 46">
            <a:extLst>
              <a:ext uri="{FF2B5EF4-FFF2-40B4-BE49-F238E27FC236}">
                <a16:creationId xmlns:a16="http://schemas.microsoft.com/office/drawing/2014/main" id="{C3407EE6-6AF1-417D-BD9B-93A26E5B6BF5}"/>
              </a:ext>
            </a:extLst>
          </p:cNvPr>
          <p:cNvGrpSpPr>
            <a:grpSpLocks/>
          </p:cNvGrpSpPr>
          <p:nvPr/>
        </p:nvGrpSpPr>
        <p:grpSpPr bwMode="auto">
          <a:xfrm>
            <a:off x="5760724" y="5641359"/>
            <a:ext cx="533400" cy="469901"/>
            <a:chOff x="2448" y="1536"/>
            <a:chExt cx="336" cy="296"/>
          </a:xfrm>
        </p:grpSpPr>
        <p:sp>
          <p:nvSpPr>
            <p:cNvPr id="25" name="Oval 47">
              <a:extLst>
                <a:ext uri="{FF2B5EF4-FFF2-40B4-BE49-F238E27FC236}">
                  <a16:creationId xmlns:a16="http://schemas.microsoft.com/office/drawing/2014/main" id="{6C381D71-1446-48CE-A4D8-F9A24489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DF592080-9F50-45D3-A799-495294BF3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defRPr>
              </a:lvl1pPr>
              <a:lvl2pPr marL="634914" defTabSz="1269827">
                <a:defRPr sz="2500"/>
              </a:lvl2pPr>
              <a:lvl3pPr marL="1269827" defTabSz="1269827">
                <a:defRPr sz="2500"/>
              </a:lvl3pPr>
              <a:lvl4pPr marL="1904741" defTabSz="1269827">
                <a:defRPr sz="2500"/>
              </a:lvl4pPr>
              <a:lvl5pPr marL="2539655" defTabSz="1269827">
                <a:defRPr sz="2500"/>
              </a:lvl5pPr>
              <a:lvl6pPr marL="3174568" defTabSz="1269827">
                <a:defRPr sz="2500"/>
              </a:lvl6pPr>
              <a:lvl7pPr marL="3809482" defTabSz="1269827">
                <a:defRPr sz="2500"/>
              </a:lvl7pPr>
              <a:lvl8pPr marL="4444395" defTabSz="1269827">
                <a:defRPr sz="2500"/>
              </a:lvl8pPr>
              <a:lvl9pPr marL="5079309" defTabSz="1269827">
                <a:defRPr sz="2500"/>
              </a:lvl9pPr>
            </a:lstStyle>
            <a:p>
              <a:r>
                <a:rPr lang="en-US" sz="2800"/>
                <a:t>S</a:t>
              </a:r>
              <a:endParaRPr lang="en-US" sz="2800" dirty="0"/>
            </a:p>
          </p:txBody>
        </p:sp>
      </p:grpSp>
      <p:grpSp>
        <p:nvGrpSpPr>
          <p:cNvPr id="22" name="Group 50">
            <a:extLst>
              <a:ext uri="{FF2B5EF4-FFF2-40B4-BE49-F238E27FC236}">
                <a16:creationId xmlns:a16="http://schemas.microsoft.com/office/drawing/2014/main" id="{C132CD12-7A12-4424-ADF7-9D2AB84D2EB6}"/>
              </a:ext>
            </a:extLst>
          </p:cNvPr>
          <p:cNvGrpSpPr>
            <a:grpSpLocks/>
          </p:cNvGrpSpPr>
          <p:nvPr/>
        </p:nvGrpSpPr>
        <p:grpSpPr bwMode="auto">
          <a:xfrm>
            <a:off x="7665725" y="6022358"/>
            <a:ext cx="533401" cy="469901"/>
            <a:chOff x="1584" y="3160"/>
            <a:chExt cx="336" cy="296"/>
          </a:xfrm>
        </p:grpSpPr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A5F9D546-CE5D-44D0-BF8F-A680219C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B230190F-40C8-4139-A610-36274E4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A5C278-6B14-49AB-8AE8-8E47139AA51A}"/>
              </a:ext>
            </a:extLst>
          </p:cNvPr>
          <p:cNvGrpSpPr/>
          <p:nvPr/>
        </p:nvGrpSpPr>
        <p:grpSpPr>
          <a:xfrm>
            <a:off x="4236723" y="4807560"/>
            <a:ext cx="4038598" cy="1981254"/>
            <a:chOff x="4236723" y="4807560"/>
            <a:chExt cx="4038598" cy="1981254"/>
          </a:xfrm>
        </p:grpSpPr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E65353F4-B43B-4F85-B8AF-8820E19F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723" y="6327153"/>
              <a:ext cx="162074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66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Supernodes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" name="Group 43">
              <a:extLst>
                <a:ext uri="{FF2B5EF4-FFF2-40B4-BE49-F238E27FC236}">
                  <a16:creationId xmlns:a16="http://schemas.microsoft.com/office/drawing/2014/main" id="{6C960D48-D1AF-4F34-AFF0-EE1127645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1921" y="4807560"/>
              <a:ext cx="533400" cy="469901"/>
              <a:chOff x="2448" y="1536"/>
              <a:chExt cx="336" cy="296"/>
            </a:xfrm>
          </p:grpSpPr>
          <p:sp>
            <p:nvSpPr>
              <p:cNvPr id="46" name="Oval 44">
                <a:extLst>
                  <a:ext uri="{FF2B5EF4-FFF2-40B4-BE49-F238E27FC236}">
                    <a16:creationId xmlns:a16="http://schemas.microsoft.com/office/drawing/2014/main" id="{9CA97344-F319-4511-B49D-39469843D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 Box 45">
                <a:extLst>
                  <a:ext uri="{FF2B5EF4-FFF2-40B4-BE49-F238E27FC236}">
                    <a16:creationId xmlns:a16="http://schemas.microsoft.com/office/drawing/2014/main" id="{C90025FC-D8E6-440C-BF1C-7DB138EED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  <p:grpSp>
          <p:nvGrpSpPr>
            <p:cNvPr id="48" name="Group 46">
              <a:extLst>
                <a:ext uri="{FF2B5EF4-FFF2-40B4-BE49-F238E27FC236}">
                  <a16:creationId xmlns:a16="http://schemas.microsoft.com/office/drawing/2014/main" id="{4D3F2115-7CC8-459D-823A-877676A85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0721" y="5645760"/>
              <a:ext cx="533400" cy="469901"/>
              <a:chOff x="2448" y="1536"/>
              <a:chExt cx="336" cy="296"/>
            </a:xfrm>
          </p:grpSpPr>
          <p:sp>
            <p:nvSpPr>
              <p:cNvPr id="49" name="Oval 47">
                <a:extLst>
                  <a:ext uri="{FF2B5EF4-FFF2-40B4-BE49-F238E27FC236}">
                    <a16:creationId xmlns:a16="http://schemas.microsoft.com/office/drawing/2014/main" id="{14C669B3-09E9-4D24-A19E-2E564DF6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 Box 48">
                <a:extLst>
                  <a:ext uri="{FF2B5EF4-FFF2-40B4-BE49-F238E27FC236}">
                    <a16:creationId xmlns:a16="http://schemas.microsoft.com/office/drawing/2014/main" id="{D28A9991-9A08-48F2-A9D0-B18D5F095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B8700D-386C-4F6D-B20C-6E5A782D294D}"/>
              </a:ext>
            </a:extLst>
          </p:cNvPr>
          <p:cNvGrpSpPr/>
          <p:nvPr/>
        </p:nvGrpSpPr>
        <p:grpSpPr>
          <a:xfrm>
            <a:off x="1719433" y="2745069"/>
            <a:ext cx="3134957" cy="782266"/>
            <a:chOff x="1719433" y="2745069"/>
            <a:chExt cx="3134957" cy="782266"/>
          </a:xfrm>
        </p:grpSpPr>
        <p:grpSp>
          <p:nvGrpSpPr>
            <p:cNvPr id="58" name="Group 43">
              <a:extLst>
                <a:ext uri="{FF2B5EF4-FFF2-40B4-BE49-F238E27FC236}">
                  <a16:creationId xmlns:a16="http://schemas.microsoft.com/office/drawing/2014/main" id="{8D225B8C-CD28-47DA-9410-E8FB56441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433" y="2745069"/>
              <a:ext cx="533400" cy="469901"/>
              <a:chOff x="2448" y="1536"/>
              <a:chExt cx="336" cy="296"/>
            </a:xfrm>
          </p:grpSpPr>
          <p:sp>
            <p:nvSpPr>
              <p:cNvPr id="62" name="Oval 44">
                <a:extLst>
                  <a:ext uri="{FF2B5EF4-FFF2-40B4-BE49-F238E27FC236}">
                    <a16:creationId xmlns:a16="http://schemas.microsoft.com/office/drawing/2014/main" id="{F81BDA97-6715-4C0A-9FCA-10E7D3AE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Text Box 45">
                <a:extLst>
                  <a:ext uri="{FF2B5EF4-FFF2-40B4-BE49-F238E27FC236}">
                    <a16:creationId xmlns:a16="http://schemas.microsoft.com/office/drawing/2014/main" id="{1AD0C418-574C-4CEE-B630-2AD7D2C9C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  <p:grpSp>
          <p:nvGrpSpPr>
            <p:cNvPr id="59" name="Group 46">
              <a:extLst>
                <a:ext uri="{FF2B5EF4-FFF2-40B4-BE49-F238E27FC236}">
                  <a16:creationId xmlns:a16="http://schemas.microsoft.com/office/drawing/2014/main" id="{383DB802-F1E9-479D-AEC3-2A47277C8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990" y="3057434"/>
              <a:ext cx="533400" cy="469901"/>
              <a:chOff x="2448" y="1536"/>
              <a:chExt cx="336" cy="296"/>
            </a:xfrm>
          </p:grpSpPr>
          <p:sp>
            <p:nvSpPr>
              <p:cNvPr id="60" name="Oval 47">
                <a:extLst>
                  <a:ext uri="{FF2B5EF4-FFF2-40B4-BE49-F238E27FC236}">
                    <a16:creationId xmlns:a16="http://schemas.microsoft.com/office/drawing/2014/main" id="{24BDC5A9-7E5C-4DA5-84F5-19E0B81A7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Text Box 48">
                <a:extLst>
                  <a:ext uri="{FF2B5EF4-FFF2-40B4-BE49-F238E27FC236}">
                    <a16:creationId xmlns:a16="http://schemas.microsoft.com/office/drawing/2014/main" id="{057E3A6A-B669-4884-AE03-992661A96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</p:grpSp>
      <p:sp>
        <p:nvSpPr>
          <p:cNvPr id="64" name="Text Box 49">
            <a:extLst>
              <a:ext uri="{FF2B5EF4-FFF2-40B4-BE49-F238E27FC236}">
                <a16:creationId xmlns:a16="http://schemas.microsoft.com/office/drawing/2014/main" id="{54516205-62A9-4619-805E-BA4AA64B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94" y="2532273"/>
            <a:ext cx="162074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Supernodes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177F5A-E481-4521-A1B2-13D6CCB1F977}"/>
              </a:ext>
            </a:extLst>
          </p:cNvPr>
          <p:cNvSpPr txBox="1"/>
          <p:nvPr/>
        </p:nvSpPr>
        <p:spPr>
          <a:xfrm>
            <a:off x="8800779" y="3590060"/>
            <a:ext cx="3175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Reputation: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Participation level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Economic factors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3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55B28-4277-4B2B-97A4-5033BF8E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FastTrack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35C944-B0A6-45BB-800A-8BC1AD15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2" name="内容占位符 51">
            <a:extLst>
              <a:ext uri="{FF2B5EF4-FFF2-40B4-BE49-F238E27FC236}">
                <a16:creationId xmlns:a16="http://schemas.microsoft.com/office/drawing/2014/main" id="{2E76A2B4-6ECF-4B0A-A2DB-708BDB8B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peer searches by contacting a </a:t>
            </a:r>
            <a:r>
              <a:rPr lang="en-US" altLang="zh-CN" b="1" dirty="0">
                <a:solidFill>
                  <a:srgbClr val="FF0000"/>
                </a:solidFill>
              </a:rPr>
              <a:t>nearby </a:t>
            </a:r>
            <a:r>
              <a:rPr lang="en-US" altLang="zh-CN" b="1" dirty="0" err="1">
                <a:solidFill>
                  <a:srgbClr val="FF0000"/>
                </a:solidFill>
              </a:rPr>
              <a:t>supernode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38360C4-1028-4942-A768-D9AF1E7BEBEC}"/>
              </a:ext>
            </a:extLst>
          </p:cNvPr>
          <p:cNvGrpSpPr>
            <a:grpSpLocks/>
          </p:cNvGrpSpPr>
          <p:nvPr/>
        </p:nvGrpSpPr>
        <p:grpSpPr bwMode="auto">
          <a:xfrm>
            <a:off x="4312925" y="3050558"/>
            <a:ext cx="533401" cy="469901"/>
            <a:chOff x="1584" y="3160"/>
            <a:chExt cx="336" cy="296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F5249EEB-6F4F-4E3B-91F6-EA679BA2A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5">
              <a:extLst>
                <a:ext uri="{FF2B5EF4-FFF2-40B4-BE49-F238E27FC236}">
                  <a16:creationId xmlns:a16="http://schemas.microsoft.com/office/drawing/2014/main" id="{72E145C9-A9D7-4C56-A3E4-678F2760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1172943-BBBB-4088-92DC-391DB66F0A20}"/>
              </a:ext>
            </a:extLst>
          </p:cNvPr>
          <p:cNvGrpSpPr>
            <a:grpSpLocks/>
          </p:cNvGrpSpPr>
          <p:nvPr/>
        </p:nvGrpSpPr>
        <p:grpSpPr bwMode="auto">
          <a:xfrm>
            <a:off x="1722125" y="2745758"/>
            <a:ext cx="533401" cy="469901"/>
            <a:chOff x="1584" y="3160"/>
            <a:chExt cx="336" cy="296"/>
          </a:xfrm>
        </p:grpSpPr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CB8DD206-1EF9-4142-B3DD-C78B07B0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9A616978-98F4-46A5-9A3F-CA6C09054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A814BCEE-3A06-4E96-B2F3-C9EA36B57EE2}"/>
              </a:ext>
            </a:extLst>
          </p:cNvPr>
          <p:cNvGrpSpPr>
            <a:grpSpLocks/>
          </p:cNvGrpSpPr>
          <p:nvPr/>
        </p:nvGrpSpPr>
        <p:grpSpPr bwMode="auto">
          <a:xfrm>
            <a:off x="2512698" y="5598496"/>
            <a:ext cx="533401" cy="469901"/>
            <a:chOff x="1584" y="3160"/>
            <a:chExt cx="336" cy="296"/>
          </a:xfrm>
        </p:grpSpPr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A1B21322-4B4D-4C8F-A653-7F64E609D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7A20F5F0-7278-4921-888B-BC457917C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80C377FF-04F8-49FC-94C7-005E55432C0C}"/>
              </a:ext>
            </a:extLst>
          </p:cNvPr>
          <p:cNvGrpSpPr>
            <a:grpSpLocks/>
          </p:cNvGrpSpPr>
          <p:nvPr/>
        </p:nvGrpSpPr>
        <p:grpSpPr bwMode="auto">
          <a:xfrm>
            <a:off x="7360925" y="2593358"/>
            <a:ext cx="533401" cy="469901"/>
            <a:chOff x="1584" y="3160"/>
            <a:chExt cx="336" cy="296"/>
          </a:xfrm>
        </p:grpSpPr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36BF6C5-26DD-4D8A-831A-6E4EE119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5620F17E-3914-4235-A5D1-4F0DE7925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sp>
        <p:nvSpPr>
          <p:cNvPr id="9" name="Line 21">
            <a:extLst>
              <a:ext uri="{FF2B5EF4-FFF2-40B4-BE49-F238E27FC236}">
                <a16:creationId xmlns:a16="http://schemas.microsoft.com/office/drawing/2014/main" id="{22DF9822-E538-4F6B-BF20-2B44296428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9321" y="2974353"/>
            <a:ext cx="2133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DF9AE085-B160-4FD1-9E64-A06AD3855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6921" y="3202953"/>
            <a:ext cx="76200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0F85B5D7-2272-402D-AB03-400009079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321" y="3279153"/>
            <a:ext cx="2971800" cy="1600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DC4D90EA-0F5B-4885-88C6-616251C08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521" y="3126753"/>
            <a:ext cx="3581400" cy="2590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0ACA1A59-F234-47CD-BE3D-1B51A6686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0121" y="3431553"/>
            <a:ext cx="1143000" cy="2209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FA97C9B4-BE94-423A-A192-AE39DCAF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5" y="3126753"/>
            <a:ext cx="85130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Peers</a:t>
            </a: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A25B07F8-59D6-4153-BA85-BF94175B93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3721" y="5793753"/>
            <a:ext cx="266700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DF08F3-D4C0-43C5-A6D2-B04A6B1E6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5521" y="3050553"/>
            <a:ext cx="144780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FAF5808A-3842-4882-AE81-FCBD4CE7E8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4121" y="5869953"/>
            <a:ext cx="1371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34">
            <a:extLst>
              <a:ext uri="{FF2B5EF4-FFF2-40B4-BE49-F238E27FC236}">
                <a16:creationId xmlns:a16="http://schemas.microsoft.com/office/drawing/2014/main" id="{EC283CB5-327D-4A32-A162-425E0087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521" y="5260353"/>
            <a:ext cx="762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Group 43">
            <a:extLst>
              <a:ext uri="{FF2B5EF4-FFF2-40B4-BE49-F238E27FC236}">
                <a16:creationId xmlns:a16="http://schemas.microsoft.com/office/drawing/2014/main" id="{DD2437B9-3C19-46B3-A9B7-6CB632A1B8B9}"/>
              </a:ext>
            </a:extLst>
          </p:cNvPr>
          <p:cNvGrpSpPr>
            <a:grpSpLocks/>
          </p:cNvGrpSpPr>
          <p:nvPr/>
        </p:nvGrpSpPr>
        <p:grpSpPr bwMode="auto">
          <a:xfrm>
            <a:off x="7741924" y="4803159"/>
            <a:ext cx="533400" cy="469901"/>
            <a:chOff x="2448" y="1536"/>
            <a:chExt cx="336" cy="296"/>
          </a:xfrm>
        </p:grpSpPr>
        <p:sp>
          <p:nvSpPr>
            <p:cNvPr id="27" name="Oval 44">
              <a:extLst>
                <a:ext uri="{FF2B5EF4-FFF2-40B4-BE49-F238E27FC236}">
                  <a16:creationId xmlns:a16="http://schemas.microsoft.com/office/drawing/2014/main" id="{B1C3ABAF-62D0-44B9-A949-7FC1B807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id="{AFDD7D1F-1011-4ED9-92D2-A6B8A94A6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defTabSz="1269827">
                <a:defRPr sz="3600" kern="0">
                  <a:solidFill>
                    <a:sysClr val="windowText" lastClr="000000"/>
                  </a:solidFill>
                </a:defRPr>
              </a:lvl1pPr>
              <a:lvl2pPr marL="634914" defTabSz="1269827">
                <a:defRPr sz="2500"/>
              </a:lvl2pPr>
              <a:lvl3pPr marL="1269827" defTabSz="1269827">
                <a:defRPr sz="2500"/>
              </a:lvl3pPr>
              <a:lvl4pPr marL="1904741" defTabSz="1269827">
                <a:defRPr sz="2500"/>
              </a:lvl4pPr>
              <a:lvl5pPr marL="2539655" defTabSz="1269827">
                <a:defRPr sz="2500"/>
              </a:lvl5pPr>
              <a:lvl6pPr marL="3174568" defTabSz="1269827">
                <a:defRPr sz="2500"/>
              </a:lvl6pPr>
              <a:lvl7pPr marL="3809482" defTabSz="1269827">
                <a:defRPr sz="2500"/>
              </a:lvl7pPr>
              <a:lvl8pPr marL="4444395" defTabSz="1269827">
                <a:defRPr sz="2500"/>
              </a:lvl8pPr>
              <a:lvl9pPr marL="5079309" defTabSz="1269827">
                <a:defRPr sz="2500"/>
              </a:lvl9pPr>
            </a:lstStyle>
            <a:p>
              <a:r>
                <a:rPr lang="en-US" sz="2800" dirty="0"/>
                <a:t>S</a:t>
              </a:r>
            </a:p>
          </p:txBody>
        </p:sp>
      </p:grpSp>
      <p:grpSp>
        <p:nvGrpSpPr>
          <p:cNvPr id="20" name="Group 46">
            <a:extLst>
              <a:ext uri="{FF2B5EF4-FFF2-40B4-BE49-F238E27FC236}">
                <a16:creationId xmlns:a16="http://schemas.microsoft.com/office/drawing/2014/main" id="{C3407EE6-6AF1-417D-BD9B-93A26E5B6BF5}"/>
              </a:ext>
            </a:extLst>
          </p:cNvPr>
          <p:cNvGrpSpPr>
            <a:grpSpLocks/>
          </p:cNvGrpSpPr>
          <p:nvPr/>
        </p:nvGrpSpPr>
        <p:grpSpPr bwMode="auto">
          <a:xfrm>
            <a:off x="5760724" y="5641359"/>
            <a:ext cx="533400" cy="469901"/>
            <a:chOff x="2448" y="1536"/>
            <a:chExt cx="336" cy="296"/>
          </a:xfrm>
        </p:grpSpPr>
        <p:sp>
          <p:nvSpPr>
            <p:cNvPr id="25" name="Oval 47">
              <a:extLst>
                <a:ext uri="{FF2B5EF4-FFF2-40B4-BE49-F238E27FC236}">
                  <a16:creationId xmlns:a16="http://schemas.microsoft.com/office/drawing/2014/main" id="{6C381D71-1446-48CE-A4D8-F9A24489D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44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DF592080-9F50-45D3-A799-495294BF3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36"/>
              <a:ext cx="224" cy="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defRPr>
              </a:lvl1pPr>
              <a:lvl2pPr marL="634914" defTabSz="1269827">
                <a:defRPr sz="2500"/>
              </a:lvl2pPr>
              <a:lvl3pPr marL="1269827" defTabSz="1269827">
                <a:defRPr sz="2500"/>
              </a:lvl3pPr>
              <a:lvl4pPr marL="1904741" defTabSz="1269827">
                <a:defRPr sz="2500"/>
              </a:lvl4pPr>
              <a:lvl5pPr marL="2539655" defTabSz="1269827">
                <a:defRPr sz="2500"/>
              </a:lvl5pPr>
              <a:lvl6pPr marL="3174568" defTabSz="1269827">
                <a:defRPr sz="2500"/>
              </a:lvl6pPr>
              <a:lvl7pPr marL="3809482" defTabSz="1269827">
                <a:defRPr sz="2500"/>
              </a:lvl7pPr>
              <a:lvl8pPr marL="4444395" defTabSz="1269827">
                <a:defRPr sz="2500"/>
              </a:lvl8pPr>
              <a:lvl9pPr marL="5079309" defTabSz="1269827">
                <a:defRPr sz="2500"/>
              </a:lvl9pPr>
            </a:lstStyle>
            <a:p>
              <a:r>
                <a:rPr lang="en-US" sz="2800"/>
                <a:t>S</a:t>
              </a:r>
              <a:endParaRPr lang="en-US" sz="2800" dirty="0"/>
            </a:p>
          </p:txBody>
        </p:sp>
      </p:grpSp>
      <p:grpSp>
        <p:nvGrpSpPr>
          <p:cNvPr id="22" name="Group 50">
            <a:extLst>
              <a:ext uri="{FF2B5EF4-FFF2-40B4-BE49-F238E27FC236}">
                <a16:creationId xmlns:a16="http://schemas.microsoft.com/office/drawing/2014/main" id="{C132CD12-7A12-4424-ADF7-9D2AB84D2EB6}"/>
              </a:ext>
            </a:extLst>
          </p:cNvPr>
          <p:cNvGrpSpPr>
            <a:grpSpLocks/>
          </p:cNvGrpSpPr>
          <p:nvPr/>
        </p:nvGrpSpPr>
        <p:grpSpPr bwMode="auto">
          <a:xfrm>
            <a:off x="7665725" y="6022358"/>
            <a:ext cx="533401" cy="469901"/>
            <a:chOff x="1584" y="3160"/>
            <a:chExt cx="336" cy="296"/>
          </a:xfrm>
        </p:grpSpPr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A5F9D546-CE5D-44D0-BF8F-A680219C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B230190F-40C8-4139-A610-36274E4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160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A5C278-6B14-49AB-8AE8-8E47139AA51A}"/>
              </a:ext>
            </a:extLst>
          </p:cNvPr>
          <p:cNvGrpSpPr/>
          <p:nvPr/>
        </p:nvGrpSpPr>
        <p:grpSpPr>
          <a:xfrm>
            <a:off x="4236723" y="4807560"/>
            <a:ext cx="4038598" cy="1981254"/>
            <a:chOff x="4236723" y="4807560"/>
            <a:chExt cx="4038598" cy="1981254"/>
          </a:xfrm>
        </p:grpSpPr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E65353F4-B43B-4F85-B8AF-8820E19F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723" y="6327153"/>
              <a:ext cx="162074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66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Supernodes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" name="Group 43">
              <a:extLst>
                <a:ext uri="{FF2B5EF4-FFF2-40B4-BE49-F238E27FC236}">
                  <a16:creationId xmlns:a16="http://schemas.microsoft.com/office/drawing/2014/main" id="{6C960D48-D1AF-4F34-AFF0-EE1127645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1921" y="4807560"/>
              <a:ext cx="533400" cy="469901"/>
              <a:chOff x="2448" y="1536"/>
              <a:chExt cx="336" cy="296"/>
            </a:xfrm>
          </p:grpSpPr>
          <p:sp>
            <p:nvSpPr>
              <p:cNvPr id="46" name="Oval 44">
                <a:extLst>
                  <a:ext uri="{FF2B5EF4-FFF2-40B4-BE49-F238E27FC236}">
                    <a16:creationId xmlns:a16="http://schemas.microsoft.com/office/drawing/2014/main" id="{9CA97344-F319-4511-B49D-39469843D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 Box 45">
                <a:extLst>
                  <a:ext uri="{FF2B5EF4-FFF2-40B4-BE49-F238E27FC236}">
                    <a16:creationId xmlns:a16="http://schemas.microsoft.com/office/drawing/2014/main" id="{C90025FC-D8E6-440C-BF1C-7DB138EED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  <p:grpSp>
          <p:nvGrpSpPr>
            <p:cNvPr id="48" name="Group 46">
              <a:extLst>
                <a:ext uri="{FF2B5EF4-FFF2-40B4-BE49-F238E27FC236}">
                  <a16:creationId xmlns:a16="http://schemas.microsoft.com/office/drawing/2014/main" id="{4D3F2115-7CC8-459D-823A-877676A85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0721" y="5645760"/>
              <a:ext cx="533400" cy="469901"/>
              <a:chOff x="2448" y="1536"/>
              <a:chExt cx="336" cy="296"/>
            </a:xfrm>
          </p:grpSpPr>
          <p:sp>
            <p:nvSpPr>
              <p:cNvPr id="49" name="Oval 47">
                <a:extLst>
                  <a:ext uri="{FF2B5EF4-FFF2-40B4-BE49-F238E27FC236}">
                    <a16:creationId xmlns:a16="http://schemas.microsoft.com/office/drawing/2014/main" id="{14C669B3-09E9-4D24-A19E-2E564DF6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44"/>
                <a:ext cx="336" cy="288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 Box 48">
                <a:extLst>
                  <a:ext uri="{FF2B5EF4-FFF2-40B4-BE49-F238E27FC236}">
                    <a16:creationId xmlns:a16="http://schemas.microsoft.com/office/drawing/2014/main" id="{D28A9991-9A08-48F2-A9D0-B18D5F095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1536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</p:grpSp>
      </p:grpSp>
      <p:sp>
        <p:nvSpPr>
          <p:cNvPr id="53" name="Text Box 50">
            <a:extLst>
              <a:ext uri="{FF2B5EF4-FFF2-40B4-BE49-F238E27FC236}">
                <a16:creationId xmlns:a16="http://schemas.microsoft.com/office/drawing/2014/main" id="{7E53E538-7F26-43AE-80A2-48036D20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44" y="5200429"/>
            <a:ext cx="1203843" cy="43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2700" tIns="31350" rIns="62700" bIns="31350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FF6600"/>
                </a:solidFill>
              </a:rPr>
              <a:t>1. Query</a:t>
            </a:r>
          </a:p>
        </p:txBody>
      </p:sp>
      <p:cxnSp>
        <p:nvCxnSpPr>
          <p:cNvPr id="54" name="Straight Arrow Connector 3">
            <a:extLst>
              <a:ext uri="{FF2B5EF4-FFF2-40B4-BE49-F238E27FC236}">
                <a16:creationId xmlns:a16="http://schemas.microsoft.com/office/drawing/2014/main" id="{8C6A5213-C5CA-4AE5-A92C-BBFFC567AEEF}"/>
              </a:ext>
            </a:extLst>
          </p:cNvPr>
          <p:cNvCxnSpPr>
            <a:cxnSpLocks/>
          </p:cNvCxnSpPr>
          <p:nvPr/>
        </p:nvCxnSpPr>
        <p:spPr>
          <a:xfrm flipV="1">
            <a:off x="3203055" y="5660959"/>
            <a:ext cx="2392563" cy="41517"/>
          </a:xfrm>
          <a:prstGeom prst="straightConnector1">
            <a:avLst/>
          </a:prstGeom>
          <a:ln w="571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73D2716A-9A88-4F91-BC67-53800385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5" y="5743013"/>
            <a:ext cx="3363145" cy="10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703F891-D64F-427A-9F1F-FBA9A28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I search peer-to-peer…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C2FA9-0320-43F6-886D-1EA87502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F4D1D8-4148-48E5-A65A-3AA16BFF4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10" y="2482645"/>
            <a:ext cx="6176180" cy="40018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54B554-3062-45C4-8274-C1B9CBDD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3" y="1435035"/>
            <a:ext cx="4764426" cy="32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BADB-E157-4908-B1FC-28B6E70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F9ACF5-AF48-43CD-9351-127EA309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9B663-0372-4926-BA45-59FE9C1C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number of freeloaders</a:t>
            </a:r>
          </a:p>
          <a:p>
            <a:pPr lvl="1"/>
            <a:r>
              <a:rPr lang="en-US" altLang="zh-CN" dirty="0"/>
              <a:t>70% of users in 2000 were freeloaders</a:t>
            </a:r>
          </a:p>
          <a:p>
            <a:pPr lvl="1"/>
            <a:r>
              <a:rPr lang="en-US" altLang="zh-CN" dirty="0"/>
              <a:t>Only download files, never upload own files</a:t>
            </a:r>
          </a:p>
          <a:p>
            <a:r>
              <a:rPr lang="en-US" altLang="zh-CN" dirty="0" err="1"/>
              <a:t>BitTorrent</a:t>
            </a:r>
            <a:endParaRPr lang="en-US" altLang="zh-CN" dirty="0"/>
          </a:p>
          <a:p>
            <a:pPr lvl="1"/>
            <a:r>
              <a:rPr lang="en-US" altLang="zh-CN" dirty="0"/>
              <a:t>A smart way to </a:t>
            </a:r>
            <a:r>
              <a:rPr lang="en-US" altLang="zh-CN" b="1" dirty="0">
                <a:solidFill>
                  <a:srgbClr val="FF0000"/>
                </a:solidFill>
              </a:rPr>
              <a:t>incentivize users not to be freeloaders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45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FastTrack,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44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C5CE6C-4AB3-4D09-BEBC-2363DCE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548689-7F48-4EA3-B930-606C978B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61DE9430-6E11-49CE-93D3-257F62EB4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762" y="2090981"/>
            <a:ext cx="2290100" cy="461661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Tracker, per file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86DA1FF2-9950-41D3-AEA2-3ACAF047D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960" y="4681781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0AEFCAEF-7905-4E7D-ABB9-D0CB72A28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760" y="3691181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ED00C4C5-45CA-44D3-8970-99B662E2B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160" y="4757981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481E1EE5-F820-438C-864B-DDC64EAD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960" y="4148381"/>
            <a:ext cx="776915" cy="46166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29CDDD45-318D-4096-A355-D0C45853736A}"/>
              </a:ext>
            </a:extLst>
          </p:cNvPr>
          <p:cNvSpPr txBox="1"/>
          <p:nvPr/>
        </p:nvSpPr>
        <p:spPr>
          <a:xfrm>
            <a:off x="613186" y="2144959"/>
            <a:ext cx="3066965" cy="400105"/>
          </a:xfrm>
          <a:prstGeom prst="rect">
            <a:avLst/>
          </a:prstGeom>
          <a:solidFill>
            <a:srgbClr val="3333CC">
              <a:lumMod val="40000"/>
              <a:lumOff val="60000"/>
            </a:srgbClr>
          </a:solidFill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Website links to *.torrent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2553802E-8E35-44D2-A223-444A89D3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964" y="5062780"/>
            <a:ext cx="239063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leecher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some blocks)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504A4778-9F26-4C99-A86D-7BA6F128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803" y="4989033"/>
            <a:ext cx="953797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(seed)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3A8C55EA-9BD5-4103-84CE-F3E7CD9AF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1" y="3668955"/>
            <a:ext cx="1739569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(seed,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has full file)</a:t>
            </a:r>
          </a:p>
        </p:txBody>
      </p:sp>
      <p:cxnSp>
        <p:nvCxnSpPr>
          <p:cNvPr id="35" name="Straight Arrow Connector 35">
            <a:extLst>
              <a:ext uri="{FF2B5EF4-FFF2-40B4-BE49-F238E27FC236}">
                <a16:creationId xmlns:a16="http://schemas.microsoft.com/office/drawing/2014/main" id="{55B92DB6-535E-4A96-8CDA-60DA43BD8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00560" y="2552642"/>
            <a:ext cx="380998" cy="1595737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6">
            <a:extLst>
              <a:ext uri="{FF2B5EF4-FFF2-40B4-BE49-F238E27FC236}">
                <a16:creationId xmlns:a16="http://schemas.microsoft.com/office/drawing/2014/main" id="{D11A8D51-4EBA-4F52-A2D0-B858BE8CA2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1560" y="2548179"/>
            <a:ext cx="2362200" cy="16002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13">
            <a:extLst>
              <a:ext uri="{FF2B5EF4-FFF2-40B4-BE49-F238E27FC236}">
                <a16:creationId xmlns:a16="http://schemas.microsoft.com/office/drawing/2014/main" id="{464BB284-0497-4F90-BA23-8DBCCC1B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087" y="2922107"/>
            <a:ext cx="2116275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1. Get *.torrent</a:t>
            </a: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B02EE7FB-DC49-4E60-B782-29B21742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641" y="3246702"/>
            <a:ext cx="1781397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2. Get peers</a:t>
            </a:r>
          </a:p>
        </p:txBody>
      </p:sp>
      <p:cxnSp>
        <p:nvCxnSpPr>
          <p:cNvPr id="39" name="Straight Arrow Connector 39">
            <a:extLst>
              <a:ext uri="{FF2B5EF4-FFF2-40B4-BE49-F238E27FC236}">
                <a16:creationId xmlns:a16="http://schemas.microsoft.com/office/drawing/2014/main" id="{863A4270-B0B4-4476-9296-F7E181A9A302}"/>
              </a:ext>
            </a:extLst>
          </p:cNvPr>
          <p:cNvCxnSpPr>
            <a:cxnSpLocks noChangeShapeType="1"/>
            <a:endCxn id="27" idx="1"/>
          </p:cNvCxnSpPr>
          <p:nvPr/>
        </p:nvCxnSpPr>
        <p:spPr bwMode="auto">
          <a:xfrm flipV="1">
            <a:off x="2433960" y="3922012"/>
            <a:ext cx="4495800" cy="37877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40">
            <a:extLst>
              <a:ext uri="{FF2B5EF4-FFF2-40B4-BE49-F238E27FC236}">
                <a16:creationId xmlns:a16="http://schemas.microsoft.com/office/drawing/2014/main" id="{9E66C4BE-526C-4CBC-BAB0-F190556C827C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>
            <a:off x="2448875" y="4379212"/>
            <a:ext cx="2271085" cy="37877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1">
            <a:extLst>
              <a:ext uri="{FF2B5EF4-FFF2-40B4-BE49-F238E27FC236}">
                <a16:creationId xmlns:a16="http://schemas.microsoft.com/office/drawing/2014/main" id="{9210D637-75DF-4280-AFED-4E03876289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9049" y="4348404"/>
            <a:ext cx="3810000" cy="3810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noFill/>
              </a14:hiddenFill>
            </a:ext>
          </a:extLst>
        </p:spPr>
      </p:cxnSp>
      <p:sp>
        <p:nvSpPr>
          <p:cNvPr id="42" name="TextBox 31">
            <a:extLst>
              <a:ext uri="{FF2B5EF4-FFF2-40B4-BE49-F238E27FC236}">
                <a16:creationId xmlns:a16="http://schemas.microsoft.com/office/drawing/2014/main" id="{23AE71B0-627E-41D5-9720-A250545E0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362" y="4126159"/>
            <a:ext cx="240536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3. Get file blocks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8AFFC0BB-7EF2-4F49-8B7A-0B41440D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383" y="2162716"/>
            <a:ext cx="2864877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(keeps track of some peers;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receives heartbeats, joins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and leaves from peers)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BB8EE52-13A0-4950-AED0-C39D9C66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13" y="0"/>
            <a:ext cx="2242625" cy="224262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0A61797-6DDD-4638-AFDB-E95CCBCC2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7" y="1739024"/>
            <a:ext cx="1185314" cy="1185314"/>
          </a:xfrm>
          <a:prstGeom prst="rect">
            <a:avLst/>
          </a:prstGeom>
        </p:spPr>
      </p:pic>
      <p:sp>
        <p:nvSpPr>
          <p:cNvPr id="48" name="对话气泡: 椭圆形 47">
            <a:extLst>
              <a:ext uri="{FF2B5EF4-FFF2-40B4-BE49-F238E27FC236}">
                <a16:creationId xmlns:a16="http://schemas.microsoft.com/office/drawing/2014/main" id="{1EAD4100-8123-4F4C-9D85-BC7E09476686}"/>
              </a:ext>
            </a:extLst>
          </p:cNvPr>
          <p:cNvSpPr/>
          <p:nvPr/>
        </p:nvSpPr>
        <p:spPr>
          <a:xfrm>
            <a:off x="181498" y="5470204"/>
            <a:ext cx="3334361" cy="1282897"/>
          </a:xfrm>
          <a:prstGeom prst="wedgeEllipseCallout">
            <a:avLst>
              <a:gd name="adj1" fmla="val -3866"/>
              <a:gd name="adj2" fmla="val -121979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know the tracker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对话气泡: 椭圆形 49">
            <a:extLst>
              <a:ext uri="{FF2B5EF4-FFF2-40B4-BE49-F238E27FC236}">
                <a16:creationId xmlns:a16="http://schemas.microsoft.com/office/drawing/2014/main" id="{98A595B3-1FCB-4891-B7BB-47EFF188D60D}"/>
              </a:ext>
            </a:extLst>
          </p:cNvPr>
          <p:cNvSpPr/>
          <p:nvPr/>
        </p:nvSpPr>
        <p:spPr>
          <a:xfrm>
            <a:off x="5920880" y="440916"/>
            <a:ext cx="3334361" cy="1282897"/>
          </a:xfrm>
          <a:prstGeom prst="wedgeEllipseCallout">
            <a:avLst>
              <a:gd name="adj1" fmla="val 8717"/>
              <a:gd name="adj2" fmla="val 84303"/>
            </a:avLst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membership protocol?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A532ABA7-8E51-45CB-954D-79DA3F96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560" y="4757981"/>
            <a:ext cx="199630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(new,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leecher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711FC-9F48-49D9-85E2-ACE8DF8BB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70" y="2876426"/>
            <a:ext cx="6419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54674 -0.0793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7" grpId="0"/>
      <p:bldP spid="38" grpId="0"/>
      <p:bldP spid="42" grpId="0"/>
      <p:bldP spid="43" grpId="0"/>
      <p:bldP spid="48" grpId="0" animBg="1"/>
      <p:bldP spid="50" grpId="0" animBg="1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527F6-4C09-4DD7-BD56-2F749F5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r>
              <a:rPr lang="en-US" altLang="zh-CN" dirty="0"/>
              <a:t>: More details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143CF2-FAA9-482F-9C35-29439DA8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EA493-6CD6-41E1-A6CC-BD6B473C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 split into </a:t>
            </a:r>
            <a:r>
              <a:rPr lang="en-US" altLang="zh-CN" b="1" dirty="0">
                <a:solidFill>
                  <a:srgbClr val="FF0000"/>
                </a:solidFill>
              </a:rPr>
              <a:t>blocks</a:t>
            </a:r>
            <a:r>
              <a:rPr lang="en-US" altLang="zh-CN" dirty="0"/>
              <a:t> (32 KB – 256 KB)</a:t>
            </a:r>
          </a:p>
          <a:p>
            <a:r>
              <a:rPr lang="en-US" altLang="zh-CN" dirty="0"/>
              <a:t>Download </a:t>
            </a:r>
            <a:r>
              <a:rPr lang="en-US" altLang="zh-CN" b="1" dirty="0">
                <a:solidFill>
                  <a:srgbClr val="FF0000"/>
                </a:solidFill>
              </a:rPr>
              <a:t>Local Rarest First </a:t>
            </a:r>
            <a:r>
              <a:rPr lang="en-US" altLang="zh-CN" dirty="0"/>
              <a:t>block policy: prefer early download of blocks that are least replicated among neighbors</a:t>
            </a:r>
          </a:p>
          <a:p>
            <a:pPr lvl="1"/>
            <a:r>
              <a:rPr lang="en-US" altLang="zh-CN" dirty="0"/>
              <a:t>Exception: New node allowed to pick one random neighbor: helps in bootstrapping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AC585E-3404-4BBA-81BD-935D0FB8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52" y="3746026"/>
            <a:ext cx="6205419" cy="26284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31E462-F0A3-41E1-A816-46AD5A9E2A4B}"/>
              </a:ext>
            </a:extLst>
          </p:cNvPr>
          <p:cNvSpPr/>
          <p:nvPr/>
        </p:nvSpPr>
        <p:spPr>
          <a:xfrm>
            <a:off x="8810513" y="4580130"/>
            <a:ext cx="54453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78707D-2558-4A98-8BC3-7A247D1A6DB6}"/>
              </a:ext>
            </a:extLst>
          </p:cNvPr>
          <p:cNvSpPr/>
          <p:nvPr/>
        </p:nvSpPr>
        <p:spPr>
          <a:xfrm>
            <a:off x="9437665" y="4580130"/>
            <a:ext cx="544535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7743F-B40F-4E9B-A6CA-66720F0E9E84}"/>
              </a:ext>
            </a:extLst>
          </p:cNvPr>
          <p:cNvSpPr/>
          <p:nvPr/>
        </p:nvSpPr>
        <p:spPr>
          <a:xfrm>
            <a:off x="10064817" y="4566745"/>
            <a:ext cx="544535" cy="36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1CF9FC-2EB6-4984-BDB0-291760C88CB7}"/>
              </a:ext>
            </a:extLst>
          </p:cNvPr>
          <p:cNvSpPr/>
          <p:nvPr/>
        </p:nvSpPr>
        <p:spPr>
          <a:xfrm>
            <a:off x="7828476" y="5656987"/>
            <a:ext cx="54453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D97B2-791A-41C6-B517-60B51D6E33E5}"/>
              </a:ext>
            </a:extLst>
          </p:cNvPr>
          <p:cNvSpPr/>
          <p:nvPr/>
        </p:nvSpPr>
        <p:spPr>
          <a:xfrm>
            <a:off x="8455628" y="5656987"/>
            <a:ext cx="544535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ED101E-E3E7-4384-9AA5-C9FEF3CCADEF}"/>
              </a:ext>
            </a:extLst>
          </p:cNvPr>
          <p:cNvSpPr/>
          <p:nvPr/>
        </p:nvSpPr>
        <p:spPr>
          <a:xfrm>
            <a:off x="9082780" y="5643602"/>
            <a:ext cx="544535" cy="36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09AC72-992F-481D-8ECC-651142C5481F}"/>
              </a:ext>
            </a:extLst>
          </p:cNvPr>
          <p:cNvSpPr txBox="1"/>
          <p:nvPr/>
        </p:nvSpPr>
        <p:spPr>
          <a:xfrm>
            <a:off x="9239804" y="495916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File block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4AFF16-7C5E-4F02-B0DA-2146AD5402C4}"/>
              </a:ext>
            </a:extLst>
          </p:cNvPr>
          <p:cNvSpPr/>
          <p:nvPr/>
        </p:nvSpPr>
        <p:spPr>
          <a:xfrm>
            <a:off x="5409729" y="6310951"/>
            <a:ext cx="544535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F22311-B2B0-4E75-BD62-E091A6717005}"/>
              </a:ext>
            </a:extLst>
          </p:cNvPr>
          <p:cNvSpPr/>
          <p:nvPr/>
        </p:nvSpPr>
        <p:spPr>
          <a:xfrm>
            <a:off x="6026903" y="6310951"/>
            <a:ext cx="544535" cy="3657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527F6-4C09-4DD7-BD56-2F749F5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r>
              <a:rPr lang="en-US" altLang="zh-CN" dirty="0"/>
              <a:t>: More details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143CF2-FAA9-482F-9C35-29439DA8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EA493-6CD6-41E1-A6CC-BD6B473C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Tit for tat </a:t>
            </a:r>
            <a:r>
              <a:rPr lang="en-US" altLang="zh-CN" dirty="0"/>
              <a:t>bandwidth usage: Provide blocks to neighbors that provided it the best download rates</a:t>
            </a:r>
          </a:p>
          <a:p>
            <a:pPr lvl="1"/>
            <a:r>
              <a:rPr lang="en-US" altLang="zh-CN" dirty="0"/>
              <a:t>Incentive for nodes to provide good download rates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BA6CB4-8611-4BFC-8E3B-F1ACD04AE600}"/>
              </a:ext>
            </a:extLst>
          </p:cNvPr>
          <p:cNvGrpSpPr/>
          <p:nvPr/>
        </p:nvGrpSpPr>
        <p:grpSpPr>
          <a:xfrm>
            <a:off x="2836952" y="3746026"/>
            <a:ext cx="7772400" cy="2930685"/>
            <a:chOff x="2836952" y="3746026"/>
            <a:chExt cx="7772400" cy="293068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42B85BB-DA4D-4B4D-BA1B-E5884E44C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952" y="3746026"/>
              <a:ext cx="6205419" cy="262846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94EA68-B9F6-4E80-A809-DE5235CA1B6B}"/>
                </a:ext>
              </a:extLst>
            </p:cNvPr>
            <p:cNvSpPr/>
            <p:nvPr/>
          </p:nvSpPr>
          <p:spPr>
            <a:xfrm>
              <a:off x="8810513" y="4580130"/>
              <a:ext cx="544535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17F140-EA43-4EEB-BC6B-BAC5D743FB56}"/>
                </a:ext>
              </a:extLst>
            </p:cNvPr>
            <p:cNvSpPr/>
            <p:nvPr/>
          </p:nvSpPr>
          <p:spPr>
            <a:xfrm>
              <a:off x="9437665" y="4580130"/>
              <a:ext cx="544535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DB66265-8C02-42B8-B717-92020CEBF8CA}"/>
                </a:ext>
              </a:extLst>
            </p:cNvPr>
            <p:cNvSpPr/>
            <p:nvPr/>
          </p:nvSpPr>
          <p:spPr>
            <a:xfrm>
              <a:off x="10064817" y="4566745"/>
              <a:ext cx="544535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649424-31B7-4368-B089-A513331FAB4F}"/>
                </a:ext>
              </a:extLst>
            </p:cNvPr>
            <p:cNvSpPr/>
            <p:nvPr/>
          </p:nvSpPr>
          <p:spPr>
            <a:xfrm>
              <a:off x="7828476" y="5656987"/>
              <a:ext cx="544535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979C725-9F4F-4971-A581-94949A1E9083}"/>
                </a:ext>
              </a:extLst>
            </p:cNvPr>
            <p:cNvSpPr/>
            <p:nvPr/>
          </p:nvSpPr>
          <p:spPr>
            <a:xfrm>
              <a:off x="8455628" y="5656987"/>
              <a:ext cx="544535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F904D1-ED0C-4EF7-886C-98672690EAE5}"/>
                </a:ext>
              </a:extLst>
            </p:cNvPr>
            <p:cNvSpPr/>
            <p:nvPr/>
          </p:nvSpPr>
          <p:spPr>
            <a:xfrm>
              <a:off x="9082780" y="5643602"/>
              <a:ext cx="544535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8CB8D37-9059-41E5-81B0-923CEE0B2E69}"/>
                </a:ext>
              </a:extLst>
            </p:cNvPr>
            <p:cNvSpPr txBox="1"/>
            <p:nvPr/>
          </p:nvSpPr>
          <p:spPr>
            <a:xfrm>
              <a:off x="9239804" y="4959162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File block</a:t>
              </a:r>
              <a:endParaRPr lang="zh-CN" altLang="en-US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14CFBD-3DCC-4216-A5B5-50709AAAD578}"/>
                </a:ext>
              </a:extLst>
            </p:cNvPr>
            <p:cNvSpPr/>
            <p:nvPr/>
          </p:nvSpPr>
          <p:spPr>
            <a:xfrm>
              <a:off x="5409729" y="6310951"/>
              <a:ext cx="544535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A80BAE-E0AB-4E08-A7C7-DB650BC96930}"/>
                </a:ext>
              </a:extLst>
            </p:cNvPr>
            <p:cNvSpPr/>
            <p:nvPr/>
          </p:nvSpPr>
          <p:spPr>
            <a:xfrm>
              <a:off x="6026903" y="6310951"/>
              <a:ext cx="544535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A9A4-B468-485E-9BDC-ED88E91A9AA8}"/>
              </a:ext>
            </a:extLst>
          </p:cNvPr>
          <p:cNvCxnSpPr>
            <a:cxnSpLocks/>
          </p:cNvCxnSpPr>
          <p:nvPr/>
        </p:nvCxnSpPr>
        <p:spPr>
          <a:xfrm flipH="1">
            <a:off x="5058715" y="4825356"/>
            <a:ext cx="1936376" cy="17200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636B51B-DD16-4DC6-A22B-2E4E0B18E58C}"/>
              </a:ext>
            </a:extLst>
          </p:cNvPr>
          <p:cNvCxnSpPr>
            <a:cxnSpLocks/>
          </p:cNvCxnSpPr>
          <p:nvPr/>
        </p:nvCxnSpPr>
        <p:spPr>
          <a:xfrm flipH="1">
            <a:off x="7050543" y="5060256"/>
            <a:ext cx="205973" cy="45301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1E97470-7C2D-4ACA-A8DF-94F29406F6B4}"/>
              </a:ext>
            </a:extLst>
          </p:cNvPr>
          <p:cNvSpPr/>
          <p:nvPr/>
        </p:nvSpPr>
        <p:spPr>
          <a:xfrm rot="12062362">
            <a:off x="7189222" y="5139769"/>
            <a:ext cx="544535" cy="547049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9D26929F-4D5D-4DB8-B605-12966B6E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427" y="5479721"/>
            <a:ext cx="704629" cy="369328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9134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9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527F6-4C09-4DD7-BD56-2F749F5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r>
              <a:rPr lang="en-US" altLang="zh-CN" dirty="0"/>
              <a:t>: More details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143CF2-FAA9-482F-9C35-29439DA8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EA493-6CD6-41E1-A6CC-BD6B473C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Choking</a:t>
            </a:r>
            <a:r>
              <a:rPr lang="en-US" altLang="zh-CN" dirty="0"/>
              <a:t>: Limit number of neighbors to which concurrent uploads &lt;= a number (5), i.e., the “best” neighbors</a:t>
            </a:r>
          </a:p>
          <a:p>
            <a:pPr lvl="1"/>
            <a:r>
              <a:rPr lang="en-US" altLang="zh-CN" dirty="0"/>
              <a:t>Everyone else choked</a:t>
            </a:r>
          </a:p>
          <a:p>
            <a:pPr lvl="1"/>
            <a:r>
              <a:rPr lang="en-US" altLang="zh-CN" dirty="0"/>
              <a:t>Periodically re-evaluate this set (e.g., every 10 s), unchoke a random neighbor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B72C8D-A8EE-49E8-8BB8-D9EB7C6E74B8}"/>
              </a:ext>
            </a:extLst>
          </p:cNvPr>
          <p:cNvGrpSpPr/>
          <p:nvPr/>
        </p:nvGrpSpPr>
        <p:grpSpPr>
          <a:xfrm>
            <a:off x="2836952" y="3746026"/>
            <a:ext cx="7772400" cy="2930685"/>
            <a:chOff x="2836952" y="3746026"/>
            <a:chExt cx="7772400" cy="29306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90735D8-0440-4DC3-9194-95D5B6A99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6952" y="3746026"/>
              <a:ext cx="6205419" cy="262846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8570862-1EC5-40B3-9CA2-05BE7A0D6739}"/>
                </a:ext>
              </a:extLst>
            </p:cNvPr>
            <p:cNvSpPr/>
            <p:nvPr/>
          </p:nvSpPr>
          <p:spPr>
            <a:xfrm>
              <a:off x="8810513" y="4580130"/>
              <a:ext cx="544535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43CE0F-E29C-4A85-9852-7EBAF443ECBC}"/>
                </a:ext>
              </a:extLst>
            </p:cNvPr>
            <p:cNvSpPr/>
            <p:nvPr/>
          </p:nvSpPr>
          <p:spPr>
            <a:xfrm>
              <a:off x="9437665" y="4580130"/>
              <a:ext cx="544535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2ECEF3-6B5B-42B7-9836-831674FB6255}"/>
                </a:ext>
              </a:extLst>
            </p:cNvPr>
            <p:cNvSpPr/>
            <p:nvPr/>
          </p:nvSpPr>
          <p:spPr>
            <a:xfrm>
              <a:off x="10064817" y="4566745"/>
              <a:ext cx="544535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E6CFB6-F32F-47C0-855F-19BD33E24954}"/>
                </a:ext>
              </a:extLst>
            </p:cNvPr>
            <p:cNvSpPr/>
            <p:nvPr/>
          </p:nvSpPr>
          <p:spPr>
            <a:xfrm>
              <a:off x="7828476" y="5656987"/>
              <a:ext cx="544535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3E7C6D-6E3F-46BC-9E16-02E3905E89FA}"/>
                </a:ext>
              </a:extLst>
            </p:cNvPr>
            <p:cNvSpPr/>
            <p:nvPr/>
          </p:nvSpPr>
          <p:spPr>
            <a:xfrm>
              <a:off x="8455628" y="5656987"/>
              <a:ext cx="544535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711F53-F4A3-4729-9FA2-082993EFE163}"/>
                </a:ext>
              </a:extLst>
            </p:cNvPr>
            <p:cNvSpPr/>
            <p:nvPr/>
          </p:nvSpPr>
          <p:spPr>
            <a:xfrm>
              <a:off x="9082780" y="5643602"/>
              <a:ext cx="544535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AA6F81-4717-48A6-8D6D-E3732F29DF59}"/>
                </a:ext>
              </a:extLst>
            </p:cNvPr>
            <p:cNvSpPr txBox="1"/>
            <p:nvPr/>
          </p:nvSpPr>
          <p:spPr>
            <a:xfrm>
              <a:off x="9239804" y="4959162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File block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797AE-8E43-4F6D-85F6-941E72E4CFF2}"/>
                </a:ext>
              </a:extLst>
            </p:cNvPr>
            <p:cNvSpPr/>
            <p:nvPr/>
          </p:nvSpPr>
          <p:spPr>
            <a:xfrm>
              <a:off x="5409729" y="6310951"/>
              <a:ext cx="544535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337B5E-DD83-45DF-91D6-0A9EED04194F}"/>
                </a:ext>
              </a:extLst>
            </p:cNvPr>
            <p:cNvSpPr/>
            <p:nvPr/>
          </p:nvSpPr>
          <p:spPr>
            <a:xfrm>
              <a:off x="6026903" y="6310951"/>
              <a:ext cx="544535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A39DE770-8F0B-45FA-80C4-05D7899A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047" y="5457154"/>
            <a:ext cx="704629" cy="369328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A870495E-3A39-4F4D-8A21-407C261EE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022" y="5472323"/>
            <a:ext cx="704629" cy="369328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5A212851-CE1A-486B-8EDD-92FB2F5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888" y="4807859"/>
            <a:ext cx="704629" cy="36932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EB8886B8-7BDE-4ABE-A558-42C7DDE6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281" y="4802184"/>
            <a:ext cx="704629" cy="369328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7B437037-8989-4B07-9218-8F12BA5C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879" y="5473693"/>
            <a:ext cx="704629" cy="36932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Peer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029CBD-44DA-451C-990E-7AC2A4EF2AA9}"/>
              </a:ext>
            </a:extLst>
          </p:cNvPr>
          <p:cNvCxnSpPr>
            <a:cxnSpLocks/>
          </p:cNvCxnSpPr>
          <p:nvPr/>
        </p:nvCxnSpPr>
        <p:spPr>
          <a:xfrm flipV="1">
            <a:off x="4173967" y="4932505"/>
            <a:ext cx="1381155" cy="15586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2D737E-EEF0-4F35-9121-253019FF7E81}"/>
              </a:ext>
            </a:extLst>
          </p:cNvPr>
          <p:cNvCxnSpPr>
            <a:cxnSpLocks/>
          </p:cNvCxnSpPr>
          <p:nvPr/>
        </p:nvCxnSpPr>
        <p:spPr>
          <a:xfrm>
            <a:off x="4173967" y="5171512"/>
            <a:ext cx="1235762" cy="15698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49C1B4-1126-4134-A1EC-5A207FD4DC14}"/>
              </a:ext>
            </a:extLst>
          </p:cNvPr>
          <p:cNvCxnSpPr>
            <a:cxnSpLocks/>
          </p:cNvCxnSpPr>
          <p:nvPr/>
        </p:nvCxnSpPr>
        <p:spPr>
          <a:xfrm>
            <a:off x="4173967" y="5328494"/>
            <a:ext cx="1000461" cy="32849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4070-162E-457F-B304-04063FA5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636C2E-99EC-4E4D-8686-77820C9B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385B3-8FC3-456A-B08A-E9AC6F2C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More intelligent routing?</a:t>
            </a:r>
          </a:p>
          <a:p>
            <a:pPr lvl="1"/>
            <a:r>
              <a:rPr lang="en-US" altLang="zh-CN" dirty="0"/>
              <a:t>Structured Peer-to-peer systems, e.g., </a:t>
            </a:r>
            <a:r>
              <a:rPr lang="en-US" altLang="zh-CN" b="1" dirty="0">
                <a:solidFill>
                  <a:srgbClr val="FF0000"/>
                </a:solidFill>
              </a:rPr>
              <a:t>Chord</a:t>
            </a:r>
            <a:r>
              <a:rPr lang="en-US" altLang="zh-CN" dirty="0"/>
              <a:t> System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3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FastTrack,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22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02B9-CBDE-46E5-8F88-6B961E8F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DHT (Distributed Hash Table)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993449-80F9-48A4-8462-3D9C2CA2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CF4F30-8775-4340-A0AF-60CB98AF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 hash table allows you to insert, lookup and delete objects with keys</a:t>
            </a:r>
          </a:p>
          <a:p>
            <a:r>
              <a:rPr lang="en-US" altLang="zh-CN" dirty="0"/>
              <a:t>A distributed hash table allows you to do the same in a distributed setting (objects=files)</a:t>
            </a:r>
          </a:p>
          <a:p>
            <a:pPr lvl="1"/>
            <a:r>
              <a:rPr lang="en-US" altLang="zh-CN" dirty="0"/>
              <a:t>Performance Concerns:</a:t>
            </a:r>
          </a:p>
          <a:p>
            <a:pPr lvl="2"/>
            <a:r>
              <a:rPr lang="en-US" altLang="zh-CN" dirty="0"/>
              <a:t>Load balancing</a:t>
            </a:r>
          </a:p>
          <a:p>
            <a:pPr lvl="2"/>
            <a:r>
              <a:rPr lang="en-US" altLang="zh-CN" dirty="0"/>
              <a:t>Fault-tolerance</a:t>
            </a:r>
          </a:p>
          <a:p>
            <a:pPr lvl="2"/>
            <a:r>
              <a:rPr lang="en-US" altLang="zh-CN" dirty="0"/>
              <a:t>Efficiency of lookups and inserts</a:t>
            </a:r>
          </a:p>
          <a:p>
            <a:pPr lvl="2"/>
            <a:r>
              <a:rPr lang="en-US" altLang="zh-CN" dirty="0"/>
              <a:t>Locality</a:t>
            </a:r>
          </a:p>
          <a:p>
            <a:r>
              <a:rPr lang="en-US" altLang="zh-CN" dirty="0"/>
              <a:t>Napster, Gnutella, FastTrack are all DHTs (sort of)</a:t>
            </a:r>
          </a:p>
          <a:p>
            <a:r>
              <a:rPr lang="en-US" altLang="zh-CN" dirty="0"/>
              <a:t>So is Chord, a structured peer to peer system that we study next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CD8D4F-C53D-47FE-8F4C-77966500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07" y="2848391"/>
            <a:ext cx="8001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E2037-F73B-4C18-A66C-02D350DC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Comparative Performance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7319C0-324B-4375-AEC7-F7EF63A8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526725F-FDB6-489E-BEB2-0FC975FEA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59181"/>
              </p:ext>
            </p:extLst>
          </p:nvPr>
        </p:nvGraphicFramePr>
        <p:xfrm>
          <a:off x="1225176" y="1494641"/>
          <a:ext cx="9134437" cy="250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146">
                  <a:extLst>
                    <a:ext uri="{9D8B030D-6E8A-4147-A177-3AD203B41FA5}">
                      <a16:colId xmlns:a16="http://schemas.microsoft.com/office/drawing/2014/main" val="2940637051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val="881426668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369947682"/>
                    </a:ext>
                  </a:extLst>
                </a:gridCol>
                <a:gridCol w="2689411">
                  <a:extLst>
                    <a:ext uri="{9D8B030D-6E8A-4147-A177-3AD203B41FA5}">
                      <a16:colId xmlns:a16="http://schemas.microsoft.com/office/drawing/2014/main" val="673689788"/>
                    </a:ext>
                  </a:extLst>
                </a:gridCol>
              </a:tblGrid>
              <a:tr h="452919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zh-CN" alt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Lookup latency</a:t>
                      </a:r>
                      <a:endParaRPr lang="zh-CN" alt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#Messages per lookup</a:t>
                      </a:r>
                      <a:endParaRPr lang="zh-CN" alt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03776"/>
                  </a:ext>
                </a:extLst>
              </a:tr>
              <a:tr h="612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Napster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  <a:p>
                      <a:pPr algn="ctr"/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(O(N)@server)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71424"/>
                  </a:ext>
                </a:extLst>
              </a:tr>
              <a:tr h="612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Gnutella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zh-CN" alt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4524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AB58D7C-D202-4CCD-8CA2-BCAAE341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5" y="4717095"/>
            <a:ext cx="3056068" cy="2002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3BE8DF-9F7D-4157-921B-EFC4E275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76" y="4698720"/>
            <a:ext cx="3295174" cy="20392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BD04E00-7EE4-4A60-A900-214FBE23F6CC}"/>
              </a:ext>
            </a:extLst>
          </p:cNvPr>
          <p:cNvSpPr/>
          <p:nvPr/>
        </p:nvSpPr>
        <p:spPr>
          <a:xfrm>
            <a:off x="598656" y="583561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Napster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18B339-4DD5-49AC-8FAB-75DF95631799}"/>
              </a:ext>
            </a:extLst>
          </p:cNvPr>
          <p:cNvSpPr/>
          <p:nvPr/>
        </p:nvSpPr>
        <p:spPr>
          <a:xfrm>
            <a:off x="5708910" y="583561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Gnutella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6CF22D8-CC4A-4CA4-A72F-CACB439E7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8782"/>
              </p:ext>
            </p:extLst>
          </p:nvPr>
        </p:nvGraphicFramePr>
        <p:xfrm>
          <a:off x="1225176" y="3996774"/>
          <a:ext cx="9134437" cy="6123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0146">
                  <a:extLst>
                    <a:ext uri="{9D8B030D-6E8A-4147-A177-3AD203B41FA5}">
                      <a16:colId xmlns:a16="http://schemas.microsoft.com/office/drawing/2014/main" val="265116983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val="1097670733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279921001"/>
                    </a:ext>
                  </a:extLst>
                </a:gridCol>
                <a:gridCol w="2689411">
                  <a:extLst>
                    <a:ext uri="{9D8B030D-6E8A-4147-A177-3AD203B41FA5}">
                      <a16:colId xmlns:a16="http://schemas.microsoft.com/office/drawing/2014/main" val="165718796"/>
                    </a:ext>
                  </a:extLst>
                </a:gridCol>
              </a:tblGrid>
              <a:tr h="612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Chord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O(log(N))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O(log(N))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O(log(N))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10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3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Fasttrack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884BBF-C717-4A8A-A9F5-616C278D27C9}"/>
              </a:ext>
            </a:extLst>
          </p:cNvPr>
          <p:cNvSpPr/>
          <p:nvPr/>
        </p:nvSpPr>
        <p:spPr>
          <a:xfrm>
            <a:off x="1086522" y="3121682"/>
            <a:ext cx="10722867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Some of them have structured parts, but we defer the discussion of structured P2P to the latter section</a:t>
            </a:r>
          </a:p>
        </p:txBody>
      </p:sp>
    </p:spTree>
    <p:extLst>
      <p:ext uri="{BB962C8B-B14F-4D97-AF65-F5344CB8AC3E}">
        <p14:creationId xmlns:p14="http://schemas.microsoft.com/office/powerpoint/2010/main" val="41382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27D1E-8E2C-4C7F-9263-B5AA90D1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608C81-751C-4E9C-910F-DC66755C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50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3A5249-80A8-4587-9DC8-F158F1CCAAA1}"/>
              </a:ext>
            </a:extLst>
          </p:cNvPr>
          <p:cNvGrpSpPr/>
          <p:nvPr/>
        </p:nvGrpSpPr>
        <p:grpSpPr>
          <a:xfrm>
            <a:off x="994522" y="879452"/>
            <a:ext cx="10903436" cy="3030967"/>
            <a:chOff x="2266950" y="2366507"/>
            <a:chExt cx="7800191" cy="19292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A0D5044-E9AD-4FC4-8786-975A45E1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6950" y="2562225"/>
              <a:ext cx="7658100" cy="173355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FE7686-29F4-4AAD-AAEF-526642395B2E}"/>
                </a:ext>
              </a:extLst>
            </p:cNvPr>
            <p:cNvSpPr txBox="1"/>
            <p:nvPr/>
          </p:nvSpPr>
          <p:spPr>
            <a:xfrm>
              <a:off x="8109249" y="2366507"/>
              <a:ext cx="1957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SIGCOMM 2001 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58D418F-25AF-4611-85F4-6F8C4C0070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0" y="4195483"/>
            <a:ext cx="1727602" cy="24184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B52D96-60F6-40F1-B796-233D91DA03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45" y="4232109"/>
            <a:ext cx="2216972" cy="22169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11C84D-92B9-4C3F-B79A-E584952A5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15" y="4223406"/>
            <a:ext cx="2216972" cy="22169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6DB031-5BDD-4CFD-BC16-6C0A0183A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26" y="4215751"/>
            <a:ext cx="2216971" cy="22258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15CA74-B71A-4369-94D7-1D1CC32144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99" y="4195483"/>
            <a:ext cx="2572399" cy="22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4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6DAFE-25D2-43F5-BB2A-31CF1491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 Peer Neighboring Overview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3A45A1-3DAA-4EBF-9F6B-A7FC6D59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4BDC910-FF0E-44E0-BDD5-364E652EA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Intelligent choice of neighbors </a:t>
                </a:r>
                <a:r>
                  <a:rPr lang="en-US" altLang="zh-CN" dirty="0"/>
                  <a:t>to reduce latency and message cost of routing (lookups/inserts)</a:t>
                </a:r>
              </a:p>
              <a:p>
                <a:r>
                  <a:rPr lang="en-US" altLang="zh-CN" dirty="0"/>
                  <a:t>Uses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Consistent Hashing </a:t>
                </a:r>
                <a:r>
                  <a:rPr lang="en-US" altLang="zh-CN" dirty="0"/>
                  <a:t>on node’s (peer’s) address</a:t>
                </a:r>
              </a:p>
              <a:p>
                <a:pPr lvl="1"/>
                <a:r>
                  <a:rPr lang="en-US" altLang="zh-CN" dirty="0"/>
                  <a:t>SHA-1(</a:t>
                </a:r>
                <a:r>
                  <a:rPr lang="en-US" altLang="zh-CN" dirty="0" err="1"/>
                  <a:t>ip_address,port</a:t>
                </a:r>
                <a:r>
                  <a:rPr lang="en-US" altLang="zh-CN" dirty="0"/>
                  <a:t>)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dirty="0"/>
                  <a:t>160 bit string </a:t>
                </a:r>
              </a:p>
              <a:p>
                <a:pPr lvl="1"/>
                <a:r>
                  <a:rPr lang="en-US" altLang="zh-CN" dirty="0"/>
                  <a:t>Truncated 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bits</a:t>
                </a:r>
              </a:p>
              <a:p>
                <a:pPr lvl="2"/>
                <a:r>
                  <a:rPr lang="en-US" altLang="zh-CN" dirty="0"/>
                  <a:t>Called peer </a:t>
                </a:r>
                <a:r>
                  <a:rPr lang="en-US" altLang="zh-CN" b="1" i="1" dirty="0"/>
                  <a:t>id</a:t>
                </a:r>
                <a:r>
                  <a:rPr lang="en-US" altLang="zh-CN" dirty="0"/>
                  <a:t> (number between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:r>
                  <a:rPr lang="en-US" altLang="zh-CN" dirty="0"/>
                  <a:t>Not unique but id conflicts very unlikely</a:t>
                </a:r>
              </a:p>
              <a:p>
                <a:pPr lvl="1"/>
                <a:r>
                  <a:rPr lang="en-US" altLang="zh-CN" dirty="0"/>
                  <a:t>Can then map peers to one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CN" dirty="0"/>
                  <a:t> logical points on a circle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4BDC910-FF0E-44E0-BDD5-364E652EA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5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27C23-081C-4CF9-A2E7-19D8B24C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of peers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C0B276-409A-4318-84B0-C986C8E3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BB6AA-91E5-4F81-A5BC-813358CB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16487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SHA-1(</a:t>
            </a:r>
            <a:r>
              <a:rPr lang="en-US" altLang="zh-CN" dirty="0" err="1"/>
              <a:t>ip_address,port</a:t>
            </a:r>
            <a:r>
              <a:rPr lang="en-US" altLang="zh-CN" dirty="0"/>
              <a:t>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160 bit string. Then, truncate to </a:t>
            </a:r>
            <a:r>
              <a:rPr lang="zh-CN" altLang="en-US" dirty="0"/>
              <a:t>𝒎 </a:t>
            </a:r>
            <a:r>
              <a:rPr lang="en-US" altLang="zh-CN" dirty="0"/>
              <a:t>bits</a:t>
            </a:r>
          </a:p>
          <a:p>
            <a:pPr lvl="1"/>
            <a:r>
              <a:rPr lang="en-US" altLang="zh-CN" dirty="0"/>
              <a:t>Called peer id (number between 0 and </a:t>
            </a:r>
            <a:r>
              <a:rPr lang="zh-CN" altLang="en-US" dirty="0"/>
              <a:t>𝟐</a:t>
            </a:r>
            <a:r>
              <a:rPr lang="en-US" altLang="zh-CN" dirty="0"/>
              <a:t>^</a:t>
            </a:r>
            <a:r>
              <a:rPr lang="zh-CN" altLang="en-US" dirty="0"/>
              <a:t>𝒎−𝟏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Map peers to one of </a:t>
            </a:r>
            <a:r>
              <a:rPr lang="zh-CN" altLang="en-US" dirty="0"/>
              <a:t>𝟐</a:t>
            </a:r>
            <a:r>
              <a:rPr lang="en-US" altLang="zh-CN" dirty="0"/>
              <a:t>^</a:t>
            </a:r>
            <a:r>
              <a:rPr lang="zh-CN" altLang="en-US" dirty="0"/>
              <a:t>𝒎 </a:t>
            </a:r>
            <a:r>
              <a:rPr lang="en-US" altLang="zh-CN" dirty="0"/>
              <a:t>logical points on a circle</a:t>
            </a:r>
          </a:p>
          <a:p>
            <a:pPr lvl="1"/>
            <a:r>
              <a:rPr lang="en-US" altLang="zh-CN" dirty="0"/>
              <a:t>Not unique but id conflicts very unlikely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277A8BD-5E5A-430B-8E9C-F792CA13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162" y="3146911"/>
            <a:ext cx="3427411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158F24-50A7-4CC4-BE22-6B143B6C58A2}"/>
              </a:ext>
            </a:extLst>
          </p:cNvPr>
          <p:cNvGrpSpPr/>
          <p:nvPr/>
        </p:nvGrpSpPr>
        <p:grpSpPr>
          <a:xfrm>
            <a:off x="6204028" y="2706528"/>
            <a:ext cx="338544" cy="611830"/>
            <a:chOff x="6204028" y="2706528"/>
            <a:chExt cx="338544" cy="61183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16885FF-0171-438E-805B-0279E13D6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422" y="308975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2E89B6BA-386A-4FC7-B517-473048ED4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4028" y="2706528"/>
              <a:ext cx="338544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EEFBC9A2-A712-473A-81AC-A71485417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335" y="3737759"/>
            <a:ext cx="138565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Say </a:t>
            </a:r>
            <a:r>
              <a:rPr lang="en-US" i="1" dirty="0"/>
              <a:t>m=7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31755C2-7A0D-4528-B1B4-3CC55981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335" y="4271159"/>
            <a:ext cx="1133533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6 nodes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DB80A92-0B19-4DC9-80F0-8CE9F495974D}"/>
              </a:ext>
            </a:extLst>
          </p:cNvPr>
          <p:cNvGrpSpPr/>
          <p:nvPr/>
        </p:nvGrpSpPr>
        <p:grpSpPr>
          <a:xfrm>
            <a:off x="5610359" y="2669861"/>
            <a:ext cx="670366" cy="651248"/>
            <a:chOff x="5610359" y="2669861"/>
            <a:chExt cx="670366" cy="651248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597BBEA7-911C-407C-A699-90E307A94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0122" y="309250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CC090C57-75F4-4F28-8D7B-74BFB1C41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359" y="2669861"/>
              <a:ext cx="670366" cy="47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127</a:t>
              </a:r>
            </a:p>
          </p:txBody>
        </p: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ED0B61F-D8E9-49C2-8AA7-7A5E72A16669}"/>
              </a:ext>
            </a:extLst>
          </p:cNvPr>
          <p:cNvSpPr/>
          <p:nvPr/>
        </p:nvSpPr>
        <p:spPr>
          <a:xfrm>
            <a:off x="3396295" y="2939589"/>
            <a:ext cx="5615466" cy="3835453"/>
          </a:xfrm>
          <a:custGeom>
            <a:avLst/>
            <a:gdLst>
              <a:gd name="connsiteX0" fmla="*/ 2452778 w 4469167"/>
              <a:gd name="connsiteY0" fmla="*/ 0 h 3775934"/>
              <a:gd name="connsiteX1" fmla="*/ 2936872 w 4469167"/>
              <a:gd name="connsiteY1" fmla="*/ 64546 h 3775934"/>
              <a:gd name="connsiteX2" fmla="*/ 3345662 w 4469167"/>
              <a:gd name="connsiteY2" fmla="*/ 279699 h 3775934"/>
              <a:gd name="connsiteX3" fmla="*/ 3571573 w 4469167"/>
              <a:gd name="connsiteY3" fmla="*/ 355002 h 3775934"/>
              <a:gd name="connsiteX4" fmla="*/ 3668392 w 4469167"/>
              <a:gd name="connsiteY4" fmla="*/ 419548 h 3775934"/>
              <a:gd name="connsiteX5" fmla="*/ 3689907 w 4469167"/>
              <a:gd name="connsiteY5" fmla="*/ 441064 h 3775934"/>
              <a:gd name="connsiteX6" fmla="*/ 3722180 w 4469167"/>
              <a:gd name="connsiteY6" fmla="*/ 451821 h 3775934"/>
              <a:gd name="connsiteX7" fmla="*/ 3980364 w 4469167"/>
              <a:gd name="connsiteY7" fmla="*/ 613186 h 3775934"/>
              <a:gd name="connsiteX8" fmla="*/ 4141728 w 4469167"/>
              <a:gd name="connsiteY8" fmla="*/ 871369 h 3775934"/>
              <a:gd name="connsiteX9" fmla="*/ 4217032 w 4469167"/>
              <a:gd name="connsiteY9" fmla="*/ 968188 h 3775934"/>
              <a:gd name="connsiteX10" fmla="*/ 4313851 w 4469167"/>
              <a:gd name="connsiteY10" fmla="*/ 1140311 h 3775934"/>
              <a:gd name="connsiteX11" fmla="*/ 4378397 w 4469167"/>
              <a:gd name="connsiteY11" fmla="*/ 1258645 h 3775934"/>
              <a:gd name="connsiteX12" fmla="*/ 4410670 w 4469167"/>
              <a:gd name="connsiteY12" fmla="*/ 1366221 h 3775934"/>
              <a:gd name="connsiteX13" fmla="*/ 4442942 w 4469167"/>
              <a:gd name="connsiteY13" fmla="*/ 1452282 h 3775934"/>
              <a:gd name="connsiteX14" fmla="*/ 4442942 w 4469167"/>
              <a:gd name="connsiteY14" fmla="*/ 1947134 h 3775934"/>
              <a:gd name="connsiteX15" fmla="*/ 4389154 w 4469167"/>
              <a:gd name="connsiteY15" fmla="*/ 2076226 h 3775934"/>
              <a:gd name="connsiteX16" fmla="*/ 4367639 w 4469167"/>
              <a:gd name="connsiteY16" fmla="*/ 2194560 h 3775934"/>
              <a:gd name="connsiteX17" fmla="*/ 4346124 w 4469167"/>
              <a:gd name="connsiteY17" fmla="*/ 2259106 h 3775934"/>
              <a:gd name="connsiteX18" fmla="*/ 4335366 w 4469167"/>
              <a:gd name="connsiteY18" fmla="*/ 2334409 h 3775934"/>
              <a:gd name="connsiteX19" fmla="*/ 4281578 w 4469167"/>
              <a:gd name="connsiteY19" fmla="*/ 2506532 h 3775934"/>
              <a:gd name="connsiteX20" fmla="*/ 4249305 w 4469167"/>
              <a:gd name="connsiteY20" fmla="*/ 2581835 h 3775934"/>
              <a:gd name="connsiteX21" fmla="*/ 4206274 w 4469167"/>
              <a:gd name="connsiteY21" fmla="*/ 2635624 h 3775934"/>
              <a:gd name="connsiteX22" fmla="*/ 4163244 w 4469167"/>
              <a:gd name="connsiteY22" fmla="*/ 2721685 h 3775934"/>
              <a:gd name="connsiteX23" fmla="*/ 4066425 w 4469167"/>
              <a:gd name="connsiteY23" fmla="*/ 2818504 h 3775934"/>
              <a:gd name="connsiteX24" fmla="*/ 4001879 w 4469167"/>
              <a:gd name="connsiteY24" fmla="*/ 2915322 h 3775934"/>
              <a:gd name="connsiteX25" fmla="*/ 3969606 w 4469167"/>
              <a:gd name="connsiteY25" fmla="*/ 3022899 h 3775934"/>
              <a:gd name="connsiteX26" fmla="*/ 3915818 w 4469167"/>
              <a:gd name="connsiteY26" fmla="*/ 3076687 h 3775934"/>
              <a:gd name="connsiteX27" fmla="*/ 3797484 w 4469167"/>
              <a:gd name="connsiteY27" fmla="*/ 3130475 h 3775934"/>
              <a:gd name="connsiteX28" fmla="*/ 3754453 w 4469167"/>
              <a:gd name="connsiteY28" fmla="*/ 3248809 h 3775934"/>
              <a:gd name="connsiteX29" fmla="*/ 3722180 w 4469167"/>
              <a:gd name="connsiteY29" fmla="*/ 3259567 h 3775934"/>
              <a:gd name="connsiteX30" fmla="*/ 3593088 w 4469167"/>
              <a:gd name="connsiteY30" fmla="*/ 3410174 h 3775934"/>
              <a:gd name="connsiteX31" fmla="*/ 3550058 w 4469167"/>
              <a:gd name="connsiteY31" fmla="*/ 3442447 h 3775934"/>
              <a:gd name="connsiteX32" fmla="*/ 3474754 w 4469167"/>
              <a:gd name="connsiteY32" fmla="*/ 3474720 h 3775934"/>
              <a:gd name="connsiteX33" fmla="*/ 3410208 w 4469167"/>
              <a:gd name="connsiteY33" fmla="*/ 3528508 h 3775934"/>
              <a:gd name="connsiteX34" fmla="*/ 3184298 w 4469167"/>
              <a:gd name="connsiteY34" fmla="*/ 3582296 h 3775934"/>
              <a:gd name="connsiteX35" fmla="*/ 3087479 w 4469167"/>
              <a:gd name="connsiteY35" fmla="*/ 3614569 h 3775934"/>
              <a:gd name="connsiteX36" fmla="*/ 2926114 w 4469167"/>
              <a:gd name="connsiteY36" fmla="*/ 3679115 h 3775934"/>
              <a:gd name="connsiteX37" fmla="*/ 2732477 w 4469167"/>
              <a:gd name="connsiteY37" fmla="*/ 3732904 h 3775934"/>
              <a:gd name="connsiteX38" fmla="*/ 2646415 w 4469167"/>
              <a:gd name="connsiteY38" fmla="*/ 3754419 h 3775934"/>
              <a:gd name="connsiteX39" fmla="*/ 2506566 w 4469167"/>
              <a:gd name="connsiteY39" fmla="*/ 3775934 h 3775934"/>
              <a:gd name="connsiteX40" fmla="*/ 1172618 w 4469167"/>
              <a:gd name="connsiteY40" fmla="*/ 3722146 h 3775934"/>
              <a:gd name="connsiteX41" fmla="*/ 860646 w 4469167"/>
              <a:gd name="connsiteY41" fmla="*/ 3646842 h 3775934"/>
              <a:gd name="connsiteX42" fmla="*/ 806858 w 4469167"/>
              <a:gd name="connsiteY42" fmla="*/ 3636085 h 3775934"/>
              <a:gd name="connsiteX43" fmla="*/ 387310 w 4469167"/>
              <a:gd name="connsiteY43" fmla="*/ 3313355 h 3775934"/>
              <a:gd name="connsiteX44" fmla="*/ 333521 w 4469167"/>
              <a:gd name="connsiteY44" fmla="*/ 3216536 h 3775934"/>
              <a:gd name="connsiteX45" fmla="*/ 225945 w 4469167"/>
              <a:gd name="connsiteY45" fmla="*/ 2958353 h 3775934"/>
              <a:gd name="connsiteX46" fmla="*/ 150641 w 4469167"/>
              <a:gd name="connsiteY46" fmla="*/ 2657139 h 3775934"/>
              <a:gd name="connsiteX47" fmla="*/ 107611 w 4469167"/>
              <a:gd name="connsiteY47" fmla="*/ 2452744 h 3775934"/>
              <a:gd name="connsiteX48" fmla="*/ 75338 w 4469167"/>
              <a:gd name="connsiteY48" fmla="*/ 2216075 h 3775934"/>
              <a:gd name="connsiteX49" fmla="*/ 64580 w 4469167"/>
              <a:gd name="connsiteY49" fmla="*/ 2108499 h 3775934"/>
              <a:gd name="connsiteX50" fmla="*/ 43065 w 4469167"/>
              <a:gd name="connsiteY50" fmla="*/ 1979407 h 3775934"/>
              <a:gd name="connsiteX51" fmla="*/ 32307 w 4469167"/>
              <a:gd name="connsiteY51" fmla="*/ 1721224 h 3775934"/>
              <a:gd name="connsiteX52" fmla="*/ 34 w 4469167"/>
              <a:gd name="connsiteY52" fmla="*/ 1613647 h 3775934"/>
              <a:gd name="connsiteX53" fmla="*/ 43065 w 4469167"/>
              <a:gd name="connsiteY53" fmla="*/ 1376979 h 3775934"/>
              <a:gd name="connsiteX54" fmla="*/ 53822 w 4469167"/>
              <a:gd name="connsiteY54" fmla="*/ 1333948 h 3775934"/>
              <a:gd name="connsiteX55" fmla="*/ 290491 w 4469167"/>
              <a:gd name="connsiteY55" fmla="*/ 978946 h 3775934"/>
              <a:gd name="connsiteX56" fmla="*/ 473371 w 4469167"/>
              <a:gd name="connsiteY56" fmla="*/ 720762 h 3775934"/>
              <a:gd name="connsiteX57" fmla="*/ 602462 w 4469167"/>
              <a:gd name="connsiteY57" fmla="*/ 591671 h 3775934"/>
              <a:gd name="connsiteX58" fmla="*/ 645493 w 4469167"/>
              <a:gd name="connsiteY58" fmla="*/ 548640 h 3775934"/>
              <a:gd name="connsiteX59" fmla="*/ 753070 w 4469167"/>
              <a:gd name="connsiteY59" fmla="*/ 484094 h 3775934"/>
              <a:gd name="connsiteX60" fmla="*/ 849888 w 4469167"/>
              <a:gd name="connsiteY60" fmla="*/ 408791 h 3775934"/>
              <a:gd name="connsiteX61" fmla="*/ 957465 w 4469167"/>
              <a:gd name="connsiteY61" fmla="*/ 333487 h 3775934"/>
              <a:gd name="connsiteX62" fmla="*/ 1161860 w 4469167"/>
              <a:gd name="connsiteY62" fmla="*/ 225911 h 3775934"/>
              <a:gd name="connsiteX63" fmla="*/ 1226406 w 4469167"/>
              <a:gd name="connsiteY63" fmla="*/ 204395 h 3775934"/>
              <a:gd name="connsiteX64" fmla="*/ 1290952 w 4469167"/>
              <a:gd name="connsiteY64" fmla="*/ 172122 h 3775934"/>
              <a:gd name="connsiteX65" fmla="*/ 1323225 w 4469167"/>
              <a:gd name="connsiteY65" fmla="*/ 161365 h 3775934"/>
              <a:gd name="connsiteX66" fmla="*/ 1441559 w 4469167"/>
              <a:gd name="connsiteY66" fmla="*/ 129092 h 3775934"/>
              <a:gd name="connsiteX67" fmla="*/ 1613681 w 4469167"/>
              <a:gd name="connsiteY67" fmla="*/ 107576 h 3775934"/>
              <a:gd name="connsiteX68" fmla="*/ 1850350 w 4469167"/>
              <a:gd name="connsiteY68" fmla="*/ 64546 h 37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469167" h="3775934">
                <a:moveTo>
                  <a:pt x="2452778" y="0"/>
                </a:moveTo>
                <a:cubicBezTo>
                  <a:pt x="2583126" y="8690"/>
                  <a:pt x="2799344" y="2269"/>
                  <a:pt x="2936872" y="64546"/>
                </a:cubicBezTo>
                <a:cubicBezTo>
                  <a:pt x="3077144" y="128066"/>
                  <a:pt x="3197602" y="237397"/>
                  <a:pt x="3345662" y="279699"/>
                </a:cubicBezTo>
                <a:cubicBezTo>
                  <a:pt x="3418257" y="300440"/>
                  <a:pt x="3506580" y="323919"/>
                  <a:pt x="3571573" y="355002"/>
                </a:cubicBezTo>
                <a:cubicBezTo>
                  <a:pt x="3606564" y="371737"/>
                  <a:pt x="3637023" y="396734"/>
                  <a:pt x="3668392" y="419548"/>
                </a:cubicBezTo>
                <a:cubicBezTo>
                  <a:pt x="3676595" y="425514"/>
                  <a:pt x="3681210" y="435846"/>
                  <a:pt x="3689907" y="441064"/>
                </a:cubicBezTo>
                <a:cubicBezTo>
                  <a:pt x="3699631" y="446898"/>
                  <a:pt x="3712494" y="445925"/>
                  <a:pt x="3722180" y="451821"/>
                </a:cubicBezTo>
                <a:cubicBezTo>
                  <a:pt x="4037644" y="643842"/>
                  <a:pt x="3844541" y="545276"/>
                  <a:pt x="3980364" y="613186"/>
                </a:cubicBezTo>
                <a:cubicBezTo>
                  <a:pt x="4034152" y="699247"/>
                  <a:pt x="4085433" y="786927"/>
                  <a:pt x="4141728" y="871369"/>
                </a:cubicBezTo>
                <a:cubicBezTo>
                  <a:pt x="4164407" y="905388"/>
                  <a:pt x="4192501" y="935480"/>
                  <a:pt x="4217032" y="968188"/>
                </a:cubicBezTo>
                <a:cubicBezTo>
                  <a:pt x="4252382" y="1015322"/>
                  <a:pt x="4296026" y="1108622"/>
                  <a:pt x="4313851" y="1140311"/>
                </a:cubicBezTo>
                <a:cubicBezTo>
                  <a:pt x="4352745" y="1209457"/>
                  <a:pt x="4330605" y="1135752"/>
                  <a:pt x="4378397" y="1258645"/>
                </a:cubicBezTo>
                <a:cubicBezTo>
                  <a:pt x="4391966" y="1293537"/>
                  <a:pt x="4398831" y="1330705"/>
                  <a:pt x="4410670" y="1366221"/>
                </a:cubicBezTo>
                <a:cubicBezTo>
                  <a:pt x="4420358" y="1395286"/>
                  <a:pt x="4432185" y="1423595"/>
                  <a:pt x="4442942" y="1452282"/>
                </a:cubicBezTo>
                <a:cubicBezTo>
                  <a:pt x="4474913" y="1676070"/>
                  <a:pt x="4480783" y="1644404"/>
                  <a:pt x="4442942" y="1947134"/>
                </a:cubicBezTo>
                <a:cubicBezTo>
                  <a:pt x="4438730" y="1980831"/>
                  <a:pt x="4406737" y="2041061"/>
                  <a:pt x="4389154" y="2076226"/>
                </a:cubicBezTo>
                <a:cubicBezTo>
                  <a:pt x="4381982" y="2115671"/>
                  <a:pt x="4376821" y="2155534"/>
                  <a:pt x="4367639" y="2194560"/>
                </a:cubicBezTo>
                <a:cubicBezTo>
                  <a:pt x="4362445" y="2216636"/>
                  <a:pt x="4351224" y="2237008"/>
                  <a:pt x="4346124" y="2259106"/>
                </a:cubicBezTo>
                <a:cubicBezTo>
                  <a:pt x="4340422" y="2283813"/>
                  <a:pt x="4339902" y="2309462"/>
                  <a:pt x="4335366" y="2334409"/>
                </a:cubicBezTo>
                <a:cubicBezTo>
                  <a:pt x="4326919" y="2380868"/>
                  <a:pt x="4288445" y="2487893"/>
                  <a:pt x="4281578" y="2506532"/>
                </a:cubicBezTo>
                <a:cubicBezTo>
                  <a:pt x="4272137" y="2532157"/>
                  <a:pt x="4263065" y="2558246"/>
                  <a:pt x="4249305" y="2581835"/>
                </a:cubicBezTo>
                <a:cubicBezTo>
                  <a:pt x="4237736" y="2601668"/>
                  <a:pt x="4218308" y="2616069"/>
                  <a:pt x="4206274" y="2635624"/>
                </a:cubicBezTo>
                <a:cubicBezTo>
                  <a:pt x="4189465" y="2662939"/>
                  <a:pt x="4182727" y="2696208"/>
                  <a:pt x="4163244" y="2721685"/>
                </a:cubicBezTo>
                <a:cubicBezTo>
                  <a:pt x="4135519" y="2757940"/>
                  <a:pt x="4091742" y="2780529"/>
                  <a:pt x="4066425" y="2818504"/>
                </a:cubicBezTo>
                <a:lnTo>
                  <a:pt x="4001879" y="2915322"/>
                </a:lnTo>
                <a:cubicBezTo>
                  <a:pt x="3991121" y="2951181"/>
                  <a:pt x="3987224" y="2989866"/>
                  <a:pt x="3969606" y="3022899"/>
                </a:cubicBezTo>
                <a:cubicBezTo>
                  <a:pt x="3957674" y="3045272"/>
                  <a:pt x="3935618" y="3060847"/>
                  <a:pt x="3915818" y="3076687"/>
                </a:cubicBezTo>
                <a:cubicBezTo>
                  <a:pt x="3873969" y="3110167"/>
                  <a:pt x="3847823" y="3113695"/>
                  <a:pt x="3797484" y="3130475"/>
                </a:cubicBezTo>
                <a:cubicBezTo>
                  <a:pt x="3789636" y="3185413"/>
                  <a:pt x="3798090" y="3212445"/>
                  <a:pt x="3754453" y="3248809"/>
                </a:cubicBezTo>
                <a:cubicBezTo>
                  <a:pt x="3745742" y="3256068"/>
                  <a:pt x="3732938" y="3255981"/>
                  <a:pt x="3722180" y="3259567"/>
                </a:cubicBezTo>
                <a:cubicBezTo>
                  <a:pt x="3678813" y="3324619"/>
                  <a:pt x="3662656" y="3357997"/>
                  <a:pt x="3593088" y="3410174"/>
                </a:cubicBezTo>
                <a:cubicBezTo>
                  <a:pt x="3578745" y="3420932"/>
                  <a:pt x="3565798" y="3433862"/>
                  <a:pt x="3550058" y="3442447"/>
                </a:cubicBezTo>
                <a:cubicBezTo>
                  <a:pt x="3526083" y="3455524"/>
                  <a:pt x="3498012" y="3460407"/>
                  <a:pt x="3474754" y="3474720"/>
                </a:cubicBezTo>
                <a:cubicBezTo>
                  <a:pt x="3450902" y="3489398"/>
                  <a:pt x="3436471" y="3518781"/>
                  <a:pt x="3410208" y="3528508"/>
                </a:cubicBezTo>
                <a:cubicBezTo>
                  <a:pt x="3337618" y="3555393"/>
                  <a:pt x="3257734" y="3557817"/>
                  <a:pt x="3184298" y="3582296"/>
                </a:cubicBezTo>
                <a:lnTo>
                  <a:pt x="3087479" y="3614569"/>
                </a:lnTo>
                <a:cubicBezTo>
                  <a:pt x="3021128" y="3658804"/>
                  <a:pt x="3054624" y="3640562"/>
                  <a:pt x="2926114" y="3679115"/>
                </a:cubicBezTo>
                <a:cubicBezTo>
                  <a:pt x="2861950" y="3698364"/>
                  <a:pt x="2797163" y="3715488"/>
                  <a:pt x="2732477" y="3732904"/>
                </a:cubicBezTo>
                <a:cubicBezTo>
                  <a:pt x="2703924" y="3740592"/>
                  <a:pt x="2675641" y="3749923"/>
                  <a:pt x="2646415" y="3754419"/>
                </a:cubicBezTo>
                <a:lnTo>
                  <a:pt x="2506566" y="3775934"/>
                </a:lnTo>
                <a:cubicBezTo>
                  <a:pt x="2061917" y="3758005"/>
                  <a:pt x="1616266" y="3756942"/>
                  <a:pt x="1172618" y="3722146"/>
                </a:cubicBezTo>
                <a:cubicBezTo>
                  <a:pt x="1065968" y="3713781"/>
                  <a:pt x="964780" y="3671344"/>
                  <a:pt x="860646" y="3646842"/>
                </a:cubicBezTo>
                <a:cubicBezTo>
                  <a:pt x="842848" y="3642654"/>
                  <a:pt x="824787" y="3639671"/>
                  <a:pt x="806858" y="3636085"/>
                </a:cubicBezTo>
                <a:cubicBezTo>
                  <a:pt x="597087" y="3519545"/>
                  <a:pt x="497961" y="3512524"/>
                  <a:pt x="387310" y="3313355"/>
                </a:cubicBezTo>
                <a:cubicBezTo>
                  <a:pt x="369380" y="3281082"/>
                  <a:pt x="348798" y="3250146"/>
                  <a:pt x="333521" y="3216536"/>
                </a:cubicBezTo>
                <a:cubicBezTo>
                  <a:pt x="294941" y="3131660"/>
                  <a:pt x="225945" y="2958353"/>
                  <a:pt x="225945" y="2958353"/>
                </a:cubicBezTo>
                <a:cubicBezTo>
                  <a:pt x="117898" y="2454135"/>
                  <a:pt x="273709" y="3164794"/>
                  <a:pt x="150641" y="2657139"/>
                </a:cubicBezTo>
                <a:cubicBezTo>
                  <a:pt x="134237" y="2589474"/>
                  <a:pt x="121954" y="2520876"/>
                  <a:pt x="107611" y="2452744"/>
                </a:cubicBezTo>
                <a:cubicBezTo>
                  <a:pt x="82628" y="2177934"/>
                  <a:pt x="114663" y="2491350"/>
                  <a:pt x="75338" y="2216075"/>
                </a:cubicBezTo>
                <a:cubicBezTo>
                  <a:pt x="70242" y="2180400"/>
                  <a:pt x="69449" y="2144206"/>
                  <a:pt x="64580" y="2108499"/>
                </a:cubicBezTo>
                <a:cubicBezTo>
                  <a:pt x="58686" y="2065275"/>
                  <a:pt x="50237" y="2022438"/>
                  <a:pt x="43065" y="1979407"/>
                </a:cubicBezTo>
                <a:cubicBezTo>
                  <a:pt x="39479" y="1893346"/>
                  <a:pt x="42371" y="1806770"/>
                  <a:pt x="32307" y="1721224"/>
                </a:cubicBezTo>
                <a:cubicBezTo>
                  <a:pt x="27933" y="1684043"/>
                  <a:pt x="-1135" y="1651067"/>
                  <a:pt x="34" y="1613647"/>
                </a:cubicBezTo>
                <a:cubicBezTo>
                  <a:pt x="2539" y="1533503"/>
                  <a:pt x="27923" y="1455719"/>
                  <a:pt x="43065" y="1376979"/>
                </a:cubicBezTo>
                <a:cubicBezTo>
                  <a:pt x="45857" y="1362460"/>
                  <a:pt x="47424" y="1347277"/>
                  <a:pt x="53822" y="1333948"/>
                </a:cubicBezTo>
                <a:cubicBezTo>
                  <a:pt x="227168" y="972812"/>
                  <a:pt x="95539" y="1228052"/>
                  <a:pt x="290491" y="978946"/>
                </a:cubicBezTo>
                <a:cubicBezTo>
                  <a:pt x="494126" y="718745"/>
                  <a:pt x="215575" y="1013712"/>
                  <a:pt x="473371" y="720762"/>
                </a:cubicBezTo>
                <a:cubicBezTo>
                  <a:pt x="513573" y="675078"/>
                  <a:pt x="559432" y="634701"/>
                  <a:pt x="602462" y="591671"/>
                </a:cubicBezTo>
                <a:cubicBezTo>
                  <a:pt x="616806" y="577327"/>
                  <a:pt x="628099" y="559077"/>
                  <a:pt x="645493" y="548640"/>
                </a:cubicBezTo>
                <a:cubicBezTo>
                  <a:pt x="681352" y="527125"/>
                  <a:pt x="718557" y="507708"/>
                  <a:pt x="753070" y="484094"/>
                </a:cubicBezTo>
                <a:cubicBezTo>
                  <a:pt x="786813" y="461007"/>
                  <a:pt x="816973" y="433044"/>
                  <a:pt x="849888" y="408791"/>
                </a:cubicBezTo>
                <a:cubicBezTo>
                  <a:pt x="885126" y="382826"/>
                  <a:pt x="921045" y="357767"/>
                  <a:pt x="957465" y="333487"/>
                </a:cubicBezTo>
                <a:cubicBezTo>
                  <a:pt x="1013470" y="296150"/>
                  <a:pt x="1115796" y="246640"/>
                  <a:pt x="1161860" y="225911"/>
                </a:cubicBezTo>
                <a:cubicBezTo>
                  <a:pt x="1182542" y="216604"/>
                  <a:pt x="1205471" y="213118"/>
                  <a:pt x="1226406" y="204395"/>
                </a:cubicBezTo>
                <a:cubicBezTo>
                  <a:pt x="1248610" y="195143"/>
                  <a:pt x="1268970" y="181891"/>
                  <a:pt x="1290952" y="172122"/>
                </a:cubicBezTo>
                <a:cubicBezTo>
                  <a:pt x="1301314" y="167517"/>
                  <a:pt x="1312322" y="164480"/>
                  <a:pt x="1323225" y="161365"/>
                </a:cubicBezTo>
                <a:cubicBezTo>
                  <a:pt x="1362537" y="150133"/>
                  <a:pt x="1401357" y="136537"/>
                  <a:pt x="1441559" y="129092"/>
                </a:cubicBezTo>
                <a:cubicBezTo>
                  <a:pt x="1498413" y="118563"/>
                  <a:pt x="1556568" y="116594"/>
                  <a:pt x="1613681" y="107576"/>
                </a:cubicBezTo>
                <a:cubicBezTo>
                  <a:pt x="1692883" y="95070"/>
                  <a:pt x="1850350" y="64546"/>
                  <a:pt x="1850350" y="64546"/>
                </a:cubicBezTo>
              </a:path>
            </a:pathLst>
          </a:custGeom>
          <a:noFill/>
          <a:ln w="762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2299C95-F0DC-42FD-8430-5DF9E382AB65}"/>
              </a:ext>
            </a:extLst>
          </p:cNvPr>
          <p:cNvGrpSpPr/>
          <p:nvPr/>
        </p:nvGrpSpPr>
        <p:grpSpPr>
          <a:xfrm>
            <a:off x="7532171" y="3056420"/>
            <a:ext cx="901664" cy="685800"/>
            <a:chOff x="7532171" y="3056420"/>
            <a:chExt cx="901664" cy="685800"/>
          </a:xfrm>
          <a:solidFill>
            <a:schemeClr val="bg1"/>
          </a:solidFill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BA93C43-370D-4842-930F-172B7031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4571" y="3056420"/>
              <a:ext cx="749264" cy="46166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Helvetica" charset="0"/>
                </a:rPr>
                <a:t>N16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E5566860-EE71-4970-8450-EF047D397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2171" y="3513620"/>
              <a:ext cx="0" cy="228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0C44D86-74D4-44DB-9EE8-598175325218}"/>
              </a:ext>
            </a:extLst>
          </p:cNvPr>
          <p:cNvGrpSpPr/>
          <p:nvPr/>
        </p:nvGrpSpPr>
        <p:grpSpPr>
          <a:xfrm>
            <a:off x="7913171" y="4656620"/>
            <a:ext cx="985803" cy="461661"/>
            <a:chOff x="7913171" y="4656620"/>
            <a:chExt cx="985803" cy="461661"/>
          </a:xfrm>
          <a:solidFill>
            <a:schemeClr val="bg1"/>
          </a:solidFill>
        </p:grpSpPr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13A60ECA-4FDE-479E-8DBE-9CF07E5CD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9710" y="4656620"/>
              <a:ext cx="749264" cy="46166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15DA8483-A432-46B5-A21E-5EA69C575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3171" y="4809020"/>
              <a:ext cx="228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9135B8A-0EAB-459F-89AD-04EB662BDED0}"/>
              </a:ext>
            </a:extLst>
          </p:cNvPr>
          <p:cNvGrpSpPr/>
          <p:nvPr/>
        </p:nvGrpSpPr>
        <p:grpSpPr>
          <a:xfrm>
            <a:off x="7557571" y="5799620"/>
            <a:ext cx="749264" cy="680736"/>
            <a:chOff x="7557571" y="5799620"/>
            <a:chExt cx="749264" cy="680736"/>
          </a:xfrm>
          <a:solidFill>
            <a:schemeClr val="bg1"/>
          </a:solidFill>
        </p:grpSpPr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457A6C0A-DA1F-4112-9AD9-262FF1C71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571" y="6018695"/>
              <a:ext cx="749264" cy="46166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N45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E6900D55-F016-4DF9-A629-2B69B566C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4571" y="5799620"/>
              <a:ext cx="0" cy="228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1B492F0-7A25-4901-8C1D-1078595B98A3}"/>
              </a:ext>
            </a:extLst>
          </p:cNvPr>
          <p:cNvGrpSpPr/>
          <p:nvPr/>
        </p:nvGrpSpPr>
        <p:grpSpPr>
          <a:xfrm>
            <a:off x="4331771" y="5799620"/>
            <a:ext cx="749264" cy="704551"/>
            <a:chOff x="4331771" y="5799620"/>
            <a:chExt cx="749264" cy="704551"/>
          </a:xfrm>
          <a:solidFill>
            <a:schemeClr val="bg1"/>
          </a:solidFill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2E020245-8905-4847-9243-75ECAC6F4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771" y="6042510"/>
              <a:ext cx="749264" cy="46166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2E5C5BCF-D9A1-4C3F-9CA2-3391939A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571" y="5799620"/>
              <a:ext cx="0" cy="228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221EA0-6096-4002-AE01-438F59C10BB2}"/>
              </a:ext>
            </a:extLst>
          </p:cNvPr>
          <p:cNvGrpSpPr/>
          <p:nvPr/>
        </p:nvGrpSpPr>
        <p:grpSpPr>
          <a:xfrm>
            <a:off x="4103171" y="3069121"/>
            <a:ext cx="1143000" cy="673099"/>
            <a:chOff x="4103171" y="3069121"/>
            <a:chExt cx="1143000" cy="673099"/>
          </a:xfrm>
          <a:solidFill>
            <a:schemeClr val="bg1"/>
          </a:solidFill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AD39161E-98B8-48C0-B198-9613B47AD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171" y="3069121"/>
              <a:ext cx="897742" cy="46166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N112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7B5AE209-4A5E-4A0F-91DF-B94EA2CC4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171" y="3513620"/>
              <a:ext cx="0" cy="2286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9F7AF9-E2BB-4466-B413-04216548D096}"/>
              </a:ext>
            </a:extLst>
          </p:cNvPr>
          <p:cNvGrpSpPr/>
          <p:nvPr/>
        </p:nvGrpSpPr>
        <p:grpSpPr>
          <a:xfrm>
            <a:off x="3722171" y="4199420"/>
            <a:ext cx="1066800" cy="533400"/>
            <a:chOff x="3722171" y="4199420"/>
            <a:chExt cx="1066800" cy="533400"/>
          </a:xfrm>
          <a:solidFill>
            <a:schemeClr val="bg1"/>
          </a:solidFill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1157F5E-615E-431B-AA94-C4E8A86E0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2171" y="4199420"/>
              <a:ext cx="749264" cy="46166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N96</a:t>
              </a: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3346F16-61B4-4C59-A05D-36E10B6DCA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371" y="4732820"/>
              <a:ext cx="228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6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/>
      <p:bldP spid="21" grpId="0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C2EF-68F0-4B9A-A851-BEC13DA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 pointers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40686A-14AD-4700-A3D8-2B40697D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7E5BD-E453-43BE-9283-AFE638D7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nodes are my peers? </a:t>
            </a:r>
          </a:p>
          <a:p>
            <a:pPr lvl="1"/>
            <a:r>
              <a:rPr lang="en-US" altLang="zh-CN" dirty="0"/>
              <a:t>What node information does each node maintains? 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592851B-A2DB-41DB-9E24-0DBB3C3C1584}"/>
              </a:ext>
            </a:extLst>
          </p:cNvPr>
          <p:cNvGrpSpPr/>
          <p:nvPr/>
        </p:nvGrpSpPr>
        <p:grpSpPr>
          <a:xfrm>
            <a:off x="1659335" y="3056420"/>
            <a:ext cx="7239639" cy="3517904"/>
            <a:chOff x="1659335" y="3056420"/>
            <a:chExt cx="7239639" cy="3517904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0A41DFB9-C500-4A9F-8667-9DC30FF09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3737759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CAA1A156-C1B0-46C3-8D2B-828A0D385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4271159"/>
              <a:ext cx="1133533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6 nodes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487D95B-18B8-4517-929E-3DED1A21DA39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4CCA9B07-EA68-4B00-A202-A3471DB03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9" name="Line 14">
                <a:extLst>
                  <a:ext uri="{FF2B5EF4-FFF2-40B4-BE49-F238E27FC236}">
                    <a16:creationId xmlns:a16="http://schemas.microsoft.com/office/drawing/2014/main" id="{52A39C13-7BF5-4F62-B4CE-BE459DE2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1AB4655-93D3-411A-9562-62E2E12F797F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2B725D9B-BC72-457A-ADBA-0CCD0909E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94163363-D76D-410E-93AF-5C5923C27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B35F8C46-4C43-49B6-87B6-124D15BB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14D6C87-9D2F-4379-9F36-2E421C8BDB52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F7B6E09B-9FC7-495B-9E41-03D0C755F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9BB7B22D-F4FA-494D-B16E-2AFB5F487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7347CCF-B822-46FE-A631-B327265E8D74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534E1F9E-E8FA-4390-90A8-CFC2DA9B4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CA7DB717-6FF6-4219-87A6-676E41497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5797FB3-0EAB-4C5B-8C41-0DB75FD8963F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21" name="Text Box 4">
                <a:extLst>
                  <a:ext uri="{FF2B5EF4-FFF2-40B4-BE49-F238E27FC236}">
                    <a16:creationId xmlns:a16="http://schemas.microsoft.com/office/drawing/2014/main" id="{F8BEA0D5-684E-4353-898B-B1C4D5F0B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DFD502B6-86E6-47CE-91B1-C4BE6DC10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E297D6C-1115-486E-8FE5-BE609D2111FF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554E5A35-C048-4200-AEE1-8DE545731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7816BB30-9CEB-40DA-B3A7-6AA9B59DA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18E1881-F0C9-4A54-B548-966EC74CD912}"/>
              </a:ext>
            </a:extLst>
          </p:cNvPr>
          <p:cNvGrpSpPr/>
          <p:nvPr/>
        </p:nvGrpSpPr>
        <p:grpSpPr>
          <a:xfrm>
            <a:off x="8433835" y="77246"/>
            <a:ext cx="3698101" cy="1611293"/>
            <a:chOff x="8433835" y="77246"/>
            <a:chExt cx="3698101" cy="1611293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3A8B760-50D0-4769-9B0D-8CBF15F0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3835" y="98639"/>
              <a:ext cx="1749481" cy="114637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7F34D92-B60C-4A06-A50E-6340887D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5932" y="77246"/>
              <a:ext cx="1876004" cy="1161005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1DE832B-36E1-4EF7-AF47-2978796EC9BE}"/>
                </a:ext>
              </a:extLst>
            </p:cNvPr>
            <p:cNvSpPr/>
            <p:nvPr/>
          </p:nvSpPr>
          <p:spPr>
            <a:xfrm>
              <a:off x="9982200" y="1319207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O(N)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Line 49">
            <a:extLst>
              <a:ext uri="{FF2B5EF4-FFF2-40B4-BE49-F238E27FC236}">
                <a16:creationId xmlns:a16="http://schemas.microsoft.com/office/drawing/2014/main" id="{4A083C5C-5BD9-468B-9D49-EC0CD15AC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49142" y="3146911"/>
            <a:ext cx="849859" cy="15304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lIns="62700" tIns="31350" rIns="62700" bIns="31350"/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EAEB905-53FE-4F64-984C-343E4707A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068" y="2494913"/>
            <a:ext cx="1727348" cy="1123014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7C558AE-3268-4373-956F-4331511B502C}"/>
              </a:ext>
            </a:extLst>
          </p:cNvPr>
          <p:cNvSpPr/>
          <p:nvPr/>
        </p:nvSpPr>
        <p:spPr>
          <a:xfrm>
            <a:off x="9745335" y="3178550"/>
            <a:ext cx="1484702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4ED1-63E9-418A-86F8-26271E51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 pointers (1): successors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5CADE4-D773-478C-8D09-0DC21814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F2C3F-51D0-47AD-AB2D-76E3A0DC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node maintains its </a:t>
            </a:r>
            <a:r>
              <a:rPr lang="en-US" altLang="zh-CN" b="1" dirty="0">
                <a:solidFill>
                  <a:srgbClr val="FF0000"/>
                </a:solidFill>
              </a:rPr>
              <a:t>successor</a:t>
            </a:r>
            <a:r>
              <a:rPr lang="en-US" altLang="zh-CN" dirty="0"/>
              <a:t> as its peer </a:t>
            </a:r>
          </a:p>
          <a:p>
            <a:pPr lvl="1"/>
            <a:r>
              <a:rPr lang="en-US" altLang="zh-CN" dirty="0"/>
              <a:t>The next node clockwise</a:t>
            </a:r>
            <a:endParaRPr lang="zh-CN" altLang="en-US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38A75B8-9761-4AB2-846E-C1771D1CF4A5}"/>
              </a:ext>
            </a:extLst>
          </p:cNvPr>
          <p:cNvSpPr/>
          <p:nvPr/>
        </p:nvSpPr>
        <p:spPr>
          <a:xfrm>
            <a:off x="3396295" y="2939589"/>
            <a:ext cx="5615466" cy="3835453"/>
          </a:xfrm>
          <a:custGeom>
            <a:avLst/>
            <a:gdLst>
              <a:gd name="connsiteX0" fmla="*/ 2452778 w 4469167"/>
              <a:gd name="connsiteY0" fmla="*/ 0 h 3775934"/>
              <a:gd name="connsiteX1" fmla="*/ 2936872 w 4469167"/>
              <a:gd name="connsiteY1" fmla="*/ 64546 h 3775934"/>
              <a:gd name="connsiteX2" fmla="*/ 3345662 w 4469167"/>
              <a:gd name="connsiteY2" fmla="*/ 279699 h 3775934"/>
              <a:gd name="connsiteX3" fmla="*/ 3571573 w 4469167"/>
              <a:gd name="connsiteY3" fmla="*/ 355002 h 3775934"/>
              <a:gd name="connsiteX4" fmla="*/ 3668392 w 4469167"/>
              <a:gd name="connsiteY4" fmla="*/ 419548 h 3775934"/>
              <a:gd name="connsiteX5" fmla="*/ 3689907 w 4469167"/>
              <a:gd name="connsiteY5" fmla="*/ 441064 h 3775934"/>
              <a:gd name="connsiteX6" fmla="*/ 3722180 w 4469167"/>
              <a:gd name="connsiteY6" fmla="*/ 451821 h 3775934"/>
              <a:gd name="connsiteX7" fmla="*/ 3980364 w 4469167"/>
              <a:gd name="connsiteY7" fmla="*/ 613186 h 3775934"/>
              <a:gd name="connsiteX8" fmla="*/ 4141728 w 4469167"/>
              <a:gd name="connsiteY8" fmla="*/ 871369 h 3775934"/>
              <a:gd name="connsiteX9" fmla="*/ 4217032 w 4469167"/>
              <a:gd name="connsiteY9" fmla="*/ 968188 h 3775934"/>
              <a:gd name="connsiteX10" fmla="*/ 4313851 w 4469167"/>
              <a:gd name="connsiteY10" fmla="*/ 1140311 h 3775934"/>
              <a:gd name="connsiteX11" fmla="*/ 4378397 w 4469167"/>
              <a:gd name="connsiteY11" fmla="*/ 1258645 h 3775934"/>
              <a:gd name="connsiteX12" fmla="*/ 4410670 w 4469167"/>
              <a:gd name="connsiteY12" fmla="*/ 1366221 h 3775934"/>
              <a:gd name="connsiteX13" fmla="*/ 4442942 w 4469167"/>
              <a:gd name="connsiteY13" fmla="*/ 1452282 h 3775934"/>
              <a:gd name="connsiteX14" fmla="*/ 4442942 w 4469167"/>
              <a:gd name="connsiteY14" fmla="*/ 1947134 h 3775934"/>
              <a:gd name="connsiteX15" fmla="*/ 4389154 w 4469167"/>
              <a:gd name="connsiteY15" fmla="*/ 2076226 h 3775934"/>
              <a:gd name="connsiteX16" fmla="*/ 4367639 w 4469167"/>
              <a:gd name="connsiteY16" fmla="*/ 2194560 h 3775934"/>
              <a:gd name="connsiteX17" fmla="*/ 4346124 w 4469167"/>
              <a:gd name="connsiteY17" fmla="*/ 2259106 h 3775934"/>
              <a:gd name="connsiteX18" fmla="*/ 4335366 w 4469167"/>
              <a:gd name="connsiteY18" fmla="*/ 2334409 h 3775934"/>
              <a:gd name="connsiteX19" fmla="*/ 4281578 w 4469167"/>
              <a:gd name="connsiteY19" fmla="*/ 2506532 h 3775934"/>
              <a:gd name="connsiteX20" fmla="*/ 4249305 w 4469167"/>
              <a:gd name="connsiteY20" fmla="*/ 2581835 h 3775934"/>
              <a:gd name="connsiteX21" fmla="*/ 4206274 w 4469167"/>
              <a:gd name="connsiteY21" fmla="*/ 2635624 h 3775934"/>
              <a:gd name="connsiteX22" fmla="*/ 4163244 w 4469167"/>
              <a:gd name="connsiteY22" fmla="*/ 2721685 h 3775934"/>
              <a:gd name="connsiteX23" fmla="*/ 4066425 w 4469167"/>
              <a:gd name="connsiteY23" fmla="*/ 2818504 h 3775934"/>
              <a:gd name="connsiteX24" fmla="*/ 4001879 w 4469167"/>
              <a:gd name="connsiteY24" fmla="*/ 2915322 h 3775934"/>
              <a:gd name="connsiteX25" fmla="*/ 3969606 w 4469167"/>
              <a:gd name="connsiteY25" fmla="*/ 3022899 h 3775934"/>
              <a:gd name="connsiteX26" fmla="*/ 3915818 w 4469167"/>
              <a:gd name="connsiteY26" fmla="*/ 3076687 h 3775934"/>
              <a:gd name="connsiteX27" fmla="*/ 3797484 w 4469167"/>
              <a:gd name="connsiteY27" fmla="*/ 3130475 h 3775934"/>
              <a:gd name="connsiteX28" fmla="*/ 3754453 w 4469167"/>
              <a:gd name="connsiteY28" fmla="*/ 3248809 h 3775934"/>
              <a:gd name="connsiteX29" fmla="*/ 3722180 w 4469167"/>
              <a:gd name="connsiteY29" fmla="*/ 3259567 h 3775934"/>
              <a:gd name="connsiteX30" fmla="*/ 3593088 w 4469167"/>
              <a:gd name="connsiteY30" fmla="*/ 3410174 h 3775934"/>
              <a:gd name="connsiteX31" fmla="*/ 3550058 w 4469167"/>
              <a:gd name="connsiteY31" fmla="*/ 3442447 h 3775934"/>
              <a:gd name="connsiteX32" fmla="*/ 3474754 w 4469167"/>
              <a:gd name="connsiteY32" fmla="*/ 3474720 h 3775934"/>
              <a:gd name="connsiteX33" fmla="*/ 3410208 w 4469167"/>
              <a:gd name="connsiteY33" fmla="*/ 3528508 h 3775934"/>
              <a:gd name="connsiteX34" fmla="*/ 3184298 w 4469167"/>
              <a:gd name="connsiteY34" fmla="*/ 3582296 h 3775934"/>
              <a:gd name="connsiteX35" fmla="*/ 3087479 w 4469167"/>
              <a:gd name="connsiteY35" fmla="*/ 3614569 h 3775934"/>
              <a:gd name="connsiteX36" fmla="*/ 2926114 w 4469167"/>
              <a:gd name="connsiteY36" fmla="*/ 3679115 h 3775934"/>
              <a:gd name="connsiteX37" fmla="*/ 2732477 w 4469167"/>
              <a:gd name="connsiteY37" fmla="*/ 3732904 h 3775934"/>
              <a:gd name="connsiteX38" fmla="*/ 2646415 w 4469167"/>
              <a:gd name="connsiteY38" fmla="*/ 3754419 h 3775934"/>
              <a:gd name="connsiteX39" fmla="*/ 2506566 w 4469167"/>
              <a:gd name="connsiteY39" fmla="*/ 3775934 h 3775934"/>
              <a:gd name="connsiteX40" fmla="*/ 1172618 w 4469167"/>
              <a:gd name="connsiteY40" fmla="*/ 3722146 h 3775934"/>
              <a:gd name="connsiteX41" fmla="*/ 860646 w 4469167"/>
              <a:gd name="connsiteY41" fmla="*/ 3646842 h 3775934"/>
              <a:gd name="connsiteX42" fmla="*/ 806858 w 4469167"/>
              <a:gd name="connsiteY42" fmla="*/ 3636085 h 3775934"/>
              <a:gd name="connsiteX43" fmla="*/ 387310 w 4469167"/>
              <a:gd name="connsiteY43" fmla="*/ 3313355 h 3775934"/>
              <a:gd name="connsiteX44" fmla="*/ 333521 w 4469167"/>
              <a:gd name="connsiteY44" fmla="*/ 3216536 h 3775934"/>
              <a:gd name="connsiteX45" fmla="*/ 225945 w 4469167"/>
              <a:gd name="connsiteY45" fmla="*/ 2958353 h 3775934"/>
              <a:gd name="connsiteX46" fmla="*/ 150641 w 4469167"/>
              <a:gd name="connsiteY46" fmla="*/ 2657139 h 3775934"/>
              <a:gd name="connsiteX47" fmla="*/ 107611 w 4469167"/>
              <a:gd name="connsiteY47" fmla="*/ 2452744 h 3775934"/>
              <a:gd name="connsiteX48" fmla="*/ 75338 w 4469167"/>
              <a:gd name="connsiteY48" fmla="*/ 2216075 h 3775934"/>
              <a:gd name="connsiteX49" fmla="*/ 64580 w 4469167"/>
              <a:gd name="connsiteY49" fmla="*/ 2108499 h 3775934"/>
              <a:gd name="connsiteX50" fmla="*/ 43065 w 4469167"/>
              <a:gd name="connsiteY50" fmla="*/ 1979407 h 3775934"/>
              <a:gd name="connsiteX51" fmla="*/ 32307 w 4469167"/>
              <a:gd name="connsiteY51" fmla="*/ 1721224 h 3775934"/>
              <a:gd name="connsiteX52" fmla="*/ 34 w 4469167"/>
              <a:gd name="connsiteY52" fmla="*/ 1613647 h 3775934"/>
              <a:gd name="connsiteX53" fmla="*/ 43065 w 4469167"/>
              <a:gd name="connsiteY53" fmla="*/ 1376979 h 3775934"/>
              <a:gd name="connsiteX54" fmla="*/ 53822 w 4469167"/>
              <a:gd name="connsiteY54" fmla="*/ 1333948 h 3775934"/>
              <a:gd name="connsiteX55" fmla="*/ 290491 w 4469167"/>
              <a:gd name="connsiteY55" fmla="*/ 978946 h 3775934"/>
              <a:gd name="connsiteX56" fmla="*/ 473371 w 4469167"/>
              <a:gd name="connsiteY56" fmla="*/ 720762 h 3775934"/>
              <a:gd name="connsiteX57" fmla="*/ 602462 w 4469167"/>
              <a:gd name="connsiteY57" fmla="*/ 591671 h 3775934"/>
              <a:gd name="connsiteX58" fmla="*/ 645493 w 4469167"/>
              <a:gd name="connsiteY58" fmla="*/ 548640 h 3775934"/>
              <a:gd name="connsiteX59" fmla="*/ 753070 w 4469167"/>
              <a:gd name="connsiteY59" fmla="*/ 484094 h 3775934"/>
              <a:gd name="connsiteX60" fmla="*/ 849888 w 4469167"/>
              <a:gd name="connsiteY60" fmla="*/ 408791 h 3775934"/>
              <a:gd name="connsiteX61" fmla="*/ 957465 w 4469167"/>
              <a:gd name="connsiteY61" fmla="*/ 333487 h 3775934"/>
              <a:gd name="connsiteX62" fmla="*/ 1161860 w 4469167"/>
              <a:gd name="connsiteY62" fmla="*/ 225911 h 3775934"/>
              <a:gd name="connsiteX63" fmla="*/ 1226406 w 4469167"/>
              <a:gd name="connsiteY63" fmla="*/ 204395 h 3775934"/>
              <a:gd name="connsiteX64" fmla="*/ 1290952 w 4469167"/>
              <a:gd name="connsiteY64" fmla="*/ 172122 h 3775934"/>
              <a:gd name="connsiteX65" fmla="*/ 1323225 w 4469167"/>
              <a:gd name="connsiteY65" fmla="*/ 161365 h 3775934"/>
              <a:gd name="connsiteX66" fmla="*/ 1441559 w 4469167"/>
              <a:gd name="connsiteY66" fmla="*/ 129092 h 3775934"/>
              <a:gd name="connsiteX67" fmla="*/ 1613681 w 4469167"/>
              <a:gd name="connsiteY67" fmla="*/ 107576 h 3775934"/>
              <a:gd name="connsiteX68" fmla="*/ 1850350 w 4469167"/>
              <a:gd name="connsiteY68" fmla="*/ 64546 h 37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469167" h="3775934">
                <a:moveTo>
                  <a:pt x="2452778" y="0"/>
                </a:moveTo>
                <a:cubicBezTo>
                  <a:pt x="2583126" y="8690"/>
                  <a:pt x="2799344" y="2269"/>
                  <a:pt x="2936872" y="64546"/>
                </a:cubicBezTo>
                <a:cubicBezTo>
                  <a:pt x="3077144" y="128066"/>
                  <a:pt x="3197602" y="237397"/>
                  <a:pt x="3345662" y="279699"/>
                </a:cubicBezTo>
                <a:cubicBezTo>
                  <a:pt x="3418257" y="300440"/>
                  <a:pt x="3506580" y="323919"/>
                  <a:pt x="3571573" y="355002"/>
                </a:cubicBezTo>
                <a:cubicBezTo>
                  <a:pt x="3606564" y="371737"/>
                  <a:pt x="3637023" y="396734"/>
                  <a:pt x="3668392" y="419548"/>
                </a:cubicBezTo>
                <a:cubicBezTo>
                  <a:pt x="3676595" y="425514"/>
                  <a:pt x="3681210" y="435846"/>
                  <a:pt x="3689907" y="441064"/>
                </a:cubicBezTo>
                <a:cubicBezTo>
                  <a:pt x="3699631" y="446898"/>
                  <a:pt x="3712494" y="445925"/>
                  <a:pt x="3722180" y="451821"/>
                </a:cubicBezTo>
                <a:cubicBezTo>
                  <a:pt x="4037644" y="643842"/>
                  <a:pt x="3844541" y="545276"/>
                  <a:pt x="3980364" y="613186"/>
                </a:cubicBezTo>
                <a:cubicBezTo>
                  <a:pt x="4034152" y="699247"/>
                  <a:pt x="4085433" y="786927"/>
                  <a:pt x="4141728" y="871369"/>
                </a:cubicBezTo>
                <a:cubicBezTo>
                  <a:pt x="4164407" y="905388"/>
                  <a:pt x="4192501" y="935480"/>
                  <a:pt x="4217032" y="968188"/>
                </a:cubicBezTo>
                <a:cubicBezTo>
                  <a:pt x="4252382" y="1015322"/>
                  <a:pt x="4296026" y="1108622"/>
                  <a:pt x="4313851" y="1140311"/>
                </a:cubicBezTo>
                <a:cubicBezTo>
                  <a:pt x="4352745" y="1209457"/>
                  <a:pt x="4330605" y="1135752"/>
                  <a:pt x="4378397" y="1258645"/>
                </a:cubicBezTo>
                <a:cubicBezTo>
                  <a:pt x="4391966" y="1293537"/>
                  <a:pt x="4398831" y="1330705"/>
                  <a:pt x="4410670" y="1366221"/>
                </a:cubicBezTo>
                <a:cubicBezTo>
                  <a:pt x="4420358" y="1395286"/>
                  <a:pt x="4432185" y="1423595"/>
                  <a:pt x="4442942" y="1452282"/>
                </a:cubicBezTo>
                <a:cubicBezTo>
                  <a:pt x="4474913" y="1676070"/>
                  <a:pt x="4480783" y="1644404"/>
                  <a:pt x="4442942" y="1947134"/>
                </a:cubicBezTo>
                <a:cubicBezTo>
                  <a:pt x="4438730" y="1980831"/>
                  <a:pt x="4406737" y="2041061"/>
                  <a:pt x="4389154" y="2076226"/>
                </a:cubicBezTo>
                <a:cubicBezTo>
                  <a:pt x="4381982" y="2115671"/>
                  <a:pt x="4376821" y="2155534"/>
                  <a:pt x="4367639" y="2194560"/>
                </a:cubicBezTo>
                <a:cubicBezTo>
                  <a:pt x="4362445" y="2216636"/>
                  <a:pt x="4351224" y="2237008"/>
                  <a:pt x="4346124" y="2259106"/>
                </a:cubicBezTo>
                <a:cubicBezTo>
                  <a:pt x="4340422" y="2283813"/>
                  <a:pt x="4339902" y="2309462"/>
                  <a:pt x="4335366" y="2334409"/>
                </a:cubicBezTo>
                <a:cubicBezTo>
                  <a:pt x="4326919" y="2380868"/>
                  <a:pt x="4288445" y="2487893"/>
                  <a:pt x="4281578" y="2506532"/>
                </a:cubicBezTo>
                <a:cubicBezTo>
                  <a:pt x="4272137" y="2532157"/>
                  <a:pt x="4263065" y="2558246"/>
                  <a:pt x="4249305" y="2581835"/>
                </a:cubicBezTo>
                <a:cubicBezTo>
                  <a:pt x="4237736" y="2601668"/>
                  <a:pt x="4218308" y="2616069"/>
                  <a:pt x="4206274" y="2635624"/>
                </a:cubicBezTo>
                <a:cubicBezTo>
                  <a:pt x="4189465" y="2662939"/>
                  <a:pt x="4182727" y="2696208"/>
                  <a:pt x="4163244" y="2721685"/>
                </a:cubicBezTo>
                <a:cubicBezTo>
                  <a:pt x="4135519" y="2757940"/>
                  <a:pt x="4091742" y="2780529"/>
                  <a:pt x="4066425" y="2818504"/>
                </a:cubicBezTo>
                <a:lnTo>
                  <a:pt x="4001879" y="2915322"/>
                </a:lnTo>
                <a:cubicBezTo>
                  <a:pt x="3991121" y="2951181"/>
                  <a:pt x="3987224" y="2989866"/>
                  <a:pt x="3969606" y="3022899"/>
                </a:cubicBezTo>
                <a:cubicBezTo>
                  <a:pt x="3957674" y="3045272"/>
                  <a:pt x="3935618" y="3060847"/>
                  <a:pt x="3915818" y="3076687"/>
                </a:cubicBezTo>
                <a:cubicBezTo>
                  <a:pt x="3873969" y="3110167"/>
                  <a:pt x="3847823" y="3113695"/>
                  <a:pt x="3797484" y="3130475"/>
                </a:cubicBezTo>
                <a:cubicBezTo>
                  <a:pt x="3789636" y="3185413"/>
                  <a:pt x="3798090" y="3212445"/>
                  <a:pt x="3754453" y="3248809"/>
                </a:cubicBezTo>
                <a:cubicBezTo>
                  <a:pt x="3745742" y="3256068"/>
                  <a:pt x="3732938" y="3255981"/>
                  <a:pt x="3722180" y="3259567"/>
                </a:cubicBezTo>
                <a:cubicBezTo>
                  <a:pt x="3678813" y="3324619"/>
                  <a:pt x="3662656" y="3357997"/>
                  <a:pt x="3593088" y="3410174"/>
                </a:cubicBezTo>
                <a:cubicBezTo>
                  <a:pt x="3578745" y="3420932"/>
                  <a:pt x="3565798" y="3433862"/>
                  <a:pt x="3550058" y="3442447"/>
                </a:cubicBezTo>
                <a:cubicBezTo>
                  <a:pt x="3526083" y="3455524"/>
                  <a:pt x="3498012" y="3460407"/>
                  <a:pt x="3474754" y="3474720"/>
                </a:cubicBezTo>
                <a:cubicBezTo>
                  <a:pt x="3450902" y="3489398"/>
                  <a:pt x="3436471" y="3518781"/>
                  <a:pt x="3410208" y="3528508"/>
                </a:cubicBezTo>
                <a:cubicBezTo>
                  <a:pt x="3337618" y="3555393"/>
                  <a:pt x="3257734" y="3557817"/>
                  <a:pt x="3184298" y="3582296"/>
                </a:cubicBezTo>
                <a:lnTo>
                  <a:pt x="3087479" y="3614569"/>
                </a:lnTo>
                <a:cubicBezTo>
                  <a:pt x="3021128" y="3658804"/>
                  <a:pt x="3054624" y="3640562"/>
                  <a:pt x="2926114" y="3679115"/>
                </a:cubicBezTo>
                <a:cubicBezTo>
                  <a:pt x="2861950" y="3698364"/>
                  <a:pt x="2797163" y="3715488"/>
                  <a:pt x="2732477" y="3732904"/>
                </a:cubicBezTo>
                <a:cubicBezTo>
                  <a:pt x="2703924" y="3740592"/>
                  <a:pt x="2675641" y="3749923"/>
                  <a:pt x="2646415" y="3754419"/>
                </a:cubicBezTo>
                <a:lnTo>
                  <a:pt x="2506566" y="3775934"/>
                </a:lnTo>
                <a:cubicBezTo>
                  <a:pt x="2061917" y="3758005"/>
                  <a:pt x="1616266" y="3756942"/>
                  <a:pt x="1172618" y="3722146"/>
                </a:cubicBezTo>
                <a:cubicBezTo>
                  <a:pt x="1065968" y="3713781"/>
                  <a:pt x="964780" y="3671344"/>
                  <a:pt x="860646" y="3646842"/>
                </a:cubicBezTo>
                <a:cubicBezTo>
                  <a:pt x="842848" y="3642654"/>
                  <a:pt x="824787" y="3639671"/>
                  <a:pt x="806858" y="3636085"/>
                </a:cubicBezTo>
                <a:cubicBezTo>
                  <a:pt x="597087" y="3519545"/>
                  <a:pt x="497961" y="3512524"/>
                  <a:pt x="387310" y="3313355"/>
                </a:cubicBezTo>
                <a:cubicBezTo>
                  <a:pt x="369380" y="3281082"/>
                  <a:pt x="348798" y="3250146"/>
                  <a:pt x="333521" y="3216536"/>
                </a:cubicBezTo>
                <a:cubicBezTo>
                  <a:pt x="294941" y="3131660"/>
                  <a:pt x="225945" y="2958353"/>
                  <a:pt x="225945" y="2958353"/>
                </a:cubicBezTo>
                <a:cubicBezTo>
                  <a:pt x="117898" y="2454135"/>
                  <a:pt x="273709" y="3164794"/>
                  <a:pt x="150641" y="2657139"/>
                </a:cubicBezTo>
                <a:cubicBezTo>
                  <a:pt x="134237" y="2589474"/>
                  <a:pt x="121954" y="2520876"/>
                  <a:pt x="107611" y="2452744"/>
                </a:cubicBezTo>
                <a:cubicBezTo>
                  <a:pt x="82628" y="2177934"/>
                  <a:pt x="114663" y="2491350"/>
                  <a:pt x="75338" y="2216075"/>
                </a:cubicBezTo>
                <a:cubicBezTo>
                  <a:pt x="70242" y="2180400"/>
                  <a:pt x="69449" y="2144206"/>
                  <a:pt x="64580" y="2108499"/>
                </a:cubicBezTo>
                <a:cubicBezTo>
                  <a:pt x="58686" y="2065275"/>
                  <a:pt x="50237" y="2022438"/>
                  <a:pt x="43065" y="1979407"/>
                </a:cubicBezTo>
                <a:cubicBezTo>
                  <a:pt x="39479" y="1893346"/>
                  <a:pt x="42371" y="1806770"/>
                  <a:pt x="32307" y="1721224"/>
                </a:cubicBezTo>
                <a:cubicBezTo>
                  <a:pt x="27933" y="1684043"/>
                  <a:pt x="-1135" y="1651067"/>
                  <a:pt x="34" y="1613647"/>
                </a:cubicBezTo>
                <a:cubicBezTo>
                  <a:pt x="2539" y="1533503"/>
                  <a:pt x="27923" y="1455719"/>
                  <a:pt x="43065" y="1376979"/>
                </a:cubicBezTo>
                <a:cubicBezTo>
                  <a:pt x="45857" y="1362460"/>
                  <a:pt x="47424" y="1347277"/>
                  <a:pt x="53822" y="1333948"/>
                </a:cubicBezTo>
                <a:cubicBezTo>
                  <a:pt x="227168" y="972812"/>
                  <a:pt x="95539" y="1228052"/>
                  <a:pt x="290491" y="978946"/>
                </a:cubicBezTo>
                <a:cubicBezTo>
                  <a:pt x="494126" y="718745"/>
                  <a:pt x="215575" y="1013712"/>
                  <a:pt x="473371" y="720762"/>
                </a:cubicBezTo>
                <a:cubicBezTo>
                  <a:pt x="513573" y="675078"/>
                  <a:pt x="559432" y="634701"/>
                  <a:pt x="602462" y="591671"/>
                </a:cubicBezTo>
                <a:cubicBezTo>
                  <a:pt x="616806" y="577327"/>
                  <a:pt x="628099" y="559077"/>
                  <a:pt x="645493" y="548640"/>
                </a:cubicBezTo>
                <a:cubicBezTo>
                  <a:pt x="681352" y="527125"/>
                  <a:pt x="718557" y="507708"/>
                  <a:pt x="753070" y="484094"/>
                </a:cubicBezTo>
                <a:cubicBezTo>
                  <a:pt x="786813" y="461007"/>
                  <a:pt x="816973" y="433044"/>
                  <a:pt x="849888" y="408791"/>
                </a:cubicBezTo>
                <a:cubicBezTo>
                  <a:pt x="885126" y="382826"/>
                  <a:pt x="921045" y="357767"/>
                  <a:pt x="957465" y="333487"/>
                </a:cubicBezTo>
                <a:cubicBezTo>
                  <a:pt x="1013470" y="296150"/>
                  <a:pt x="1115796" y="246640"/>
                  <a:pt x="1161860" y="225911"/>
                </a:cubicBezTo>
                <a:cubicBezTo>
                  <a:pt x="1182542" y="216604"/>
                  <a:pt x="1205471" y="213118"/>
                  <a:pt x="1226406" y="204395"/>
                </a:cubicBezTo>
                <a:cubicBezTo>
                  <a:pt x="1248610" y="195143"/>
                  <a:pt x="1268970" y="181891"/>
                  <a:pt x="1290952" y="172122"/>
                </a:cubicBezTo>
                <a:cubicBezTo>
                  <a:pt x="1301314" y="167517"/>
                  <a:pt x="1312322" y="164480"/>
                  <a:pt x="1323225" y="161365"/>
                </a:cubicBezTo>
                <a:cubicBezTo>
                  <a:pt x="1362537" y="150133"/>
                  <a:pt x="1401357" y="136537"/>
                  <a:pt x="1441559" y="129092"/>
                </a:cubicBezTo>
                <a:cubicBezTo>
                  <a:pt x="1498413" y="118563"/>
                  <a:pt x="1556568" y="116594"/>
                  <a:pt x="1613681" y="107576"/>
                </a:cubicBezTo>
                <a:cubicBezTo>
                  <a:pt x="1692883" y="95070"/>
                  <a:pt x="1850350" y="64546"/>
                  <a:pt x="1850350" y="64546"/>
                </a:cubicBezTo>
              </a:path>
            </a:pathLst>
          </a:custGeom>
          <a:noFill/>
          <a:ln w="762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AA2E6B-F02F-4063-8687-D86F555E2B2C}"/>
              </a:ext>
            </a:extLst>
          </p:cNvPr>
          <p:cNvGrpSpPr/>
          <p:nvPr/>
        </p:nvGrpSpPr>
        <p:grpSpPr>
          <a:xfrm>
            <a:off x="1659335" y="3056420"/>
            <a:ext cx="7239639" cy="3517904"/>
            <a:chOff x="1659335" y="3056420"/>
            <a:chExt cx="7239639" cy="3517904"/>
          </a:xfrm>
        </p:grpSpPr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26DB71BE-2FC1-4C75-B77E-28187CA7C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3737759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31F22499-F50E-4E52-A869-ED9DFF068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4271159"/>
              <a:ext cx="1133533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6 nodes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3FB93F4-E318-458E-A844-54EABA6C72FF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47" name="Text Box 11">
                <a:extLst>
                  <a:ext uri="{FF2B5EF4-FFF2-40B4-BE49-F238E27FC236}">
                    <a16:creationId xmlns:a16="http://schemas.microsoft.com/office/drawing/2014/main" id="{563AA772-8A02-4EF1-A521-7C8FF6E63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F020FED4-A631-4FE3-B9D0-E964FCB6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76DB5EA-F933-4426-9283-463B38FE9249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45" name="Text Box 6">
                <a:extLst>
                  <a:ext uri="{FF2B5EF4-FFF2-40B4-BE49-F238E27FC236}">
                    <a16:creationId xmlns:a16="http://schemas.microsoft.com/office/drawing/2014/main" id="{845C97C1-6FAC-4127-9FA4-ED2FCA7E6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46" name="Line 18">
                <a:extLst>
                  <a:ext uri="{FF2B5EF4-FFF2-40B4-BE49-F238E27FC236}">
                    <a16:creationId xmlns:a16="http://schemas.microsoft.com/office/drawing/2014/main" id="{A47C1625-653C-4D38-B35A-3ADCBF4BA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2" name="Oval 3">
              <a:extLst>
                <a:ext uri="{FF2B5EF4-FFF2-40B4-BE49-F238E27FC236}">
                  <a16:creationId xmlns:a16="http://schemas.microsoft.com/office/drawing/2014/main" id="{8D8569A2-F84B-4C55-8287-5142A89F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F27CAF4-8386-4295-810F-77A768FD66E8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43" name="Text Box 7">
                <a:extLst>
                  <a:ext uri="{FF2B5EF4-FFF2-40B4-BE49-F238E27FC236}">
                    <a16:creationId xmlns:a16="http://schemas.microsoft.com/office/drawing/2014/main" id="{E0D7CBF9-5D7B-44AC-9B6D-FACD18712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9406F16C-99B3-4A81-8D3A-A4411E47F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43BA49D-7D6A-452B-AC16-BEEABDA44EA9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41" name="Text Box 12">
                <a:extLst>
                  <a:ext uri="{FF2B5EF4-FFF2-40B4-BE49-F238E27FC236}">
                    <a16:creationId xmlns:a16="http://schemas.microsoft.com/office/drawing/2014/main" id="{E2238A0E-5EB4-4491-BBD8-CAB52052A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42" name="Line 15">
                <a:extLst>
                  <a:ext uri="{FF2B5EF4-FFF2-40B4-BE49-F238E27FC236}">
                    <a16:creationId xmlns:a16="http://schemas.microsoft.com/office/drawing/2014/main" id="{F2BBE115-D1B2-4746-87B9-0D6F7B3B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7860F4A-A6B3-441C-83FA-927DAA602ADA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39" name="Text Box 4">
                <a:extLst>
                  <a:ext uri="{FF2B5EF4-FFF2-40B4-BE49-F238E27FC236}">
                    <a16:creationId xmlns:a16="http://schemas.microsoft.com/office/drawing/2014/main" id="{9C9DA04E-0471-4ECD-937E-D7E6261FB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8770208F-F809-4A78-B447-0827A705B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0C487AD-6A0C-470D-B7FE-15E0F50CABD5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13C4EC9F-403B-40F1-8A47-D8DEC1105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38" name="Line 17">
                <a:extLst>
                  <a:ext uri="{FF2B5EF4-FFF2-40B4-BE49-F238E27FC236}">
                    <a16:creationId xmlns:a16="http://schemas.microsoft.com/office/drawing/2014/main" id="{F61DA4DC-2A18-4B25-A9FE-B1C95C1E0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07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C8F2-975B-4A10-94CD-9974D90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Peer pointers (2): finger tables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D8E127-E4E6-4BC2-BB12-C00A5777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7CA004A-51B5-43D2-B5F4-8FD346472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863"/>
                <a:ext cx="10515600" cy="11403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entries in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finger table</a:t>
                </a:r>
                <a:r>
                  <a:rPr lang="en-US" altLang="zh-CN" dirty="0"/>
                  <a:t>, maintaining peers of this node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baseline="-25000" dirty="0" err="1"/>
                  <a:t>th</a:t>
                </a:r>
                <a:r>
                  <a:rPr lang="en-US" altLang="zh-CN" dirty="0"/>
                  <a:t> peer entry at node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is the first node with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7CA004A-51B5-43D2-B5F4-8FD346472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863"/>
                <a:ext cx="10515600" cy="1140366"/>
              </a:xfrm>
              <a:blipFill>
                <a:blip r:embed="rId3"/>
                <a:stretch>
                  <a:fillRect t="-9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01085B-E43E-45C1-8B85-827565BA8C60}"/>
              </a:ext>
            </a:extLst>
          </p:cNvPr>
          <p:cNvGrpSpPr/>
          <p:nvPr/>
        </p:nvGrpSpPr>
        <p:grpSpPr>
          <a:xfrm>
            <a:off x="3722171" y="2916080"/>
            <a:ext cx="6691808" cy="3658244"/>
            <a:chOff x="3722171" y="2916080"/>
            <a:chExt cx="6691808" cy="3658244"/>
          </a:xfrm>
        </p:grpSpPr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A080829D-A3C8-427D-940F-2BCC8D79A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8323" y="2916080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8E0F27B-6DD2-43B4-88E8-7B5FAB34B188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C2614DB9-9CF0-4D4F-99FC-DAFA58398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49" name="Line 14">
                <a:extLst>
                  <a:ext uri="{FF2B5EF4-FFF2-40B4-BE49-F238E27FC236}">
                    <a16:creationId xmlns:a16="http://schemas.microsoft.com/office/drawing/2014/main" id="{2ED21231-9744-4C26-8921-411B40BE8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5D89B2B-654D-4D1B-9B36-B6F3424C0B53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46" name="Text Box 6">
                <a:extLst>
                  <a:ext uri="{FF2B5EF4-FFF2-40B4-BE49-F238E27FC236}">
                    <a16:creationId xmlns:a16="http://schemas.microsoft.com/office/drawing/2014/main" id="{E48C29C5-ED8F-4DBD-8774-B4E9FE146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47" name="Line 18">
                <a:extLst>
                  <a:ext uri="{FF2B5EF4-FFF2-40B4-BE49-F238E27FC236}">
                    <a16:creationId xmlns:a16="http://schemas.microsoft.com/office/drawing/2014/main" id="{7AD774EA-400F-41C6-A50C-EDDE3C395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FA27BCFD-AC16-4C29-AB6D-FB43187A4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59514B-6EE7-49D6-A630-643C19D14DEF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44" name="Text Box 7">
                <a:extLst>
                  <a:ext uri="{FF2B5EF4-FFF2-40B4-BE49-F238E27FC236}">
                    <a16:creationId xmlns:a16="http://schemas.microsoft.com/office/drawing/2014/main" id="{22DF5832-C3C3-4281-8E6D-AE4A467E5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45" name="Line 13">
                <a:extLst>
                  <a:ext uri="{FF2B5EF4-FFF2-40B4-BE49-F238E27FC236}">
                    <a16:creationId xmlns:a16="http://schemas.microsoft.com/office/drawing/2014/main" id="{8F8776FD-69A4-4EA3-B84F-84290A29B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15F3BA5-8D26-4A49-B764-DFFAA3D0B7F5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42" name="Text Box 12">
                <a:extLst>
                  <a:ext uri="{FF2B5EF4-FFF2-40B4-BE49-F238E27FC236}">
                    <a16:creationId xmlns:a16="http://schemas.microsoft.com/office/drawing/2014/main" id="{67CA9824-B50D-4CC0-9F8F-80B96BC64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E6F84DDA-1C40-4B57-939C-CAD7AF420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96946C7-1AC3-43BE-A4C6-09FDFCF91A9A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40" name="Text Box 4">
                <a:extLst>
                  <a:ext uri="{FF2B5EF4-FFF2-40B4-BE49-F238E27FC236}">
                    <a16:creationId xmlns:a16="http://schemas.microsoft.com/office/drawing/2014/main" id="{17537356-DB02-4268-A3AA-E5E620FA6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6AEE1645-42C2-4643-9EF7-8C2DABF5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7829868-C933-45AE-89CA-B9C124C91C41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C827F459-2890-42E2-9717-A06F2620A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39" name="Line 17">
                <a:extLst>
                  <a:ext uri="{FF2B5EF4-FFF2-40B4-BE49-F238E27FC236}">
                    <a16:creationId xmlns:a16="http://schemas.microsoft.com/office/drawing/2014/main" id="{B2D8BF0F-0059-44E0-8D63-255701A42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FB99F79-4E76-4657-A369-33C65C19B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36951"/>
              </p:ext>
            </p:extLst>
          </p:nvPr>
        </p:nvGraphicFramePr>
        <p:xfrm>
          <a:off x="413980" y="3433447"/>
          <a:ext cx="231759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144254379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46666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Peer node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01397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CE1046B5-2618-4ED1-B3FF-04B7D6A3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1112"/>
              </p:ext>
            </p:extLst>
          </p:nvPr>
        </p:nvGraphicFramePr>
        <p:xfrm>
          <a:off x="413980" y="3823110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144254379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46666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01397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7FF746FF-48A7-41AE-980A-87431A492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43524"/>
              </p:ext>
            </p:extLst>
          </p:nvPr>
        </p:nvGraphicFramePr>
        <p:xfrm>
          <a:off x="413980" y="4209762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67FA4FF-0FB0-4147-865A-9E8103BF9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0027"/>
              </p:ext>
            </p:extLst>
          </p:nvPr>
        </p:nvGraphicFramePr>
        <p:xfrm>
          <a:off x="413980" y="4584717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63B3BD29-C60C-4EB0-837A-9AC3A905D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93140"/>
              </p:ext>
            </p:extLst>
          </p:nvPr>
        </p:nvGraphicFramePr>
        <p:xfrm>
          <a:off x="413980" y="4980957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15B78447-F948-4BB9-B9D0-4C2CBA9F6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07487"/>
              </p:ext>
            </p:extLst>
          </p:nvPr>
        </p:nvGraphicFramePr>
        <p:xfrm>
          <a:off x="413980" y="5346324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8CBDC335-C16A-4DBE-89A4-156FC87B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8574"/>
              </p:ext>
            </p:extLst>
          </p:nvPr>
        </p:nvGraphicFramePr>
        <p:xfrm>
          <a:off x="413980" y="5716642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4CDF67D8-E867-4E0E-B327-EA8614ED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85099"/>
              </p:ext>
            </p:extLst>
          </p:nvPr>
        </p:nvGraphicFramePr>
        <p:xfrm>
          <a:off x="413980" y="6107931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sp>
        <p:nvSpPr>
          <p:cNvPr id="58" name="Text Box 10">
            <a:extLst>
              <a:ext uri="{FF2B5EF4-FFF2-40B4-BE49-F238E27FC236}">
                <a16:creationId xmlns:a16="http://schemas.microsoft.com/office/drawing/2014/main" id="{23257147-8033-44FD-BBA8-FC64BE99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56" y="2890174"/>
            <a:ext cx="2667515" cy="4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Finger table of N80</a:t>
            </a:r>
            <a:endParaRPr lang="en-US" i="1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17CF0A7-B8E8-489F-BA43-3F00A3B0D44A}"/>
              </a:ext>
            </a:extLst>
          </p:cNvPr>
          <p:cNvGrpSpPr/>
          <p:nvPr/>
        </p:nvGrpSpPr>
        <p:grpSpPr>
          <a:xfrm>
            <a:off x="4219714" y="5786624"/>
            <a:ext cx="1116426" cy="369332"/>
            <a:chOff x="4219714" y="5786624"/>
            <a:chExt cx="1116426" cy="36933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BB0535C-6D7E-4367-A736-76EA04B22217}"/>
                </a:ext>
              </a:extLst>
            </p:cNvPr>
            <p:cNvSpPr txBox="1"/>
            <p:nvPr/>
          </p:nvSpPr>
          <p:spPr>
            <a:xfrm>
              <a:off x="4219714" y="5786624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E5B5269-8DB6-4C3C-97AF-5F30CE9C704C}"/>
                </a:ext>
              </a:extLst>
            </p:cNvPr>
            <p:cNvSpPr/>
            <p:nvPr/>
          </p:nvSpPr>
          <p:spPr>
            <a:xfrm>
              <a:off x="4959174" y="5879548"/>
              <a:ext cx="376966" cy="198523"/>
            </a:xfrm>
            <a:custGeom>
              <a:avLst/>
              <a:gdLst>
                <a:gd name="connsiteX0" fmla="*/ 53890 w 376966"/>
                <a:gd name="connsiteY0" fmla="*/ 198523 h 198523"/>
                <a:gd name="connsiteX1" fmla="*/ 376619 w 376966"/>
                <a:gd name="connsiteY1" fmla="*/ 4885 h 198523"/>
                <a:gd name="connsiteX2" fmla="*/ 101 w 376966"/>
                <a:gd name="connsiteY2" fmla="*/ 15643 h 19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966" h="198523">
                  <a:moveTo>
                    <a:pt x="53890" y="198523"/>
                  </a:moveTo>
                  <a:cubicBezTo>
                    <a:pt x="219737" y="116944"/>
                    <a:pt x="385584" y="35365"/>
                    <a:pt x="376619" y="4885"/>
                  </a:cubicBezTo>
                  <a:cubicBezTo>
                    <a:pt x="367654" y="-25595"/>
                    <a:pt x="-7071" y="99911"/>
                    <a:pt x="101" y="156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D1A65B9-7D91-448A-A8D7-A78FB17588A2}"/>
              </a:ext>
            </a:extLst>
          </p:cNvPr>
          <p:cNvGrpSpPr/>
          <p:nvPr/>
        </p:nvGrpSpPr>
        <p:grpSpPr>
          <a:xfrm>
            <a:off x="4078971" y="5591658"/>
            <a:ext cx="1495052" cy="475655"/>
            <a:chOff x="4078971" y="5591658"/>
            <a:chExt cx="1495052" cy="475655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4FDFDD7-A5F8-4777-9EEC-BBA41BE99855}"/>
                </a:ext>
              </a:extLst>
            </p:cNvPr>
            <p:cNvSpPr txBox="1"/>
            <p:nvPr/>
          </p:nvSpPr>
          <p:spPr>
            <a:xfrm>
              <a:off x="4078971" y="5591658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B669DB3-1B30-45AB-ADE1-264642893FB8}"/>
                </a:ext>
              </a:extLst>
            </p:cNvPr>
            <p:cNvSpPr/>
            <p:nvPr/>
          </p:nvSpPr>
          <p:spPr>
            <a:xfrm>
              <a:off x="4871456" y="5765627"/>
              <a:ext cx="702567" cy="301686"/>
            </a:xfrm>
            <a:custGeom>
              <a:avLst/>
              <a:gdLst>
                <a:gd name="connsiteX0" fmla="*/ 163123 w 702567"/>
                <a:gd name="connsiteY0" fmla="*/ 301686 h 301686"/>
                <a:gd name="connsiteX1" fmla="*/ 701005 w 702567"/>
                <a:gd name="connsiteY1" fmla="*/ 86533 h 301686"/>
                <a:gd name="connsiteX2" fmla="*/ 12516 w 702567"/>
                <a:gd name="connsiteY2" fmla="*/ 472 h 3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567" h="301686">
                  <a:moveTo>
                    <a:pt x="163123" y="301686"/>
                  </a:moveTo>
                  <a:cubicBezTo>
                    <a:pt x="444614" y="219210"/>
                    <a:pt x="726106" y="136735"/>
                    <a:pt x="701005" y="86533"/>
                  </a:cubicBezTo>
                  <a:cubicBezTo>
                    <a:pt x="675904" y="36331"/>
                    <a:pt x="-107611" y="-4907"/>
                    <a:pt x="12516" y="4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52A71D4-57B4-4788-B63D-5CBD0FC2512D}"/>
              </a:ext>
            </a:extLst>
          </p:cNvPr>
          <p:cNvGrpSpPr/>
          <p:nvPr/>
        </p:nvGrpSpPr>
        <p:grpSpPr>
          <a:xfrm>
            <a:off x="3964741" y="5303413"/>
            <a:ext cx="1868248" cy="796173"/>
            <a:chOff x="3964741" y="5303413"/>
            <a:chExt cx="1868248" cy="796173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81EC30-35E1-4116-9BC9-700F8EDAD839}"/>
                </a:ext>
              </a:extLst>
            </p:cNvPr>
            <p:cNvSpPr txBox="1"/>
            <p:nvPr/>
          </p:nvSpPr>
          <p:spPr>
            <a:xfrm>
              <a:off x="3964741" y="5303413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6E96102-8330-47A6-A36C-F14436108668}"/>
                </a:ext>
              </a:extLst>
            </p:cNvPr>
            <p:cNvSpPr/>
            <p:nvPr/>
          </p:nvSpPr>
          <p:spPr>
            <a:xfrm>
              <a:off x="4797911" y="5501883"/>
              <a:ext cx="1035078" cy="597703"/>
            </a:xfrm>
            <a:custGeom>
              <a:avLst/>
              <a:gdLst>
                <a:gd name="connsiteX0" fmla="*/ 225910 w 1035078"/>
                <a:gd name="connsiteY0" fmla="*/ 597703 h 597703"/>
                <a:gd name="connsiteX1" fmla="*/ 1032734 w 1035078"/>
                <a:gd name="connsiteY1" fmla="*/ 371792 h 597703"/>
                <a:gd name="connsiteX2" fmla="*/ 0 w 1035078"/>
                <a:gd name="connsiteY2" fmla="*/ 6032 h 5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5078" h="597703">
                  <a:moveTo>
                    <a:pt x="225910" y="597703"/>
                  </a:moveTo>
                  <a:cubicBezTo>
                    <a:pt x="648148" y="534053"/>
                    <a:pt x="1070386" y="470404"/>
                    <a:pt x="1032734" y="371792"/>
                  </a:cubicBezTo>
                  <a:cubicBezTo>
                    <a:pt x="995082" y="273180"/>
                    <a:pt x="240254" y="-47756"/>
                    <a:pt x="0" y="60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CC887AB-15AC-46A7-BC5C-9E51582A5DA2}"/>
              </a:ext>
            </a:extLst>
          </p:cNvPr>
          <p:cNvGrpSpPr/>
          <p:nvPr/>
        </p:nvGrpSpPr>
        <p:grpSpPr>
          <a:xfrm>
            <a:off x="3837987" y="4971782"/>
            <a:ext cx="2287826" cy="1117046"/>
            <a:chOff x="3837987" y="4971782"/>
            <a:chExt cx="2287826" cy="1117046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E6CB4EF-AB1F-4A55-8CC6-93CE8078B037}"/>
                </a:ext>
              </a:extLst>
            </p:cNvPr>
            <p:cNvSpPr txBox="1"/>
            <p:nvPr/>
          </p:nvSpPr>
          <p:spPr>
            <a:xfrm>
              <a:off x="3837987" y="4971782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33F2DEC8-55A3-475E-99BC-FC1033D30FFB}"/>
                </a:ext>
              </a:extLst>
            </p:cNvPr>
            <p:cNvSpPr/>
            <p:nvPr/>
          </p:nvSpPr>
          <p:spPr>
            <a:xfrm>
              <a:off x="4658061" y="5149361"/>
              <a:ext cx="1467752" cy="939467"/>
            </a:xfrm>
            <a:custGeom>
              <a:avLst/>
              <a:gdLst>
                <a:gd name="connsiteX0" fmla="*/ 376518 w 1467752"/>
                <a:gd name="connsiteY0" fmla="*/ 939467 h 939467"/>
                <a:gd name="connsiteX1" fmla="*/ 1463040 w 1467752"/>
                <a:gd name="connsiteY1" fmla="*/ 756587 h 939467"/>
                <a:gd name="connsiteX2" fmla="*/ 0 w 1467752"/>
                <a:gd name="connsiteY2" fmla="*/ 3552 h 93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7752" h="939467">
                  <a:moveTo>
                    <a:pt x="376518" y="939467"/>
                  </a:moveTo>
                  <a:cubicBezTo>
                    <a:pt x="951155" y="926020"/>
                    <a:pt x="1525793" y="912573"/>
                    <a:pt x="1463040" y="756587"/>
                  </a:cubicBezTo>
                  <a:cubicBezTo>
                    <a:pt x="1400287" y="600601"/>
                    <a:pt x="376518" y="-53822"/>
                    <a:pt x="0" y="35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C69D444-64D2-49B8-B850-DABEB4D9DA98}"/>
              </a:ext>
            </a:extLst>
          </p:cNvPr>
          <p:cNvGrpSpPr/>
          <p:nvPr/>
        </p:nvGrpSpPr>
        <p:grpSpPr>
          <a:xfrm>
            <a:off x="3707929" y="4554524"/>
            <a:ext cx="2685318" cy="1591915"/>
            <a:chOff x="3707929" y="4554524"/>
            <a:chExt cx="2685318" cy="1591915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AA3F44D-3250-4066-ADD9-A3B0014017C0}"/>
                </a:ext>
              </a:extLst>
            </p:cNvPr>
            <p:cNvSpPr txBox="1"/>
            <p:nvPr/>
          </p:nvSpPr>
          <p:spPr>
            <a:xfrm>
              <a:off x="3707929" y="4554524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EF652D58-3185-43FB-991A-EF849DFED624}"/>
                </a:ext>
              </a:extLst>
            </p:cNvPr>
            <p:cNvSpPr/>
            <p:nvPr/>
          </p:nvSpPr>
          <p:spPr>
            <a:xfrm>
              <a:off x="4658061" y="4733365"/>
              <a:ext cx="1735186" cy="1413074"/>
            </a:xfrm>
            <a:custGeom>
              <a:avLst/>
              <a:gdLst>
                <a:gd name="connsiteX0" fmla="*/ 344245 w 1735186"/>
                <a:gd name="connsiteY0" fmla="*/ 1387736 h 1413074"/>
                <a:gd name="connsiteX1" fmla="*/ 1731981 w 1735186"/>
                <a:gd name="connsiteY1" fmla="*/ 1226371 h 1413074"/>
                <a:gd name="connsiteX2" fmla="*/ 0 w 1735186"/>
                <a:gd name="connsiteY2" fmla="*/ 0 h 141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186" h="1413074">
                  <a:moveTo>
                    <a:pt x="344245" y="1387736"/>
                  </a:moveTo>
                  <a:cubicBezTo>
                    <a:pt x="1066800" y="1422698"/>
                    <a:pt x="1789355" y="1457660"/>
                    <a:pt x="1731981" y="1226371"/>
                  </a:cubicBezTo>
                  <a:cubicBezTo>
                    <a:pt x="1674607" y="995082"/>
                    <a:pt x="562984" y="26894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9F3AA4A-AF70-4396-9F5D-45B551974016}"/>
              </a:ext>
            </a:extLst>
          </p:cNvPr>
          <p:cNvGrpSpPr/>
          <p:nvPr/>
        </p:nvGrpSpPr>
        <p:grpSpPr>
          <a:xfrm>
            <a:off x="4303260" y="3493335"/>
            <a:ext cx="2216729" cy="2858199"/>
            <a:chOff x="4303260" y="3493335"/>
            <a:chExt cx="2216729" cy="2858199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40BBC4-6246-458C-8A3B-6D19D7630260}"/>
                </a:ext>
              </a:extLst>
            </p:cNvPr>
            <p:cNvSpPr txBox="1"/>
            <p:nvPr/>
          </p:nvSpPr>
          <p:spPr>
            <a:xfrm>
              <a:off x="4303260" y="3493335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56467B2-DA1C-4FD7-9C4C-1CDCDBB0EB3C}"/>
                </a:ext>
              </a:extLst>
            </p:cNvPr>
            <p:cNvSpPr/>
            <p:nvPr/>
          </p:nvSpPr>
          <p:spPr>
            <a:xfrm>
              <a:off x="5023821" y="3603812"/>
              <a:ext cx="1496168" cy="2747722"/>
            </a:xfrm>
            <a:custGeom>
              <a:avLst/>
              <a:gdLst>
                <a:gd name="connsiteX0" fmla="*/ 0 w 1496168"/>
                <a:gd name="connsiteY0" fmla="*/ 2506532 h 2747722"/>
                <a:gd name="connsiteX1" fmla="*/ 1495313 w 1496168"/>
                <a:gd name="connsiteY1" fmla="*/ 2506532 h 2747722"/>
                <a:gd name="connsiteX2" fmla="*/ 182880 w 1496168"/>
                <a:gd name="connsiteY2" fmla="*/ 0 h 2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168" h="2747722">
                  <a:moveTo>
                    <a:pt x="0" y="2506532"/>
                  </a:moveTo>
                  <a:cubicBezTo>
                    <a:pt x="732416" y="2715409"/>
                    <a:pt x="1464833" y="2924287"/>
                    <a:pt x="1495313" y="2506532"/>
                  </a:cubicBezTo>
                  <a:cubicBezTo>
                    <a:pt x="1525793" y="2088777"/>
                    <a:pt x="735106" y="286871"/>
                    <a:pt x="1828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30AC66E-7034-43C9-A0D7-C09445931DB3}"/>
              </a:ext>
            </a:extLst>
          </p:cNvPr>
          <p:cNvGrpSpPr/>
          <p:nvPr/>
        </p:nvGrpSpPr>
        <p:grpSpPr>
          <a:xfrm>
            <a:off x="5045336" y="3460355"/>
            <a:ext cx="3311581" cy="3005704"/>
            <a:chOff x="5045336" y="3460355"/>
            <a:chExt cx="3311581" cy="3005704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6B84EDA-5CF8-4990-B89B-B8D5BFBEB793}"/>
                </a:ext>
              </a:extLst>
            </p:cNvPr>
            <p:cNvSpPr txBox="1"/>
            <p:nvPr/>
          </p:nvSpPr>
          <p:spPr>
            <a:xfrm>
              <a:off x="7531445" y="3460355"/>
              <a:ext cx="825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80+2</a:t>
              </a:r>
              <a:r>
                <a: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2B16840-EC33-48FE-A376-07D75C0A06B5}"/>
                </a:ext>
              </a:extLst>
            </p:cNvPr>
            <p:cNvSpPr/>
            <p:nvPr/>
          </p:nvSpPr>
          <p:spPr>
            <a:xfrm>
              <a:off x="5045336" y="3636085"/>
              <a:ext cx="2590228" cy="2829974"/>
            </a:xfrm>
            <a:custGeom>
              <a:avLst/>
              <a:gdLst>
                <a:gd name="connsiteX0" fmla="*/ 0 w 2590228"/>
                <a:gd name="connsiteY0" fmla="*/ 2463501 h 2829974"/>
                <a:gd name="connsiteX1" fmla="*/ 1581375 w 2590228"/>
                <a:gd name="connsiteY1" fmla="*/ 2624866 h 2829974"/>
                <a:gd name="connsiteX2" fmla="*/ 2495775 w 2590228"/>
                <a:gd name="connsiteY2" fmla="*/ 0 h 282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228" h="2829974">
                  <a:moveTo>
                    <a:pt x="0" y="2463501"/>
                  </a:moveTo>
                  <a:cubicBezTo>
                    <a:pt x="582706" y="2749475"/>
                    <a:pt x="1165413" y="3035450"/>
                    <a:pt x="1581375" y="2624866"/>
                  </a:cubicBezTo>
                  <a:cubicBezTo>
                    <a:pt x="1997338" y="2214282"/>
                    <a:pt x="2879465" y="584499"/>
                    <a:pt x="24957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B251F-BF66-4999-9437-ABB9E1EE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the files?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5754E3-3184-4FD6-9B0F-C2F7092D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9A416F6-9022-4EE3-850F-D40EC1C8B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Filenames also mapped using same consistent hash function</a:t>
                </a:r>
              </a:p>
              <a:p>
                <a:pPr lvl="1"/>
                <a:r>
                  <a:rPr lang="en-US" altLang="zh-CN" dirty="0"/>
                  <a:t>SHA-1(</a:t>
                </a:r>
                <a:r>
                  <a:rPr lang="en-US" altLang="zh-CN" b="1" i="1" dirty="0"/>
                  <a:t>filename</a:t>
                </a:r>
                <a:r>
                  <a:rPr lang="en-US" altLang="zh-CN" dirty="0"/>
                  <a:t>)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160 bit string (</a:t>
                </a:r>
                <a:r>
                  <a:rPr lang="en-US" altLang="zh-CN" b="1" i="1" dirty="0"/>
                  <a:t>key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File is stored at first node with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𝒊𝒅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i="1" dirty="0">
                    <a:solidFill>
                      <a:srgbClr val="FF0000"/>
                    </a:solidFill>
                  </a:rPr>
                  <a:t> </a:t>
                </a:r>
                <a:endParaRPr lang="en-US" altLang="zh-CN" b="1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9A416F6-9022-4EE3-850F-D40EC1C8B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02CEFBAD-A590-44DC-8483-98624DE375B2}"/>
              </a:ext>
            </a:extLst>
          </p:cNvPr>
          <p:cNvGrpSpPr/>
          <p:nvPr/>
        </p:nvGrpSpPr>
        <p:grpSpPr>
          <a:xfrm>
            <a:off x="1659335" y="3056420"/>
            <a:ext cx="7239639" cy="3517904"/>
            <a:chOff x="1659335" y="3056420"/>
            <a:chExt cx="7239639" cy="351790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F0E9D801-1BF6-41F6-B808-3EF34F33C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3737759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C60215E8-5A80-4282-BDE4-C30EF47BF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4271159"/>
              <a:ext cx="1133533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6 nodes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719591A-49FA-4754-A9C5-BE87547FD74E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53E61FE2-18E5-4ABB-AF24-D69D8AB4BE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10E265D0-6C90-48D8-99E3-04D2207E0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FCBC578-7A75-4515-BAB3-D4EDA870B045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09E290DA-286E-4A66-B33F-3037FCD03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D3B2ECB9-E2C7-44FA-B38B-B8A261F9C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A1D8EFF9-0A6C-4078-9682-2B90DE15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E9765F-79D9-4593-9E20-EF2E9679F30D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B8E82D7-6854-473A-92A7-0E9237551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13604A48-FFF9-483D-B07F-4DB9E112F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EB5099-A5D3-47AB-B966-EE8A5A059538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4450541A-1DC7-4C53-8B9B-DFC577968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3C739677-C5B4-46DA-8239-043551B4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754067A-43DB-4BCA-B1DD-106585581D34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FE5BE255-2CEA-4A29-A06B-4C0B347AD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2A332829-F146-46D5-A8B4-93AA46D36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9E31FDD-6410-4ACC-BFC8-4F9063251425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D2B8ECAA-9A21-43B7-BED9-A7034629D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253082D4-F0FE-4435-A2E8-3047E42C1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1C72511-CE0F-4A98-AD4C-2560558BBA87}"/>
              </a:ext>
            </a:extLst>
          </p:cNvPr>
          <p:cNvGrpSpPr/>
          <p:nvPr/>
        </p:nvGrpSpPr>
        <p:grpSpPr>
          <a:xfrm>
            <a:off x="7932203" y="4794682"/>
            <a:ext cx="2659042" cy="1119238"/>
            <a:chOff x="7932203" y="4794682"/>
            <a:chExt cx="2659042" cy="111923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C25841F-2C82-442E-926F-5C87AF40C004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7932203" y="4794682"/>
              <a:ext cx="2659042" cy="805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3EBFAA-315E-4D16-A1BF-432EF6C105BF}"/>
                </a:ext>
              </a:extLst>
            </p:cNvPr>
            <p:cNvSpPr txBox="1"/>
            <p:nvPr/>
          </p:nvSpPr>
          <p:spPr>
            <a:xfrm>
              <a:off x="7932203" y="5544588"/>
              <a:ext cx="117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= 42</a:t>
              </a:r>
              <a:endPara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1C54C98-F3DC-434E-B359-D9AC19CC25CD}"/>
                </a:ext>
              </a:extLst>
            </p:cNvPr>
            <p:cNvSpPr txBox="1"/>
            <p:nvPr/>
          </p:nvSpPr>
          <p:spPr>
            <a:xfrm rot="20785713">
              <a:off x="9313549" y="5057161"/>
              <a:ext cx="79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SHA-1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8629190-193F-4CA1-B8BA-512126D583DD}"/>
              </a:ext>
            </a:extLst>
          </p:cNvPr>
          <p:cNvSpPr txBox="1"/>
          <p:nvPr/>
        </p:nvSpPr>
        <p:spPr>
          <a:xfrm>
            <a:off x="8204423" y="6375570"/>
            <a:ext cx="18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Stored at N45!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79F7D701-C366-4BA7-B217-BF03EA2E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606" y="6012538"/>
            <a:ext cx="771355" cy="477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charset="0"/>
              </a:rPr>
              <a:t>N45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34A519-B6D0-4E78-BDBF-41C889AB67EF}"/>
              </a:ext>
            </a:extLst>
          </p:cNvPr>
          <p:cNvSpPr/>
          <p:nvPr/>
        </p:nvSpPr>
        <p:spPr>
          <a:xfrm>
            <a:off x="9383221" y="4148351"/>
            <a:ext cx="241604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cnn.com/index.html 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CA7EB4F-F67C-4E0F-BCE5-61628BE40CC0}"/>
              </a:ext>
            </a:extLst>
          </p:cNvPr>
          <p:cNvSpPr/>
          <p:nvPr/>
        </p:nvSpPr>
        <p:spPr>
          <a:xfrm>
            <a:off x="145613" y="5329719"/>
            <a:ext cx="3905100" cy="726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With K keys and N peers, each peer stores </a:t>
            </a:r>
            <a:r>
              <a:rPr lang="en-US" altLang="zh-CN" b="1" i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O(K/N) </a:t>
            </a:r>
            <a:r>
              <a:rPr lang="en-US" altLang="zh-CN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keys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AFC7420-7CB2-4964-B7FE-8617FC53DD57}"/>
              </a:ext>
            </a:extLst>
          </p:cNvPr>
          <p:cNvSpPr/>
          <p:nvPr/>
        </p:nvSpPr>
        <p:spPr>
          <a:xfrm>
            <a:off x="6283752" y="170574"/>
            <a:ext cx="39485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Mapping Files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52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-0.1207 0.2550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27" grpId="0" animBg="1"/>
      <p:bldP spid="27" grpId="1" animBg="1"/>
      <p:bldP spid="27" grpId="2" animBg="1"/>
      <p:bldP spid="39" grpId="0" animBg="1"/>
      <p:bldP spid="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E603-422D-4A02-871D-A4A465C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CE448B-E4D3-4998-A655-2E94CE8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E49448-CADE-4751-AA1F-C29171C70E1F}"/>
              </a:ext>
            </a:extLst>
          </p:cNvPr>
          <p:cNvGrpSpPr/>
          <p:nvPr/>
        </p:nvGrpSpPr>
        <p:grpSpPr>
          <a:xfrm>
            <a:off x="3722171" y="2640004"/>
            <a:ext cx="5176803" cy="3934320"/>
            <a:chOff x="3722171" y="2640004"/>
            <a:chExt cx="5176803" cy="3934320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439F1800-4ADB-4205-BA48-4C0162C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602" y="2640004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4FBB6C5-5FED-4239-A107-A50917E4B52E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9D4945DF-A6A3-403A-9A2C-307C0EFE8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BACFA07C-2EA1-4673-B883-4AC07411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280E16D-F48A-43D8-BA04-4AC2670A24FD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D0FEF2A4-4BFE-4DF5-A4CE-3CCF4557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92B9990D-8D35-4E10-A32F-8CEF3BC21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0F8F85F0-02F8-4640-989D-42DA06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A6C6E95-02DB-4A8A-9AD0-23B51585EAB6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A85332F2-5913-4C31-90DD-981184DFB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403CA7FE-6BB7-4961-9774-5125828A9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16EF18A-2169-467B-A248-623C072ECFE3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CE013E5D-0B55-421C-B20C-52027CD87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9533FD92-A896-462F-A5E6-AD32E801D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C46C3A-BA41-45A2-A553-4983481BAF24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C9B8F9B4-8C3B-43E4-8744-4FB86094B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D441E0A3-62C4-4BC8-B338-F6E2FE7E9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5FEE860-3908-4D93-BE98-43CF90F968B3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95B840F2-56DF-4165-95BB-C2806CDDB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6656B085-0C80-4248-A702-FFCCEB996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AAED9CB-7AC0-4F3D-924B-44F599D3C10C}"/>
              </a:ext>
            </a:extLst>
          </p:cNvPr>
          <p:cNvGrpSpPr/>
          <p:nvPr/>
        </p:nvGrpSpPr>
        <p:grpSpPr>
          <a:xfrm>
            <a:off x="83120" y="4840471"/>
            <a:ext cx="4547338" cy="1929639"/>
            <a:chOff x="83120" y="4840471"/>
            <a:chExt cx="4547338" cy="1929639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B7DF35A9-4E67-4425-BB8F-E8D5EFA7A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168" y="4992872"/>
              <a:ext cx="3022290" cy="83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dirty="0"/>
                <a:t>Who has </a:t>
              </a:r>
              <a:r>
                <a:rPr lang="en-US" sz="1500" dirty="0"/>
                <a:t>cnn.com/index.html</a:t>
              </a:r>
              <a:r>
                <a:rPr lang="en-US" dirty="0"/>
                <a:t>?</a:t>
              </a:r>
            </a:p>
            <a:p>
              <a:pPr algn="ctr" eaLnBrk="1" hangingPunct="1"/>
              <a:r>
                <a:rPr lang="en-US" dirty="0"/>
                <a:t>(hashes to K42)</a:t>
              </a:r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id="{D4F90A0A-D775-441C-B11F-F5840382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7" y="4840471"/>
              <a:ext cx="2819400" cy="1143000"/>
            </a:xfrm>
            <a:prstGeom prst="cloudCallout">
              <a:avLst>
                <a:gd name="adj1" fmla="val 46018"/>
                <a:gd name="adj2" fmla="val 6296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2" name="Picture 2" descr="Y:\Graphics_Main\CSRA\CSRA-V-2013-8\development\PublicDomain_Clipart\sign-post-hi.png">
              <a:extLst>
                <a:ext uri="{FF2B5EF4-FFF2-40B4-BE49-F238E27FC236}">
                  <a16:creationId xmlns:a16="http://schemas.microsoft.com/office/drawing/2014/main" id="{10FADB94-1323-46A6-8AEB-65E36AD5B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" y="5086903"/>
              <a:ext cx="1375823" cy="1362196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Y:\Graphics_Main\CSRA\CSRA-V-2013-8\development\PublicDomain_Clipart\thinking-man-silhouette-hi.png">
              <a:extLst>
                <a:ext uri="{FF2B5EF4-FFF2-40B4-BE49-F238E27FC236}">
                  <a16:creationId xmlns:a16="http://schemas.microsoft.com/office/drawing/2014/main" id="{69DAA3E4-5DFD-42C1-8987-7257F4FAF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69499" y="5696508"/>
              <a:ext cx="397896" cy="1073602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5D64EB60-B562-4EBD-995C-D8BA6444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6" y="2434272"/>
            <a:ext cx="1853012" cy="2461404"/>
          </a:xfrm>
          <a:prstGeom prst="rect">
            <a:avLst/>
          </a:prstGeom>
        </p:spPr>
      </p:pic>
      <p:sp>
        <p:nvSpPr>
          <p:cNvPr id="35" name="Text Box 13">
            <a:extLst>
              <a:ext uri="{FF2B5EF4-FFF2-40B4-BE49-F238E27FC236}">
                <a16:creationId xmlns:a16="http://schemas.microsoft.com/office/drawing/2014/main" id="{04F61D64-7032-485B-B18E-DE4E9473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47" y="1299040"/>
            <a:ext cx="10583831" cy="83099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At node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send query for key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 successor/finger entry 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 k</a:t>
            </a:r>
          </a:p>
          <a:p>
            <a:pPr algn="ctr" eaLnBrk="1" hangingPunct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 none exist, send query to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successor(n) 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A7704A2-EDFE-41F5-BA82-F9349ADD7E4A}"/>
              </a:ext>
            </a:extLst>
          </p:cNvPr>
          <p:cNvGrpSpPr/>
          <p:nvPr/>
        </p:nvGrpSpPr>
        <p:grpSpPr>
          <a:xfrm>
            <a:off x="7556606" y="6001885"/>
            <a:ext cx="2532213" cy="743017"/>
            <a:chOff x="7556606" y="6001885"/>
            <a:chExt cx="2532213" cy="743017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AD6B5A7-F459-4A11-A73D-8D2CEB960CD5}"/>
                </a:ext>
              </a:extLst>
            </p:cNvPr>
            <p:cNvSpPr txBox="1"/>
            <p:nvPr/>
          </p:nvSpPr>
          <p:spPr>
            <a:xfrm>
              <a:off x="8204423" y="6375570"/>
              <a:ext cx="1884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Stored at N45!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5D9518AB-6BCB-4E95-B2F3-C8616EBE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06" y="6012538"/>
              <a:ext cx="771355" cy="47705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Helvetica" charset="0"/>
                </a:rPr>
                <a:t>N45</a:t>
              </a: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770F1DB-EB09-4773-8A0F-95EAFEED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6811" y="6001885"/>
              <a:ext cx="1422447" cy="441689"/>
            </a:xfrm>
            <a:prstGeom prst="rect">
              <a:avLst/>
            </a:prstGeom>
          </p:spPr>
        </p:pic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2D4B1DC-F4C4-4084-A45E-55CEDD439A0B}"/>
              </a:ext>
            </a:extLst>
          </p:cNvPr>
          <p:cNvSpPr/>
          <p:nvPr/>
        </p:nvSpPr>
        <p:spPr>
          <a:xfrm>
            <a:off x="4991548" y="3631268"/>
            <a:ext cx="2538805" cy="2285438"/>
          </a:xfrm>
          <a:custGeom>
            <a:avLst/>
            <a:gdLst>
              <a:gd name="connsiteX0" fmla="*/ 0 w 2538805"/>
              <a:gd name="connsiteY0" fmla="*/ 2285438 h 2285438"/>
              <a:gd name="connsiteX1" fmla="*/ 1161826 w 2538805"/>
              <a:gd name="connsiteY1" fmla="*/ 854671 h 2285438"/>
              <a:gd name="connsiteX2" fmla="*/ 2538805 w 2538805"/>
              <a:gd name="connsiteY2" fmla="*/ 4817 h 22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805" h="2285438">
                <a:moveTo>
                  <a:pt x="0" y="2285438"/>
                </a:moveTo>
                <a:cubicBezTo>
                  <a:pt x="369346" y="1760106"/>
                  <a:pt x="738692" y="1234774"/>
                  <a:pt x="1161826" y="854671"/>
                </a:cubicBezTo>
                <a:cubicBezTo>
                  <a:pt x="1584960" y="474567"/>
                  <a:pt x="2334410" y="-56143"/>
                  <a:pt x="2538805" y="48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4BE4FADD-6B16-4F8F-A1C8-332F36215BA9}"/>
              </a:ext>
            </a:extLst>
          </p:cNvPr>
          <p:cNvSpPr/>
          <p:nvPr/>
        </p:nvSpPr>
        <p:spPr>
          <a:xfrm>
            <a:off x="7491277" y="3646842"/>
            <a:ext cx="587716" cy="1161826"/>
          </a:xfrm>
          <a:custGeom>
            <a:avLst/>
            <a:gdLst>
              <a:gd name="connsiteX0" fmla="*/ 6803 w 587716"/>
              <a:gd name="connsiteY0" fmla="*/ 0 h 1161826"/>
              <a:gd name="connsiteX1" fmla="*/ 82107 w 587716"/>
              <a:gd name="connsiteY1" fmla="*/ 774551 h 1161826"/>
              <a:gd name="connsiteX2" fmla="*/ 587716 w 587716"/>
              <a:gd name="connsiteY2" fmla="*/ 1161826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716" h="1161826">
                <a:moveTo>
                  <a:pt x="6803" y="0"/>
                </a:moveTo>
                <a:cubicBezTo>
                  <a:pt x="-3955" y="290456"/>
                  <a:pt x="-14712" y="580913"/>
                  <a:pt x="82107" y="774551"/>
                </a:cubicBezTo>
                <a:cubicBezTo>
                  <a:pt x="178926" y="968189"/>
                  <a:pt x="340290" y="1079351"/>
                  <a:pt x="587716" y="116182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90FE69A-1896-4CBF-9FE8-2AA96BDB6039}"/>
              </a:ext>
            </a:extLst>
          </p:cNvPr>
          <p:cNvSpPr/>
          <p:nvPr/>
        </p:nvSpPr>
        <p:spPr>
          <a:xfrm>
            <a:off x="7458406" y="4808668"/>
            <a:ext cx="609829" cy="1129553"/>
          </a:xfrm>
          <a:custGeom>
            <a:avLst/>
            <a:gdLst>
              <a:gd name="connsiteX0" fmla="*/ 609829 w 609829"/>
              <a:gd name="connsiteY0" fmla="*/ 0 h 1129553"/>
              <a:gd name="connsiteX1" fmla="*/ 18159 w 609829"/>
              <a:gd name="connsiteY1" fmla="*/ 570156 h 1129553"/>
              <a:gd name="connsiteX2" fmla="*/ 244069 w 609829"/>
              <a:gd name="connsiteY2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29" h="1129553">
                <a:moveTo>
                  <a:pt x="609829" y="0"/>
                </a:moveTo>
                <a:cubicBezTo>
                  <a:pt x="344474" y="190948"/>
                  <a:pt x="79119" y="381897"/>
                  <a:pt x="18159" y="570156"/>
                </a:cubicBezTo>
                <a:cubicBezTo>
                  <a:pt x="-42801" y="758415"/>
                  <a:pt x="54017" y="986118"/>
                  <a:pt x="244069" y="112955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33185CD-9120-448D-B9D0-3980D1716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727" y="2137557"/>
            <a:ext cx="1084171" cy="175216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13B96BA-98D2-4315-A64A-9F54716D9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885" y="3977854"/>
            <a:ext cx="1183963" cy="19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  <p:bldP spid="43" grpId="0" animBg="1"/>
      <p:bldP spid="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C1C2-554E-41AD-9E45-C8A8EA09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A01821-B84B-492F-85DF-06987622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502D137-9023-425C-BE68-2390AA006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45628"/>
                <a:ext cx="10876878" cy="33541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(intuition): at each step, distance between query and peer-with-file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reduces by a factor of at least 2</a:t>
                </a:r>
              </a:p>
              <a:p>
                <a:r>
                  <a:rPr lang="en-US" altLang="zh-CN" dirty="0"/>
                  <a:t>(intuition): after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log(N) </a:t>
                </a:r>
                <a:r>
                  <a:rPr lang="en-US" altLang="zh-CN" dirty="0" err="1"/>
                  <a:t>forwardings</a:t>
                </a:r>
                <a:r>
                  <a:rPr lang="en-US" altLang="zh-CN" dirty="0"/>
                  <a:t>, distance to key is at most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r>
                  <a:rPr lang="en-US" altLang="zh-CN" dirty="0"/>
                  <a:t>Number of node identifiers in a range of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O(log(N)) </a:t>
                </a:r>
                <a:r>
                  <a:rPr lang="en-US" altLang="zh-CN" dirty="0"/>
                  <a:t>with high probability (why? </a:t>
                </a:r>
                <a:r>
                  <a:rPr lang="en-US" altLang="zh-CN" dirty="0">
                    <a:hlinkClick r:id="rId2"/>
                  </a:rPr>
                  <a:t>“Balls and Bins”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So using successors in that range will be ok, using another O(log(N)) hops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502D137-9023-425C-BE68-2390AA006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45628"/>
                <a:ext cx="10876878" cy="3354170"/>
              </a:xfrm>
              <a:blipFill>
                <a:blip r:embed="rId3"/>
                <a:stretch>
                  <a:fillRect l="-729" t="-2909" b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9B266491-3B86-491C-AE0D-818C5E11734C}"/>
              </a:ext>
            </a:extLst>
          </p:cNvPr>
          <p:cNvSpPr/>
          <p:nvPr/>
        </p:nvSpPr>
        <p:spPr>
          <a:xfrm>
            <a:off x="846086" y="1201123"/>
            <a:ext cx="535595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lvl="0" indent="-450850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Search takes O(log(N)) time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4799F3-E6D0-4F1D-8DD5-BEA908850094}"/>
              </a:ext>
            </a:extLst>
          </p:cNvPr>
          <p:cNvGrpSpPr/>
          <p:nvPr/>
        </p:nvGrpSpPr>
        <p:grpSpPr>
          <a:xfrm>
            <a:off x="928937" y="1080992"/>
            <a:ext cx="11000739" cy="2155826"/>
            <a:chOff x="928937" y="1080992"/>
            <a:chExt cx="11000739" cy="215582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23F98C-2ADE-410B-8078-8DAB8B7D4E56}"/>
                </a:ext>
              </a:extLst>
            </p:cNvPr>
            <p:cNvGrpSpPr/>
            <p:nvPr/>
          </p:nvGrpSpPr>
          <p:grpSpPr>
            <a:xfrm>
              <a:off x="8791188" y="1080992"/>
              <a:ext cx="3138488" cy="2155826"/>
              <a:chOff x="4526756" y="2351087"/>
              <a:chExt cx="3138488" cy="2155826"/>
            </a:xfrm>
          </p:grpSpPr>
          <p:sp>
            <p:nvSpPr>
              <p:cNvPr id="5" name="Oval 7">
                <a:extLst>
                  <a:ext uri="{FF2B5EF4-FFF2-40B4-BE49-F238E27FC236}">
                    <a16:creationId xmlns:a16="http://schemas.microsoft.com/office/drawing/2014/main" id="{C14B588B-CA39-46D7-8ED7-A0D9F8F2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756" y="2616201"/>
                <a:ext cx="1522413" cy="15097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DC3C3090-C722-4894-9BF8-60FB89B5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531" y="2579688"/>
                <a:ext cx="708025" cy="708025"/>
              </a:xfrm>
              <a:custGeom>
                <a:avLst/>
                <a:gdLst>
                  <a:gd name="T0" fmla="*/ 2147483647 w 448"/>
                  <a:gd name="T1" fmla="*/ 0 h 720"/>
                  <a:gd name="T2" fmla="*/ 2147483647 w 448"/>
                  <a:gd name="T3" fmla="*/ 2147483647 h 720"/>
                  <a:gd name="T4" fmla="*/ 2147483647 w 448"/>
                  <a:gd name="T5" fmla="*/ 2147483647 h 720"/>
                  <a:gd name="T6" fmla="*/ 2147483647 w 448"/>
                  <a:gd name="T7" fmla="*/ 2147483647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8"/>
                  <a:gd name="T13" fmla="*/ 0 h 720"/>
                  <a:gd name="T14" fmla="*/ 448 w 448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8" h="720">
                    <a:moveTo>
                      <a:pt x="64" y="0"/>
                    </a:moveTo>
                    <a:cubicBezTo>
                      <a:pt x="32" y="72"/>
                      <a:pt x="0" y="144"/>
                      <a:pt x="16" y="240"/>
                    </a:cubicBezTo>
                    <a:cubicBezTo>
                      <a:pt x="32" y="336"/>
                      <a:pt x="88" y="496"/>
                      <a:pt x="160" y="576"/>
                    </a:cubicBezTo>
                    <a:cubicBezTo>
                      <a:pt x="232" y="656"/>
                      <a:pt x="400" y="696"/>
                      <a:pt x="448" y="7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CC268119-3B63-4194-9DA1-BE87D173891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695049">
                <a:off x="5487194" y="2578101"/>
                <a:ext cx="101600" cy="1457325"/>
              </a:xfrm>
              <a:custGeom>
                <a:avLst/>
                <a:gdLst>
                  <a:gd name="T0" fmla="*/ 2147483647 w 448"/>
                  <a:gd name="T1" fmla="*/ 0 h 720"/>
                  <a:gd name="T2" fmla="*/ 2147483647 w 448"/>
                  <a:gd name="T3" fmla="*/ 2147483647 h 720"/>
                  <a:gd name="T4" fmla="*/ 2147483647 w 448"/>
                  <a:gd name="T5" fmla="*/ 2147483647 h 720"/>
                  <a:gd name="T6" fmla="*/ 2147483647 w 448"/>
                  <a:gd name="T7" fmla="*/ 2147483647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8"/>
                  <a:gd name="T13" fmla="*/ 0 h 720"/>
                  <a:gd name="T14" fmla="*/ 448 w 448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8" h="720">
                    <a:moveTo>
                      <a:pt x="64" y="0"/>
                    </a:moveTo>
                    <a:cubicBezTo>
                      <a:pt x="32" y="72"/>
                      <a:pt x="0" y="144"/>
                      <a:pt x="16" y="240"/>
                    </a:cubicBezTo>
                    <a:cubicBezTo>
                      <a:pt x="32" y="336"/>
                      <a:pt x="88" y="496"/>
                      <a:pt x="160" y="576"/>
                    </a:cubicBezTo>
                    <a:cubicBezTo>
                      <a:pt x="232" y="656"/>
                      <a:pt x="400" y="696"/>
                      <a:pt x="448" y="72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AEB0CBC9-77E7-4426-A493-72497C84F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5556" y="3287713"/>
                <a:ext cx="13096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/>
                  <a:t>Next hop</a:t>
                </a:r>
              </a:p>
            </p:txBody>
          </p:sp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8506A21B-4E7D-4AD6-ADD2-163455972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7356" y="4049713"/>
                <a:ext cx="6921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/>
                  <a:t>Key</a:t>
                </a:r>
              </a:p>
            </p:txBody>
          </p:sp>
          <p:sp>
            <p:nvSpPr>
              <p:cNvPr id="10" name="AutoShape 13">
                <a:extLst>
                  <a:ext uri="{FF2B5EF4-FFF2-40B4-BE49-F238E27FC236}">
                    <a16:creationId xmlns:a16="http://schemas.microsoft.com/office/drawing/2014/main" id="{26C96134-5289-46E0-A707-D1BF78C17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6956" y="3363913"/>
                <a:ext cx="152400" cy="609600"/>
              </a:xfrm>
              <a:prstGeom prst="rightBrace">
                <a:avLst>
                  <a:gd name="adj1" fmla="val 33333"/>
                  <a:gd name="adj2" fmla="val 3923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4152F70B-9DE0-4BCD-90F3-54836DE36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4350" y="2351087"/>
                <a:ext cx="776287" cy="457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dirty="0"/>
                  <a:t>Here</a:t>
                </a: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9EE7394-963A-44B0-978C-D3C055BA5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937" y="1981667"/>
              <a:ext cx="7823357" cy="929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874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C0C-5DA9-400A-856B-E2F0B56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FA60A6-7095-4069-BC76-288BAAB4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7A07C-E699-4D04-8202-03C8FC88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O(log(N)) time true only if finger and successor entries correct</a:t>
            </a:r>
          </a:p>
          <a:p>
            <a:r>
              <a:rPr lang="en-US" altLang="zh-CN" dirty="0"/>
              <a:t>When might these entries be wrong?</a:t>
            </a:r>
          </a:p>
          <a:p>
            <a:pPr lvl="1"/>
            <a:r>
              <a:rPr lang="en-US" altLang="zh-CN" dirty="0"/>
              <a:t>When you have </a:t>
            </a:r>
            <a:r>
              <a:rPr lang="en-US" altLang="zh-CN" b="1" dirty="0">
                <a:solidFill>
                  <a:srgbClr val="FF0000"/>
                </a:solidFill>
              </a:rPr>
              <a:t>failures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92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FastTrack,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48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E603-422D-4A02-871D-A4A465C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under peer failures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CE448B-E4D3-4998-A655-2E94CE8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E49448-CADE-4751-AA1F-C29171C70E1F}"/>
              </a:ext>
            </a:extLst>
          </p:cNvPr>
          <p:cNvGrpSpPr/>
          <p:nvPr/>
        </p:nvGrpSpPr>
        <p:grpSpPr>
          <a:xfrm>
            <a:off x="3722171" y="2640004"/>
            <a:ext cx="5176803" cy="3934320"/>
            <a:chOff x="3722171" y="2640004"/>
            <a:chExt cx="5176803" cy="3934320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439F1800-4ADB-4205-BA48-4C0162C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602" y="2640004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4FBB6C5-5FED-4239-A107-A50917E4B52E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9D4945DF-A6A3-403A-9A2C-307C0EFE8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BACFA07C-2EA1-4673-B883-4AC07411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280E16D-F48A-43D8-BA04-4AC2670A24FD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D0FEF2A4-4BFE-4DF5-A4CE-3CCF4557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92B9990D-8D35-4E10-A32F-8CEF3BC21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0F8F85F0-02F8-4640-989D-42DA06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A6C6E95-02DB-4A8A-9AD0-23B51585EAB6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A85332F2-5913-4C31-90DD-981184DFB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403CA7FE-6BB7-4961-9774-5125828A9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16EF18A-2169-467B-A248-623C072ECFE3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CE013E5D-0B55-421C-B20C-52027CD87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9533FD92-A896-462F-A5E6-AD32E801D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C46C3A-BA41-45A2-A553-4983481BAF24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C9B8F9B4-8C3B-43E4-8744-4FB86094B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D441E0A3-62C4-4BC8-B338-F6E2FE7E9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5FEE860-3908-4D93-BE98-43CF90F968B3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95B840F2-56DF-4165-95BB-C2806CDDB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6656B085-0C80-4248-A702-FFCCEB996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AAED9CB-7AC0-4F3D-924B-44F599D3C10C}"/>
              </a:ext>
            </a:extLst>
          </p:cNvPr>
          <p:cNvGrpSpPr/>
          <p:nvPr/>
        </p:nvGrpSpPr>
        <p:grpSpPr>
          <a:xfrm>
            <a:off x="83120" y="4840471"/>
            <a:ext cx="4547338" cy="1929639"/>
            <a:chOff x="83120" y="4840471"/>
            <a:chExt cx="4547338" cy="1929639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B7DF35A9-4E67-4425-BB8F-E8D5EFA7A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168" y="4992872"/>
              <a:ext cx="3022290" cy="83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dirty="0"/>
                <a:t>Who has </a:t>
              </a:r>
              <a:r>
                <a:rPr lang="en-US" sz="1500" dirty="0"/>
                <a:t>cnn.com/index.html</a:t>
              </a:r>
              <a:r>
                <a:rPr lang="en-US" dirty="0"/>
                <a:t>?</a:t>
              </a:r>
            </a:p>
            <a:p>
              <a:pPr algn="ctr" eaLnBrk="1" hangingPunct="1"/>
              <a:r>
                <a:rPr lang="en-US" dirty="0"/>
                <a:t>(hashes to K42)</a:t>
              </a:r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id="{D4F90A0A-D775-441C-B11F-F5840382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7" y="4840471"/>
              <a:ext cx="2819400" cy="1143000"/>
            </a:xfrm>
            <a:prstGeom prst="cloudCallout">
              <a:avLst>
                <a:gd name="adj1" fmla="val 46018"/>
                <a:gd name="adj2" fmla="val 6296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2" name="Picture 2" descr="Y:\Graphics_Main\CSRA\CSRA-V-2013-8\development\PublicDomain_Clipart\sign-post-hi.png">
              <a:extLst>
                <a:ext uri="{FF2B5EF4-FFF2-40B4-BE49-F238E27FC236}">
                  <a16:creationId xmlns:a16="http://schemas.microsoft.com/office/drawing/2014/main" id="{10FADB94-1323-46A6-8AEB-65E36AD5B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" y="5086903"/>
              <a:ext cx="1375823" cy="1362196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Y:\Graphics_Main\CSRA\CSRA-V-2013-8\development\PublicDomain_Clipart\thinking-man-silhouette-hi.png">
              <a:extLst>
                <a:ext uri="{FF2B5EF4-FFF2-40B4-BE49-F238E27FC236}">
                  <a16:creationId xmlns:a16="http://schemas.microsoft.com/office/drawing/2014/main" id="{69DAA3E4-5DFD-42C1-8987-7257F4FAF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69499" y="5696508"/>
              <a:ext cx="397896" cy="1073602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5D64EB60-B562-4EBD-995C-D8BA6444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6" y="2434272"/>
            <a:ext cx="1853012" cy="2461404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CA7704A2-EDFE-41F5-BA82-F9349ADD7E4A}"/>
              </a:ext>
            </a:extLst>
          </p:cNvPr>
          <p:cNvGrpSpPr/>
          <p:nvPr/>
        </p:nvGrpSpPr>
        <p:grpSpPr>
          <a:xfrm>
            <a:off x="7556606" y="6001885"/>
            <a:ext cx="2532213" cy="743017"/>
            <a:chOff x="7556606" y="6001885"/>
            <a:chExt cx="2532213" cy="743017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AD6B5A7-F459-4A11-A73D-8D2CEB960CD5}"/>
                </a:ext>
              </a:extLst>
            </p:cNvPr>
            <p:cNvSpPr txBox="1"/>
            <p:nvPr/>
          </p:nvSpPr>
          <p:spPr>
            <a:xfrm>
              <a:off x="8204423" y="6375570"/>
              <a:ext cx="1884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Stored at N45!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5D9518AB-6BCB-4E95-B2F3-C8616EBE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06" y="6012538"/>
              <a:ext cx="771355" cy="47705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Helvetica" charset="0"/>
                </a:rPr>
                <a:t>N45</a:t>
              </a: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770F1DB-EB09-4773-8A0F-95EAFEED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6811" y="6001885"/>
              <a:ext cx="1422447" cy="441689"/>
            </a:xfrm>
            <a:prstGeom prst="rect">
              <a:avLst/>
            </a:prstGeom>
          </p:spPr>
        </p:pic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2D4B1DC-F4C4-4084-A45E-55CEDD439A0B}"/>
              </a:ext>
            </a:extLst>
          </p:cNvPr>
          <p:cNvSpPr/>
          <p:nvPr/>
        </p:nvSpPr>
        <p:spPr>
          <a:xfrm>
            <a:off x="4991548" y="3631268"/>
            <a:ext cx="2538805" cy="2285438"/>
          </a:xfrm>
          <a:custGeom>
            <a:avLst/>
            <a:gdLst>
              <a:gd name="connsiteX0" fmla="*/ 0 w 2538805"/>
              <a:gd name="connsiteY0" fmla="*/ 2285438 h 2285438"/>
              <a:gd name="connsiteX1" fmla="*/ 1161826 w 2538805"/>
              <a:gd name="connsiteY1" fmla="*/ 854671 h 2285438"/>
              <a:gd name="connsiteX2" fmla="*/ 2538805 w 2538805"/>
              <a:gd name="connsiteY2" fmla="*/ 4817 h 22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805" h="2285438">
                <a:moveTo>
                  <a:pt x="0" y="2285438"/>
                </a:moveTo>
                <a:cubicBezTo>
                  <a:pt x="369346" y="1760106"/>
                  <a:pt x="738692" y="1234774"/>
                  <a:pt x="1161826" y="854671"/>
                </a:cubicBezTo>
                <a:cubicBezTo>
                  <a:pt x="1584960" y="474567"/>
                  <a:pt x="2334410" y="-56143"/>
                  <a:pt x="2538805" y="48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4BE4FADD-6B16-4F8F-A1C8-332F36215BA9}"/>
              </a:ext>
            </a:extLst>
          </p:cNvPr>
          <p:cNvSpPr/>
          <p:nvPr/>
        </p:nvSpPr>
        <p:spPr>
          <a:xfrm>
            <a:off x="7491277" y="3646842"/>
            <a:ext cx="587716" cy="1161826"/>
          </a:xfrm>
          <a:custGeom>
            <a:avLst/>
            <a:gdLst>
              <a:gd name="connsiteX0" fmla="*/ 6803 w 587716"/>
              <a:gd name="connsiteY0" fmla="*/ 0 h 1161826"/>
              <a:gd name="connsiteX1" fmla="*/ 82107 w 587716"/>
              <a:gd name="connsiteY1" fmla="*/ 774551 h 1161826"/>
              <a:gd name="connsiteX2" fmla="*/ 587716 w 587716"/>
              <a:gd name="connsiteY2" fmla="*/ 1161826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716" h="1161826">
                <a:moveTo>
                  <a:pt x="6803" y="0"/>
                </a:moveTo>
                <a:cubicBezTo>
                  <a:pt x="-3955" y="290456"/>
                  <a:pt x="-14712" y="580913"/>
                  <a:pt x="82107" y="774551"/>
                </a:cubicBezTo>
                <a:cubicBezTo>
                  <a:pt x="178926" y="968189"/>
                  <a:pt x="340290" y="1079351"/>
                  <a:pt x="587716" y="116182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90FE69A-1896-4CBF-9FE8-2AA96BDB6039}"/>
              </a:ext>
            </a:extLst>
          </p:cNvPr>
          <p:cNvSpPr/>
          <p:nvPr/>
        </p:nvSpPr>
        <p:spPr>
          <a:xfrm>
            <a:off x="7458406" y="4808668"/>
            <a:ext cx="609829" cy="1129553"/>
          </a:xfrm>
          <a:custGeom>
            <a:avLst/>
            <a:gdLst>
              <a:gd name="connsiteX0" fmla="*/ 609829 w 609829"/>
              <a:gd name="connsiteY0" fmla="*/ 0 h 1129553"/>
              <a:gd name="connsiteX1" fmla="*/ 18159 w 609829"/>
              <a:gd name="connsiteY1" fmla="*/ 570156 h 1129553"/>
              <a:gd name="connsiteX2" fmla="*/ 244069 w 609829"/>
              <a:gd name="connsiteY2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29" h="1129553">
                <a:moveTo>
                  <a:pt x="609829" y="0"/>
                </a:moveTo>
                <a:cubicBezTo>
                  <a:pt x="344474" y="190948"/>
                  <a:pt x="79119" y="381897"/>
                  <a:pt x="18159" y="570156"/>
                </a:cubicBezTo>
                <a:cubicBezTo>
                  <a:pt x="-42801" y="758415"/>
                  <a:pt x="54017" y="986118"/>
                  <a:pt x="244069" y="112955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33185CD-9120-448D-B9D0-3980D1716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727" y="2137557"/>
            <a:ext cx="1084171" cy="175216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13B96BA-98D2-4315-A64A-9F54716D9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885" y="3977854"/>
            <a:ext cx="1183963" cy="1913437"/>
          </a:xfrm>
          <a:prstGeom prst="rect">
            <a:avLst/>
          </a:prstGeom>
        </p:spPr>
      </p:pic>
      <p:sp>
        <p:nvSpPr>
          <p:cNvPr id="42" name="Text Box 16">
            <a:extLst>
              <a:ext uri="{FF2B5EF4-FFF2-40B4-BE49-F238E27FC236}">
                <a16:creationId xmlns:a16="http://schemas.microsoft.com/office/drawing/2014/main" id="{43454A22-D6BC-40DC-BD0C-3C787799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031" y="4183703"/>
            <a:ext cx="806621" cy="14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88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467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E603-422D-4A02-871D-A4A465C6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under peer failures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CE448B-E4D3-4998-A655-2E94CE8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E49448-CADE-4751-AA1F-C29171C70E1F}"/>
              </a:ext>
            </a:extLst>
          </p:cNvPr>
          <p:cNvGrpSpPr/>
          <p:nvPr/>
        </p:nvGrpSpPr>
        <p:grpSpPr>
          <a:xfrm>
            <a:off x="3722171" y="2640004"/>
            <a:ext cx="5176803" cy="3934320"/>
            <a:chOff x="3722171" y="2640004"/>
            <a:chExt cx="5176803" cy="3934320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439F1800-4ADB-4205-BA48-4C0162C3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602" y="2640004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4FBB6C5-5FED-4239-A107-A50917E4B52E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9D4945DF-A6A3-403A-9A2C-307C0EFE8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BACFA07C-2EA1-4673-B883-4AC07411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280E16D-F48A-43D8-BA04-4AC2670A24FD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D0FEF2A4-4BFE-4DF5-A4CE-3CCF4557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92B9990D-8D35-4E10-A32F-8CEF3BC21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0F8F85F0-02F8-4640-989D-42DA06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A6C6E95-02DB-4A8A-9AD0-23B51585EAB6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A85332F2-5913-4C31-90DD-981184DFB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403CA7FE-6BB7-4961-9774-5125828A9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16EF18A-2169-467B-A248-623C072ECFE3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CE013E5D-0B55-421C-B20C-52027CD87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9533FD92-A896-462F-A5E6-AD32E801D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C46C3A-BA41-45A2-A553-4983481BAF24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C9B8F9B4-8C3B-43E4-8744-4FB86094B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D441E0A3-62C4-4BC8-B338-F6E2FE7E9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5FEE860-3908-4D93-BE98-43CF90F968B3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95B840F2-56DF-4165-95BB-C2806CDDB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6656B085-0C80-4248-A702-FFCCEB996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AAED9CB-7AC0-4F3D-924B-44F599D3C10C}"/>
              </a:ext>
            </a:extLst>
          </p:cNvPr>
          <p:cNvGrpSpPr/>
          <p:nvPr/>
        </p:nvGrpSpPr>
        <p:grpSpPr>
          <a:xfrm>
            <a:off x="83120" y="4840471"/>
            <a:ext cx="4547338" cy="1929639"/>
            <a:chOff x="83120" y="4840471"/>
            <a:chExt cx="4547338" cy="1929639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B7DF35A9-4E67-4425-BB8F-E8D5EFA7A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168" y="4992872"/>
              <a:ext cx="3022290" cy="83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dirty="0"/>
                <a:t>Who has </a:t>
              </a:r>
              <a:r>
                <a:rPr lang="en-US" sz="1500" dirty="0"/>
                <a:t>cnn.com/index.html</a:t>
              </a:r>
              <a:r>
                <a:rPr lang="en-US" dirty="0"/>
                <a:t>?</a:t>
              </a:r>
            </a:p>
            <a:p>
              <a:pPr algn="ctr" eaLnBrk="1" hangingPunct="1"/>
              <a:r>
                <a:rPr lang="en-US" dirty="0"/>
                <a:t>(hashes to K42)</a:t>
              </a:r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id="{D4F90A0A-D775-441C-B11F-F5840382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7" y="4840471"/>
              <a:ext cx="2819400" cy="1143000"/>
            </a:xfrm>
            <a:prstGeom prst="cloudCallout">
              <a:avLst>
                <a:gd name="adj1" fmla="val 46018"/>
                <a:gd name="adj2" fmla="val 6296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2" name="Picture 2" descr="Y:\Graphics_Main\CSRA\CSRA-V-2013-8\development\PublicDomain_Clipart\sign-post-hi.png">
              <a:extLst>
                <a:ext uri="{FF2B5EF4-FFF2-40B4-BE49-F238E27FC236}">
                  <a16:creationId xmlns:a16="http://schemas.microsoft.com/office/drawing/2014/main" id="{10FADB94-1323-46A6-8AEB-65E36AD5B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" y="5086903"/>
              <a:ext cx="1375823" cy="1362196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Y:\Graphics_Main\CSRA\CSRA-V-2013-8\development\PublicDomain_Clipart\thinking-man-silhouette-hi.png">
              <a:extLst>
                <a:ext uri="{FF2B5EF4-FFF2-40B4-BE49-F238E27FC236}">
                  <a16:creationId xmlns:a16="http://schemas.microsoft.com/office/drawing/2014/main" id="{69DAA3E4-5DFD-42C1-8987-7257F4FAF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69499" y="5696508"/>
              <a:ext cx="397896" cy="1073602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5D64EB60-B562-4EBD-995C-D8BA64442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6" y="2434272"/>
            <a:ext cx="1853012" cy="2461404"/>
          </a:xfrm>
          <a:prstGeom prst="rect">
            <a:avLst/>
          </a:prstGeom>
        </p:spPr>
      </p:pic>
      <p:sp>
        <p:nvSpPr>
          <p:cNvPr id="35" name="Text Box 13">
            <a:extLst>
              <a:ext uri="{FF2B5EF4-FFF2-40B4-BE49-F238E27FC236}">
                <a16:creationId xmlns:a16="http://schemas.microsoft.com/office/drawing/2014/main" id="{04F61D64-7032-485B-B18E-DE4E9473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035" y="1170765"/>
            <a:ext cx="10384766" cy="83099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zh-CN"/>
            </a:defPPr>
            <a:lvl1pPr algn="ctr" defTabSz="1269827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4914" defTabSz="1269827">
              <a:defRPr sz="2500"/>
            </a:lvl2pPr>
            <a:lvl3pPr marL="1269827" defTabSz="1269827">
              <a:defRPr sz="2500"/>
            </a:lvl3pPr>
            <a:lvl4pPr marL="1904741" defTabSz="1269827">
              <a:defRPr sz="2500"/>
            </a:lvl4pPr>
            <a:lvl5pPr marL="2539655" defTabSz="1269827">
              <a:defRPr sz="2500"/>
            </a:lvl5pPr>
            <a:lvl6pPr marL="3174568" defTabSz="1269827">
              <a:defRPr sz="2500"/>
            </a:lvl6pPr>
            <a:lvl7pPr marL="3809482" defTabSz="1269827">
              <a:defRPr sz="2500"/>
            </a:lvl7pPr>
            <a:lvl8pPr marL="4444395" defTabSz="1269827">
              <a:defRPr sz="2500"/>
            </a:lvl8pPr>
            <a:lvl9pPr marL="5079309" defTabSz="1269827">
              <a:defRPr sz="2500"/>
            </a:lvl9pPr>
          </a:lstStyle>
          <a:p>
            <a:r>
              <a:rPr lang="en-US" b="0" dirty="0"/>
              <a:t>One solution: maintain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b="0" dirty="0"/>
              <a:t> multiple successor entries</a:t>
            </a:r>
          </a:p>
          <a:p>
            <a:r>
              <a:rPr lang="en-US" b="0" dirty="0"/>
              <a:t>In case of failure, use successor entries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A7704A2-EDFE-41F5-BA82-F9349ADD7E4A}"/>
              </a:ext>
            </a:extLst>
          </p:cNvPr>
          <p:cNvGrpSpPr/>
          <p:nvPr/>
        </p:nvGrpSpPr>
        <p:grpSpPr>
          <a:xfrm>
            <a:off x="7556606" y="6001885"/>
            <a:ext cx="2532213" cy="743017"/>
            <a:chOff x="7556606" y="6001885"/>
            <a:chExt cx="2532213" cy="743017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AD6B5A7-F459-4A11-A73D-8D2CEB960CD5}"/>
                </a:ext>
              </a:extLst>
            </p:cNvPr>
            <p:cNvSpPr txBox="1"/>
            <p:nvPr/>
          </p:nvSpPr>
          <p:spPr>
            <a:xfrm>
              <a:off x="8204423" y="6375570"/>
              <a:ext cx="1884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Stored at N45!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5D9518AB-6BCB-4E95-B2F3-C8616EBE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06" y="6012538"/>
              <a:ext cx="771355" cy="47705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Helvetica" charset="0"/>
                </a:rPr>
                <a:t>N45</a:t>
              </a: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770F1DB-EB09-4773-8A0F-95EAFEED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6811" y="6001885"/>
              <a:ext cx="1422447" cy="441689"/>
            </a:xfrm>
            <a:prstGeom prst="rect">
              <a:avLst/>
            </a:prstGeom>
          </p:spPr>
        </p:pic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2D4B1DC-F4C4-4084-A45E-55CEDD439A0B}"/>
              </a:ext>
            </a:extLst>
          </p:cNvPr>
          <p:cNvSpPr/>
          <p:nvPr/>
        </p:nvSpPr>
        <p:spPr>
          <a:xfrm>
            <a:off x="4991548" y="3631268"/>
            <a:ext cx="2538805" cy="2285438"/>
          </a:xfrm>
          <a:custGeom>
            <a:avLst/>
            <a:gdLst>
              <a:gd name="connsiteX0" fmla="*/ 0 w 2538805"/>
              <a:gd name="connsiteY0" fmla="*/ 2285438 h 2285438"/>
              <a:gd name="connsiteX1" fmla="*/ 1161826 w 2538805"/>
              <a:gd name="connsiteY1" fmla="*/ 854671 h 2285438"/>
              <a:gd name="connsiteX2" fmla="*/ 2538805 w 2538805"/>
              <a:gd name="connsiteY2" fmla="*/ 4817 h 22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805" h="2285438">
                <a:moveTo>
                  <a:pt x="0" y="2285438"/>
                </a:moveTo>
                <a:cubicBezTo>
                  <a:pt x="369346" y="1760106"/>
                  <a:pt x="738692" y="1234774"/>
                  <a:pt x="1161826" y="854671"/>
                </a:cubicBezTo>
                <a:cubicBezTo>
                  <a:pt x="1584960" y="474567"/>
                  <a:pt x="2334410" y="-56143"/>
                  <a:pt x="2538805" y="48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4BE4FADD-6B16-4F8F-A1C8-332F36215BA9}"/>
              </a:ext>
            </a:extLst>
          </p:cNvPr>
          <p:cNvSpPr/>
          <p:nvPr/>
        </p:nvSpPr>
        <p:spPr>
          <a:xfrm>
            <a:off x="7491277" y="3646842"/>
            <a:ext cx="587716" cy="1161826"/>
          </a:xfrm>
          <a:custGeom>
            <a:avLst/>
            <a:gdLst>
              <a:gd name="connsiteX0" fmla="*/ 6803 w 587716"/>
              <a:gd name="connsiteY0" fmla="*/ 0 h 1161826"/>
              <a:gd name="connsiteX1" fmla="*/ 82107 w 587716"/>
              <a:gd name="connsiteY1" fmla="*/ 774551 h 1161826"/>
              <a:gd name="connsiteX2" fmla="*/ 587716 w 587716"/>
              <a:gd name="connsiteY2" fmla="*/ 1161826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716" h="1161826">
                <a:moveTo>
                  <a:pt x="6803" y="0"/>
                </a:moveTo>
                <a:cubicBezTo>
                  <a:pt x="-3955" y="290456"/>
                  <a:pt x="-14712" y="580913"/>
                  <a:pt x="82107" y="774551"/>
                </a:cubicBezTo>
                <a:cubicBezTo>
                  <a:pt x="178926" y="968189"/>
                  <a:pt x="340290" y="1079351"/>
                  <a:pt x="587716" y="116182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90FE69A-1896-4CBF-9FE8-2AA96BDB6039}"/>
              </a:ext>
            </a:extLst>
          </p:cNvPr>
          <p:cNvSpPr/>
          <p:nvPr/>
        </p:nvSpPr>
        <p:spPr>
          <a:xfrm>
            <a:off x="7458406" y="4808668"/>
            <a:ext cx="609829" cy="1129553"/>
          </a:xfrm>
          <a:custGeom>
            <a:avLst/>
            <a:gdLst>
              <a:gd name="connsiteX0" fmla="*/ 609829 w 609829"/>
              <a:gd name="connsiteY0" fmla="*/ 0 h 1129553"/>
              <a:gd name="connsiteX1" fmla="*/ 18159 w 609829"/>
              <a:gd name="connsiteY1" fmla="*/ 570156 h 1129553"/>
              <a:gd name="connsiteX2" fmla="*/ 244069 w 609829"/>
              <a:gd name="connsiteY2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29" h="1129553">
                <a:moveTo>
                  <a:pt x="609829" y="0"/>
                </a:moveTo>
                <a:cubicBezTo>
                  <a:pt x="344474" y="190948"/>
                  <a:pt x="79119" y="381897"/>
                  <a:pt x="18159" y="570156"/>
                </a:cubicBezTo>
                <a:cubicBezTo>
                  <a:pt x="-42801" y="758415"/>
                  <a:pt x="54017" y="986118"/>
                  <a:pt x="244069" y="112955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33185CD-9120-448D-B9D0-3980D1716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727" y="2137557"/>
            <a:ext cx="1084171" cy="175216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13B96BA-98D2-4315-A64A-9F54716D9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885" y="3977854"/>
            <a:ext cx="1183963" cy="1913437"/>
          </a:xfrm>
          <a:prstGeom prst="rect">
            <a:avLst/>
          </a:prstGeom>
        </p:spPr>
      </p:pic>
      <p:sp>
        <p:nvSpPr>
          <p:cNvPr id="42" name="Text Box 16">
            <a:extLst>
              <a:ext uri="{FF2B5EF4-FFF2-40B4-BE49-F238E27FC236}">
                <a16:creationId xmlns:a16="http://schemas.microsoft.com/office/drawing/2014/main" id="{43454A22-D6BC-40DC-BD0C-3C787799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031" y="4183703"/>
            <a:ext cx="806621" cy="14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8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5759190-575A-42F6-B0C2-E987255E1FBE}"/>
              </a:ext>
            </a:extLst>
          </p:cNvPr>
          <p:cNvSpPr/>
          <p:nvPr/>
        </p:nvSpPr>
        <p:spPr>
          <a:xfrm>
            <a:off x="7356140" y="3646842"/>
            <a:ext cx="292547" cy="2302137"/>
          </a:xfrm>
          <a:custGeom>
            <a:avLst/>
            <a:gdLst>
              <a:gd name="connsiteX0" fmla="*/ 184971 w 292547"/>
              <a:gd name="connsiteY0" fmla="*/ 0 h 2302137"/>
              <a:gd name="connsiteX1" fmla="*/ 2091 w 292547"/>
              <a:gd name="connsiteY1" fmla="*/ 1355464 h 2302137"/>
              <a:gd name="connsiteX2" fmla="*/ 292547 w 292547"/>
              <a:gd name="connsiteY2" fmla="*/ 2302137 h 23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47" h="2302137">
                <a:moveTo>
                  <a:pt x="184971" y="0"/>
                </a:moveTo>
                <a:cubicBezTo>
                  <a:pt x="84566" y="485887"/>
                  <a:pt x="-15838" y="971775"/>
                  <a:pt x="2091" y="1355464"/>
                </a:cubicBezTo>
                <a:cubicBezTo>
                  <a:pt x="20020" y="1739153"/>
                  <a:pt x="120425" y="2076226"/>
                  <a:pt x="292547" y="230213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54734-0DDA-4C3C-95A9-08BA241B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FC21A9-6C4C-4328-9D31-0CEE0343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3591596-49A7-4A68-9C69-D0C05B281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Choosing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suffices to maintain </a:t>
                </a:r>
                <a:r>
                  <a:rPr lang="en-US" altLang="zh-CN" b="1" dirty="0"/>
                  <a:t>lookup correctness </a:t>
                </a:r>
                <a:r>
                  <a:rPr lang="en-US" altLang="zh-CN" dirty="0" err="1"/>
                  <a:t>w.h.p</a:t>
                </a:r>
                <a:r>
                  <a:rPr lang="en-US" altLang="zh-CN" dirty="0"/>
                  <a:t>.(i.e., ring connected)</a:t>
                </a:r>
              </a:p>
              <a:p>
                <a:pPr lvl="1"/>
                <a:r>
                  <a:rPr lang="en-US" altLang="zh-CN" dirty="0"/>
                  <a:t>Say 50% of nodes fail</a:t>
                </a:r>
              </a:p>
              <a:p>
                <a:pPr lvl="1"/>
                <a:r>
                  <a:rPr lang="en-US" altLang="zh-CN" dirty="0" err="1"/>
                  <a:t>Pr</a:t>
                </a:r>
                <a:r>
                  <a:rPr lang="en-US" altLang="zh-CN" dirty="0"/>
                  <a:t>(at given node, at least one successor alive) =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492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𝒍𝒐𝒈𝑵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baseline="30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Pr</a:t>
                </a:r>
                <a:r>
                  <a:rPr lang="en-US" altLang="zh-CN" dirty="0"/>
                  <a:t>(above is true at all alive nodes) =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 altLang="zh-CN" b="1" i="1" baseline="30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3591596-49A7-4A68-9C69-D0C05B281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B6C55-E72B-4AE2-8613-AC37A779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under peer failures (2)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D9B8FD-2D51-46BB-8ED8-D8D15CF7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036B1D-D0C5-4A1F-9BD0-3D4C9D7294E2}"/>
              </a:ext>
            </a:extLst>
          </p:cNvPr>
          <p:cNvGrpSpPr/>
          <p:nvPr/>
        </p:nvGrpSpPr>
        <p:grpSpPr>
          <a:xfrm>
            <a:off x="3722171" y="2640004"/>
            <a:ext cx="5176803" cy="3934320"/>
            <a:chOff x="3722171" y="2640004"/>
            <a:chExt cx="5176803" cy="3934320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E35E71DD-1216-4795-8777-A76B968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0602" y="2640004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63EEA1A-B473-414B-BACB-418A21FFD7A5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F9C008C7-511F-4A7B-806C-6EE233BF8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5" name="Line 14">
                <a:extLst>
                  <a:ext uri="{FF2B5EF4-FFF2-40B4-BE49-F238E27FC236}">
                    <a16:creationId xmlns:a16="http://schemas.microsoft.com/office/drawing/2014/main" id="{E40FC535-013A-49E3-B3F0-0DD812795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B972673-E1AE-4344-BD43-C5F6EF999C09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2" name="Text Box 6">
                <a:extLst>
                  <a:ext uri="{FF2B5EF4-FFF2-40B4-BE49-F238E27FC236}">
                    <a16:creationId xmlns:a16="http://schemas.microsoft.com/office/drawing/2014/main" id="{E1AD3888-8456-4F41-BDC6-DC9D90EA6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BCE9DFB4-15D1-48B6-B99E-51804E29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BFC1154E-90D5-4C10-AEC6-0CCD6FA30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FBDF2A3-25CB-4083-90B9-38D540925227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23C8D70A-62E0-4D85-B1C0-422EB82EB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A87A1862-3782-434E-B5F0-8D932A2C0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3B9BBD6-B030-4854-A76C-6614DAD2BDB2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568F95FA-44D0-437D-90A8-A12625922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058F78CB-5CB0-44FD-81EA-2E1019439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2907A6C-1D6C-4E7C-86AD-AFAD8D8008F2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EBF4D940-54AC-4F6E-9E92-62074CE30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D5CA252D-3E7E-4C28-931F-A0DACB61F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399C7D3-8C9F-4835-A43E-8B616FF353AE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9EB85556-8C91-4339-8C8D-033D607A8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67AC828A-4C46-4C8C-8FB0-233B908EC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C4A4EE-9B0B-4AB9-9AF4-1F4CCC2B3D01}"/>
              </a:ext>
            </a:extLst>
          </p:cNvPr>
          <p:cNvGrpSpPr/>
          <p:nvPr/>
        </p:nvGrpSpPr>
        <p:grpSpPr>
          <a:xfrm>
            <a:off x="83120" y="4840471"/>
            <a:ext cx="4547338" cy="1929639"/>
            <a:chOff x="83120" y="4840471"/>
            <a:chExt cx="4547338" cy="1929639"/>
          </a:xfrm>
        </p:grpSpPr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BCAD701B-049B-4267-95E7-8CF10875A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168" y="4992872"/>
              <a:ext cx="3022290" cy="83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dirty="0"/>
                <a:t>Who has </a:t>
              </a:r>
              <a:r>
                <a:rPr lang="en-US" sz="1500" dirty="0"/>
                <a:t>cnn.com/index.html</a:t>
              </a:r>
              <a:r>
                <a:rPr lang="en-US" dirty="0"/>
                <a:t>?</a:t>
              </a:r>
            </a:p>
            <a:p>
              <a:pPr algn="ctr" eaLnBrk="1" hangingPunct="1"/>
              <a:r>
                <a:rPr lang="en-US" dirty="0"/>
                <a:t>(hashes to K42)</a:t>
              </a:r>
            </a:p>
          </p:txBody>
        </p:sp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id="{21719D82-93F8-4828-99A0-33CEC8C2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7" y="4840471"/>
              <a:ext cx="2819400" cy="1143000"/>
            </a:xfrm>
            <a:prstGeom prst="cloudCallout">
              <a:avLst>
                <a:gd name="adj1" fmla="val 46018"/>
                <a:gd name="adj2" fmla="val 6296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9" name="Picture 2" descr="Y:\Graphics_Main\CSRA\CSRA-V-2013-8\development\PublicDomain_Clipart\sign-post-hi.png">
              <a:extLst>
                <a:ext uri="{FF2B5EF4-FFF2-40B4-BE49-F238E27FC236}">
                  <a16:creationId xmlns:a16="http://schemas.microsoft.com/office/drawing/2014/main" id="{D59089D8-FD67-4858-A6DF-7C27391A9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" y="5086903"/>
              <a:ext cx="1375823" cy="1362196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Y:\Graphics_Main\CSRA\CSRA-V-2013-8\development\PublicDomain_Clipart\thinking-man-silhouette-hi.png">
              <a:extLst>
                <a:ext uri="{FF2B5EF4-FFF2-40B4-BE49-F238E27FC236}">
                  <a16:creationId xmlns:a16="http://schemas.microsoft.com/office/drawing/2014/main" id="{58F6AB57-306F-46AF-B510-C9EF42053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69499" y="5696508"/>
              <a:ext cx="397896" cy="1073602"/>
            </a:xfrm>
            <a:prstGeom prst="rect">
              <a:avLst/>
            </a:prstGeom>
            <a:noFill/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85786E21-1FC7-481D-9D35-360A70939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6" y="2434272"/>
            <a:ext cx="1853012" cy="2461404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1389E291-5A3F-4CBD-9996-C5B5628ACBBA}"/>
              </a:ext>
            </a:extLst>
          </p:cNvPr>
          <p:cNvGrpSpPr/>
          <p:nvPr/>
        </p:nvGrpSpPr>
        <p:grpSpPr>
          <a:xfrm>
            <a:off x="7556606" y="6001885"/>
            <a:ext cx="2532213" cy="743017"/>
            <a:chOff x="7556606" y="6001885"/>
            <a:chExt cx="2532213" cy="74301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3EECE19-2D2B-4BC2-96DD-42C737377E58}"/>
                </a:ext>
              </a:extLst>
            </p:cNvPr>
            <p:cNvSpPr txBox="1"/>
            <p:nvPr/>
          </p:nvSpPr>
          <p:spPr>
            <a:xfrm>
              <a:off x="8204423" y="6375570"/>
              <a:ext cx="1884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Stored at N45!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12">
              <a:extLst>
                <a:ext uri="{FF2B5EF4-FFF2-40B4-BE49-F238E27FC236}">
                  <a16:creationId xmlns:a16="http://schemas.microsoft.com/office/drawing/2014/main" id="{DC557FEB-2323-4621-BB29-6289C3E6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06" y="6012538"/>
              <a:ext cx="771355" cy="47705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Helvetica" charset="0"/>
                </a:rPr>
                <a:t>N45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A135A7F-23F3-41C6-A9E5-64902D40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6811" y="6001885"/>
              <a:ext cx="1422447" cy="441689"/>
            </a:xfrm>
            <a:prstGeom prst="rect">
              <a:avLst/>
            </a:prstGeom>
          </p:spPr>
        </p:pic>
      </p:grp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6B8C86B1-0249-4664-9CE7-C66E77C2170E}"/>
              </a:ext>
            </a:extLst>
          </p:cNvPr>
          <p:cNvSpPr/>
          <p:nvPr/>
        </p:nvSpPr>
        <p:spPr>
          <a:xfrm>
            <a:off x="4991548" y="3631268"/>
            <a:ext cx="2538805" cy="2285438"/>
          </a:xfrm>
          <a:custGeom>
            <a:avLst/>
            <a:gdLst>
              <a:gd name="connsiteX0" fmla="*/ 0 w 2538805"/>
              <a:gd name="connsiteY0" fmla="*/ 2285438 h 2285438"/>
              <a:gd name="connsiteX1" fmla="*/ 1161826 w 2538805"/>
              <a:gd name="connsiteY1" fmla="*/ 854671 h 2285438"/>
              <a:gd name="connsiteX2" fmla="*/ 2538805 w 2538805"/>
              <a:gd name="connsiteY2" fmla="*/ 4817 h 22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805" h="2285438">
                <a:moveTo>
                  <a:pt x="0" y="2285438"/>
                </a:moveTo>
                <a:cubicBezTo>
                  <a:pt x="369346" y="1760106"/>
                  <a:pt x="738692" y="1234774"/>
                  <a:pt x="1161826" y="854671"/>
                </a:cubicBezTo>
                <a:cubicBezTo>
                  <a:pt x="1584960" y="474567"/>
                  <a:pt x="2334410" y="-56143"/>
                  <a:pt x="2538805" y="4817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A86F564-09B3-4825-8AFB-172DC9D94042}"/>
              </a:ext>
            </a:extLst>
          </p:cNvPr>
          <p:cNvSpPr/>
          <p:nvPr/>
        </p:nvSpPr>
        <p:spPr>
          <a:xfrm>
            <a:off x="7491277" y="3646842"/>
            <a:ext cx="587716" cy="1161826"/>
          </a:xfrm>
          <a:custGeom>
            <a:avLst/>
            <a:gdLst>
              <a:gd name="connsiteX0" fmla="*/ 6803 w 587716"/>
              <a:gd name="connsiteY0" fmla="*/ 0 h 1161826"/>
              <a:gd name="connsiteX1" fmla="*/ 82107 w 587716"/>
              <a:gd name="connsiteY1" fmla="*/ 774551 h 1161826"/>
              <a:gd name="connsiteX2" fmla="*/ 587716 w 587716"/>
              <a:gd name="connsiteY2" fmla="*/ 1161826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716" h="1161826">
                <a:moveTo>
                  <a:pt x="6803" y="0"/>
                </a:moveTo>
                <a:cubicBezTo>
                  <a:pt x="-3955" y="290456"/>
                  <a:pt x="-14712" y="580913"/>
                  <a:pt x="82107" y="774551"/>
                </a:cubicBezTo>
                <a:cubicBezTo>
                  <a:pt x="178926" y="968189"/>
                  <a:pt x="340290" y="1079351"/>
                  <a:pt x="587716" y="116182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9B1CE115-4BA4-48AE-BDF0-74F99BC73A9C}"/>
              </a:ext>
            </a:extLst>
          </p:cNvPr>
          <p:cNvSpPr/>
          <p:nvPr/>
        </p:nvSpPr>
        <p:spPr>
          <a:xfrm>
            <a:off x="7458406" y="4808668"/>
            <a:ext cx="609829" cy="1129553"/>
          </a:xfrm>
          <a:custGeom>
            <a:avLst/>
            <a:gdLst>
              <a:gd name="connsiteX0" fmla="*/ 609829 w 609829"/>
              <a:gd name="connsiteY0" fmla="*/ 0 h 1129553"/>
              <a:gd name="connsiteX1" fmla="*/ 18159 w 609829"/>
              <a:gd name="connsiteY1" fmla="*/ 570156 h 1129553"/>
              <a:gd name="connsiteX2" fmla="*/ 244069 w 609829"/>
              <a:gd name="connsiteY2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29" h="1129553">
                <a:moveTo>
                  <a:pt x="609829" y="0"/>
                </a:moveTo>
                <a:cubicBezTo>
                  <a:pt x="344474" y="190948"/>
                  <a:pt x="79119" y="381897"/>
                  <a:pt x="18159" y="570156"/>
                </a:cubicBezTo>
                <a:cubicBezTo>
                  <a:pt x="-42801" y="758415"/>
                  <a:pt x="54017" y="986118"/>
                  <a:pt x="244069" y="1129553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5AF168B-5BA8-4F5A-8FFA-4231DA354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727" y="2137557"/>
            <a:ext cx="1084171" cy="175216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C566E64-5CA8-4555-BD34-E05783F18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7885" y="3977854"/>
            <a:ext cx="1183963" cy="1913437"/>
          </a:xfrm>
          <a:prstGeom prst="rect">
            <a:avLst/>
          </a:prstGeom>
        </p:spPr>
      </p:pic>
      <p:sp>
        <p:nvSpPr>
          <p:cNvPr id="41" name="Text Box 16">
            <a:extLst>
              <a:ext uri="{FF2B5EF4-FFF2-40B4-BE49-F238E27FC236}">
                <a16:creationId xmlns:a16="http://schemas.microsoft.com/office/drawing/2014/main" id="{6022CE5B-2F46-4DA3-AAB6-869DC581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343" y="5461456"/>
            <a:ext cx="806621" cy="14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8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F97AF55C-9A2E-4613-BC8F-8B27BCAB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141" y="6035403"/>
            <a:ext cx="771355" cy="477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charset="0"/>
              </a:rPr>
              <a:t>N80</a:t>
            </a: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BECE8909-7D7B-44B9-BBC6-FF44559E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866" y="4659534"/>
            <a:ext cx="771355" cy="47705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defPPr>
              <a:defRPr lang="en-US"/>
            </a:defPPr>
            <a:lvl1pPr marL="0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4914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827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741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965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74568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482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4395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9309" algn="l" defTabSz="1269827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charset="0"/>
              </a:rPr>
              <a:t>N32</a:t>
            </a: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9C303CC7-CCD5-4EF0-8D41-4E6BC437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035" y="1170765"/>
            <a:ext cx="10384766" cy="461661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35" tIns="45718" rIns="91435" bIns="45718">
            <a:spAutoFit/>
          </a:bodyPr>
          <a:lstStyle>
            <a:defPPr>
              <a:defRPr lang="zh-CN"/>
            </a:defPPr>
            <a:lvl1pPr algn="ctr" defTabSz="1269827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4914" defTabSz="1269827">
              <a:defRPr sz="2500"/>
            </a:lvl2pPr>
            <a:lvl3pPr marL="1269827" defTabSz="1269827">
              <a:defRPr sz="2500"/>
            </a:lvl3pPr>
            <a:lvl4pPr marL="1904741" defTabSz="1269827">
              <a:defRPr sz="2500"/>
            </a:lvl4pPr>
            <a:lvl5pPr marL="2539655" defTabSz="1269827">
              <a:defRPr sz="2500"/>
            </a:lvl5pPr>
            <a:lvl6pPr marL="3174568" defTabSz="1269827">
              <a:defRPr sz="2500"/>
            </a:lvl6pPr>
            <a:lvl7pPr marL="3809482" defTabSz="1269827">
              <a:defRPr sz="2500"/>
            </a:lvl7pPr>
            <a:lvl8pPr marL="4444395" defTabSz="1269827">
              <a:defRPr sz="2500"/>
            </a:lvl8pPr>
            <a:lvl9pPr marL="5079309" defTabSz="1269827">
              <a:defRPr sz="2500"/>
            </a:lvl9pPr>
          </a:lstStyle>
          <a:p>
            <a:r>
              <a:rPr lang="en-US" b="0" dirty="0"/>
              <a:t>One solution: replicate file/key at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="0" dirty="0"/>
              <a:t> successors and predecessors</a:t>
            </a:r>
          </a:p>
        </p:txBody>
      </p:sp>
    </p:spTree>
    <p:extLst>
      <p:ext uri="{BB962C8B-B14F-4D97-AF65-F5344CB8AC3E}">
        <p14:creationId xmlns:p14="http://schemas.microsoft.com/office/powerpoint/2010/main" val="137701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571B-BCBA-437E-B3E7-745E0EE3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812EB8-5AD0-4194-81F9-CB5251EE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F7DD6-914E-42B4-9B12-370AFDB7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Need to deal with </a:t>
            </a:r>
            <a:r>
              <a:rPr lang="en-US" altLang="zh-CN" b="1" dirty="0">
                <a:solidFill>
                  <a:srgbClr val="FF0000"/>
                </a:solidFill>
              </a:rPr>
              <a:t>dynamic changes </a:t>
            </a:r>
          </a:p>
          <a:p>
            <a:pPr lvl="1"/>
            <a:r>
              <a:rPr lang="en-US" altLang="zh-CN" dirty="0"/>
              <a:t>New peers join</a:t>
            </a:r>
          </a:p>
          <a:p>
            <a:pPr lvl="1"/>
            <a:r>
              <a:rPr lang="en-US" altLang="zh-CN" dirty="0"/>
              <a:t>Peers leave</a:t>
            </a:r>
          </a:p>
          <a:p>
            <a:pPr lvl="1"/>
            <a:r>
              <a:rPr lang="en-US" altLang="zh-CN" dirty="0"/>
              <a:t>P2P systems have a high rate of </a:t>
            </a:r>
            <a:r>
              <a:rPr lang="en-US" altLang="zh-CN" b="1" dirty="0">
                <a:solidFill>
                  <a:srgbClr val="FF0000"/>
                </a:solidFill>
              </a:rPr>
              <a:t>churn</a:t>
            </a:r>
            <a:r>
              <a:rPr lang="en-US" altLang="zh-CN" dirty="0"/>
              <a:t> (node join, leave and failure)</a:t>
            </a:r>
          </a:p>
          <a:p>
            <a:pPr lvl="2"/>
            <a:r>
              <a:rPr lang="en-US" altLang="zh-CN" dirty="0"/>
              <a:t>25% per hour in </a:t>
            </a:r>
            <a:r>
              <a:rPr lang="en-US" altLang="zh-CN" dirty="0" err="1"/>
              <a:t>Overnet</a:t>
            </a:r>
            <a:r>
              <a:rPr lang="en-US" altLang="zh-CN" dirty="0"/>
              <a:t> (</a:t>
            </a:r>
            <a:r>
              <a:rPr lang="en-US" altLang="zh-CN" dirty="0" err="1"/>
              <a:t>eDonkey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100% per hour in Gnutella</a:t>
            </a:r>
          </a:p>
          <a:p>
            <a:pPr lvl="2"/>
            <a:r>
              <a:rPr lang="en-US" altLang="zh-CN" dirty="0"/>
              <a:t>Lower in managed clusters, </a:t>
            </a:r>
            <a:r>
              <a:rPr lang="en-US" altLang="zh-CN"/>
              <a:t>but still common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So, all the time, need to:</a:t>
            </a:r>
          </a:p>
          <a:p>
            <a:pPr lvl="1"/>
            <a:r>
              <a:rPr lang="en-US" altLang="zh-CN" dirty="0"/>
              <a:t>Need to update successors and fingers, and copy keys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1DAC-5F2C-4F15-B593-D6C3B70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peers joining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700E9A-ACB8-4CF9-A058-F3BDE001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386E83-CF66-4FF7-BF04-FBFB237B62FD}"/>
              </a:ext>
            </a:extLst>
          </p:cNvPr>
          <p:cNvGrpSpPr/>
          <p:nvPr/>
        </p:nvGrpSpPr>
        <p:grpSpPr>
          <a:xfrm>
            <a:off x="1659335" y="3056420"/>
            <a:ext cx="7239639" cy="3517904"/>
            <a:chOff x="1659335" y="3056420"/>
            <a:chExt cx="7239639" cy="351790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FDB2EA4D-C9D7-4301-8C99-3A47C3A14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3737759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ED49852-E2A3-4188-BA28-1A257FAB20BA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05DEE500-DCA7-488D-90C8-54AFC2BA7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79FEEFDF-80B1-46D4-9275-C59B6B725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F0FAD1-5DAD-40A4-B04D-3B2E58927EB5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E145B3EB-24F6-402C-A5CE-B14C8C538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B4B41F5D-4B0B-46A7-A177-E68352232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A52BE662-3001-45B6-8592-F13057AF7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126003-2A27-4508-B0B7-980BDAA6BB29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EBBDACFF-6C74-499D-9ECB-C1C7CFA4C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566C1833-8B0D-4395-8839-3512E5BA5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286A805-324D-4D1A-9ECF-804D10BA4BDE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69292627-44DB-4DCF-9AFA-753B2FB03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4CB477F6-3C39-4101-B6A4-E626A2F37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943E31-52F1-4AB6-BDC1-DA87C8348948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F8AE1779-5D40-4EE5-823A-2E532127E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0D0A49A-2125-4DFA-9537-0888A8A1E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55E0A14-F001-4211-9376-4EEA633C483F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DB38157D-96A3-4E41-95C8-0FA626C25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85B10203-006F-413C-BD63-FCC2D0A3E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7" name="Text Box 13">
            <a:extLst>
              <a:ext uri="{FF2B5EF4-FFF2-40B4-BE49-F238E27FC236}">
                <a16:creationId xmlns:a16="http://schemas.microsoft.com/office/drawing/2014/main" id="{B514FC1C-2E24-4107-BB90-A6FFE38F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53" y="1205456"/>
            <a:ext cx="7394963" cy="1569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Introducer directs N40 to N45 (and N32)</a:t>
            </a:r>
          </a:p>
          <a:p>
            <a:pPr eaLnBrk="1" hangingPunct="1"/>
            <a:r>
              <a:rPr lang="en-US" dirty="0"/>
              <a:t>N32 updates successor to N40</a:t>
            </a:r>
          </a:p>
          <a:p>
            <a:pPr eaLnBrk="1" hangingPunct="1"/>
            <a:r>
              <a:rPr lang="en-US" dirty="0"/>
              <a:t>N40 initializes successor to N45, and </a:t>
            </a:r>
            <a:r>
              <a:rPr lang="en-US" dirty="0" err="1"/>
              <a:t>inits</a:t>
            </a:r>
            <a:r>
              <a:rPr lang="en-US" dirty="0"/>
              <a:t> fingers from it</a:t>
            </a:r>
          </a:p>
          <a:p>
            <a:pPr eaLnBrk="1" hangingPunct="1"/>
            <a:r>
              <a:rPr lang="en-US" b="1" i="1" dirty="0"/>
              <a:t>N40 periodically talks to neighbors to update finger table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04AC24A-CCC4-4349-B43F-238401457A6A}"/>
              </a:ext>
            </a:extLst>
          </p:cNvPr>
          <p:cNvGrpSpPr/>
          <p:nvPr/>
        </p:nvGrpSpPr>
        <p:grpSpPr>
          <a:xfrm>
            <a:off x="8065573" y="1858910"/>
            <a:ext cx="3868301" cy="734369"/>
            <a:chOff x="8065573" y="1858910"/>
            <a:chExt cx="3868301" cy="734369"/>
          </a:xfrm>
        </p:grpSpPr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867C0F66-87C7-4387-8CDA-B3D26DADB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1268" y="1858910"/>
              <a:ext cx="2902606" cy="646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Stabilization  Protocol</a:t>
              </a:r>
            </a:p>
            <a:p>
              <a:pPr algn="ctr" eaLnBrk="1" hangingPunct="1"/>
              <a:r>
                <a:rPr lang="en-US" sz="1800" b="1" i="1" dirty="0"/>
                <a:t>(followed by all nodes)</a:t>
              </a: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27734E9-3F97-457E-8206-F36660F92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65573" y="2263120"/>
              <a:ext cx="1186003" cy="330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</p:grpSp>
      <p:sp>
        <p:nvSpPr>
          <p:cNvPr id="30" name="Text Box 12">
            <a:extLst>
              <a:ext uri="{FF2B5EF4-FFF2-40B4-BE49-F238E27FC236}">
                <a16:creationId xmlns:a16="http://schemas.microsoft.com/office/drawing/2014/main" id="{8DEB01E0-15CD-4B46-9054-1C11915C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331" y="5435188"/>
            <a:ext cx="749264" cy="46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>
                <a:latin typeface="Helvetica" charset="0"/>
              </a:rPr>
              <a:t>N40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D708AFB0-831D-4D7D-8C93-66DA19C48A4B}"/>
              </a:ext>
            </a:extLst>
          </p:cNvPr>
          <p:cNvSpPr/>
          <p:nvPr/>
        </p:nvSpPr>
        <p:spPr>
          <a:xfrm>
            <a:off x="8315662" y="5884432"/>
            <a:ext cx="850302" cy="627467"/>
          </a:xfrm>
          <a:custGeom>
            <a:avLst/>
            <a:gdLst>
              <a:gd name="connsiteX0" fmla="*/ 710005 w 710005"/>
              <a:gd name="connsiteY0" fmla="*/ 0 h 430306"/>
              <a:gd name="connsiteX1" fmla="*/ 516367 w 710005"/>
              <a:gd name="connsiteY1" fmla="*/ 268941 h 430306"/>
              <a:gd name="connsiteX2" fmla="*/ 0 w 710005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005" h="430306">
                <a:moveTo>
                  <a:pt x="710005" y="0"/>
                </a:moveTo>
                <a:cubicBezTo>
                  <a:pt x="672353" y="98611"/>
                  <a:pt x="634701" y="197223"/>
                  <a:pt x="516367" y="268941"/>
                </a:cubicBezTo>
                <a:cubicBezTo>
                  <a:pt x="398033" y="340659"/>
                  <a:pt x="103990" y="414170"/>
                  <a:pt x="0" y="430306"/>
                </a:cubicBezTo>
              </a:path>
            </a:pathLst>
          </a:custGeom>
          <a:noFill/>
          <a:ln w="76200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9B6DF7C-2D29-480F-A9C3-AE711077CA00}"/>
              </a:ext>
            </a:extLst>
          </p:cNvPr>
          <p:cNvSpPr/>
          <p:nvPr/>
        </p:nvSpPr>
        <p:spPr>
          <a:xfrm>
            <a:off x="8896574" y="5013064"/>
            <a:ext cx="269389" cy="564720"/>
          </a:xfrm>
          <a:custGeom>
            <a:avLst/>
            <a:gdLst>
              <a:gd name="connsiteX0" fmla="*/ 96819 w 98851"/>
              <a:gd name="connsiteY0" fmla="*/ 387275 h 387275"/>
              <a:gd name="connsiteX1" fmla="*/ 86061 w 98851"/>
              <a:gd name="connsiteY1" fmla="*/ 150607 h 387275"/>
              <a:gd name="connsiteX2" fmla="*/ 0 w 98851"/>
              <a:gd name="connsiteY2" fmla="*/ 0 h 3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51" h="387275">
                <a:moveTo>
                  <a:pt x="96819" y="387275"/>
                </a:moveTo>
                <a:cubicBezTo>
                  <a:pt x="99508" y="301214"/>
                  <a:pt x="102197" y="215153"/>
                  <a:pt x="86061" y="150607"/>
                </a:cubicBezTo>
                <a:cubicBezTo>
                  <a:pt x="69925" y="86061"/>
                  <a:pt x="80682" y="87854"/>
                  <a:pt x="0" y="0"/>
                </a:cubicBezTo>
              </a:path>
            </a:pathLst>
          </a:custGeom>
          <a:noFill/>
          <a:ln w="76200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26E51CF-F4C5-437D-A343-2C2F75395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6376"/>
              </p:ext>
            </p:extLst>
          </p:nvPr>
        </p:nvGraphicFramePr>
        <p:xfrm>
          <a:off x="9729975" y="2858300"/>
          <a:ext cx="2317592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144254379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46666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i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Peer node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01397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691703C9-2C55-4C03-822E-AB4978D2D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9734"/>
              </p:ext>
            </p:extLst>
          </p:nvPr>
        </p:nvGraphicFramePr>
        <p:xfrm>
          <a:off x="9729975" y="3247963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144254379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466663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01397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7A3407AC-0AE1-417D-86F6-B9715B01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4131"/>
              </p:ext>
            </p:extLst>
          </p:nvPr>
        </p:nvGraphicFramePr>
        <p:xfrm>
          <a:off x="9729975" y="3634615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827FFACD-CACC-4464-883F-0536265A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8217"/>
              </p:ext>
            </p:extLst>
          </p:nvPr>
        </p:nvGraphicFramePr>
        <p:xfrm>
          <a:off x="9729975" y="4009570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645F3D6C-9F3A-4871-A6F4-35017146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5140"/>
              </p:ext>
            </p:extLst>
          </p:nvPr>
        </p:nvGraphicFramePr>
        <p:xfrm>
          <a:off x="9729975" y="4405810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03863AA2-89BA-43CE-AA1F-1100C722E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66961"/>
              </p:ext>
            </p:extLst>
          </p:nvPr>
        </p:nvGraphicFramePr>
        <p:xfrm>
          <a:off x="9729975" y="4771177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97D1300-DE3A-415C-A9DD-7F829F19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39633"/>
              </p:ext>
            </p:extLst>
          </p:nvPr>
        </p:nvGraphicFramePr>
        <p:xfrm>
          <a:off x="9729975" y="5141495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F0ADA73-3B5D-4AE4-82E0-83223884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66764"/>
              </p:ext>
            </p:extLst>
          </p:nvPr>
        </p:nvGraphicFramePr>
        <p:xfrm>
          <a:off x="9729975" y="5532784"/>
          <a:ext cx="2317592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0742">
                  <a:extLst>
                    <a:ext uri="{9D8B030D-6E8A-4147-A177-3AD203B41FA5}">
                      <a16:colId xmlns:a16="http://schemas.microsoft.com/office/drawing/2014/main" val="2196813847"/>
                    </a:ext>
                  </a:extLst>
                </a:gridCol>
                <a:gridCol w="1646850">
                  <a:extLst>
                    <a:ext uri="{9D8B030D-6E8A-4147-A177-3AD203B41FA5}">
                      <a16:colId xmlns:a16="http://schemas.microsoft.com/office/drawing/2014/main" val="284081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1DAC-5F2C-4F15-B593-D6C3B70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peers joining (2)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700E9A-ACB8-4CF9-A058-F3BDE001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386E83-CF66-4FF7-BF04-FBFB237B62FD}"/>
              </a:ext>
            </a:extLst>
          </p:cNvPr>
          <p:cNvGrpSpPr/>
          <p:nvPr/>
        </p:nvGrpSpPr>
        <p:grpSpPr>
          <a:xfrm>
            <a:off x="1659335" y="3056420"/>
            <a:ext cx="7239639" cy="3517904"/>
            <a:chOff x="1659335" y="3056420"/>
            <a:chExt cx="7239639" cy="351790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FDB2EA4D-C9D7-4301-8C99-3A47C3A14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335" y="3737759"/>
              <a:ext cx="138565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dirty="0"/>
                <a:t>Say </a:t>
              </a:r>
              <a:r>
                <a:rPr lang="en-US" i="1" dirty="0"/>
                <a:t>m=7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ED49852-E2A3-4188-BA28-1A257FAB20BA}"/>
                </a:ext>
              </a:extLst>
            </p:cNvPr>
            <p:cNvGrpSpPr/>
            <p:nvPr/>
          </p:nvGrpSpPr>
          <p:grpSpPr>
            <a:xfrm>
              <a:off x="7913171" y="4656620"/>
              <a:ext cx="985803" cy="461661"/>
              <a:chOff x="7913171" y="4656620"/>
              <a:chExt cx="985803" cy="461661"/>
            </a:xfrm>
            <a:solidFill>
              <a:schemeClr val="bg1"/>
            </a:solidFill>
          </p:grpSpPr>
          <p:sp>
            <p:nvSpPr>
              <p:cNvPr id="25" name="Text Box 11">
                <a:extLst>
                  <a:ext uri="{FF2B5EF4-FFF2-40B4-BE49-F238E27FC236}">
                    <a16:creationId xmlns:a16="http://schemas.microsoft.com/office/drawing/2014/main" id="{05DEE500-DCA7-488D-90C8-54AFC2BA7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9710" y="465662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N32</a:t>
                </a: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79FEEFDF-80B1-46D4-9275-C59B6B725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13171" y="48090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F0FAD1-5DAD-40A4-B04D-3B2E58927EB5}"/>
                </a:ext>
              </a:extLst>
            </p:cNvPr>
            <p:cNvGrpSpPr/>
            <p:nvPr/>
          </p:nvGrpSpPr>
          <p:grpSpPr>
            <a:xfrm>
              <a:off x="3722171" y="4199420"/>
              <a:ext cx="1066800" cy="533400"/>
              <a:chOff x="3722171" y="4199420"/>
              <a:chExt cx="1066800" cy="533400"/>
            </a:xfrm>
            <a:solidFill>
              <a:schemeClr val="bg1"/>
            </a:solidFill>
          </p:grpSpPr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E145B3EB-24F6-402C-A5CE-B14C8C538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2171" y="4199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N96</a:t>
                </a: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B4B41F5D-4B0B-46A7-A177-E68352232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371" y="4732820"/>
                <a:ext cx="2286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A52BE662-3001-45B6-8592-F13057AF7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162" y="3146911"/>
              <a:ext cx="3427411" cy="34274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5" tIns="45718" rIns="91435" bIns="45718" anchor="ctr"/>
            <a:lstStyle>
              <a:defPPr>
                <a:defRPr lang="en-US"/>
              </a:defPPr>
              <a:lvl1pPr marL="0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4914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69827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04741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3965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74568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09482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44395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079309" algn="l" defTabSz="1269827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2126003-2A27-4508-B0B7-980BDAA6BB29}"/>
                </a:ext>
              </a:extLst>
            </p:cNvPr>
            <p:cNvGrpSpPr/>
            <p:nvPr/>
          </p:nvGrpSpPr>
          <p:grpSpPr>
            <a:xfrm>
              <a:off x="7532171" y="3056420"/>
              <a:ext cx="901664" cy="685800"/>
              <a:chOff x="7532171" y="3056420"/>
              <a:chExt cx="901664" cy="685800"/>
            </a:xfrm>
            <a:solidFill>
              <a:schemeClr val="bg1"/>
            </a:solidFill>
          </p:grpSpPr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EBBDACFF-6C74-499D-9ECB-C1C7CFA4C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4571" y="3056420"/>
                <a:ext cx="749264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2"/>
                    </a:solidFill>
                    <a:latin typeface="Helvetica" charset="0"/>
                  </a:rPr>
                  <a:t>N16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566C1833-8B0D-4395-8839-3512E5BA5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2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286A805-324D-4D1A-9ECF-804D10BA4BDE}"/>
                </a:ext>
              </a:extLst>
            </p:cNvPr>
            <p:cNvGrpSpPr/>
            <p:nvPr/>
          </p:nvGrpSpPr>
          <p:grpSpPr>
            <a:xfrm>
              <a:off x="7557571" y="5799620"/>
              <a:ext cx="749264" cy="680736"/>
              <a:chOff x="7557571" y="5799620"/>
              <a:chExt cx="749264" cy="680736"/>
            </a:xfrm>
            <a:solidFill>
              <a:schemeClr val="bg1"/>
            </a:solidFill>
          </p:grpSpPr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69292627-44DB-4DCF-9AFA-753B2FB03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571" y="6018695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N45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4CB477F6-3C39-4101-B6A4-E626A2F37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4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943E31-52F1-4AB6-BDC1-DA87C8348948}"/>
                </a:ext>
              </a:extLst>
            </p:cNvPr>
            <p:cNvGrpSpPr/>
            <p:nvPr/>
          </p:nvGrpSpPr>
          <p:grpSpPr>
            <a:xfrm>
              <a:off x="4331771" y="5799620"/>
              <a:ext cx="749264" cy="704551"/>
              <a:chOff x="4331771" y="5799620"/>
              <a:chExt cx="749264" cy="704551"/>
            </a:xfrm>
            <a:solidFill>
              <a:schemeClr val="bg1"/>
            </a:solidFill>
          </p:grpSpPr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F8AE1779-5D40-4EE5-823A-2E532127E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771" y="6042510"/>
                <a:ext cx="749264" cy="46166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N80</a:t>
                </a: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0D0A49A-2125-4DFA-9537-0888A8A1E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571" y="5799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55E0A14-F001-4211-9376-4EEA633C483F}"/>
                </a:ext>
              </a:extLst>
            </p:cNvPr>
            <p:cNvGrpSpPr/>
            <p:nvPr/>
          </p:nvGrpSpPr>
          <p:grpSpPr>
            <a:xfrm>
              <a:off x="4103171" y="3069121"/>
              <a:ext cx="1143000" cy="673099"/>
              <a:chOff x="4103171" y="3069121"/>
              <a:chExt cx="1143000" cy="673099"/>
            </a:xfrm>
            <a:solidFill>
              <a:schemeClr val="bg1"/>
            </a:solidFill>
          </p:grpSpPr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DB38157D-96A3-4E41-95C8-0FA626C25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171" y="3069121"/>
                <a:ext cx="897742" cy="46166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5" tIns="45718" rIns="91435" bIns="45718">
                <a:spAutoFit/>
              </a:bodyPr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>
                    <a:solidFill>
                      <a:schemeClr val="accent2"/>
                    </a:solidFill>
                    <a:latin typeface="Helvetica" charset="0"/>
                  </a:rPr>
                  <a:t>N112</a:t>
                </a:r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85B10203-006F-413C-BD63-FCC2D0A3E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171" y="3513620"/>
                <a:ext cx="0" cy="2286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35" tIns="45718" rIns="91435" bIns="45718" anchor="ctr"/>
              <a:lstStyle>
                <a:defPPr>
                  <a:defRPr lang="en-US"/>
                </a:defPPr>
                <a:lvl1pPr marL="0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4914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827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04741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53965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74568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09482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44395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9309" algn="l" defTabSz="1269827" rtl="0" eaLnBrk="1" latinLnBrk="0" hangingPunct="1"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7" name="Text Box 13">
            <a:extLst>
              <a:ext uri="{FF2B5EF4-FFF2-40B4-BE49-F238E27FC236}">
                <a16:creationId xmlns:a16="http://schemas.microsoft.com/office/drawing/2014/main" id="{B514FC1C-2E24-4107-BB90-A6FFE38F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909" y="1356272"/>
            <a:ext cx="6232786" cy="830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altLang="zh-CN" dirty="0"/>
              <a:t>N40 may need to copy some files/keys from N45</a:t>
            </a:r>
          </a:p>
          <a:p>
            <a:pPr algn="ctr" eaLnBrk="1" hangingPunct="1"/>
            <a:r>
              <a:rPr lang="en-US" altLang="zh-CN" dirty="0"/>
              <a:t>(files with file id between 32 and 40)</a:t>
            </a: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8DEB01E0-15CD-4B46-9054-1C11915C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331" y="5435188"/>
            <a:ext cx="749264" cy="46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>
                <a:latin typeface="Helvetica" charset="0"/>
              </a:rPr>
              <a:t>N40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674EE3-E848-4640-A717-A20812DE7CCF}"/>
              </a:ext>
            </a:extLst>
          </p:cNvPr>
          <p:cNvGrpSpPr/>
          <p:nvPr/>
        </p:nvGrpSpPr>
        <p:grpSpPr>
          <a:xfrm>
            <a:off x="8369338" y="5943880"/>
            <a:ext cx="1763014" cy="731537"/>
            <a:chOff x="8369338" y="5943880"/>
            <a:chExt cx="1763014" cy="731537"/>
          </a:xfrm>
        </p:grpSpPr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88586EDF-CD4F-45EE-BE69-E34553A8B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0666" y="6213756"/>
              <a:ext cx="1321686" cy="4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33CC33"/>
                  </a:solidFill>
                </a:rPr>
                <a:t>K34,K38</a:t>
              </a: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3BA5EDB-6828-4C3A-BF02-98309407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9338" y="5943880"/>
              <a:ext cx="558800" cy="533400"/>
            </a:xfrm>
            <a:custGeom>
              <a:avLst/>
              <a:gdLst>
                <a:gd name="T0" fmla="*/ 0 w 352"/>
                <a:gd name="T1" fmla="*/ 2147483647 h 336"/>
                <a:gd name="T2" fmla="*/ 2147483647 w 352"/>
                <a:gd name="T3" fmla="*/ 2147483647 h 336"/>
                <a:gd name="T4" fmla="*/ 2147483647 w 352"/>
                <a:gd name="T5" fmla="*/ 2147483647 h 336"/>
                <a:gd name="T6" fmla="*/ 2147483647 w 352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336"/>
                <a:gd name="T14" fmla="*/ 352 w 352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336">
                  <a:moveTo>
                    <a:pt x="0" y="336"/>
                  </a:moveTo>
                  <a:cubicBezTo>
                    <a:pt x="92" y="328"/>
                    <a:pt x="184" y="320"/>
                    <a:pt x="240" y="288"/>
                  </a:cubicBezTo>
                  <a:cubicBezTo>
                    <a:pt x="296" y="256"/>
                    <a:pt x="320" y="192"/>
                    <a:pt x="336" y="144"/>
                  </a:cubicBezTo>
                  <a:cubicBezTo>
                    <a:pt x="352" y="96"/>
                    <a:pt x="344" y="48"/>
                    <a:pt x="336" y="0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5" tIns="45718" rIns="91435" bIns="45718"/>
            <a:lstStyle/>
            <a:p>
              <a:endParaRPr 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16F53BCB-DC06-40C6-AB42-86810BD3B601}"/>
              </a:ext>
            </a:extLst>
          </p:cNvPr>
          <p:cNvSpPr/>
          <p:nvPr/>
        </p:nvSpPr>
        <p:spPr>
          <a:xfrm>
            <a:off x="523558" y="4229779"/>
            <a:ext cx="1146761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Similar set of operations for dealing with peers leaving (For dealing with failures, also need failure detectors)</a:t>
            </a:r>
          </a:p>
        </p:txBody>
      </p:sp>
    </p:spTree>
    <p:extLst>
      <p:ext uri="{BB962C8B-B14F-4D97-AF65-F5344CB8AC3E}">
        <p14:creationId xmlns:p14="http://schemas.microsoft.com/office/powerpoint/2010/main" val="26263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4810A-9620-4AC3-B304-F83F942A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 Wrap-up Notes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BD9011-F33D-48A5-84E7-A2E74ABB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D888E-6A31-4EDE-AD20-DB09C801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227"/>
            <a:ext cx="10515600" cy="36024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Virtual Ring and Consistent Hashing used in Cassandra, </a:t>
            </a:r>
            <a:r>
              <a:rPr lang="en-US" altLang="zh-CN" dirty="0" err="1"/>
              <a:t>Riak</a:t>
            </a:r>
            <a:r>
              <a:rPr lang="en-US" altLang="zh-CN" dirty="0"/>
              <a:t>, Voldemort, DynamoDB, and other key-value stores</a:t>
            </a:r>
          </a:p>
          <a:p>
            <a:r>
              <a:rPr lang="en-US" altLang="zh-CN" dirty="0"/>
              <a:t>Current status of Chord project:</a:t>
            </a:r>
          </a:p>
          <a:p>
            <a:pPr lvl="1"/>
            <a:r>
              <a:rPr lang="en-US" altLang="zh-CN" dirty="0"/>
              <a:t>File systems (</a:t>
            </a:r>
            <a:r>
              <a:rPr lang="en-US" altLang="zh-CN" dirty="0" err="1"/>
              <a:t>CFS,Ivy</a:t>
            </a:r>
            <a:r>
              <a:rPr lang="en-US" altLang="zh-CN" dirty="0"/>
              <a:t>) built on top of Chord</a:t>
            </a:r>
          </a:p>
          <a:p>
            <a:pPr lvl="1"/>
            <a:r>
              <a:rPr lang="en-US" altLang="zh-CN" dirty="0"/>
              <a:t>DNS lookup service built on top of Chord</a:t>
            </a:r>
          </a:p>
          <a:p>
            <a:pPr lvl="1"/>
            <a:r>
              <a:rPr lang="en-US" altLang="zh-CN" dirty="0"/>
              <a:t>Internet Indirection Infrastructure (I3) project at UCB</a:t>
            </a:r>
          </a:p>
          <a:p>
            <a:pPr lvl="1"/>
            <a:r>
              <a:rPr lang="en-US" altLang="zh-CN" dirty="0"/>
              <a:t>Spawned research on many interesting issues about p2p systems</a:t>
            </a:r>
          </a:p>
          <a:p>
            <a:r>
              <a:rPr lang="en-US" altLang="zh-CN" dirty="0">
                <a:hlinkClick r:id="rId2"/>
              </a:rPr>
              <a:t>http://www.pdos.lcs.mit.edu/chord/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2A597-FC06-4EC5-8199-02C06092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33" y="1059794"/>
            <a:ext cx="4981858" cy="17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4810A-9620-4AC3-B304-F83F942A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Chord Wrap-up Notes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BD9011-F33D-48A5-84E7-A2E74ABB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D888E-6A31-4EDE-AD20-DB09C801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227"/>
            <a:ext cx="10515600" cy="3602422"/>
          </a:xfrm>
        </p:spPr>
        <p:txBody>
          <a:bodyPr>
            <a:normAutofit/>
          </a:bodyPr>
          <a:lstStyle/>
          <a:p>
            <a:r>
              <a:rPr lang="en-US" altLang="zh-CN" dirty="0"/>
              <a:t>Can we reduce the lookup latency to </a:t>
            </a:r>
            <a:r>
              <a:rPr lang="en-US" altLang="zh-CN" b="1" dirty="0">
                <a:solidFill>
                  <a:srgbClr val="FF0000"/>
                </a:solidFill>
              </a:rPr>
              <a:t>O(1)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That’s </a:t>
            </a:r>
            <a:r>
              <a:rPr lang="en-US" altLang="zh-CN" b="1" dirty="0" err="1">
                <a:solidFill>
                  <a:srgbClr val="FF0000"/>
                </a:solidFill>
              </a:rPr>
              <a:t>Kelips</a:t>
            </a:r>
            <a:r>
              <a:rPr lang="en-US" altLang="zh-CN" dirty="0"/>
              <a:t>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2A597-FC06-4EC5-8199-02C06092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733" y="1059794"/>
            <a:ext cx="4981858" cy="17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FastTrack,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6DE446-69AF-4B3D-AB9D-5DBEFF2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Study Peer-to-Peer Systems?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338F66-DED8-4780-976B-30B7E69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EB9A74-6BBC-4CDA-8CEF-CBB656D4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distributed systems that seriously focused on scalability with respect to number of nodes</a:t>
            </a:r>
          </a:p>
          <a:p>
            <a:r>
              <a:rPr lang="en-US" altLang="zh-CN" dirty="0"/>
              <a:t>P2P techniques abound in cloud computing systems</a:t>
            </a:r>
          </a:p>
          <a:p>
            <a:pPr lvl="1"/>
            <a:r>
              <a:rPr lang="en-US" altLang="zh-CN" dirty="0"/>
              <a:t>Key-value stores (e.g., Cassandra, </a:t>
            </a:r>
            <a:r>
              <a:rPr lang="en-US" altLang="zh-CN" dirty="0" err="1"/>
              <a:t>Riak</a:t>
            </a:r>
            <a:r>
              <a:rPr lang="en-US" altLang="zh-CN" dirty="0"/>
              <a:t>, Voldemort) use Chord p2p hashing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0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B27D-FCA1-1B48-A63B-956293E1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Kelips</a:t>
            </a:r>
            <a:r>
              <a:rPr lang="en-US" altLang="zh-CN" dirty="0"/>
              <a:t> – A </a:t>
            </a:r>
            <a:r>
              <a:rPr lang="en-US" altLang="zh-CN" b="1" dirty="0">
                <a:solidFill>
                  <a:srgbClr val="FF0000"/>
                </a:solidFill>
              </a:rPr>
              <a:t>1 hop Lookup </a:t>
            </a:r>
            <a:r>
              <a:rPr lang="en-US" altLang="zh-CN" dirty="0"/>
              <a:t>DHT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46C43994-7A09-7C4A-9022-FD4689D6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1951616-32DA-364A-BBE5-32D24D4F0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862"/>
                <a:ext cx="6165159" cy="5244849"/>
              </a:xfrm>
            </p:spPr>
            <p:txBody>
              <a:bodyPr/>
              <a:lstStyle/>
              <a:p>
                <a:r>
                  <a:rPr kumimoji="1" lang="en-US" altLang="zh-CN" b="1" i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dirty="0"/>
                  <a:t> “affinity groups”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kumimoji="1" lang="en-US" altLang="zh-CN" b="1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/>
                  <a:t>Each node hashed to a group (hash mod k)</a:t>
                </a:r>
              </a:p>
              <a:p>
                <a:r>
                  <a:rPr kumimoji="1" lang="en-US" altLang="zh-CN" dirty="0"/>
                  <a:t>Node’s neighbors</a:t>
                </a:r>
              </a:p>
              <a:p>
                <a:pPr lvl="1"/>
                <a:r>
                  <a:rPr kumimoji="1" lang="en-US" altLang="zh-CN" dirty="0"/>
                  <a:t>All other nodes in its own affinity group</a:t>
                </a:r>
              </a:p>
              <a:p>
                <a:pPr lvl="1"/>
                <a:r>
                  <a:rPr kumimoji="1" lang="en-US" altLang="zh-CN" dirty="0"/>
                  <a:t>One contact node per foreign affinity group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1951616-32DA-364A-BBE5-32D24D4F0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862"/>
                <a:ext cx="6165159" cy="5244849"/>
              </a:xfrm>
              <a:blipFill>
                <a:blip r:embed="rId2"/>
                <a:stretch>
                  <a:fillRect l="-1235" t="-1932" r="-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6F3123-EF22-FB4A-AE14-3ED910BDE3AF}"/>
              </a:ext>
            </a:extLst>
          </p:cNvPr>
          <p:cNvGrpSpPr/>
          <p:nvPr/>
        </p:nvGrpSpPr>
        <p:grpSpPr>
          <a:xfrm>
            <a:off x="7012884" y="1460916"/>
            <a:ext cx="4138613" cy="4740276"/>
            <a:chOff x="7012884" y="1460916"/>
            <a:chExt cx="4138613" cy="4740276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982DE901-0A97-E24E-8A3C-49F6E41A2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4297" y="4935954"/>
              <a:ext cx="595313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…</a:t>
              </a:r>
              <a:endParaRPr kumimoji="0" lang="ru-RU" sz="3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D9D59-7387-8D4B-BBC1-0FD77612981D}"/>
                </a:ext>
              </a:extLst>
            </p:cNvPr>
            <p:cNvGrpSpPr/>
            <p:nvPr/>
          </p:nvGrpSpPr>
          <p:grpSpPr>
            <a:xfrm>
              <a:off x="7012884" y="1460916"/>
              <a:ext cx="4138613" cy="4740276"/>
              <a:chOff x="7012884" y="1460916"/>
              <a:chExt cx="4138613" cy="4740276"/>
            </a:xfrm>
          </p:grpSpPr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E41416A1-9454-D243-B35D-93059208B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2884" y="5555079"/>
                <a:ext cx="1185863" cy="646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endPara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0EA5FCC3-B62C-1E4D-B44B-71DD2A07E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7034" y="5259804"/>
                <a:ext cx="554038" cy="800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6F8470E1-B0DE-4948-B6C7-13C85A610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95834" y="5564604"/>
                <a:ext cx="84772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9B0A2648-5307-7F4C-99C0-D3FAE0FD2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2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D704616-8C62-4F43-B50B-7D2F17CC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30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927055B-2482-BD48-9411-586BE96B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4872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420D9DA-3373-5A44-878C-5447DD42277B}"/>
              </a:ext>
            </a:extLst>
          </p:cNvPr>
          <p:cNvGrpSpPr/>
          <p:nvPr/>
        </p:nvGrpSpPr>
        <p:grpSpPr>
          <a:xfrm>
            <a:off x="7263709" y="1676816"/>
            <a:ext cx="3743325" cy="3600450"/>
            <a:chOff x="7263709" y="1676816"/>
            <a:chExt cx="3743325" cy="3600450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8113C14-4E3F-9049-AC65-D34C00FF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3709" y="16768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E36FCED-40D4-2542-98F2-D05EC0FC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562BBDE-4B6F-854B-B53D-96157CFF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6848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E6CAE7B-12B8-F046-9081-7296B74C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147" y="36929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8A7A4E4-FF85-944B-850F-0E82220FD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072" y="43422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F1443FCC-19A9-EA45-A8B3-629E75B3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009" y="18927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E35A2812-AB3C-AA45-BBC1-B2CF189C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34" y="23975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E7408442-1ACA-8141-BD08-5E6C6E7F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572" y="33341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9505746-83B2-F546-88DB-512FE562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109" y="47740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95327E67-ADC5-B34D-8905-FC64FF84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359" y="17498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F79B1D4-22D9-1D4E-8CA8-77B2CB57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96F081A-FD27-1040-B1ED-F7C5FD2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26134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962FE0F1-B409-CF42-89A1-5B7B1E7A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31166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3DEEB10-B9B4-7E48-80FA-87A848DF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134" y="50613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1C2C212-F416-8442-AF90-CA9FF3EC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39818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00FD9E3-CFB0-6C48-93A1-DA52CE51C62E}"/>
              </a:ext>
            </a:extLst>
          </p:cNvPr>
          <p:cNvGrpSpPr/>
          <p:nvPr/>
        </p:nvGrpSpPr>
        <p:grpSpPr>
          <a:xfrm>
            <a:off x="7119247" y="1568866"/>
            <a:ext cx="3970337" cy="3316288"/>
            <a:chOff x="7119247" y="1568866"/>
            <a:chExt cx="3970337" cy="3316288"/>
          </a:xfrm>
        </p:grpSpPr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0934E25B-876A-CF4C-AFE2-EDE2BACC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247" y="3332579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129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4F90D324-3DFC-814F-AD38-64F3A81F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584" y="4485104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30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04AB5573-E517-3D4F-B963-85851291B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9109" y="1568866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15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B1C1C896-D7DF-844C-873A-0C6B2A6D1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7672" y="29738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EF739F2F-3806-6A46-BFE3-C56DD5E5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8259" y="18339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76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D29D6477-5B2F-A44C-B22A-C7FEB5C78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797" y="26975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Text Box 33">
              <a:extLst>
                <a:ext uri="{FF2B5EF4-FFF2-40B4-BE49-F238E27FC236}">
                  <a16:creationId xmlns:a16="http://schemas.microsoft.com/office/drawing/2014/main" id="{1CBF2F26-EF82-1E47-AAA3-287598DAF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6497" y="36342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21AD536-1E5A-D34B-A599-6EB3EF663203}"/>
              </a:ext>
            </a:extLst>
          </p:cNvPr>
          <p:cNvGrpSpPr/>
          <p:nvPr/>
        </p:nvGrpSpPr>
        <p:grpSpPr>
          <a:xfrm>
            <a:off x="8524185" y="2108615"/>
            <a:ext cx="395289" cy="2665415"/>
            <a:chOff x="8524185" y="2108615"/>
            <a:chExt cx="395289" cy="2665415"/>
          </a:xfrm>
        </p:grpSpPr>
        <p:cxnSp>
          <p:nvCxnSpPr>
            <p:cNvPr id="36" name="Straight Arrow Connector 75">
              <a:extLst>
                <a:ext uri="{FF2B5EF4-FFF2-40B4-BE49-F238E27FC236}">
                  <a16:creationId xmlns:a16="http://schemas.microsoft.com/office/drawing/2014/main" id="{2F2150D1-C91F-F049-BA3A-BC20E94546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848035" y="2108615"/>
              <a:ext cx="36513" cy="1333500"/>
            </a:xfrm>
            <a:prstGeom prst="straightConnector1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76">
              <a:extLst>
                <a:ext uri="{FF2B5EF4-FFF2-40B4-BE49-F238E27FC236}">
                  <a16:creationId xmlns:a16="http://schemas.microsoft.com/office/drawing/2014/main" id="{4A96C70B-EA11-A04E-8994-F94C11917E30}"/>
                </a:ext>
              </a:extLst>
            </p:cNvPr>
            <p:cNvCxnSpPr>
              <a:cxnSpLocks noChangeShapeType="1"/>
              <a:stCxn id="23" idx="3"/>
              <a:endCxn id="22" idx="2"/>
            </p:cNvCxnSpPr>
            <p:nvPr/>
          </p:nvCxnSpPr>
          <p:spPr bwMode="auto">
            <a:xfrm flipH="1" flipV="1">
              <a:off x="8524185" y="2613441"/>
              <a:ext cx="395289" cy="828675"/>
            </a:xfrm>
            <a:prstGeom prst="straightConnector1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77">
              <a:extLst>
                <a:ext uri="{FF2B5EF4-FFF2-40B4-BE49-F238E27FC236}">
                  <a16:creationId xmlns:a16="http://schemas.microsoft.com/office/drawing/2014/main" id="{7EE02868-85D6-8D4B-B87E-6876DFFCDD5B}"/>
                </a:ext>
              </a:extLst>
            </p:cNvPr>
            <p:cNvCxnSpPr>
              <a:cxnSpLocks noChangeShapeType="1"/>
              <a:stCxn id="23" idx="3"/>
              <a:endCxn id="24" idx="0"/>
            </p:cNvCxnSpPr>
            <p:nvPr/>
          </p:nvCxnSpPr>
          <p:spPr bwMode="auto">
            <a:xfrm flipH="1">
              <a:off x="8667059" y="3442117"/>
              <a:ext cx="252413" cy="1331913"/>
            </a:xfrm>
            <a:prstGeom prst="straightConnector1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F10C3F7-3E8A-0C40-9813-913B63A3F5FE}"/>
              </a:ext>
            </a:extLst>
          </p:cNvPr>
          <p:cNvGrpSpPr/>
          <p:nvPr/>
        </p:nvGrpSpPr>
        <p:grpSpPr>
          <a:xfrm>
            <a:off x="7551046" y="3442115"/>
            <a:ext cx="3168654" cy="647700"/>
            <a:chOff x="7551046" y="3442115"/>
            <a:chExt cx="3168654" cy="647700"/>
          </a:xfrm>
        </p:grpSpPr>
        <p:cxnSp>
          <p:nvCxnSpPr>
            <p:cNvPr id="39" name="Straight Arrow Connector 78">
              <a:extLst>
                <a:ext uri="{FF2B5EF4-FFF2-40B4-BE49-F238E27FC236}">
                  <a16:creationId xmlns:a16="http://schemas.microsoft.com/office/drawing/2014/main" id="{B267D6F6-DD2C-554B-AE1B-79A6177B1A74}"/>
                </a:ext>
              </a:extLst>
            </p:cNvPr>
            <p:cNvCxnSpPr>
              <a:cxnSpLocks noChangeShapeType="1"/>
              <a:stCxn id="23" idx="1"/>
              <a:endCxn id="19" idx="3"/>
            </p:cNvCxnSpPr>
            <p:nvPr/>
          </p:nvCxnSpPr>
          <p:spPr bwMode="auto">
            <a:xfrm flipH="1">
              <a:off x="7551046" y="3442118"/>
              <a:ext cx="1152526" cy="358775"/>
            </a:xfrm>
            <a:prstGeom prst="straightConnector1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79">
              <a:extLst>
                <a:ext uri="{FF2B5EF4-FFF2-40B4-BE49-F238E27FC236}">
                  <a16:creationId xmlns:a16="http://schemas.microsoft.com/office/drawing/2014/main" id="{6D35AF02-2083-9A44-9931-C03C6D0884F1}"/>
                </a:ext>
              </a:extLst>
            </p:cNvPr>
            <p:cNvCxnSpPr>
              <a:cxnSpLocks noChangeShapeType="1"/>
              <a:stCxn id="23" idx="3"/>
              <a:endCxn id="30" idx="1"/>
            </p:cNvCxnSpPr>
            <p:nvPr/>
          </p:nvCxnSpPr>
          <p:spPr bwMode="auto">
            <a:xfrm>
              <a:off x="8919474" y="3442115"/>
              <a:ext cx="1800226" cy="647700"/>
            </a:xfrm>
            <a:prstGeom prst="straightConnector1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45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B27D-FCA1-1B48-A63B-956293E1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Kelips Files and Metadata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46C43994-7A09-7C4A-9022-FD4689D6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51616-32DA-364A-BBE5-32D24D4F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6165159" cy="524484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File can be stored at any node(s)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Decouple</a:t>
            </a:r>
            <a:r>
              <a:rPr kumimoji="1" lang="en-US" altLang="zh-CN" dirty="0"/>
              <a:t> file replication/location from file querying</a:t>
            </a:r>
          </a:p>
          <a:p>
            <a:r>
              <a:rPr kumimoji="1" lang="en-US" altLang="zh-CN" dirty="0"/>
              <a:t>Each filename hashed to a group</a:t>
            </a:r>
          </a:p>
          <a:p>
            <a:pPr lvl="1"/>
            <a:r>
              <a:rPr kumimoji="1" lang="en-US" altLang="zh-CN" dirty="0"/>
              <a:t>All nodes in the group replicate pointer information, i.e., &lt;filename, file location&gt; </a:t>
            </a:r>
          </a:p>
          <a:p>
            <a:pPr lvl="1"/>
            <a:r>
              <a:rPr kumimoji="1" lang="en-US" altLang="zh-CN" dirty="0"/>
              <a:t>Spread using gossip</a:t>
            </a:r>
          </a:p>
          <a:p>
            <a:pPr lvl="1"/>
            <a:r>
              <a:rPr kumimoji="1" lang="en-US" altLang="zh-CN" dirty="0"/>
              <a:t>Affinity group </a:t>
            </a:r>
            <a:r>
              <a:rPr kumimoji="1" lang="en-US" altLang="zh-CN" b="1" dirty="0">
                <a:solidFill>
                  <a:srgbClr val="FF0000"/>
                </a:solidFill>
              </a:rPr>
              <a:t>does not</a:t>
            </a:r>
            <a:r>
              <a:rPr kumimoji="1" lang="en-US" altLang="zh-CN" dirty="0"/>
              <a:t> store files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6F3123-EF22-FB4A-AE14-3ED910BDE3AF}"/>
              </a:ext>
            </a:extLst>
          </p:cNvPr>
          <p:cNvGrpSpPr/>
          <p:nvPr/>
        </p:nvGrpSpPr>
        <p:grpSpPr>
          <a:xfrm>
            <a:off x="7012884" y="1460916"/>
            <a:ext cx="4138613" cy="4740276"/>
            <a:chOff x="7012884" y="1460916"/>
            <a:chExt cx="4138613" cy="4740276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982DE901-0A97-E24E-8A3C-49F6E41A2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4297" y="4935954"/>
              <a:ext cx="595313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…</a:t>
              </a:r>
              <a:endParaRPr kumimoji="0" lang="ru-RU" sz="3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D9D59-7387-8D4B-BBC1-0FD77612981D}"/>
                </a:ext>
              </a:extLst>
            </p:cNvPr>
            <p:cNvGrpSpPr/>
            <p:nvPr/>
          </p:nvGrpSpPr>
          <p:grpSpPr>
            <a:xfrm>
              <a:off x="7012884" y="1460916"/>
              <a:ext cx="4138613" cy="4740276"/>
              <a:chOff x="7012884" y="1460916"/>
              <a:chExt cx="4138613" cy="4740276"/>
            </a:xfrm>
          </p:grpSpPr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E41416A1-9454-D243-B35D-93059208B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2884" y="5555079"/>
                <a:ext cx="1185863" cy="646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endPara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0EA5FCC3-B62C-1E4D-B44B-71DD2A07E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7034" y="5259804"/>
                <a:ext cx="554038" cy="800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6F8470E1-B0DE-4948-B6C7-13C85A610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95834" y="5564604"/>
                <a:ext cx="84772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9B0A2648-5307-7F4C-99C0-D3FAE0FD2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2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D704616-8C62-4F43-B50B-7D2F17CC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30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927055B-2482-BD48-9411-586BE96B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4872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420D9DA-3373-5A44-878C-5447DD42277B}"/>
              </a:ext>
            </a:extLst>
          </p:cNvPr>
          <p:cNvGrpSpPr/>
          <p:nvPr/>
        </p:nvGrpSpPr>
        <p:grpSpPr>
          <a:xfrm>
            <a:off x="7263709" y="1676816"/>
            <a:ext cx="3743325" cy="3600450"/>
            <a:chOff x="7263709" y="1676816"/>
            <a:chExt cx="3743325" cy="3600450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8113C14-4E3F-9049-AC65-D34C00FF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3709" y="16768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E36FCED-40D4-2542-98F2-D05EC0FC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562BBDE-4B6F-854B-B53D-96157CFF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6848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E6CAE7B-12B8-F046-9081-7296B74C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147" y="36929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8A7A4E4-FF85-944B-850F-0E82220FD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072" y="43422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F1443FCC-19A9-EA45-A8B3-629E75B3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009" y="18927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E35A2812-AB3C-AA45-BBC1-B2CF189C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34" y="23975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E7408442-1ACA-8141-BD08-5E6C6E7F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572" y="33341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9505746-83B2-F546-88DB-512FE562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109" y="47740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95327E67-ADC5-B34D-8905-FC64FF84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359" y="17498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F79B1D4-22D9-1D4E-8CA8-77B2CB57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96F081A-FD27-1040-B1ED-F7C5FD2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26134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962FE0F1-B409-CF42-89A1-5B7B1E7A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31166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3DEEB10-B9B4-7E48-80FA-87A848DF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134" y="50613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1C2C212-F416-8442-AF90-CA9FF3EC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39818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00FD9E3-CFB0-6C48-93A1-DA52CE51C62E}"/>
              </a:ext>
            </a:extLst>
          </p:cNvPr>
          <p:cNvGrpSpPr/>
          <p:nvPr/>
        </p:nvGrpSpPr>
        <p:grpSpPr>
          <a:xfrm>
            <a:off x="7119247" y="1568866"/>
            <a:ext cx="3970337" cy="3316288"/>
            <a:chOff x="7119247" y="1568866"/>
            <a:chExt cx="3970337" cy="3316288"/>
          </a:xfrm>
        </p:grpSpPr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0934E25B-876A-CF4C-AFE2-EDE2BACC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247" y="3332579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129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4F90D324-3DFC-814F-AD38-64F3A81F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584" y="4485104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30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04AB5573-E517-3D4F-B963-85851291B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9109" y="1568866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15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B1C1C896-D7DF-844C-873A-0C6B2A6D1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7672" y="29738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EF739F2F-3806-6A46-BFE3-C56DD5E5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8259" y="18339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76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D29D6477-5B2F-A44C-B22A-C7FEB5C78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797" y="26975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Text Box 33">
              <a:extLst>
                <a:ext uri="{FF2B5EF4-FFF2-40B4-BE49-F238E27FC236}">
                  <a16:creationId xmlns:a16="http://schemas.microsoft.com/office/drawing/2014/main" id="{1CBF2F26-EF82-1E47-AAA3-287598DAF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6497" y="36342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8" name="Text Box 8">
            <a:extLst>
              <a:ext uri="{FF2B5EF4-FFF2-40B4-BE49-F238E27FC236}">
                <a16:creationId xmlns:a16="http://schemas.microsoft.com/office/drawing/2014/main" id="{25AD5206-88B8-FF40-BC8E-686A4A3C6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383" y="223157"/>
            <a:ext cx="3764575" cy="83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>
            <a:spAutoFit/>
          </a:bodyPr>
          <a:lstStyle/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600" b="1" i="1" dirty="0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PennyLane.mp3 hashes to k-1</a:t>
            </a:r>
          </a:p>
          <a:p>
            <a:pPr marL="285738" indent="-285738">
              <a:buFont typeface="Arial" pitchFamily="34" charset="0"/>
              <a:buChar char="•"/>
              <a:defRPr/>
            </a:pPr>
            <a:r>
              <a:rPr lang="de-DE" sz="1600" b="1" i="1" dirty="0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Everyone in this </a:t>
            </a:r>
            <a:r>
              <a:rPr lang="de-DE" sz="1600" b="1" i="1" dirty="0" err="1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group</a:t>
            </a:r>
            <a:r>
              <a:rPr lang="de-DE" sz="1600" b="1" i="1" dirty="0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stores</a:t>
            </a:r>
            <a:r>
              <a:rPr lang="de-DE" sz="1600" b="1" i="1" dirty="0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 &lt;PennyLane.mp3, </a:t>
            </a:r>
            <a:r>
              <a:rPr lang="de-DE" sz="1600" b="1" i="1" dirty="0" err="1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who</a:t>
            </a:r>
            <a:r>
              <a:rPr lang="de-DE" sz="1600" b="1" i="1" dirty="0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-</a:t>
            </a:r>
            <a:r>
              <a:rPr lang="de-DE" sz="1600" b="1" i="1" dirty="0" err="1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has</a:t>
            </a:r>
            <a:r>
              <a:rPr lang="de-DE" sz="1600" b="1" i="1" dirty="0">
                <a:latin typeface="Arial" panose="020B0604020202020204" pitchFamily="34" charset="0"/>
                <a:ea typeface="ＭＳ Ｐゴシック" pitchFamily="-84" charset="-128"/>
                <a:cs typeface="Arial" panose="020B0604020202020204" pitchFamily="34" charset="0"/>
              </a:rPr>
              <a:t>-file&gt;</a:t>
            </a:r>
            <a:endParaRPr lang="ru-RU" sz="1600" b="1" i="1" dirty="0">
              <a:latin typeface="Arial" panose="020B0604020202020204" pitchFamily="34" charset="0"/>
              <a:ea typeface="ＭＳ Ｐゴシック" pitchFamily="-84" charset="-128"/>
              <a:cs typeface="Arial" panose="020B0604020202020204" pitchFamily="34" charset="0"/>
            </a:endParaRPr>
          </a:p>
        </p:txBody>
      </p:sp>
      <p:sp>
        <p:nvSpPr>
          <p:cNvPr id="47" name="Oval 83">
            <a:extLst>
              <a:ext uri="{FF2B5EF4-FFF2-40B4-BE49-F238E27FC236}">
                <a16:creationId xmlns:a16="http://schemas.microsoft.com/office/drawing/2014/main" id="{9C0DCACC-A107-7F43-ADE5-D410C446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539" y="1148131"/>
            <a:ext cx="1476376" cy="4491038"/>
          </a:xfrm>
          <a:prstGeom prst="ellipse">
            <a:avLst/>
          </a:prstGeom>
          <a:solidFill>
            <a:srgbClr val="FFFFFF">
              <a:alpha val="0"/>
            </a:srgbClr>
          </a:solidFill>
          <a:ln w="381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91435" tIns="45718" rIns="91435" bIns="45718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EA187866-9883-B54E-B3D7-C85B8AF2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646" y="1680694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8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75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0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B27D-FCA1-1B48-A63B-956293E1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Kelips</a:t>
            </a:r>
            <a:r>
              <a:rPr lang="en-US" altLang="zh-CN" dirty="0"/>
              <a:t> Lookup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46C43994-7A09-7C4A-9022-FD4689D6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1951616-32DA-364A-BBE5-32D24D4F0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862"/>
                <a:ext cx="6165159" cy="524484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Lookup = 1 hop (or a few)</a:t>
                </a:r>
              </a:p>
              <a:p>
                <a:pPr lvl="1"/>
                <a:r>
                  <a:rPr lang="en-US" altLang="zh-CN" dirty="0"/>
                  <a:t>Find file affinity group</a:t>
                </a:r>
              </a:p>
              <a:p>
                <a:pPr lvl="1"/>
                <a:r>
                  <a:rPr lang="en-US" altLang="zh-CN" dirty="0"/>
                  <a:t>Go to your contact for the file affinity group</a:t>
                </a:r>
              </a:p>
              <a:p>
                <a:pPr lvl="1"/>
                <a:r>
                  <a:rPr lang="en-US" altLang="zh-CN" dirty="0"/>
                  <a:t>Failing that try another of your neighbors to find a contact</a:t>
                </a:r>
              </a:p>
              <a:p>
                <a:r>
                  <a:rPr lang="en-US" altLang="zh-CN" dirty="0"/>
                  <a:t>Memory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1.93 MB for 100K nodes, 10M files</a:t>
                </a:r>
              </a:p>
              <a:p>
                <a:pPr lvl="1"/>
                <a:r>
                  <a:rPr lang="en-US" altLang="zh-CN" dirty="0"/>
                  <a:t>Fits in RAM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1951616-32DA-364A-BBE5-32D24D4F0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862"/>
                <a:ext cx="6165159" cy="5244849"/>
              </a:xfrm>
              <a:blipFill>
                <a:blip r:embed="rId2"/>
                <a:stretch>
                  <a:fillRect l="-1235" t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6F3123-EF22-FB4A-AE14-3ED910BDE3AF}"/>
              </a:ext>
            </a:extLst>
          </p:cNvPr>
          <p:cNvGrpSpPr/>
          <p:nvPr/>
        </p:nvGrpSpPr>
        <p:grpSpPr>
          <a:xfrm>
            <a:off x="7012884" y="1460916"/>
            <a:ext cx="4138613" cy="4740276"/>
            <a:chOff x="7012884" y="1460916"/>
            <a:chExt cx="4138613" cy="4740276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982DE901-0A97-E24E-8A3C-49F6E41A2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4297" y="4935954"/>
              <a:ext cx="595313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…</a:t>
              </a:r>
              <a:endParaRPr kumimoji="0" lang="ru-RU" sz="3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D9D59-7387-8D4B-BBC1-0FD77612981D}"/>
                </a:ext>
              </a:extLst>
            </p:cNvPr>
            <p:cNvGrpSpPr/>
            <p:nvPr/>
          </p:nvGrpSpPr>
          <p:grpSpPr>
            <a:xfrm>
              <a:off x="7012884" y="1460916"/>
              <a:ext cx="4138613" cy="4740276"/>
              <a:chOff x="7012884" y="1460916"/>
              <a:chExt cx="4138613" cy="4740276"/>
            </a:xfrm>
          </p:grpSpPr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E41416A1-9454-D243-B35D-93059208B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2884" y="5555079"/>
                <a:ext cx="1185863" cy="646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endPara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0EA5FCC3-B62C-1E4D-B44B-71DD2A07E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7034" y="5259804"/>
                <a:ext cx="554038" cy="800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6F8470E1-B0DE-4948-B6C7-13C85A610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95834" y="5564604"/>
                <a:ext cx="84772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9B0A2648-5307-7F4C-99C0-D3FAE0FD2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2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D704616-8C62-4F43-B50B-7D2F17CC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30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927055B-2482-BD48-9411-586BE96B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4872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420D9DA-3373-5A44-878C-5447DD42277B}"/>
              </a:ext>
            </a:extLst>
          </p:cNvPr>
          <p:cNvGrpSpPr/>
          <p:nvPr/>
        </p:nvGrpSpPr>
        <p:grpSpPr>
          <a:xfrm>
            <a:off x="7263709" y="1676816"/>
            <a:ext cx="3743325" cy="3600450"/>
            <a:chOff x="7263709" y="1676816"/>
            <a:chExt cx="3743325" cy="3600450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8113C14-4E3F-9049-AC65-D34C00FF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3709" y="16768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E36FCED-40D4-2542-98F2-D05EC0FC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562BBDE-4B6F-854B-B53D-96157CFF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6848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E6CAE7B-12B8-F046-9081-7296B74C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147" y="36929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8A7A4E4-FF85-944B-850F-0E82220FD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072" y="43422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F1443FCC-19A9-EA45-A8B3-629E75B3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009" y="18927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E35A2812-AB3C-AA45-BBC1-B2CF189C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34" y="23975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E7408442-1ACA-8141-BD08-5E6C6E7F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572" y="33341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9505746-83B2-F546-88DB-512FE562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109" y="47740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95327E67-ADC5-B34D-8905-FC64FF84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359" y="17498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F79B1D4-22D9-1D4E-8CA8-77B2CB57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96F081A-FD27-1040-B1ED-F7C5FD2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26134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962FE0F1-B409-CF42-89A1-5B7B1E7A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31166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3DEEB10-B9B4-7E48-80FA-87A848DF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134" y="50613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1C2C212-F416-8442-AF90-CA9FF3EC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39818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00FD9E3-CFB0-6C48-93A1-DA52CE51C62E}"/>
              </a:ext>
            </a:extLst>
          </p:cNvPr>
          <p:cNvGrpSpPr/>
          <p:nvPr/>
        </p:nvGrpSpPr>
        <p:grpSpPr>
          <a:xfrm>
            <a:off x="7119247" y="1568866"/>
            <a:ext cx="3970337" cy="3316288"/>
            <a:chOff x="7119247" y="1568866"/>
            <a:chExt cx="3970337" cy="3316288"/>
          </a:xfrm>
        </p:grpSpPr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0934E25B-876A-CF4C-AFE2-EDE2BACC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247" y="3332579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129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4F90D324-3DFC-814F-AD38-64F3A81F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584" y="4485104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30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04AB5573-E517-3D4F-B963-85851291B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9109" y="1568866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15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B1C1C896-D7DF-844C-873A-0C6B2A6D1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7672" y="29738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EF739F2F-3806-6A46-BFE3-C56DD5E5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8259" y="18339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76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D29D6477-5B2F-A44C-B22A-C7FEB5C78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797" y="26975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Text Box 33">
              <a:extLst>
                <a:ext uri="{FF2B5EF4-FFF2-40B4-BE49-F238E27FC236}">
                  <a16:creationId xmlns:a16="http://schemas.microsoft.com/office/drawing/2014/main" id="{1CBF2F26-EF82-1E47-AAA3-287598DAF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6497" y="36342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36" name="Straight Arrow Connector 75">
            <a:extLst>
              <a:ext uri="{FF2B5EF4-FFF2-40B4-BE49-F238E27FC236}">
                <a16:creationId xmlns:a16="http://schemas.microsoft.com/office/drawing/2014/main" id="{2F2150D1-C91F-F049-BA3A-BC20E94546E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848035" y="2108615"/>
            <a:ext cx="36513" cy="133350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76">
            <a:extLst>
              <a:ext uri="{FF2B5EF4-FFF2-40B4-BE49-F238E27FC236}">
                <a16:creationId xmlns:a16="http://schemas.microsoft.com/office/drawing/2014/main" id="{4A96C70B-EA11-A04E-8994-F94C11917E30}"/>
              </a:ext>
            </a:extLst>
          </p:cNvPr>
          <p:cNvCxnSpPr>
            <a:cxnSpLocks noChangeShapeType="1"/>
            <a:stCxn id="23" idx="3"/>
            <a:endCxn id="22" idx="2"/>
          </p:cNvCxnSpPr>
          <p:nvPr/>
        </p:nvCxnSpPr>
        <p:spPr bwMode="auto">
          <a:xfrm flipH="1" flipV="1">
            <a:off x="8524185" y="2613441"/>
            <a:ext cx="395289" cy="828675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79">
            <a:extLst>
              <a:ext uri="{FF2B5EF4-FFF2-40B4-BE49-F238E27FC236}">
                <a16:creationId xmlns:a16="http://schemas.microsoft.com/office/drawing/2014/main" id="{6D35AF02-2083-9A44-9931-C03C6D0884F1}"/>
              </a:ext>
            </a:extLst>
          </p:cNvPr>
          <p:cNvCxnSpPr>
            <a:cxnSpLocks noChangeShapeType="1"/>
            <a:stCxn id="23" idx="3"/>
            <a:endCxn id="30" idx="1"/>
          </p:cNvCxnSpPr>
          <p:nvPr/>
        </p:nvCxnSpPr>
        <p:spPr bwMode="auto">
          <a:xfrm>
            <a:off x="8919474" y="3442115"/>
            <a:ext cx="1800226" cy="647700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2">
            <a:extLst>
              <a:ext uri="{FF2B5EF4-FFF2-40B4-BE49-F238E27FC236}">
                <a16:creationId xmlns:a16="http://schemas.microsoft.com/office/drawing/2014/main" id="{EA187866-9883-B54E-B3D7-C85B8AF2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439" y="1887953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DAB36585-754A-DB43-80C4-12CAE292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59" y="1743490"/>
            <a:ext cx="2159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75">
            <a:extLst>
              <a:ext uri="{FF2B5EF4-FFF2-40B4-BE49-F238E27FC236}">
                <a16:creationId xmlns:a16="http://schemas.microsoft.com/office/drawing/2014/main" id="{AF90C7BD-E6D7-CA49-8166-4512B8C9ABAE}"/>
              </a:ext>
            </a:extLst>
          </p:cNvPr>
          <p:cNvCxnSpPr>
            <a:cxnSpLocks noChangeShapeType="1"/>
            <a:endCxn id="49" idx="2"/>
          </p:cNvCxnSpPr>
          <p:nvPr/>
        </p:nvCxnSpPr>
        <p:spPr bwMode="auto">
          <a:xfrm flipH="1" flipV="1">
            <a:off x="10540309" y="1959390"/>
            <a:ext cx="305598" cy="201178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27551F4-344E-EA47-9CCF-E83877DA48D2}"/>
              </a:ext>
            </a:extLst>
          </p:cNvPr>
          <p:cNvSpPr txBox="1"/>
          <p:nvPr/>
        </p:nvSpPr>
        <p:spPr>
          <a:xfrm>
            <a:off x="10586347" y="3689816"/>
            <a:ext cx="35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FF0000"/>
                </a:solidFill>
              </a:rPr>
              <a:t>X</a:t>
            </a:r>
            <a:endParaRPr kumimoji="1" lang="zh-CN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79">
            <a:extLst>
              <a:ext uri="{FF2B5EF4-FFF2-40B4-BE49-F238E27FC236}">
                <a16:creationId xmlns:a16="http://schemas.microsoft.com/office/drawing/2014/main" id="{A9F9A9D9-2722-464B-9E1F-735E2A0E7384}"/>
              </a:ext>
            </a:extLst>
          </p:cNvPr>
          <p:cNvCxnSpPr>
            <a:cxnSpLocks noChangeShapeType="1"/>
            <a:endCxn id="27" idx="1"/>
          </p:cNvCxnSpPr>
          <p:nvPr/>
        </p:nvCxnSpPr>
        <p:spPr bwMode="auto">
          <a:xfrm>
            <a:off x="8650393" y="2515017"/>
            <a:ext cx="1708941" cy="206374"/>
          </a:xfrm>
          <a:prstGeom prst="straightConnector1">
            <a:avLst/>
          </a:prstGeom>
          <a:noFill/>
          <a:ln w="25400">
            <a:solidFill>
              <a:srgbClr val="00CC99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75">
            <a:extLst>
              <a:ext uri="{FF2B5EF4-FFF2-40B4-BE49-F238E27FC236}">
                <a16:creationId xmlns:a16="http://schemas.microsoft.com/office/drawing/2014/main" id="{9E292F4C-F967-D344-B6BC-5A055FA9181F}"/>
              </a:ext>
            </a:extLst>
          </p:cNvPr>
          <p:cNvCxnSpPr>
            <a:cxnSpLocks noChangeShapeType="1"/>
            <a:stCxn id="27" idx="0"/>
            <a:endCxn id="49" idx="2"/>
          </p:cNvCxnSpPr>
          <p:nvPr/>
        </p:nvCxnSpPr>
        <p:spPr bwMode="auto">
          <a:xfrm flipV="1">
            <a:off x="10467284" y="1959390"/>
            <a:ext cx="73025" cy="654051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46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49" grpId="0" animBg="1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B27D-FCA1-1B48-A63B-956293E1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Kelips</a:t>
            </a:r>
            <a:r>
              <a:rPr lang="en-US" altLang="zh-CN" dirty="0"/>
              <a:t> Soft State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46C43994-7A09-7C4A-9022-FD4689D6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51616-32DA-364A-BBE5-32D24D4F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6165159" cy="5244849"/>
          </a:xfrm>
        </p:spPr>
        <p:txBody>
          <a:bodyPr>
            <a:normAutofit/>
          </a:bodyPr>
          <a:lstStyle/>
          <a:p>
            <a:r>
              <a:rPr lang="en-US" altLang="zh-CN" dirty="0"/>
              <a:t>Membership lists </a:t>
            </a:r>
          </a:p>
          <a:p>
            <a:pPr lvl="1"/>
            <a:r>
              <a:rPr lang="en-US" altLang="zh-CN" dirty="0"/>
              <a:t>Gossip-based membership</a:t>
            </a:r>
          </a:p>
          <a:p>
            <a:pPr lvl="2"/>
            <a:r>
              <a:rPr lang="en-US" altLang="zh-CN" dirty="0"/>
              <a:t>Within each affinity group</a:t>
            </a:r>
          </a:p>
          <a:p>
            <a:pPr lvl="2"/>
            <a:r>
              <a:rPr lang="en-US" altLang="zh-CN" dirty="0"/>
              <a:t>And also across affinity groups</a:t>
            </a:r>
          </a:p>
          <a:p>
            <a:pPr lvl="2"/>
            <a:r>
              <a:rPr lang="en-US" altLang="zh-CN" dirty="0"/>
              <a:t>O(log(N)) dissemination time</a:t>
            </a:r>
          </a:p>
          <a:p>
            <a:r>
              <a:rPr lang="en-US" altLang="zh-CN" dirty="0"/>
              <a:t>File metadata</a:t>
            </a:r>
          </a:p>
          <a:p>
            <a:pPr lvl="1"/>
            <a:r>
              <a:rPr lang="en-US" altLang="zh-CN" dirty="0"/>
              <a:t>Needs to be periodically refreshed from source node</a:t>
            </a:r>
          </a:p>
          <a:p>
            <a:pPr lvl="1"/>
            <a:r>
              <a:rPr lang="en-US" altLang="zh-CN" dirty="0"/>
              <a:t>Times out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6F3123-EF22-FB4A-AE14-3ED910BDE3AF}"/>
              </a:ext>
            </a:extLst>
          </p:cNvPr>
          <p:cNvGrpSpPr/>
          <p:nvPr/>
        </p:nvGrpSpPr>
        <p:grpSpPr>
          <a:xfrm>
            <a:off x="7012884" y="1460916"/>
            <a:ext cx="4138613" cy="4740276"/>
            <a:chOff x="7012884" y="1460916"/>
            <a:chExt cx="4138613" cy="4740276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982DE901-0A97-E24E-8A3C-49F6E41A2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4297" y="4935954"/>
              <a:ext cx="595313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…</a:t>
              </a:r>
              <a:endParaRPr kumimoji="0" lang="ru-RU" sz="3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EDD9D59-7387-8D4B-BBC1-0FD77612981D}"/>
                </a:ext>
              </a:extLst>
            </p:cNvPr>
            <p:cNvGrpSpPr/>
            <p:nvPr/>
          </p:nvGrpSpPr>
          <p:grpSpPr>
            <a:xfrm>
              <a:off x="7012884" y="1460916"/>
              <a:ext cx="4138613" cy="4740276"/>
              <a:chOff x="7012884" y="1460916"/>
              <a:chExt cx="4138613" cy="4740276"/>
            </a:xfrm>
          </p:grpSpPr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E41416A1-9454-D243-B35D-93059208B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2884" y="5555079"/>
                <a:ext cx="1185863" cy="646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Affinity</a:t>
                </a:r>
                <a:endPara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Group # 0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0EA5FCC3-B62C-1E4D-B44B-71DD2A07E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7034" y="5259804"/>
                <a:ext cx="554038" cy="800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6F8470E1-B0DE-4948-B6C7-13C85A610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95834" y="5564604"/>
                <a:ext cx="84772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Arial" charset="0"/>
                  </a:rPr>
                  <a:t># k-1</a:t>
                </a:r>
                <a:endParaRPr kumimoji="0" lang="ru-RU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9B0A2648-5307-7F4C-99C0-D3FAE0FD2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92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D704616-8C62-4F43-B50B-7D2F17CC3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3047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3927055B-2482-BD48-9411-586BE96B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4872" y="1460916"/>
                <a:ext cx="936625" cy="403225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420D9DA-3373-5A44-878C-5447DD42277B}"/>
              </a:ext>
            </a:extLst>
          </p:cNvPr>
          <p:cNvGrpSpPr/>
          <p:nvPr/>
        </p:nvGrpSpPr>
        <p:grpSpPr>
          <a:xfrm>
            <a:off x="7263709" y="1676816"/>
            <a:ext cx="3743325" cy="3600450"/>
            <a:chOff x="7263709" y="1676816"/>
            <a:chExt cx="3743325" cy="3600450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8113C14-4E3F-9049-AC65-D34C00FF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3709" y="16768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E36FCED-40D4-2542-98F2-D05EC0FCE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562BBDE-4B6F-854B-B53D-96157CFF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609" y="26848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7E6CAE7B-12B8-F046-9081-7296B74C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147" y="36929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B8A7A4E4-FF85-944B-850F-0E82220FD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072" y="43422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F1443FCC-19A9-EA45-A8B3-629E75B3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009" y="189271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E35A2812-AB3C-AA45-BBC1-B2CF189C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34" y="23975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E7408442-1ACA-8141-BD08-5E6C6E7F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572" y="33341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19505746-83B2-F546-88DB-512FE562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9109" y="477402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95327E67-ADC5-B34D-8905-FC64FF84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359" y="17498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AF79B1D4-22D9-1D4E-8CA8-77B2CB57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21816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96F081A-FD27-1040-B1ED-F7C5FD2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2613441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962FE0F1-B409-CF42-89A1-5B7B1E7A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334" y="3116679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83DEEB10-B9B4-7E48-80FA-87A848DFA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134" y="50613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1C2C212-F416-8442-AF90-CA9FF3EC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697" y="3981866"/>
              <a:ext cx="215900" cy="215900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00FD9E3-CFB0-6C48-93A1-DA52CE51C62E}"/>
              </a:ext>
            </a:extLst>
          </p:cNvPr>
          <p:cNvGrpSpPr/>
          <p:nvPr/>
        </p:nvGrpSpPr>
        <p:grpSpPr>
          <a:xfrm>
            <a:off x="7119247" y="1568866"/>
            <a:ext cx="3970337" cy="3316288"/>
            <a:chOff x="7119247" y="1568866"/>
            <a:chExt cx="3970337" cy="3316288"/>
          </a:xfrm>
        </p:grpSpPr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0934E25B-876A-CF4C-AFE2-EDE2BACC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9247" y="3332579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129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4F90D324-3DFC-814F-AD38-64F3A81F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584" y="4485104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30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04AB5573-E517-3D4F-B963-85851291B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9109" y="1568866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15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B1C1C896-D7DF-844C-873A-0C6B2A6D1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7672" y="29738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160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EF739F2F-3806-6A46-BFE3-C56DD5E5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8259" y="18339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76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Text Box 32">
              <a:extLst>
                <a:ext uri="{FF2B5EF4-FFF2-40B4-BE49-F238E27FC236}">
                  <a16:creationId xmlns:a16="http://schemas.microsoft.com/office/drawing/2014/main" id="{D29D6477-5B2F-A44C-B22A-C7FEB5C78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797" y="2697579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18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Text Box 33">
              <a:extLst>
                <a:ext uri="{FF2B5EF4-FFF2-40B4-BE49-F238E27FC236}">
                  <a16:creationId xmlns:a16="http://schemas.microsoft.com/office/drawing/2014/main" id="{1CBF2F26-EF82-1E47-AAA3-287598DAF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6497" y="3634204"/>
              <a:ext cx="569913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167</a:t>
              </a:r>
              <a:endParaRPr kumimoji="0" lang="ru-RU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9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11C95-79DF-B547-BD40-E4D4AC06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We Have Studied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94BE18E8-8607-264C-BE6D-CCA222D0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01F262-281B-3044-BFDF-2422948B8588}"/>
              </a:ext>
            </a:extLst>
          </p:cNvPr>
          <p:cNvSpPr txBox="1"/>
          <p:nvPr/>
        </p:nvSpPr>
        <p:spPr>
          <a:xfrm>
            <a:off x="846086" y="1591936"/>
            <a:ext cx="10507714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P2P systems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Unstructured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Napster, Gnutella, FastTrack,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BitTorrent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Structured P2P systems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Chord, Pastry,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Kelips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4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57618-C02B-D24F-AC12-3E27D330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design: All about tradeoff!</a:t>
            </a:r>
            <a:endParaRPr kumimoji="1" lang="zh-CN" altLang="en-US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722E4C3A-824B-5343-B869-CF9AE6A9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E931F-5371-854E-9951-EF68C13A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Range of tradeoffs available</a:t>
            </a:r>
          </a:p>
          <a:p>
            <a:pPr lvl="1"/>
            <a:r>
              <a:rPr kumimoji="1" lang="en-US" altLang="zh-CN" dirty="0"/>
              <a:t>Memory vs. lookup latency vs. lookup bandwidth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FD69B53-A5E3-BA48-B9C7-39E093FB72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092085"/>
                  </p:ext>
                </p:extLst>
              </p:nvPr>
            </p:nvGraphicFramePr>
            <p:xfrm>
              <a:off x="1528781" y="2566883"/>
              <a:ext cx="9134437" cy="3483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146">
                      <a:extLst>
                        <a:ext uri="{9D8B030D-6E8A-4147-A177-3AD203B41FA5}">
                          <a16:colId xmlns:a16="http://schemas.microsoft.com/office/drawing/2014/main" val="2940637051"/>
                        </a:ext>
                      </a:extLst>
                    </a:gridCol>
                    <a:gridCol w="2689412">
                      <a:extLst>
                        <a:ext uri="{9D8B030D-6E8A-4147-A177-3AD203B41FA5}">
                          <a16:colId xmlns:a16="http://schemas.microsoft.com/office/drawing/2014/main" val="881426668"/>
                        </a:ext>
                      </a:extLst>
                    </a:gridCol>
                    <a:gridCol w="2065468">
                      <a:extLst>
                        <a:ext uri="{9D8B030D-6E8A-4147-A177-3AD203B41FA5}">
                          <a16:colId xmlns:a16="http://schemas.microsoft.com/office/drawing/2014/main" val="369947682"/>
                        </a:ext>
                      </a:extLst>
                    </a:gridCol>
                    <a:gridCol w="2689411">
                      <a:extLst>
                        <a:ext uri="{9D8B030D-6E8A-4147-A177-3AD203B41FA5}">
                          <a16:colId xmlns:a16="http://schemas.microsoft.com/office/drawing/2014/main" val="673689788"/>
                        </a:ext>
                      </a:extLst>
                    </a:gridCol>
                  </a:tblGrid>
                  <a:tr h="4529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Lookup latency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#Messages per lookup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103776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Napster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(O(N)@server)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671424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Gnutella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645242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Chord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logN</a:t>
                          </a: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logN</a:t>
                          </a: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logN</a:t>
                          </a: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7216170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Kelips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400" b="0" kern="1200" smtClean="0">
                                      <a:solidFill>
                                        <a:schemeClr val="dk1"/>
                                      </a:solidFill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kern="1200" smtClean="0">
                                      <a:solidFill>
                                        <a:schemeClr val="dk1"/>
                                      </a:solidFill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551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FD69B53-A5E3-BA48-B9C7-39E093FB72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092085"/>
                  </p:ext>
                </p:extLst>
              </p:nvPr>
            </p:nvGraphicFramePr>
            <p:xfrm>
              <a:off x="1528781" y="2566883"/>
              <a:ext cx="9134437" cy="3483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146">
                      <a:extLst>
                        <a:ext uri="{9D8B030D-6E8A-4147-A177-3AD203B41FA5}">
                          <a16:colId xmlns:a16="http://schemas.microsoft.com/office/drawing/2014/main" val="2940637051"/>
                        </a:ext>
                      </a:extLst>
                    </a:gridCol>
                    <a:gridCol w="2689412">
                      <a:extLst>
                        <a:ext uri="{9D8B030D-6E8A-4147-A177-3AD203B41FA5}">
                          <a16:colId xmlns:a16="http://schemas.microsoft.com/office/drawing/2014/main" val="881426668"/>
                        </a:ext>
                      </a:extLst>
                    </a:gridCol>
                    <a:gridCol w="2065468">
                      <a:extLst>
                        <a:ext uri="{9D8B030D-6E8A-4147-A177-3AD203B41FA5}">
                          <a16:colId xmlns:a16="http://schemas.microsoft.com/office/drawing/2014/main" val="369947682"/>
                        </a:ext>
                      </a:extLst>
                    </a:gridCol>
                    <a:gridCol w="2689411">
                      <a:extLst>
                        <a:ext uri="{9D8B030D-6E8A-4147-A177-3AD203B41FA5}">
                          <a16:colId xmlns:a16="http://schemas.microsoft.com/office/drawing/2014/main" val="6736897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Lookup latency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#Messages per lookup</a:t>
                          </a:r>
                          <a:endParaRPr lang="zh-CN" altLang="en-US" sz="2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10377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Napster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(O(N)@server)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671424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Gnutella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645242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Chord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logN</a:t>
                          </a: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logN</a:t>
                          </a: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logN</a:t>
                          </a:r>
                          <a:r>
                            <a:rPr lang="en-US" altLang="zh-CN" sz="24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7216170"/>
                      </a:ext>
                    </a:extLst>
                  </a:tr>
                  <a:tr h="6123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Kelips</a:t>
                          </a:r>
                          <a:endParaRPr lang="zh-CN" altLang="en-US" sz="2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208" t="-481250" r="-177358" b="-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551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7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 lnSpcReduction="10000"/>
          </a:bodyPr>
          <a:lstStyle/>
          <a:p>
            <a:r>
              <a:rPr lang="zh-CN" altLang="en-US" sz="3900" dirty="0"/>
              <a:t>陈果 副教授</a:t>
            </a:r>
            <a:endParaRPr lang="en-US" altLang="zh-CN" sz="3900" dirty="0"/>
          </a:p>
          <a:p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F5ABD-2385-4557-9EBF-C2839E972028}"/>
              </a:ext>
            </a:extLst>
          </p:cNvPr>
          <p:cNvSpPr/>
          <p:nvPr/>
        </p:nvSpPr>
        <p:spPr>
          <a:xfrm>
            <a:off x="2416969" y="6090247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latin typeface="Helvetica Light"/>
                <a:hlinkClick r:id="rId2"/>
              </a:rPr>
              <a:t>https://1989chenguo.github.io/Courses/CloudComputing2018Spring.html</a:t>
            </a:r>
            <a:endParaRPr lang="en-US" altLang="zh-CN" dirty="0">
              <a:latin typeface="Helvetica Light"/>
            </a:endParaRPr>
          </a:p>
          <a:p>
            <a:pPr defTabSz="457200"/>
            <a:endParaRPr lang="zh-CN" altLang="en-US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6DE446-69AF-4B3D-AB9D-5DBEFF2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Study Peer-to-Peer Systems?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338F66-DED8-4780-976B-30B7E69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EB9A74-6BBC-4CDA-8CEF-CBB656D4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snapshot of some P2P systems</a:t>
            </a:r>
            <a:r>
              <a:rPr lang="zh-CN" altLang="en-US" dirty="0"/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EE66335-AA00-43D6-929B-4ED324C460A6}"/>
              </a:ext>
            </a:extLst>
          </p:cNvPr>
          <p:cNvGrpSpPr/>
          <p:nvPr/>
        </p:nvGrpSpPr>
        <p:grpSpPr>
          <a:xfrm>
            <a:off x="157920" y="2508943"/>
            <a:ext cx="6665679" cy="4332653"/>
            <a:chOff x="157920" y="2508943"/>
            <a:chExt cx="6665679" cy="43326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6351813-404C-430C-892E-1DE23BBC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202" y="2508943"/>
              <a:ext cx="6484397" cy="384740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9A7CBCB-7CAA-408C-AF6D-56BCAD3E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20" y="5545975"/>
              <a:ext cx="1376332" cy="1295621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E1C75F-A09C-44CA-9C02-580BEF47A30C}"/>
              </a:ext>
            </a:extLst>
          </p:cNvPr>
          <p:cNvGrpSpPr/>
          <p:nvPr/>
        </p:nvGrpSpPr>
        <p:grpSpPr>
          <a:xfrm>
            <a:off x="4658062" y="1116324"/>
            <a:ext cx="7430669" cy="5084867"/>
            <a:chOff x="4658062" y="1116324"/>
            <a:chExt cx="7430669" cy="50848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D00E9BD-D02F-421F-8E1F-BC8CB891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062" y="2023699"/>
              <a:ext cx="7430669" cy="417749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3C7327E-8F2A-4CDD-AAD0-3D90833A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933" y="1116324"/>
              <a:ext cx="2805226" cy="132118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C945368-CACC-4D61-9361-D3A578435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0073" y="1127343"/>
              <a:ext cx="3058658" cy="1260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30DF-76DB-4C4C-A068-7A0BDA2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P2P system?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7D37E7-A100-4F2D-9206-4DFDEE1B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CAFD7-3FDE-4F1D-BE37-C60ABA8D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2138138"/>
          </a:xfrm>
        </p:spPr>
        <p:txBody>
          <a:bodyPr/>
          <a:lstStyle/>
          <a:p>
            <a:r>
              <a:rPr lang="en-US" altLang="zh-CN" dirty="0"/>
              <a:t>Peer-to-peer (P2P) computing or networking is a distributed application architecture that partitions tasks or workloads between peers. Peers are equally privileged, equipotent participants in the application.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EA7E48-DE25-4AFC-A55D-20041259AAE4}"/>
              </a:ext>
            </a:extLst>
          </p:cNvPr>
          <p:cNvSpPr/>
          <p:nvPr/>
        </p:nvSpPr>
        <p:spPr>
          <a:xfrm>
            <a:off x="4080734" y="2772348"/>
            <a:ext cx="8419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https://en.wikipedia.org/wiki/Peer-to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peer#Routing_and_resource_discovery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32EF6A-D6B7-4688-B83D-7F9D103CA7B1}"/>
              </a:ext>
            </a:extLst>
          </p:cNvPr>
          <p:cNvGrpSpPr/>
          <p:nvPr/>
        </p:nvGrpSpPr>
        <p:grpSpPr>
          <a:xfrm>
            <a:off x="981635" y="2596084"/>
            <a:ext cx="3703768" cy="3835939"/>
            <a:chOff x="981635" y="2596084"/>
            <a:chExt cx="3703768" cy="383593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0E3B5F0-9B9D-4CF8-A19E-F6C1B5FC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635" y="2596084"/>
              <a:ext cx="3703768" cy="38334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4B24BBE-DDAE-4A13-AD2C-808E4DB7B864}"/>
                </a:ext>
              </a:extLst>
            </p:cNvPr>
            <p:cNvSpPr/>
            <p:nvPr/>
          </p:nvSpPr>
          <p:spPr>
            <a:xfrm>
              <a:off x="1282475" y="5970358"/>
              <a:ext cx="33009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Client-server system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5016C-1D82-4ACF-BD96-1249632F3640}"/>
              </a:ext>
            </a:extLst>
          </p:cNvPr>
          <p:cNvGrpSpPr/>
          <p:nvPr/>
        </p:nvGrpSpPr>
        <p:grpSpPr>
          <a:xfrm>
            <a:off x="7026087" y="2596084"/>
            <a:ext cx="3703767" cy="3833398"/>
            <a:chOff x="7026087" y="2596084"/>
            <a:chExt cx="3703767" cy="383339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03AFAB-8B43-4600-B5F0-76CB03A13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087" y="2596084"/>
              <a:ext cx="3703767" cy="383339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EAD190-6B98-4B83-942A-E8248BA51DD8}"/>
                </a:ext>
              </a:extLst>
            </p:cNvPr>
            <p:cNvSpPr/>
            <p:nvPr/>
          </p:nvSpPr>
          <p:spPr>
            <a:xfrm>
              <a:off x="7988513" y="5967681"/>
              <a:ext cx="19936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P2P system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D4775F9-213E-4377-89E2-56E53DE5C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18" y="738760"/>
            <a:ext cx="7058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3800</Words>
  <Application>Microsoft Macintosh PowerPoint</Application>
  <PresentationFormat>宽屏</PresentationFormat>
  <Paragraphs>880</Paragraphs>
  <Slides>76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91" baseType="lpstr">
      <vt:lpstr>等线</vt:lpstr>
      <vt:lpstr>等线 Light</vt:lpstr>
      <vt:lpstr>宋体</vt:lpstr>
      <vt:lpstr>微软雅黑</vt:lpstr>
      <vt:lpstr>ＭＳ Ｐゴシック</vt:lpstr>
      <vt:lpstr>Arial</vt:lpstr>
      <vt:lpstr>Calibri</vt:lpstr>
      <vt:lpstr>Cambria Math</vt:lpstr>
      <vt:lpstr>Gill Sans</vt:lpstr>
      <vt:lpstr>Helvetica</vt:lpstr>
      <vt:lpstr>Helvetica Light</vt:lpstr>
      <vt:lpstr>Times New Roman</vt:lpstr>
      <vt:lpstr>Wingdings</vt:lpstr>
      <vt:lpstr>Office 主题</vt:lpstr>
      <vt:lpstr>自定义设计方案</vt:lpstr>
      <vt:lpstr>云计算技术</vt:lpstr>
      <vt:lpstr>What we have learned</vt:lpstr>
      <vt:lpstr>Peer to Peer (P2P) Systems</vt:lpstr>
      <vt:lpstr>When I search peer-to-peer…</vt:lpstr>
      <vt:lpstr>Outline</vt:lpstr>
      <vt:lpstr>Outline</vt:lpstr>
      <vt:lpstr>Why Study Peer-to-Peer Systems?</vt:lpstr>
      <vt:lpstr>Why Study Peer-to-Peer Systems?</vt:lpstr>
      <vt:lpstr>What is P2P system?</vt:lpstr>
      <vt:lpstr>A Brief History</vt:lpstr>
      <vt:lpstr>Outline</vt:lpstr>
      <vt:lpstr>Napster Structure</vt:lpstr>
      <vt:lpstr>Napster Search</vt:lpstr>
      <vt:lpstr>Napster Client Operations</vt:lpstr>
      <vt:lpstr>Joining a P2P system</vt:lpstr>
      <vt:lpstr>Napster Problems</vt:lpstr>
      <vt:lpstr>Brief history of lawsuit to Napster</vt:lpstr>
      <vt:lpstr>Brief history of lawsuit to Napster</vt:lpstr>
      <vt:lpstr>Brief history of lawsuit to Napster</vt:lpstr>
      <vt:lpstr>Outline</vt:lpstr>
      <vt:lpstr>Gnutella quick overview</vt:lpstr>
      <vt:lpstr>Gnutella quick overview</vt:lpstr>
      <vt:lpstr>How do I search a file in Gnutella?</vt:lpstr>
      <vt:lpstr>Gnutella Message Header Format</vt:lpstr>
      <vt:lpstr>Gnutella Search #1: Query</vt:lpstr>
      <vt:lpstr>Gnutella Search #2: QueryHit</vt:lpstr>
      <vt:lpstr>Gnutella Search #2: QueryHit</vt:lpstr>
      <vt:lpstr>Avoiding excessive traffic</vt:lpstr>
      <vt:lpstr>Gnutella Search #3: Transfer Files</vt:lpstr>
      <vt:lpstr>Gnutella Search #3: Transfer Files</vt:lpstr>
      <vt:lpstr>Gnutella Search #3: Transfer Files</vt:lpstr>
      <vt:lpstr>Gnutella Membership Maintaining</vt:lpstr>
      <vt:lpstr>Gnutella Summary</vt:lpstr>
      <vt:lpstr>Gnutella Problems</vt:lpstr>
      <vt:lpstr>Outline</vt:lpstr>
      <vt:lpstr>FastTrack</vt:lpstr>
      <vt:lpstr>FastTrack</vt:lpstr>
      <vt:lpstr>FastTrack</vt:lpstr>
      <vt:lpstr>FastTrack</vt:lpstr>
      <vt:lpstr>Next…</vt:lpstr>
      <vt:lpstr>Outline</vt:lpstr>
      <vt:lpstr>BitTorrent</vt:lpstr>
      <vt:lpstr>BitTorrent: More details</vt:lpstr>
      <vt:lpstr>BitTorrent: More details</vt:lpstr>
      <vt:lpstr>BitTorrent: More details</vt:lpstr>
      <vt:lpstr>Next…</vt:lpstr>
      <vt:lpstr>Outline</vt:lpstr>
      <vt:lpstr>DHT (Distributed Hash Table)</vt:lpstr>
      <vt:lpstr>Comparative Performance</vt:lpstr>
      <vt:lpstr>Chord</vt:lpstr>
      <vt:lpstr>Chord Peer Neighboring Overview</vt:lpstr>
      <vt:lpstr>Ring of peers</vt:lpstr>
      <vt:lpstr>Peer pointers</vt:lpstr>
      <vt:lpstr>Peer pointers (1): successors</vt:lpstr>
      <vt:lpstr>Peer pointers (2): finger tables</vt:lpstr>
      <vt:lpstr>What about the files? </vt:lpstr>
      <vt:lpstr>Search</vt:lpstr>
      <vt:lpstr>Analysis</vt:lpstr>
      <vt:lpstr>Next…</vt:lpstr>
      <vt:lpstr>Search under peer failures</vt:lpstr>
      <vt:lpstr>Search under peer failures</vt:lpstr>
      <vt:lpstr>Analysis</vt:lpstr>
      <vt:lpstr>Search under peer failures (2)</vt:lpstr>
      <vt:lpstr>Next…</vt:lpstr>
      <vt:lpstr>New peers joining</vt:lpstr>
      <vt:lpstr>New peers joining (2)</vt:lpstr>
      <vt:lpstr>Chord Wrap-up Notes</vt:lpstr>
      <vt:lpstr>Chord Wrap-up Notes</vt:lpstr>
      <vt:lpstr>Outline</vt:lpstr>
      <vt:lpstr>Kelips – A 1 hop Lookup DHT</vt:lpstr>
      <vt:lpstr>Kelips Files and Metadata</vt:lpstr>
      <vt:lpstr>Kelips Lookup</vt:lpstr>
      <vt:lpstr>Kelips Soft State</vt:lpstr>
      <vt:lpstr>What We Have Studied</vt:lpstr>
      <vt:lpstr>System design: All about tradeoff!</vt:lpstr>
      <vt:lpstr>Thanks!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4384</cp:revision>
  <dcterms:created xsi:type="dcterms:W3CDTF">2013-05-16T08:36:15Z</dcterms:created>
  <dcterms:modified xsi:type="dcterms:W3CDTF">2018-04-27T09:56:17Z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