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85"/>
  </p:notesMasterIdLst>
  <p:handoutMasterIdLst>
    <p:handoutMasterId r:id="rId86"/>
  </p:handoutMasterIdLst>
  <p:sldIdLst>
    <p:sldId id="292" r:id="rId3"/>
    <p:sldId id="293" r:id="rId4"/>
    <p:sldId id="295" r:id="rId5"/>
    <p:sldId id="330" r:id="rId6"/>
    <p:sldId id="320" r:id="rId7"/>
    <p:sldId id="321" r:id="rId8"/>
    <p:sldId id="322" r:id="rId9"/>
    <p:sldId id="323" r:id="rId10"/>
    <p:sldId id="324" r:id="rId11"/>
    <p:sldId id="325" r:id="rId12"/>
    <p:sldId id="326" r:id="rId13"/>
    <p:sldId id="327" r:id="rId14"/>
    <p:sldId id="328" r:id="rId15"/>
    <p:sldId id="329" r:id="rId16"/>
    <p:sldId id="331" r:id="rId17"/>
    <p:sldId id="332" r:id="rId18"/>
    <p:sldId id="333" r:id="rId19"/>
    <p:sldId id="334" r:id="rId20"/>
    <p:sldId id="335" r:id="rId21"/>
    <p:sldId id="336" r:id="rId22"/>
    <p:sldId id="337" r:id="rId23"/>
    <p:sldId id="338" r:id="rId24"/>
    <p:sldId id="339" r:id="rId25"/>
    <p:sldId id="340" r:id="rId26"/>
    <p:sldId id="341" r:id="rId27"/>
    <p:sldId id="343" r:id="rId28"/>
    <p:sldId id="342" r:id="rId29"/>
    <p:sldId id="344" r:id="rId30"/>
    <p:sldId id="345" r:id="rId31"/>
    <p:sldId id="346" r:id="rId32"/>
    <p:sldId id="347" r:id="rId33"/>
    <p:sldId id="349" r:id="rId34"/>
    <p:sldId id="350" r:id="rId35"/>
    <p:sldId id="351" r:id="rId36"/>
    <p:sldId id="352" r:id="rId37"/>
    <p:sldId id="353" r:id="rId38"/>
    <p:sldId id="354" r:id="rId39"/>
    <p:sldId id="355" r:id="rId40"/>
    <p:sldId id="356" r:id="rId41"/>
    <p:sldId id="357" r:id="rId42"/>
    <p:sldId id="358" r:id="rId43"/>
    <p:sldId id="359" r:id="rId44"/>
    <p:sldId id="360" r:id="rId45"/>
    <p:sldId id="361" r:id="rId46"/>
    <p:sldId id="362" r:id="rId47"/>
    <p:sldId id="363" r:id="rId48"/>
    <p:sldId id="364" r:id="rId49"/>
    <p:sldId id="365" r:id="rId50"/>
    <p:sldId id="366" r:id="rId51"/>
    <p:sldId id="367" r:id="rId52"/>
    <p:sldId id="368" r:id="rId53"/>
    <p:sldId id="370" r:id="rId54"/>
    <p:sldId id="372" r:id="rId55"/>
    <p:sldId id="371" r:id="rId56"/>
    <p:sldId id="369" r:id="rId57"/>
    <p:sldId id="373" r:id="rId58"/>
    <p:sldId id="374" r:id="rId59"/>
    <p:sldId id="375" r:id="rId60"/>
    <p:sldId id="376" r:id="rId61"/>
    <p:sldId id="377" r:id="rId62"/>
    <p:sldId id="378" r:id="rId63"/>
    <p:sldId id="379" r:id="rId64"/>
    <p:sldId id="380" r:id="rId65"/>
    <p:sldId id="381" r:id="rId66"/>
    <p:sldId id="382" r:id="rId67"/>
    <p:sldId id="383" r:id="rId68"/>
    <p:sldId id="384" r:id="rId69"/>
    <p:sldId id="385" r:id="rId70"/>
    <p:sldId id="386" r:id="rId71"/>
    <p:sldId id="387" r:id="rId72"/>
    <p:sldId id="388" r:id="rId73"/>
    <p:sldId id="389" r:id="rId74"/>
    <p:sldId id="390" r:id="rId75"/>
    <p:sldId id="391" r:id="rId76"/>
    <p:sldId id="392" r:id="rId77"/>
    <p:sldId id="393" r:id="rId78"/>
    <p:sldId id="394" r:id="rId79"/>
    <p:sldId id="395" r:id="rId80"/>
    <p:sldId id="396" r:id="rId81"/>
    <p:sldId id="398" r:id="rId82"/>
    <p:sldId id="397" r:id="rId83"/>
    <p:sldId id="319" r:id="rId8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B11FB1"/>
    <a:srgbClr val="1219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267" autoAdjust="0"/>
    <p:restoredTop sz="82374" autoAdjust="0"/>
  </p:normalViewPr>
  <p:slideViewPr>
    <p:cSldViewPr snapToGrid="0">
      <p:cViewPr varScale="1">
        <p:scale>
          <a:sx n="94" d="100"/>
          <a:sy n="94" d="100"/>
        </p:scale>
        <p:origin x="912" y="78"/>
      </p:cViewPr>
      <p:guideLst/>
    </p:cSldViewPr>
  </p:slideViewPr>
  <p:notesTextViewPr>
    <p:cViewPr>
      <p:scale>
        <a:sx n="3" d="2"/>
        <a:sy n="3" d="2"/>
      </p:scale>
      <p:origin x="0" y="0"/>
    </p:cViewPr>
  </p:notesTextViewPr>
  <p:sorterViewPr>
    <p:cViewPr>
      <p:scale>
        <a:sx n="66" d="100"/>
        <a:sy n="66" d="100"/>
      </p:scale>
      <p:origin x="0" y="0"/>
    </p:cViewPr>
  </p:sorterViewPr>
  <p:notesViewPr>
    <p:cSldViewPr snapToGrid="0">
      <p:cViewPr varScale="1">
        <p:scale>
          <a:sx n="72" d="100"/>
          <a:sy n="72" d="100"/>
        </p:scale>
        <p:origin x="2724" y="6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tableStyles" Target="tableStyles.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05DC71E-D8FC-4C81-BB2B-0C96CB6C633D}" type="datetimeFigureOut">
              <a:rPr lang="en-US" smtClean="0"/>
              <a:t>5/18/2018</a:t>
            </a:fld>
            <a:endParaRPr 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71537F1-B5DB-4596-9ADC-9A688DD6AAF2}" type="slidenum">
              <a:rPr lang="en-US" smtClean="0"/>
              <a:t>‹#›</a:t>
            </a:fld>
            <a:endParaRPr lang="en-US"/>
          </a:p>
        </p:txBody>
      </p:sp>
    </p:spTree>
    <p:extLst>
      <p:ext uri="{BB962C8B-B14F-4D97-AF65-F5344CB8AC3E}">
        <p14:creationId xmlns:p14="http://schemas.microsoft.com/office/powerpoint/2010/main" val="10638034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3BB95E-BC63-41D4-A90A-625FC3DAD50A}" type="datetimeFigureOut">
              <a:rPr lang="zh-CN" altLang="en-US" smtClean="0"/>
              <a:t>2018/5/18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1D0AC1-9E77-403C-BD4A-A844836F515D}" type="slidenum">
              <a:rPr lang="zh-CN" altLang="en-US" smtClean="0"/>
              <a:t>‹#›</a:t>
            </a:fld>
            <a:endParaRPr lang="zh-CN" altLang="en-US"/>
          </a:p>
        </p:txBody>
      </p:sp>
    </p:spTree>
    <p:extLst>
      <p:ext uri="{BB962C8B-B14F-4D97-AF65-F5344CB8AC3E}">
        <p14:creationId xmlns:p14="http://schemas.microsoft.com/office/powerpoint/2010/main" val="42371221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ctr" defTabSz="584200" rtl="0" eaLnBrk="1" fontAlgn="auto" latinLnBrk="0" hangingPunct="0">
              <a:lnSpc>
                <a:spcPct val="100000"/>
              </a:lnSpc>
              <a:spcBef>
                <a:spcPts val="0"/>
              </a:spcBef>
              <a:spcAft>
                <a:spcPts val="0"/>
              </a:spcAft>
              <a:buClrTx/>
              <a:buSzTx/>
              <a:buFontTx/>
              <a:buNone/>
              <a:tabLst/>
              <a:defRPr/>
            </a:pPr>
            <a:fld id="{341D0AC1-9E77-403C-BD4A-A844836F515D}" type="slidenum">
              <a:rPr kumimoji="0" lang="zh-CN" altLang="en-US" sz="5000" b="0" i="0" u="none" strike="noStrike" kern="0" cap="none" spc="0" normalizeH="0" baseline="0" noProof="0" smtClean="0">
                <a:ln>
                  <a:noFill/>
                </a:ln>
                <a:solidFill>
                  <a:srgbClr val="000000"/>
                </a:solidFill>
                <a:effectLst/>
                <a:uLnTx/>
                <a:uFillTx/>
                <a:latin typeface="Helvetica Light"/>
                <a:ea typeface="宋体" panose="02010600030101010101" pitchFamily="2" charset="-122"/>
                <a:cs typeface="+mn-cs"/>
                <a:sym typeface="Helvetica Light"/>
              </a:rPr>
              <a:pPr marL="0" marR="0" lvl="0" indent="0" algn="ctr" defTabSz="584200" rtl="0" eaLnBrk="1" fontAlgn="auto" latinLnBrk="0" hangingPunct="0">
                <a:lnSpc>
                  <a:spcPct val="100000"/>
                </a:lnSpc>
                <a:spcBef>
                  <a:spcPts val="0"/>
                </a:spcBef>
                <a:spcAft>
                  <a:spcPts val="0"/>
                </a:spcAft>
                <a:buClrTx/>
                <a:buSzTx/>
                <a:buFontTx/>
                <a:buNone/>
                <a:tabLst/>
                <a:defRPr/>
              </a:pPr>
              <a:t>1</a:t>
            </a:fld>
            <a:endParaRPr kumimoji="0" lang="zh-CN" altLang="en-US" sz="5000" b="0" i="0" u="none" strike="noStrike" kern="0" cap="none" spc="0" normalizeH="0" baseline="0" noProof="0">
              <a:ln>
                <a:noFill/>
              </a:ln>
              <a:solidFill>
                <a:srgbClr val="000000"/>
              </a:solidFill>
              <a:effectLst/>
              <a:uLnTx/>
              <a:uFillTx/>
              <a:latin typeface="Helvetica Light"/>
              <a:ea typeface="宋体" panose="02010600030101010101" pitchFamily="2" charset="-122"/>
              <a:cs typeface="+mn-cs"/>
              <a:sym typeface="Helvetica Light"/>
            </a:endParaRPr>
          </a:p>
        </p:txBody>
      </p:sp>
    </p:spTree>
    <p:extLst>
      <p:ext uri="{BB962C8B-B14F-4D97-AF65-F5344CB8AC3E}">
        <p14:creationId xmlns:p14="http://schemas.microsoft.com/office/powerpoint/2010/main" val="4326760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41D0AC1-9E77-403C-BD4A-A844836F515D}" type="slidenum">
              <a:rPr lang="zh-CN" altLang="en-US" smtClean="0"/>
              <a:t>60</a:t>
            </a:fld>
            <a:endParaRPr lang="zh-CN" altLang="en-US"/>
          </a:p>
        </p:txBody>
      </p:sp>
    </p:spTree>
    <p:extLst>
      <p:ext uri="{BB962C8B-B14F-4D97-AF65-F5344CB8AC3E}">
        <p14:creationId xmlns:p14="http://schemas.microsoft.com/office/powerpoint/2010/main" val="19573561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41D0AC1-9E77-403C-BD4A-A844836F515D}" type="slidenum">
              <a:rPr lang="zh-CN" altLang="en-US" smtClean="0"/>
              <a:t>78</a:t>
            </a:fld>
            <a:endParaRPr lang="zh-CN" altLang="en-US"/>
          </a:p>
        </p:txBody>
      </p:sp>
    </p:spTree>
    <p:extLst>
      <p:ext uri="{BB962C8B-B14F-4D97-AF65-F5344CB8AC3E}">
        <p14:creationId xmlns:p14="http://schemas.microsoft.com/office/powerpoint/2010/main" val="23448444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41D0AC1-9E77-403C-BD4A-A844836F515D}" type="slidenum">
              <a:rPr lang="zh-CN" altLang="en-US" smtClean="0"/>
              <a:t>25</a:t>
            </a:fld>
            <a:endParaRPr lang="zh-CN" altLang="en-US"/>
          </a:p>
        </p:txBody>
      </p:sp>
    </p:spTree>
    <p:extLst>
      <p:ext uri="{BB962C8B-B14F-4D97-AF65-F5344CB8AC3E}">
        <p14:creationId xmlns:p14="http://schemas.microsoft.com/office/powerpoint/2010/main" val="1130314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41D0AC1-9E77-403C-BD4A-A844836F515D}" type="slidenum">
              <a:rPr lang="zh-CN" altLang="en-US" smtClean="0"/>
              <a:t>31</a:t>
            </a:fld>
            <a:endParaRPr lang="zh-CN" altLang="en-US"/>
          </a:p>
        </p:txBody>
      </p:sp>
    </p:spTree>
    <p:extLst>
      <p:ext uri="{BB962C8B-B14F-4D97-AF65-F5344CB8AC3E}">
        <p14:creationId xmlns:p14="http://schemas.microsoft.com/office/powerpoint/2010/main" val="525694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41D0AC1-9E77-403C-BD4A-A844836F515D}" type="slidenum">
              <a:rPr lang="zh-CN" altLang="en-US" smtClean="0"/>
              <a:t>40</a:t>
            </a:fld>
            <a:endParaRPr lang="zh-CN" altLang="en-US"/>
          </a:p>
        </p:txBody>
      </p:sp>
    </p:spTree>
    <p:extLst>
      <p:ext uri="{BB962C8B-B14F-4D97-AF65-F5344CB8AC3E}">
        <p14:creationId xmlns:p14="http://schemas.microsoft.com/office/powerpoint/2010/main" val="12155165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41D0AC1-9E77-403C-BD4A-A844836F515D}" type="slidenum">
              <a:rPr lang="zh-CN" altLang="en-US" smtClean="0"/>
              <a:t>51</a:t>
            </a:fld>
            <a:endParaRPr lang="zh-CN" altLang="en-US"/>
          </a:p>
        </p:txBody>
      </p:sp>
    </p:spTree>
    <p:extLst>
      <p:ext uri="{BB962C8B-B14F-4D97-AF65-F5344CB8AC3E}">
        <p14:creationId xmlns:p14="http://schemas.microsoft.com/office/powerpoint/2010/main" val="3214616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41D0AC1-9E77-403C-BD4A-A844836F515D}" type="slidenum">
              <a:rPr lang="zh-CN" altLang="en-US" smtClean="0"/>
              <a:t>52</a:t>
            </a:fld>
            <a:endParaRPr lang="zh-CN" altLang="en-US"/>
          </a:p>
        </p:txBody>
      </p:sp>
    </p:spTree>
    <p:extLst>
      <p:ext uri="{BB962C8B-B14F-4D97-AF65-F5344CB8AC3E}">
        <p14:creationId xmlns:p14="http://schemas.microsoft.com/office/powerpoint/2010/main" val="3842362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41D0AC1-9E77-403C-BD4A-A844836F515D}" type="slidenum">
              <a:rPr lang="zh-CN" altLang="en-US" smtClean="0"/>
              <a:t>54</a:t>
            </a:fld>
            <a:endParaRPr lang="zh-CN" altLang="en-US"/>
          </a:p>
        </p:txBody>
      </p:sp>
    </p:spTree>
    <p:extLst>
      <p:ext uri="{BB962C8B-B14F-4D97-AF65-F5344CB8AC3E}">
        <p14:creationId xmlns:p14="http://schemas.microsoft.com/office/powerpoint/2010/main" val="653202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41D0AC1-9E77-403C-BD4A-A844836F515D}" type="slidenum">
              <a:rPr lang="zh-CN" altLang="en-US" smtClean="0"/>
              <a:t>56</a:t>
            </a:fld>
            <a:endParaRPr lang="zh-CN" altLang="en-US"/>
          </a:p>
        </p:txBody>
      </p:sp>
    </p:spTree>
    <p:extLst>
      <p:ext uri="{BB962C8B-B14F-4D97-AF65-F5344CB8AC3E}">
        <p14:creationId xmlns:p14="http://schemas.microsoft.com/office/powerpoint/2010/main" val="38542835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41D0AC1-9E77-403C-BD4A-A844836F515D}" type="slidenum">
              <a:rPr lang="zh-CN" altLang="en-US" smtClean="0"/>
              <a:t>59</a:t>
            </a:fld>
            <a:endParaRPr lang="zh-CN" altLang="en-US"/>
          </a:p>
        </p:txBody>
      </p:sp>
    </p:spTree>
    <p:extLst>
      <p:ext uri="{BB962C8B-B14F-4D97-AF65-F5344CB8AC3E}">
        <p14:creationId xmlns:p14="http://schemas.microsoft.com/office/powerpoint/2010/main" val="858239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524000" y="3602038"/>
            <a:ext cx="9144000" cy="1655762"/>
          </a:xfrm>
        </p:spPr>
        <p:txBody>
          <a:bodyPr/>
          <a:lstStyle>
            <a:lvl1pPr marL="0" indent="0" algn="ctr">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D6D8082F-5945-4EF8-9289-88FE3B04ED15}" type="datetime1">
              <a:rPr lang="zh-CN" altLang="en-US" smtClean="0"/>
              <a:t>2018/5/18</a:t>
            </a:fld>
            <a:endParaRPr lang="zh-CN" altLang="en-US"/>
          </a:p>
        </p:txBody>
      </p:sp>
      <p:sp>
        <p:nvSpPr>
          <p:cNvPr id="5" name="页脚占位符 4"/>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F210D295-9B15-4757-888B-4FDF115DEA16}" type="slidenum">
              <a:rPr lang="zh-CN" altLang="en-US" smtClean="0"/>
              <a:t>‹#›</a:t>
            </a:fld>
            <a:endParaRPr lang="zh-CN" altLang="en-US"/>
          </a:p>
        </p:txBody>
      </p:sp>
      <p:sp>
        <p:nvSpPr>
          <p:cNvPr id="2" name="标题 1"/>
          <p:cNvSpPr>
            <a:spLocks noGrp="1"/>
          </p:cNvSpPr>
          <p:nvPr>
            <p:ph type="ctrTitle"/>
          </p:nvPr>
        </p:nvSpPr>
        <p:spPr>
          <a:xfrm>
            <a:off x="1524000" y="1122363"/>
            <a:ext cx="9144000" cy="2387600"/>
          </a:xfrm>
        </p:spPr>
        <p:txBody>
          <a:bodyPr anchor="b"/>
          <a:lstStyle>
            <a:lvl1pPr algn="ctr">
              <a:defRPr sz="6000" baseline="0"/>
            </a:lvl1pPr>
          </a:lstStyle>
          <a:p>
            <a:r>
              <a:rPr lang="zh-CN" altLang="en-US" dirty="0"/>
              <a:t>单击此处编辑母版标题样式</a:t>
            </a:r>
          </a:p>
        </p:txBody>
      </p:sp>
    </p:spTree>
    <p:extLst>
      <p:ext uri="{BB962C8B-B14F-4D97-AF65-F5344CB8AC3E}">
        <p14:creationId xmlns:p14="http://schemas.microsoft.com/office/powerpoint/2010/main" val="3733620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A106148-BA7A-4A54-B593-C6BA1CE925BD}" type="datetime1">
              <a:rPr lang="zh-CN" altLang="en-US" smtClean="0"/>
              <a:t>2018/5/18</a:t>
            </a:fld>
            <a:endParaRPr lang="zh-CN" altLang="en-US"/>
          </a:p>
        </p:txBody>
      </p:sp>
      <p:sp>
        <p:nvSpPr>
          <p:cNvPr id="5" name="页脚占位符 4"/>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F210D295-9B15-4757-888B-4FDF115DEA16}" type="slidenum">
              <a:rPr lang="zh-CN" altLang="en-US" smtClean="0"/>
              <a:t>‹#›</a:t>
            </a:fld>
            <a:endParaRPr lang="zh-CN" altLang="en-US"/>
          </a:p>
        </p:txBody>
      </p:sp>
    </p:spTree>
    <p:extLst>
      <p:ext uri="{BB962C8B-B14F-4D97-AF65-F5344CB8AC3E}">
        <p14:creationId xmlns:p14="http://schemas.microsoft.com/office/powerpoint/2010/main" val="1846443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B5EC3FB-8D42-48D5-A3DB-63FF148E63FA}" type="datetime1">
              <a:rPr lang="zh-CN" altLang="en-US" smtClean="0"/>
              <a:t>2018/5/18</a:t>
            </a:fld>
            <a:endParaRPr lang="zh-CN" altLang="en-US"/>
          </a:p>
        </p:txBody>
      </p:sp>
      <p:sp>
        <p:nvSpPr>
          <p:cNvPr id="5" name="页脚占位符 4"/>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F210D295-9B15-4757-888B-4FDF115DEA16}" type="slidenum">
              <a:rPr lang="zh-CN" altLang="en-US" smtClean="0"/>
              <a:t>‹#›</a:t>
            </a:fld>
            <a:endParaRPr lang="zh-CN" altLang="en-US"/>
          </a:p>
        </p:txBody>
      </p:sp>
    </p:spTree>
    <p:extLst>
      <p:ext uri="{BB962C8B-B14F-4D97-AF65-F5344CB8AC3E}">
        <p14:creationId xmlns:p14="http://schemas.microsoft.com/office/powerpoint/2010/main" val="29540671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Header">
    <p:spTree>
      <p:nvGrpSpPr>
        <p:cNvPr id="1" name=""/>
        <p:cNvGrpSpPr/>
        <p:nvPr/>
      </p:nvGrpSpPr>
      <p:grpSpPr>
        <a:xfrm>
          <a:off x="0" y="0"/>
          <a:ext cx="0" cy="0"/>
          <a:chOff x="0" y="0"/>
          <a:chExt cx="0" cy="0"/>
        </a:xfrm>
      </p:grpSpPr>
      <p:sp>
        <p:nvSpPr>
          <p:cNvPr id="140" name="标题文本"/>
          <p:cNvSpPr txBox="1">
            <a:spLocks noGrp="1"/>
          </p:cNvSpPr>
          <p:nvPr>
            <p:ph type="title"/>
          </p:nvPr>
        </p:nvSpPr>
        <p:spPr>
          <a:xfrm>
            <a:off x="1524000" y="1"/>
            <a:ext cx="9144000" cy="1250157"/>
          </a:xfrm>
          <a:prstGeom prst="rect">
            <a:avLst/>
          </a:prstGeom>
        </p:spPr>
        <p:txBody>
          <a:bodyPr>
            <a:noAutofit/>
          </a:bodyPr>
          <a:lstStyle>
            <a:lvl1pPr>
              <a:defRPr sz="2925">
                <a:solidFill>
                  <a:srgbClr val="EE6E12"/>
                </a:solidFill>
                <a:latin typeface="Helvetica"/>
                <a:ea typeface="Helvetica"/>
                <a:cs typeface="Helvetica"/>
                <a:sym typeface="Helvetica"/>
              </a:defRPr>
            </a:lvl1pPr>
          </a:lstStyle>
          <a:p>
            <a:r>
              <a:t>标题文本</a:t>
            </a:r>
          </a:p>
        </p:txBody>
      </p:sp>
      <p:sp>
        <p:nvSpPr>
          <p:cNvPr id="141" name="幻灯片编号"/>
          <p:cNvSpPr txBox="1">
            <a:spLocks noGrp="1"/>
          </p:cNvSpPr>
          <p:nvPr>
            <p:ph type="sldNum" sz="quarter" idx="2"/>
          </p:nvPr>
        </p:nvSpPr>
        <p:spPr>
          <a:xfrm>
            <a:off x="5976441" y="6509743"/>
            <a:ext cx="371896" cy="282769"/>
          </a:xfrm>
          <a:prstGeom prst="rect">
            <a:avLst/>
          </a:prstGeom>
        </p:spPr>
        <p:txBody>
          <a:bodyPr/>
          <a:lstStyle>
            <a:lvl1pPr>
              <a:defRPr>
                <a:latin typeface="Gill Sans"/>
                <a:ea typeface="Gill Sans"/>
                <a:cs typeface="Gill Sans"/>
                <a:sym typeface="Gill Sans"/>
              </a:defRPr>
            </a:lvl1pPr>
          </a:lstStyle>
          <a:p>
            <a:fld id="{86CB4B4D-7CA3-9044-876B-883B54F8677D}" type="slidenum">
              <a:t>‹#›</a:t>
            </a:fld>
            <a:endParaRPr/>
          </a:p>
        </p:txBody>
      </p:sp>
    </p:spTree>
    <p:extLst>
      <p:ext uri="{BB962C8B-B14F-4D97-AF65-F5344CB8AC3E}">
        <p14:creationId xmlns:p14="http://schemas.microsoft.com/office/powerpoint/2010/main" val="3177741374"/>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58A464-048A-4B17-8F79-F5346374CFA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70E5EC0-B085-4D9C-BAD6-12532170F3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4124A57-B9E1-4E5F-9C6D-7F00F67AC1BA}"/>
              </a:ext>
            </a:extLst>
          </p:cNvPr>
          <p:cNvSpPr>
            <a:spLocks noGrp="1"/>
          </p:cNvSpPr>
          <p:nvPr>
            <p:ph type="dt" sz="half" idx="10"/>
          </p:nvPr>
        </p:nvSpPr>
        <p:spPr/>
        <p:txBody>
          <a:bodyPr/>
          <a:lstStyle/>
          <a:p>
            <a:fld id="{A07DD336-8F89-4049-A320-5ECC3466BAA4}" type="datetimeFigureOut">
              <a:rPr lang="zh-CN" altLang="en-US" smtClean="0"/>
              <a:t>2018/5/18</a:t>
            </a:fld>
            <a:endParaRPr lang="zh-CN" altLang="en-US"/>
          </a:p>
        </p:txBody>
      </p:sp>
      <p:sp>
        <p:nvSpPr>
          <p:cNvPr id="5" name="页脚占位符 4">
            <a:extLst>
              <a:ext uri="{FF2B5EF4-FFF2-40B4-BE49-F238E27FC236}">
                <a16:creationId xmlns:a16="http://schemas.microsoft.com/office/drawing/2014/main" id="{260624C4-78B7-4726-83F0-1C8D85A4D48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6DE1493-03CB-42E5-B6B6-291D97E372D5}"/>
              </a:ext>
            </a:extLst>
          </p:cNvPr>
          <p:cNvSpPr>
            <a:spLocks noGrp="1"/>
          </p:cNvSpPr>
          <p:nvPr>
            <p:ph type="sldNum" sz="quarter" idx="12"/>
          </p:nvPr>
        </p:nvSpPr>
        <p:spPr/>
        <p:txBody>
          <a:bodyPr/>
          <a:lstStyle/>
          <a:p>
            <a:fld id="{C429E3CE-9137-4191-BBE8-AF50CAA1C282}" type="slidenum">
              <a:rPr lang="zh-CN" altLang="en-US" smtClean="0"/>
              <a:t>‹#›</a:t>
            </a:fld>
            <a:endParaRPr lang="zh-CN" altLang="en-US"/>
          </a:p>
        </p:txBody>
      </p:sp>
    </p:spTree>
    <p:extLst>
      <p:ext uri="{BB962C8B-B14F-4D97-AF65-F5344CB8AC3E}">
        <p14:creationId xmlns:p14="http://schemas.microsoft.com/office/powerpoint/2010/main" val="20186679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1E8E97-F866-4400-B821-FF033FD7494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605CB88-CA07-4B61-8522-43ED05D0B6B9}"/>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7E37F22-7436-4EC0-A49E-C1356D12031B}"/>
              </a:ext>
            </a:extLst>
          </p:cNvPr>
          <p:cNvSpPr>
            <a:spLocks noGrp="1"/>
          </p:cNvSpPr>
          <p:nvPr>
            <p:ph type="dt" sz="half" idx="10"/>
          </p:nvPr>
        </p:nvSpPr>
        <p:spPr/>
        <p:txBody>
          <a:bodyPr/>
          <a:lstStyle/>
          <a:p>
            <a:fld id="{A07DD336-8F89-4049-A320-5ECC3466BAA4}" type="datetimeFigureOut">
              <a:rPr lang="zh-CN" altLang="en-US" smtClean="0"/>
              <a:t>2018/5/18</a:t>
            </a:fld>
            <a:endParaRPr lang="zh-CN" altLang="en-US"/>
          </a:p>
        </p:txBody>
      </p:sp>
      <p:sp>
        <p:nvSpPr>
          <p:cNvPr id="5" name="页脚占位符 4">
            <a:extLst>
              <a:ext uri="{FF2B5EF4-FFF2-40B4-BE49-F238E27FC236}">
                <a16:creationId xmlns:a16="http://schemas.microsoft.com/office/drawing/2014/main" id="{E54FE783-0B13-4666-AE5D-43F76DE43A5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FD0F5F2-FC68-4764-893B-C1005A74BCDC}"/>
              </a:ext>
            </a:extLst>
          </p:cNvPr>
          <p:cNvSpPr>
            <a:spLocks noGrp="1"/>
          </p:cNvSpPr>
          <p:nvPr>
            <p:ph type="sldNum" sz="quarter" idx="12"/>
          </p:nvPr>
        </p:nvSpPr>
        <p:spPr/>
        <p:txBody>
          <a:bodyPr/>
          <a:lstStyle/>
          <a:p>
            <a:fld id="{C429E3CE-9137-4191-BBE8-AF50CAA1C282}" type="slidenum">
              <a:rPr lang="zh-CN" altLang="en-US" smtClean="0"/>
              <a:t>‹#›</a:t>
            </a:fld>
            <a:endParaRPr lang="zh-CN" altLang="en-US"/>
          </a:p>
        </p:txBody>
      </p:sp>
    </p:spTree>
    <p:extLst>
      <p:ext uri="{BB962C8B-B14F-4D97-AF65-F5344CB8AC3E}">
        <p14:creationId xmlns:p14="http://schemas.microsoft.com/office/powerpoint/2010/main" val="13033842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576AE3-485C-4979-803D-BD733F1DA32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91CE197-9DC7-4B06-9705-B6EC0500FB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766A1E0F-302E-4C75-BC24-0FA90C09563D}"/>
              </a:ext>
            </a:extLst>
          </p:cNvPr>
          <p:cNvSpPr>
            <a:spLocks noGrp="1"/>
          </p:cNvSpPr>
          <p:nvPr>
            <p:ph type="dt" sz="half" idx="10"/>
          </p:nvPr>
        </p:nvSpPr>
        <p:spPr/>
        <p:txBody>
          <a:bodyPr/>
          <a:lstStyle/>
          <a:p>
            <a:fld id="{A07DD336-8F89-4049-A320-5ECC3466BAA4}" type="datetimeFigureOut">
              <a:rPr lang="zh-CN" altLang="en-US" smtClean="0"/>
              <a:t>2018/5/18</a:t>
            </a:fld>
            <a:endParaRPr lang="zh-CN" altLang="en-US"/>
          </a:p>
        </p:txBody>
      </p:sp>
      <p:sp>
        <p:nvSpPr>
          <p:cNvPr id="5" name="页脚占位符 4">
            <a:extLst>
              <a:ext uri="{FF2B5EF4-FFF2-40B4-BE49-F238E27FC236}">
                <a16:creationId xmlns:a16="http://schemas.microsoft.com/office/drawing/2014/main" id="{480EA5B3-1226-4F05-B695-D9881120A51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8FF4462-CE83-4233-B8B2-756862164AA9}"/>
              </a:ext>
            </a:extLst>
          </p:cNvPr>
          <p:cNvSpPr>
            <a:spLocks noGrp="1"/>
          </p:cNvSpPr>
          <p:nvPr>
            <p:ph type="sldNum" sz="quarter" idx="12"/>
          </p:nvPr>
        </p:nvSpPr>
        <p:spPr/>
        <p:txBody>
          <a:bodyPr/>
          <a:lstStyle/>
          <a:p>
            <a:fld id="{C429E3CE-9137-4191-BBE8-AF50CAA1C282}" type="slidenum">
              <a:rPr lang="zh-CN" altLang="en-US" smtClean="0"/>
              <a:t>‹#›</a:t>
            </a:fld>
            <a:endParaRPr lang="zh-CN" altLang="en-US"/>
          </a:p>
        </p:txBody>
      </p:sp>
    </p:spTree>
    <p:extLst>
      <p:ext uri="{BB962C8B-B14F-4D97-AF65-F5344CB8AC3E}">
        <p14:creationId xmlns:p14="http://schemas.microsoft.com/office/powerpoint/2010/main" val="37915066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194DE9-0AB6-4B79-9B57-B8AD9272F00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B8157E7-E11A-4581-95EC-001E50F45AF2}"/>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7B732873-A26F-4B9B-9FCC-C9205406A920}"/>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9F92BF6F-7440-481B-8574-7248D9620152}"/>
              </a:ext>
            </a:extLst>
          </p:cNvPr>
          <p:cNvSpPr>
            <a:spLocks noGrp="1"/>
          </p:cNvSpPr>
          <p:nvPr>
            <p:ph type="dt" sz="half" idx="10"/>
          </p:nvPr>
        </p:nvSpPr>
        <p:spPr/>
        <p:txBody>
          <a:bodyPr/>
          <a:lstStyle/>
          <a:p>
            <a:fld id="{A07DD336-8F89-4049-A320-5ECC3466BAA4}" type="datetimeFigureOut">
              <a:rPr lang="zh-CN" altLang="en-US" smtClean="0"/>
              <a:t>2018/5/18</a:t>
            </a:fld>
            <a:endParaRPr lang="zh-CN" altLang="en-US"/>
          </a:p>
        </p:txBody>
      </p:sp>
      <p:sp>
        <p:nvSpPr>
          <p:cNvPr id="6" name="页脚占位符 5">
            <a:extLst>
              <a:ext uri="{FF2B5EF4-FFF2-40B4-BE49-F238E27FC236}">
                <a16:creationId xmlns:a16="http://schemas.microsoft.com/office/drawing/2014/main" id="{AE39E396-DA57-48AD-AE4A-6A1B9960093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A472285-8222-4D52-8E86-F0DA9A36431D}"/>
              </a:ext>
            </a:extLst>
          </p:cNvPr>
          <p:cNvSpPr>
            <a:spLocks noGrp="1"/>
          </p:cNvSpPr>
          <p:nvPr>
            <p:ph type="sldNum" sz="quarter" idx="12"/>
          </p:nvPr>
        </p:nvSpPr>
        <p:spPr/>
        <p:txBody>
          <a:bodyPr/>
          <a:lstStyle/>
          <a:p>
            <a:fld id="{C429E3CE-9137-4191-BBE8-AF50CAA1C282}" type="slidenum">
              <a:rPr lang="zh-CN" altLang="en-US" smtClean="0"/>
              <a:t>‹#›</a:t>
            </a:fld>
            <a:endParaRPr lang="zh-CN" altLang="en-US"/>
          </a:p>
        </p:txBody>
      </p:sp>
    </p:spTree>
    <p:extLst>
      <p:ext uri="{BB962C8B-B14F-4D97-AF65-F5344CB8AC3E}">
        <p14:creationId xmlns:p14="http://schemas.microsoft.com/office/powerpoint/2010/main" val="16651407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EA44DE-6650-4103-A0E8-E0A668EE639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5593339-C8A1-4A91-B659-F0F1DFF944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2F953276-9308-42E9-BCD5-DBAFECB7888A}"/>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38BC0375-FCF7-4E0A-8331-A6461B0B2E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1B538405-3BF3-4661-A090-DF00799A4713}"/>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23183368-E1CB-450C-B76B-7EA6F5996251}"/>
              </a:ext>
            </a:extLst>
          </p:cNvPr>
          <p:cNvSpPr>
            <a:spLocks noGrp="1"/>
          </p:cNvSpPr>
          <p:nvPr>
            <p:ph type="dt" sz="half" idx="10"/>
          </p:nvPr>
        </p:nvSpPr>
        <p:spPr/>
        <p:txBody>
          <a:bodyPr/>
          <a:lstStyle/>
          <a:p>
            <a:fld id="{A07DD336-8F89-4049-A320-5ECC3466BAA4}" type="datetimeFigureOut">
              <a:rPr lang="zh-CN" altLang="en-US" smtClean="0"/>
              <a:t>2018/5/18</a:t>
            </a:fld>
            <a:endParaRPr lang="zh-CN" altLang="en-US"/>
          </a:p>
        </p:txBody>
      </p:sp>
      <p:sp>
        <p:nvSpPr>
          <p:cNvPr id="8" name="页脚占位符 7">
            <a:extLst>
              <a:ext uri="{FF2B5EF4-FFF2-40B4-BE49-F238E27FC236}">
                <a16:creationId xmlns:a16="http://schemas.microsoft.com/office/drawing/2014/main" id="{DDC6C820-E8B2-4D5A-9834-49038A75B5C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E84DFF2-AF79-46F7-9E8B-29DB1DDAB8DC}"/>
              </a:ext>
            </a:extLst>
          </p:cNvPr>
          <p:cNvSpPr>
            <a:spLocks noGrp="1"/>
          </p:cNvSpPr>
          <p:nvPr>
            <p:ph type="sldNum" sz="quarter" idx="12"/>
          </p:nvPr>
        </p:nvSpPr>
        <p:spPr/>
        <p:txBody>
          <a:bodyPr/>
          <a:lstStyle/>
          <a:p>
            <a:fld id="{C429E3CE-9137-4191-BBE8-AF50CAA1C282}" type="slidenum">
              <a:rPr lang="zh-CN" altLang="en-US" smtClean="0"/>
              <a:t>‹#›</a:t>
            </a:fld>
            <a:endParaRPr lang="zh-CN" altLang="en-US"/>
          </a:p>
        </p:txBody>
      </p:sp>
    </p:spTree>
    <p:extLst>
      <p:ext uri="{BB962C8B-B14F-4D97-AF65-F5344CB8AC3E}">
        <p14:creationId xmlns:p14="http://schemas.microsoft.com/office/powerpoint/2010/main" val="9379058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0A3DF4-B365-4428-8D7F-74AC0D4598D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7BA8DC5-41F7-4F13-B3F4-A2763B697C91}"/>
              </a:ext>
            </a:extLst>
          </p:cNvPr>
          <p:cNvSpPr>
            <a:spLocks noGrp="1"/>
          </p:cNvSpPr>
          <p:nvPr>
            <p:ph type="dt" sz="half" idx="10"/>
          </p:nvPr>
        </p:nvSpPr>
        <p:spPr/>
        <p:txBody>
          <a:bodyPr/>
          <a:lstStyle/>
          <a:p>
            <a:fld id="{A07DD336-8F89-4049-A320-5ECC3466BAA4}" type="datetimeFigureOut">
              <a:rPr lang="zh-CN" altLang="en-US" smtClean="0"/>
              <a:t>2018/5/18</a:t>
            </a:fld>
            <a:endParaRPr lang="zh-CN" altLang="en-US"/>
          </a:p>
        </p:txBody>
      </p:sp>
      <p:sp>
        <p:nvSpPr>
          <p:cNvPr id="4" name="页脚占位符 3">
            <a:extLst>
              <a:ext uri="{FF2B5EF4-FFF2-40B4-BE49-F238E27FC236}">
                <a16:creationId xmlns:a16="http://schemas.microsoft.com/office/drawing/2014/main" id="{5FDF84EB-9B4C-44D1-BA4F-D2E43A7A5F9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C033800-94EA-4E9D-8313-C5CEFFE5A416}"/>
              </a:ext>
            </a:extLst>
          </p:cNvPr>
          <p:cNvSpPr>
            <a:spLocks noGrp="1"/>
          </p:cNvSpPr>
          <p:nvPr>
            <p:ph type="sldNum" sz="quarter" idx="12"/>
          </p:nvPr>
        </p:nvSpPr>
        <p:spPr/>
        <p:txBody>
          <a:bodyPr/>
          <a:lstStyle/>
          <a:p>
            <a:fld id="{C429E3CE-9137-4191-BBE8-AF50CAA1C282}" type="slidenum">
              <a:rPr lang="zh-CN" altLang="en-US" smtClean="0"/>
              <a:t>‹#›</a:t>
            </a:fld>
            <a:endParaRPr lang="zh-CN" altLang="en-US"/>
          </a:p>
        </p:txBody>
      </p:sp>
    </p:spTree>
    <p:extLst>
      <p:ext uri="{BB962C8B-B14F-4D97-AF65-F5344CB8AC3E}">
        <p14:creationId xmlns:p14="http://schemas.microsoft.com/office/powerpoint/2010/main" val="3166935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2366FEC-5393-41AD-90A5-E4F8CBAADC06}"/>
              </a:ext>
            </a:extLst>
          </p:cNvPr>
          <p:cNvSpPr>
            <a:spLocks noGrp="1"/>
          </p:cNvSpPr>
          <p:nvPr>
            <p:ph type="dt" sz="half" idx="10"/>
          </p:nvPr>
        </p:nvSpPr>
        <p:spPr/>
        <p:txBody>
          <a:bodyPr/>
          <a:lstStyle/>
          <a:p>
            <a:fld id="{A07DD336-8F89-4049-A320-5ECC3466BAA4}" type="datetimeFigureOut">
              <a:rPr lang="zh-CN" altLang="en-US" smtClean="0"/>
              <a:t>2018/5/18</a:t>
            </a:fld>
            <a:endParaRPr lang="zh-CN" altLang="en-US"/>
          </a:p>
        </p:txBody>
      </p:sp>
      <p:sp>
        <p:nvSpPr>
          <p:cNvPr id="3" name="页脚占位符 2">
            <a:extLst>
              <a:ext uri="{FF2B5EF4-FFF2-40B4-BE49-F238E27FC236}">
                <a16:creationId xmlns:a16="http://schemas.microsoft.com/office/drawing/2014/main" id="{26A7D277-399A-4669-AEA5-77D1D1DCB4E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1D94129-AD30-4FB6-ABB6-7252D288C7CA}"/>
              </a:ext>
            </a:extLst>
          </p:cNvPr>
          <p:cNvSpPr>
            <a:spLocks noGrp="1"/>
          </p:cNvSpPr>
          <p:nvPr>
            <p:ph type="sldNum" sz="quarter" idx="12"/>
          </p:nvPr>
        </p:nvSpPr>
        <p:spPr/>
        <p:txBody>
          <a:bodyPr/>
          <a:lstStyle/>
          <a:p>
            <a:fld id="{C429E3CE-9137-4191-BBE8-AF50CAA1C282}" type="slidenum">
              <a:rPr lang="zh-CN" altLang="en-US" smtClean="0"/>
              <a:t>‹#›</a:t>
            </a:fld>
            <a:endParaRPr lang="zh-CN" altLang="en-US"/>
          </a:p>
        </p:txBody>
      </p:sp>
    </p:spTree>
    <p:extLst>
      <p:ext uri="{BB962C8B-B14F-4D97-AF65-F5344CB8AC3E}">
        <p14:creationId xmlns:p14="http://schemas.microsoft.com/office/powerpoint/2010/main" val="2683636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4" name="日期占位符 3"/>
          <p:cNvSpPr>
            <a:spLocks noGrp="1"/>
          </p:cNvSpPr>
          <p:nvPr>
            <p:ph type="dt" sz="half" idx="10"/>
          </p:nvPr>
        </p:nvSpPr>
        <p:spPr/>
        <p:txBody>
          <a:bodyPr/>
          <a:lstStyle/>
          <a:p>
            <a:fld id="{377F4D32-47A2-4336-B50B-0C88FA0544CB}" type="datetime1">
              <a:rPr lang="zh-CN" altLang="en-US" smtClean="0"/>
              <a:t>2018/5/18</a:t>
            </a:fld>
            <a:endParaRPr lang="zh-CN" altLang="en-US"/>
          </a:p>
        </p:txBody>
      </p:sp>
      <p:sp>
        <p:nvSpPr>
          <p:cNvPr id="5" name="页脚占位符 4"/>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F210D295-9B15-4757-888B-4FDF115DEA16}" type="slidenum">
              <a:rPr lang="zh-CN" altLang="en-US" smtClean="0"/>
              <a:t>‹#›</a:t>
            </a:fld>
            <a:endParaRPr lang="zh-CN" altLang="en-US"/>
          </a:p>
        </p:txBody>
      </p:sp>
      <p:sp>
        <p:nvSpPr>
          <p:cNvPr id="7" name="内容占位符 2"/>
          <p:cNvSpPr>
            <a:spLocks noGrp="1"/>
          </p:cNvSpPr>
          <p:nvPr>
            <p:ph idx="1"/>
          </p:nvPr>
        </p:nvSpPr>
        <p:spPr>
          <a:xfrm>
            <a:off x="838200" y="1290862"/>
            <a:ext cx="10515600" cy="4910329"/>
          </a:xfrm>
        </p:spPr>
        <p:txBody>
          <a:bodyPr/>
          <a:lstStyle>
            <a:lvl1pPr marL="450850" indent="-450850">
              <a:buClr>
                <a:srgbClr val="00007D"/>
              </a:buClr>
              <a:buSzPct val="90000"/>
              <a:defRPr>
                <a:latin typeface="Arial" panose="020B0604020202020204" pitchFamily="34" charset="0"/>
                <a:ea typeface="微软雅黑" panose="020B0503020204020204" pitchFamily="34" charset="-122"/>
              </a:defRPr>
            </a:lvl1pPr>
            <a:lvl2pPr marL="900113" indent="-450850">
              <a:lnSpc>
                <a:spcPct val="130000"/>
              </a:lnSpc>
              <a:buClr>
                <a:srgbClr val="9999CC"/>
              </a:buClr>
              <a:buSzPct val="80000"/>
              <a:buFont typeface="Wingdings" pitchFamily="2" charset="2"/>
              <a:buChar char=""/>
              <a:defRPr>
                <a:latin typeface="Arial" panose="020B0604020202020204" pitchFamily="34" charset="0"/>
                <a:ea typeface="微软雅黑" panose="020B0503020204020204" pitchFamily="34" charset="-122"/>
              </a:defRPr>
            </a:lvl2pPr>
            <a:lvl3pPr marL="1350000" indent="-450000">
              <a:lnSpc>
                <a:spcPct val="130000"/>
              </a:lnSpc>
              <a:buSzPct val="80000"/>
              <a:defRPr baseline="0">
                <a:latin typeface="Arial" panose="020B0604020202020204" pitchFamily="34" charset="0"/>
                <a:ea typeface="微软雅黑" panose="020B0503020204020204" pitchFamily="34" charset="-122"/>
              </a:defRPr>
            </a:lvl3pPr>
            <a:lvl4pPr>
              <a:defRPr>
                <a:latin typeface="Arial" panose="020B0604020202020204" pitchFamily="34" charset="0"/>
                <a:ea typeface="微软雅黑" panose="020B0503020204020204" pitchFamily="34" charset="-122"/>
              </a:defRPr>
            </a:lvl4pPr>
            <a:lvl5pPr>
              <a:defRPr>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5184201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DDCEE9-AB4E-4DD3-8CE1-38A110C4CCF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D5217DC-48B7-4CE4-BBE9-430E80D5C8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D17E6225-EEA5-40B1-98D1-A6F9862377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9BBD9FA1-D5BD-4CE8-8AC5-0F807160C07B}"/>
              </a:ext>
            </a:extLst>
          </p:cNvPr>
          <p:cNvSpPr>
            <a:spLocks noGrp="1"/>
          </p:cNvSpPr>
          <p:nvPr>
            <p:ph type="dt" sz="half" idx="10"/>
          </p:nvPr>
        </p:nvSpPr>
        <p:spPr/>
        <p:txBody>
          <a:bodyPr/>
          <a:lstStyle/>
          <a:p>
            <a:fld id="{A07DD336-8F89-4049-A320-5ECC3466BAA4}" type="datetimeFigureOut">
              <a:rPr lang="zh-CN" altLang="en-US" smtClean="0"/>
              <a:t>2018/5/18</a:t>
            </a:fld>
            <a:endParaRPr lang="zh-CN" altLang="en-US"/>
          </a:p>
        </p:txBody>
      </p:sp>
      <p:sp>
        <p:nvSpPr>
          <p:cNvPr id="6" name="页脚占位符 5">
            <a:extLst>
              <a:ext uri="{FF2B5EF4-FFF2-40B4-BE49-F238E27FC236}">
                <a16:creationId xmlns:a16="http://schemas.microsoft.com/office/drawing/2014/main" id="{9F4CA80C-52C6-4038-BA4A-A8B281E0909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BFD9BA5-1F85-4F9E-88F1-4DCAF6CC3127}"/>
              </a:ext>
            </a:extLst>
          </p:cNvPr>
          <p:cNvSpPr>
            <a:spLocks noGrp="1"/>
          </p:cNvSpPr>
          <p:nvPr>
            <p:ph type="sldNum" sz="quarter" idx="12"/>
          </p:nvPr>
        </p:nvSpPr>
        <p:spPr/>
        <p:txBody>
          <a:bodyPr/>
          <a:lstStyle/>
          <a:p>
            <a:fld id="{C429E3CE-9137-4191-BBE8-AF50CAA1C282}" type="slidenum">
              <a:rPr lang="zh-CN" altLang="en-US" smtClean="0"/>
              <a:t>‹#›</a:t>
            </a:fld>
            <a:endParaRPr lang="zh-CN" altLang="en-US"/>
          </a:p>
        </p:txBody>
      </p:sp>
    </p:spTree>
    <p:extLst>
      <p:ext uri="{BB962C8B-B14F-4D97-AF65-F5344CB8AC3E}">
        <p14:creationId xmlns:p14="http://schemas.microsoft.com/office/powerpoint/2010/main" val="21697832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77615E-A9C4-4BA2-9531-A3BB380B05B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FF89C8A-4A8F-4856-8687-FC850B9439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3B33D08-BFA9-4BF8-BA25-16D8C0CD37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586B47C-201F-492E-A57D-E4FCABF092BE}"/>
              </a:ext>
            </a:extLst>
          </p:cNvPr>
          <p:cNvSpPr>
            <a:spLocks noGrp="1"/>
          </p:cNvSpPr>
          <p:nvPr>
            <p:ph type="dt" sz="half" idx="10"/>
          </p:nvPr>
        </p:nvSpPr>
        <p:spPr/>
        <p:txBody>
          <a:bodyPr/>
          <a:lstStyle/>
          <a:p>
            <a:fld id="{A07DD336-8F89-4049-A320-5ECC3466BAA4}" type="datetimeFigureOut">
              <a:rPr lang="zh-CN" altLang="en-US" smtClean="0"/>
              <a:t>2018/5/18</a:t>
            </a:fld>
            <a:endParaRPr lang="zh-CN" altLang="en-US"/>
          </a:p>
        </p:txBody>
      </p:sp>
      <p:sp>
        <p:nvSpPr>
          <p:cNvPr id="6" name="页脚占位符 5">
            <a:extLst>
              <a:ext uri="{FF2B5EF4-FFF2-40B4-BE49-F238E27FC236}">
                <a16:creationId xmlns:a16="http://schemas.microsoft.com/office/drawing/2014/main" id="{9A5D0B70-D2F2-4688-B821-F025A8663F3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2524477-02F1-4A9E-8B1D-6DA9D330429A}"/>
              </a:ext>
            </a:extLst>
          </p:cNvPr>
          <p:cNvSpPr>
            <a:spLocks noGrp="1"/>
          </p:cNvSpPr>
          <p:nvPr>
            <p:ph type="sldNum" sz="quarter" idx="12"/>
          </p:nvPr>
        </p:nvSpPr>
        <p:spPr/>
        <p:txBody>
          <a:bodyPr/>
          <a:lstStyle/>
          <a:p>
            <a:fld id="{C429E3CE-9137-4191-BBE8-AF50CAA1C282}" type="slidenum">
              <a:rPr lang="zh-CN" altLang="en-US" smtClean="0"/>
              <a:t>‹#›</a:t>
            </a:fld>
            <a:endParaRPr lang="zh-CN" altLang="en-US"/>
          </a:p>
        </p:txBody>
      </p:sp>
    </p:spTree>
    <p:extLst>
      <p:ext uri="{BB962C8B-B14F-4D97-AF65-F5344CB8AC3E}">
        <p14:creationId xmlns:p14="http://schemas.microsoft.com/office/powerpoint/2010/main" val="28157632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3D3D87-15AB-4FE3-9DBA-F1236F45A38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D48F65C-C373-4F2A-88A7-D2EBFD16B789}"/>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6BB0901-86E1-4D68-AC1A-40A87BABAF66}"/>
              </a:ext>
            </a:extLst>
          </p:cNvPr>
          <p:cNvSpPr>
            <a:spLocks noGrp="1"/>
          </p:cNvSpPr>
          <p:nvPr>
            <p:ph type="dt" sz="half" idx="10"/>
          </p:nvPr>
        </p:nvSpPr>
        <p:spPr/>
        <p:txBody>
          <a:bodyPr/>
          <a:lstStyle/>
          <a:p>
            <a:fld id="{A07DD336-8F89-4049-A320-5ECC3466BAA4}" type="datetimeFigureOut">
              <a:rPr lang="zh-CN" altLang="en-US" smtClean="0"/>
              <a:t>2018/5/18</a:t>
            </a:fld>
            <a:endParaRPr lang="zh-CN" altLang="en-US"/>
          </a:p>
        </p:txBody>
      </p:sp>
      <p:sp>
        <p:nvSpPr>
          <p:cNvPr id="5" name="页脚占位符 4">
            <a:extLst>
              <a:ext uri="{FF2B5EF4-FFF2-40B4-BE49-F238E27FC236}">
                <a16:creationId xmlns:a16="http://schemas.microsoft.com/office/drawing/2014/main" id="{91DACA04-045E-4B6F-B2E1-C8B3B33A989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730CEB1-E4D5-4B4D-9DD0-E1351B132CFA}"/>
              </a:ext>
            </a:extLst>
          </p:cNvPr>
          <p:cNvSpPr>
            <a:spLocks noGrp="1"/>
          </p:cNvSpPr>
          <p:nvPr>
            <p:ph type="sldNum" sz="quarter" idx="12"/>
          </p:nvPr>
        </p:nvSpPr>
        <p:spPr/>
        <p:txBody>
          <a:bodyPr/>
          <a:lstStyle/>
          <a:p>
            <a:fld id="{C429E3CE-9137-4191-BBE8-AF50CAA1C282}" type="slidenum">
              <a:rPr lang="zh-CN" altLang="en-US" smtClean="0"/>
              <a:t>‹#›</a:t>
            </a:fld>
            <a:endParaRPr lang="zh-CN" altLang="en-US"/>
          </a:p>
        </p:txBody>
      </p:sp>
    </p:spTree>
    <p:extLst>
      <p:ext uri="{BB962C8B-B14F-4D97-AF65-F5344CB8AC3E}">
        <p14:creationId xmlns:p14="http://schemas.microsoft.com/office/powerpoint/2010/main" val="36722130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4AE3B07-67CE-4E09-8993-A00713C4CB7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160AF9F-8DC5-437F-8A8F-23563F0EC3C6}"/>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2DC3013-1E90-450D-A89E-E2CD8E16F45B}"/>
              </a:ext>
            </a:extLst>
          </p:cNvPr>
          <p:cNvSpPr>
            <a:spLocks noGrp="1"/>
          </p:cNvSpPr>
          <p:nvPr>
            <p:ph type="dt" sz="half" idx="10"/>
          </p:nvPr>
        </p:nvSpPr>
        <p:spPr/>
        <p:txBody>
          <a:bodyPr/>
          <a:lstStyle/>
          <a:p>
            <a:fld id="{A07DD336-8F89-4049-A320-5ECC3466BAA4}" type="datetimeFigureOut">
              <a:rPr lang="zh-CN" altLang="en-US" smtClean="0"/>
              <a:t>2018/5/18</a:t>
            </a:fld>
            <a:endParaRPr lang="zh-CN" altLang="en-US"/>
          </a:p>
        </p:txBody>
      </p:sp>
      <p:sp>
        <p:nvSpPr>
          <p:cNvPr id="5" name="页脚占位符 4">
            <a:extLst>
              <a:ext uri="{FF2B5EF4-FFF2-40B4-BE49-F238E27FC236}">
                <a16:creationId xmlns:a16="http://schemas.microsoft.com/office/drawing/2014/main" id="{BA4B356E-3B1C-4780-9E7B-2FAD75003F7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AC916C6-7820-4C2D-A22C-31879222AFB6}"/>
              </a:ext>
            </a:extLst>
          </p:cNvPr>
          <p:cNvSpPr>
            <a:spLocks noGrp="1"/>
          </p:cNvSpPr>
          <p:nvPr>
            <p:ph type="sldNum" sz="quarter" idx="12"/>
          </p:nvPr>
        </p:nvSpPr>
        <p:spPr/>
        <p:txBody>
          <a:bodyPr/>
          <a:lstStyle/>
          <a:p>
            <a:fld id="{C429E3CE-9137-4191-BBE8-AF50CAA1C282}" type="slidenum">
              <a:rPr lang="zh-CN" altLang="en-US" smtClean="0"/>
              <a:t>‹#›</a:t>
            </a:fld>
            <a:endParaRPr lang="zh-CN" altLang="en-US"/>
          </a:p>
        </p:txBody>
      </p:sp>
    </p:spTree>
    <p:extLst>
      <p:ext uri="{BB962C8B-B14F-4D97-AF65-F5344CB8AC3E}">
        <p14:creationId xmlns:p14="http://schemas.microsoft.com/office/powerpoint/2010/main" val="1897428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0"/>
            <a:ext cx="10515600" cy="2852737"/>
          </a:xfrm>
        </p:spPr>
        <p:txBody>
          <a:bodyPr anchor="b"/>
          <a:lstStyle>
            <a:lvl1pPr>
              <a:defRPr sz="6000"/>
            </a:lvl1pPr>
          </a:lstStyle>
          <a:p>
            <a:r>
              <a:rPr lang="zh-CN" altLang="en-US" dirty="0"/>
              <a:t>单击此处编辑母版标题样式</a:t>
            </a:r>
          </a:p>
        </p:txBody>
      </p:sp>
      <p:sp>
        <p:nvSpPr>
          <p:cNvPr id="3" name="文本占位符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922DD80-CBA9-45DD-9900-2AD0432C46AF}" type="datetime1">
              <a:rPr lang="zh-CN" altLang="en-US" smtClean="0"/>
              <a:t>2018/5/18</a:t>
            </a:fld>
            <a:endParaRPr lang="zh-CN" altLang="en-US"/>
          </a:p>
        </p:txBody>
      </p:sp>
      <p:sp>
        <p:nvSpPr>
          <p:cNvPr id="5" name="页脚占位符 4"/>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F210D295-9B15-4757-888B-4FDF115DEA16}" type="slidenum">
              <a:rPr lang="zh-CN" altLang="en-US" smtClean="0"/>
              <a:t>‹#›</a:t>
            </a:fld>
            <a:endParaRPr lang="zh-CN" altLang="en-US"/>
          </a:p>
        </p:txBody>
      </p:sp>
    </p:spTree>
    <p:extLst>
      <p:ext uri="{BB962C8B-B14F-4D97-AF65-F5344CB8AC3E}">
        <p14:creationId xmlns:p14="http://schemas.microsoft.com/office/powerpoint/2010/main" val="2758848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090C0965-7F03-43CE-816C-1840F8D9DADD}" type="datetime1">
              <a:rPr lang="zh-CN" altLang="en-US" smtClean="0"/>
              <a:t>2018/5/18</a:t>
            </a:fld>
            <a:endParaRPr lang="zh-CN" altLang="en-US"/>
          </a:p>
        </p:txBody>
      </p:sp>
      <p:sp>
        <p:nvSpPr>
          <p:cNvPr id="6" name="页脚占位符 5"/>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F210D295-9B15-4757-888B-4FDF115DEA16}" type="slidenum">
              <a:rPr lang="zh-CN" altLang="en-US" smtClean="0"/>
              <a:t>‹#›</a:t>
            </a:fld>
            <a:endParaRPr lang="zh-CN" altLang="en-US"/>
          </a:p>
        </p:txBody>
      </p:sp>
    </p:spTree>
    <p:extLst>
      <p:ext uri="{BB962C8B-B14F-4D97-AF65-F5344CB8AC3E}">
        <p14:creationId xmlns:p14="http://schemas.microsoft.com/office/powerpoint/2010/main" val="3876049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1"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CA1C0F24-2400-425F-8938-410B08429A14}" type="datetime1">
              <a:rPr lang="zh-CN" altLang="en-US" smtClean="0"/>
              <a:t>2018/5/18</a:t>
            </a:fld>
            <a:endParaRPr lang="zh-CN" altLang="en-US"/>
          </a:p>
        </p:txBody>
      </p:sp>
      <p:sp>
        <p:nvSpPr>
          <p:cNvPr id="8" name="页脚占位符 7"/>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p:txBody>
          <a:bodyPr/>
          <a:lstStyle/>
          <a:p>
            <a:fld id="{F210D295-9B15-4757-888B-4FDF115DEA16}" type="slidenum">
              <a:rPr lang="zh-CN" altLang="en-US" smtClean="0"/>
              <a:t>‹#›</a:t>
            </a:fld>
            <a:endParaRPr lang="zh-CN" altLang="en-US"/>
          </a:p>
        </p:txBody>
      </p:sp>
    </p:spTree>
    <p:extLst>
      <p:ext uri="{BB962C8B-B14F-4D97-AF65-F5344CB8AC3E}">
        <p14:creationId xmlns:p14="http://schemas.microsoft.com/office/powerpoint/2010/main" val="1003635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B8D61EF-3981-4482-B878-DEDFF3DE43B0}" type="datetime1">
              <a:rPr lang="zh-CN" altLang="en-US" smtClean="0"/>
              <a:t>2018/5/18</a:t>
            </a:fld>
            <a:endParaRPr lang="zh-CN" altLang="en-US"/>
          </a:p>
        </p:txBody>
      </p:sp>
      <p:sp>
        <p:nvSpPr>
          <p:cNvPr id="4" name="页脚占位符 3"/>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p:txBody>
          <a:bodyPr/>
          <a:lstStyle/>
          <a:p>
            <a:fld id="{F210D295-9B15-4757-888B-4FDF115DEA16}" type="slidenum">
              <a:rPr lang="zh-CN" altLang="en-US" smtClean="0"/>
              <a:t>‹#›</a:t>
            </a:fld>
            <a:endParaRPr lang="zh-CN" altLang="en-US"/>
          </a:p>
        </p:txBody>
      </p:sp>
    </p:spTree>
    <p:extLst>
      <p:ext uri="{BB962C8B-B14F-4D97-AF65-F5344CB8AC3E}">
        <p14:creationId xmlns:p14="http://schemas.microsoft.com/office/powerpoint/2010/main" val="213045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473D228-77AA-4515-996C-E52786514C32}" type="datetime1">
              <a:rPr lang="zh-CN" altLang="en-US" smtClean="0"/>
              <a:t>2018/5/18</a:t>
            </a:fld>
            <a:endParaRPr lang="zh-CN" altLang="en-US"/>
          </a:p>
        </p:txBody>
      </p:sp>
      <p:sp>
        <p:nvSpPr>
          <p:cNvPr id="3" name="页脚占位符 2"/>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p:txBody>
          <a:bodyPr/>
          <a:lstStyle/>
          <a:p>
            <a:fld id="{F210D295-9B15-4757-888B-4FDF115DEA16}" type="slidenum">
              <a:rPr lang="zh-CN" altLang="en-US" smtClean="0"/>
              <a:t>‹#›</a:t>
            </a:fld>
            <a:endParaRPr lang="zh-CN" altLang="en-US"/>
          </a:p>
        </p:txBody>
      </p:sp>
    </p:spTree>
    <p:extLst>
      <p:ext uri="{BB962C8B-B14F-4D97-AF65-F5344CB8AC3E}">
        <p14:creationId xmlns:p14="http://schemas.microsoft.com/office/powerpoint/2010/main" val="3410232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AC1F6A3-0DE6-44E7-85E8-ABFC0319E046}" type="datetime1">
              <a:rPr lang="zh-CN" altLang="en-US" smtClean="0"/>
              <a:t>2018/5/18</a:t>
            </a:fld>
            <a:endParaRPr lang="zh-CN" altLang="en-US"/>
          </a:p>
        </p:txBody>
      </p:sp>
      <p:sp>
        <p:nvSpPr>
          <p:cNvPr id="6" name="页脚占位符 5"/>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F210D295-9B15-4757-888B-4FDF115DEA16}" type="slidenum">
              <a:rPr lang="zh-CN" altLang="en-US" smtClean="0"/>
              <a:t>‹#›</a:t>
            </a:fld>
            <a:endParaRPr lang="zh-CN" altLang="en-US"/>
          </a:p>
        </p:txBody>
      </p:sp>
    </p:spTree>
    <p:extLst>
      <p:ext uri="{BB962C8B-B14F-4D97-AF65-F5344CB8AC3E}">
        <p14:creationId xmlns:p14="http://schemas.microsoft.com/office/powerpoint/2010/main" val="2351252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6CDC258-1055-414D-A5C4-95B4A9B8D6BA}" type="datetime1">
              <a:rPr lang="zh-CN" altLang="en-US" smtClean="0"/>
              <a:t>2018/5/18</a:t>
            </a:fld>
            <a:endParaRPr lang="zh-CN" altLang="en-US"/>
          </a:p>
        </p:txBody>
      </p:sp>
      <p:sp>
        <p:nvSpPr>
          <p:cNvPr id="6" name="页脚占位符 5"/>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F210D295-9B15-4757-888B-4FDF115DEA16}" type="slidenum">
              <a:rPr lang="zh-CN" altLang="en-US" smtClean="0"/>
              <a:t>‹#›</a:t>
            </a:fld>
            <a:endParaRPr lang="zh-CN" altLang="en-US"/>
          </a:p>
        </p:txBody>
      </p:sp>
    </p:spTree>
    <p:extLst>
      <p:ext uri="{BB962C8B-B14F-4D97-AF65-F5344CB8AC3E}">
        <p14:creationId xmlns:p14="http://schemas.microsoft.com/office/powerpoint/2010/main" val="4089687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46086" y="158202"/>
            <a:ext cx="10187152" cy="81398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27693" y="1219664"/>
            <a:ext cx="10515600" cy="502826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84C029-86C0-4FE0-A41B-E448962FACE2}" type="datetime1">
              <a:rPr lang="zh-CN" altLang="en-US" smtClean="0"/>
              <a:t>2018/5/18</a:t>
            </a:fld>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10D295-9B15-4757-888B-4FDF115DEA16}" type="slidenum">
              <a:rPr lang="zh-CN" altLang="en-US" smtClean="0"/>
              <a:t>‹#›</a:t>
            </a:fld>
            <a:endParaRPr lang="zh-CN" altLang="en-US"/>
          </a:p>
        </p:txBody>
      </p:sp>
      <p:sp>
        <p:nvSpPr>
          <p:cNvPr id="7" name="Rectangle 2"/>
          <p:cNvSpPr>
            <a:spLocks noChangeArrowheads="1"/>
          </p:cNvSpPr>
          <p:nvPr userDrawn="1"/>
        </p:nvSpPr>
        <p:spPr bwMode="auto">
          <a:xfrm>
            <a:off x="827693" y="1009641"/>
            <a:ext cx="2133600" cy="101600"/>
          </a:xfrm>
          <a:prstGeom prst="rect">
            <a:avLst/>
          </a:prstGeom>
          <a:solidFill>
            <a:schemeClr val="accent2"/>
          </a:solidFill>
          <a:ln w="9525">
            <a:noFill/>
            <a:miter lim="800000"/>
            <a:headEnd/>
            <a:tailEnd/>
          </a:ln>
          <a:effectLst/>
        </p:spPr>
        <p:txBody>
          <a:bodyPr wrap="none" anchor="ctr"/>
          <a:lstStyle/>
          <a:p>
            <a:pPr algn="ctr">
              <a:defRPr/>
            </a:pPr>
            <a:endParaRPr lang="zh-CN" altLang="zh-CN" sz="2400">
              <a:latin typeface="Times New Roman" pitchFamily="18" charset="0"/>
              <a:ea typeface="宋体" charset="-122"/>
            </a:endParaRPr>
          </a:p>
        </p:txBody>
      </p:sp>
      <p:sp>
        <p:nvSpPr>
          <p:cNvPr id="8" name="Rectangle 3"/>
          <p:cNvSpPr>
            <a:spLocks noChangeArrowheads="1"/>
          </p:cNvSpPr>
          <p:nvPr userDrawn="1"/>
        </p:nvSpPr>
        <p:spPr bwMode="auto">
          <a:xfrm>
            <a:off x="2351693" y="1009641"/>
            <a:ext cx="7239000" cy="101600"/>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lang="zh-CN" altLang="zh-CN" sz="2400">
              <a:latin typeface="Times New Roman" pitchFamily="18" charset="0"/>
              <a:ea typeface="宋体" charset="-122"/>
            </a:endParaRPr>
          </a:p>
        </p:txBody>
      </p:sp>
    </p:spTree>
    <p:extLst>
      <p:ext uri="{BB962C8B-B14F-4D97-AF65-F5344CB8AC3E}">
        <p14:creationId xmlns:p14="http://schemas.microsoft.com/office/powerpoint/2010/main" val="41305406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baseline="0">
          <a:solidFill>
            <a:schemeClr val="tx1"/>
          </a:solidFill>
          <a:latin typeface="Arial" panose="020B0604020202020204" pitchFamily="34" charset="0"/>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Wingdings" panose="05000000000000000000" pitchFamily="2" charset="2"/>
        <a:buChar char="n"/>
        <a:defRPr sz="2800" kern="1200" baseline="0">
          <a:solidFill>
            <a:schemeClr val="tx1"/>
          </a:solidFill>
          <a:latin typeface="Arial" panose="020B0604020202020204" pitchFamily="34" charset="0"/>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Wingdings" panose="05000000000000000000" pitchFamily="2" charset="2"/>
        <a:buChar char="p"/>
        <a:defRPr sz="2400" kern="1200" baseline="0">
          <a:solidFill>
            <a:schemeClr val="tx1"/>
          </a:solidFill>
          <a:latin typeface="Arial" panose="020B0604020202020204" pitchFamily="34" charset="0"/>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baseline="0">
          <a:solidFill>
            <a:schemeClr val="tx1"/>
          </a:solidFill>
          <a:latin typeface="Arial" panose="020B0604020202020204" pitchFamily="34" charset="0"/>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Arial" panose="020B0604020202020204" pitchFamily="34" charset="0"/>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C43789E-9546-4A88-B27A-AE515E4F91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BA9D798-97CA-4B37-B62C-5F59A1FE7E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09D900E-A223-45D9-AA9B-423B2F0E83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7DD336-8F89-4049-A320-5ECC3466BAA4}" type="datetimeFigureOut">
              <a:rPr lang="zh-CN" altLang="en-US" smtClean="0"/>
              <a:t>2018/5/18</a:t>
            </a:fld>
            <a:endParaRPr lang="zh-CN" altLang="en-US"/>
          </a:p>
        </p:txBody>
      </p:sp>
      <p:sp>
        <p:nvSpPr>
          <p:cNvPr id="5" name="页脚占位符 4">
            <a:extLst>
              <a:ext uri="{FF2B5EF4-FFF2-40B4-BE49-F238E27FC236}">
                <a16:creationId xmlns:a16="http://schemas.microsoft.com/office/drawing/2014/main" id="{2FF03EBB-3894-4F8C-BC51-1CA016E1CD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B1F0EC3-856C-47B4-8447-3AE149EADA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29E3CE-9137-4191-BBE8-AF50CAA1C282}" type="slidenum">
              <a:rPr lang="zh-CN" altLang="en-US" smtClean="0"/>
              <a:t>‹#›</a:t>
            </a:fld>
            <a:endParaRPr lang="zh-CN" altLang="en-US"/>
          </a:p>
        </p:txBody>
      </p:sp>
    </p:spTree>
    <p:extLst>
      <p:ext uri="{BB962C8B-B14F-4D97-AF65-F5344CB8AC3E}">
        <p14:creationId xmlns:p14="http://schemas.microsoft.com/office/powerpoint/2010/main" val="226842366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1989chenguo.github.io/Courses/CloudComputing2018Spring.html"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docs.datastax.com/en/cassandra/3.0/cassandra/dml/dmlHowDataWritten.html"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hyperlink" Target="https://docs.datastax.com/en/cassandra/3.0/cassandra/dml/dmlAboutReads.html"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www.firatatagun.com/blog/2016/09/25/bloom-filters-explanation-use-cases-and-examples/" TargetMode="External"/><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hyperlink" Target="http://cassandra.apache.org/download/"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hyperlink" Target="https://1989chenguo.github.io/Courses/CloudComputing2018Spring.html"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5">
            <a:extLst>
              <a:ext uri="{FF2B5EF4-FFF2-40B4-BE49-F238E27FC236}">
                <a16:creationId xmlns:a16="http://schemas.microsoft.com/office/drawing/2014/main" id="{12065FA8-D4B6-47AF-AF8C-8746166B2B44}"/>
              </a:ext>
            </a:extLst>
          </p:cNvPr>
          <p:cNvSpPr>
            <a:spLocks noGrp="1"/>
          </p:cNvSpPr>
          <p:nvPr>
            <p:ph type="subTitle" idx="1"/>
          </p:nvPr>
        </p:nvSpPr>
        <p:spPr>
          <a:xfrm>
            <a:off x="1979408" y="3687641"/>
            <a:ext cx="7939144" cy="1266191"/>
          </a:xfrm>
        </p:spPr>
        <p:txBody>
          <a:bodyPr>
            <a:normAutofit fontScale="62500" lnSpcReduction="20000"/>
          </a:bodyPr>
          <a:lstStyle/>
          <a:p>
            <a:r>
              <a:rPr lang="zh-CN" altLang="en-US" sz="4200" b="1" dirty="0"/>
              <a:t>陈果 副教授</a:t>
            </a:r>
            <a:endParaRPr lang="en-US" altLang="zh-CN" sz="2194" dirty="0"/>
          </a:p>
          <a:p>
            <a:r>
              <a:rPr lang="zh-CN" altLang="en-US" dirty="0"/>
              <a:t>湖南大学</a:t>
            </a:r>
            <a:r>
              <a:rPr lang="en-US" altLang="zh-CN" dirty="0"/>
              <a:t>-</a:t>
            </a:r>
            <a:r>
              <a:rPr lang="zh-CN" altLang="en-US" dirty="0"/>
              <a:t>信息科学与工程学院</a:t>
            </a:r>
            <a:r>
              <a:rPr lang="en-US" altLang="zh-CN" dirty="0"/>
              <a:t>-</a:t>
            </a:r>
            <a:r>
              <a:rPr lang="zh-CN" altLang="en-US" dirty="0"/>
              <a:t>计算机与科学系</a:t>
            </a:r>
            <a:endParaRPr lang="en-US" altLang="zh-CN" dirty="0"/>
          </a:p>
          <a:p>
            <a:r>
              <a:rPr lang="zh-CN" altLang="en-US" dirty="0"/>
              <a:t>邮箱：</a:t>
            </a:r>
            <a:r>
              <a:rPr lang="en-US" altLang="zh-CN" u="sng" dirty="0">
                <a:solidFill>
                  <a:srgbClr val="0070C0"/>
                </a:solidFill>
              </a:rPr>
              <a:t>guochen@hnu.edu.cn</a:t>
            </a:r>
          </a:p>
          <a:p>
            <a:r>
              <a:rPr lang="zh-CN" altLang="en-US" dirty="0"/>
              <a:t>个人主页：</a:t>
            </a:r>
            <a:r>
              <a:rPr lang="en-US" altLang="zh-CN" u="sng" dirty="0">
                <a:solidFill>
                  <a:srgbClr val="0070C0"/>
                </a:solidFill>
              </a:rPr>
              <a:t>1989chenguo.github.io</a:t>
            </a:r>
          </a:p>
        </p:txBody>
      </p:sp>
      <p:sp>
        <p:nvSpPr>
          <p:cNvPr id="5" name="标题 4">
            <a:extLst>
              <a:ext uri="{FF2B5EF4-FFF2-40B4-BE49-F238E27FC236}">
                <a16:creationId xmlns:a16="http://schemas.microsoft.com/office/drawing/2014/main" id="{2720FD54-3ED7-4D8F-9904-FE6C19B05E90}"/>
              </a:ext>
            </a:extLst>
          </p:cNvPr>
          <p:cNvSpPr>
            <a:spLocks noGrp="1"/>
          </p:cNvSpPr>
          <p:nvPr>
            <p:ph type="ctrTitle"/>
          </p:nvPr>
        </p:nvSpPr>
        <p:spPr/>
        <p:txBody>
          <a:bodyPr>
            <a:normAutofit/>
          </a:bodyPr>
          <a:lstStyle/>
          <a:p>
            <a:r>
              <a:rPr lang="zh-CN" altLang="en-US" sz="6468" dirty="0"/>
              <a:t>云计算技术</a:t>
            </a:r>
          </a:p>
        </p:txBody>
      </p:sp>
      <p:sp>
        <p:nvSpPr>
          <p:cNvPr id="4" name="矩形 3">
            <a:extLst>
              <a:ext uri="{FF2B5EF4-FFF2-40B4-BE49-F238E27FC236}">
                <a16:creationId xmlns:a16="http://schemas.microsoft.com/office/drawing/2014/main" id="{8F79B02C-58F8-480B-AF1B-E5154F49E6BA}"/>
              </a:ext>
            </a:extLst>
          </p:cNvPr>
          <p:cNvSpPr/>
          <p:nvPr/>
        </p:nvSpPr>
        <p:spPr>
          <a:xfrm>
            <a:off x="2582091" y="5249653"/>
            <a:ext cx="8023156" cy="646331"/>
          </a:xfrm>
          <a:prstGeom prst="rect">
            <a:avLst/>
          </a:prstGeom>
        </p:spPr>
        <p:txBody>
          <a:bodyPr wrap="square">
            <a:spAutoFit/>
          </a:bodyPr>
          <a:lstStyle/>
          <a:p>
            <a:pPr defTabSz="457200">
              <a:defRPr/>
            </a:pPr>
            <a:r>
              <a:rPr lang="zh-CN" altLang="en-US" dirty="0">
                <a:solidFill>
                  <a:srgbClr val="000000"/>
                </a:solidFill>
                <a:latin typeface="Helvetica Light"/>
                <a:sym typeface="Helvetica Light"/>
                <a:hlinkClick r:id="rId3"/>
              </a:rPr>
              <a:t>https://1989chenguo.github.io/Courses/CloudComputing2018Spring.html</a:t>
            </a:r>
            <a:endParaRPr lang="en-US" altLang="zh-CN" dirty="0">
              <a:solidFill>
                <a:srgbClr val="000000"/>
              </a:solidFill>
              <a:latin typeface="Helvetica Light"/>
              <a:sym typeface="Helvetica Light"/>
            </a:endParaRPr>
          </a:p>
          <a:p>
            <a:pPr defTabSz="457200">
              <a:defRPr/>
            </a:pPr>
            <a:endParaRPr lang="zh-CN" altLang="en-US" dirty="0">
              <a:solidFill>
                <a:srgbClr val="000000"/>
              </a:solidFill>
              <a:latin typeface="Helvetica Light"/>
              <a:sym typeface="Helvetica Light"/>
            </a:endParaRPr>
          </a:p>
        </p:txBody>
      </p:sp>
    </p:spTree>
    <p:extLst>
      <p:ext uri="{BB962C8B-B14F-4D97-AF65-F5344CB8AC3E}">
        <p14:creationId xmlns:p14="http://schemas.microsoft.com/office/powerpoint/2010/main" val="2384300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246B87-4D83-FA43-B0B6-CAE2BC4A0865}"/>
              </a:ext>
            </a:extLst>
          </p:cNvPr>
          <p:cNvSpPr>
            <a:spLocks noGrp="1"/>
          </p:cNvSpPr>
          <p:nvPr>
            <p:ph type="title"/>
          </p:nvPr>
        </p:nvSpPr>
        <p:spPr/>
        <p:txBody>
          <a:bodyPr/>
          <a:lstStyle/>
          <a:p>
            <a:r>
              <a:rPr lang="en-US" altLang="zh-CN" dirty="0"/>
              <a:t>Needs of Today’s Workloads</a:t>
            </a:r>
            <a:endParaRPr kumimoji="1" lang="zh-CN" altLang="en-US" dirty="0"/>
          </a:p>
        </p:txBody>
      </p:sp>
      <p:sp>
        <p:nvSpPr>
          <p:cNvPr id="3" name="幻灯片编号占位符 2">
            <a:extLst>
              <a:ext uri="{FF2B5EF4-FFF2-40B4-BE49-F238E27FC236}">
                <a16:creationId xmlns:a16="http://schemas.microsoft.com/office/drawing/2014/main" id="{BD699887-DB68-0F4B-8BC6-A94BCA1440E2}"/>
              </a:ext>
            </a:extLst>
          </p:cNvPr>
          <p:cNvSpPr>
            <a:spLocks noGrp="1"/>
          </p:cNvSpPr>
          <p:nvPr>
            <p:ph type="sldNum" sz="quarter" idx="12"/>
          </p:nvPr>
        </p:nvSpPr>
        <p:spPr/>
        <p:txBody>
          <a:bodyPr/>
          <a:lstStyle/>
          <a:p>
            <a:fld id="{F210D295-9B15-4757-888B-4FDF115DEA16}" type="slidenum">
              <a:rPr lang="zh-CN" altLang="en-US" smtClean="0"/>
              <a:t>10</a:t>
            </a:fld>
            <a:endParaRPr lang="zh-CN" altLang="en-US"/>
          </a:p>
        </p:txBody>
      </p:sp>
      <p:sp>
        <p:nvSpPr>
          <p:cNvPr id="4" name="内容占位符 3">
            <a:extLst>
              <a:ext uri="{FF2B5EF4-FFF2-40B4-BE49-F238E27FC236}">
                <a16:creationId xmlns:a16="http://schemas.microsoft.com/office/drawing/2014/main" id="{099FC706-8306-C44E-976E-5C21B6707442}"/>
              </a:ext>
            </a:extLst>
          </p:cNvPr>
          <p:cNvSpPr>
            <a:spLocks noGrp="1"/>
          </p:cNvSpPr>
          <p:nvPr>
            <p:ph idx="1"/>
          </p:nvPr>
        </p:nvSpPr>
        <p:spPr/>
        <p:txBody>
          <a:bodyPr/>
          <a:lstStyle/>
          <a:p>
            <a:r>
              <a:rPr lang="en-US" altLang="zh-CN" dirty="0"/>
              <a:t>Speed</a:t>
            </a:r>
          </a:p>
          <a:p>
            <a:r>
              <a:rPr lang="en-US" altLang="zh-CN" dirty="0"/>
              <a:t>Avoid Single point of Failure (</a:t>
            </a:r>
            <a:r>
              <a:rPr lang="en-US" altLang="zh-CN" dirty="0" err="1"/>
              <a:t>SPoF</a:t>
            </a:r>
            <a:r>
              <a:rPr lang="en-US" altLang="zh-CN" dirty="0"/>
              <a:t>)</a:t>
            </a:r>
          </a:p>
          <a:p>
            <a:r>
              <a:rPr lang="en-US" altLang="zh-CN" dirty="0"/>
              <a:t>Low TCO (Total cost of operation) </a:t>
            </a:r>
          </a:p>
          <a:p>
            <a:r>
              <a:rPr lang="en-US" altLang="zh-CN" dirty="0"/>
              <a:t>Fewer system administrators</a:t>
            </a:r>
          </a:p>
          <a:p>
            <a:r>
              <a:rPr lang="en-US" altLang="zh-CN" dirty="0"/>
              <a:t>Incremental Scalability</a:t>
            </a:r>
          </a:p>
          <a:p>
            <a:r>
              <a:rPr lang="en-US" altLang="zh-CN" dirty="0"/>
              <a:t>Scale out, not up</a:t>
            </a:r>
          </a:p>
          <a:p>
            <a:pPr lvl="1"/>
            <a:r>
              <a:rPr lang="en-US" altLang="zh-CN" dirty="0"/>
              <a:t>What?</a:t>
            </a:r>
          </a:p>
        </p:txBody>
      </p:sp>
      <p:grpSp>
        <p:nvGrpSpPr>
          <p:cNvPr id="14" name="组合 13">
            <a:extLst>
              <a:ext uri="{FF2B5EF4-FFF2-40B4-BE49-F238E27FC236}">
                <a16:creationId xmlns:a16="http://schemas.microsoft.com/office/drawing/2014/main" id="{9C287DA7-FAFB-DC4E-BF35-271EBA244771}"/>
              </a:ext>
            </a:extLst>
          </p:cNvPr>
          <p:cNvGrpSpPr/>
          <p:nvPr/>
        </p:nvGrpSpPr>
        <p:grpSpPr>
          <a:xfrm>
            <a:off x="0" y="1707302"/>
            <a:ext cx="12192000" cy="4493889"/>
            <a:chOff x="0" y="1707302"/>
            <a:chExt cx="12192000" cy="4493889"/>
          </a:xfrm>
        </p:grpSpPr>
        <p:pic>
          <p:nvPicPr>
            <p:cNvPr id="9" name="图片 8">
              <a:extLst>
                <a:ext uri="{FF2B5EF4-FFF2-40B4-BE49-F238E27FC236}">
                  <a16:creationId xmlns:a16="http://schemas.microsoft.com/office/drawing/2014/main" id="{225B05BA-0FB2-FC4A-AD45-CEF3F51601F9}"/>
                </a:ext>
              </a:extLst>
            </p:cNvPr>
            <p:cNvPicPr>
              <a:picLocks noChangeAspect="1"/>
            </p:cNvPicPr>
            <p:nvPr/>
          </p:nvPicPr>
          <p:blipFill>
            <a:blip r:embed="rId2"/>
            <a:stretch>
              <a:fillRect/>
            </a:stretch>
          </p:blipFill>
          <p:spPr>
            <a:xfrm>
              <a:off x="0" y="2977615"/>
              <a:ext cx="12192000" cy="3223576"/>
            </a:xfrm>
            <a:prstGeom prst="rect">
              <a:avLst/>
            </a:prstGeom>
          </p:spPr>
        </p:pic>
        <p:pic>
          <p:nvPicPr>
            <p:cNvPr id="12" name="图片 11">
              <a:extLst>
                <a:ext uri="{FF2B5EF4-FFF2-40B4-BE49-F238E27FC236}">
                  <a16:creationId xmlns:a16="http://schemas.microsoft.com/office/drawing/2014/main" id="{E185B094-0170-0745-8784-2AAFDFC12218}"/>
                </a:ext>
              </a:extLst>
            </p:cNvPr>
            <p:cNvPicPr>
              <a:picLocks noChangeAspect="1"/>
            </p:cNvPicPr>
            <p:nvPr/>
          </p:nvPicPr>
          <p:blipFill>
            <a:blip r:embed="rId3"/>
            <a:stretch>
              <a:fillRect/>
            </a:stretch>
          </p:blipFill>
          <p:spPr>
            <a:xfrm>
              <a:off x="0" y="1707302"/>
              <a:ext cx="12192000" cy="1270313"/>
            </a:xfrm>
            <a:prstGeom prst="rect">
              <a:avLst/>
            </a:prstGeom>
          </p:spPr>
        </p:pic>
      </p:grpSp>
    </p:spTree>
    <p:extLst>
      <p:ext uri="{BB962C8B-B14F-4D97-AF65-F5344CB8AC3E}">
        <p14:creationId xmlns:p14="http://schemas.microsoft.com/office/powerpoint/2010/main" val="2237609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nodeType="clickEffect">
                                  <p:stCondLst>
                                    <p:cond delay="0"/>
                                  </p:stCondLst>
                                  <p:childTnLst>
                                    <p:animMotion origin="layout" path="M 0 1.11111E-6 L 0.35234 -0.43472 " pathEditMode="relative" rAng="0" ptsTypes="AA">
                                      <p:cBhvr>
                                        <p:cTn id="11" dur="2000" fill="hold"/>
                                        <p:tgtEl>
                                          <p:spTgt spid="14"/>
                                        </p:tgtEl>
                                        <p:attrNameLst>
                                          <p:attrName>ppt_x</p:attrName>
                                          <p:attrName>ppt_y</p:attrName>
                                        </p:attrNameLst>
                                      </p:cBhvr>
                                      <p:rCtr x="17617" y="-21736"/>
                                    </p:animMotion>
                                  </p:childTnLst>
                                </p:cTn>
                              </p:par>
                              <p:par>
                                <p:cTn id="12" presetID="6" presetClass="emph" presetSubtype="0" fill="hold" nodeType="withEffect">
                                  <p:stCondLst>
                                    <p:cond delay="0"/>
                                  </p:stCondLst>
                                  <p:childTnLst>
                                    <p:animScale>
                                      <p:cBhvr>
                                        <p:cTn id="13" dur="2000" fill="hold"/>
                                        <p:tgtEl>
                                          <p:spTgt spid="14"/>
                                        </p:tgtEl>
                                      </p:cBhvr>
                                      <p:by x="25000" y="25000"/>
                                    </p:animScale>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checkerboard(across)">
                                      <p:cBhvr>
                                        <p:cTn id="18" dur="500"/>
                                        <p:tgtEl>
                                          <p:spTgt spid="4">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animEffect transition="in" filter="checkerboard(across)">
                                      <p:cBhvr>
                                        <p:cTn id="23" dur="500"/>
                                        <p:tgtEl>
                                          <p:spTgt spid="4">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animEffect transition="in" filter="checkerboard(across)">
                                      <p:cBhvr>
                                        <p:cTn id="28" dur="500"/>
                                        <p:tgtEl>
                                          <p:spTgt spid="4">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grpId="0" nodeType="clickEffect">
                                  <p:stCondLst>
                                    <p:cond delay="0"/>
                                  </p:stCondLst>
                                  <p:childTnLst>
                                    <p:set>
                                      <p:cBhvr>
                                        <p:cTn id="32" dur="1" fill="hold">
                                          <p:stCondLst>
                                            <p:cond delay="0"/>
                                          </p:stCondLst>
                                        </p:cTn>
                                        <p:tgtEl>
                                          <p:spTgt spid="4">
                                            <p:txEl>
                                              <p:pRg st="3" end="3"/>
                                            </p:txEl>
                                          </p:spTgt>
                                        </p:tgtEl>
                                        <p:attrNameLst>
                                          <p:attrName>style.visibility</p:attrName>
                                        </p:attrNameLst>
                                      </p:cBhvr>
                                      <p:to>
                                        <p:strVal val="visible"/>
                                      </p:to>
                                    </p:set>
                                    <p:animEffect transition="in" filter="checkerboard(across)">
                                      <p:cBhvr>
                                        <p:cTn id="33" dur="500"/>
                                        <p:tgtEl>
                                          <p:spTgt spid="4">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4">
                                            <p:txEl>
                                              <p:pRg st="4" end="4"/>
                                            </p:txEl>
                                          </p:spTgt>
                                        </p:tgtEl>
                                        <p:attrNameLst>
                                          <p:attrName>style.visibility</p:attrName>
                                        </p:attrNameLst>
                                      </p:cBhvr>
                                      <p:to>
                                        <p:strVal val="visible"/>
                                      </p:to>
                                    </p:set>
                                    <p:animEffect transition="in" filter="checkerboard(across)">
                                      <p:cBhvr>
                                        <p:cTn id="38" dur="500"/>
                                        <p:tgtEl>
                                          <p:spTgt spid="4">
                                            <p:txEl>
                                              <p:pRg st="4" end="4"/>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5" presetClass="entr" presetSubtype="10" fill="hold" grpId="0" nodeType="clickEffect">
                                  <p:stCondLst>
                                    <p:cond delay="0"/>
                                  </p:stCondLst>
                                  <p:childTnLst>
                                    <p:set>
                                      <p:cBhvr>
                                        <p:cTn id="42" dur="1" fill="hold">
                                          <p:stCondLst>
                                            <p:cond delay="0"/>
                                          </p:stCondLst>
                                        </p:cTn>
                                        <p:tgtEl>
                                          <p:spTgt spid="4">
                                            <p:txEl>
                                              <p:pRg st="5" end="5"/>
                                            </p:txEl>
                                          </p:spTgt>
                                        </p:tgtEl>
                                        <p:attrNameLst>
                                          <p:attrName>style.visibility</p:attrName>
                                        </p:attrNameLst>
                                      </p:cBhvr>
                                      <p:to>
                                        <p:strVal val="visible"/>
                                      </p:to>
                                    </p:set>
                                    <p:animEffect transition="in" filter="checkerboard(across)">
                                      <p:cBhvr>
                                        <p:cTn id="43" dur="500"/>
                                        <p:tgtEl>
                                          <p:spTgt spid="4">
                                            <p:txEl>
                                              <p:pRg st="5" end="5"/>
                                            </p:txEl>
                                          </p:spTgt>
                                        </p:tgtEl>
                                      </p:cBhvr>
                                    </p:animEffect>
                                  </p:childTnLst>
                                </p:cTn>
                              </p:par>
                              <p:par>
                                <p:cTn id="44" presetID="5" presetClass="entr" presetSubtype="10" fill="hold" grpId="0" nodeType="withEffect">
                                  <p:stCondLst>
                                    <p:cond delay="0"/>
                                  </p:stCondLst>
                                  <p:childTnLst>
                                    <p:set>
                                      <p:cBhvr>
                                        <p:cTn id="45" dur="1" fill="hold">
                                          <p:stCondLst>
                                            <p:cond delay="0"/>
                                          </p:stCondLst>
                                        </p:cTn>
                                        <p:tgtEl>
                                          <p:spTgt spid="4">
                                            <p:txEl>
                                              <p:pRg st="6" end="6"/>
                                            </p:txEl>
                                          </p:spTgt>
                                        </p:tgtEl>
                                        <p:attrNameLst>
                                          <p:attrName>style.visibility</p:attrName>
                                        </p:attrNameLst>
                                      </p:cBhvr>
                                      <p:to>
                                        <p:strVal val="visible"/>
                                      </p:to>
                                    </p:set>
                                    <p:animEffect transition="in" filter="checkerboard(across)">
                                      <p:cBhvr>
                                        <p:cTn id="46"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933E0E-C835-7248-AAC4-D3E5E3D34458}"/>
              </a:ext>
            </a:extLst>
          </p:cNvPr>
          <p:cNvSpPr>
            <a:spLocks noGrp="1"/>
          </p:cNvSpPr>
          <p:nvPr>
            <p:ph type="title"/>
          </p:nvPr>
        </p:nvSpPr>
        <p:spPr/>
        <p:txBody>
          <a:bodyPr/>
          <a:lstStyle/>
          <a:p>
            <a:r>
              <a:rPr lang="en-US" altLang="zh-CN" dirty="0"/>
              <a:t>Scale out, not Scale up</a:t>
            </a:r>
            <a:endParaRPr kumimoji="1" lang="zh-CN" altLang="en-US" dirty="0"/>
          </a:p>
        </p:txBody>
      </p:sp>
      <p:sp>
        <p:nvSpPr>
          <p:cNvPr id="3" name="幻灯片编号占位符 2">
            <a:extLst>
              <a:ext uri="{FF2B5EF4-FFF2-40B4-BE49-F238E27FC236}">
                <a16:creationId xmlns:a16="http://schemas.microsoft.com/office/drawing/2014/main" id="{99DD61AE-39E7-1F4C-8759-4C7691D8B859}"/>
              </a:ext>
            </a:extLst>
          </p:cNvPr>
          <p:cNvSpPr>
            <a:spLocks noGrp="1"/>
          </p:cNvSpPr>
          <p:nvPr>
            <p:ph type="sldNum" sz="quarter" idx="12"/>
          </p:nvPr>
        </p:nvSpPr>
        <p:spPr/>
        <p:txBody>
          <a:bodyPr/>
          <a:lstStyle/>
          <a:p>
            <a:fld id="{F210D295-9B15-4757-888B-4FDF115DEA16}" type="slidenum">
              <a:rPr lang="zh-CN" altLang="en-US" smtClean="0"/>
              <a:t>11</a:t>
            </a:fld>
            <a:endParaRPr lang="zh-CN" altLang="en-US"/>
          </a:p>
        </p:txBody>
      </p:sp>
      <p:sp>
        <p:nvSpPr>
          <p:cNvPr id="4" name="内容占位符 3">
            <a:extLst>
              <a:ext uri="{FF2B5EF4-FFF2-40B4-BE49-F238E27FC236}">
                <a16:creationId xmlns:a16="http://schemas.microsoft.com/office/drawing/2014/main" id="{CFF290AB-5308-5045-B56D-9D8E4F147A07}"/>
              </a:ext>
            </a:extLst>
          </p:cNvPr>
          <p:cNvSpPr>
            <a:spLocks noGrp="1"/>
          </p:cNvSpPr>
          <p:nvPr>
            <p:ph idx="1"/>
          </p:nvPr>
        </p:nvSpPr>
        <p:spPr/>
        <p:txBody>
          <a:bodyPr>
            <a:normAutofit fontScale="92500" lnSpcReduction="10000"/>
          </a:bodyPr>
          <a:lstStyle/>
          <a:p>
            <a:r>
              <a:rPr lang="en-US" altLang="zh-CN" dirty="0"/>
              <a:t>Scale up = grow your cluster capacity by replacing with more powerful machines</a:t>
            </a:r>
          </a:p>
          <a:p>
            <a:pPr lvl="1"/>
            <a:r>
              <a:rPr lang="en-US" altLang="zh-CN" dirty="0"/>
              <a:t>Traditional approach</a:t>
            </a:r>
          </a:p>
          <a:p>
            <a:pPr lvl="1"/>
            <a:r>
              <a:rPr lang="en-US" altLang="zh-CN" dirty="0"/>
              <a:t>Not cost-effective, as you’re buying above the sweet spot on the price curve</a:t>
            </a:r>
          </a:p>
          <a:p>
            <a:pPr lvl="1"/>
            <a:r>
              <a:rPr lang="en-US" altLang="zh-CN" dirty="0"/>
              <a:t>And you need to replace machines often</a:t>
            </a:r>
          </a:p>
          <a:p>
            <a:r>
              <a:rPr lang="en-US" altLang="zh-CN" dirty="0"/>
              <a:t>Scale out = incrementally grow your cluster capacity by adding more COTS machines (Components Off the Shelf)</a:t>
            </a:r>
          </a:p>
          <a:p>
            <a:pPr lvl="1"/>
            <a:r>
              <a:rPr lang="en-US" altLang="zh-CN" dirty="0"/>
              <a:t>Cheaper</a:t>
            </a:r>
          </a:p>
          <a:p>
            <a:pPr lvl="1"/>
            <a:r>
              <a:rPr lang="en-US" altLang="zh-CN" dirty="0"/>
              <a:t>Over a long duration, phase in a few newer (faster) machines as you phase out a few older machines</a:t>
            </a:r>
          </a:p>
          <a:p>
            <a:pPr lvl="1"/>
            <a:r>
              <a:rPr lang="en-US" altLang="zh-CN" dirty="0"/>
              <a:t>Used by most companies who run datacenters and clouds today</a:t>
            </a:r>
          </a:p>
        </p:txBody>
      </p:sp>
    </p:spTree>
    <p:extLst>
      <p:ext uri="{BB962C8B-B14F-4D97-AF65-F5344CB8AC3E}">
        <p14:creationId xmlns:p14="http://schemas.microsoft.com/office/powerpoint/2010/main" val="2554857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blinds(horizontal)">
                                      <p:cBhvr>
                                        <p:cTn id="10" dur="500"/>
                                        <p:tgtEl>
                                          <p:spTgt spid="4">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blinds(horizontal)">
                                      <p:cBhvr>
                                        <p:cTn id="13" dur="500"/>
                                        <p:tgtEl>
                                          <p:spTgt spid="4">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blinds(horizontal)">
                                      <p:cBhvr>
                                        <p:cTn id="16" dur="500"/>
                                        <p:tgtEl>
                                          <p:spTgt spid="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blinds(horizontal)">
                                      <p:cBhvr>
                                        <p:cTn id="21" dur="500"/>
                                        <p:tgtEl>
                                          <p:spTgt spid="4">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blinds(horizontal)">
                                      <p:cBhvr>
                                        <p:cTn id="24" dur="500"/>
                                        <p:tgtEl>
                                          <p:spTgt spid="4">
                                            <p:txEl>
                                              <p:pRg st="5" end="5"/>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blinds(horizontal)">
                                      <p:cBhvr>
                                        <p:cTn id="27" dur="500"/>
                                        <p:tgtEl>
                                          <p:spTgt spid="4">
                                            <p:txEl>
                                              <p:pRg st="6" end="6"/>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4">
                                            <p:txEl>
                                              <p:pRg st="7" end="7"/>
                                            </p:txEl>
                                          </p:spTgt>
                                        </p:tgtEl>
                                        <p:attrNameLst>
                                          <p:attrName>style.visibility</p:attrName>
                                        </p:attrNameLst>
                                      </p:cBhvr>
                                      <p:to>
                                        <p:strVal val="visible"/>
                                      </p:to>
                                    </p:set>
                                    <p:animEffect transition="in" filter="blinds(horizontal)">
                                      <p:cBhvr>
                                        <p:cTn id="30"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933E0E-C835-7248-AAC4-D3E5E3D34458}"/>
              </a:ext>
            </a:extLst>
          </p:cNvPr>
          <p:cNvSpPr>
            <a:spLocks noGrp="1"/>
          </p:cNvSpPr>
          <p:nvPr>
            <p:ph type="title"/>
          </p:nvPr>
        </p:nvSpPr>
        <p:spPr/>
        <p:txBody>
          <a:bodyPr/>
          <a:lstStyle/>
          <a:p>
            <a:r>
              <a:rPr lang="en-US" altLang="zh-CN" dirty="0"/>
              <a:t>Scale out, not Scale up</a:t>
            </a:r>
            <a:endParaRPr kumimoji="1" lang="zh-CN" altLang="en-US" dirty="0"/>
          </a:p>
        </p:txBody>
      </p:sp>
      <p:sp>
        <p:nvSpPr>
          <p:cNvPr id="3" name="幻灯片编号占位符 2">
            <a:extLst>
              <a:ext uri="{FF2B5EF4-FFF2-40B4-BE49-F238E27FC236}">
                <a16:creationId xmlns:a16="http://schemas.microsoft.com/office/drawing/2014/main" id="{99DD61AE-39E7-1F4C-8759-4C7691D8B859}"/>
              </a:ext>
            </a:extLst>
          </p:cNvPr>
          <p:cNvSpPr>
            <a:spLocks noGrp="1"/>
          </p:cNvSpPr>
          <p:nvPr>
            <p:ph type="sldNum" sz="quarter" idx="12"/>
          </p:nvPr>
        </p:nvSpPr>
        <p:spPr/>
        <p:txBody>
          <a:bodyPr/>
          <a:lstStyle/>
          <a:p>
            <a:fld id="{F210D295-9B15-4757-888B-4FDF115DEA16}" type="slidenum">
              <a:rPr lang="zh-CN" altLang="en-US" smtClean="0"/>
              <a:t>12</a:t>
            </a:fld>
            <a:endParaRPr lang="zh-CN" altLang="en-US"/>
          </a:p>
        </p:txBody>
      </p:sp>
      <p:pic>
        <p:nvPicPr>
          <p:cNvPr id="1026" name="Picture 2" descr="https://hadoop4usa.files.wordpress.com/2012/04/kb_scale_outup.png">
            <a:extLst>
              <a:ext uri="{FF2B5EF4-FFF2-40B4-BE49-F238E27FC236}">
                <a16:creationId xmlns:a16="http://schemas.microsoft.com/office/drawing/2014/main" id="{31498707-4116-7E44-AB33-23FC710B29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212" y="1236881"/>
            <a:ext cx="10502900" cy="5118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7757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762EB6-D145-254E-A2E0-FB6D1BB86C85}"/>
              </a:ext>
            </a:extLst>
          </p:cNvPr>
          <p:cNvSpPr>
            <a:spLocks noGrp="1"/>
          </p:cNvSpPr>
          <p:nvPr>
            <p:ph type="title"/>
          </p:nvPr>
        </p:nvSpPr>
        <p:spPr/>
        <p:txBody>
          <a:bodyPr/>
          <a:lstStyle/>
          <a:p>
            <a:r>
              <a:rPr lang="en-US" altLang="zh-CN" dirty="0"/>
              <a:t>Key-value/NoSQL Data Model</a:t>
            </a:r>
            <a:endParaRPr kumimoji="1" lang="zh-CN" altLang="en-US" dirty="0"/>
          </a:p>
        </p:txBody>
      </p:sp>
      <p:sp>
        <p:nvSpPr>
          <p:cNvPr id="3" name="幻灯片编号占位符 2">
            <a:extLst>
              <a:ext uri="{FF2B5EF4-FFF2-40B4-BE49-F238E27FC236}">
                <a16:creationId xmlns:a16="http://schemas.microsoft.com/office/drawing/2014/main" id="{7DC6EAC1-ABDA-D34B-BD39-2E447765FB19}"/>
              </a:ext>
            </a:extLst>
          </p:cNvPr>
          <p:cNvSpPr>
            <a:spLocks noGrp="1"/>
          </p:cNvSpPr>
          <p:nvPr>
            <p:ph type="sldNum" sz="quarter" idx="12"/>
          </p:nvPr>
        </p:nvSpPr>
        <p:spPr/>
        <p:txBody>
          <a:bodyPr/>
          <a:lstStyle/>
          <a:p>
            <a:fld id="{F210D295-9B15-4757-888B-4FDF115DEA16}" type="slidenum">
              <a:rPr lang="zh-CN" altLang="en-US" smtClean="0"/>
              <a:t>13</a:t>
            </a:fld>
            <a:endParaRPr lang="zh-CN" altLang="en-US"/>
          </a:p>
        </p:txBody>
      </p:sp>
      <p:sp>
        <p:nvSpPr>
          <p:cNvPr id="4" name="内容占位符 3">
            <a:extLst>
              <a:ext uri="{FF2B5EF4-FFF2-40B4-BE49-F238E27FC236}">
                <a16:creationId xmlns:a16="http://schemas.microsoft.com/office/drawing/2014/main" id="{D014C675-2338-9942-884D-8B476E90E892}"/>
              </a:ext>
            </a:extLst>
          </p:cNvPr>
          <p:cNvSpPr>
            <a:spLocks noGrp="1"/>
          </p:cNvSpPr>
          <p:nvPr>
            <p:ph idx="1"/>
          </p:nvPr>
        </p:nvSpPr>
        <p:spPr/>
        <p:txBody>
          <a:bodyPr>
            <a:normAutofit fontScale="92500" lnSpcReduction="10000"/>
          </a:bodyPr>
          <a:lstStyle/>
          <a:p>
            <a:r>
              <a:rPr lang="en-US" altLang="zh-CN" dirty="0"/>
              <a:t>NoSQL = “Not Only SQL”</a:t>
            </a:r>
            <a:endParaRPr lang="en-US" altLang="ja-JP" dirty="0"/>
          </a:p>
          <a:p>
            <a:r>
              <a:rPr lang="en-US" altLang="ja-JP" dirty="0"/>
              <a:t>Necessary API operations: </a:t>
            </a:r>
            <a:r>
              <a:rPr lang="en-US" altLang="ja-JP" dirty="0">
                <a:solidFill>
                  <a:srgbClr val="FF0000"/>
                </a:solidFill>
              </a:rPr>
              <a:t>get(key) and put(key, value)</a:t>
            </a:r>
          </a:p>
          <a:p>
            <a:pPr lvl="1"/>
            <a:r>
              <a:rPr lang="en-US" altLang="ja-JP" dirty="0"/>
              <a:t>And some extended operations, e.g., “CQL” in Cassandra key-value store</a:t>
            </a:r>
          </a:p>
          <a:p>
            <a:endParaRPr lang="en-US" altLang="zh-CN" dirty="0"/>
          </a:p>
          <a:p>
            <a:r>
              <a:rPr lang="en-US" altLang="zh-CN" dirty="0"/>
              <a:t>Tables</a:t>
            </a:r>
          </a:p>
          <a:p>
            <a:pPr lvl="1"/>
            <a:r>
              <a:rPr lang="en-US" altLang="zh-CN" dirty="0"/>
              <a:t>“Column families”</a:t>
            </a:r>
            <a:r>
              <a:rPr lang="en-US" altLang="ja-JP" dirty="0"/>
              <a:t> in Cassandra, </a:t>
            </a:r>
            <a:r>
              <a:rPr lang="en-US" altLang="zh-CN" dirty="0"/>
              <a:t>“</a:t>
            </a:r>
            <a:r>
              <a:rPr lang="en-US" altLang="ja-JP" dirty="0"/>
              <a:t>Table</a:t>
            </a:r>
            <a:r>
              <a:rPr lang="en-US" altLang="zh-CN" dirty="0"/>
              <a:t>”</a:t>
            </a:r>
            <a:r>
              <a:rPr lang="en-US" altLang="ja-JP" dirty="0"/>
              <a:t> in HBase, </a:t>
            </a:r>
            <a:r>
              <a:rPr lang="en-US" altLang="zh-CN" dirty="0"/>
              <a:t>“</a:t>
            </a:r>
            <a:r>
              <a:rPr lang="en-US" altLang="ja-JP" dirty="0"/>
              <a:t>Collection</a:t>
            </a:r>
            <a:r>
              <a:rPr lang="en-US" altLang="zh-CN" dirty="0"/>
              <a:t>”</a:t>
            </a:r>
            <a:r>
              <a:rPr lang="en-US" altLang="ja-JP" dirty="0"/>
              <a:t> in MongoDB</a:t>
            </a:r>
          </a:p>
          <a:p>
            <a:pPr lvl="1"/>
            <a:r>
              <a:rPr lang="en-US" altLang="zh-CN" dirty="0"/>
              <a:t>Like RDBMS tables, but … </a:t>
            </a:r>
          </a:p>
          <a:p>
            <a:pPr lvl="1"/>
            <a:r>
              <a:rPr lang="en-US" altLang="zh-CN" dirty="0"/>
              <a:t>May be unstructured: May not have schemas </a:t>
            </a:r>
          </a:p>
          <a:p>
            <a:pPr lvl="2"/>
            <a:r>
              <a:rPr lang="en-US" altLang="zh-CN" dirty="0"/>
              <a:t>Some columns may be missing from some rows</a:t>
            </a:r>
          </a:p>
          <a:p>
            <a:pPr lvl="1"/>
            <a:r>
              <a:rPr lang="en-US" altLang="zh-CN" dirty="0"/>
              <a:t>Don’t always support joins or have foreign keys</a:t>
            </a:r>
          </a:p>
          <a:p>
            <a:pPr lvl="1"/>
            <a:r>
              <a:rPr lang="en-US" altLang="zh-CN" dirty="0"/>
              <a:t>Can have index tables, just like RDBMSs</a:t>
            </a:r>
          </a:p>
        </p:txBody>
      </p:sp>
    </p:spTree>
    <p:extLst>
      <p:ext uri="{BB962C8B-B14F-4D97-AF65-F5344CB8AC3E}">
        <p14:creationId xmlns:p14="http://schemas.microsoft.com/office/powerpoint/2010/main" val="546805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blinds(horizontal)">
                                      <p:cBhvr>
                                        <p:cTn id="15" dur="500"/>
                                        <p:tgtEl>
                                          <p:spTgt spid="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animEffect transition="in" filter="blinds(horizontal)">
                                      <p:cBhvr>
                                        <p:cTn id="20" dur="500"/>
                                        <p:tgtEl>
                                          <p:spTgt spid="4">
                                            <p:txEl>
                                              <p:pRg st="4" end="4"/>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animEffect transition="in" filter="blinds(horizontal)">
                                      <p:cBhvr>
                                        <p:cTn id="23" dur="500"/>
                                        <p:tgtEl>
                                          <p:spTgt spid="4">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Effect transition="in" filter="blinds(horizontal)">
                                      <p:cBhvr>
                                        <p:cTn id="28" dur="500"/>
                                        <p:tgtEl>
                                          <p:spTgt spid="4">
                                            <p:txEl>
                                              <p:pRg st="6" end="6"/>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animEffect transition="in" filter="blinds(horizontal)">
                                      <p:cBhvr>
                                        <p:cTn id="31" dur="500"/>
                                        <p:tgtEl>
                                          <p:spTgt spid="4">
                                            <p:txEl>
                                              <p:pRg st="7" end="7"/>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4">
                                            <p:txEl>
                                              <p:pRg st="8" end="8"/>
                                            </p:txEl>
                                          </p:spTgt>
                                        </p:tgtEl>
                                        <p:attrNameLst>
                                          <p:attrName>style.visibility</p:attrName>
                                        </p:attrNameLst>
                                      </p:cBhvr>
                                      <p:to>
                                        <p:strVal val="visible"/>
                                      </p:to>
                                    </p:set>
                                    <p:animEffect transition="in" filter="blinds(horizontal)">
                                      <p:cBhvr>
                                        <p:cTn id="34" dur="500"/>
                                        <p:tgtEl>
                                          <p:spTgt spid="4">
                                            <p:txEl>
                                              <p:pRg st="8" end="8"/>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4">
                                            <p:txEl>
                                              <p:pRg st="9" end="9"/>
                                            </p:txEl>
                                          </p:spTgt>
                                        </p:tgtEl>
                                        <p:attrNameLst>
                                          <p:attrName>style.visibility</p:attrName>
                                        </p:attrNameLst>
                                      </p:cBhvr>
                                      <p:to>
                                        <p:strVal val="visible"/>
                                      </p:to>
                                    </p:set>
                                    <p:animEffect transition="in" filter="blinds(horizontal)">
                                      <p:cBhvr>
                                        <p:cTn id="37" dur="500"/>
                                        <p:tgtEl>
                                          <p:spTgt spid="4">
                                            <p:txEl>
                                              <p:pRg st="9" end="9"/>
                                            </p:txEl>
                                          </p:spTgt>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4">
                                            <p:txEl>
                                              <p:pRg st="10" end="10"/>
                                            </p:txEl>
                                          </p:spTgt>
                                        </p:tgtEl>
                                        <p:attrNameLst>
                                          <p:attrName>style.visibility</p:attrName>
                                        </p:attrNameLst>
                                      </p:cBhvr>
                                      <p:to>
                                        <p:strVal val="visible"/>
                                      </p:to>
                                    </p:set>
                                    <p:animEffect transition="in" filter="blinds(horizontal)">
                                      <p:cBhvr>
                                        <p:cTn id="40"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318D2D-63A8-2D4D-92BC-ABD611FDD350}"/>
              </a:ext>
            </a:extLst>
          </p:cNvPr>
          <p:cNvSpPr>
            <a:spLocks noGrp="1"/>
          </p:cNvSpPr>
          <p:nvPr>
            <p:ph type="title"/>
          </p:nvPr>
        </p:nvSpPr>
        <p:spPr/>
        <p:txBody>
          <a:bodyPr/>
          <a:lstStyle/>
          <a:p>
            <a:r>
              <a:rPr lang="en-US" altLang="zh-CN" dirty="0"/>
              <a:t>Key-value/NoSQL Data Model Example </a:t>
            </a:r>
            <a:endParaRPr kumimoji="1" lang="zh-CN" altLang="en-US" dirty="0"/>
          </a:p>
        </p:txBody>
      </p:sp>
      <p:sp>
        <p:nvSpPr>
          <p:cNvPr id="3" name="幻灯片编号占位符 2">
            <a:extLst>
              <a:ext uri="{FF2B5EF4-FFF2-40B4-BE49-F238E27FC236}">
                <a16:creationId xmlns:a16="http://schemas.microsoft.com/office/drawing/2014/main" id="{DAC1DB23-2396-1746-A1C1-DF6483E3CDA6}"/>
              </a:ext>
            </a:extLst>
          </p:cNvPr>
          <p:cNvSpPr>
            <a:spLocks noGrp="1"/>
          </p:cNvSpPr>
          <p:nvPr>
            <p:ph type="sldNum" sz="quarter" idx="12"/>
          </p:nvPr>
        </p:nvSpPr>
        <p:spPr>
          <a:xfrm>
            <a:off x="8610600" y="6356352"/>
            <a:ext cx="2743200" cy="365125"/>
          </a:xfrm>
        </p:spPr>
        <p:txBody>
          <a:bodyPr/>
          <a:lstStyle/>
          <a:p>
            <a:fld id="{F210D295-9B15-4757-888B-4FDF115DEA16}" type="slidenum">
              <a:rPr lang="zh-CN" altLang="en-US" smtClean="0"/>
              <a:t>14</a:t>
            </a:fld>
            <a:endParaRPr lang="zh-CN" altLang="en-US"/>
          </a:p>
        </p:txBody>
      </p:sp>
      <p:sp>
        <p:nvSpPr>
          <p:cNvPr id="4" name="内容占位符 3">
            <a:extLst>
              <a:ext uri="{FF2B5EF4-FFF2-40B4-BE49-F238E27FC236}">
                <a16:creationId xmlns:a16="http://schemas.microsoft.com/office/drawing/2014/main" id="{F4884C36-264D-F644-8740-65FC1625C0DF}"/>
              </a:ext>
            </a:extLst>
          </p:cNvPr>
          <p:cNvSpPr>
            <a:spLocks noGrp="1"/>
          </p:cNvSpPr>
          <p:nvPr>
            <p:ph idx="1"/>
          </p:nvPr>
        </p:nvSpPr>
        <p:spPr>
          <a:xfrm>
            <a:off x="846086" y="1628585"/>
            <a:ext cx="3578817" cy="4910329"/>
          </a:xfrm>
        </p:spPr>
        <p:txBody>
          <a:bodyPr>
            <a:normAutofit/>
          </a:bodyPr>
          <a:lstStyle/>
          <a:p>
            <a:r>
              <a:rPr lang="en-US" altLang="zh-CN" dirty="0"/>
              <a:t>Unstructured</a:t>
            </a:r>
          </a:p>
          <a:p>
            <a:pPr lvl="1"/>
            <a:r>
              <a:rPr lang="en-US" altLang="zh-CN" dirty="0"/>
              <a:t>Columns Missing from some Rows</a:t>
            </a:r>
          </a:p>
          <a:p>
            <a:pPr lvl="1"/>
            <a:r>
              <a:rPr lang="en-US" altLang="zh-CN" dirty="0"/>
              <a:t>No schema imposed</a:t>
            </a:r>
          </a:p>
          <a:p>
            <a:endParaRPr lang="en-US" altLang="zh-CN" dirty="0"/>
          </a:p>
          <a:p>
            <a:r>
              <a:rPr lang="en-US" altLang="zh-CN" dirty="0"/>
              <a:t>No foreign keys, joins may not be supported</a:t>
            </a:r>
          </a:p>
        </p:txBody>
      </p:sp>
      <p:pic>
        <p:nvPicPr>
          <p:cNvPr id="27" name="图片 26">
            <a:extLst>
              <a:ext uri="{FF2B5EF4-FFF2-40B4-BE49-F238E27FC236}">
                <a16:creationId xmlns:a16="http://schemas.microsoft.com/office/drawing/2014/main" id="{A9E1BF1D-E00F-7C46-A095-A024F476F0C6}"/>
              </a:ext>
            </a:extLst>
          </p:cNvPr>
          <p:cNvPicPr>
            <a:picLocks noChangeAspect="1"/>
          </p:cNvPicPr>
          <p:nvPr/>
        </p:nvPicPr>
        <p:blipFill>
          <a:blip r:embed="rId2"/>
          <a:stretch>
            <a:fillRect/>
          </a:stretch>
        </p:blipFill>
        <p:spPr>
          <a:xfrm>
            <a:off x="4751737" y="755844"/>
            <a:ext cx="5189271" cy="2919957"/>
          </a:xfrm>
          <a:prstGeom prst="rect">
            <a:avLst/>
          </a:prstGeom>
        </p:spPr>
      </p:pic>
      <p:pic>
        <p:nvPicPr>
          <p:cNvPr id="28" name="图片 27">
            <a:extLst>
              <a:ext uri="{FF2B5EF4-FFF2-40B4-BE49-F238E27FC236}">
                <a16:creationId xmlns:a16="http://schemas.microsoft.com/office/drawing/2014/main" id="{2D66C84B-CADB-EB40-BB7E-7F0C79C1F3ED}"/>
              </a:ext>
            </a:extLst>
          </p:cNvPr>
          <p:cNvPicPr>
            <a:picLocks noChangeAspect="1"/>
          </p:cNvPicPr>
          <p:nvPr/>
        </p:nvPicPr>
        <p:blipFill>
          <a:blip r:embed="rId3"/>
          <a:stretch>
            <a:fillRect/>
          </a:stretch>
        </p:blipFill>
        <p:spPr>
          <a:xfrm>
            <a:off x="4751737" y="3652733"/>
            <a:ext cx="6870436" cy="2988486"/>
          </a:xfrm>
          <a:prstGeom prst="rect">
            <a:avLst/>
          </a:prstGeom>
        </p:spPr>
      </p:pic>
      <p:grpSp>
        <p:nvGrpSpPr>
          <p:cNvPr id="32" name="组合 31">
            <a:extLst>
              <a:ext uri="{FF2B5EF4-FFF2-40B4-BE49-F238E27FC236}">
                <a16:creationId xmlns:a16="http://schemas.microsoft.com/office/drawing/2014/main" id="{865D01DA-84A0-B34E-BE50-CE865BE8F02D}"/>
              </a:ext>
            </a:extLst>
          </p:cNvPr>
          <p:cNvGrpSpPr/>
          <p:nvPr/>
        </p:nvGrpSpPr>
        <p:grpSpPr>
          <a:xfrm>
            <a:off x="4308529" y="2658297"/>
            <a:ext cx="3613178" cy="563899"/>
            <a:chOff x="4308529" y="2658297"/>
            <a:chExt cx="3613178" cy="563899"/>
          </a:xfrm>
        </p:grpSpPr>
        <p:sp>
          <p:nvSpPr>
            <p:cNvPr id="29" name="Oval 3">
              <a:extLst>
                <a:ext uri="{FF2B5EF4-FFF2-40B4-BE49-F238E27FC236}">
                  <a16:creationId xmlns:a16="http://schemas.microsoft.com/office/drawing/2014/main" id="{6EEC3051-3D19-2B40-92D9-CB94BAAC98C9}"/>
                </a:ext>
              </a:extLst>
            </p:cNvPr>
            <p:cNvSpPr>
              <a:spLocks noChangeArrowheads="1"/>
            </p:cNvSpPr>
            <p:nvPr/>
          </p:nvSpPr>
          <p:spPr bwMode="auto">
            <a:xfrm>
              <a:off x="7071282" y="2738555"/>
              <a:ext cx="850425" cy="483641"/>
            </a:xfrm>
            <a:prstGeom prst="ellipse">
              <a:avLst/>
            </a:prstGeom>
            <a:noFill/>
            <a:ln w="12700">
              <a:solidFill>
                <a:srgbClr val="FA0000"/>
              </a:solidFill>
              <a:round/>
              <a:headEnd type="none" w="sm" len="sm"/>
              <a:tailEnd type="stealth" w="med" len="lg"/>
            </a:ln>
            <a:extLst>
              <a:ext uri="{909E8E84-426E-40dd-AFC4-6F175D3DCCD1}">
                <a14:hiddenFill xmlns:a14="http://schemas.microsoft.com/office/drawing/2010/main" xmlns="">
                  <a:solidFill>
                    <a:srgbClr val="FFFFFF"/>
                  </a:solidFill>
                </a14:hiddenFill>
              </a:ext>
            </a:extLst>
          </p:spPr>
          <p:txBody>
            <a:bodyPr lIns="84110" tIns="42055" rIns="84110" bIns="42055"/>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30" name="Straight Arrow Connector 9">
              <a:extLst>
                <a:ext uri="{FF2B5EF4-FFF2-40B4-BE49-F238E27FC236}">
                  <a16:creationId xmlns:a16="http://schemas.microsoft.com/office/drawing/2014/main" id="{5B89D7DF-55D2-0D4E-ABF1-0CB9BBA02D8D}"/>
                </a:ext>
              </a:extLst>
            </p:cNvPr>
            <p:cNvCxnSpPr>
              <a:cxnSpLocks noChangeShapeType="1"/>
              <a:endCxn id="29" idx="2"/>
            </p:cNvCxnSpPr>
            <p:nvPr/>
          </p:nvCxnSpPr>
          <p:spPr bwMode="auto">
            <a:xfrm>
              <a:off x="4308529" y="2658297"/>
              <a:ext cx="2762753" cy="322079"/>
            </a:xfrm>
            <a:prstGeom prst="straightConnector1">
              <a:avLst/>
            </a:prstGeom>
            <a:noFill/>
            <a:ln w="12700">
              <a:solidFill>
                <a:srgbClr val="000000"/>
              </a:solidFill>
              <a:round/>
              <a:headEnd type="none" w="sm" len="sm"/>
              <a:tailEnd type="arrow" w="med" len="med"/>
            </a:ln>
            <a:extLst>
              <a:ext uri="{909E8E84-426E-40dd-AFC4-6F175D3DCCD1}">
                <a14:hiddenFill xmlns:a14="http://schemas.microsoft.com/office/drawing/2010/main" xmlns="">
                  <a:noFill/>
                </a14:hiddenFill>
              </a:ext>
            </a:extLst>
          </p:spPr>
        </p:cxnSp>
      </p:grpSp>
      <p:grpSp>
        <p:nvGrpSpPr>
          <p:cNvPr id="33" name="组合 32">
            <a:extLst>
              <a:ext uri="{FF2B5EF4-FFF2-40B4-BE49-F238E27FC236}">
                <a16:creationId xmlns:a16="http://schemas.microsoft.com/office/drawing/2014/main" id="{AA4DB25B-E6ED-3B42-9673-661BAA32E08C}"/>
              </a:ext>
            </a:extLst>
          </p:cNvPr>
          <p:cNvGrpSpPr/>
          <p:nvPr/>
        </p:nvGrpSpPr>
        <p:grpSpPr>
          <a:xfrm>
            <a:off x="3549112" y="1851401"/>
            <a:ext cx="7484126" cy="1801332"/>
            <a:chOff x="4199425" y="967259"/>
            <a:chExt cx="7484126" cy="1801332"/>
          </a:xfrm>
        </p:grpSpPr>
        <p:sp>
          <p:nvSpPr>
            <p:cNvPr id="34" name="Oval 3">
              <a:extLst>
                <a:ext uri="{FF2B5EF4-FFF2-40B4-BE49-F238E27FC236}">
                  <a16:creationId xmlns:a16="http://schemas.microsoft.com/office/drawing/2014/main" id="{587BE0BF-3DEA-6343-B109-083055ED633F}"/>
                </a:ext>
              </a:extLst>
            </p:cNvPr>
            <p:cNvSpPr>
              <a:spLocks noChangeArrowheads="1"/>
            </p:cNvSpPr>
            <p:nvPr/>
          </p:nvSpPr>
          <p:spPr bwMode="auto">
            <a:xfrm>
              <a:off x="10833126" y="967259"/>
              <a:ext cx="850425" cy="1801332"/>
            </a:xfrm>
            <a:prstGeom prst="ellipse">
              <a:avLst/>
            </a:prstGeom>
            <a:noFill/>
            <a:ln w="12700">
              <a:solidFill>
                <a:srgbClr val="FA0000"/>
              </a:solidFill>
              <a:round/>
              <a:headEnd type="none" w="sm" len="sm"/>
              <a:tailEnd type="stealth" w="med" len="lg"/>
            </a:ln>
            <a:extLst>
              <a:ext uri="{909E8E84-426E-40dd-AFC4-6F175D3DCCD1}">
                <a14:hiddenFill xmlns:a14="http://schemas.microsoft.com/office/drawing/2010/main" xmlns="">
                  <a:solidFill>
                    <a:srgbClr val="FFFFFF"/>
                  </a:solidFill>
                </a14:hiddenFill>
              </a:ext>
            </a:extLst>
          </p:spPr>
          <p:txBody>
            <a:bodyPr lIns="84110" tIns="42055" rIns="84110" bIns="42055"/>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35" name="Straight Arrow Connector 9">
              <a:extLst>
                <a:ext uri="{FF2B5EF4-FFF2-40B4-BE49-F238E27FC236}">
                  <a16:creationId xmlns:a16="http://schemas.microsoft.com/office/drawing/2014/main" id="{58ECC1E8-7298-4342-8CA8-60B772CE8C9B}"/>
                </a:ext>
              </a:extLst>
            </p:cNvPr>
            <p:cNvCxnSpPr>
              <a:cxnSpLocks noChangeShapeType="1"/>
              <a:endCxn id="34" idx="2"/>
            </p:cNvCxnSpPr>
            <p:nvPr/>
          </p:nvCxnSpPr>
          <p:spPr bwMode="auto">
            <a:xfrm flipV="1">
              <a:off x="4199425" y="1867925"/>
              <a:ext cx="6633701" cy="900666"/>
            </a:xfrm>
            <a:prstGeom prst="straightConnector1">
              <a:avLst/>
            </a:prstGeom>
            <a:noFill/>
            <a:ln w="12700">
              <a:solidFill>
                <a:srgbClr val="000000"/>
              </a:solidFill>
              <a:round/>
              <a:headEnd type="none" w="sm" len="sm"/>
              <a:tailEnd type="arrow" w="med" len="med"/>
            </a:ln>
            <a:extLst>
              <a:ext uri="{909E8E84-426E-40dd-AFC4-6F175D3DCCD1}">
                <a14:hiddenFill xmlns:a14="http://schemas.microsoft.com/office/drawing/2010/main" xmlns="">
                  <a:noFill/>
                </a14:hiddenFill>
              </a:ext>
            </a:extLst>
          </p:spPr>
        </p:cxnSp>
      </p:grpSp>
      <p:grpSp>
        <p:nvGrpSpPr>
          <p:cNvPr id="38" name="组合 37">
            <a:extLst>
              <a:ext uri="{FF2B5EF4-FFF2-40B4-BE49-F238E27FC236}">
                <a16:creationId xmlns:a16="http://schemas.microsoft.com/office/drawing/2014/main" id="{3216BAF1-CF88-824C-8C75-F8415F03E22D}"/>
              </a:ext>
            </a:extLst>
          </p:cNvPr>
          <p:cNvGrpSpPr/>
          <p:nvPr/>
        </p:nvGrpSpPr>
        <p:grpSpPr>
          <a:xfrm>
            <a:off x="4308529" y="2671809"/>
            <a:ext cx="4710974" cy="3505071"/>
            <a:chOff x="3210733" y="-282875"/>
            <a:chExt cx="4710974" cy="3505071"/>
          </a:xfrm>
        </p:grpSpPr>
        <p:sp>
          <p:nvSpPr>
            <p:cNvPr id="39" name="Oval 3">
              <a:extLst>
                <a:ext uri="{FF2B5EF4-FFF2-40B4-BE49-F238E27FC236}">
                  <a16:creationId xmlns:a16="http://schemas.microsoft.com/office/drawing/2014/main" id="{C8D27566-D727-DA42-A458-097CE993D866}"/>
                </a:ext>
              </a:extLst>
            </p:cNvPr>
            <p:cNvSpPr>
              <a:spLocks noChangeArrowheads="1"/>
            </p:cNvSpPr>
            <p:nvPr/>
          </p:nvSpPr>
          <p:spPr bwMode="auto">
            <a:xfrm>
              <a:off x="7071282" y="2738555"/>
              <a:ext cx="850425" cy="483641"/>
            </a:xfrm>
            <a:prstGeom prst="ellipse">
              <a:avLst/>
            </a:prstGeom>
            <a:noFill/>
            <a:ln w="12700">
              <a:solidFill>
                <a:srgbClr val="FA0000"/>
              </a:solidFill>
              <a:round/>
              <a:headEnd type="none" w="sm" len="sm"/>
              <a:tailEnd type="stealth" w="med" len="lg"/>
            </a:ln>
            <a:extLst>
              <a:ext uri="{909E8E84-426E-40dd-AFC4-6F175D3DCCD1}">
                <a14:hiddenFill xmlns:a14="http://schemas.microsoft.com/office/drawing/2010/main" xmlns="">
                  <a:solidFill>
                    <a:srgbClr val="FFFFFF"/>
                  </a:solidFill>
                </a14:hiddenFill>
              </a:ext>
            </a:extLst>
          </p:spPr>
          <p:txBody>
            <a:bodyPr lIns="84110" tIns="42055" rIns="84110" bIns="42055"/>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40" name="Straight Arrow Connector 9">
              <a:extLst>
                <a:ext uri="{FF2B5EF4-FFF2-40B4-BE49-F238E27FC236}">
                  <a16:creationId xmlns:a16="http://schemas.microsoft.com/office/drawing/2014/main" id="{49593BB0-CB1B-9541-8DED-F91B244F7C26}"/>
                </a:ext>
              </a:extLst>
            </p:cNvPr>
            <p:cNvCxnSpPr>
              <a:cxnSpLocks noChangeShapeType="1"/>
              <a:endCxn id="39" idx="2"/>
            </p:cNvCxnSpPr>
            <p:nvPr/>
          </p:nvCxnSpPr>
          <p:spPr bwMode="auto">
            <a:xfrm>
              <a:off x="3210733" y="-282875"/>
              <a:ext cx="3860549" cy="3263251"/>
            </a:xfrm>
            <a:prstGeom prst="straightConnector1">
              <a:avLst/>
            </a:prstGeom>
            <a:noFill/>
            <a:ln w="12700">
              <a:solidFill>
                <a:srgbClr val="000000"/>
              </a:solidFill>
              <a:round/>
              <a:headEnd type="none" w="sm" len="sm"/>
              <a:tailEnd type="arrow" w="med" len="med"/>
            </a:ln>
            <a:extLst>
              <a:ext uri="{909E8E84-426E-40dd-AFC4-6F175D3DCCD1}">
                <a14:hiddenFill xmlns:a14="http://schemas.microsoft.com/office/drawing/2010/main" xmlns="">
                  <a:noFill/>
                </a14:hiddenFill>
              </a:ext>
            </a:extLst>
          </p:spPr>
        </p:cxnSp>
      </p:grpSp>
    </p:spTree>
    <p:extLst>
      <p:ext uri="{BB962C8B-B14F-4D97-AF65-F5344CB8AC3E}">
        <p14:creationId xmlns:p14="http://schemas.microsoft.com/office/powerpoint/2010/main" val="369331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blinds(horizontal)">
                                      <p:cBhvr>
                                        <p:cTn id="7" dur="500"/>
                                        <p:tgtEl>
                                          <p:spTgt spid="27"/>
                                        </p:tgtEl>
                                      </p:cBhvr>
                                    </p:animEffect>
                                  </p:childTnLst>
                                </p:cTn>
                              </p:par>
                              <p:par>
                                <p:cTn id="8" presetID="3" presetClass="entr" presetSubtype="10"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blinds(horizontal)">
                                      <p:cBhvr>
                                        <p:cTn id="10" dur="500"/>
                                        <p:tgtEl>
                                          <p:spTgt spid="28"/>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blinds(horizontal)">
                                      <p:cBhvr>
                                        <p:cTn id="15" dur="500"/>
                                        <p:tgtEl>
                                          <p:spTgt spid="4">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Effect transition="in" filter="blinds(horizontal)">
                                      <p:cBhvr>
                                        <p:cTn id="20" dur="500"/>
                                        <p:tgtEl>
                                          <p:spTgt spid="4">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wipe(left)">
                                      <p:cBhvr>
                                        <p:cTn id="25" dur="500"/>
                                        <p:tgtEl>
                                          <p:spTgt spid="32"/>
                                        </p:tgtEl>
                                      </p:cBhvr>
                                    </p:animEffect>
                                  </p:childTnLst>
                                </p:cTn>
                              </p:par>
                              <p:par>
                                <p:cTn id="26" presetID="22" presetClass="entr" presetSubtype="8" fill="hold" nodeType="withEffect">
                                  <p:stCondLst>
                                    <p:cond delay="0"/>
                                  </p:stCondLst>
                                  <p:childTnLst>
                                    <p:set>
                                      <p:cBhvr>
                                        <p:cTn id="27" dur="1" fill="hold">
                                          <p:stCondLst>
                                            <p:cond delay="0"/>
                                          </p:stCondLst>
                                        </p:cTn>
                                        <p:tgtEl>
                                          <p:spTgt spid="38"/>
                                        </p:tgtEl>
                                        <p:attrNameLst>
                                          <p:attrName>style.visibility</p:attrName>
                                        </p:attrNameLst>
                                      </p:cBhvr>
                                      <p:to>
                                        <p:strVal val="visible"/>
                                      </p:to>
                                    </p:set>
                                    <p:animEffect transition="in" filter="wipe(left)">
                                      <p:cBhvr>
                                        <p:cTn id="28" dur="500"/>
                                        <p:tgtEl>
                                          <p:spTgt spid="38"/>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animEffect transition="in" filter="blinds(horizontal)">
                                      <p:cBhvr>
                                        <p:cTn id="33" dur="500"/>
                                        <p:tgtEl>
                                          <p:spTgt spid="4">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33"/>
                                        </p:tgtEl>
                                        <p:attrNameLst>
                                          <p:attrName>style.visibility</p:attrName>
                                        </p:attrNameLst>
                                      </p:cBhvr>
                                      <p:to>
                                        <p:strVal val="visible"/>
                                      </p:to>
                                    </p:set>
                                    <p:animEffect transition="in" filter="wipe(left)">
                                      <p:cBhvr>
                                        <p:cTn id="38" dur="500"/>
                                        <p:tgtEl>
                                          <p:spTgt spid="33"/>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4">
                                            <p:txEl>
                                              <p:pRg st="4" end="4"/>
                                            </p:txEl>
                                          </p:spTgt>
                                        </p:tgtEl>
                                        <p:attrNameLst>
                                          <p:attrName>style.visibility</p:attrName>
                                        </p:attrNameLst>
                                      </p:cBhvr>
                                      <p:to>
                                        <p:strVal val="visible"/>
                                      </p:to>
                                    </p:set>
                                    <p:animEffect transition="in" filter="blinds(horizontal)">
                                      <p:cBhvr>
                                        <p:cTn id="43"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DFDC375-207C-4980-91CB-3A3AAC812228}"/>
              </a:ext>
            </a:extLst>
          </p:cNvPr>
          <p:cNvSpPr>
            <a:spLocks noGrp="1"/>
          </p:cNvSpPr>
          <p:nvPr>
            <p:ph type="title"/>
          </p:nvPr>
        </p:nvSpPr>
        <p:spPr/>
        <p:txBody>
          <a:bodyPr/>
          <a:lstStyle/>
          <a:p>
            <a:r>
              <a:rPr lang="en-US" altLang="zh-CN" dirty="0"/>
              <a:t>Outline</a:t>
            </a:r>
            <a:endParaRPr lang="zh-CN" altLang="en-US" dirty="0"/>
          </a:p>
        </p:txBody>
      </p:sp>
      <p:sp>
        <p:nvSpPr>
          <p:cNvPr id="4" name="灯片编号占位符 3">
            <a:extLst>
              <a:ext uri="{FF2B5EF4-FFF2-40B4-BE49-F238E27FC236}">
                <a16:creationId xmlns:a16="http://schemas.microsoft.com/office/drawing/2014/main" id="{A5B5F23B-40D6-4A7E-9CF2-EBBD6DD53000}"/>
              </a:ext>
            </a:extLst>
          </p:cNvPr>
          <p:cNvSpPr>
            <a:spLocks noGrp="1"/>
          </p:cNvSpPr>
          <p:nvPr>
            <p:ph type="sldNum" sz="quarter" idx="12"/>
          </p:nvPr>
        </p:nvSpPr>
        <p:spPr/>
        <p:txBody>
          <a:bodyPr/>
          <a:lstStyle/>
          <a:p>
            <a:fld id="{F210D295-9B15-4757-888B-4FDF115DEA16}" type="slidenum">
              <a:rPr lang="zh-CN" altLang="en-US" smtClean="0"/>
              <a:t>15</a:t>
            </a:fld>
            <a:endParaRPr lang="zh-CN" altLang="en-US"/>
          </a:p>
        </p:txBody>
      </p:sp>
      <p:sp>
        <p:nvSpPr>
          <p:cNvPr id="7" name="文本框 6">
            <a:extLst>
              <a:ext uri="{FF2B5EF4-FFF2-40B4-BE49-F238E27FC236}">
                <a16:creationId xmlns:a16="http://schemas.microsoft.com/office/drawing/2014/main" id="{882281F1-AA0D-4825-A0EC-D57A8D7ECBD7}"/>
              </a:ext>
            </a:extLst>
          </p:cNvPr>
          <p:cNvSpPr txBox="1"/>
          <p:nvPr/>
        </p:nvSpPr>
        <p:spPr>
          <a:xfrm>
            <a:off x="846086" y="1591936"/>
            <a:ext cx="10507714" cy="3313599"/>
          </a:xfrm>
          <a:prstGeom prst="rect">
            <a:avLst/>
          </a:prstGeom>
          <a:noFill/>
        </p:spPr>
        <p:txBody>
          <a:bodyPr wrap="square" rtlCol="0">
            <a:spAutoFit/>
          </a:bodyPr>
          <a:lstStyle/>
          <a:p>
            <a:pPr marL="742950" indent="-742950">
              <a:lnSpc>
                <a:spcPct val="150000"/>
              </a:lnSpc>
              <a:buFont typeface="+mj-ea"/>
              <a:buAutoNum type="circleNumDbPlain"/>
            </a:pPr>
            <a:r>
              <a:rPr lang="en-US" altLang="zh-CN" sz="3600" dirty="0">
                <a:latin typeface="Arial" panose="020B0604020202020204" pitchFamily="34" charset="0"/>
                <a:cs typeface="Arial" panose="020B0604020202020204" pitchFamily="34" charset="0"/>
              </a:rPr>
              <a:t>Introduction to Key-Value Store/NoSQL</a:t>
            </a:r>
          </a:p>
          <a:p>
            <a:pPr marL="742950" indent="-742950">
              <a:lnSpc>
                <a:spcPct val="150000"/>
              </a:lnSpc>
              <a:buFont typeface="+mj-lt"/>
              <a:buAutoNum type="circleNumDbPlain"/>
            </a:pPr>
            <a:r>
              <a:rPr lang="en-US" altLang="zh-CN" sz="3600" b="1" dirty="0">
                <a:solidFill>
                  <a:srgbClr val="FF0000"/>
                </a:solidFill>
                <a:latin typeface="Arial" panose="020B0604020202020204" pitchFamily="34" charset="0"/>
                <a:cs typeface="Arial" panose="020B0604020202020204" pitchFamily="34" charset="0"/>
              </a:rPr>
              <a:t>Cassandra</a:t>
            </a:r>
            <a:endParaRPr lang="en-US" altLang="zh-CN" sz="2800" b="1" dirty="0">
              <a:solidFill>
                <a:srgbClr val="FF0000"/>
              </a:solidFill>
              <a:latin typeface="Arial" panose="020B0604020202020204" pitchFamily="34" charset="0"/>
              <a:cs typeface="Arial" panose="020B0604020202020204" pitchFamily="34" charset="0"/>
            </a:endParaRPr>
          </a:p>
          <a:p>
            <a:pPr marL="742950" indent="-742950">
              <a:lnSpc>
                <a:spcPct val="150000"/>
              </a:lnSpc>
              <a:buFont typeface="+mj-lt"/>
              <a:buAutoNum type="circleNumDbPlain"/>
            </a:pPr>
            <a:r>
              <a:rPr lang="en-US" altLang="zh-CN" sz="3600" dirty="0">
                <a:latin typeface="Arial" panose="020B0604020202020204" pitchFamily="34" charset="0"/>
                <a:cs typeface="Arial" panose="020B0604020202020204" pitchFamily="34" charset="0"/>
              </a:rPr>
              <a:t>CAP theorem &amp; Consistency spectrum</a:t>
            </a:r>
          </a:p>
          <a:p>
            <a:pPr marL="742950" indent="-742950">
              <a:lnSpc>
                <a:spcPct val="150000"/>
              </a:lnSpc>
              <a:buFont typeface="+mj-lt"/>
              <a:buAutoNum type="circleNumDbPlain"/>
            </a:pPr>
            <a:r>
              <a:rPr lang="en-US" altLang="zh-CN" sz="3600" dirty="0">
                <a:latin typeface="Arial" panose="020B0604020202020204" pitchFamily="34" charset="0"/>
                <a:cs typeface="Arial" panose="020B0604020202020204" pitchFamily="34" charset="0"/>
              </a:rPr>
              <a:t>HBase</a:t>
            </a:r>
            <a:endParaRPr lang="zh-CN" alt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514443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2D601FDB-98E9-C145-ABB2-4685000EC0BF}"/>
              </a:ext>
            </a:extLst>
          </p:cNvPr>
          <p:cNvSpPr>
            <a:spLocks noGrp="1"/>
          </p:cNvSpPr>
          <p:nvPr>
            <p:ph type="title"/>
          </p:nvPr>
        </p:nvSpPr>
        <p:spPr/>
        <p:txBody>
          <a:bodyPr/>
          <a:lstStyle/>
          <a:p>
            <a:r>
              <a:rPr lang="en-US" altLang="zh-CN" dirty="0"/>
              <a:t>Cassandra</a:t>
            </a:r>
            <a:endParaRPr kumimoji="1" lang="zh-CN" altLang="en-US" dirty="0"/>
          </a:p>
        </p:txBody>
      </p:sp>
      <p:sp>
        <p:nvSpPr>
          <p:cNvPr id="3" name="幻灯片编号占位符 2">
            <a:extLst>
              <a:ext uri="{FF2B5EF4-FFF2-40B4-BE49-F238E27FC236}">
                <a16:creationId xmlns:a16="http://schemas.microsoft.com/office/drawing/2014/main" id="{B5FFE6A4-4FAA-BF46-86AF-776CB8F20678}"/>
              </a:ext>
            </a:extLst>
          </p:cNvPr>
          <p:cNvSpPr>
            <a:spLocks noGrp="1"/>
          </p:cNvSpPr>
          <p:nvPr>
            <p:ph type="sldNum" sz="quarter" idx="12"/>
          </p:nvPr>
        </p:nvSpPr>
        <p:spPr/>
        <p:txBody>
          <a:bodyPr/>
          <a:lstStyle/>
          <a:p>
            <a:fld id="{F210D295-9B15-4757-888B-4FDF115DEA16}" type="slidenum">
              <a:rPr lang="zh-CN" altLang="en-US" smtClean="0"/>
              <a:t>16</a:t>
            </a:fld>
            <a:endParaRPr lang="zh-CN" altLang="en-US"/>
          </a:p>
        </p:txBody>
      </p:sp>
      <p:sp>
        <p:nvSpPr>
          <p:cNvPr id="5" name="内容占位符 4">
            <a:extLst>
              <a:ext uri="{FF2B5EF4-FFF2-40B4-BE49-F238E27FC236}">
                <a16:creationId xmlns:a16="http://schemas.microsoft.com/office/drawing/2014/main" id="{61084DBC-C113-784D-8C66-CA8C86763751}"/>
              </a:ext>
            </a:extLst>
          </p:cNvPr>
          <p:cNvSpPr>
            <a:spLocks noGrp="1"/>
          </p:cNvSpPr>
          <p:nvPr>
            <p:ph idx="1"/>
          </p:nvPr>
        </p:nvSpPr>
        <p:spPr/>
        <p:txBody>
          <a:bodyPr>
            <a:normAutofit fontScale="92500" lnSpcReduction="10000"/>
          </a:bodyPr>
          <a:lstStyle/>
          <a:p>
            <a:r>
              <a:rPr lang="en-US" altLang="zh-CN" dirty="0"/>
              <a:t>A distributed key-value store</a:t>
            </a:r>
          </a:p>
          <a:p>
            <a:pPr lvl="1"/>
            <a:r>
              <a:rPr lang="en-US" altLang="zh-CN" dirty="0"/>
              <a:t>Intended to run in a datacenter (and also across DCs)</a:t>
            </a:r>
          </a:p>
          <a:p>
            <a:r>
              <a:rPr lang="en-US" altLang="zh-CN" dirty="0"/>
              <a:t>Originally designed at Facebook</a:t>
            </a:r>
          </a:p>
          <a:p>
            <a:pPr lvl="1"/>
            <a:r>
              <a:rPr lang="en-US" altLang="zh-CN" dirty="0"/>
              <a:t>Open-sourced later, today an Apache project</a:t>
            </a:r>
          </a:p>
          <a:p>
            <a:r>
              <a:rPr lang="en-US" altLang="zh-CN" dirty="0"/>
              <a:t>Some of the companies that use Cassandra in their production clusters</a:t>
            </a:r>
          </a:p>
          <a:p>
            <a:pPr lvl="1"/>
            <a:r>
              <a:rPr lang="en-US" altLang="zh-CN" dirty="0"/>
              <a:t>IBM, Adobe, HP, eBay, Ericsson, Symantec</a:t>
            </a:r>
          </a:p>
          <a:p>
            <a:pPr lvl="1"/>
            <a:r>
              <a:rPr lang="en-US" altLang="zh-CN" dirty="0"/>
              <a:t>Twitter, Spotify</a:t>
            </a:r>
          </a:p>
          <a:p>
            <a:pPr lvl="1"/>
            <a:r>
              <a:rPr lang="en-US" altLang="zh-CN" dirty="0"/>
              <a:t>PBS Kids</a:t>
            </a:r>
          </a:p>
          <a:p>
            <a:pPr lvl="1"/>
            <a:r>
              <a:rPr lang="en-US" altLang="zh-CN" dirty="0"/>
              <a:t>Netflix: uses Cassandra to keep track of your current position in the video you’re watching</a:t>
            </a:r>
          </a:p>
        </p:txBody>
      </p:sp>
      <p:pic>
        <p:nvPicPr>
          <p:cNvPr id="1028" name="Picture 4" descr="https://walsoul.com/media/product/2a1/introduction-to-cassandra-4be.jpg">
            <a:extLst>
              <a:ext uri="{FF2B5EF4-FFF2-40B4-BE49-F238E27FC236}">
                <a16:creationId xmlns:a16="http://schemas.microsoft.com/office/drawing/2014/main" id="{7AFF4D12-4756-AD48-9A07-A5B6D1D536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3368" y="1197707"/>
            <a:ext cx="5660293" cy="56602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3067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6.25E-7 1.48148E-6 L 0.32005 -0.41273 " pathEditMode="relative" rAng="0" ptsTypes="AA">
                                      <p:cBhvr>
                                        <p:cTn id="6" dur="2000" fill="hold"/>
                                        <p:tgtEl>
                                          <p:spTgt spid="1028"/>
                                        </p:tgtEl>
                                        <p:attrNameLst>
                                          <p:attrName>ppt_x</p:attrName>
                                          <p:attrName>ppt_y</p:attrName>
                                        </p:attrNameLst>
                                      </p:cBhvr>
                                      <p:rCtr x="16003" y="-20648"/>
                                    </p:animMotion>
                                  </p:childTnLst>
                                </p:cTn>
                              </p:par>
                            </p:childTnLst>
                          </p:cTn>
                        </p:par>
                        <p:par>
                          <p:cTn id="7" fill="hold">
                            <p:stCondLst>
                              <p:cond delay="2000"/>
                            </p:stCondLst>
                            <p:childTnLst>
                              <p:par>
                                <p:cTn id="8" presetID="6" presetClass="emph" presetSubtype="0" fill="hold" nodeType="afterEffect">
                                  <p:stCondLst>
                                    <p:cond delay="0"/>
                                  </p:stCondLst>
                                  <p:childTnLst>
                                    <p:animScale>
                                      <p:cBhvr>
                                        <p:cTn id="9" dur="2000" fill="hold"/>
                                        <p:tgtEl>
                                          <p:spTgt spid="1028"/>
                                        </p:tgtEl>
                                      </p:cBhvr>
                                      <p:by x="50000" y="50000"/>
                                    </p:animScale>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blinds(horizontal)">
                                      <p:cBhvr>
                                        <p:cTn id="14" dur="500"/>
                                        <p:tgtEl>
                                          <p:spTgt spid="5">
                                            <p:txEl>
                                              <p:pRg st="0" end="0"/>
                                            </p:txEl>
                                          </p:spTgt>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blinds(horizontal)">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blinds(horizontal)">
                                      <p:cBhvr>
                                        <p:cTn id="22" dur="500"/>
                                        <p:tgtEl>
                                          <p:spTgt spid="5">
                                            <p:txEl>
                                              <p:pRg st="2" end="2"/>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Effect transition="in" filter="blinds(horizontal)">
                                      <p:cBhvr>
                                        <p:cTn id="25" dur="500"/>
                                        <p:tgtEl>
                                          <p:spTgt spid="5">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5">
                                            <p:txEl>
                                              <p:pRg st="4" end="4"/>
                                            </p:txEl>
                                          </p:spTgt>
                                        </p:tgtEl>
                                        <p:attrNameLst>
                                          <p:attrName>style.visibility</p:attrName>
                                        </p:attrNameLst>
                                      </p:cBhvr>
                                      <p:to>
                                        <p:strVal val="visible"/>
                                      </p:to>
                                    </p:set>
                                    <p:animEffect transition="in" filter="blinds(horizontal)">
                                      <p:cBhvr>
                                        <p:cTn id="30" dur="500"/>
                                        <p:tgtEl>
                                          <p:spTgt spid="5">
                                            <p:txEl>
                                              <p:pRg st="4" end="4"/>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5">
                                            <p:txEl>
                                              <p:pRg st="5" end="5"/>
                                            </p:txEl>
                                          </p:spTgt>
                                        </p:tgtEl>
                                        <p:attrNameLst>
                                          <p:attrName>style.visibility</p:attrName>
                                        </p:attrNameLst>
                                      </p:cBhvr>
                                      <p:to>
                                        <p:strVal val="visible"/>
                                      </p:to>
                                    </p:set>
                                    <p:animEffect transition="in" filter="blinds(horizontal)">
                                      <p:cBhvr>
                                        <p:cTn id="33" dur="500"/>
                                        <p:tgtEl>
                                          <p:spTgt spid="5">
                                            <p:txEl>
                                              <p:pRg st="5" end="5"/>
                                            </p:txEl>
                                          </p:spTgt>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5">
                                            <p:txEl>
                                              <p:pRg st="6" end="6"/>
                                            </p:txEl>
                                          </p:spTgt>
                                        </p:tgtEl>
                                        <p:attrNameLst>
                                          <p:attrName>style.visibility</p:attrName>
                                        </p:attrNameLst>
                                      </p:cBhvr>
                                      <p:to>
                                        <p:strVal val="visible"/>
                                      </p:to>
                                    </p:set>
                                    <p:animEffect transition="in" filter="blinds(horizontal)">
                                      <p:cBhvr>
                                        <p:cTn id="36" dur="500"/>
                                        <p:tgtEl>
                                          <p:spTgt spid="5">
                                            <p:txEl>
                                              <p:pRg st="6" end="6"/>
                                            </p:txEl>
                                          </p:spTgt>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5">
                                            <p:txEl>
                                              <p:pRg st="7" end="7"/>
                                            </p:txEl>
                                          </p:spTgt>
                                        </p:tgtEl>
                                        <p:attrNameLst>
                                          <p:attrName>style.visibility</p:attrName>
                                        </p:attrNameLst>
                                      </p:cBhvr>
                                      <p:to>
                                        <p:strVal val="visible"/>
                                      </p:to>
                                    </p:set>
                                    <p:animEffect transition="in" filter="blinds(horizontal)">
                                      <p:cBhvr>
                                        <p:cTn id="39" dur="500"/>
                                        <p:tgtEl>
                                          <p:spTgt spid="5">
                                            <p:txEl>
                                              <p:pRg st="7" end="7"/>
                                            </p:txEl>
                                          </p:spTgt>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5">
                                            <p:txEl>
                                              <p:pRg st="8" end="8"/>
                                            </p:txEl>
                                          </p:spTgt>
                                        </p:tgtEl>
                                        <p:attrNameLst>
                                          <p:attrName>style.visibility</p:attrName>
                                        </p:attrNameLst>
                                      </p:cBhvr>
                                      <p:to>
                                        <p:strVal val="visible"/>
                                      </p:to>
                                    </p:set>
                                    <p:animEffect transition="in" filter="blinds(horizontal)">
                                      <p:cBhvr>
                                        <p:cTn id="42"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D55609-0C8F-9942-9790-161CA8318404}"/>
              </a:ext>
            </a:extLst>
          </p:cNvPr>
          <p:cNvSpPr>
            <a:spLocks noGrp="1"/>
          </p:cNvSpPr>
          <p:nvPr>
            <p:ph type="title"/>
          </p:nvPr>
        </p:nvSpPr>
        <p:spPr/>
        <p:txBody>
          <a:bodyPr>
            <a:normAutofit fontScale="90000"/>
          </a:bodyPr>
          <a:lstStyle/>
          <a:p>
            <a:r>
              <a:rPr lang="en-US" altLang="zh-CN" dirty="0"/>
              <a:t>Inside Cassandra: Key </a:t>
            </a:r>
            <a:r>
              <a:rPr lang="en-US" altLang="zh-CN" dirty="0">
                <a:sym typeface="Wingdings" pitchFamily="2" charset="2"/>
              </a:rPr>
              <a:t></a:t>
            </a:r>
            <a:r>
              <a:rPr lang="en-US" altLang="zh-CN" dirty="0"/>
              <a:t> Server Mapping</a:t>
            </a:r>
            <a:endParaRPr kumimoji="1" lang="zh-CN" altLang="en-US" dirty="0"/>
          </a:p>
        </p:txBody>
      </p:sp>
      <p:sp>
        <p:nvSpPr>
          <p:cNvPr id="3" name="幻灯片编号占位符 2">
            <a:extLst>
              <a:ext uri="{FF2B5EF4-FFF2-40B4-BE49-F238E27FC236}">
                <a16:creationId xmlns:a16="http://schemas.microsoft.com/office/drawing/2014/main" id="{C92E9F5B-F8E7-4142-8D3C-899F985D5561}"/>
              </a:ext>
            </a:extLst>
          </p:cNvPr>
          <p:cNvSpPr>
            <a:spLocks noGrp="1"/>
          </p:cNvSpPr>
          <p:nvPr>
            <p:ph type="sldNum" sz="quarter" idx="12"/>
          </p:nvPr>
        </p:nvSpPr>
        <p:spPr/>
        <p:txBody>
          <a:bodyPr/>
          <a:lstStyle/>
          <a:p>
            <a:fld id="{F210D295-9B15-4757-888B-4FDF115DEA16}" type="slidenum">
              <a:rPr lang="zh-CN" altLang="en-US" smtClean="0"/>
              <a:t>17</a:t>
            </a:fld>
            <a:endParaRPr lang="zh-CN" altLang="en-US"/>
          </a:p>
        </p:txBody>
      </p:sp>
      <p:sp>
        <p:nvSpPr>
          <p:cNvPr id="4" name="内容占位符 3">
            <a:extLst>
              <a:ext uri="{FF2B5EF4-FFF2-40B4-BE49-F238E27FC236}">
                <a16:creationId xmlns:a16="http://schemas.microsoft.com/office/drawing/2014/main" id="{18887C0C-07A2-EF4D-8B40-6182AB477D4A}"/>
              </a:ext>
            </a:extLst>
          </p:cNvPr>
          <p:cNvSpPr>
            <a:spLocks noGrp="1"/>
          </p:cNvSpPr>
          <p:nvPr>
            <p:ph idx="1"/>
          </p:nvPr>
        </p:nvSpPr>
        <p:spPr>
          <a:xfrm>
            <a:off x="838200" y="1290862"/>
            <a:ext cx="10515600" cy="555523"/>
          </a:xfrm>
        </p:spPr>
        <p:txBody>
          <a:bodyPr/>
          <a:lstStyle/>
          <a:p>
            <a:r>
              <a:rPr lang="en-US" altLang="zh-CN" dirty="0"/>
              <a:t>How do you decide which server(s) a key-value resides on?</a:t>
            </a:r>
          </a:p>
        </p:txBody>
      </p:sp>
      <p:sp>
        <p:nvSpPr>
          <p:cNvPr id="14" name="Text Box 13">
            <a:extLst>
              <a:ext uri="{FF2B5EF4-FFF2-40B4-BE49-F238E27FC236}">
                <a16:creationId xmlns:a16="http://schemas.microsoft.com/office/drawing/2014/main" id="{6A26FBA8-0790-F745-A3BF-26CE1AFDBB24}"/>
              </a:ext>
            </a:extLst>
          </p:cNvPr>
          <p:cNvSpPr txBox="1">
            <a:spLocks noChangeArrowheads="1"/>
          </p:cNvSpPr>
          <p:nvPr/>
        </p:nvSpPr>
        <p:spPr bwMode="auto">
          <a:xfrm>
            <a:off x="14929" y="1725203"/>
            <a:ext cx="3740069" cy="3532029"/>
          </a:xfrm>
          <a:prstGeom prst="rect">
            <a:avLst/>
          </a:prstGeom>
          <a:solidFill>
            <a:srgbClr val="FFC000"/>
          </a:solidFill>
          <a:ln w="9525">
            <a:solidFill>
              <a:srgbClr val="000000"/>
            </a:solidFill>
            <a:miter lim="800000"/>
            <a:headEnd/>
            <a:tailEnd/>
          </a:ln>
        </p:spPr>
        <p:txBody>
          <a:bodyPr wrap="squar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00"/>
                </a:solidFill>
                <a:effectLst/>
                <a:uLnTx/>
                <a:uFillTx/>
                <a:latin typeface="Times New Roman" charset="0"/>
                <a:ea typeface="ＭＳ Ｐゴシック" charset="0"/>
                <a:cs typeface="ＭＳ Ｐゴシック" charset="0"/>
              </a:rPr>
              <a:t>Cassandra uses a Ring-based DHT but without finger tables or routing</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0" i="1" u="none" strike="noStrike" kern="0" cap="none" spc="0" normalizeH="0" baseline="0" noProof="0" dirty="0">
                <a:ln>
                  <a:noFill/>
                </a:ln>
                <a:solidFill>
                  <a:srgbClr val="000000"/>
                </a:solidFill>
                <a:effectLst/>
                <a:uLnTx/>
                <a:uFillTx/>
                <a:latin typeface="Times New Roman" charset="0"/>
                <a:ea typeface="ＭＳ Ｐゴシック" charset="0"/>
                <a:cs typeface="ＭＳ Ｐゴシック" charset="0"/>
              </a:rPr>
              <a:t>Key</a:t>
            </a:r>
            <a:r>
              <a:rPr lang="en-US" sz="3200" i="1" kern="0" dirty="0">
                <a:solidFill>
                  <a:srgbClr val="000000"/>
                </a:solidFill>
                <a:latin typeface="Times New Roman" charset="0"/>
                <a:sym typeface="Wingdings"/>
              </a:rPr>
              <a:t></a:t>
            </a:r>
            <a:r>
              <a:rPr kumimoji="0" lang="en-US" sz="3200" b="0" i="1" u="none" strike="noStrike" kern="0" cap="none" spc="0" normalizeH="0" baseline="0" noProof="0" dirty="0">
                <a:ln>
                  <a:noFill/>
                </a:ln>
                <a:solidFill>
                  <a:srgbClr val="000000"/>
                </a:solidFill>
                <a:effectLst/>
                <a:uLnTx/>
                <a:uFillTx/>
                <a:latin typeface="Times New Roman" charset="0"/>
                <a:ea typeface="ＭＳ Ｐゴシック" charset="0"/>
                <a:cs typeface="ＭＳ Ｐゴシック" charset="0"/>
              </a:rPr>
              <a:t>server mapping is the “</a:t>
            </a:r>
            <a:r>
              <a:rPr kumimoji="0" lang="en-US" sz="3200" b="0" i="1" u="none" strike="noStrike" kern="0" cap="none" spc="0" normalizeH="0" baseline="0" noProof="0" dirty="0" err="1">
                <a:ln>
                  <a:noFill/>
                </a:ln>
                <a:solidFill>
                  <a:srgbClr val="000000"/>
                </a:solidFill>
                <a:effectLst/>
                <a:uLnTx/>
                <a:uFillTx/>
                <a:latin typeface="Times New Roman" charset="0"/>
                <a:ea typeface="ＭＳ Ｐゴシック" charset="0"/>
                <a:cs typeface="ＭＳ Ｐゴシック" charset="0"/>
              </a:rPr>
              <a:t>Partitioner</a:t>
            </a:r>
            <a:r>
              <a:rPr kumimoji="0" lang="en-US" sz="3200" b="0" i="1" u="none" strike="noStrike" kern="0" cap="none" spc="0" normalizeH="0" baseline="0" noProof="0" dirty="0">
                <a:ln>
                  <a:noFill/>
                </a:ln>
                <a:solidFill>
                  <a:srgbClr val="000000"/>
                </a:solidFill>
                <a:effectLst/>
                <a:uLnTx/>
                <a:uFillTx/>
                <a:latin typeface="Times New Roman" charset="0"/>
                <a:ea typeface="ＭＳ Ｐゴシック" charset="0"/>
                <a:cs typeface="ＭＳ Ｐゴシック" charset="0"/>
              </a:rPr>
              <a:t>”</a:t>
            </a:r>
          </a:p>
        </p:txBody>
      </p:sp>
      <p:grpSp>
        <p:nvGrpSpPr>
          <p:cNvPr id="32" name="组合 31">
            <a:extLst>
              <a:ext uri="{FF2B5EF4-FFF2-40B4-BE49-F238E27FC236}">
                <a16:creationId xmlns:a16="http://schemas.microsoft.com/office/drawing/2014/main" id="{7BEC8D21-A9E7-1541-ACA5-96878E61607C}"/>
              </a:ext>
            </a:extLst>
          </p:cNvPr>
          <p:cNvGrpSpPr/>
          <p:nvPr/>
        </p:nvGrpSpPr>
        <p:grpSpPr>
          <a:xfrm>
            <a:off x="4033128" y="2244201"/>
            <a:ext cx="6364997" cy="3495233"/>
            <a:chOff x="4033128" y="2244201"/>
            <a:chExt cx="6364997" cy="3495233"/>
          </a:xfrm>
        </p:grpSpPr>
        <p:sp>
          <p:nvSpPr>
            <p:cNvPr id="5" name="Oval 3">
              <a:extLst>
                <a:ext uri="{FF2B5EF4-FFF2-40B4-BE49-F238E27FC236}">
                  <a16:creationId xmlns:a16="http://schemas.microsoft.com/office/drawing/2014/main" id="{BADAA088-466E-B043-B391-A62DA8977B1F}"/>
                </a:ext>
              </a:extLst>
            </p:cNvPr>
            <p:cNvSpPr>
              <a:spLocks noChangeArrowheads="1"/>
            </p:cNvSpPr>
            <p:nvPr/>
          </p:nvSpPr>
          <p:spPr bwMode="auto">
            <a:xfrm>
              <a:off x="6437409" y="2631756"/>
              <a:ext cx="3187612" cy="3107678"/>
            </a:xfrm>
            <a:prstGeom prst="ellipse">
              <a:avLst/>
            </a:prstGeom>
            <a:noFill/>
            <a:ln w="2857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wrap="none" lIns="84110" tIns="42055" rIns="84110" bIns="42055"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 name="Text Box 4">
              <a:extLst>
                <a:ext uri="{FF2B5EF4-FFF2-40B4-BE49-F238E27FC236}">
                  <a16:creationId xmlns:a16="http://schemas.microsoft.com/office/drawing/2014/main" id="{6F59A478-E0EF-A944-A728-7A7CDB3D2493}"/>
                </a:ext>
              </a:extLst>
            </p:cNvPr>
            <p:cNvSpPr txBox="1">
              <a:spLocks noChangeArrowheads="1"/>
            </p:cNvSpPr>
            <p:nvPr/>
          </p:nvSpPr>
          <p:spPr bwMode="auto">
            <a:xfrm>
              <a:off x="6152459" y="5257232"/>
              <a:ext cx="694853" cy="395104"/>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200" b="0" i="0" u="none" strike="noStrike" kern="0" cap="none" spc="0" normalizeH="0" baseline="0" noProof="0">
                  <a:ln>
                    <a:noFill/>
                  </a:ln>
                  <a:solidFill>
                    <a:srgbClr val="FA0000"/>
                  </a:solidFill>
                  <a:effectLst/>
                  <a:uLnTx/>
                  <a:uFillTx/>
                  <a:latin typeface="Helvetica" charset="0"/>
                  <a:ea typeface="ＭＳ Ｐゴシック" charset="0"/>
                  <a:cs typeface="ＭＳ Ｐゴシック" charset="0"/>
                </a:rPr>
                <a:t>N80</a:t>
              </a:r>
            </a:p>
          </p:txBody>
        </p:sp>
        <p:sp>
          <p:nvSpPr>
            <p:cNvPr id="7" name="Text Box 5">
              <a:extLst>
                <a:ext uri="{FF2B5EF4-FFF2-40B4-BE49-F238E27FC236}">
                  <a16:creationId xmlns:a16="http://schemas.microsoft.com/office/drawing/2014/main" id="{15F1476E-AD60-FA4F-917F-6113D89F3335}"/>
                </a:ext>
              </a:extLst>
            </p:cNvPr>
            <p:cNvSpPr txBox="1">
              <a:spLocks noChangeArrowheads="1"/>
            </p:cNvSpPr>
            <p:nvPr/>
          </p:nvSpPr>
          <p:spPr bwMode="auto">
            <a:xfrm>
              <a:off x="7894368" y="2244201"/>
              <a:ext cx="313560" cy="3951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84110" tIns="42055" rIns="84110" bIns="42055" anchor="ct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200" b="0" i="0" u="none" strike="noStrike" kern="0" cap="none" spc="0" normalizeH="0" baseline="0" noProof="0">
                  <a:ln>
                    <a:noFill/>
                  </a:ln>
                  <a:solidFill>
                    <a:srgbClr val="000000"/>
                  </a:solidFill>
                  <a:effectLst/>
                  <a:uLnTx/>
                  <a:uFillTx/>
                  <a:latin typeface="Times New Roman" charset="0"/>
                  <a:ea typeface="ＭＳ Ｐゴシック" charset="0"/>
                  <a:cs typeface="ＭＳ Ｐゴシック" charset="0"/>
                </a:rPr>
                <a:t>0</a:t>
              </a:r>
            </a:p>
          </p:txBody>
        </p:sp>
        <p:sp>
          <p:nvSpPr>
            <p:cNvPr id="8" name="Text Box 6">
              <a:extLst>
                <a:ext uri="{FF2B5EF4-FFF2-40B4-BE49-F238E27FC236}">
                  <a16:creationId xmlns:a16="http://schemas.microsoft.com/office/drawing/2014/main" id="{79789B8B-F7D1-034B-BF54-10651FE27B78}"/>
                </a:ext>
              </a:extLst>
            </p:cNvPr>
            <p:cNvSpPr txBox="1">
              <a:spLocks noChangeArrowheads="1"/>
            </p:cNvSpPr>
            <p:nvPr/>
          </p:nvSpPr>
          <p:spPr bwMode="auto">
            <a:xfrm>
              <a:off x="4033128" y="2366513"/>
              <a:ext cx="1285196" cy="3951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200" b="0" i="0" u="none" strike="noStrike" kern="0" cap="none" spc="0" normalizeH="0" baseline="0" noProof="0" dirty="0">
                  <a:ln>
                    <a:noFill/>
                  </a:ln>
                  <a:solidFill>
                    <a:srgbClr val="000000"/>
                  </a:solidFill>
                  <a:effectLst/>
                  <a:uLnTx/>
                  <a:uFillTx/>
                  <a:latin typeface="Times New Roman" charset="0"/>
                  <a:ea typeface="ＭＳ Ｐゴシック" charset="0"/>
                  <a:cs typeface="ＭＳ Ｐゴシック" charset="0"/>
                </a:rPr>
                <a:t>Say </a:t>
              </a:r>
              <a:r>
                <a:rPr kumimoji="0" lang="en-US" sz="2200" b="0" i="1" u="none" strike="noStrike" kern="0" cap="none" spc="0" normalizeH="0" baseline="0" noProof="0" dirty="0">
                  <a:ln>
                    <a:noFill/>
                  </a:ln>
                  <a:solidFill>
                    <a:srgbClr val="000000"/>
                  </a:solidFill>
                  <a:effectLst/>
                  <a:uLnTx/>
                  <a:uFillTx/>
                  <a:latin typeface="Times New Roman" charset="0"/>
                  <a:ea typeface="ＭＳ Ｐゴシック" charset="0"/>
                  <a:cs typeface="ＭＳ Ｐゴシック" charset="0"/>
                </a:rPr>
                <a:t>m=7</a:t>
              </a:r>
            </a:p>
          </p:txBody>
        </p:sp>
        <p:sp>
          <p:nvSpPr>
            <p:cNvPr id="9" name="Text Box 7">
              <a:extLst>
                <a:ext uri="{FF2B5EF4-FFF2-40B4-BE49-F238E27FC236}">
                  <a16:creationId xmlns:a16="http://schemas.microsoft.com/office/drawing/2014/main" id="{06A05B8E-538A-974D-96CA-5F9878C6D279}"/>
                </a:ext>
              </a:extLst>
            </p:cNvPr>
            <p:cNvSpPr txBox="1">
              <a:spLocks noChangeArrowheads="1"/>
            </p:cNvSpPr>
            <p:nvPr/>
          </p:nvSpPr>
          <p:spPr bwMode="auto">
            <a:xfrm>
              <a:off x="9703272" y="4000630"/>
              <a:ext cx="694853" cy="395104"/>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200" b="0" i="0" u="none" strike="noStrike" kern="0" cap="none" spc="0" normalizeH="0" baseline="0" noProof="0">
                  <a:ln>
                    <a:noFill/>
                  </a:ln>
                  <a:solidFill>
                    <a:srgbClr val="FA0000"/>
                  </a:solidFill>
                  <a:effectLst/>
                  <a:uLnTx/>
                  <a:uFillTx/>
                  <a:latin typeface="Helvetica" charset="0"/>
                  <a:ea typeface="ＭＳ Ｐゴシック" charset="0"/>
                  <a:cs typeface="ＭＳ Ｐゴシック" charset="0"/>
                </a:rPr>
                <a:t>N32</a:t>
              </a:r>
            </a:p>
          </p:txBody>
        </p:sp>
        <p:sp>
          <p:nvSpPr>
            <p:cNvPr id="10" name="Text Box 8">
              <a:extLst>
                <a:ext uri="{FF2B5EF4-FFF2-40B4-BE49-F238E27FC236}">
                  <a16:creationId xmlns:a16="http://schemas.microsoft.com/office/drawing/2014/main" id="{ED97D8A9-4FF2-9945-9BDC-A71D36031C0E}"/>
                </a:ext>
              </a:extLst>
            </p:cNvPr>
            <p:cNvSpPr txBox="1">
              <a:spLocks noChangeArrowheads="1"/>
            </p:cNvSpPr>
            <p:nvPr/>
          </p:nvSpPr>
          <p:spPr bwMode="auto">
            <a:xfrm>
              <a:off x="9152565" y="5235642"/>
              <a:ext cx="694853" cy="395104"/>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200" b="0" i="0" u="none" strike="noStrike" kern="0" cap="none" spc="0" normalizeH="0" baseline="0" noProof="0">
                  <a:ln>
                    <a:noFill/>
                  </a:ln>
                  <a:solidFill>
                    <a:srgbClr val="FA0000"/>
                  </a:solidFill>
                  <a:effectLst/>
                  <a:uLnTx/>
                  <a:uFillTx/>
                  <a:latin typeface="Helvetica" charset="0"/>
                  <a:ea typeface="ＭＳ Ｐゴシック" charset="0"/>
                  <a:cs typeface="ＭＳ Ｐゴシック" charset="0"/>
                </a:rPr>
                <a:t>N45</a:t>
              </a:r>
            </a:p>
          </p:txBody>
        </p:sp>
        <p:sp>
          <p:nvSpPr>
            <p:cNvPr id="15" name="Text Box 14">
              <a:extLst>
                <a:ext uri="{FF2B5EF4-FFF2-40B4-BE49-F238E27FC236}">
                  <a16:creationId xmlns:a16="http://schemas.microsoft.com/office/drawing/2014/main" id="{A913A6B8-904B-9245-B431-A135C3ABE46A}"/>
                </a:ext>
              </a:extLst>
            </p:cNvPr>
            <p:cNvSpPr txBox="1">
              <a:spLocks noChangeArrowheads="1"/>
            </p:cNvSpPr>
            <p:nvPr/>
          </p:nvSpPr>
          <p:spPr bwMode="auto">
            <a:xfrm>
              <a:off x="5939852" y="2561222"/>
              <a:ext cx="832693" cy="395104"/>
            </a:xfrm>
            <a:prstGeom prst="rect">
              <a:avLst/>
            </a:prstGeom>
            <a:noFill/>
            <a:ln w="1270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200" b="0" i="0" u="none" strike="noStrike" kern="0" cap="none" spc="0" normalizeH="0" baseline="0" noProof="0">
                  <a:ln>
                    <a:noFill/>
                  </a:ln>
                  <a:solidFill>
                    <a:srgbClr val="FA0000"/>
                  </a:solidFill>
                  <a:effectLst/>
                  <a:uLnTx/>
                  <a:uFillTx/>
                  <a:latin typeface="Helvetica" charset="0"/>
                  <a:ea typeface="ＭＳ Ｐゴシック" charset="0"/>
                  <a:cs typeface="ＭＳ Ｐゴシック" charset="0"/>
                </a:rPr>
                <a:t>N112</a:t>
              </a:r>
            </a:p>
          </p:txBody>
        </p:sp>
        <p:sp>
          <p:nvSpPr>
            <p:cNvPr id="16" name="Text Box 15">
              <a:extLst>
                <a:ext uri="{FF2B5EF4-FFF2-40B4-BE49-F238E27FC236}">
                  <a16:creationId xmlns:a16="http://schemas.microsoft.com/office/drawing/2014/main" id="{AEDC2D9B-5D4D-7044-9A41-50B9EEF66294}"/>
                </a:ext>
              </a:extLst>
            </p:cNvPr>
            <p:cNvSpPr txBox="1">
              <a:spLocks noChangeArrowheads="1"/>
            </p:cNvSpPr>
            <p:nvPr/>
          </p:nvSpPr>
          <p:spPr bwMode="auto">
            <a:xfrm>
              <a:off x="5585509" y="3586080"/>
              <a:ext cx="694853" cy="395104"/>
            </a:xfrm>
            <a:prstGeom prst="rect">
              <a:avLst/>
            </a:prstGeom>
            <a:noFill/>
            <a:ln w="1270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200" b="0" i="0" u="none" strike="noStrike" kern="0" cap="none" spc="0" normalizeH="0" baseline="0" noProof="0">
                  <a:ln>
                    <a:noFill/>
                  </a:ln>
                  <a:solidFill>
                    <a:srgbClr val="FA0000"/>
                  </a:solidFill>
                  <a:effectLst/>
                  <a:uLnTx/>
                  <a:uFillTx/>
                  <a:latin typeface="Helvetica" charset="0"/>
                  <a:ea typeface="ＭＳ Ｐゴシック" charset="0"/>
                  <a:cs typeface="ＭＳ Ｐゴシック" charset="0"/>
                </a:rPr>
                <a:t>N96</a:t>
              </a:r>
            </a:p>
          </p:txBody>
        </p:sp>
        <p:sp>
          <p:nvSpPr>
            <p:cNvPr id="17" name="Text Box 16">
              <a:extLst>
                <a:ext uri="{FF2B5EF4-FFF2-40B4-BE49-F238E27FC236}">
                  <a16:creationId xmlns:a16="http://schemas.microsoft.com/office/drawing/2014/main" id="{CEC3F880-A74A-7141-AEF8-B09709037393}"/>
                </a:ext>
              </a:extLst>
            </p:cNvPr>
            <p:cNvSpPr txBox="1">
              <a:spLocks noChangeArrowheads="1"/>
            </p:cNvSpPr>
            <p:nvPr/>
          </p:nvSpPr>
          <p:spPr bwMode="auto">
            <a:xfrm>
              <a:off x="9270679" y="2549707"/>
              <a:ext cx="694853" cy="395104"/>
            </a:xfrm>
            <a:prstGeom prst="rect">
              <a:avLst/>
            </a:prstGeom>
            <a:noFill/>
            <a:ln w="1270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200" b="0" i="0" u="none" strike="noStrike" kern="0" cap="none" spc="0" normalizeH="0" baseline="0" noProof="0">
                  <a:ln>
                    <a:noFill/>
                  </a:ln>
                  <a:solidFill>
                    <a:srgbClr val="FA0000"/>
                  </a:solidFill>
                  <a:effectLst/>
                  <a:uLnTx/>
                  <a:uFillTx/>
                  <a:latin typeface="Helvetica" charset="0"/>
                  <a:ea typeface="ＭＳ Ｐゴシック" charset="0"/>
                  <a:cs typeface="ＭＳ Ｐゴシック" charset="0"/>
                </a:rPr>
                <a:t>N16</a:t>
              </a:r>
            </a:p>
          </p:txBody>
        </p:sp>
      </p:grpSp>
      <p:grpSp>
        <p:nvGrpSpPr>
          <p:cNvPr id="33" name="组合 32">
            <a:extLst>
              <a:ext uri="{FF2B5EF4-FFF2-40B4-BE49-F238E27FC236}">
                <a16:creationId xmlns:a16="http://schemas.microsoft.com/office/drawing/2014/main" id="{A6E88472-CADB-8C48-84B5-BC98DB52FB71}"/>
              </a:ext>
            </a:extLst>
          </p:cNvPr>
          <p:cNvGrpSpPr/>
          <p:nvPr/>
        </p:nvGrpSpPr>
        <p:grpSpPr>
          <a:xfrm>
            <a:off x="9519528" y="2792968"/>
            <a:ext cx="2672472" cy="3778923"/>
            <a:chOff x="9519528" y="2792968"/>
            <a:chExt cx="2672472" cy="3778923"/>
          </a:xfrm>
        </p:grpSpPr>
        <p:sp>
          <p:nvSpPr>
            <p:cNvPr id="11" name="Text Box 9">
              <a:extLst>
                <a:ext uri="{FF2B5EF4-FFF2-40B4-BE49-F238E27FC236}">
                  <a16:creationId xmlns:a16="http://schemas.microsoft.com/office/drawing/2014/main" id="{2516B063-48C7-484A-A5FF-3BCDE020145C}"/>
                </a:ext>
              </a:extLst>
            </p:cNvPr>
            <p:cNvSpPr txBox="1">
              <a:spLocks noChangeArrowheads="1"/>
            </p:cNvSpPr>
            <p:nvPr/>
          </p:nvSpPr>
          <p:spPr bwMode="auto">
            <a:xfrm>
              <a:off x="9519528" y="5871713"/>
              <a:ext cx="2600479" cy="7001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200" b="0" i="0" u="none" strike="noStrike" kern="0" cap="none" spc="0" normalizeH="0" baseline="0" noProof="0" dirty="0">
                  <a:ln>
                    <a:noFill/>
                  </a:ln>
                  <a:solidFill>
                    <a:srgbClr val="000000"/>
                  </a:solidFill>
                  <a:effectLst/>
                  <a:uLnTx/>
                  <a:uFillTx/>
                  <a:latin typeface="Helvetica" charset="0"/>
                  <a:ea typeface="ＭＳ Ｐゴシック" charset="0"/>
                  <a:cs typeface="ＭＳ Ｐゴシック" charset="0"/>
                </a:rPr>
                <a:t>Backup replicas for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200" b="0" i="0" u="none" strike="noStrike" kern="0" cap="none" spc="0" normalizeH="0" baseline="0" noProof="0" dirty="0">
                  <a:ln>
                    <a:noFill/>
                  </a:ln>
                  <a:solidFill>
                    <a:srgbClr val="000000"/>
                  </a:solidFill>
                  <a:effectLst/>
                  <a:uLnTx/>
                  <a:uFillTx/>
                  <a:latin typeface="Helvetica" charset="0"/>
                  <a:ea typeface="ＭＳ Ｐゴシック" charset="0"/>
                  <a:cs typeface="ＭＳ Ｐゴシック" charset="0"/>
                </a:rPr>
                <a:t>key </a:t>
              </a:r>
              <a:r>
                <a:rPr kumimoji="0" lang="en-US" sz="2200" b="0" i="0" u="none" strike="noStrike" kern="0" cap="none" spc="0" normalizeH="0" baseline="0" noProof="0" dirty="0">
                  <a:ln>
                    <a:noFill/>
                  </a:ln>
                  <a:solidFill>
                    <a:srgbClr val="00BE00"/>
                  </a:solidFill>
                  <a:effectLst/>
                  <a:uLnTx/>
                  <a:uFillTx/>
                  <a:latin typeface="Helvetica" charset="0"/>
                  <a:ea typeface="ＭＳ Ｐゴシック" charset="0"/>
                  <a:cs typeface="ＭＳ Ｐゴシック" charset="0"/>
                </a:rPr>
                <a:t>K13</a:t>
              </a:r>
              <a:endParaRPr kumimoji="0" lang="en-US" sz="2200" b="0" i="0" u="none" strike="noStrike" kern="0" cap="none" spc="0" normalizeH="0" baseline="0" noProof="0" dirty="0">
                <a:ln>
                  <a:noFill/>
                </a:ln>
                <a:solidFill>
                  <a:srgbClr val="000000"/>
                </a:solidFill>
                <a:effectLst/>
                <a:uLnTx/>
                <a:uFillTx/>
                <a:latin typeface="Helvetica" charset="0"/>
                <a:ea typeface="ＭＳ Ｐゴシック" charset="0"/>
                <a:cs typeface="ＭＳ Ｐゴシック" charset="0"/>
              </a:endParaRPr>
            </a:p>
          </p:txBody>
        </p:sp>
        <p:sp>
          <p:nvSpPr>
            <p:cNvPr id="12" name="Line 10">
              <a:extLst>
                <a:ext uri="{FF2B5EF4-FFF2-40B4-BE49-F238E27FC236}">
                  <a16:creationId xmlns:a16="http://schemas.microsoft.com/office/drawing/2014/main" id="{701AD97A-8DEB-4846-AAE5-79AFDD58C437}"/>
                </a:ext>
              </a:extLst>
            </p:cNvPr>
            <p:cNvSpPr>
              <a:spLocks noChangeShapeType="1"/>
            </p:cNvSpPr>
            <p:nvPr/>
          </p:nvSpPr>
          <p:spPr bwMode="auto">
            <a:xfrm>
              <a:off x="9837627" y="5244277"/>
              <a:ext cx="566949" cy="414549"/>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lIns="84110" tIns="42055" rIns="84110" bIns="42055"/>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9" name="Text Box 9">
              <a:extLst>
                <a:ext uri="{FF2B5EF4-FFF2-40B4-BE49-F238E27FC236}">
                  <a16:creationId xmlns:a16="http://schemas.microsoft.com/office/drawing/2014/main" id="{FFD5F591-6B6C-A24F-970B-B231530F2035}"/>
                </a:ext>
              </a:extLst>
            </p:cNvPr>
            <p:cNvSpPr txBox="1">
              <a:spLocks noChangeArrowheads="1"/>
            </p:cNvSpPr>
            <p:nvPr/>
          </p:nvSpPr>
          <p:spPr bwMode="auto">
            <a:xfrm>
              <a:off x="9703273" y="3171532"/>
              <a:ext cx="2488727" cy="7001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200" b="0" i="0" u="none" strike="noStrike" kern="0" cap="none" spc="0" normalizeH="0" baseline="0" noProof="0" dirty="0">
                  <a:ln>
                    <a:noFill/>
                  </a:ln>
                  <a:solidFill>
                    <a:srgbClr val="000000"/>
                  </a:solidFill>
                  <a:effectLst/>
                  <a:uLnTx/>
                  <a:uFillTx/>
                  <a:latin typeface="Helvetica" charset="0"/>
                  <a:ea typeface="ＭＳ Ｐゴシック" charset="0"/>
                  <a:cs typeface="ＭＳ Ｐゴシック" charset="0"/>
                </a:rPr>
                <a:t>Primary replica for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200" b="0" i="0" u="none" strike="noStrike" kern="0" cap="none" spc="0" normalizeH="0" baseline="0" noProof="0" dirty="0">
                  <a:ln>
                    <a:noFill/>
                  </a:ln>
                  <a:solidFill>
                    <a:srgbClr val="000000"/>
                  </a:solidFill>
                  <a:effectLst/>
                  <a:uLnTx/>
                  <a:uFillTx/>
                  <a:latin typeface="Helvetica" charset="0"/>
                  <a:ea typeface="ＭＳ Ｐゴシック" charset="0"/>
                  <a:cs typeface="ＭＳ Ｐゴシック" charset="0"/>
                </a:rPr>
                <a:t>key </a:t>
              </a:r>
              <a:r>
                <a:rPr kumimoji="0" lang="en-US" sz="2200" b="0" i="0" u="none" strike="noStrike" kern="0" cap="none" spc="0" normalizeH="0" baseline="0" noProof="0" dirty="0">
                  <a:ln>
                    <a:noFill/>
                  </a:ln>
                  <a:solidFill>
                    <a:srgbClr val="00BE00"/>
                  </a:solidFill>
                  <a:effectLst/>
                  <a:uLnTx/>
                  <a:uFillTx/>
                  <a:latin typeface="Helvetica" charset="0"/>
                  <a:ea typeface="ＭＳ Ｐゴシック" charset="0"/>
                  <a:cs typeface="ＭＳ Ｐゴシック" charset="0"/>
                </a:rPr>
                <a:t>K13</a:t>
              </a:r>
              <a:endParaRPr kumimoji="0" lang="en-US" sz="2200" b="0" i="0" u="none" strike="noStrike" kern="0" cap="none" spc="0" normalizeH="0" baseline="0" noProof="0" dirty="0">
                <a:ln>
                  <a:noFill/>
                </a:ln>
                <a:solidFill>
                  <a:srgbClr val="000000"/>
                </a:solidFill>
                <a:effectLst/>
                <a:uLnTx/>
                <a:uFillTx/>
                <a:latin typeface="Helvetica" charset="0"/>
                <a:ea typeface="ＭＳ Ｐゴシック" charset="0"/>
                <a:cs typeface="ＭＳ Ｐゴシック" charset="0"/>
              </a:endParaRPr>
            </a:p>
          </p:txBody>
        </p:sp>
        <p:sp>
          <p:nvSpPr>
            <p:cNvPr id="20" name="Line 10">
              <a:extLst>
                <a:ext uri="{FF2B5EF4-FFF2-40B4-BE49-F238E27FC236}">
                  <a16:creationId xmlns:a16="http://schemas.microsoft.com/office/drawing/2014/main" id="{B72FC347-D303-844C-ABC6-EA67B14E4DE2}"/>
                </a:ext>
              </a:extLst>
            </p:cNvPr>
            <p:cNvSpPr>
              <a:spLocks noChangeShapeType="1"/>
            </p:cNvSpPr>
            <p:nvPr/>
          </p:nvSpPr>
          <p:spPr bwMode="auto">
            <a:xfrm>
              <a:off x="10075333" y="2792968"/>
              <a:ext cx="566949" cy="414549"/>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lIns="84110" tIns="42055" rIns="84110" bIns="42055"/>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1" name="Line 10">
              <a:extLst>
                <a:ext uri="{FF2B5EF4-FFF2-40B4-BE49-F238E27FC236}">
                  <a16:creationId xmlns:a16="http://schemas.microsoft.com/office/drawing/2014/main" id="{2C4DDE58-713B-2F45-923D-66EF267D3D94}"/>
                </a:ext>
              </a:extLst>
            </p:cNvPr>
            <p:cNvSpPr>
              <a:spLocks noChangeShapeType="1"/>
            </p:cNvSpPr>
            <p:nvPr/>
          </p:nvSpPr>
          <p:spPr bwMode="auto">
            <a:xfrm>
              <a:off x="10262840" y="4442529"/>
              <a:ext cx="379443" cy="123789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lIns="84110" tIns="42055" rIns="84110" bIns="42055"/>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22" name="TextBox 47">
            <a:extLst>
              <a:ext uri="{FF2B5EF4-FFF2-40B4-BE49-F238E27FC236}">
                <a16:creationId xmlns:a16="http://schemas.microsoft.com/office/drawing/2014/main" id="{B77FB398-2BF7-B94D-BE71-1ED07F4B4AB5}"/>
              </a:ext>
            </a:extLst>
          </p:cNvPr>
          <p:cNvSpPr txBox="1"/>
          <p:nvPr/>
        </p:nvSpPr>
        <p:spPr>
          <a:xfrm>
            <a:off x="3956928" y="3128513"/>
            <a:ext cx="1606504" cy="300375"/>
          </a:xfrm>
          <a:prstGeom prst="rect">
            <a:avLst/>
          </a:prstGeom>
          <a:gradFill>
            <a:gsLst>
              <a:gs pos="0">
                <a:srgbClr val="FAFD00">
                  <a:lumMod val="20000"/>
                  <a:lumOff val="80000"/>
                </a:srgbClr>
              </a:gs>
              <a:gs pos="50000">
                <a:srgbClr val="FFFFFF">
                  <a:shade val="67500"/>
                  <a:satMod val="115000"/>
                </a:srgbClr>
              </a:gs>
              <a:gs pos="100000">
                <a:srgbClr val="FFFFFF">
                  <a:shade val="100000"/>
                  <a:satMod val="115000"/>
                </a:srgbClr>
              </a:gs>
            </a:gsLst>
            <a:lin ang="5400000" scaled="0"/>
          </a:gradFill>
        </p:spPr>
        <p:txBody>
          <a:bodyPr wrap="none" lIns="84110" tIns="42055" rIns="84110" bIns="42055">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Helvetica" pitchFamily="34" charset="0"/>
                <a:ea typeface="ＭＳ Ｐゴシック" pitchFamily="-107" charset="-128"/>
                <a:cs typeface="+mn-cs"/>
              </a:rPr>
              <a:t>(Remember this?)</a:t>
            </a:r>
          </a:p>
        </p:txBody>
      </p:sp>
      <p:grpSp>
        <p:nvGrpSpPr>
          <p:cNvPr id="35" name="组合 34">
            <a:extLst>
              <a:ext uri="{FF2B5EF4-FFF2-40B4-BE49-F238E27FC236}">
                <a16:creationId xmlns:a16="http://schemas.microsoft.com/office/drawing/2014/main" id="{EAAA54D3-246E-034A-A79C-B86801F3EDA7}"/>
              </a:ext>
            </a:extLst>
          </p:cNvPr>
          <p:cNvGrpSpPr/>
          <p:nvPr/>
        </p:nvGrpSpPr>
        <p:grpSpPr>
          <a:xfrm>
            <a:off x="6152459" y="5652338"/>
            <a:ext cx="1107958" cy="445046"/>
            <a:chOff x="6152459" y="5652338"/>
            <a:chExt cx="1107958" cy="445046"/>
          </a:xfrm>
        </p:grpSpPr>
        <p:sp>
          <p:nvSpPr>
            <p:cNvPr id="24" name="TextBox 4">
              <a:extLst>
                <a:ext uri="{FF2B5EF4-FFF2-40B4-BE49-F238E27FC236}">
                  <a16:creationId xmlns:a16="http://schemas.microsoft.com/office/drawing/2014/main" id="{85B11C1F-CD37-164B-ADFE-C1C1C2454ADE}"/>
                </a:ext>
              </a:extLst>
            </p:cNvPr>
            <p:cNvSpPr txBox="1">
              <a:spLocks noChangeArrowheads="1"/>
            </p:cNvSpPr>
            <p:nvPr/>
          </p:nvSpPr>
          <p:spPr bwMode="auto">
            <a:xfrm>
              <a:off x="6152459" y="5797009"/>
              <a:ext cx="1107958" cy="300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A0000"/>
                  </a:solidFill>
                  <a:effectLst/>
                  <a:uLnTx/>
                  <a:uFillTx/>
                  <a:latin typeface="Helvetica" charset="0"/>
                  <a:ea typeface="ＭＳ Ｐゴシック" charset="0"/>
                  <a:cs typeface="ＭＳ Ｐゴシック" charset="0"/>
                </a:rPr>
                <a:t>Coordinator</a:t>
              </a:r>
            </a:p>
          </p:txBody>
        </p:sp>
        <p:cxnSp>
          <p:nvCxnSpPr>
            <p:cNvPr id="25" name="Straight Connector 6">
              <a:extLst>
                <a:ext uri="{FF2B5EF4-FFF2-40B4-BE49-F238E27FC236}">
                  <a16:creationId xmlns:a16="http://schemas.microsoft.com/office/drawing/2014/main" id="{4BA82BCE-E9D5-BF47-A8E8-17FB4C6455BF}"/>
                </a:ext>
              </a:extLst>
            </p:cNvPr>
            <p:cNvCxnSpPr>
              <a:cxnSpLocks noChangeShapeType="1"/>
              <a:stCxn id="6" idx="2"/>
            </p:cNvCxnSpPr>
            <p:nvPr/>
          </p:nvCxnSpPr>
          <p:spPr bwMode="auto">
            <a:xfrm>
              <a:off x="6499886" y="5652338"/>
              <a:ext cx="77784" cy="213764"/>
            </a:xfrm>
            <a:prstGeom prst="line">
              <a:avLst/>
            </a:prstGeom>
            <a:noFill/>
            <a:ln w="12700">
              <a:solidFill>
                <a:srgbClr val="000000"/>
              </a:solidFill>
              <a:round/>
              <a:headEnd type="none" w="sm" len="sm"/>
              <a:tailEnd type="stealth" w="med" len="lg"/>
            </a:ln>
            <a:extLst>
              <a:ext uri="{909E8E84-426E-40dd-AFC4-6F175D3DCCD1}">
                <a14:hiddenFill xmlns="" xmlns:a14="http://schemas.microsoft.com/office/drawing/2010/main">
                  <a:noFill/>
                </a14:hiddenFill>
              </a:ext>
            </a:extLst>
          </p:spPr>
        </p:cxnSp>
      </p:grpSp>
      <p:grpSp>
        <p:nvGrpSpPr>
          <p:cNvPr id="34" name="组合 33">
            <a:extLst>
              <a:ext uri="{FF2B5EF4-FFF2-40B4-BE49-F238E27FC236}">
                <a16:creationId xmlns:a16="http://schemas.microsoft.com/office/drawing/2014/main" id="{BF34DD48-F88F-2F48-BF8B-0C5468606005}"/>
              </a:ext>
            </a:extLst>
          </p:cNvPr>
          <p:cNvGrpSpPr/>
          <p:nvPr/>
        </p:nvGrpSpPr>
        <p:grpSpPr>
          <a:xfrm>
            <a:off x="7002882" y="3033347"/>
            <a:ext cx="2480403" cy="2280021"/>
            <a:chOff x="7002882" y="3033347"/>
            <a:chExt cx="2480403" cy="2280021"/>
          </a:xfrm>
        </p:grpSpPr>
        <p:cxnSp>
          <p:nvCxnSpPr>
            <p:cNvPr id="26" name="Straight Arrow Connector 26">
              <a:extLst>
                <a:ext uri="{FF2B5EF4-FFF2-40B4-BE49-F238E27FC236}">
                  <a16:creationId xmlns:a16="http://schemas.microsoft.com/office/drawing/2014/main" id="{62089A53-59A6-724A-A0CC-4224106CE9AF}"/>
                </a:ext>
              </a:extLst>
            </p:cNvPr>
            <p:cNvCxnSpPr>
              <a:cxnSpLocks noChangeShapeType="1"/>
            </p:cNvCxnSpPr>
            <p:nvPr/>
          </p:nvCxnSpPr>
          <p:spPr bwMode="auto">
            <a:xfrm flipV="1">
              <a:off x="7002882" y="4207904"/>
              <a:ext cx="2480403" cy="967281"/>
            </a:xfrm>
            <a:prstGeom prst="straightConnector1">
              <a:avLst/>
            </a:prstGeom>
            <a:noFill/>
            <a:ln w="28575">
              <a:solidFill>
                <a:srgbClr val="000000"/>
              </a:solidFill>
              <a:round/>
              <a:headEnd type="none" w="sm" len="sm"/>
              <a:tailEnd type="arrow" w="med" len="med"/>
            </a:ln>
            <a:extLst>
              <a:ext uri="{909E8E84-426E-40dd-AFC4-6F175D3DCCD1}">
                <a14:hiddenFill xmlns="" xmlns:a14="http://schemas.microsoft.com/office/drawing/2010/main">
                  <a:noFill/>
                </a14:hiddenFill>
              </a:ext>
            </a:extLst>
          </p:spPr>
        </p:cxnSp>
        <p:cxnSp>
          <p:nvCxnSpPr>
            <p:cNvPr id="27" name="Straight Arrow Connector 28">
              <a:extLst>
                <a:ext uri="{FF2B5EF4-FFF2-40B4-BE49-F238E27FC236}">
                  <a16:creationId xmlns:a16="http://schemas.microsoft.com/office/drawing/2014/main" id="{6B24208F-B002-C340-B253-9DDD37863267}"/>
                </a:ext>
              </a:extLst>
            </p:cNvPr>
            <p:cNvCxnSpPr>
              <a:cxnSpLocks noChangeShapeType="1"/>
            </p:cNvCxnSpPr>
            <p:nvPr/>
          </p:nvCxnSpPr>
          <p:spPr bwMode="auto">
            <a:xfrm flipV="1">
              <a:off x="7002882" y="3033347"/>
              <a:ext cx="2055191" cy="2141838"/>
            </a:xfrm>
            <a:prstGeom prst="straightConnector1">
              <a:avLst/>
            </a:prstGeom>
            <a:noFill/>
            <a:ln w="28575">
              <a:solidFill>
                <a:srgbClr val="000000"/>
              </a:solidFill>
              <a:prstDash val="dash"/>
              <a:round/>
              <a:headEnd type="none" w="sm" len="sm"/>
              <a:tailEnd type="arrow" w="med" len="med"/>
            </a:ln>
            <a:extLst>
              <a:ext uri="{909E8E84-426E-40dd-AFC4-6F175D3DCCD1}">
                <a14:hiddenFill xmlns="" xmlns:a14="http://schemas.microsoft.com/office/drawing/2010/main">
                  <a:noFill/>
                </a14:hiddenFill>
              </a:ext>
            </a:extLst>
          </p:spPr>
        </p:cxnSp>
        <p:cxnSp>
          <p:nvCxnSpPr>
            <p:cNvPr id="28" name="Straight Arrow Connector 31">
              <a:extLst>
                <a:ext uri="{FF2B5EF4-FFF2-40B4-BE49-F238E27FC236}">
                  <a16:creationId xmlns:a16="http://schemas.microsoft.com/office/drawing/2014/main" id="{52A15E5A-5B79-5F4B-B8BF-3B190E67383E}"/>
                </a:ext>
              </a:extLst>
            </p:cNvPr>
            <p:cNvCxnSpPr>
              <a:cxnSpLocks noChangeShapeType="1"/>
            </p:cNvCxnSpPr>
            <p:nvPr/>
          </p:nvCxnSpPr>
          <p:spPr bwMode="auto">
            <a:xfrm>
              <a:off x="7002882" y="5175185"/>
              <a:ext cx="2055191" cy="138183"/>
            </a:xfrm>
            <a:prstGeom prst="straightConnector1">
              <a:avLst/>
            </a:prstGeom>
            <a:noFill/>
            <a:ln w="28575">
              <a:solidFill>
                <a:srgbClr val="000000"/>
              </a:solidFill>
              <a:prstDash val="dash"/>
              <a:round/>
              <a:headEnd type="none" w="sm" len="sm"/>
              <a:tailEnd type="arrow" w="med" len="med"/>
            </a:ln>
            <a:extLst>
              <a:ext uri="{909E8E84-426E-40dd-AFC4-6F175D3DCCD1}">
                <a14:hiddenFill xmlns="" xmlns:a14="http://schemas.microsoft.com/office/drawing/2010/main">
                  <a:noFill/>
                </a14:hiddenFill>
              </a:ext>
            </a:extLst>
          </p:spPr>
        </p:cxnSp>
      </p:grpSp>
      <p:grpSp>
        <p:nvGrpSpPr>
          <p:cNvPr id="38" name="组合 37">
            <a:extLst>
              <a:ext uri="{FF2B5EF4-FFF2-40B4-BE49-F238E27FC236}">
                <a16:creationId xmlns:a16="http://schemas.microsoft.com/office/drawing/2014/main" id="{F7FFB963-6F18-3040-9CBA-28016F950530}"/>
              </a:ext>
            </a:extLst>
          </p:cNvPr>
          <p:cNvGrpSpPr/>
          <p:nvPr/>
        </p:nvGrpSpPr>
        <p:grpSpPr>
          <a:xfrm>
            <a:off x="3742923" y="4000629"/>
            <a:ext cx="2622140" cy="2147893"/>
            <a:chOff x="3742923" y="4000629"/>
            <a:chExt cx="2622140" cy="2147893"/>
          </a:xfrm>
        </p:grpSpPr>
        <p:sp>
          <p:nvSpPr>
            <p:cNvPr id="18" name="Text Box 17">
              <a:extLst>
                <a:ext uri="{FF2B5EF4-FFF2-40B4-BE49-F238E27FC236}">
                  <a16:creationId xmlns:a16="http://schemas.microsoft.com/office/drawing/2014/main" id="{BA5C0340-DF29-524A-B227-F2A73247D4A7}"/>
                </a:ext>
              </a:extLst>
            </p:cNvPr>
            <p:cNvSpPr txBox="1">
              <a:spLocks noChangeArrowheads="1"/>
            </p:cNvSpPr>
            <p:nvPr/>
          </p:nvSpPr>
          <p:spPr bwMode="auto">
            <a:xfrm>
              <a:off x="4138378" y="4069721"/>
              <a:ext cx="1987732" cy="3951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200" b="0" i="0" u="none" strike="noStrike" kern="0" cap="none" spc="0" normalizeH="0" baseline="0" noProof="0">
                  <a:ln>
                    <a:noFill/>
                  </a:ln>
                  <a:solidFill>
                    <a:srgbClr val="000000"/>
                  </a:solidFill>
                  <a:effectLst/>
                  <a:uLnTx/>
                  <a:uFillTx/>
                  <a:latin typeface="Times New Roman" charset="0"/>
                  <a:ea typeface="ＭＳ Ｐゴシック" charset="0"/>
                  <a:cs typeface="ＭＳ Ｐゴシック" charset="0"/>
                </a:rPr>
                <a:t>Read/write K13</a:t>
              </a:r>
            </a:p>
          </p:txBody>
        </p:sp>
        <p:sp>
          <p:nvSpPr>
            <p:cNvPr id="13" name="AutoShape 12">
              <a:extLst>
                <a:ext uri="{FF2B5EF4-FFF2-40B4-BE49-F238E27FC236}">
                  <a16:creationId xmlns:a16="http://schemas.microsoft.com/office/drawing/2014/main" id="{1BEB8B01-5BE9-284E-8403-7051F460BE37}"/>
                </a:ext>
              </a:extLst>
            </p:cNvPr>
            <p:cNvSpPr>
              <a:spLocks noChangeArrowheads="1"/>
            </p:cNvSpPr>
            <p:nvPr/>
          </p:nvSpPr>
          <p:spPr bwMode="auto">
            <a:xfrm>
              <a:off x="3742923" y="4000629"/>
              <a:ext cx="2622140" cy="1036373"/>
            </a:xfrm>
            <a:prstGeom prst="cloudCallout">
              <a:avLst>
                <a:gd name="adj1" fmla="val 28352"/>
                <a:gd name="adj2" fmla="val 78532"/>
              </a:avLst>
            </a:prstGeom>
            <a:noFill/>
            <a:ln w="952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lIns="84110" tIns="42055" rIns="84110" bIns="42055"/>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23" name="Straight Arrow Connector 3">
              <a:extLst>
                <a:ext uri="{FF2B5EF4-FFF2-40B4-BE49-F238E27FC236}">
                  <a16:creationId xmlns:a16="http://schemas.microsoft.com/office/drawing/2014/main" id="{430EE4B6-ACAE-E64E-B406-FFA25284D8DD}"/>
                </a:ext>
              </a:extLst>
            </p:cNvPr>
            <p:cNvCxnSpPr>
              <a:cxnSpLocks noChangeShapeType="1"/>
              <a:stCxn id="29" idx="0"/>
            </p:cNvCxnSpPr>
            <p:nvPr/>
          </p:nvCxnSpPr>
          <p:spPr bwMode="auto">
            <a:xfrm flipV="1">
              <a:off x="4553441" y="5313368"/>
              <a:ext cx="1528151" cy="552733"/>
            </a:xfrm>
            <a:prstGeom prst="straightConnector1">
              <a:avLst/>
            </a:prstGeom>
            <a:noFill/>
            <a:ln w="28575">
              <a:solidFill>
                <a:srgbClr val="000000"/>
              </a:solidFill>
              <a:round/>
              <a:headEnd type="none" w="sm" len="sm"/>
              <a:tailEnd type="arrow" w="med" len="med"/>
            </a:ln>
            <a:extLst>
              <a:ext uri="{909E8E84-426E-40dd-AFC4-6F175D3DCCD1}">
                <a14:hiddenFill xmlns="" xmlns:a14="http://schemas.microsoft.com/office/drawing/2010/main">
                  <a:noFill/>
                </a14:hiddenFill>
              </a:ext>
            </a:extLst>
          </p:spPr>
        </p:cxnSp>
        <p:sp>
          <p:nvSpPr>
            <p:cNvPr id="29" name="TextBox 1">
              <a:extLst>
                <a:ext uri="{FF2B5EF4-FFF2-40B4-BE49-F238E27FC236}">
                  <a16:creationId xmlns:a16="http://schemas.microsoft.com/office/drawing/2014/main" id="{D374F787-CB1C-494F-A5D3-6F3B1002DB90}"/>
                </a:ext>
              </a:extLst>
            </p:cNvPr>
            <p:cNvSpPr txBox="1">
              <a:spLocks noChangeArrowheads="1"/>
            </p:cNvSpPr>
            <p:nvPr/>
          </p:nvSpPr>
          <p:spPr bwMode="auto">
            <a:xfrm>
              <a:off x="4239004" y="5866101"/>
              <a:ext cx="628873" cy="2824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FA0000"/>
                  </a:solidFill>
                  <a:effectLst/>
                  <a:uLnTx/>
                  <a:uFillTx/>
                  <a:latin typeface="Helvetica" charset="0"/>
                  <a:ea typeface="ＭＳ Ｐゴシック" charset="0"/>
                  <a:cs typeface="ＭＳ Ｐゴシック" charset="0"/>
                </a:rPr>
                <a:t>Client</a:t>
              </a:r>
            </a:p>
          </p:txBody>
        </p:sp>
      </p:grpSp>
      <p:grpSp>
        <p:nvGrpSpPr>
          <p:cNvPr id="37" name="组合 36">
            <a:extLst>
              <a:ext uri="{FF2B5EF4-FFF2-40B4-BE49-F238E27FC236}">
                <a16:creationId xmlns:a16="http://schemas.microsoft.com/office/drawing/2014/main" id="{269152CC-476B-BE49-B50D-16AF2B2F550F}"/>
              </a:ext>
            </a:extLst>
          </p:cNvPr>
          <p:cNvGrpSpPr/>
          <p:nvPr/>
        </p:nvGrpSpPr>
        <p:grpSpPr>
          <a:xfrm>
            <a:off x="8847497" y="1909084"/>
            <a:ext cx="2878200" cy="583153"/>
            <a:chOff x="8847497" y="1909084"/>
            <a:chExt cx="2878200" cy="583153"/>
          </a:xfrm>
        </p:grpSpPr>
        <p:sp>
          <p:nvSpPr>
            <p:cNvPr id="30" name="TextBox 4">
              <a:extLst>
                <a:ext uri="{FF2B5EF4-FFF2-40B4-BE49-F238E27FC236}">
                  <a16:creationId xmlns:a16="http://schemas.microsoft.com/office/drawing/2014/main" id="{0FADA652-D7B2-1B47-AF6D-8D868E125699}"/>
                </a:ext>
              </a:extLst>
            </p:cNvPr>
            <p:cNvSpPr txBox="1">
              <a:spLocks noChangeArrowheads="1"/>
            </p:cNvSpPr>
            <p:nvPr/>
          </p:nvSpPr>
          <p:spPr bwMode="auto">
            <a:xfrm>
              <a:off x="9875887" y="1909084"/>
              <a:ext cx="1849810" cy="3619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A0000"/>
                  </a:solidFill>
                  <a:effectLst/>
                  <a:uLnTx/>
                  <a:uFillTx/>
                  <a:latin typeface="Helvetica" charset="0"/>
                  <a:ea typeface="ＭＳ Ｐゴシック" charset="0"/>
                  <a:cs typeface="ＭＳ Ｐゴシック" charset="0"/>
                </a:rPr>
                <a:t>One ring per DC</a:t>
              </a:r>
            </a:p>
          </p:txBody>
        </p:sp>
        <p:sp>
          <p:nvSpPr>
            <p:cNvPr id="31" name="Right Brace 1">
              <a:extLst>
                <a:ext uri="{FF2B5EF4-FFF2-40B4-BE49-F238E27FC236}">
                  <a16:creationId xmlns:a16="http://schemas.microsoft.com/office/drawing/2014/main" id="{28FC3328-889F-7346-8F43-1699BA6A9480}"/>
                </a:ext>
              </a:extLst>
            </p:cNvPr>
            <p:cNvSpPr/>
            <p:nvPr/>
          </p:nvSpPr>
          <p:spPr>
            <a:xfrm rot="17928828">
              <a:off x="9711901" y="1376383"/>
              <a:ext cx="251450" cy="1980257"/>
            </a:xfrm>
            <a:prstGeom prst="rightBrace">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pic>
        <p:nvPicPr>
          <p:cNvPr id="90" name="图片 89">
            <a:extLst>
              <a:ext uri="{FF2B5EF4-FFF2-40B4-BE49-F238E27FC236}">
                <a16:creationId xmlns:a16="http://schemas.microsoft.com/office/drawing/2014/main" id="{2B113E7C-C4B8-064D-822A-7DE4954BF15A}"/>
              </a:ext>
            </a:extLst>
          </p:cNvPr>
          <p:cNvPicPr>
            <a:picLocks noChangeAspect="1"/>
          </p:cNvPicPr>
          <p:nvPr/>
        </p:nvPicPr>
        <p:blipFill>
          <a:blip r:embed="rId2"/>
          <a:stretch>
            <a:fillRect/>
          </a:stretch>
        </p:blipFill>
        <p:spPr>
          <a:xfrm>
            <a:off x="37362" y="5235642"/>
            <a:ext cx="4178732" cy="1556075"/>
          </a:xfrm>
          <a:prstGeom prst="rect">
            <a:avLst/>
          </a:prstGeom>
          <a:solidFill>
            <a:schemeClr val="bg1"/>
          </a:solidFill>
        </p:spPr>
      </p:pic>
    </p:spTree>
    <p:extLst>
      <p:ext uri="{BB962C8B-B14F-4D97-AF65-F5344CB8AC3E}">
        <p14:creationId xmlns:p14="http://schemas.microsoft.com/office/powerpoint/2010/main" val="3662194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blinds(horizontal)">
                                      <p:cBhvr>
                                        <p:cTn id="12" dur="5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checkerboard(across)">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wipe(up)">
                                      <p:cBhvr>
                                        <p:cTn id="22" dur="500"/>
                                        <p:tgtEl>
                                          <p:spTgt spid="3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wipe(left)">
                                      <p:cBhvr>
                                        <p:cTn id="27" dur="500"/>
                                        <p:tgtEl>
                                          <p:spTgt spid="3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wipe(up)">
                                      <p:cBhvr>
                                        <p:cTn id="32" dur="500"/>
                                        <p:tgtEl>
                                          <p:spTgt spid="3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wipe(left)">
                                      <p:cBhvr>
                                        <p:cTn id="37" dur="500"/>
                                        <p:tgtEl>
                                          <p:spTgt spid="34"/>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dissolve">
                                      <p:cBhvr>
                                        <p:cTn id="42" dur="500"/>
                                        <p:tgtEl>
                                          <p:spTgt spid="37"/>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blinds(horizontal)">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4" grpId="0" animBg="1"/>
      <p:bldP spid="2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C9E10D-FAE1-4744-9157-E17ED6A91771}"/>
              </a:ext>
            </a:extLst>
          </p:cNvPr>
          <p:cNvSpPr>
            <a:spLocks noGrp="1"/>
          </p:cNvSpPr>
          <p:nvPr>
            <p:ph type="title"/>
          </p:nvPr>
        </p:nvSpPr>
        <p:spPr/>
        <p:txBody>
          <a:bodyPr/>
          <a:lstStyle/>
          <a:p>
            <a:r>
              <a:rPr lang="en-US" altLang="zh-CN" dirty="0"/>
              <a:t>Data Placement Strategies</a:t>
            </a:r>
            <a:endParaRPr kumimoji="1" lang="zh-CN" altLang="en-US" dirty="0"/>
          </a:p>
        </p:txBody>
      </p:sp>
      <p:sp>
        <p:nvSpPr>
          <p:cNvPr id="3" name="幻灯片编号占位符 2">
            <a:extLst>
              <a:ext uri="{FF2B5EF4-FFF2-40B4-BE49-F238E27FC236}">
                <a16:creationId xmlns:a16="http://schemas.microsoft.com/office/drawing/2014/main" id="{BC72EEDA-5128-3D46-84A6-C0574370729E}"/>
              </a:ext>
            </a:extLst>
          </p:cNvPr>
          <p:cNvSpPr>
            <a:spLocks noGrp="1"/>
          </p:cNvSpPr>
          <p:nvPr>
            <p:ph type="sldNum" sz="quarter" idx="12"/>
          </p:nvPr>
        </p:nvSpPr>
        <p:spPr/>
        <p:txBody>
          <a:bodyPr/>
          <a:lstStyle/>
          <a:p>
            <a:fld id="{F210D295-9B15-4757-888B-4FDF115DEA16}" type="slidenum">
              <a:rPr lang="zh-CN" altLang="en-US" smtClean="0"/>
              <a:t>18</a:t>
            </a:fld>
            <a:endParaRPr lang="zh-CN" altLang="en-US"/>
          </a:p>
        </p:txBody>
      </p:sp>
      <p:sp>
        <p:nvSpPr>
          <p:cNvPr id="4" name="内容占位符 3">
            <a:extLst>
              <a:ext uri="{FF2B5EF4-FFF2-40B4-BE49-F238E27FC236}">
                <a16:creationId xmlns:a16="http://schemas.microsoft.com/office/drawing/2014/main" id="{4B6638FC-2D22-2440-9B8C-A3A18903821A}"/>
              </a:ext>
            </a:extLst>
          </p:cNvPr>
          <p:cNvSpPr>
            <a:spLocks noGrp="1"/>
          </p:cNvSpPr>
          <p:nvPr>
            <p:ph idx="1"/>
          </p:nvPr>
        </p:nvSpPr>
        <p:spPr>
          <a:xfrm>
            <a:off x="838200" y="1290862"/>
            <a:ext cx="10515600" cy="2278815"/>
          </a:xfrm>
        </p:spPr>
        <p:txBody>
          <a:bodyPr/>
          <a:lstStyle/>
          <a:p>
            <a:r>
              <a:rPr kumimoji="1" lang="en-US" altLang="zh-CN" dirty="0"/>
              <a:t>Two </a:t>
            </a:r>
            <a:r>
              <a:rPr lang="en-US" altLang="zh-CN" dirty="0" err="1"/>
              <a:t>Partitioner</a:t>
            </a:r>
            <a:r>
              <a:rPr kumimoji="1" lang="en-US" altLang="zh-CN" dirty="0"/>
              <a:t> types</a:t>
            </a:r>
          </a:p>
          <a:p>
            <a:pPr lvl="1"/>
            <a:r>
              <a:rPr kumimoji="1" lang="en-US" altLang="zh-CN" b="1" dirty="0">
                <a:solidFill>
                  <a:srgbClr val="FF0000"/>
                </a:solidFill>
              </a:rPr>
              <a:t>Random </a:t>
            </a:r>
            <a:r>
              <a:rPr kumimoji="1" lang="en-US" altLang="zh-CN" b="1" dirty="0" err="1">
                <a:solidFill>
                  <a:srgbClr val="FF0000"/>
                </a:solidFill>
              </a:rPr>
              <a:t>Partitioner</a:t>
            </a:r>
            <a:r>
              <a:rPr kumimoji="1" lang="en-US" altLang="zh-CN" dirty="0"/>
              <a:t>: Chord-like hash partitioning</a:t>
            </a:r>
          </a:p>
        </p:txBody>
      </p:sp>
      <p:pic>
        <p:nvPicPr>
          <p:cNvPr id="39" name="图片 38">
            <a:extLst>
              <a:ext uri="{FF2B5EF4-FFF2-40B4-BE49-F238E27FC236}">
                <a16:creationId xmlns:a16="http://schemas.microsoft.com/office/drawing/2014/main" id="{5E8C9F5A-E88B-7F4E-B542-290861B2A588}"/>
              </a:ext>
            </a:extLst>
          </p:cNvPr>
          <p:cNvPicPr>
            <a:picLocks noChangeAspect="1"/>
          </p:cNvPicPr>
          <p:nvPr/>
        </p:nvPicPr>
        <p:blipFill>
          <a:blip r:embed="rId2"/>
          <a:stretch>
            <a:fillRect/>
          </a:stretch>
        </p:blipFill>
        <p:spPr>
          <a:xfrm>
            <a:off x="1782728" y="2656775"/>
            <a:ext cx="9250510" cy="3882139"/>
          </a:xfrm>
          <a:prstGeom prst="rect">
            <a:avLst/>
          </a:prstGeom>
        </p:spPr>
      </p:pic>
    </p:spTree>
    <p:extLst>
      <p:ext uri="{BB962C8B-B14F-4D97-AF65-F5344CB8AC3E}">
        <p14:creationId xmlns:p14="http://schemas.microsoft.com/office/powerpoint/2010/main" val="2079271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dissolve">
                                      <p:cBhvr>
                                        <p:cTn id="1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C9E10D-FAE1-4744-9157-E17ED6A91771}"/>
              </a:ext>
            </a:extLst>
          </p:cNvPr>
          <p:cNvSpPr>
            <a:spLocks noGrp="1"/>
          </p:cNvSpPr>
          <p:nvPr>
            <p:ph type="title"/>
          </p:nvPr>
        </p:nvSpPr>
        <p:spPr/>
        <p:txBody>
          <a:bodyPr/>
          <a:lstStyle/>
          <a:p>
            <a:r>
              <a:rPr lang="en-US" altLang="zh-CN" dirty="0"/>
              <a:t>Data Placement Strategies</a:t>
            </a:r>
            <a:endParaRPr kumimoji="1" lang="zh-CN" altLang="en-US" dirty="0"/>
          </a:p>
        </p:txBody>
      </p:sp>
      <p:sp>
        <p:nvSpPr>
          <p:cNvPr id="3" name="幻灯片编号占位符 2">
            <a:extLst>
              <a:ext uri="{FF2B5EF4-FFF2-40B4-BE49-F238E27FC236}">
                <a16:creationId xmlns:a16="http://schemas.microsoft.com/office/drawing/2014/main" id="{BC72EEDA-5128-3D46-84A6-C0574370729E}"/>
              </a:ext>
            </a:extLst>
          </p:cNvPr>
          <p:cNvSpPr>
            <a:spLocks noGrp="1"/>
          </p:cNvSpPr>
          <p:nvPr>
            <p:ph type="sldNum" sz="quarter" idx="12"/>
          </p:nvPr>
        </p:nvSpPr>
        <p:spPr/>
        <p:txBody>
          <a:bodyPr/>
          <a:lstStyle/>
          <a:p>
            <a:fld id="{F210D295-9B15-4757-888B-4FDF115DEA16}" type="slidenum">
              <a:rPr lang="zh-CN" altLang="en-US" smtClean="0"/>
              <a:t>19</a:t>
            </a:fld>
            <a:endParaRPr lang="zh-CN" altLang="en-US"/>
          </a:p>
        </p:txBody>
      </p:sp>
      <p:sp>
        <p:nvSpPr>
          <p:cNvPr id="4" name="内容占位符 3">
            <a:extLst>
              <a:ext uri="{FF2B5EF4-FFF2-40B4-BE49-F238E27FC236}">
                <a16:creationId xmlns:a16="http://schemas.microsoft.com/office/drawing/2014/main" id="{4B6638FC-2D22-2440-9B8C-A3A18903821A}"/>
              </a:ext>
            </a:extLst>
          </p:cNvPr>
          <p:cNvSpPr>
            <a:spLocks noGrp="1"/>
          </p:cNvSpPr>
          <p:nvPr>
            <p:ph idx="1"/>
          </p:nvPr>
        </p:nvSpPr>
        <p:spPr>
          <a:xfrm>
            <a:off x="838200" y="1290862"/>
            <a:ext cx="10515600" cy="2278815"/>
          </a:xfrm>
        </p:spPr>
        <p:txBody>
          <a:bodyPr/>
          <a:lstStyle/>
          <a:p>
            <a:r>
              <a:rPr kumimoji="1" lang="en-US" altLang="zh-CN" dirty="0"/>
              <a:t>Two </a:t>
            </a:r>
            <a:r>
              <a:rPr lang="en-US" altLang="zh-CN" dirty="0" err="1"/>
              <a:t>Partitioner</a:t>
            </a:r>
            <a:r>
              <a:rPr kumimoji="1" lang="en-US" altLang="zh-CN" dirty="0"/>
              <a:t> types</a:t>
            </a:r>
          </a:p>
          <a:p>
            <a:pPr lvl="1"/>
            <a:r>
              <a:rPr kumimoji="1" lang="en-US" altLang="zh-CN" b="1" dirty="0">
                <a:solidFill>
                  <a:srgbClr val="FF0000"/>
                </a:solidFill>
              </a:rPr>
              <a:t>Random </a:t>
            </a:r>
            <a:r>
              <a:rPr kumimoji="1" lang="en-US" altLang="zh-CN" b="1" dirty="0" err="1">
                <a:solidFill>
                  <a:srgbClr val="FF0000"/>
                </a:solidFill>
              </a:rPr>
              <a:t>Partitioner</a:t>
            </a:r>
            <a:r>
              <a:rPr kumimoji="1" lang="en-US" altLang="zh-CN" dirty="0"/>
              <a:t>: Chord-like hash partitioning</a:t>
            </a:r>
          </a:p>
          <a:p>
            <a:pPr lvl="1"/>
            <a:r>
              <a:rPr kumimoji="1" lang="en-US" altLang="zh-CN" b="1" dirty="0">
                <a:solidFill>
                  <a:srgbClr val="FF0000"/>
                </a:solidFill>
              </a:rPr>
              <a:t>Byte-Ordered </a:t>
            </a:r>
            <a:r>
              <a:rPr kumimoji="1" lang="en-US" altLang="zh-CN" b="1" dirty="0" err="1">
                <a:solidFill>
                  <a:srgbClr val="FF0000"/>
                </a:solidFill>
              </a:rPr>
              <a:t>Partitioner</a:t>
            </a:r>
            <a:r>
              <a:rPr kumimoji="1" lang="en-US" altLang="zh-CN" dirty="0"/>
              <a:t>: Assigns ranges of keys to servers</a:t>
            </a:r>
          </a:p>
          <a:p>
            <a:pPr lvl="2"/>
            <a:r>
              <a:rPr kumimoji="1" lang="en-US" altLang="zh-CN" dirty="0"/>
              <a:t>Easier for range queries (e.g., Get me all twitter users starting with [a-b])</a:t>
            </a:r>
          </a:p>
          <a:p>
            <a:pPr lvl="1"/>
            <a:endParaRPr kumimoji="1" lang="zh-CN" altLang="en-US" dirty="0"/>
          </a:p>
        </p:txBody>
      </p:sp>
      <p:grpSp>
        <p:nvGrpSpPr>
          <p:cNvPr id="6" name="组合 5">
            <a:extLst>
              <a:ext uri="{FF2B5EF4-FFF2-40B4-BE49-F238E27FC236}">
                <a16:creationId xmlns:a16="http://schemas.microsoft.com/office/drawing/2014/main" id="{CDBD40B7-FBE7-AB43-A186-C8C77FC49725}"/>
              </a:ext>
            </a:extLst>
          </p:cNvPr>
          <p:cNvGrpSpPr/>
          <p:nvPr/>
        </p:nvGrpSpPr>
        <p:grpSpPr>
          <a:xfrm>
            <a:off x="3433797" y="3287341"/>
            <a:ext cx="5176803" cy="3517904"/>
            <a:chOff x="3722171" y="3056420"/>
            <a:chExt cx="5176803" cy="3517904"/>
          </a:xfrm>
        </p:grpSpPr>
        <p:grpSp>
          <p:nvGrpSpPr>
            <p:cNvPr id="9" name="组合 8">
              <a:extLst>
                <a:ext uri="{FF2B5EF4-FFF2-40B4-BE49-F238E27FC236}">
                  <a16:creationId xmlns:a16="http://schemas.microsoft.com/office/drawing/2014/main" id="{D1A1716C-A8D8-D242-8F6B-AABD66D0C50F}"/>
                </a:ext>
              </a:extLst>
            </p:cNvPr>
            <p:cNvGrpSpPr/>
            <p:nvPr/>
          </p:nvGrpSpPr>
          <p:grpSpPr>
            <a:xfrm>
              <a:off x="7913171" y="4656620"/>
              <a:ext cx="985803" cy="461661"/>
              <a:chOff x="7913171" y="4656620"/>
              <a:chExt cx="985803" cy="461661"/>
            </a:xfrm>
            <a:solidFill>
              <a:schemeClr val="bg1"/>
            </a:solidFill>
          </p:grpSpPr>
          <p:sp>
            <p:nvSpPr>
              <p:cNvPr id="26" name="Text Box 11">
                <a:extLst>
                  <a:ext uri="{FF2B5EF4-FFF2-40B4-BE49-F238E27FC236}">
                    <a16:creationId xmlns:a16="http://schemas.microsoft.com/office/drawing/2014/main" id="{CBE6DCF5-E203-6844-AD4F-44D23893DB8D}"/>
                  </a:ext>
                </a:extLst>
              </p:cNvPr>
              <p:cNvSpPr txBox="1">
                <a:spLocks noChangeArrowheads="1"/>
              </p:cNvSpPr>
              <p:nvPr/>
            </p:nvSpPr>
            <p:spPr bwMode="auto">
              <a:xfrm>
                <a:off x="8149710" y="4656620"/>
                <a:ext cx="749264" cy="461661"/>
              </a:xfrm>
              <a:prstGeom prst="rect">
                <a:avLst/>
              </a:prstGeom>
              <a:grpFill/>
              <a:ln w="9525">
                <a:solidFill>
                  <a:schemeClr val="tx1"/>
                </a:solidFill>
                <a:miter lim="800000"/>
                <a:headEnd/>
                <a:tailEnd/>
              </a:ln>
              <a:extLst>
                <a:ext uri="{909E8E84-426E-40dd-AFC4-6F175D3DCCD1}">
                  <a14:hiddenFill xmlns:lc="http://schemas.openxmlformats.org/drawingml/2006/lockedCanvas" xmlns="" xmlns:a14="http://schemas.microsoft.com/office/drawing/2010/main">
                    <a:solidFill>
                      <a:srgbClr val="FFFFFF"/>
                    </a:solidFill>
                  </a14:hiddenFill>
                </a:ext>
              </a:extLst>
            </p:spPr>
            <p:txBody>
              <a:bodyPr wrap="none" lIns="91435" tIns="45718" rIns="91435" bIns="45718">
                <a:spAutoFit/>
              </a:bodyPr>
              <a:lstStyle>
                <a:defPPr>
                  <a:defRPr lang="en-US"/>
                </a:defPPr>
                <a:lvl1pPr marL="0" algn="l" defTabSz="1269827" rtl="0" eaLnBrk="1" latinLnBrk="0" hangingPunct="1">
                  <a:defRPr sz="2500" kern="1200">
                    <a:solidFill>
                      <a:schemeClr val="tx1"/>
                    </a:solidFill>
                    <a:latin typeface="+mn-lt"/>
                    <a:ea typeface="+mn-ea"/>
                    <a:cs typeface="+mn-cs"/>
                  </a:defRPr>
                </a:lvl1pPr>
                <a:lvl2pPr marL="634914" algn="l" defTabSz="1269827" rtl="0" eaLnBrk="1" latinLnBrk="0" hangingPunct="1">
                  <a:defRPr sz="2500" kern="1200">
                    <a:solidFill>
                      <a:schemeClr val="tx1"/>
                    </a:solidFill>
                    <a:latin typeface="+mn-lt"/>
                    <a:ea typeface="+mn-ea"/>
                    <a:cs typeface="+mn-cs"/>
                  </a:defRPr>
                </a:lvl2pPr>
                <a:lvl3pPr marL="1269827" algn="l" defTabSz="1269827" rtl="0" eaLnBrk="1" latinLnBrk="0" hangingPunct="1">
                  <a:defRPr sz="2500" kern="1200">
                    <a:solidFill>
                      <a:schemeClr val="tx1"/>
                    </a:solidFill>
                    <a:latin typeface="+mn-lt"/>
                    <a:ea typeface="+mn-ea"/>
                    <a:cs typeface="+mn-cs"/>
                  </a:defRPr>
                </a:lvl3pPr>
                <a:lvl4pPr marL="1904741" algn="l" defTabSz="1269827" rtl="0" eaLnBrk="1" latinLnBrk="0" hangingPunct="1">
                  <a:defRPr sz="2500" kern="1200">
                    <a:solidFill>
                      <a:schemeClr val="tx1"/>
                    </a:solidFill>
                    <a:latin typeface="+mn-lt"/>
                    <a:ea typeface="+mn-ea"/>
                    <a:cs typeface="+mn-cs"/>
                  </a:defRPr>
                </a:lvl4pPr>
                <a:lvl5pPr marL="2539655" algn="l" defTabSz="1269827" rtl="0" eaLnBrk="1" latinLnBrk="0" hangingPunct="1">
                  <a:defRPr sz="2500" kern="1200">
                    <a:solidFill>
                      <a:schemeClr val="tx1"/>
                    </a:solidFill>
                    <a:latin typeface="+mn-lt"/>
                    <a:ea typeface="+mn-ea"/>
                    <a:cs typeface="+mn-cs"/>
                  </a:defRPr>
                </a:lvl5pPr>
                <a:lvl6pPr marL="3174568" algn="l" defTabSz="1269827" rtl="0" eaLnBrk="1" latinLnBrk="0" hangingPunct="1">
                  <a:defRPr sz="2500" kern="1200">
                    <a:solidFill>
                      <a:schemeClr val="tx1"/>
                    </a:solidFill>
                    <a:latin typeface="+mn-lt"/>
                    <a:ea typeface="+mn-ea"/>
                    <a:cs typeface="+mn-cs"/>
                  </a:defRPr>
                </a:lvl6pPr>
                <a:lvl7pPr marL="3809482" algn="l" defTabSz="1269827" rtl="0" eaLnBrk="1" latinLnBrk="0" hangingPunct="1">
                  <a:defRPr sz="2500" kern="1200">
                    <a:solidFill>
                      <a:schemeClr val="tx1"/>
                    </a:solidFill>
                    <a:latin typeface="+mn-lt"/>
                    <a:ea typeface="+mn-ea"/>
                    <a:cs typeface="+mn-cs"/>
                  </a:defRPr>
                </a:lvl7pPr>
                <a:lvl8pPr marL="4444395" algn="l" defTabSz="1269827" rtl="0" eaLnBrk="1" latinLnBrk="0" hangingPunct="1">
                  <a:defRPr sz="2500" kern="1200">
                    <a:solidFill>
                      <a:schemeClr val="tx1"/>
                    </a:solidFill>
                    <a:latin typeface="+mn-lt"/>
                    <a:ea typeface="+mn-ea"/>
                    <a:cs typeface="+mn-cs"/>
                  </a:defRPr>
                </a:lvl8pPr>
                <a:lvl9pPr marL="5079309" algn="l" defTabSz="1269827" rtl="0" eaLnBrk="1" latinLnBrk="0" hangingPunct="1">
                  <a:defRPr sz="2500" kern="1200">
                    <a:solidFill>
                      <a:schemeClr val="tx1"/>
                    </a:solidFill>
                    <a:latin typeface="+mn-lt"/>
                    <a:ea typeface="+mn-ea"/>
                    <a:cs typeface="+mn-cs"/>
                  </a:defRPr>
                </a:lvl9pPr>
              </a:lstStyle>
              <a:p>
                <a:r>
                  <a:rPr lang="en-US">
                    <a:solidFill>
                      <a:schemeClr val="accent2"/>
                    </a:solidFill>
                    <a:latin typeface="Helvetica" charset="0"/>
                  </a:rPr>
                  <a:t>N32</a:t>
                </a:r>
              </a:p>
            </p:txBody>
          </p:sp>
          <p:sp>
            <p:nvSpPr>
              <p:cNvPr id="27" name="Line 14">
                <a:extLst>
                  <a:ext uri="{FF2B5EF4-FFF2-40B4-BE49-F238E27FC236}">
                    <a16:creationId xmlns:a16="http://schemas.microsoft.com/office/drawing/2014/main" id="{F27900B7-DBB6-A342-9678-3A561C5F8313}"/>
                  </a:ext>
                </a:extLst>
              </p:cNvPr>
              <p:cNvSpPr>
                <a:spLocks noChangeShapeType="1"/>
              </p:cNvSpPr>
              <p:nvPr/>
            </p:nvSpPr>
            <p:spPr bwMode="auto">
              <a:xfrm flipH="1">
                <a:off x="7913171" y="4809020"/>
                <a:ext cx="228600" cy="0"/>
              </a:xfrm>
              <a:prstGeom prst="line">
                <a:avLst/>
              </a:prstGeom>
              <a:grpFill/>
              <a:ln w="9525">
                <a:solidFill>
                  <a:schemeClr val="tx1"/>
                </a:solidFill>
                <a:round/>
                <a:headEnd/>
                <a:tailEnd/>
              </a:ln>
              <a:extLst>
                <a:ext uri="{909E8E84-426E-40dd-AFC4-6F175D3DCCD1}">
                  <a14:hiddenFill xmlns:lc="http://schemas.openxmlformats.org/drawingml/2006/lockedCanvas" xmlns="" xmlns:a14="http://schemas.microsoft.com/office/drawing/2010/main">
                    <a:noFill/>
                  </a14:hiddenFill>
                </a:ext>
              </a:extLst>
            </p:spPr>
            <p:txBody>
              <a:bodyPr wrap="none" lIns="91435" tIns="45718" rIns="91435" bIns="45718" anchor="ctr"/>
              <a:lstStyle>
                <a:defPPr>
                  <a:defRPr lang="en-US"/>
                </a:defPPr>
                <a:lvl1pPr marL="0" algn="l" defTabSz="1269827" rtl="0" eaLnBrk="1" latinLnBrk="0" hangingPunct="1">
                  <a:defRPr sz="2500" kern="1200">
                    <a:solidFill>
                      <a:schemeClr val="tx1"/>
                    </a:solidFill>
                    <a:latin typeface="+mn-lt"/>
                    <a:ea typeface="+mn-ea"/>
                    <a:cs typeface="+mn-cs"/>
                  </a:defRPr>
                </a:lvl1pPr>
                <a:lvl2pPr marL="634914" algn="l" defTabSz="1269827" rtl="0" eaLnBrk="1" latinLnBrk="0" hangingPunct="1">
                  <a:defRPr sz="2500" kern="1200">
                    <a:solidFill>
                      <a:schemeClr val="tx1"/>
                    </a:solidFill>
                    <a:latin typeface="+mn-lt"/>
                    <a:ea typeface="+mn-ea"/>
                    <a:cs typeface="+mn-cs"/>
                  </a:defRPr>
                </a:lvl2pPr>
                <a:lvl3pPr marL="1269827" algn="l" defTabSz="1269827" rtl="0" eaLnBrk="1" latinLnBrk="0" hangingPunct="1">
                  <a:defRPr sz="2500" kern="1200">
                    <a:solidFill>
                      <a:schemeClr val="tx1"/>
                    </a:solidFill>
                    <a:latin typeface="+mn-lt"/>
                    <a:ea typeface="+mn-ea"/>
                    <a:cs typeface="+mn-cs"/>
                  </a:defRPr>
                </a:lvl3pPr>
                <a:lvl4pPr marL="1904741" algn="l" defTabSz="1269827" rtl="0" eaLnBrk="1" latinLnBrk="0" hangingPunct="1">
                  <a:defRPr sz="2500" kern="1200">
                    <a:solidFill>
                      <a:schemeClr val="tx1"/>
                    </a:solidFill>
                    <a:latin typeface="+mn-lt"/>
                    <a:ea typeface="+mn-ea"/>
                    <a:cs typeface="+mn-cs"/>
                  </a:defRPr>
                </a:lvl4pPr>
                <a:lvl5pPr marL="2539655" algn="l" defTabSz="1269827" rtl="0" eaLnBrk="1" latinLnBrk="0" hangingPunct="1">
                  <a:defRPr sz="2500" kern="1200">
                    <a:solidFill>
                      <a:schemeClr val="tx1"/>
                    </a:solidFill>
                    <a:latin typeface="+mn-lt"/>
                    <a:ea typeface="+mn-ea"/>
                    <a:cs typeface="+mn-cs"/>
                  </a:defRPr>
                </a:lvl5pPr>
                <a:lvl6pPr marL="3174568" algn="l" defTabSz="1269827" rtl="0" eaLnBrk="1" latinLnBrk="0" hangingPunct="1">
                  <a:defRPr sz="2500" kern="1200">
                    <a:solidFill>
                      <a:schemeClr val="tx1"/>
                    </a:solidFill>
                    <a:latin typeface="+mn-lt"/>
                    <a:ea typeface="+mn-ea"/>
                    <a:cs typeface="+mn-cs"/>
                  </a:defRPr>
                </a:lvl6pPr>
                <a:lvl7pPr marL="3809482" algn="l" defTabSz="1269827" rtl="0" eaLnBrk="1" latinLnBrk="0" hangingPunct="1">
                  <a:defRPr sz="2500" kern="1200">
                    <a:solidFill>
                      <a:schemeClr val="tx1"/>
                    </a:solidFill>
                    <a:latin typeface="+mn-lt"/>
                    <a:ea typeface="+mn-ea"/>
                    <a:cs typeface="+mn-cs"/>
                  </a:defRPr>
                </a:lvl7pPr>
                <a:lvl8pPr marL="4444395" algn="l" defTabSz="1269827" rtl="0" eaLnBrk="1" latinLnBrk="0" hangingPunct="1">
                  <a:defRPr sz="2500" kern="1200">
                    <a:solidFill>
                      <a:schemeClr val="tx1"/>
                    </a:solidFill>
                    <a:latin typeface="+mn-lt"/>
                    <a:ea typeface="+mn-ea"/>
                    <a:cs typeface="+mn-cs"/>
                  </a:defRPr>
                </a:lvl8pPr>
                <a:lvl9pPr marL="5079309" algn="l" defTabSz="1269827" rtl="0" eaLnBrk="1" latinLnBrk="0" hangingPunct="1">
                  <a:defRPr sz="2500" kern="1200">
                    <a:solidFill>
                      <a:schemeClr val="tx1"/>
                    </a:solidFill>
                    <a:latin typeface="+mn-lt"/>
                    <a:ea typeface="+mn-ea"/>
                    <a:cs typeface="+mn-cs"/>
                  </a:defRPr>
                </a:lvl9pPr>
              </a:lstStyle>
              <a:p>
                <a:endParaRPr lang="en-US"/>
              </a:p>
            </p:txBody>
          </p:sp>
        </p:grpSp>
        <p:grpSp>
          <p:nvGrpSpPr>
            <p:cNvPr id="10" name="组合 9">
              <a:extLst>
                <a:ext uri="{FF2B5EF4-FFF2-40B4-BE49-F238E27FC236}">
                  <a16:creationId xmlns:a16="http://schemas.microsoft.com/office/drawing/2014/main" id="{CBAF2982-E467-184A-91C7-EEDA753DB810}"/>
                </a:ext>
              </a:extLst>
            </p:cNvPr>
            <p:cNvGrpSpPr/>
            <p:nvPr/>
          </p:nvGrpSpPr>
          <p:grpSpPr>
            <a:xfrm>
              <a:off x="3722171" y="4199420"/>
              <a:ext cx="1066800" cy="533400"/>
              <a:chOff x="3722171" y="4199420"/>
              <a:chExt cx="1066800" cy="533400"/>
            </a:xfrm>
            <a:solidFill>
              <a:schemeClr val="bg1"/>
            </a:solidFill>
          </p:grpSpPr>
          <p:sp>
            <p:nvSpPr>
              <p:cNvPr id="24" name="Text Box 6">
                <a:extLst>
                  <a:ext uri="{FF2B5EF4-FFF2-40B4-BE49-F238E27FC236}">
                    <a16:creationId xmlns:a16="http://schemas.microsoft.com/office/drawing/2014/main" id="{C3B524BA-2165-4741-BA7A-C1F23C9FF922}"/>
                  </a:ext>
                </a:extLst>
              </p:cNvPr>
              <p:cNvSpPr txBox="1">
                <a:spLocks noChangeArrowheads="1"/>
              </p:cNvSpPr>
              <p:nvPr/>
            </p:nvSpPr>
            <p:spPr bwMode="auto">
              <a:xfrm>
                <a:off x="3722171" y="4199420"/>
                <a:ext cx="749264" cy="461661"/>
              </a:xfrm>
              <a:prstGeom prst="rect">
                <a:avLst/>
              </a:prstGeom>
              <a:grpFill/>
              <a:ln w="12700">
                <a:solidFill>
                  <a:schemeClr val="tx1"/>
                </a:solidFill>
                <a:miter lim="800000"/>
                <a:headEnd/>
                <a:tailEnd/>
              </a:ln>
              <a:extLst>
                <a:ext uri="{909E8E84-426E-40dd-AFC4-6F175D3DCCD1}">
                  <a14:hiddenFill xmlns:lc="http://schemas.openxmlformats.org/drawingml/2006/lockedCanvas" xmlns="" xmlns:a14="http://schemas.microsoft.com/office/drawing/2010/main">
                    <a:solidFill>
                      <a:srgbClr val="FFFFFF"/>
                    </a:solidFill>
                  </a14:hiddenFill>
                </a:ext>
              </a:extLst>
            </p:spPr>
            <p:txBody>
              <a:bodyPr wrap="none" lIns="91435" tIns="45718" rIns="91435" bIns="45718">
                <a:spAutoFit/>
              </a:bodyPr>
              <a:lstStyle>
                <a:defPPr>
                  <a:defRPr lang="en-US"/>
                </a:defPPr>
                <a:lvl1pPr marL="0" algn="l" defTabSz="1269827" rtl="0" eaLnBrk="1" latinLnBrk="0" hangingPunct="1">
                  <a:defRPr sz="2500" kern="1200">
                    <a:solidFill>
                      <a:schemeClr val="tx1"/>
                    </a:solidFill>
                    <a:latin typeface="+mn-lt"/>
                    <a:ea typeface="+mn-ea"/>
                    <a:cs typeface="+mn-cs"/>
                  </a:defRPr>
                </a:lvl1pPr>
                <a:lvl2pPr marL="634914" algn="l" defTabSz="1269827" rtl="0" eaLnBrk="1" latinLnBrk="0" hangingPunct="1">
                  <a:defRPr sz="2500" kern="1200">
                    <a:solidFill>
                      <a:schemeClr val="tx1"/>
                    </a:solidFill>
                    <a:latin typeface="+mn-lt"/>
                    <a:ea typeface="+mn-ea"/>
                    <a:cs typeface="+mn-cs"/>
                  </a:defRPr>
                </a:lvl2pPr>
                <a:lvl3pPr marL="1269827" algn="l" defTabSz="1269827" rtl="0" eaLnBrk="1" latinLnBrk="0" hangingPunct="1">
                  <a:defRPr sz="2500" kern="1200">
                    <a:solidFill>
                      <a:schemeClr val="tx1"/>
                    </a:solidFill>
                    <a:latin typeface="+mn-lt"/>
                    <a:ea typeface="+mn-ea"/>
                    <a:cs typeface="+mn-cs"/>
                  </a:defRPr>
                </a:lvl3pPr>
                <a:lvl4pPr marL="1904741" algn="l" defTabSz="1269827" rtl="0" eaLnBrk="1" latinLnBrk="0" hangingPunct="1">
                  <a:defRPr sz="2500" kern="1200">
                    <a:solidFill>
                      <a:schemeClr val="tx1"/>
                    </a:solidFill>
                    <a:latin typeface="+mn-lt"/>
                    <a:ea typeface="+mn-ea"/>
                    <a:cs typeface="+mn-cs"/>
                  </a:defRPr>
                </a:lvl4pPr>
                <a:lvl5pPr marL="2539655" algn="l" defTabSz="1269827" rtl="0" eaLnBrk="1" latinLnBrk="0" hangingPunct="1">
                  <a:defRPr sz="2500" kern="1200">
                    <a:solidFill>
                      <a:schemeClr val="tx1"/>
                    </a:solidFill>
                    <a:latin typeface="+mn-lt"/>
                    <a:ea typeface="+mn-ea"/>
                    <a:cs typeface="+mn-cs"/>
                  </a:defRPr>
                </a:lvl5pPr>
                <a:lvl6pPr marL="3174568" algn="l" defTabSz="1269827" rtl="0" eaLnBrk="1" latinLnBrk="0" hangingPunct="1">
                  <a:defRPr sz="2500" kern="1200">
                    <a:solidFill>
                      <a:schemeClr val="tx1"/>
                    </a:solidFill>
                    <a:latin typeface="+mn-lt"/>
                    <a:ea typeface="+mn-ea"/>
                    <a:cs typeface="+mn-cs"/>
                  </a:defRPr>
                </a:lvl6pPr>
                <a:lvl7pPr marL="3809482" algn="l" defTabSz="1269827" rtl="0" eaLnBrk="1" latinLnBrk="0" hangingPunct="1">
                  <a:defRPr sz="2500" kern="1200">
                    <a:solidFill>
                      <a:schemeClr val="tx1"/>
                    </a:solidFill>
                    <a:latin typeface="+mn-lt"/>
                    <a:ea typeface="+mn-ea"/>
                    <a:cs typeface="+mn-cs"/>
                  </a:defRPr>
                </a:lvl7pPr>
                <a:lvl8pPr marL="4444395" algn="l" defTabSz="1269827" rtl="0" eaLnBrk="1" latinLnBrk="0" hangingPunct="1">
                  <a:defRPr sz="2500" kern="1200">
                    <a:solidFill>
                      <a:schemeClr val="tx1"/>
                    </a:solidFill>
                    <a:latin typeface="+mn-lt"/>
                    <a:ea typeface="+mn-ea"/>
                    <a:cs typeface="+mn-cs"/>
                  </a:defRPr>
                </a:lvl8pPr>
                <a:lvl9pPr marL="5079309" algn="l" defTabSz="1269827" rtl="0" eaLnBrk="1" latinLnBrk="0" hangingPunct="1">
                  <a:defRPr sz="2500" kern="1200">
                    <a:solidFill>
                      <a:schemeClr val="tx1"/>
                    </a:solidFill>
                    <a:latin typeface="+mn-lt"/>
                    <a:ea typeface="+mn-ea"/>
                    <a:cs typeface="+mn-cs"/>
                  </a:defRPr>
                </a:lvl9pPr>
              </a:lstStyle>
              <a:p>
                <a:r>
                  <a:rPr lang="en-US">
                    <a:solidFill>
                      <a:schemeClr val="accent2"/>
                    </a:solidFill>
                    <a:latin typeface="Helvetica" charset="0"/>
                  </a:rPr>
                  <a:t>N96</a:t>
                </a:r>
              </a:p>
            </p:txBody>
          </p:sp>
          <p:sp>
            <p:nvSpPr>
              <p:cNvPr id="25" name="Line 18">
                <a:extLst>
                  <a:ext uri="{FF2B5EF4-FFF2-40B4-BE49-F238E27FC236}">
                    <a16:creationId xmlns:a16="http://schemas.microsoft.com/office/drawing/2014/main" id="{70F67D04-A4CB-B94F-9437-2B09F0529CAF}"/>
                  </a:ext>
                </a:extLst>
              </p:cNvPr>
              <p:cNvSpPr>
                <a:spLocks noChangeShapeType="1"/>
              </p:cNvSpPr>
              <p:nvPr/>
            </p:nvSpPr>
            <p:spPr bwMode="auto">
              <a:xfrm flipH="1">
                <a:off x="4560371" y="4732820"/>
                <a:ext cx="228600" cy="0"/>
              </a:xfrm>
              <a:prstGeom prst="line">
                <a:avLst/>
              </a:prstGeom>
              <a:grpFill/>
              <a:ln w="9525">
                <a:solidFill>
                  <a:schemeClr val="tx1"/>
                </a:solidFill>
                <a:round/>
                <a:headEnd/>
                <a:tailEnd/>
              </a:ln>
              <a:extLst>
                <a:ext uri="{909E8E84-426E-40dd-AFC4-6F175D3DCCD1}">
                  <a14:hiddenFill xmlns:lc="http://schemas.openxmlformats.org/drawingml/2006/lockedCanvas" xmlns="" xmlns:a14="http://schemas.microsoft.com/office/drawing/2010/main">
                    <a:noFill/>
                  </a14:hiddenFill>
                </a:ext>
              </a:extLst>
            </p:spPr>
            <p:txBody>
              <a:bodyPr wrap="none" lIns="91435" tIns="45718" rIns="91435" bIns="45718" anchor="ctr"/>
              <a:lstStyle>
                <a:defPPr>
                  <a:defRPr lang="en-US"/>
                </a:defPPr>
                <a:lvl1pPr marL="0" algn="l" defTabSz="1269827" rtl="0" eaLnBrk="1" latinLnBrk="0" hangingPunct="1">
                  <a:defRPr sz="2500" kern="1200">
                    <a:solidFill>
                      <a:schemeClr val="tx1"/>
                    </a:solidFill>
                    <a:latin typeface="+mn-lt"/>
                    <a:ea typeface="+mn-ea"/>
                    <a:cs typeface="+mn-cs"/>
                  </a:defRPr>
                </a:lvl1pPr>
                <a:lvl2pPr marL="634914" algn="l" defTabSz="1269827" rtl="0" eaLnBrk="1" latinLnBrk="0" hangingPunct="1">
                  <a:defRPr sz="2500" kern="1200">
                    <a:solidFill>
                      <a:schemeClr val="tx1"/>
                    </a:solidFill>
                    <a:latin typeface="+mn-lt"/>
                    <a:ea typeface="+mn-ea"/>
                    <a:cs typeface="+mn-cs"/>
                  </a:defRPr>
                </a:lvl2pPr>
                <a:lvl3pPr marL="1269827" algn="l" defTabSz="1269827" rtl="0" eaLnBrk="1" latinLnBrk="0" hangingPunct="1">
                  <a:defRPr sz="2500" kern="1200">
                    <a:solidFill>
                      <a:schemeClr val="tx1"/>
                    </a:solidFill>
                    <a:latin typeface="+mn-lt"/>
                    <a:ea typeface="+mn-ea"/>
                    <a:cs typeface="+mn-cs"/>
                  </a:defRPr>
                </a:lvl3pPr>
                <a:lvl4pPr marL="1904741" algn="l" defTabSz="1269827" rtl="0" eaLnBrk="1" latinLnBrk="0" hangingPunct="1">
                  <a:defRPr sz="2500" kern="1200">
                    <a:solidFill>
                      <a:schemeClr val="tx1"/>
                    </a:solidFill>
                    <a:latin typeface="+mn-lt"/>
                    <a:ea typeface="+mn-ea"/>
                    <a:cs typeface="+mn-cs"/>
                  </a:defRPr>
                </a:lvl4pPr>
                <a:lvl5pPr marL="2539655" algn="l" defTabSz="1269827" rtl="0" eaLnBrk="1" latinLnBrk="0" hangingPunct="1">
                  <a:defRPr sz="2500" kern="1200">
                    <a:solidFill>
                      <a:schemeClr val="tx1"/>
                    </a:solidFill>
                    <a:latin typeface="+mn-lt"/>
                    <a:ea typeface="+mn-ea"/>
                    <a:cs typeface="+mn-cs"/>
                  </a:defRPr>
                </a:lvl5pPr>
                <a:lvl6pPr marL="3174568" algn="l" defTabSz="1269827" rtl="0" eaLnBrk="1" latinLnBrk="0" hangingPunct="1">
                  <a:defRPr sz="2500" kern="1200">
                    <a:solidFill>
                      <a:schemeClr val="tx1"/>
                    </a:solidFill>
                    <a:latin typeface="+mn-lt"/>
                    <a:ea typeface="+mn-ea"/>
                    <a:cs typeface="+mn-cs"/>
                  </a:defRPr>
                </a:lvl6pPr>
                <a:lvl7pPr marL="3809482" algn="l" defTabSz="1269827" rtl="0" eaLnBrk="1" latinLnBrk="0" hangingPunct="1">
                  <a:defRPr sz="2500" kern="1200">
                    <a:solidFill>
                      <a:schemeClr val="tx1"/>
                    </a:solidFill>
                    <a:latin typeface="+mn-lt"/>
                    <a:ea typeface="+mn-ea"/>
                    <a:cs typeface="+mn-cs"/>
                  </a:defRPr>
                </a:lvl7pPr>
                <a:lvl8pPr marL="4444395" algn="l" defTabSz="1269827" rtl="0" eaLnBrk="1" latinLnBrk="0" hangingPunct="1">
                  <a:defRPr sz="2500" kern="1200">
                    <a:solidFill>
                      <a:schemeClr val="tx1"/>
                    </a:solidFill>
                    <a:latin typeface="+mn-lt"/>
                    <a:ea typeface="+mn-ea"/>
                    <a:cs typeface="+mn-cs"/>
                  </a:defRPr>
                </a:lvl8pPr>
                <a:lvl9pPr marL="5079309" algn="l" defTabSz="1269827" rtl="0" eaLnBrk="1" latinLnBrk="0" hangingPunct="1">
                  <a:defRPr sz="2500" kern="1200">
                    <a:solidFill>
                      <a:schemeClr val="tx1"/>
                    </a:solidFill>
                    <a:latin typeface="+mn-lt"/>
                    <a:ea typeface="+mn-ea"/>
                    <a:cs typeface="+mn-cs"/>
                  </a:defRPr>
                </a:lvl9pPr>
              </a:lstStyle>
              <a:p>
                <a:endParaRPr lang="en-US"/>
              </a:p>
            </p:txBody>
          </p:sp>
        </p:grpSp>
        <p:sp>
          <p:nvSpPr>
            <p:cNvPr id="11" name="Oval 3">
              <a:extLst>
                <a:ext uri="{FF2B5EF4-FFF2-40B4-BE49-F238E27FC236}">
                  <a16:creationId xmlns:a16="http://schemas.microsoft.com/office/drawing/2014/main" id="{4A265ED8-7DE6-8D4A-8BDE-DDEDB6C3AA1B}"/>
                </a:ext>
              </a:extLst>
            </p:cNvPr>
            <p:cNvSpPr>
              <a:spLocks noChangeArrowheads="1"/>
            </p:cNvSpPr>
            <p:nvPr/>
          </p:nvSpPr>
          <p:spPr bwMode="auto">
            <a:xfrm>
              <a:off x="4638162" y="3146911"/>
              <a:ext cx="3427411" cy="3427413"/>
            </a:xfrm>
            <a:prstGeom prst="ellipse">
              <a:avLst/>
            </a:prstGeom>
            <a:noFill/>
            <a:ln w="28575">
              <a:solidFill>
                <a:schemeClr val="tx1"/>
              </a:solidFill>
              <a:round/>
              <a:headEnd/>
              <a:tailEnd/>
            </a:ln>
            <a:extLst>
              <a:ext uri="{909E8E84-426E-40dd-AFC4-6F175D3DCCD1}">
                <a14:hiddenFill xmlns:lc="http://schemas.openxmlformats.org/drawingml/2006/lockedCanvas" xmlns="" xmlns:a14="http://schemas.microsoft.com/office/drawing/2010/main">
                  <a:solidFill>
                    <a:srgbClr val="FFFFFF"/>
                  </a:solidFill>
                </a14:hiddenFill>
              </a:ext>
            </a:extLst>
          </p:spPr>
          <p:txBody>
            <a:bodyPr wrap="none" lIns="91435" tIns="45718" rIns="91435" bIns="45718" anchor="ctr"/>
            <a:lstStyle>
              <a:defPPr>
                <a:defRPr lang="en-US"/>
              </a:defPPr>
              <a:lvl1pPr marL="0" algn="l" defTabSz="1269827" rtl="0" eaLnBrk="1" latinLnBrk="0" hangingPunct="1">
                <a:defRPr sz="2500" kern="1200">
                  <a:solidFill>
                    <a:schemeClr val="tx1"/>
                  </a:solidFill>
                  <a:latin typeface="+mn-lt"/>
                  <a:ea typeface="+mn-ea"/>
                  <a:cs typeface="+mn-cs"/>
                </a:defRPr>
              </a:lvl1pPr>
              <a:lvl2pPr marL="634914" algn="l" defTabSz="1269827" rtl="0" eaLnBrk="1" latinLnBrk="0" hangingPunct="1">
                <a:defRPr sz="2500" kern="1200">
                  <a:solidFill>
                    <a:schemeClr val="tx1"/>
                  </a:solidFill>
                  <a:latin typeface="+mn-lt"/>
                  <a:ea typeface="+mn-ea"/>
                  <a:cs typeface="+mn-cs"/>
                </a:defRPr>
              </a:lvl2pPr>
              <a:lvl3pPr marL="1269827" algn="l" defTabSz="1269827" rtl="0" eaLnBrk="1" latinLnBrk="0" hangingPunct="1">
                <a:defRPr sz="2500" kern="1200">
                  <a:solidFill>
                    <a:schemeClr val="tx1"/>
                  </a:solidFill>
                  <a:latin typeface="+mn-lt"/>
                  <a:ea typeface="+mn-ea"/>
                  <a:cs typeface="+mn-cs"/>
                </a:defRPr>
              </a:lvl3pPr>
              <a:lvl4pPr marL="1904741" algn="l" defTabSz="1269827" rtl="0" eaLnBrk="1" latinLnBrk="0" hangingPunct="1">
                <a:defRPr sz="2500" kern="1200">
                  <a:solidFill>
                    <a:schemeClr val="tx1"/>
                  </a:solidFill>
                  <a:latin typeface="+mn-lt"/>
                  <a:ea typeface="+mn-ea"/>
                  <a:cs typeface="+mn-cs"/>
                </a:defRPr>
              </a:lvl4pPr>
              <a:lvl5pPr marL="2539655" algn="l" defTabSz="1269827" rtl="0" eaLnBrk="1" latinLnBrk="0" hangingPunct="1">
                <a:defRPr sz="2500" kern="1200">
                  <a:solidFill>
                    <a:schemeClr val="tx1"/>
                  </a:solidFill>
                  <a:latin typeface="+mn-lt"/>
                  <a:ea typeface="+mn-ea"/>
                  <a:cs typeface="+mn-cs"/>
                </a:defRPr>
              </a:lvl5pPr>
              <a:lvl6pPr marL="3174568" algn="l" defTabSz="1269827" rtl="0" eaLnBrk="1" latinLnBrk="0" hangingPunct="1">
                <a:defRPr sz="2500" kern="1200">
                  <a:solidFill>
                    <a:schemeClr val="tx1"/>
                  </a:solidFill>
                  <a:latin typeface="+mn-lt"/>
                  <a:ea typeface="+mn-ea"/>
                  <a:cs typeface="+mn-cs"/>
                </a:defRPr>
              </a:lvl6pPr>
              <a:lvl7pPr marL="3809482" algn="l" defTabSz="1269827" rtl="0" eaLnBrk="1" latinLnBrk="0" hangingPunct="1">
                <a:defRPr sz="2500" kern="1200">
                  <a:solidFill>
                    <a:schemeClr val="tx1"/>
                  </a:solidFill>
                  <a:latin typeface="+mn-lt"/>
                  <a:ea typeface="+mn-ea"/>
                  <a:cs typeface="+mn-cs"/>
                </a:defRPr>
              </a:lvl7pPr>
              <a:lvl8pPr marL="4444395" algn="l" defTabSz="1269827" rtl="0" eaLnBrk="1" latinLnBrk="0" hangingPunct="1">
                <a:defRPr sz="2500" kern="1200">
                  <a:solidFill>
                    <a:schemeClr val="tx1"/>
                  </a:solidFill>
                  <a:latin typeface="+mn-lt"/>
                  <a:ea typeface="+mn-ea"/>
                  <a:cs typeface="+mn-cs"/>
                </a:defRPr>
              </a:lvl8pPr>
              <a:lvl9pPr marL="5079309" algn="l" defTabSz="1269827" rtl="0" eaLnBrk="1" latinLnBrk="0" hangingPunct="1">
                <a:defRPr sz="2500" kern="1200">
                  <a:solidFill>
                    <a:schemeClr val="tx1"/>
                  </a:solidFill>
                  <a:latin typeface="+mn-lt"/>
                  <a:ea typeface="+mn-ea"/>
                  <a:cs typeface="+mn-cs"/>
                </a:defRPr>
              </a:lvl9pPr>
            </a:lstStyle>
            <a:p>
              <a:endParaRPr lang="en-US"/>
            </a:p>
          </p:txBody>
        </p:sp>
        <p:grpSp>
          <p:nvGrpSpPr>
            <p:cNvPr id="12" name="组合 11">
              <a:extLst>
                <a:ext uri="{FF2B5EF4-FFF2-40B4-BE49-F238E27FC236}">
                  <a16:creationId xmlns:a16="http://schemas.microsoft.com/office/drawing/2014/main" id="{34C55A6F-1D8C-4C49-9381-3989340C2C8F}"/>
                </a:ext>
              </a:extLst>
            </p:cNvPr>
            <p:cNvGrpSpPr/>
            <p:nvPr/>
          </p:nvGrpSpPr>
          <p:grpSpPr>
            <a:xfrm>
              <a:off x="7532171" y="3056420"/>
              <a:ext cx="901664" cy="685800"/>
              <a:chOff x="7532171" y="3056420"/>
              <a:chExt cx="901664" cy="685800"/>
            </a:xfrm>
            <a:solidFill>
              <a:schemeClr val="bg1"/>
            </a:solidFill>
          </p:grpSpPr>
          <p:sp>
            <p:nvSpPr>
              <p:cNvPr id="22" name="Text Box 7">
                <a:extLst>
                  <a:ext uri="{FF2B5EF4-FFF2-40B4-BE49-F238E27FC236}">
                    <a16:creationId xmlns:a16="http://schemas.microsoft.com/office/drawing/2014/main" id="{3CAA69C5-AA31-2B4F-A090-9958A4E13ABB}"/>
                  </a:ext>
                </a:extLst>
              </p:cNvPr>
              <p:cNvSpPr txBox="1">
                <a:spLocks noChangeArrowheads="1"/>
              </p:cNvSpPr>
              <p:nvPr/>
            </p:nvSpPr>
            <p:spPr bwMode="auto">
              <a:xfrm>
                <a:off x="7684571" y="3056420"/>
                <a:ext cx="749264" cy="461661"/>
              </a:xfrm>
              <a:prstGeom prst="rect">
                <a:avLst/>
              </a:prstGeom>
              <a:grpFill/>
              <a:ln w="12700">
                <a:solidFill>
                  <a:schemeClr val="tx1"/>
                </a:solidFill>
                <a:miter lim="800000"/>
                <a:headEnd/>
                <a:tailEnd/>
              </a:ln>
              <a:extLst>
                <a:ext uri="{909E8E84-426E-40dd-AFC4-6F175D3DCCD1}">
                  <a14:hiddenFill xmlns:lc="http://schemas.openxmlformats.org/drawingml/2006/lockedCanvas" xmlns="" xmlns:a14="http://schemas.microsoft.com/office/drawing/2010/main">
                    <a:solidFill>
                      <a:srgbClr val="FFFFFF"/>
                    </a:solidFill>
                  </a14:hiddenFill>
                </a:ext>
              </a:extLst>
            </p:spPr>
            <p:txBody>
              <a:bodyPr wrap="none" lIns="91435" tIns="45718" rIns="91435" bIns="45718">
                <a:spAutoFit/>
              </a:bodyPr>
              <a:lstStyle>
                <a:defPPr>
                  <a:defRPr lang="en-US"/>
                </a:defPPr>
                <a:lvl1pPr marL="0" algn="l" defTabSz="1269827" rtl="0" eaLnBrk="1" latinLnBrk="0" hangingPunct="1">
                  <a:defRPr sz="2500" kern="1200">
                    <a:solidFill>
                      <a:schemeClr val="tx1"/>
                    </a:solidFill>
                    <a:latin typeface="+mn-lt"/>
                    <a:ea typeface="+mn-ea"/>
                    <a:cs typeface="+mn-cs"/>
                  </a:defRPr>
                </a:lvl1pPr>
                <a:lvl2pPr marL="634914" algn="l" defTabSz="1269827" rtl="0" eaLnBrk="1" latinLnBrk="0" hangingPunct="1">
                  <a:defRPr sz="2500" kern="1200">
                    <a:solidFill>
                      <a:schemeClr val="tx1"/>
                    </a:solidFill>
                    <a:latin typeface="+mn-lt"/>
                    <a:ea typeface="+mn-ea"/>
                    <a:cs typeface="+mn-cs"/>
                  </a:defRPr>
                </a:lvl2pPr>
                <a:lvl3pPr marL="1269827" algn="l" defTabSz="1269827" rtl="0" eaLnBrk="1" latinLnBrk="0" hangingPunct="1">
                  <a:defRPr sz="2500" kern="1200">
                    <a:solidFill>
                      <a:schemeClr val="tx1"/>
                    </a:solidFill>
                    <a:latin typeface="+mn-lt"/>
                    <a:ea typeface="+mn-ea"/>
                    <a:cs typeface="+mn-cs"/>
                  </a:defRPr>
                </a:lvl3pPr>
                <a:lvl4pPr marL="1904741" algn="l" defTabSz="1269827" rtl="0" eaLnBrk="1" latinLnBrk="0" hangingPunct="1">
                  <a:defRPr sz="2500" kern="1200">
                    <a:solidFill>
                      <a:schemeClr val="tx1"/>
                    </a:solidFill>
                    <a:latin typeface="+mn-lt"/>
                    <a:ea typeface="+mn-ea"/>
                    <a:cs typeface="+mn-cs"/>
                  </a:defRPr>
                </a:lvl4pPr>
                <a:lvl5pPr marL="2539655" algn="l" defTabSz="1269827" rtl="0" eaLnBrk="1" latinLnBrk="0" hangingPunct="1">
                  <a:defRPr sz="2500" kern="1200">
                    <a:solidFill>
                      <a:schemeClr val="tx1"/>
                    </a:solidFill>
                    <a:latin typeface="+mn-lt"/>
                    <a:ea typeface="+mn-ea"/>
                    <a:cs typeface="+mn-cs"/>
                  </a:defRPr>
                </a:lvl5pPr>
                <a:lvl6pPr marL="3174568" algn="l" defTabSz="1269827" rtl="0" eaLnBrk="1" latinLnBrk="0" hangingPunct="1">
                  <a:defRPr sz="2500" kern="1200">
                    <a:solidFill>
                      <a:schemeClr val="tx1"/>
                    </a:solidFill>
                    <a:latin typeface="+mn-lt"/>
                    <a:ea typeface="+mn-ea"/>
                    <a:cs typeface="+mn-cs"/>
                  </a:defRPr>
                </a:lvl6pPr>
                <a:lvl7pPr marL="3809482" algn="l" defTabSz="1269827" rtl="0" eaLnBrk="1" latinLnBrk="0" hangingPunct="1">
                  <a:defRPr sz="2500" kern="1200">
                    <a:solidFill>
                      <a:schemeClr val="tx1"/>
                    </a:solidFill>
                    <a:latin typeface="+mn-lt"/>
                    <a:ea typeface="+mn-ea"/>
                    <a:cs typeface="+mn-cs"/>
                  </a:defRPr>
                </a:lvl7pPr>
                <a:lvl8pPr marL="4444395" algn="l" defTabSz="1269827" rtl="0" eaLnBrk="1" latinLnBrk="0" hangingPunct="1">
                  <a:defRPr sz="2500" kern="1200">
                    <a:solidFill>
                      <a:schemeClr val="tx1"/>
                    </a:solidFill>
                    <a:latin typeface="+mn-lt"/>
                    <a:ea typeface="+mn-ea"/>
                    <a:cs typeface="+mn-cs"/>
                  </a:defRPr>
                </a:lvl8pPr>
                <a:lvl9pPr marL="5079309" algn="l" defTabSz="1269827" rtl="0" eaLnBrk="1" latinLnBrk="0" hangingPunct="1">
                  <a:defRPr sz="2500" kern="1200">
                    <a:solidFill>
                      <a:schemeClr val="tx1"/>
                    </a:solidFill>
                    <a:latin typeface="+mn-lt"/>
                    <a:ea typeface="+mn-ea"/>
                    <a:cs typeface="+mn-cs"/>
                  </a:defRPr>
                </a:lvl9pPr>
              </a:lstStyle>
              <a:p>
                <a:r>
                  <a:rPr lang="en-US" dirty="0">
                    <a:solidFill>
                      <a:schemeClr val="accent2"/>
                    </a:solidFill>
                    <a:latin typeface="Helvetica" charset="0"/>
                  </a:rPr>
                  <a:t>N16</a:t>
                </a:r>
              </a:p>
            </p:txBody>
          </p:sp>
          <p:sp>
            <p:nvSpPr>
              <p:cNvPr id="23" name="Line 13">
                <a:extLst>
                  <a:ext uri="{FF2B5EF4-FFF2-40B4-BE49-F238E27FC236}">
                    <a16:creationId xmlns:a16="http://schemas.microsoft.com/office/drawing/2014/main" id="{E2D38B74-90C6-CA4E-AC37-6933704708B5}"/>
                  </a:ext>
                </a:extLst>
              </p:cNvPr>
              <p:cNvSpPr>
                <a:spLocks noChangeShapeType="1"/>
              </p:cNvSpPr>
              <p:nvPr/>
            </p:nvSpPr>
            <p:spPr bwMode="auto">
              <a:xfrm>
                <a:off x="7532171" y="3513620"/>
                <a:ext cx="0" cy="228600"/>
              </a:xfrm>
              <a:prstGeom prst="line">
                <a:avLst/>
              </a:prstGeom>
              <a:grpFill/>
              <a:ln w="9525">
                <a:solidFill>
                  <a:schemeClr val="tx1"/>
                </a:solidFill>
                <a:round/>
                <a:headEnd/>
                <a:tailEnd/>
              </a:ln>
              <a:extLst>
                <a:ext uri="{909E8E84-426E-40dd-AFC4-6F175D3DCCD1}">
                  <a14:hiddenFill xmlns:lc="http://schemas.openxmlformats.org/drawingml/2006/lockedCanvas" xmlns="" xmlns:a14="http://schemas.microsoft.com/office/drawing/2010/main">
                    <a:noFill/>
                  </a14:hiddenFill>
                </a:ext>
              </a:extLst>
            </p:spPr>
            <p:txBody>
              <a:bodyPr wrap="none" lIns="91435" tIns="45718" rIns="91435" bIns="45718" anchor="ctr"/>
              <a:lstStyle>
                <a:defPPr>
                  <a:defRPr lang="en-US"/>
                </a:defPPr>
                <a:lvl1pPr marL="0" algn="l" defTabSz="1269827" rtl="0" eaLnBrk="1" latinLnBrk="0" hangingPunct="1">
                  <a:defRPr sz="2500" kern="1200">
                    <a:solidFill>
                      <a:schemeClr val="tx1"/>
                    </a:solidFill>
                    <a:latin typeface="+mn-lt"/>
                    <a:ea typeface="+mn-ea"/>
                    <a:cs typeface="+mn-cs"/>
                  </a:defRPr>
                </a:lvl1pPr>
                <a:lvl2pPr marL="634914" algn="l" defTabSz="1269827" rtl="0" eaLnBrk="1" latinLnBrk="0" hangingPunct="1">
                  <a:defRPr sz="2500" kern="1200">
                    <a:solidFill>
                      <a:schemeClr val="tx1"/>
                    </a:solidFill>
                    <a:latin typeface="+mn-lt"/>
                    <a:ea typeface="+mn-ea"/>
                    <a:cs typeface="+mn-cs"/>
                  </a:defRPr>
                </a:lvl2pPr>
                <a:lvl3pPr marL="1269827" algn="l" defTabSz="1269827" rtl="0" eaLnBrk="1" latinLnBrk="0" hangingPunct="1">
                  <a:defRPr sz="2500" kern="1200">
                    <a:solidFill>
                      <a:schemeClr val="tx1"/>
                    </a:solidFill>
                    <a:latin typeface="+mn-lt"/>
                    <a:ea typeface="+mn-ea"/>
                    <a:cs typeface="+mn-cs"/>
                  </a:defRPr>
                </a:lvl3pPr>
                <a:lvl4pPr marL="1904741" algn="l" defTabSz="1269827" rtl="0" eaLnBrk="1" latinLnBrk="0" hangingPunct="1">
                  <a:defRPr sz="2500" kern="1200">
                    <a:solidFill>
                      <a:schemeClr val="tx1"/>
                    </a:solidFill>
                    <a:latin typeface="+mn-lt"/>
                    <a:ea typeface="+mn-ea"/>
                    <a:cs typeface="+mn-cs"/>
                  </a:defRPr>
                </a:lvl4pPr>
                <a:lvl5pPr marL="2539655" algn="l" defTabSz="1269827" rtl="0" eaLnBrk="1" latinLnBrk="0" hangingPunct="1">
                  <a:defRPr sz="2500" kern="1200">
                    <a:solidFill>
                      <a:schemeClr val="tx1"/>
                    </a:solidFill>
                    <a:latin typeface="+mn-lt"/>
                    <a:ea typeface="+mn-ea"/>
                    <a:cs typeface="+mn-cs"/>
                  </a:defRPr>
                </a:lvl5pPr>
                <a:lvl6pPr marL="3174568" algn="l" defTabSz="1269827" rtl="0" eaLnBrk="1" latinLnBrk="0" hangingPunct="1">
                  <a:defRPr sz="2500" kern="1200">
                    <a:solidFill>
                      <a:schemeClr val="tx1"/>
                    </a:solidFill>
                    <a:latin typeface="+mn-lt"/>
                    <a:ea typeface="+mn-ea"/>
                    <a:cs typeface="+mn-cs"/>
                  </a:defRPr>
                </a:lvl6pPr>
                <a:lvl7pPr marL="3809482" algn="l" defTabSz="1269827" rtl="0" eaLnBrk="1" latinLnBrk="0" hangingPunct="1">
                  <a:defRPr sz="2500" kern="1200">
                    <a:solidFill>
                      <a:schemeClr val="tx1"/>
                    </a:solidFill>
                    <a:latin typeface="+mn-lt"/>
                    <a:ea typeface="+mn-ea"/>
                    <a:cs typeface="+mn-cs"/>
                  </a:defRPr>
                </a:lvl7pPr>
                <a:lvl8pPr marL="4444395" algn="l" defTabSz="1269827" rtl="0" eaLnBrk="1" latinLnBrk="0" hangingPunct="1">
                  <a:defRPr sz="2500" kern="1200">
                    <a:solidFill>
                      <a:schemeClr val="tx1"/>
                    </a:solidFill>
                    <a:latin typeface="+mn-lt"/>
                    <a:ea typeface="+mn-ea"/>
                    <a:cs typeface="+mn-cs"/>
                  </a:defRPr>
                </a:lvl8pPr>
                <a:lvl9pPr marL="5079309" algn="l" defTabSz="1269827" rtl="0" eaLnBrk="1" latinLnBrk="0" hangingPunct="1">
                  <a:defRPr sz="2500" kern="1200">
                    <a:solidFill>
                      <a:schemeClr val="tx1"/>
                    </a:solidFill>
                    <a:latin typeface="+mn-lt"/>
                    <a:ea typeface="+mn-ea"/>
                    <a:cs typeface="+mn-cs"/>
                  </a:defRPr>
                </a:lvl9pPr>
              </a:lstStyle>
              <a:p>
                <a:endParaRPr lang="en-US"/>
              </a:p>
            </p:txBody>
          </p:sp>
        </p:grpSp>
        <p:grpSp>
          <p:nvGrpSpPr>
            <p:cNvPr id="13" name="组合 12">
              <a:extLst>
                <a:ext uri="{FF2B5EF4-FFF2-40B4-BE49-F238E27FC236}">
                  <a16:creationId xmlns:a16="http://schemas.microsoft.com/office/drawing/2014/main" id="{B99C24DD-A75A-E34D-85EB-2B05F4684399}"/>
                </a:ext>
              </a:extLst>
            </p:cNvPr>
            <p:cNvGrpSpPr/>
            <p:nvPr/>
          </p:nvGrpSpPr>
          <p:grpSpPr>
            <a:xfrm>
              <a:off x="7557571" y="5799620"/>
              <a:ext cx="749264" cy="680736"/>
              <a:chOff x="7557571" y="5799620"/>
              <a:chExt cx="749264" cy="680736"/>
            </a:xfrm>
            <a:solidFill>
              <a:schemeClr val="bg1"/>
            </a:solidFill>
          </p:grpSpPr>
          <p:sp>
            <p:nvSpPr>
              <p:cNvPr id="20" name="Text Box 12">
                <a:extLst>
                  <a:ext uri="{FF2B5EF4-FFF2-40B4-BE49-F238E27FC236}">
                    <a16:creationId xmlns:a16="http://schemas.microsoft.com/office/drawing/2014/main" id="{BEFEAC74-B07E-094B-B903-3C7B74ED7B44}"/>
                  </a:ext>
                </a:extLst>
              </p:cNvPr>
              <p:cNvSpPr txBox="1">
                <a:spLocks noChangeArrowheads="1"/>
              </p:cNvSpPr>
              <p:nvPr/>
            </p:nvSpPr>
            <p:spPr bwMode="auto">
              <a:xfrm>
                <a:off x="7557571" y="6018695"/>
                <a:ext cx="749264" cy="461661"/>
              </a:xfrm>
              <a:prstGeom prst="rect">
                <a:avLst/>
              </a:prstGeom>
              <a:grpFill/>
              <a:ln w="9525">
                <a:solidFill>
                  <a:schemeClr val="tx1"/>
                </a:solidFill>
                <a:miter lim="800000"/>
                <a:headEnd/>
                <a:tailEnd/>
              </a:ln>
              <a:extLst>
                <a:ext uri="{909E8E84-426E-40dd-AFC4-6F175D3DCCD1}">
                  <a14:hiddenFill xmlns:lc="http://schemas.openxmlformats.org/drawingml/2006/lockedCanvas" xmlns="" xmlns:a14="http://schemas.microsoft.com/office/drawing/2010/main">
                    <a:solidFill>
                      <a:srgbClr val="FFFFFF"/>
                    </a:solidFill>
                  </a14:hiddenFill>
                </a:ext>
              </a:extLst>
            </p:spPr>
            <p:txBody>
              <a:bodyPr wrap="none" lIns="91435" tIns="45718" rIns="91435" bIns="45718">
                <a:spAutoFit/>
              </a:bodyPr>
              <a:lstStyle>
                <a:defPPr>
                  <a:defRPr lang="en-US"/>
                </a:defPPr>
                <a:lvl1pPr marL="0" algn="l" defTabSz="1269827" rtl="0" eaLnBrk="1" latinLnBrk="0" hangingPunct="1">
                  <a:defRPr sz="2500" kern="1200">
                    <a:solidFill>
                      <a:schemeClr val="tx1"/>
                    </a:solidFill>
                    <a:latin typeface="+mn-lt"/>
                    <a:ea typeface="+mn-ea"/>
                    <a:cs typeface="+mn-cs"/>
                  </a:defRPr>
                </a:lvl1pPr>
                <a:lvl2pPr marL="634914" algn="l" defTabSz="1269827" rtl="0" eaLnBrk="1" latinLnBrk="0" hangingPunct="1">
                  <a:defRPr sz="2500" kern="1200">
                    <a:solidFill>
                      <a:schemeClr val="tx1"/>
                    </a:solidFill>
                    <a:latin typeface="+mn-lt"/>
                    <a:ea typeface="+mn-ea"/>
                    <a:cs typeface="+mn-cs"/>
                  </a:defRPr>
                </a:lvl2pPr>
                <a:lvl3pPr marL="1269827" algn="l" defTabSz="1269827" rtl="0" eaLnBrk="1" latinLnBrk="0" hangingPunct="1">
                  <a:defRPr sz="2500" kern="1200">
                    <a:solidFill>
                      <a:schemeClr val="tx1"/>
                    </a:solidFill>
                    <a:latin typeface="+mn-lt"/>
                    <a:ea typeface="+mn-ea"/>
                    <a:cs typeface="+mn-cs"/>
                  </a:defRPr>
                </a:lvl3pPr>
                <a:lvl4pPr marL="1904741" algn="l" defTabSz="1269827" rtl="0" eaLnBrk="1" latinLnBrk="0" hangingPunct="1">
                  <a:defRPr sz="2500" kern="1200">
                    <a:solidFill>
                      <a:schemeClr val="tx1"/>
                    </a:solidFill>
                    <a:latin typeface="+mn-lt"/>
                    <a:ea typeface="+mn-ea"/>
                    <a:cs typeface="+mn-cs"/>
                  </a:defRPr>
                </a:lvl4pPr>
                <a:lvl5pPr marL="2539655" algn="l" defTabSz="1269827" rtl="0" eaLnBrk="1" latinLnBrk="0" hangingPunct="1">
                  <a:defRPr sz="2500" kern="1200">
                    <a:solidFill>
                      <a:schemeClr val="tx1"/>
                    </a:solidFill>
                    <a:latin typeface="+mn-lt"/>
                    <a:ea typeface="+mn-ea"/>
                    <a:cs typeface="+mn-cs"/>
                  </a:defRPr>
                </a:lvl5pPr>
                <a:lvl6pPr marL="3174568" algn="l" defTabSz="1269827" rtl="0" eaLnBrk="1" latinLnBrk="0" hangingPunct="1">
                  <a:defRPr sz="2500" kern="1200">
                    <a:solidFill>
                      <a:schemeClr val="tx1"/>
                    </a:solidFill>
                    <a:latin typeface="+mn-lt"/>
                    <a:ea typeface="+mn-ea"/>
                    <a:cs typeface="+mn-cs"/>
                  </a:defRPr>
                </a:lvl6pPr>
                <a:lvl7pPr marL="3809482" algn="l" defTabSz="1269827" rtl="0" eaLnBrk="1" latinLnBrk="0" hangingPunct="1">
                  <a:defRPr sz="2500" kern="1200">
                    <a:solidFill>
                      <a:schemeClr val="tx1"/>
                    </a:solidFill>
                    <a:latin typeface="+mn-lt"/>
                    <a:ea typeface="+mn-ea"/>
                    <a:cs typeface="+mn-cs"/>
                  </a:defRPr>
                </a:lvl7pPr>
                <a:lvl8pPr marL="4444395" algn="l" defTabSz="1269827" rtl="0" eaLnBrk="1" latinLnBrk="0" hangingPunct="1">
                  <a:defRPr sz="2500" kern="1200">
                    <a:solidFill>
                      <a:schemeClr val="tx1"/>
                    </a:solidFill>
                    <a:latin typeface="+mn-lt"/>
                    <a:ea typeface="+mn-ea"/>
                    <a:cs typeface="+mn-cs"/>
                  </a:defRPr>
                </a:lvl8pPr>
                <a:lvl9pPr marL="5079309" algn="l" defTabSz="1269827" rtl="0" eaLnBrk="1" latinLnBrk="0" hangingPunct="1">
                  <a:defRPr sz="2500" kern="1200">
                    <a:solidFill>
                      <a:schemeClr val="tx1"/>
                    </a:solidFill>
                    <a:latin typeface="+mn-lt"/>
                    <a:ea typeface="+mn-ea"/>
                    <a:cs typeface="+mn-cs"/>
                  </a:defRPr>
                </a:lvl9pPr>
              </a:lstStyle>
              <a:p>
                <a:r>
                  <a:rPr lang="en-US">
                    <a:solidFill>
                      <a:schemeClr val="accent2"/>
                    </a:solidFill>
                    <a:latin typeface="Helvetica" charset="0"/>
                  </a:rPr>
                  <a:t>N45</a:t>
                </a:r>
              </a:p>
            </p:txBody>
          </p:sp>
          <p:sp>
            <p:nvSpPr>
              <p:cNvPr id="21" name="Line 15">
                <a:extLst>
                  <a:ext uri="{FF2B5EF4-FFF2-40B4-BE49-F238E27FC236}">
                    <a16:creationId xmlns:a16="http://schemas.microsoft.com/office/drawing/2014/main" id="{283F4075-7430-E741-9A0B-13A6D6669601}"/>
                  </a:ext>
                </a:extLst>
              </p:cNvPr>
              <p:cNvSpPr>
                <a:spLocks noChangeShapeType="1"/>
              </p:cNvSpPr>
              <p:nvPr/>
            </p:nvSpPr>
            <p:spPr bwMode="auto">
              <a:xfrm>
                <a:off x="7684571" y="5799620"/>
                <a:ext cx="0" cy="228600"/>
              </a:xfrm>
              <a:prstGeom prst="line">
                <a:avLst/>
              </a:prstGeom>
              <a:grpFill/>
              <a:ln w="9525">
                <a:solidFill>
                  <a:schemeClr val="tx1"/>
                </a:solidFill>
                <a:round/>
                <a:headEnd/>
                <a:tailEnd/>
              </a:ln>
              <a:extLst>
                <a:ext uri="{909E8E84-426E-40dd-AFC4-6F175D3DCCD1}">
                  <a14:hiddenFill xmlns:lc="http://schemas.openxmlformats.org/drawingml/2006/lockedCanvas" xmlns="" xmlns:a14="http://schemas.microsoft.com/office/drawing/2010/main">
                    <a:noFill/>
                  </a14:hiddenFill>
                </a:ext>
              </a:extLst>
            </p:spPr>
            <p:txBody>
              <a:bodyPr wrap="none" lIns="91435" tIns="45718" rIns="91435" bIns="45718" anchor="ctr"/>
              <a:lstStyle>
                <a:defPPr>
                  <a:defRPr lang="en-US"/>
                </a:defPPr>
                <a:lvl1pPr marL="0" algn="l" defTabSz="1269827" rtl="0" eaLnBrk="1" latinLnBrk="0" hangingPunct="1">
                  <a:defRPr sz="2500" kern="1200">
                    <a:solidFill>
                      <a:schemeClr val="tx1"/>
                    </a:solidFill>
                    <a:latin typeface="+mn-lt"/>
                    <a:ea typeface="+mn-ea"/>
                    <a:cs typeface="+mn-cs"/>
                  </a:defRPr>
                </a:lvl1pPr>
                <a:lvl2pPr marL="634914" algn="l" defTabSz="1269827" rtl="0" eaLnBrk="1" latinLnBrk="0" hangingPunct="1">
                  <a:defRPr sz="2500" kern="1200">
                    <a:solidFill>
                      <a:schemeClr val="tx1"/>
                    </a:solidFill>
                    <a:latin typeface="+mn-lt"/>
                    <a:ea typeface="+mn-ea"/>
                    <a:cs typeface="+mn-cs"/>
                  </a:defRPr>
                </a:lvl2pPr>
                <a:lvl3pPr marL="1269827" algn="l" defTabSz="1269827" rtl="0" eaLnBrk="1" latinLnBrk="0" hangingPunct="1">
                  <a:defRPr sz="2500" kern="1200">
                    <a:solidFill>
                      <a:schemeClr val="tx1"/>
                    </a:solidFill>
                    <a:latin typeface="+mn-lt"/>
                    <a:ea typeface="+mn-ea"/>
                    <a:cs typeface="+mn-cs"/>
                  </a:defRPr>
                </a:lvl3pPr>
                <a:lvl4pPr marL="1904741" algn="l" defTabSz="1269827" rtl="0" eaLnBrk="1" latinLnBrk="0" hangingPunct="1">
                  <a:defRPr sz="2500" kern="1200">
                    <a:solidFill>
                      <a:schemeClr val="tx1"/>
                    </a:solidFill>
                    <a:latin typeface="+mn-lt"/>
                    <a:ea typeface="+mn-ea"/>
                    <a:cs typeface="+mn-cs"/>
                  </a:defRPr>
                </a:lvl4pPr>
                <a:lvl5pPr marL="2539655" algn="l" defTabSz="1269827" rtl="0" eaLnBrk="1" latinLnBrk="0" hangingPunct="1">
                  <a:defRPr sz="2500" kern="1200">
                    <a:solidFill>
                      <a:schemeClr val="tx1"/>
                    </a:solidFill>
                    <a:latin typeface="+mn-lt"/>
                    <a:ea typeface="+mn-ea"/>
                    <a:cs typeface="+mn-cs"/>
                  </a:defRPr>
                </a:lvl5pPr>
                <a:lvl6pPr marL="3174568" algn="l" defTabSz="1269827" rtl="0" eaLnBrk="1" latinLnBrk="0" hangingPunct="1">
                  <a:defRPr sz="2500" kern="1200">
                    <a:solidFill>
                      <a:schemeClr val="tx1"/>
                    </a:solidFill>
                    <a:latin typeface="+mn-lt"/>
                    <a:ea typeface="+mn-ea"/>
                    <a:cs typeface="+mn-cs"/>
                  </a:defRPr>
                </a:lvl6pPr>
                <a:lvl7pPr marL="3809482" algn="l" defTabSz="1269827" rtl="0" eaLnBrk="1" latinLnBrk="0" hangingPunct="1">
                  <a:defRPr sz="2500" kern="1200">
                    <a:solidFill>
                      <a:schemeClr val="tx1"/>
                    </a:solidFill>
                    <a:latin typeface="+mn-lt"/>
                    <a:ea typeface="+mn-ea"/>
                    <a:cs typeface="+mn-cs"/>
                  </a:defRPr>
                </a:lvl7pPr>
                <a:lvl8pPr marL="4444395" algn="l" defTabSz="1269827" rtl="0" eaLnBrk="1" latinLnBrk="0" hangingPunct="1">
                  <a:defRPr sz="2500" kern="1200">
                    <a:solidFill>
                      <a:schemeClr val="tx1"/>
                    </a:solidFill>
                    <a:latin typeface="+mn-lt"/>
                    <a:ea typeface="+mn-ea"/>
                    <a:cs typeface="+mn-cs"/>
                  </a:defRPr>
                </a:lvl8pPr>
                <a:lvl9pPr marL="5079309" algn="l" defTabSz="1269827" rtl="0" eaLnBrk="1" latinLnBrk="0" hangingPunct="1">
                  <a:defRPr sz="2500" kern="1200">
                    <a:solidFill>
                      <a:schemeClr val="tx1"/>
                    </a:solidFill>
                    <a:latin typeface="+mn-lt"/>
                    <a:ea typeface="+mn-ea"/>
                    <a:cs typeface="+mn-cs"/>
                  </a:defRPr>
                </a:lvl9pPr>
              </a:lstStyle>
              <a:p>
                <a:endParaRPr lang="en-US"/>
              </a:p>
            </p:txBody>
          </p:sp>
        </p:grpSp>
        <p:grpSp>
          <p:nvGrpSpPr>
            <p:cNvPr id="14" name="组合 13">
              <a:extLst>
                <a:ext uri="{FF2B5EF4-FFF2-40B4-BE49-F238E27FC236}">
                  <a16:creationId xmlns:a16="http://schemas.microsoft.com/office/drawing/2014/main" id="{C6B431C6-8433-554E-8B1D-EC3ECF8ADF6A}"/>
                </a:ext>
              </a:extLst>
            </p:cNvPr>
            <p:cNvGrpSpPr/>
            <p:nvPr/>
          </p:nvGrpSpPr>
          <p:grpSpPr>
            <a:xfrm>
              <a:off x="4331771" y="5799620"/>
              <a:ext cx="749264" cy="704551"/>
              <a:chOff x="4331771" y="5799620"/>
              <a:chExt cx="749264" cy="704551"/>
            </a:xfrm>
            <a:solidFill>
              <a:schemeClr val="bg1"/>
            </a:solidFill>
          </p:grpSpPr>
          <p:sp>
            <p:nvSpPr>
              <p:cNvPr id="18" name="Text Box 4">
                <a:extLst>
                  <a:ext uri="{FF2B5EF4-FFF2-40B4-BE49-F238E27FC236}">
                    <a16:creationId xmlns:a16="http://schemas.microsoft.com/office/drawing/2014/main" id="{22BEBE87-4DEC-F74A-A905-C6E24BB6DF1A}"/>
                  </a:ext>
                </a:extLst>
              </p:cNvPr>
              <p:cNvSpPr txBox="1">
                <a:spLocks noChangeArrowheads="1"/>
              </p:cNvSpPr>
              <p:nvPr/>
            </p:nvSpPr>
            <p:spPr bwMode="auto">
              <a:xfrm>
                <a:off x="4331771" y="6042510"/>
                <a:ext cx="749264" cy="461661"/>
              </a:xfrm>
              <a:prstGeom prst="rect">
                <a:avLst/>
              </a:prstGeom>
              <a:grpFill/>
              <a:ln w="9525">
                <a:solidFill>
                  <a:schemeClr val="tx1"/>
                </a:solidFill>
                <a:miter lim="800000"/>
                <a:headEnd/>
                <a:tailEnd/>
              </a:ln>
              <a:extLst>
                <a:ext uri="{909E8E84-426E-40dd-AFC4-6F175D3DCCD1}">
                  <a14:hiddenFill xmlns:lc="http://schemas.openxmlformats.org/drawingml/2006/lockedCanvas" xmlns="" xmlns:a14="http://schemas.microsoft.com/office/drawing/2010/main">
                    <a:solidFill>
                      <a:srgbClr val="FFFFFF"/>
                    </a:solidFill>
                  </a14:hiddenFill>
                </a:ext>
              </a:extLst>
            </p:spPr>
            <p:txBody>
              <a:bodyPr wrap="none" lIns="91435" tIns="45718" rIns="91435" bIns="45718">
                <a:spAutoFit/>
              </a:bodyPr>
              <a:lstStyle>
                <a:defPPr>
                  <a:defRPr lang="en-US"/>
                </a:defPPr>
                <a:lvl1pPr marL="0" algn="l" defTabSz="1269827" rtl="0" eaLnBrk="1" latinLnBrk="0" hangingPunct="1">
                  <a:defRPr sz="2500" kern="1200">
                    <a:solidFill>
                      <a:schemeClr val="tx1"/>
                    </a:solidFill>
                    <a:latin typeface="+mn-lt"/>
                    <a:ea typeface="+mn-ea"/>
                    <a:cs typeface="+mn-cs"/>
                  </a:defRPr>
                </a:lvl1pPr>
                <a:lvl2pPr marL="634914" algn="l" defTabSz="1269827" rtl="0" eaLnBrk="1" latinLnBrk="0" hangingPunct="1">
                  <a:defRPr sz="2500" kern="1200">
                    <a:solidFill>
                      <a:schemeClr val="tx1"/>
                    </a:solidFill>
                    <a:latin typeface="+mn-lt"/>
                    <a:ea typeface="+mn-ea"/>
                    <a:cs typeface="+mn-cs"/>
                  </a:defRPr>
                </a:lvl2pPr>
                <a:lvl3pPr marL="1269827" algn="l" defTabSz="1269827" rtl="0" eaLnBrk="1" latinLnBrk="0" hangingPunct="1">
                  <a:defRPr sz="2500" kern="1200">
                    <a:solidFill>
                      <a:schemeClr val="tx1"/>
                    </a:solidFill>
                    <a:latin typeface="+mn-lt"/>
                    <a:ea typeface="+mn-ea"/>
                    <a:cs typeface="+mn-cs"/>
                  </a:defRPr>
                </a:lvl3pPr>
                <a:lvl4pPr marL="1904741" algn="l" defTabSz="1269827" rtl="0" eaLnBrk="1" latinLnBrk="0" hangingPunct="1">
                  <a:defRPr sz="2500" kern="1200">
                    <a:solidFill>
                      <a:schemeClr val="tx1"/>
                    </a:solidFill>
                    <a:latin typeface="+mn-lt"/>
                    <a:ea typeface="+mn-ea"/>
                    <a:cs typeface="+mn-cs"/>
                  </a:defRPr>
                </a:lvl4pPr>
                <a:lvl5pPr marL="2539655" algn="l" defTabSz="1269827" rtl="0" eaLnBrk="1" latinLnBrk="0" hangingPunct="1">
                  <a:defRPr sz="2500" kern="1200">
                    <a:solidFill>
                      <a:schemeClr val="tx1"/>
                    </a:solidFill>
                    <a:latin typeface="+mn-lt"/>
                    <a:ea typeface="+mn-ea"/>
                    <a:cs typeface="+mn-cs"/>
                  </a:defRPr>
                </a:lvl5pPr>
                <a:lvl6pPr marL="3174568" algn="l" defTabSz="1269827" rtl="0" eaLnBrk="1" latinLnBrk="0" hangingPunct="1">
                  <a:defRPr sz="2500" kern="1200">
                    <a:solidFill>
                      <a:schemeClr val="tx1"/>
                    </a:solidFill>
                    <a:latin typeface="+mn-lt"/>
                    <a:ea typeface="+mn-ea"/>
                    <a:cs typeface="+mn-cs"/>
                  </a:defRPr>
                </a:lvl6pPr>
                <a:lvl7pPr marL="3809482" algn="l" defTabSz="1269827" rtl="0" eaLnBrk="1" latinLnBrk="0" hangingPunct="1">
                  <a:defRPr sz="2500" kern="1200">
                    <a:solidFill>
                      <a:schemeClr val="tx1"/>
                    </a:solidFill>
                    <a:latin typeface="+mn-lt"/>
                    <a:ea typeface="+mn-ea"/>
                    <a:cs typeface="+mn-cs"/>
                  </a:defRPr>
                </a:lvl7pPr>
                <a:lvl8pPr marL="4444395" algn="l" defTabSz="1269827" rtl="0" eaLnBrk="1" latinLnBrk="0" hangingPunct="1">
                  <a:defRPr sz="2500" kern="1200">
                    <a:solidFill>
                      <a:schemeClr val="tx1"/>
                    </a:solidFill>
                    <a:latin typeface="+mn-lt"/>
                    <a:ea typeface="+mn-ea"/>
                    <a:cs typeface="+mn-cs"/>
                  </a:defRPr>
                </a:lvl8pPr>
                <a:lvl9pPr marL="5079309" algn="l" defTabSz="1269827" rtl="0" eaLnBrk="1" latinLnBrk="0" hangingPunct="1">
                  <a:defRPr sz="2500" kern="1200">
                    <a:solidFill>
                      <a:schemeClr val="tx1"/>
                    </a:solidFill>
                    <a:latin typeface="+mn-lt"/>
                    <a:ea typeface="+mn-ea"/>
                    <a:cs typeface="+mn-cs"/>
                  </a:defRPr>
                </a:lvl9pPr>
              </a:lstStyle>
              <a:p>
                <a:r>
                  <a:rPr lang="en-US">
                    <a:solidFill>
                      <a:schemeClr val="accent2"/>
                    </a:solidFill>
                    <a:latin typeface="Helvetica" charset="0"/>
                  </a:rPr>
                  <a:t>N80</a:t>
                </a:r>
              </a:p>
            </p:txBody>
          </p:sp>
          <p:sp>
            <p:nvSpPr>
              <p:cNvPr id="19" name="Line 16">
                <a:extLst>
                  <a:ext uri="{FF2B5EF4-FFF2-40B4-BE49-F238E27FC236}">
                    <a16:creationId xmlns:a16="http://schemas.microsoft.com/office/drawing/2014/main" id="{0FFB87D3-0810-6E4C-B014-16C748C44FF1}"/>
                  </a:ext>
                </a:extLst>
              </p:cNvPr>
              <p:cNvSpPr>
                <a:spLocks noChangeShapeType="1"/>
              </p:cNvSpPr>
              <p:nvPr/>
            </p:nvSpPr>
            <p:spPr bwMode="auto">
              <a:xfrm>
                <a:off x="5017571" y="5799620"/>
                <a:ext cx="0" cy="228600"/>
              </a:xfrm>
              <a:prstGeom prst="line">
                <a:avLst/>
              </a:prstGeom>
              <a:grpFill/>
              <a:ln w="9525">
                <a:solidFill>
                  <a:schemeClr val="tx1"/>
                </a:solidFill>
                <a:round/>
                <a:headEnd/>
                <a:tailEnd/>
              </a:ln>
              <a:extLst>
                <a:ext uri="{909E8E84-426E-40dd-AFC4-6F175D3DCCD1}">
                  <a14:hiddenFill xmlns:lc="http://schemas.openxmlformats.org/drawingml/2006/lockedCanvas" xmlns="" xmlns:a14="http://schemas.microsoft.com/office/drawing/2010/main">
                    <a:noFill/>
                  </a14:hiddenFill>
                </a:ext>
              </a:extLst>
            </p:spPr>
            <p:txBody>
              <a:bodyPr wrap="none" lIns="91435" tIns="45718" rIns="91435" bIns="45718" anchor="ctr"/>
              <a:lstStyle>
                <a:defPPr>
                  <a:defRPr lang="en-US"/>
                </a:defPPr>
                <a:lvl1pPr marL="0" algn="l" defTabSz="1269827" rtl="0" eaLnBrk="1" latinLnBrk="0" hangingPunct="1">
                  <a:defRPr sz="2500" kern="1200">
                    <a:solidFill>
                      <a:schemeClr val="tx1"/>
                    </a:solidFill>
                    <a:latin typeface="+mn-lt"/>
                    <a:ea typeface="+mn-ea"/>
                    <a:cs typeface="+mn-cs"/>
                  </a:defRPr>
                </a:lvl1pPr>
                <a:lvl2pPr marL="634914" algn="l" defTabSz="1269827" rtl="0" eaLnBrk="1" latinLnBrk="0" hangingPunct="1">
                  <a:defRPr sz="2500" kern="1200">
                    <a:solidFill>
                      <a:schemeClr val="tx1"/>
                    </a:solidFill>
                    <a:latin typeface="+mn-lt"/>
                    <a:ea typeface="+mn-ea"/>
                    <a:cs typeface="+mn-cs"/>
                  </a:defRPr>
                </a:lvl2pPr>
                <a:lvl3pPr marL="1269827" algn="l" defTabSz="1269827" rtl="0" eaLnBrk="1" latinLnBrk="0" hangingPunct="1">
                  <a:defRPr sz="2500" kern="1200">
                    <a:solidFill>
                      <a:schemeClr val="tx1"/>
                    </a:solidFill>
                    <a:latin typeface="+mn-lt"/>
                    <a:ea typeface="+mn-ea"/>
                    <a:cs typeface="+mn-cs"/>
                  </a:defRPr>
                </a:lvl3pPr>
                <a:lvl4pPr marL="1904741" algn="l" defTabSz="1269827" rtl="0" eaLnBrk="1" latinLnBrk="0" hangingPunct="1">
                  <a:defRPr sz="2500" kern="1200">
                    <a:solidFill>
                      <a:schemeClr val="tx1"/>
                    </a:solidFill>
                    <a:latin typeface="+mn-lt"/>
                    <a:ea typeface="+mn-ea"/>
                    <a:cs typeface="+mn-cs"/>
                  </a:defRPr>
                </a:lvl4pPr>
                <a:lvl5pPr marL="2539655" algn="l" defTabSz="1269827" rtl="0" eaLnBrk="1" latinLnBrk="0" hangingPunct="1">
                  <a:defRPr sz="2500" kern="1200">
                    <a:solidFill>
                      <a:schemeClr val="tx1"/>
                    </a:solidFill>
                    <a:latin typeface="+mn-lt"/>
                    <a:ea typeface="+mn-ea"/>
                    <a:cs typeface="+mn-cs"/>
                  </a:defRPr>
                </a:lvl5pPr>
                <a:lvl6pPr marL="3174568" algn="l" defTabSz="1269827" rtl="0" eaLnBrk="1" latinLnBrk="0" hangingPunct="1">
                  <a:defRPr sz="2500" kern="1200">
                    <a:solidFill>
                      <a:schemeClr val="tx1"/>
                    </a:solidFill>
                    <a:latin typeface="+mn-lt"/>
                    <a:ea typeface="+mn-ea"/>
                    <a:cs typeface="+mn-cs"/>
                  </a:defRPr>
                </a:lvl6pPr>
                <a:lvl7pPr marL="3809482" algn="l" defTabSz="1269827" rtl="0" eaLnBrk="1" latinLnBrk="0" hangingPunct="1">
                  <a:defRPr sz="2500" kern="1200">
                    <a:solidFill>
                      <a:schemeClr val="tx1"/>
                    </a:solidFill>
                    <a:latin typeface="+mn-lt"/>
                    <a:ea typeface="+mn-ea"/>
                    <a:cs typeface="+mn-cs"/>
                  </a:defRPr>
                </a:lvl7pPr>
                <a:lvl8pPr marL="4444395" algn="l" defTabSz="1269827" rtl="0" eaLnBrk="1" latinLnBrk="0" hangingPunct="1">
                  <a:defRPr sz="2500" kern="1200">
                    <a:solidFill>
                      <a:schemeClr val="tx1"/>
                    </a:solidFill>
                    <a:latin typeface="+mn-lt"/>
                    <a:ea typeface="+mn-ea"/>
                    <a:cs typeface="+mn-cs"/>
                  </a:defRPr>
                </a:lvl8pPr>
                <a:lvl9pPr marL="5079309" algn="l" defTabSz="1269827" rtl="0" eaLnBrk="1" latinLnBrk="0" hangingPunct="1">
                  <a:defRPr sz="2500" kern="1200">
                    <a:solidFill>
                      <a:schemeClr val="tx1"/>
                    </a:solidFill>
                    <a:latin typeface="+mn-lt"/>
                    <a:ea typeface="+mn-ea"/>
                    <a:cs typeface="+mn-cs"/>
                  </a:defRPr>
                </a:lvl9pPr>
              </a:lstStyle>
              <a:p>
                <a:endParaRPr lang="en-US"/>
              </a:p>
            </p:txBody>
          </p:sp>
        </p:grpSp>
        <p:grpSp>
          <p:nvGrpSpPr>
            <p:cNvPr id="15" name="组合 14">
              <a:extLst>
                <a:ext uri="{FF2B5EF4-FFF2-40B4-BE49-F238E27FC236}">
                  <a16:creationId xmlns:a16="http://schemas.microsoft.com/office/drawing/2014/main" id="{89B98E68-A9AE-0247-BC24-DFE20350998D}"/>
                </a:ext>
              </a:extLst>
            </p:cNvPr>
            <p:cNvGrpSpPr/>
            <p:nvPr/>
          </p:nvGrpSpPr>
          <p:grpSpPr>
            <a:xfrm>
              <a:off x="4103171" y="3069121"/>
              <a:ext cx="1143000" cy="673099"/>
              <a:chOff x="4103171" y="3069121"/>
              <a:chExt cx="1143000" cy="673099"/>
            </a:xfrm>
            <a:solidFill>
              <a:schemeClr val="bg1"/>
            </a:solidFill>
          </p:grpSpPr>
          <p:sp>
            <p:nvSpPr>
              <p:cNvPr id="16" name="Text Box 5">
                <a:extLst>
                  <a:ext uri="{FF2B5EF4-FFF2-40B4-BE49-F238E27FC236}">
                    <a16:creationId xmlns:a16="http://schemas.microsoft.com/office/drawing/2014/main" id="{24D1632C-759B-2D43-AC19-3F64CDB1EE67}"/>
                  </a:ext>
                </a:extLst>
              </p:cNvPr>
              <p:cNvSpPr txBox="1">
                <a:spLocks noChangeArrowheads="1"/>
              </p:cNvSpPr>
              <p:nvPr/>
            </p:nvSpPr>
            <p:spPr bwMode="auto">
              <a:xfrm>
                <a:off x="4103171" y="3069121"/>
                <a:ext cx="897742" cy="461661"/>
              </a:xfrm>
              <a:prstGeom prst="rect">
                <a:avLst/>
              </a:prstGeom>
              <a:grpFill/>
              <a:ln w="12700">
                <a:solidFill>
                  <a:schemeClr val="tx1"/>
                </a:solidFill>
                <a:miter lim="800000"/>
                <a:headEnd/>
                <a:tailEnd/>
              </a:ln>
              <a:extLst>
                <a:ext uri="{909E8E84-426E-40dd-AFC4-6F175D3DCCD1}">
                  <a14:hiddenFill xmlns:lc="http://schemas.openxmlformats.org/drawingml/2006/lockedCanvas" xmlns="" xmlns:a14="http://schemas.microsoft.com/office/drawing/2010/main">
                    <a:solidFill>
                      <a:srgbClr val="FFFFFF"/>
                    </a:solidFill>
                  </a14:hiddenFill>
                </a:ext>
              </a:extLst>
            </p:spPr>
            <p:txBody>
              <a:bodyPr wrap="none" lIns="91435" tIns="45718" rIns="91435" bIns="45718">
                <a:spAutoFit/>
              </a:bodyPr>
              <a:lstStyle>
                <a:defPPr>
                  <a:defRPr lang="en-US"/>
                </a:defPPr>
                <a:lvl1pPr marL="0" algn="l" defTabSz="1269827" rtl="0" eaLnBrk="1" latinLnBrk="0" hangingPunct="1">
                  <a:defRPr sz="2500" kern="1200">
                    <a:solidFill>
                      <a:schemeClr val="tx1"/>
                    </a:solidFill>
                    <a:latin typeface="+mn-lt"/>
                    <a:ea typeface="+mn-ea"/>
                    <a:cs typeface="+mn-cs"/>
                  </a:defRPr>
                </a:lvl1pPr>
                <a:lvl2pPr marL="634914" algn="l" defTabSz="1269827" rtl="0" eaLnBrk="1" latinLnBrk="0" hangingPunct="1">
                  <a:defRPr sz="2500" kern="1200">
                    <a:solidFill>
                      <a:schemeClr val="tx1"/>
                    </a:solidFill>
                    <a:latin typeface="+mn-lt"/>
                    <a:ea typeface="+mn-ea"/>
                    <a:cs typeface="+mn-cs"/>
                  </a:defRPr>
                </a:lvl2pPr>
                <a:lvl3pPr marL="1269827" algn="l" defTabSz="1269827" rtl="0" eaLnBrk="1" latinLnBrk="0" hangingPunct="1">
                  <a:defRPr sz="2500" kern="1200">
                    <a:solidFill>
                      <a:schemeClr val="tx1"/>
                    </a:solidFill>
                    <a:latin typeface="+mn-lt"/>
                    <a:ea typeface="+mn-ea"/>
                    <a:cs typeface="+mn-cs"/>
                  </a:defRPr>
                </a:lvl3pPr>
                <a:lvl4pPr marL="1904741" algn="l" defTabSz="1269827" rtl="0" eaLnBrk="1" latinLnBrk="0" hangingPunct="1">
                  <a:defRPr sz="2500" kern="1200">
                    <a:solidFill>
                      <a:schemeClr val="tx1"/>
                    </a:solidFill>
                    <a:latin typeface="+mn-lt"/>
                    <a:ea typeface="+mn-ea"/>
                    <a:cs typeface="+mn-cs"/>
                  </a:defRPr>
                </a:lvl4pPr>
                <a:lvl5pPr marL="2539655" algn="l" defTabSz="1269827" rtl="0" eaLnBrk="1" latinLnBrk="0" hangingPunct="1">
                  <a:defRPr sz="2500" kern="1200">
                    <a:solidFill>
                      <a:schemeClr val="tx1"/>
                    </a:solidFill>
                    <a:latin typeface="+mn-lt"/>
                    <a:ea typeface="+mn-ea"/>
                    <a:cs typeface="+mn-cs"/>
                  </a:defRPr>
                </a:lvl5pPr>
                <a:lvl6pPr marL="3174568" algn="l" defTabSz="1269827" rtl="0" eaLnBrk="1" latinLnBrk="0" hangingPunct="1">
                  <a:defRPr sz="2500" kern="1200">
                    <a:solidFill>
                      <a:schemeClr val="tx1"/>
                    </a:solidFill>
                    <a:latin typeface="+mn-lt"/>
                    <a:ea typeface="+mn-ea"/>
                    <a:cs typeface="+mn-cs"/>
                  </a:defRPr>
                </a:lvl6pPr>
                <a:lvl7pPr marL="3809482" algn="l" defTabSz="1269827" rtl="0" eaLnBrk="1" latinLnBrk="0" hangingPunct="1">
                  <a:defRPr sz="2500" kern="1200">
                    <a:solidFill>
                      <a:schemeClr val="tx1"/>
                    </a:solidFill>
                    <a:latin typeface="+mn-lt"/>
                    <a:ea typeface="+mn-ea"/>
                    <a:cs typeface="+mn-cs"/>
                  </a:defRPr>
                </a:lvl7pPr>
                <a:lvl8pPr marL="4444395" algn="l" defTabSz="1269827" rtl="0" eaLnBrk="1" latinLnBrk="0" hangingPunct="1">
                  <a:defRPr sz="2500" kern="1200">
                    <a:solidFill>
                      <a:schemeClr val="tx1"/>
                    </a:solidFill>
                    <a:latin typeface="+mn-lt"/>
                    <a:ea typeface="+mn-ea"/>
                    <a:cs typeface="+mn-cs"/>
                  </a:defRPr>
                </a:lvl8pPr>
                <a:lvl9pPr marL="5079309" algn="l" defTabSz="1269827" rtl="0" eaLnBrk="1" latinLnBrk="0" hangingPunct="1">
                  <a:defRPr sz="2500" kern="1200">
                    <a:solidFill>
                      <a:schemeClr val="tx1"/>
                    </a:solidFill>
                    <a:latin typeface="+mn-lt"/>
                    <a:ea typeface="+mn-ea"/>
                    <a:cs typeface="+mn-cs"/>
                  </a:defRPr>
                </a:lvl9pPr>
              </a:lstStyle>
              <a:p>
                <a:r>
                  <a:rPr lang="en-US">
                    <a:solidFill>
                      <a:schemeClr val="accent2"/>
                    </a:solidFill>
                    <a:latin typeface="Helvetica" charset="0"/>
                  </a:rPr>
                  <a:t>N112</a:t>
                </a:r>
              </a:p>
            </p:txBody>
          </p:sp>
          <p:sp>
            <p:nvSpPr>
              <p:cNvPr id="17" name="Line 17">
                <a:extLst>
                  <a:ext uri="{FF2B5EF4-FFF2-40B4-BE49-F238E27FC236}">
                    <a16:creationId xmlns:a16="http://schemas.microsoft.com/office/drawing/2014/main" id="{06BF9EDA-1C5B-DF4E-BE4C-3DB0DBA6B35C}"/>
                  </a:ext>
                </a:extLst>
              </p:cNvPr>
              <p:cNvSpPr>
                <a:spLocks noChangeShapeType="1"/>
              </p:cNvSpPr>
              <p:nvPr/>
            </p:nvSpPr>
            <p:spPr bwMode="auto">
              <a:xfrm>
                <a:off x="5246171" y="3513620"/>
                <a:ext cx="0" cy="228600"/>
              </a:xfrm>
              <a:prstGeom prst="line">
                <a:avLst/>
              </a:prstGeom>
              <a:grpFill/>
              <a:ln w="9525">
                <a:solidFill>
                  <a:schemeClr val="tx1"/>
                </a:solidFill>
                <a:round/>
                <a:headEnd/>
                <a:tailEnd/>
              </a:ln>
              <a:extLst>
                <a:ext uri="{909E8E84-426E-40dd-AFC4-6F175D3DCCD1}">
                  <a14:hiddenFill xmlns:lc="http://schemas.openxmlformats.org/drawingml/2006/lockedCanvas" xmlns="" xmlns:a14="http://schemas.microsoft.com/office/drawing/2010/main">
                    <a:noFill/>
                  </a14:hiddenFill>
                </a:ext>
              </a:extLst>
            </p:spPr>
            <p:txBody>
              <a:bodyPr wrap="none" lIns="91435" tIns="45718" rIns="91435" bIns="45718" anchor="ctr"/>
              <a:lstStyle>
                <a:defPPr>
                  <a:defRPr lang="en-US"/>
                </a:defPPr>
                <a:lvl1pPr marL="0" algn="l" defTabSz="1269827" rtl="0" eaLnBrk="1" latinLnBrk="0" hangingPunct="1">
                  <a:defRPr sz="2500" kern="1200">
                    <a:solidFill>
                      <a:schemeClr val="tx1"/>
                    </a:solidFill>
                    <a:latin typeface="+mn-lt"/>
                    <a:ea typeface="+mn-ea"/>
                    <a:cs typeface="+mn-cs"/>
                  </a:defRPr>
                </a:lvl1pPr>
                <a:lvl2pPr marL="634914" algn="l" defTabSz="1269827" rtl="0" eaLnBrk="1" latinLnBrk="0" hangingPunct="1">
                  <a:defRPr sz="2500" kern="1200">
                    <a:solidFill>
                      <a:schemeClr val="tx1"/>
                    </a:solidFill>
                    <a:latin typeface="+mn-lt"/>
                    <a:ea typeface="+mn-ea"/>
                    <a:cs typeface="+mn-cs"/>
                  </a:defRPr>
                </a:lvl2pPr>
                <a:lvl3pPr marL="1269827" algn="l" defTabSz="1269827" rtl="0" eaLnBrk="1" latinLnBrk="0" hangingPunct="1">
                  <a:defRPr sz="2500" kern="1200">
                    <a:solidFill>
                      <a:schemeClr val="tx1"/>
                    </a:solidFill>
                    <a:latin typeface="+mn-lt"/>
                    <a:ea typeface="+mn-ea"/>
                    <a:cs typeface="+mn-cs"/>
                  </a:defRPr>
                </a:lvl3pPr>
                <a:lvl4pPr marL="1904741" algn="l" defTabSz="1269827" rtl="0" eaLnBrk="1" latinLnBrk="0" hangingPunct="1">
                  <a:defRPr sz="2500" kern="1200">
                    <a:solidFill>
                      <a:schemeClr val="tx1"/>
                    </a:solidFill>
                    <a:latin typeface="+mn-lt"/>
                    <a:ea typeface="+mn-ea"/>
                    <a:cs typeface="+mn-cs"/>
                  </a:defRPr>
                </a:lvl4pPr>
                <a:lvl5pPr marL="2539655" algn="l" defTabSz="1269827" rtl="0" eaLnBrk="1" latinLnBrk="0" hangingPunct="1">
                  <a:defRPr sz="2500" kern="1200">
                    <a:solidFill>
                      <a:schemeClr val="tx1"/>
                    </a:solidFill>
                    <a:latin typeface="+mn-lt"/>
                    <a:ea typeface="+mn-ea"/>
                    <a:cs typeface="+mn-cs"/>
                  </a:defRPr>
                </a:lvl5pPr>
                <a:lvl6pPr marL="3174568" algn="l" defTabSz="1269827" rtl="0" eaLnBrk="1" latinLnBrk="0" hangingPunct="1">
                  <a:defRPr sz="2500" kern="1200">
                    <a:solidFill>
                      <a:schemeClr val="tx1"/>
                    </a:solidFill>
                    <a:latin typeface="+mn-lt"/>
                    <a:ea typeface="+mn-ea"/>
                    <a:cs typeface="+mn-cs"/>
                  </a:defRPr>
                </a:lvl6pPr>
                <a:lvl7pPr marL="3809482" algn="l" defTabSz="1269827" rtl="0" eaLnBrk="1" latinLnBrk="0" hangingPunct="1">
                  <a:defRPr sz="2500" kern="1200">
                    <a:solidFill>
                      <a:schemeClr val="tx1"/>
                    </a:solidFill>
                    <a:latin typeface="+mn-lt"/>
                    <a:ea typeface="+mn-ea"/>
                    <a:cs typeface="+mn-cs"/>
                  </a:defRPr>
                </a:lvl7pPr>
                <a:lvl8pPr marL="4444395" algn="l" defTabSz="1269827" rtl="0" eaLnBrk="1" latinLnBrk="0" hangingPunct="1">
                  <a:defRPr sz="2500" kern="1200">
                    <a:solidFill>
                      <a:schemeClr val="tx1"/>
                    </a:solidFill>
                    <a:latin typeface="+mn-lt"/>
                    <a:ea typeface="+mn-ea"/>
                    <a:cs typeface="+mn-cs"/>
                  </a:defRPr>
                </a:lvl8pPr>
                <a:lvl9pPr marL="5079309" algn="l" defTabSz="1269827" rtl="0" eaLnBrk="1" latinLnBrk="0" hangingPunct="1">
                  <a:defRPr sz="2500" kern="1200">
                    <a:solidFill>
                      <a:schemeClr val="tx1"/>
                    </a:solidFill>
                    <a:latin typeface="+mn-lt"/>
                    <a:ea typeface="+mn-ea"/>
                    <a:cs typeface="+mn-cs"/>
                  </a:defRPr>
                </a:lvl9pPr>
              </a:lstStyle>
              <a:p>
                <a:endParaRPr lang="en-US"/>
              </a:p>
            </p:txBody>
          </p:sp>
        </p:grpSp>
      </p:grpSp>
      <p:grpSp>
        <p:nvGrpSpPr>
          <p:cNvPr id="31" name="组合 30">
            <a:extLst>
              <a:ext uri="{FF2B5EF4-FFF2-40B4-BE49-F238E27FC236}">
                <a16:creationId xmlns:a16="http://schemas.microsoft.com/office/drawing/2014/main" id="{E64B356F-37A1-C843-AE30-1C84AE85724A}"/>
              </a:ext>
            </a:extLst>
          </p:cNvPr>
          <p:cNvGrpSpPr/>
          <p:nvPr/>
        </p:nvGrpSpPr>
        <p:grpSpPr>
          <a:xfrm>
            <a:off x="8145461" y="3489294"/>
            <a:ext cx="1384337" cy="584775"/>
            <a:chOff x="8145461" y="3542049"/>
            <a:chExt cx="1384337" cy="584775"/>
          </a:xfrm>
        </p:grpSpPr>
        <p:sp>
          <p:nvSpPr>
            <p:cNvPr id="5" name="文本框 4">
              <a:extLst>
                <a:ext uri="{FF2B5EF4-FFF2-40B4-BE49-F238E27FC236}">
                  <a16:creationId xmlns:a16="http://schemas.microsoft.com/office/drawing/2014/main" id="{0CBC573F-EAF0-F045-B576-0E58D3C04896}"/>
                </a:ext>
              </a:extLst>
            </p:cNvPr>
            <p:cNvSpPr txBox="1"/>
            <p:nvPr/>
          </p:nvSpPr>
          <p:spPr>
            <a:xfrm>
              <a:off x="8483026" y="3542049"/>
              <a:ext cx="1046772" cy="584775"/>
            </a:xfrm>
            <a:prstGeom prst="rect">
              <a:avLst/>
            </a:prstGeom>
            <a:noFill/>
          </p:spPr>
          <p:txBody>
            <a:bodyPr wrap="square" rtlCol="0">
              <a:spAutoFit/>
            </a:bodyPr>
            <a:lstStyle/>
            <a:p>
              <a:r>
                <a:rPr kumimoji="1" lang="en-US" altLang="zh-CN" sz="3200" b="1" dirty="0">
                  <a:solidFill>
                    <a:schemeClr val="accent6"/>
                  </a:solidFill>
                  <a:latin typeface="Arial" panose="020B0604020202020204" pitchFamily="34" charset="0"/>
                  <a:cs typeface="Arial" panose="020B0604020202020204" pitchFamily="34" charset="0"/>
                </a:rPr>
                <a:t>[a-d]</a:t>
              </a:r>
              <a:endParaRPr kumimoji="1" lang="zh-CN" altLang="en-US" sz="3200" b="1" dirty="0">
                <a:solidFill>
                  <a:schemeClr val="accent6"/>
                </a:solidFill>
                <a:latin typeface="Arial" panose="020B0604020202020204" pitchFamily="34" charset="0"/>
                <a:cs typeface="Arial" panose="020B0604020202020204" pitchFamily="34" charset="0"/>
              </a:endParaRPr>
            </a:p>
          </p:txBody>
        </p:sp>
        <p:cxnSp>
          <p:nvCxnSpPr>
            <p:cNvPr id="29" name="直线箭头连接符 28">
              <a:extLst>
                <a:ext uri="{FF2B5EF4-FFF2-40B4-BE49-F238E27FC236}">
                  <a16:creationId xmlns:a16="http://schemas.microsoft.com/office/drawing/2014/main" id="{1AD27DCF-C855-1E48-ACE7-4CD3E0113120}"/>
                </a:ext>
              </a:extLst>
            </p:cNvPr>
            <p:cNvCxnSpPr>
              <a:cxnSpLocks/>
              <a:stCxn id="22" idx="3"/>
              <a:endCxn id="5" idx="1"/>
            </p:cNvCxnSpPr>
            <p:nvPr/>
          </p:nvCxnSpPr>
          <p:spPr>
            <a:xfrm>
              <a:off x="8145461" y="3553342"/>
              <a:ext cx="337565" cy="281095"/>
            </a:xfrm>
            <a:prstGeom prst="straightConnector1">
              <a:avLst/>
            </a:prstGeom>
            <a:ln w="571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grpSp>
      <p:grpSp>
        <p:nvGrpSpPr>
          <p:cNvPr id="33" name="组合 32">
            <a:extLst>
              <a:ext uri="{FF2B5EF4-FFF2-40B4-BE49-F238E27FC236}">
                <a16:creationId xmlns:a16="http://schemas.microsoft.com/office/drawing/2014/main" id="{A8EC497D-82F8-8442-A1CD-B5FACE12DAC5}"/>
              </a:ext>
            </a:extLst>
          </p:cNvPr>
          <p:cNvGrpSpPr/>
          <p:nvPr/>
        </p:nvGrpSpPr>
        <p:grpSpPr>
          <a:xfrm>
            <a:off x="8610600" y="4604057"/>
            <a:ext cx="1371600" cy="584775"/>
            <a:chOff x="8158198" y="3542049"/>
            <a:chExt cx="1371600" cy="584775"/>
          </a:xfrm>
        </p:grpSpPr>
        <p:sp>
          <p:nvSpPr>
            <p:cNvPr id="34" name="文本框 33">
              <a:extLst>
                <a:ext uri="{FF2B5EF4-FFF2-40B4-BE49-F238E27FC236}">
                  <a16:creationId xmlns:a16="http://schemas.microsoft.com/office/drawing/2014/main" id="{2C766868-4388-7D41-A1D2-70DD65D523A5}"/>
                </a:ext>
              </a:extLst>
            </p:cNvPr>
            <p:cNvSpPr txBox="1"/>
            <p:nvPr/>
          </p:nvSpPr>
          <p:spPr>
            <a:xfrm>
              <a:off x="8483026" y="3542049"/>
              <a:ext cx="1046772" cy="584775"/>
            </a:xfrm>
            <a:prstGeom prst="rect">
              <a:avLst/>
            </a:prstGeom>
            <a:noFill/>
          </p:spPr>
          <p:txBody>
            <a:bodyPr wrap="square" rtlCol="0">
              <a:spAutoFit/>
            </a:bodyPr>
            <a:lstStyle/>
            <a:p>
              <a:r>
                <a:rPr kumimoji="1" lang="en-US" altLang="zh-CN" sz="3200" b="1" dirty="0">
                  <a:solidFill>
                    <a:schemeClr val="accent6"/>
                  </a:solidFill>
                  <a:latin typeface="Arial" panose="020B0604020202020204" pitchFamily="34" charset="0"/>
                  <a:cs typeface="Arial" panose="020B0604020202020204" pitchFamily="34" charset="0"/>
                </a:rPr>
                <a:t>[e-h]</a:t>
              </a:r>
              <a:endParaRPr kumimoji="1" lang="zh-CN" altLang="en-US" sz="3200" b="1" dirty="0">
                <a:solidFill>
                  <a:schemeClr val="accent6"/>
                </a:solidFill>
                <a:latin typeface="Arial" panose="020B0604020202020204" pitchFamily="34" charset="0"/>
                <a:cs typeface="Arial" panose="020B0604020202020204" pitchFamily="34" charset="0"/>
              </a:endParaRPr>
            </a:p>
          </p:txBody>
        </p:sp>
        <p:cxnSp>
          <p:nvCxnSpPr>
            <p:cNvPr id="35" name="直线箭头连接符 34">
              <a:extLst>
                <a:ext uri="{FF2B5EF4-FFF2-40B4-BE49-F238E27FC236}">
                  <a16:creationId xmlns:a16="http://schemas.microsoft.com/office/drawing/2014/main" id="{D62649C2-DA4D-DA4D-B743-9677082C1669}"/>
                </a:ext>
              </a:extLst>
            </p:cNvPr>
            <p:cNvCxnSpPr>
              <a:cxnSpLocks/>
              <a:stCxn id="26" idx="3"/>
              <a:endCxn id="34" idx="1"/>
            </p:cNvCxnSpPr>
            <p:nvPr/>
          </p:nvCxnSpPr>
          <p:spPr>
            <a:xfrm flipV="1">
              <a:off x="8158198" y="3834437"/>
              <a:ext cx="324828" cy="204342"/>
            </a:xfrm>
            <a:prstGeom prst="straightConnector1">
              <a:avLst/>
            </a:prstGeom>
            <a:ln w="571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grpSp>
      <p:grpSp>
        <p:nvGrpSpPr>
          <p:cNvPr id="37" name="组合 36">
            <a:extLst>
              <a:ext uri="{FF2B5EF4-FFF2-40B4-BE49-F238E27FC236}">
                <a16:creationId xmlns:a16="http://schemas.microsoft.com/office/drawing/2014/main" id="{9478C1C9-D9C6-3145-8791-8A24C8072CCD}"/>
              </a:ext>
            </a:extLst>
          </p:cNvPr>
          <p:cNvGrpSpPr/>
          <p:nvPr/>
        </p:nvGrpSpPr>
        <p:grpSpPr>
          <a:xfrm>
            <a:off x="8018461" y="5917241"/>
            <a:ext cx="1371600" cy="584775"/>
            <a:chOff x="8158198" y="3542049"/>
            <a:chExt cx="1371600" cy="584775"/>
          </a:xfrm>
        </p:grpSpPr>
        <p:sp>
          <p:nvSpPr>
            <p:cNvPr id="38" name="文本框 37">
              <a:extLst>
                <a:ext uri="{FF2B5EF4-FFF2-40B4-BE49-F238E27FC236}">
                  <a16:creationId xmlns:a16="http://schemas.microsoft.com/office/drawing/2014/main" id="{110722AF-814E-B042-9552-C17CDFCB8081}"/>
                </a:ext>
              </a:extLst>
            </p:cNvPr>
            <p:cNvSpPr txBox="1"/>
            <p:nvPr/>
          </p:nvSpPr>
          <p:spPr>
            <a:xfrm>
              <a:off x="8483026" y="3542049"/>
              <a:ext cx="1046772" cy="584775"/>
            </a:xfrm>
            <a:prstGeom prst="rect">
              <a:avLst/>
            </a:prstGeom>
            <a:noFill/>
          </p:spPr>
          <p:txBody>
            <a:bodyPr wrap="square" rtlCol="0">
              <a:spAutoFit/>
            </a:bodyPr>
            <a:lstStyle/>
            <a:p>
              <a:r>
                <a:rPr kumimoji="1" lang="en-US" altLang="zh-CN" sz="3200" b="1" dirty="0">
                  <a:solidFill>
                    <a:schemeClr val="accent6"/>
                  </a:solidFill>
                  <a:latin typeface="Arial" panose="020B0604020202020204" pitchFamily="34" charset="0"/>
                  <a:cs typeface="Arial" panose="020B0604020202020204" pitchFamily="34" charset="0"/>
                </a:rPr>
                <a:t>[</a:t>
              </a:r>
              <a:r>
                <a:rPr kumimoji="1" lang="en-US" altLang="zh-CN" sz="3200" b="1" dirty="0" err="1">
                  <a:solidFill>
                    <a:schemeClr val="accent6"/>
                  </a:solidFill>
                  <a:latin typeface="Arial" panose="020B0604020202020204" pitchFamily="34" charset="0"/>
                  <a:cs typeface="Arial" panose="020B0604020202020204" pitchFamily="34" charset="0"/>
                </a:rPr>
                <a:t>i</a:t>
              </a:r>
              <a:r>
                <a:rPr kumimoji="1" lang="en-US" altLang="zh-CN" sz="3200" b="1" dirty="0">
                  <a:solidFill>
                    <a:schemeClr val="accent6"/>
                  </a:solidFill>
                  <a:latin typeface="Arial" panose="020B0604020202020204" pitchFamily="34" charset="0"/>
                  <a:cs typeface="Arial" panose="020B0604020202020204" pitchFamily="34" charset="0"/>
                </a:rPr>
                <a:t>-l]</a:t>
              </a:r>
              <a:endParaRPr kumimoji="1" lang="zh-CN" altLang="en-US" sz="3200" b="1" dirty="0">
                <a:solidFill>
                  <a:schemeClr val="accent6"/>
                </a:solidFill>
                <a:latin typeface="Arial" panose="020B0604020202020204" pitchFamily="34" charset="0"/>
                <a:cs typeface="Arial" panose="020B0604020202020204" pitchFamily="34" charset="0"/>
              </a:endParaRPr>
            </a:p>
          </p:txBody>
        </p:sp>
        <p:cxnSp>
          <p:nvCxnSpPr>
            <p:cNvPr id="40" name="直线箭头连接符 39">
              <a:extLst>
                <a:ext uri="{FF2B5EF4-FFF2-40B4-BE49-F238E27FC236}">
                  <a16:creationId xmlns:a16="http://schemas.microsoft.com/office/drawing/2014/main" id="{F2F583A2-0CC8-5B46-92EF-CE297B4B51AC}"/>
                </a:ext>
              </a:extLst>
            </p:cNvPr>
            <p:cNvCxnSpPr>
              <a:cxnSpLocks/>
              <a:endCxn id="38" idx="1"/>
            </p:cNvCxnSpPr>
            <p:nvPr/>
          </p:nvCxnSpPr>
          <p:spPr>
            <a:xfrm flipV="1">
              <a:off x="8158198" y="3834437"/>
              <a:ext cx="324828" cy="221927"/>
            </a:xfrm>
            <a:prstGeom prst="straightConnector1">
              <a:avLst/>
            </a:prstGeom>
            <a:ln w="571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grpSp>
      <p:grpSp>
        <p:nvGrpSpPr>
          <p:cNvPr id="41" name="组合 40">
            <a:extLst>
              <a:ext uri="{FF2B5EF4-FFF2-40B4-BE49-F238E27FC236}">
                <a16:creationId xmlns:a16="http://schemas.microsoft.com/office/drawing/2014/main" id="{EED0D076-BA27-7A49-A6C0-0AF896F0D40C}"/>
              </a:ext>
            </a:extLst>
          </p:cNvPr>
          <p:cNvGrpSpPr/>
          <p:nvPr/>
        </p:nvGrpSpPr>
        <p:grpSpPr>
          <a:xfrm>
            <a:off x="2628363" y="5630304"/>
            <a:ext cx="1789666" cy="590372"/>
            <a:chOff x="6603500" y="3453531"/>
            <a:chExt cx="1789666" cy="590372"/>
          </a:xfrm>
        </p:grpSpPr>
        <p:sp>
          <p:nvSpPr>
            <p:cNvPr id="42" name="文本框 41">
              <a:extLst>
                <a:ext uri="{FF2B5EF4-FFF2-40B4-BE49-F238E27FC236}">
                  <a16:creationId xmlns:a16="http://schemas.microsoft.com/office/drawing/2014/main" id="{040FB3F5-CC2A-E642-9366-85440B433C7E}"/>
                </a:ext>
              </a:extLst>
            </p:cNvPr>
            <p:cNvSpPr txBox="1"/>
            <p:nvPr/>
          </p:nvSpPr>
          <p:spPr>
            <a:xfrm>
              <a:off x="6603500" y="3453531"/>
              <a:ext cx="1369307" cy="584775"/>
            </a:xfrm>
            <a:prstGeom prst="rect">
              <a:avLst/>
            </a:prstGeom>
            <a:noFill/>
          </p:spPr>
          <p:txBody>
            <a:bodyPr wrap="square" rtlCol="0">
              <a:spAutoFit/>
            </a:bodyPr>
            <a:lstStyle/>
            <a:p>
              <a:r>
                <a:rPr kumimoji="1" lang="en-US" altLang="zh-CN" sz="3200" b="1" dirty="0">
                  <a:solidFill>
                    <a:schemeClr val="accent6"/>
                  </a:solidFill>
                  <a:latin typeface="Arial" panose="020B0604020202020204" pitchFamily="34" charset="0"/>
                  <a:cs typeface="Arial" panose="020B0604020202020204" pitchFamily="34" charset="0"/>
                </a:rPr>
                <a:t>[m-p]</a:t>
              </a:r>
              <a:endParaRPr kumimoji="1" lang="zh-CN" altLang="en-US" sz="3200" b="1" dirty="0">
                <a:solidFill>
                  <a:schemeClr val="accent6"/>
                </a:solidFill>
                <a:latin typeface="Arial" panose="020B0604020202020204" pitchFamily="34" charset="0"/>
                <a:cs typeface="Arial" panose="020B0604020202020204" pitchFamily="34" charset="0"/>
              </a:endParaRPr>
            </a:p>
          </p:txBody>
        </p:sp>
        <p:cxnSp>
          <p:nvCxnSpPr>
            <p:cNvPr id="43" name="直线箭头连接符 42">
              <a:extLst>
                <a:ext uri="{FF2B5EF4-FFF2-40B4-BE49-F238E27FC236}">
                  <a16:creationId xmlns:a16="http://schemas.microsoft.com/office/drawing/2014/main" id="{435AFBFD-2F83-1841-86D8-D882AE0084CC}"/>
                </a:ext>
              </a:extLst>
            </p:cNvPr>
            <p:cNvCxnSpPr>
              <a:cxnSpLocks/>
              <a:stCxn id="18" idx="0"/>
            </p:cNvCxnSpPr>
            <p:nvPr/>
          </p:nvCxnSpPr>
          <p:spPr>
            <a:xfrm flipH="1" flipV="1">
              <a:off x="7650272" y="3687713"/>
              <a:ext cx="742894" cy="356190"/>
            </a:xfrm>
            <a:prstGeom prst="straightConnector1">
              <a:avLst/>
            </a:prstGeom>
            <a:ln w="571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grpSp>
      <p:grpSp>
        <p:nvGrpSpPr>
          <p:cNvPr id="45" name="组合 44">
            <a:extLst>
              <a:ext uri="{FF2B5EF4-FFF2-40B4-BE49-F238E27FC236}">
                <a16:creationId xmlns:a16="http://schemas.microsoft.com/office/drawing/2014/main" id="{42D90873-F7D5-4B4E-89E4-80C469778635}"/>
              </a:ext>
            </a:extLst>
          </p:cNvPr>
          <p:cNvGrpSpPr/>
          <p:nvPr/>
        </p:nvGrpSpPr>
        <p:grpSpPr>
          <a:xfrm>
            <a:off x="2102517" y="4354539"/>
            <a:ext cx="1369307" cy="584775"/>
            <a:chOff x="6789776" y="3427003"/>
            <a:chExt cx="1369307" cy="584775"/>
          </a:xfrm>
        </p:grpSpPr>
        <p:sp>
          <p:nvSpPr>
            <p:cNvPr id="46" name="文本框 45">
              <a:extLst>
                <a:ext uri="{FF2B5EF4-FFF2-40B4-BE49-F238E27FC236}">
                  <a16:creationId xmlns:a16="http://schemas.microsoft.com/office/drawing/2014/main" id="{583DAF0C-28E0-A541-841F-601E73522050}"/>
                </a:ext>
              </a:extLst>
            </p:cNvPr>
            <p:cNvSpPr txBox="1"/>
            <p:nvPr/>
          </p:nvSpPr>
          <p:spPr>
            <a:xfrm>
              <a:off x="6789776" y="3427003"/>
              <a:ext cx="1369307" cy="584775"/>
            </a:xfrm>
            <a:prstGeom prst="rect">
              <a:avLst/>
            </a:prstGeom>
            <a:noFill/>
          </p:spPr>
          <p:txBody>
            <a:bodyPr wrap="square" rtlCol="0">
              <a:spAutoFit/>
            </a:bodyPr>
            <a:lstStyle/>
            <a:p>
              <a:r>
                <a:rPr kumimoji="1" lang="en-US" altLang="zh-CN" sz="3200" b="1" dirty="0">
                  <a:solidFill>
                    <a:schemeClr val="accent6"/>
                  </a:solidFill>
                  <a:latin typeface="Arial" panose="020B0604020202020204" pitchFamily="34" charset="0"/>
                  <a:cs typeface="Arial" panose="020B0604020202020204" pitchFamily="34" charset="0"/>
                </a:rPr>
                <a:t>[q-t]</a:t>
              </a:r>
              <a:endParaRPr kumimoji="1" lang="zh-CN" altLang="en-US" sz="3200" b="1" dirty="0">
                <a:solidFill>
                  <a:schemeClr val="accent6"/>
                </a:solidFill>
                <a:latin typeface="Arial" panose="020B0604020202020204" pitchFamily="34" charset="0"/>
                <a:cs typeface="Arial" panose="020B0604020202020204" pitchFamily="34" charset="0"/>
              </a:endParaRPr>
            </a:p>
          </p:txBody>
        </p:sp>
        <p:cxnSp>
          <p:nvCxnSpPr>
            <p:cNvPr id="47" name="直线箭头连接符 46">
              <a:extLst>
                <a:ext uri="{FF2B5EF4-FFF2-40B4-BE49-F238E27FC236}">
                  <a16:creationId xmlns:a16="http://schemas.microsoft.com/office/drawing/2014/main" id="{BFB54D03-A1DB-254B-A7B4-69BB8D87F288}"/>
                </a:ext>
              </a:extLst>
            </p:cNvPr>
            <p:cNvCxnSpPr>
              <a:cxnSpLocks/>
              <a:stCxn id="24" idx="1"/>
            </p:cNvCxnSpPr>
            <p:nvPr/>
          </p:nvCxnSpPr>
          <p:spPr>
            <a:xfrm flipH="1">
              <a:off x="7650272" y="3680881"/>
              <a:ext cx="470784" cy="6832"/>
            </a:xfrm>
            <a:prstGeom prst="straightConnector1">
              <a:avLst/>
            </a:prstGeom>
            <a:ln w="571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grpSp>
      <p:grpSp>
        <p:nvGrpSpPr>
          <p:cNvPr id="49" name="组合 48">
            <a:extLst>
              <a:ext uri="{FF2B5EF4-FFF2-40B4-BE49-F238E27FC236}">
                <a16:creationId xmlns:a16="http://schemas.microsoft.com/office/drawing/2014/main" id="{ADF7D342-966F-7842-8813-E580036C7093}"/>
              </a:ext>
            </a:extLst>
          </p:cNvPr>
          <p:cNvGrpSpPr/>
          <p:nvPr/>
        </p:nvGrpSpPr>
        <p:grpSpPr>
          <a:xfrm>
            <a:off x="2406594" y="3271390"/>
            <a:ext cx="1369307" cy="584775"/>
            <a:chOff x="6789776" y="3427003"/>
            <a:chExt cx="1369307" cy="584775"/>
          </a:xfrm>
        </p:grpSpPr>
        <p:sp>
          <p:nvSpPr>
            <p:cNvPr id="50" name="文本框 49">
              <a:extLst>
                <a:ext uri="{FF2B5EF4-FFF2-40B4-BE49-F238E27FC236}">
                  <a16:creationId xmlns:a16="http://schemas.microsoft.com/office/drawing/2014/main" id="{E5441D82-886F-7A47-897E-8D108530A31A}"/>
                </a:ext>
              </a:extLst>
            </p:cNvPr>
            <p:cNvSpPr txBox="1"/>
            <p:nvPr/>
          </p:nvSpPr>
          <p:spPr>
            <a:xfrm>
              <a:off x="6789776" y="3427003"/>
              <a:ext cx="1369307" cy="584775"/>
            </a:xfrm>
            <a:prstGeom prst="rect">
              <a:avLst/>
            </a:prstGeom>
            <a:noFill/>
          </p:spPr>
          <p:txBody>
            <a:bodyPr wrap="square" rtlCol="0">
              <a:spAutoFit/>
            </a:bodyPr>
            <a:lstStyle/>
            <a:p>
              <a:r>
                <a:rPr kumimoji="1" lang="en-US" altLang="zh-CN" sz="3200" b="1" dirty="0">
                  <a:solidFill>
                    <a:schemeClr val="accent6"/>
                  </a:solidFill>
                  <a:latin typeface="Arial" panose="020B0604020202020204" pitchFamily="34" charset="0"/>
                  <a:cs typeface="Arial" panose="020B0604020202020204" pitchFamily="34" charset="0"/>
                </a:rPr>
                <a:t>[u-z]</a:t>
              </a:r>
              <a:endParaRPr kumimoji="1" lang="zh-CN" altLang="en-US" sz="3200" b="1" dirty="0">
                <a:solidFill>
                  <a:schemeClr val="accent6"/>
                </a:solidFill>
                <a:latin typeface="Arial" panose="020B0604020202020204" pitchFamily="34" charset="0"/>
                <a:cs typeface="Arial" panose="020B0604020202020204" pitchFamily="34" charset="0"/>
              </a:endParaRPr>
            </a:p>
          </p:txBody>
        </p:sp>
        <p:cxnSp>
          <p:nvCxnSpPr>
            <p:cNvPr id="51" name="直线箭头连接符 50">
              <a:extLst>
                <a:ext uri="{FF2B5EF4-FFF2-40B4-BE49-F238E27FC236}">
                  <a16:creationId xmlns:a16="http://schemas.microsoft.com/office/drawing/2014/main" id="{6DAC4A6A-5918-524D-BB92-A0AAB9AB30EA}"/>
                </a:ext>
              </a:extLst>
            </p:cNvPr>
            <p:cNvCxnSpPr>
              <a:cxnSpLocks/>
              <a:stCxn id="50" idx="3"/>
            </p:cNvCxnSpPr>
            <p:nvPr/>
          </p:nvCxnSpPr>
          <p:spPr>
            <a:xfrm flipH="1">
              <a:off x="7650273" y="3719391"/>
              <a:ext cx="508810" cy="21077"/>
            </a:xfrm>
            <a:prstGeom prst="straightConnector1">
              <a:avLst/>
            </a:prstGeom>
            <a:ln w="571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55007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wipe(left)">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wipe(left)">
                                      <p:cBhvr>
                                        <p:cTn id="17" dur="500"/>
                                        <p:tgtEl>
                                          <p:spTgt spid="3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wipe(left)">
                                      <p:cBhvr>
                                        <p:cTn id="22" dur="500"/>
                                        <p:tgtEl>
                                          <p:spTgt spid="3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wipe(right)">
                                      <p:cBhvr>
                                        <p:cTn id="27" dur="500"/>
                                        <p:tgtEl>
                                          <p:spTgt spid="4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45"/>
                                        </p:tgtEl>
                                        <p:attrNameLst>
                                          <p:attrName>style.visibility</p:attrName>
                                        </p:attrNameLst>
                                      </p:cBhvr>
                                      <p:to>
                                        <p:strVal val="visible"/>
                                      </p:to>
                                    </p:set>
                                    <p:animEffect transition="in" filter="wipe(right)">
                                      <p:cBhvr>
                                        <p:cTn id="32" dur="500"/>
                                        <p:tgtEl>
                                          <p:spTgt spid="4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49"/>
                                        </p:tgtEl>
                                        <p:attrNameLst>
                                          <p:attrName>style.visibility</p:attrName>
                                        </p:attrNameLst>
                                      </p:cBhvr>
                                      <p:to>
                                        <p:strVal val="visible"/>
                                      </p:to>
                                    </p:set>
                                    <p:animEffect transition="in" filter="wipe(right)">
                                      <p:cBhvr>
                                        <p:cTn id="37" dur="500"/>
                                        <p:tgtEl>
                                          <p:spTgt spid="49"/>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4">
                                            <p:txEl>
                                              <p:pRg st="3" end="3"/>
                                            </p:txEl>
                                          </p:spTgt>
                                        </p:tgtEl>
                                        <p:attrNameLst>
                                          <p:attrName>style.visibility</p:attrName>
                                        </p:attrNameLst>
                                      </p:cBhvr>
                                      <p:to>
                                        <p:strVal val="visible"/>
                                      </p:to>
                                    </p:set>
                                    <p:animEffect transition="in" filter="dissolve">
                                      <p:cBhvr>
                                        <p:cTn id="4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9BC82101-7811-41E9-A2AE-F22C87C32C10}"/>
              </a:ext>
            </a:extLst>
          </p:cNvPr>
          <p:cNvSpPr>
            <a:spLocks noGrp="1"/>
          </p:cNvSpPr>
          <p:nvPr>
            <p:ph type="title"/>
          </p:nvPr>
        </p:nvSpPr>
        <p:spPr/>
        <p:txBody>
          <a:bodyPr/>
          <a:lstStyle/>
          <a:p>
            <a:r>
              <a:rPr lang="en-US" altLang="zh-CN" dirty="0"/>
              <a:t>What we have learned</a:t>
            </a:r>
            <a:endParaRPr lang="zh-CN" altLang="en-US" dirty="0"/>
          </a:p>
        </p:txBody>
      </p:sp>
      <p:sp>
        <p:nvSpPr>
          <p:cNvPr id="2" name="内容占位符 1">
            <a:extLst>
              <a:ext uri="{FF2B5EF4-FFF2-40B4-BE49-F238E27FC236}">
                <a16:creationId xmlns:a16="http://schemas.microsoft.com/office/drawing/2014/main" id="{2C34DBB2-A3AC-45F4-A6E4-74A3A25EDFD7}"/>
              </a:ext>
            </a:extLst>
          </p:cNvPr>
          <p:cNvSpPr>
            <a:spLocks noGrp="1"/>
          </p:cNvSpPr>
          <p:nvPr>
            <p:ph idx="1"/>
          </p:nvPr>
        </p:nvSpPr>
        <p:spPr/>
        <p:txBody>
          <a:bodyPr>
            <a:normAutofit/>
          </a:bodyPr>
          <a:lstStyle/>
          <a:p>
            <a:pPr marL="169069" indent="-169069" defTabSz="342900">
              <a:spcBef>
                <a:spcPts val="375"/>
              </a:spcBef>
              <a:defRPr/>
            </a:pPr>
            <a:r>
              <a:rPr kumimoji="1" lang="en-US" altLang="zh-CN" dirty="0">
                <a:solidFill>
                  <a:sysClr val="windowText" lastClr="000000"/>
                </a:solidFill>
                <a:sym typeface="Helvetica Light"/>
              </a:rPr>
              <a:t>What is cloud computing </a:t>
            </a:r>
          </a:p>
          <a:p>
            <a:pPr marL="169069" indent="-169069" defTabSz="342900">
              <a:spcBef>
                <a:spcPts val="375"/>
              </a:spcBef>
              <a:defRPr/>
            </a:pPr>
            <a:r>
              <a:rPr kumimoji="1" lang="en-US" altLang="zh-CN" dirty="0">
                <a:solidFill>
                  <a:sysClr val="windowText" lastClr="000000"/>
                </a:solidFill>
                <a:sym typeface="Helvetica Light"/>
              </a:rPr>
              <a:t>Cloud Networking</a:t>
            </a:r>
            <a:endParaRPr kumimoji="1" lang="en-US" altLang="zh-CN" sz="2700" b="1" dirty="0">
              <a:solidFill>
                <a:sysClr val="windowText" lastClr="000000"/>
              </a:solidFill>
              <a:sym typeface="Helvetica Light"/>
            </a:endParaRPr>
          </a:p>
          <a:p>
            <a:pPr marL="169069" indent="-169069" defTabSz="342900">
              <a:spcBef>
                <a:spcPts val="375"/>
              </a:spcBef>
              <a:defRPr/>
            </a:pPr>
            <a:r>
              <a:rPr kumimoji="1" lang="en-US" altLang="zh-CN" sz="2700" dirty="0">
                <a:solidFill>
                  <a:sysClr val="windowText" lastClr="000000"/>
                </a:solidFill>
                <a:sym typeface="Helvetica Light"/>
              </a:rPr>
              <a:t>Cloud Distributed System</a:t>
            </a:r>
          </a:p>
          <a:p>
            <a:pPr marL="618332" lvl="1" indent="-169069" defTabSz="342900">
              <a:spcBef>
                <a:spcPts val="375"/>
              </a:spcBef>
              <a:defRPr/>
            </a:pPr>
            <a:r>
              <a:rPr kumimoji="1" lang="en-US" altLang="zh-CN" dirty="0">
                <a:solidFill>
                  <a:sysClr val="windowText" lastClr="000000"/>
                </a:solidFill>
                <a:sym typeface="Helvetica Light"/>
              </a:rPr>
              <a:t>Introduction to Cloud Distributed System</a:t>
            </a:r>
          </a:p>
          <a:p>
            <a:pPr marL="618332" lvl="1" indent="-169069" defTabSz="342900">
              <a:spcBef>
                <a:spcPts val="375"/>
              </a:spcBef>
              <a:defRPr/>
            </a:pPr>
            <a:r>
              <a:rPr kumimoji="1" lang="en-US" altLang="zh-CN" dirty="0">
                <a:solidFill>
                  <a:sysClr val="windowText" lastClr="000000"/>
                </a:solidFill>
                <a:sym typeface="Helvetica Light"/>
              </a:rPr>
              <a:t>MapReduce</a:t>
            </a:r>
          </a:p>
          <a:p>
            <a:pPr marL="618332" lvl="1" indent="-169069" defTabSz="342900">
              <a:spcBef>
                <a:spcPts val="375"/>
              </a:spcBef>
              <a:defRPr/>
            </a:pPr>
            <a:r>
              <a:rPr kumimoji="1" lang="en-US" altLang="zh-CN" dirty="0">
                <a:solidFill>
                  <a:sysClr val="windowText" lastClr="000000"/>
                </a:solidFill>
                <a:sym typeface="Helvetica Light"/>
              </a:rPr>
              <a:t>Gossip</a:t>
            </a:r>
          </a:p>
          <a:p>
            <a:pPr marL="618332" lvl="1" indent="-169069" defTabSz="342900">
              <a:spcBef>
                <a:spcPts val="375"/>
              </a:spcBef>
              <a:defRPr/>
            </a:pPr>
            <a:r>
              <a:rPr kumimoji="1" lang="en-US" altLang="zh-CN" dirty="0">
                <a:solidFill>
                  <a:sysClr val="windowText" lastClr="000000"/>
                </a:solidFill>
                <a:sym typeface="Helvetica Light"/>
              </a:rPr>
              <a:t>Membership</a:t>
            </a:r>
          </a:p>
          <a:p>
            <a:pPr marL="618332" lvl="1" indent="-169069" defTabSz="342900">
              <a:spcBef>
                <a:spcPts val="375"/>
              </a:spcBef>
              <a:defRPr/>
            </a:pPr>
            <a:r>
              <a:rPr kumimoji="1" lang="en-US" altLang="zh-CN" b="1" dirty="0">
                <a:solidFill>
                  <a:sysClr val="windowText" lastClr="000000"/>
                </a:solidFill>
                <a:sym typeface="Helvetica Light"/>
              </a:rPr>
              <a:t>P2P systems</a:t>
            </a:r>
          </a:p>
          <a:p>
            <a:pPr marL="1068219" lvl="2" indent="-169069" defTabSz="342900">
              <a:spcBef>
                <a:spcPts val="375"/>
              </a:spcBef>
              <a:defRPr/>
            </a:pPr>
            <a:r>
              <a:rPr kumimoji="1" lang="en-US" altLang="zh-CN" b="1" dirty="0">
                <a:solidFill>
                  <a:sysClr val="windowText" lastClr="000000"/>
                </a:solidFill>
                <a:sym typeface="Helvetica Light"/>
              </a:rPr>
              <a:t>Napster, Gnutella, FastTrack, </a:t>
            </a:r>
            <a:r>
              <a:rPr kumimoji="1" lang="en-US" altLang="zh-CN" b="1" dirty="0" err="1">
                <a:solidFill>
                  <a:sysClr val="windowText" lastClr="000000"/>
                </a:solidFill>
                <a:sym typeface="Helvetica Light"/>
              </a:rPr>
              <a:t>BitTorrent</a:t>
            </a:r>
            <a:endParaRPr kumimoji="1" lang="en-US" altLang="zh-CN" b="1" dirty="0">
              <a:solidFill>
                <a:sysClr val="windowText" lastClr="000000"/>
              </a:solidFill>
              <a:sym typeface="Helvetica Light"/>
            </a:endParaRPr>
          </a:p>
          <a:p>
            <a:pPr marL="1068219" lvl="2" indent="-169069" defTabSz="342900">
              <a:spcBef>
                <a:spcPts val="375"/>
              </a:spcBef>
              <a:defRPr/>
            </a:pPr>
            <a:r>
              <a:rPr kumimoji="1" lang="en-US" altLang="zh-CN" b="1" dirty="0">
                <a:solidFill>
                  <a:sysClr val="windowText" lastClr="000000"/>
                </a:solidFill>
                <a:sym typeface="Helvetica Light"/>
              </a:rPr>
              <a:t>Chord, </a:t>
            </a:r>
            <a:r>
              <a:rPr kumimoji="1" lang="en-US" altLang="zh-CN" b="1" dirty="0" err="1">
                <a:solidFill>
                  <a:sysClr val="windowText" lastClr="000000"/>
                </a:solidFill>
                <a:sym typeface="Helvetica Light"/>
              </a:rPr>
              <a:t>Kelips</a:t>
            </a:r>
            <a:endParaRPr kumimoji="1" lang="en-US" altLang="zh-CN" b="1" dirty="0">
              <a:solidFill>
                <a:sysClr val="windowText" lastClr="000000"/>
              </a:solidFill>
              <a:sym typeface="Helvetica Light"/>
            </a:endParaRPr>
          </a:p>
        </p:txBody>
      </p:sp>
      <p:sp>
        <p:nvSpPr>
          <p:cNvPr id="8" name="内容占位符 3">
            <a:extLst>
              <a:ext uri="{FF2B5EF4-FFF2-40B4-BE49-F238E27FC236}">
                <a16:creationId xmlns:a16="http://schemas.microsoft.com/office/drawing/2014/main" id="{FAACD7A9-F6D9-4E5C-A48E-7D38FF19AFBB}"/>
              </a:ext>
            </a:extLst>
          </p:cNvPr>
          <p:cNvSpPr txBox="1">
            <a:spLocks/>
          </p:cNvSpPr>
          <p:nvPr/>
        </p:nvSpPr>
        <p:spPr>
          <a:xfrm>
            <a:off x="842683" y="1105989"/>
            <a:ext cx="9516465" cy="5587419"/>
          </a:xfrm>
          <a:prstGeom prst="rect">
            <a:avLst/>
          </a:prstGeom>
        </p:spPr>
        <p:txBody>
          <a:bodyPr vert="horz" lIns="34290" tIns="17145" rIns="34290" bIns="17145" rtlCol="0">
            <a:normAutofit/>
          </a:bodyPr>
          <a:lstStyle>
            <a:lvl1pPr marL="450850" indent="-450850" algn="l" defTabSz="914400" rtl="0" eaLnBrk="1" latinLnBrk="0" hangingPunct="1">
              <a:lnSpc>
                <a:spcPct val="90000"/>
              </a:lnSpc>
              <a:spcBef>
                <a:spcPts val="1000"/>
              </a:spcBef>
              <a:buClr>
                <a:srgbClr val="00007D"/>
              </a:buClr>
              <a:buSzPct val="90000"/>
              <a:buFont typeface="Wingdings" panose="05000000000000000000" pitchFamily="2" charset="2"/>
              <a:buChar char="n"/>
              <a:defRPr sz="2800" kern="1200">
                <a:solidFill>
                  <a:schemeClr val="tx1"/>
                </a:solidFill>
                <a:latin typeface="微软雅黑" panose="020B0503020204020204" pitchFamily="34" charset="-122"/>
                <a:ea typeface="微软雅黑" panose="020B0503020204020204" pitchFamily="34" charset="-122"/>
                <a:cs typeface="+mn-cs"/>
              </a:defRPr>
            </a:lvl1pPr>
            <a:lvl2pPr marL="900113" indent="-450850" algn="l" defTabSz="914400" rtl="0" eaLnBrk="1" latinLnBrk="0" hangingPunct="1">
              <a:lnSpc>
                <a:spcPct val="130000"/>
              </a:lnSpc>
              <a:spcBef>
                <a:spcPts val="500"/>
              </a:spcBef>
              <a:buClr>
                <a:srgbClr val="9999CC"/>
              </a:buClr>
              <a:buSzPct val="80000"/>
              <a:buFont typeface="Wingdings" pitchFamily="2" charset="2"/>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350000" indent="-450000" algn="l" defTabSz="914400" rtl="0" eaLnBrk="1" latinLnBrk="0" hangingPunct="1">
              <a:lnSpc>
                <a:spcPct val="130000"/>
              </a:lnSpc>
              <a:spcBef>
                <a:spcPts val="500"/>
              </a:spcBef>
              <a:buSzPct val="80000"/>
              <a:buFont typeface="Wingdings" panose="05000000000000000000" pitchFamily="2" charset="2"/>
              <a:buChar char="Ø"/>
              <a:defRPr sz="2000" kern="1200" baseline="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69069" indent="-169069" defTabSz="342900">
              <a:spcBef>
                <a:spcPts val="375"/>
              </a:spcBef>
              <a:defRPr/>
            </a:pPr>
            <a:endParaRPr kumimoji="1" lang="en-US" altLang="zh-CN" sz="2000" b="1" dirty="0">
              <a:solidFill>
                <a:sysClr val="windowText" lastClr="000000"/>
              </a:solidFill>
              <a:sym typeface="Helvetica Light"/>
            </a:endParaRPr>
          </a:p>
        </p:txBody>
      </p:sp>
    </p:spTree>
    <p:extLst>
      <p:ext uri="{BB962C8B-B14F-4D97-AF65-F5344CB8AC3E}">
        <p14:creationId xmlns:p14="http://schemas.microsoft.com/office/powerpoint/2010/main" val="24303127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C9E10D-FAE1-4744-9157-E17ED6A91771}"/>
              </a:ext>
            </a:extLst>
          </p:cNvPr>
          <p:cNvSpPr>
            <a:spLocks noGrp="1"/>
          </p:cNvSpPr>
          <p:nvPr>
            <p:ph type="title"/>
          </p:nvPr>
        </p:nvSpPr>
        <p:spPr/>
        <p:txBody>
          <a:bodyPr/>
          <a:lstStyle/>
          <a:p>
            <a:r>
              <a:rPr lang="en-US" altLang="zh-CN" dirty="0"/>
              <a:t>Data Placement Strategies</a:t>
            </a:r>
            <a:endParaRPr kumimoji="1" lang="zh-CN" altLang="en-US" dirty="0"/>
          </a:p>
        </p:txBody>
      </p:sp>
      <p:sp>
        <p:nvSpPr>
          <p:cNvPr id="3" name="幻灯片编号占位符 2">
            <a:extLst>
              <a:ext uri="{FF2B5EF4-FFF2-40B4-BE49-F238E27FC236}">
                <a16:creationId xmlns:a16="http://schemas.microsoft.com/office/drawing/2014/main" id="{BC72EEDA-5128-3D46-84A6-C0574370729E}"/>
              </a:ext>
            </a:extLst>
          </p:cNvPr>
          <p:cNvSpPr>
            <a:spLocks noGrp="1"/>
          </p:cNvSpPr>
          <p:nvPr>
            <p:ph type="sldNum" sz="quarter" idx="12"/>
          </p:nvPr>
        </p:nvSpPr>
        <p:spPr/>
        <p:txBody>
          <a:bodyPr/>
          <a:lstStyle/>
          <a:p>
            <a:fld id="{F210D295-9B15-4757-888B-4FDF115DEA16}" type="slidenum">
              <a:rPr lang="zh-CN" altLang="en-US" smtClean="0"/>
              <a:t>20</a:t>
            </a:fld>
            <a:endParaRPr lang="zh-CN" altLang="en-US"/>
          </a:p>
        </p:txBody>
      </p:sp>
      <p:sp>
        <p:nvSpPr>
          <p:cNvPr id="4" name="内容占位符 3">
            <a:extLst>
              <a:ext uri="{FF2B5EF4-FFF2-40B4-BE49-F238E27FC236}">
                <a16:creationId xmlns:a16="http://schemas.microsoft.com/office/drawing/2014/main" id="{4B6638FC-2D22-2440-9B8C-A3A18903821A}"/>
              </a:ext>
            </a:extLst>
          </p:cNvPr>
          <p:cNvSpPr>
            <a:spLocks noGrp="1"/>
          </p:cNvSpPr>
          <p:nvPr>
            <p:ph idx="1"/>
          </p:nvPr>
        </p:nvSpPr>
        <p:spPr>
          <a:xfrm>
            <a:off x="838200" y="1290862"/>
            <a:ext cx="10515600" cy="5065490"/>
          </a:xfrm>
        </p:spPr>
        <p:txBody>
          <a:bodyPr>
            <a:normAutofit/>
          </a:bodyPr>
          <a:lstStyle/>
          <a:p>
            <a:r>
              <a:rPr kumimoji="1" lang="en-US" altLang="zh-CN" dirty="0"/>
              <a:t>Two </a:t>
            </a:r>
            <a:r>
              <a:rPr lang="en-US" altLang="zh-CN" dirty="0" err="1"/>
              <a:t>Partitioner</a:t>
            </a:r>
            <a:r>
              <a:rPr kumimoji="1" lang="en-US" altLang="zh-CN" dirty="0"/>
              <a:t> types</a:t>
            </a:r>
          </a:p>
          <a:p>
            <a:pPr lvl="1"/>
            <a:r>
              <a:rPr kumimoji="1" lang="en-US" altLang="zh-CN" b="1" dirty="0">
                <a:solidFill>
                  <a:srgbClr val="FF0000"/>
                </a:solidFill>
              </a:rPr>
              <a:t>Random </a:t>
            </a:r>
            <a:r>
              <a:rPr kumimoji="1" lang="en-US" altLang="zh-CN" b="1" dirty="0" err="1">
                <a:solidFill>
                  <a:srgbClr val="FF0000"/>
                </a:solidFill>
              </a:rPr>
              <a:t>Partitioner</a:t>
            </a:r>
            <a:r>
              <a:rPr kumimoji="1" lang="en-US" altLang="zh-CN" dirty="0"/>
              <a:t>: Chord-like hash partitioning</a:t>
            </a:r>
          </a:p>
          <a:p>
            <a:pPr lvl="1"/>
            <a:r>
              <a:rPr kumimoji="1" lang="en-US" altLang="zh-CN" b="1" dirty="0">
                <a:solidFill>
                  <a:srgbClr val="FF0000"/>
                </a:solidFill>
              </a:rPr>
              <a:t>Byte-Ordered </a:t>
            </a:r>
            <a:r>
              <a:rPr kumimoji="1" lang="en-US" altLang="zh-CN" b="1" dirty="0" err="1">
                <a:solidFill>
                  <a:srgbClr val="FF0000"/>
                </a:solidFill>
              </a:rPr>
              <a:t>Partitioner</a:t>
            </a:r>
            <a:r>
              <a:rPr kumimoji="1" lang="en-US" altLang="zh-CN" dirty="0"/>
              <a:t>: Assigns ranges of keys to servers</a:t>
            </a:r>
          </a:p>
          <a:p>
            <a:pPr lvl="2"/>
            <a:r>
              <a:rPr kumimoji="1" lang="en-US" altLang="zh-CN" dirty="0"/>
              <a:t>Easier for range queries (e.g., Get me all twitter users starting with [a-b])</a:t>
            </a:r>
          </a:p>
          <a:p>
            <a:r>
              <a:rPr lang="en-US" altLang="zh-CN" dirty="0"/>
              <a:t>Replica strategy</a:t>
            </a:r>
          </a:p>
          <a:p>
            <a:pPr lvl="1"/>
            <a:r>
              <a:rPr lang="en-US" altLang="zh-CN" dirty="0"/>
              <a:t>Two/Three replicas per DC</a:t>
            </a:r>
          </a:p>
          <a:p>
            <a:pPr lvl="1"/>
            <a:r>
              <a:rPr lang="en-US" altLang="zh-CN" dirty="0"/>
              <a:t>Per DC</a:t>
            </a:r>
          </a:p>
          <a:p>
            <a:pPr lvl="2"/>
            <a:r>
              <a:rPr lang="en-US" altLang="zh-CN" dirty="0"/>
              <a:t>First replica placed according to </a:t>
            </a:r>
            <a:r>
              <a:rPr lang="en-US" altLang="zh-CN" b="1" dirty="0" err="1">
                <a:solidFill>
                  <a:srgbClr val="FF0000"/>
                </a:solidFill>
              </a:rPr>
              <a:t>Partitioner</a:t>
            </a:r>
            <a:endParaRPr lang="en-US" altLang="zh-CN" b="1" dirty="0">
              <a:solidFill>
                <a:srgbClr val="FF0000"/>
              </a:solidFill>
            </a:endParaRPr>
          </a:p>
          <a:p>
            <a:pPr lvl="2"/>
            <a:r>
              <a:rPr lang="en-US" altLang="zh-CN" dirty="0"/>
              <a:t>Then go clockwise around ring until you hit a different rack</a:t>
            </a:r>
          </a:p>
          <a:p>
            <a:pPr lvl="1"/>
            <a:endParaRPr kumimoji="1" lang="zh-CN" altLang="en-US" dirty="0"/>
          </a:p>
        </p:txBody>
      </p:sp>
      <p:grpSp>
        <p:nvGrpSpPr>
          <p:cNvPr id="28" name="组合 27">
            <a:extLst>
              <a:ext uri="{FF2B5EF4-FFF2-40B4-BE49-F238E27FC236}">
                <a16:creationId xmlns:a16="http://schemas.microsoft.com/office/drawing/2014/main" id="{B9A6C55C-A3DD-2E4A-9D8B-A6A8577D3C06}"/>
              </a:ext>
            </a:extLst>
          </p:cNvPr>
          <p:cNvGrpSpPr/>
          <p:nvPr/>
        </p:nvGrpSpPr>
        <p:grpSpPr>
          <a:xfrm>
            <a:off x="8610600" y="3751630"/>
            <a:ext cx="3267665" cy="2239597"/>
            <a:chOff x="8610600" y="3751630"/>
            <a:chExt cx="3267665" cy="2239597"/>
          </a:xfrm>
        </p:grpSpPr>
        <p:pic>
          <p:nvPicPr>
            <p:cNvPr id="7" name="图片 6">
              <a:extLst>
                <a:ext uri="{FF2B5EF4-FFF2-40B4-BE49-F238E27FC236}">
                  <a16:creationId xmlns:a16="http://schemas.microsoft.com/office/drawing/2014/main" id="{5A10989C-3647-0148-8A55-84C8FDB1159E}"/>
                </a:ext>
              </a:extLst>
            </p:cNvPr>
            <p:cNvPicPr>
              <a:picLocks noChangeAspect="1"/>
            </p:cNvPicPr>
            <p:nvPr/>
          </p:nvPicPr>
          <p:blipFill>
            <a:blip r:embed="rId2"/>
            <a:stretch>
              <a:fillRect/>
            </a:stretch>
          </p:blipFill>
          <p:spPr>
            <a:xfrm>
              <a:off x="8610600" y="3769215"/>
              <a:ext cx="3267665" cy="2222012"/>
            </a:xfrm>
            <a:prstGeom prst="rect">
              <a:avLst/>
            </a:prstGeom>
          </p:spPr>
        </p:pic>
        <p:pic>
          <p:nvPicPr>
            <p:cNvPr id="8" name="图片 7">
              <a:extLst>
                <a:ext uri="{FF2B5EF4-FFF2-40B4-BE49-F238E27FC236}">
                  <a16:creationId xmlns:a16="http://schemas.microsoft.com/office/drawing/2014/main" id="{C62D96AD-BF42-5F44-8E3C-18E37E0013AC}"/>
                </a:ext>
              </a:extLst>
            </p:cNvPr>
            <p:cNvPicPr>
              <a:picLocks noChangeAspect="1"/>
            </p:cNvPicPr>
            <p:nvPr/>
          </p:nvPicPr>
          <p:blipFill>
            <a:blip r:embed="rId3"/>
            <a:stretch>
              <a:fillRect/>
            </a:stretch>
          </p:blipFill>
          <p:spPr>
            <a:xfrm>
              <a:off x="10976635" y="3751630"/>
              <a:ext cx="639397" cy="448408"/>
            </a:xfrm>
            <a:prstGeom prst="rect">
              <a:avLst/>
            </a:prstGeom>
          </p:spPr>
        </p:pic>
      </p:grpSp>
      <p:sp>
        <p:nvSpPr>
          <p:cNvPr id="30" name="任意形状 29">
            <a:extLst>
              <a:ext uri="{FF2B5EF4-FFF2-40B4-BE49-F238E27FC236}">
                <a16:creationId xmlns:a16="http://schemas.microsoft.com/office/drawing/2014/main" id="{397548D6-A266-2C40-B10C-4B83A331B5C9}"/>
              </a:ext>
            </a:extLst>
          </p:cNvPr>
          <p:cNvSpPr/>
          <p:nvPr/>
        </p:nvSpPr>
        <p:spPr>
          <a:xfrm>
            <a:off x="11359662" y="4220308"/>
            <a:ext cx="158261" cy="509954"/>
          </a:xfrm>
          <a:custGeom>
            <a:avLst/>
            <a:gdLst>
              <a:gd name="connsiteX0" fmla="*/ 0 w 158261"/>
              <a:gd name="connsiteY0" fmla="*/ 0 h 509954"/>
              <a:gd name="connsiteX1" fmla="*/ 52753 w 158261"/>
              <a:gd name="connsiteY1" fmla="*/ 105507 h 509954"/>
              <a:gd name="connsiteX2" fmla="*/ 87923 w 158261"/>
              <a:gd name="connsiteY2" fmla="*/ 140677 h 509954"/>
              <a:gd name="connsiteX3" fmla="*/ 123092 w 158261"/>
              <a:gd name="connsiteY3" fmla="*/ 246184 h 509954"/>
              <a:gd name="connsiteX4" fmla="*/ 140676 w 158261"/>
              <a:gd name="connsiteY4" fmla="*/ 298938 h 509954"/>
              <a:gd name="connsiteX5" fmla="*/ 158261 w 158261"/>
              <a:gd name="connsiteY5" fmla="*/ 351692 h 509954"/>
              <a:gd name="connsiteX6" fmla="*/ 140676 w 158261"/>
              <a:gd name="connsiteY6" fmla="*/ 509954 h 509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261" h="509954">
                <a:moveTo>
                  <a:pt x="0" y="0"/>
                </a:moveTo>
                <a:cubicBezTo>
                  <a:pt x="17584" y="35169"/>
                  <a:pt x="31913" y="72164"/>
                  <a:pt x="52753" y="105507"/>
                </a:cubicBezTo>
                <a:cubicBezTo>
                  <a:pt x="61540" y="119566"/>
                  <a:pt x="80508" y="125848"/>
                  <a:pt x="87923" y="140677"/>
                </a:cubicBezTo>
                <a:cubicBezTo>
                  <a:pt x="104502" y="173835"/>
                  <a:pt x="111369" y="211015"/>
                  <a:pt x="123092" y="246184"/>
                </a:cubicBezTo>
                <a:lnTo>
                  <a:pt x="140676" y="298938"/>
                </a:lnTo>
                <a:lnTo>
                  <a:pt x="158261" y="351692"/>
                </a:lnTo>
                <a:cubicBezTo>
                  <a:pt x="139018" y="486390"/>
                  <a:pt x="140676" y="433337"/>
                  <a:pt x="140676" y="509954"/>
                </a:cubicBezTo>
              </a:path>
            </a:pathLst>
          </a:custGeom>
          <a:noFill/>
          <a:ln w="76200">
            <a:solidFill>
              <a:schemeClr val="accent1"/>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任意形状 31">
            <a:extLst>
              <a:ext uri="{FF2B5EF4-FFF2-40B4-BE49-F238E27FC236}">
                <a16:creationId xmlns:a16="http://schemas.microsoft.com/office/drawing/2014/main" id="{AC4F5102-29C9-724A-A1F4-755355BB909B}"/>
              </a:ext>
            </a:extLst>
          </p:cNvPr>
          <p:cNvSpPr/>
          <p:nvPr/>
        </p:nvSpPr>
        <p:spPr>
          <a:xfrm>
            <a:off x="11218985" y="5095387"/>
            <a:ext cx="298938" cy="474785"/>
          </a:xfrm>
          <a:custGeom>
            <a:avLst/>
            <a:gdLst>
              <a:gd name="connsiteX0" fmla="*/ 298938 w 298938"/>
              <a:gd name="connsiteY0" fmla="*/ 0 h 474785"/>
              <a:gd name="connsiteX1" fmla="*/ 17584 w 298938"/>
              <a:gd name="connsiteY1" fmla="*/ 457200 h 474785"/>
              <a:gd name="connsiteX2" fmla="*/ 0 w 298938"/>
              <a:gd name="connsiteY2" fmla="*/ 474785 h 474785"/>
            </a:gdLst>
            <a:ahLst/>
            <a:cxnLst>
              <a:cxn ang="0">
                <a:pos x="connsiteX0" y="connsiteY0"/>
              </a:cxn>
              <a:cxn ang="0">
                <a:pos x="connsiteX1" y="connsiteY1"/>
              </a:cxn>
              <a:cxn ang="0">
                <a:pos x="connsiteX2" y="connsiteY2"/>
              </a:cxn>
            </a:cxnLst>
            <a:rect l="l" t="t" r="r" b="b"/>
            <a:pathLst>
              <a:path w="298938" h="474785">
                <a:moveTo>
                  <a:pt x="298938" y="0"/>
                </a:moveTo>
                <a:cubicBezTo>
                  <a:pt x="-46718" y="638134"/>
                  <a:pt x="217590" y="307194"/>
                  <a:pt x="17584" y="457200"/>
                </a:cubicBezTo>
                <a:cubicBezTo>
                  <a:pt x="10952" y="462174"/>
                  <a:pt x="5861" y="468923"/>
                  <a:pt x="0" y="474785"/>
                </a:cubicBezTo>
              </a:path>
            </a:pathLst>
          </a:custGeom>
          <a:noFill/>
          <a:ln w="76200">
            <a:solidFill>
              <a:schemeClr val="accent1"/>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任意形状 35">
            <a:extLst>
              <a:ext uri="{FF2B5EF4-FFF2-40B4-BE49-F238E27FC236}">
                <a16:creationId xmlns:a16="http://schemas.microsoft.com/office/drawing/2014/main" id="{604D889F-A6D1-694F-8048-14F08B01AEED}"/>
              </a:ext>
            </a:extLst>
          </p:cNvPr>
          <p:cNvSpPr/>
          <p:nvPr/>
        </p:nvSpPr>
        <p:spPr>
          <a:xfrm>
            <a:off x="9495692" y="5908431"/>
            <a:ext cx="1582616" cy="148261"/>
          </a:xfrm>
          <a:custGeom>
            <a:avLst/>
            <a:gdLst>
              <a:gd name="connsiteX0" fmla="*/ 1582616 w 1582616"/>
              <a:gd name="connsiteY0" fmla="*/ 17584 h 148261"/>
              <a:gd name="connsiteX1" fmla="*/ 1494693 w 1582616"/>
              <a:gd name="connsiteY1" fmla="*/ 70338 h 148261"/>
              <a:gd name="connsiteX2" fmla="*/ 1389185 w 1582616"/>
              <a:gd name="connsiteY2" fmla="*/ 105507 h 148261"/>
              <a:gd name="connsiteX3" fmla="*/ 1230923 w 1582616"/>
              <a:gd name="connsiteY3" fmla="*/ 140677 h 148261"/>
              <a:gd name="connsiteX4" fmla="*/ 316523 w 1582616"/>
              <a:gd name="connsiteY4" fmla="*/ 105507 h 148261"/>
              <a:gd name="connsiteX5" fmla="*/ 263770 w 1582616"/>
              <a:gd name="connsiteY5" fmla="*/ 87923 h 148261"/>
              <a:gd name="connsiteX6" fmla="*/ 193431 w 1582616"/>
              <a:gd name="connsiteY6" fmla="*/ 70338 h 148261"/>
              <a:gd name="connsiteX7" fmla="*/ 87923 w 1582616"/>
              <a:gd name="connsiteY7" fmla="*/ 35169 h 148261"/>
              <a:gd name="connsiteX8" fmla="*/ 0 w 1582616"/>
              <a:gd name="connsiteY8" fmla="*/ 0 h 148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82616" h="148261">
                <a:moveTo>
                  <a:pt x="1582616" y="17584"/>
                </a:moveTo>
                <a:cubicBezTo>
                  <a:pt x="1553308" y="35169"/>
                  <a:pt x="1525808" y="56195"/>
                  <a:pt x="1494693" y="70338"/>
                </a:cubicBezTo>
                <a:cubicBezTo>
                  <a:pt x="1460944" y="85678"/>
                  <a:pt x="1424354" y="93784"/>
                  <a:pt x="1389185" y="105507"/>
                </a:cubicBezTo>
                <a:cubicBezTo>
                  <a:pt x="1302603" y="134368"/>
                  <a:pt x="1354721" y="120044"/>
                  <a:pt x="1230923" y="140677"/>
                </a:cubicBezTo>
                <a:cubicBezTo>
                  <a:pt x="1096281" y="137812"/>
                  <a:pt x="596368" y="175468"/>
                  <a:pt x="316523" y="105507"/>
                </a:cubicBezTo>
                <a:cubicBezTo>
                  <a:pt x="298541" y="101011"/>
                  <a:pt x="281592" y="93015"/>
                  <a:pt x="263770" y="87923"/>
                </a:cubicBezTo>
                <a:cubicBezTo>
                  <a:pt x="240532" y="81284"/>
                  <a:pt x="216580" y="77283"/>
                  <a:pt x="193431" y="70338"/>
                </a:cubicBezTo>
                <a:cubicBezTo>
                  <a:pt x="157923" y="59686"/>
                  <a:pt x="123092" y="46892"/>
                  <a:pt x="87923" y="35169"/>
                </a:cubicBezTo>
                <a:cubicBezTo>
                  <a:pt x="22740" y="13441"/>
                  <a:pt x="51746" y="25872"/>
                  <a:pt x="0" y="0"/>
                </a:cubicBezTo>
              </a:path>
            </a:pathLst>
          </a:custGeom>
          <a:noFill/>
          <a:ln w="76200">
            <a:solidFill>
              <a:schemeClr val="accent1"/>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2" name="图像" descr="图像">
            <a:extLst>
              <a:ext uri="{FF2B5EF4-FFF2-40B4-BE49-F238E27FC236}">
                <a16:creationId xmlns:a16="http://schemas.microsoft.com/office/drawing/2014/main" id="{B333E1DC-842E-8E49-9264-55B2FAEBFAB9}"/>
              </a:ext>
            </a:extLst>
          </p:cNvPr>
          <p:cNvPicPr>
            <a:picLocks noChangeAspect="1"/>
          </p:cNvPicPr>
          <p:nvPr/>
        </p:nvPicPr>
        <p:blipFill>
          <a:blip r:embed="rId4">
            <a:alphaModFix amt="86000"/>
            <a:extLst/>
          </a:blip>
          <a:srcRect r="27617"/>
          <a:stretch>
            <a:fillRect/>
          </a:stretch>
        </p:blipFill>
        <p:spPr>
          <a:xfrm>
            <a:off x="8930856" y="1476865"/>
            <a:ext cx="2045779" cy="2119760"/>
          </a:xfrm>
          <a:prstGeom prst="rect">
            <a:avLst/>
          </a:prstGeom>
          <a:ln w="12700">
            <a:miter lim="400000"/>
          </a:ln>
        </p:spPr>
      </p:pic>
      <p:sp>
        <p:nvSpPr>
          <p:cNvPr id="39" name="椭圆 38">
            <a:extLst>
              <a:ext uri="{FF2B5EF4-FFF2-40B4-BE49-F238E27FC236}">
                <a16:creationId xmlns:a16="http://schemas.microsoft.com/office/drawing/2014/main" id="{E403F798-A5B9-1B47-9E5B-53C92DEB5F46}"/>
              </a:ext>
            </a:extLst>
          </p:cNvPr>
          <p:cNvSpPr/>
          <p:nvPr/>
        </p:nvSpPr>
        <p:spPr>
          <a:xfrm>
            <a:off x="9953745" y="1679749"/>
            <a:ext cx="479827" cy="1700579"/>
          </a:xfrm>
          <a:prstGeom prst="ellipse">
            <a:avLst/>
          </a:prstGeom>
          <a:noFill/>
          <a:ln w="571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3" name="椭圆 52">
            <a:extLst>
              <a:ext uri="{FF2B5EF4-FFF2-40B4-BE49-F238E27FC236}">
                <a16:creationId xmlns:a16="http://schemas.microsoft.com/office/drawing/2014/main" id="{EB2BB928-B21C-FF4C-9349-721444E945EC}"/>
              </a:ext>
            </a:extLst>
          </p:cNvPr>
          <p:cNvSpPr/>
          <p:nvPr/>
        </p:nvSpPr>
        <p:spPr>
          <a:xfrm>
            <a:off x="9309795" y="2608090"/>
            <a:ext cx="479827" cy="492877"/>
          </a:xfrm>
          <a:prstGeom prst="ellipse">
            <a:avLst/>
          </a:prstGeom>
          <a:noFill/>
          <a:ln w="76200">
            <a:solidFill>
              <a:schemeClr val="accent6">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4" name="椭圆 53">
            <a:extLst>
              <a:ext uri="{FF2B5EF4-FFF2-40B4-BE49-F238E27FC236}">
                <a16:creationId xmlns:a16="http://schemas.microsoft.com/office/drawing/2014/main" id="{70FBC2DF-C9EA-A145-9F8E-A362A55975A8}"/>
              </a:ext>
            </a:extLst>
          </p:cNvPr>
          <p:cNvSpPr/>
          <p:nvPr/>
        </p:nvSpPr>
        <p:spPr>
          <a:xfrm>
            <a:off x="8949453" y="1718945"/>
            <a:ext cx="479827" cy="492877"/>
          </a:xfrm>
          <a:prstGeom prst="ellipse">
            <a:avLst/>
          </a:prstGeom>
          <a:noFill/>
          <a:ln w="76200">
            <a:solidFill>
              <a:schemeClr val="accent6">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292519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Effect transition="in" filter="dissolve">
                                      <p:cBhvr>
                                        <p:cTn id="7" dur="500"/>
                                        <p:tgtEl>
                                          <p:spTgt spid="4">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6" end="6"/>
                                            </p:txEl>
                                          </p:spTgt>
                                        </p:tgtEl>
                                        <p:attrNameLst>
                                          <p:attrName>style.visibility</p:attrName>
                                        </p:attrNameLst>
                                      </p:cBhvr>
                                      <p:to>
                                        <p:strVal val="visible"/>
                                      </p:to>
                                    </p:set>
                                    <p:animEffect transition="in" filter="dissolve">
                                      <p:cBhvr>
                                        <p:cTn id="12" dur="500"/>
                                        <p:tgtEl>
                                          <p:spTgt spid="4">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animEffect transition="in" filter="dissolve">
                                      <p:cBhvr>
                                        <p:cTn id="17" dur="500"/>
                                        <p:tgtEl>
                                          <p:spTgt spid="4">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
                                            <p:txEl>
                                              <p:pRg st="8" end="8"/>
                                            </p:txEl>
                                          </p:spTgt>
                                        </p:tgtEl>
                                        <p:attrNameLst>
                                          <p:attrName>style.visibility</p:attrName>
                                        </p:attrNameLst>
                                      </p:cBhvr>
                                      <p:to>
                                        <p:strVal val="visible"/>
                                      </p:to>
                                    </p:set>
                                    <p:animEffect transition="in" filter="dissolve">
                                      <p:cBhvr>
                                        <p:cTn id="22" dur="500"/>
                                        <p:tgtEl>
                                          <p:spTgt spid="4">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dissolve">
                                      <p:cBhvr>
                                        <p:cTn id="27" dur="500"/>
                                        <p:tgtEl>
                                          <p:spTgt spid="2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wipe(up)">
                                      <p:cBhvr>
                                        <p:cTn id="32" dur="500"/>
                                        <p:tgtEl>
                                          <p:spTgt spid="30"/>
                                        </p:tgtEl>
                                      </p:cBhvr>
                                    </p:animEffect>
                                  </p:childTnLst>
                                </p:cTn>
                              </p:par>
                            </p:childTnLst>
                          </p:cTn>
                        </p:par>
                        <p:par>
                          <p:cTn id="33" fill="hold">
                            <p:stCondLst>
                              <p:cond delay="500"/>
                            </p:stCondLst>
                            <p:childTnLst>
                              <p:par>
                                <p:cTn id="34" presetID="9" presetClass="entr" presetSubtype="0" fill="hold" nodeType="afterEffect">
                                  <p:stCondLst>
                                    <p:cond delay="0"/>
                                  </p:stCondLst>
                                  <p:childTnLst>
                                    <p:set>
                                      <p:cBhvr>
                                        <p:cTn id="35" dur="1" fill="hold">
                                          <p:stCondLst>
                                            <p:cond delay="0"/>
                                          </p:stCondLst>
                                        </p:cTn>
                                        <p:tgtEl>
                                          <p:spTgt spid="52"/>
                                        </p:tgtEl>
                                        <p:attrNameLst>
                                          <p:attrName>style.visibility</p:attrName>
                                        </p:attrNameLst>
                                      </p:cBhvr>
                                      <p:to>
                                        <p:strVal val="visible"/>
                                      </p:to>
                                    </p:set>
                                    <p:animEffect transition="in" filter="dissolve">
                                      <p:cBhvr>
                                        <p:cTn id="36" dur="500"/>
                                        <p:tgtEl>
                                          <p:spTgt spid="52"/>
                                        </p:tgtEl>
                                      </p:cBhvr>
                                    </p:animEffect>
                                  </p:childTnLst>
                                </p:cTn>
                              </p:par>
                            </p:childTnLst>
                          </p:cTn>
                        </p:par>
                        <p:par>
                          <p:cTn id="37" fill="hold">
                            <p:stCondLst>
                              <p:cond delay="1000"/>
                            </p:stCondLst>
                            <p:childTnLst>
                              <p:par>
                                <p:cTn id="38" presetID="9" presetClass="entr" presetSubtype="0" fill="hold" grpId="0" nodeType="afterEffect">
                                  <p:stCondLst>
                                    <p:cond delay="0"/>
                                  </p:stCondLst>
                                  <p:childTnLst>
                                    <p:set>
                                      <p:cBhvr>
                                        <p:cTn id="39" dur="1" fill="hold">
                                          <p:stCondLst>
                                            <p:cond delay="0"/>
                                          </p:stCondLst>
                                        </p:cTn>
                                        <p:tgtEl>
                                          <p:spTgt spid="39"/>
                                        </p:tgtEl>
                                        <p:attrNameLst>
                                          <p:attrName>style.visibility</p:attrName>
                                        </p:attrNameLst>
                                      </p:cBhvr>
                                      <p:to>
                                        <p:strVal val="visible"/>
                                      </p:to>
                                    </p:set>
                                    <p:animEffect transition="in" filter="dissolve">
                                      <p:cBhvr>
                                        <p:cTn id="40" dur="500"/>
                                        <p:tgtEl>
                                          <p:spTgt spid="39"/>
                                        </p:tgtEl>
                                      </p:cBhvr>
                                    </p:animEffect>
                                  </p:childTnLst>
                                </p:cTn>
                              </p:par>
                            </p:childTnLst>
                          </p:cTn>
                        </p:par>
                        <p:par>
                          <p:cTn id="41" fill="hold">
                            <p:stCondLst>
                              <p:cond delay="1500"/>
                            </p:stCondLst>
                            <p:childTnLst>
                              <p:par>
                                <p:cTn id="42" presetID="22" presetClass="entr" presetSubtype="1" fill="hold" grpId="0" nodeType="afterEffect">
                                  <p:stCondLst>
                                    <p:cond delay="0"/>
                                  </p:stCondLst>
                                  <p:childTnLst>
                                    <p:set>
                                      <p:cBhvr>
                                        <p:cTn id="43" dur="1" fill="hold">
                                          <p:stCondLst>
                                            <p:cond delay="0"/>
                                          </p:stCondLst>
                                        </p:cTn>
                                        <p:tgtEl>
                                          <p:spTgt spid="32"/>
                                        </p:tgtEl>
                                        <p:attrNameLst>
                                          <p:attrName>style.visibility</p:attrName>
                                        </p:attrNameLst>
                                      </p:cBhvr>
                                      <p:to>
                                        <p:strVal val="visible"/>
                                      </p:to>
                                    </p:set>
                                    <p:animEffect transition="in" filter="wipe(up)">
                                      <p:cBhvr>
                                        <p:cTn id="44" dur="500"/>
                                        <p:tgtEl>
                                          <p:spTgt spid="32"/>
                                        </p:tgtEl>
                                      </p:cBhvr>
                                    </p:animEffect>
                                  </p:childTnLst>
                                </p:cTn>
                              </p:par>
                            </p:childTnLst>
                          </p:cTn>
                        </p:par>
                        <p:par>
                          <p:cTn id="45" fill="hold">
                            <p:stCondLst>
                              <p:cond delay="2000"/>
                            </p:stCondLst>
                            <p:childTnLst>
                              <p:par>
                                <p:cTn id="46" presetID="9" presetClass="entr" presetSubtype="0" fill="hold" grpId="0" nodeType="afterEffect">
                                  <p:stCondLst>
                                    <p:cond delay="0"/>
                                  </p:stCondLst>
                                  <p:childTnLst>
                                    <p:set>
                                      <p:cBhvr>
                                        <p:cTn id="47" dur="1" fill="hold">
                                          <p:stCondLst>
                                            <p:cond delay="0"/>
                                          </p:stCondLst>
                                        </p:cTn>
                                        <p:tgtEl>
                                          <p:spTgt spid="53"/>
                                        </p:tgtEl>
                                        <p:attrNameLst>
                                          <p:attrName>style.visibility</p:attrName>
                                        </p:attrNameLst>
                                      </p:cBhvr>
                                      <p:to>
                                        <p:strVal val="visible"/>
                                      </p:to>
                                    </p:set>
                                    <p:animEffect transition="in" filter="dissolve">
                                      <p:cBhvr>
                                        <p:cTn id="48" dur="500"/>
                                        <p:tgtEl>
                                          <p:spTgt spid="53"/>
                                        </p:tgtEl>
                                      </p:cBhvr>
                                    </p:animEffect>
                                  </p:childTnLst>
                                </p:cTn>
                              </p:par>
                            </p:childTnLst>
                          </p:cTn>
                        </p:par>
                        <p:par>
                          <p:cTn id="49" fill="hold">
                            <p:stCondLst>
                              <p:cond delay="2500"/>
                            </p:stCondLst>
                            <p:childTnLst>
                              <p:par>
                                <p:cTn id="50" presetID="22" presetClass="entr" presetSubtype="2" fill="hold" grpId="0" nodeType="afterEffect">
                                  <p:stCondLst>
                                    <p:cond delay="0"/>
                                  </p:stCondLst>
                                  <p:childTnLst>
                                    <p:set>
                                      <p:cBhvr>
                                        <p:cTn id="51" dur="1" fill="hold">
                                          <p:stCondLst>
                                            <p:cond delay="0"/>
                                          </p:stCondLst>
                                        </p:cTn>
                                        <p:tgtEl>
                                          <p:spTgt spid="36"/>
                                        </p:tgtEl>
                                        <p:attrNameLst>
                                          <p:attrName>style.visibility</p:attrName>
                                        </p:attrNameLst>
                                      </p:cBhvr>
                                      <p:to>
                                        <p:strVal val="visible"/>
                                      </p:to>
                                    </p:set>
                                    <p:animEffect transition="in" filter="wipe(right)">
                                      <p:cBhvr>
                                        <p:cTn id="52" dur="500"/>
                                        <p:tgtEl>
                                          <p:spTgt spid="36"/>
                                        </p:tgtEl>
                                      </p:cBhvr>
                                    </p:animEffect>
                                  </p:childTnLst>
                                </p:cTn>
                              </p:par>
                            </p:childTnLst>
                          </p:cTn>
                        </p:par>
                        <p:par>
                          <p:cTn id="53" fill="hold">
                            <p:stCondLst>
                              <p:cond delay="3000"/>
                            </p:stCondLst>
                            <p:childTnLst>
                              <p:par>
                                <p:cTn id="54" presetID="9" presetClass="entr" presetSubtype="0" fill="hold" grpId="0" nodeType="afterEffect">
                                  <p:stCondLst>
                                    <p:cond delay="0"/>
                                  </p:stCondLst>
                                  <p:childTnLst>
                                    <p:set>
                                      <p:cBhvr>
                                        <p:cTn id="55" dur="1" fill="hold">
                                          <p:stCondLst>
                                            <p:cond delay="0"/>
                                          </p:stCondLst>
                                        </p:cTn>
                                        <p:tgtEl>
                                          <p:spTgt spid="54"/>
                                        </p:tgtEl>
                                        <p:attrNameLst>
                                          <p:attrName>style.visibility</p:attrName>
                                        </p:attrNameLst>
                                      </p:cBhvr>
                                      <p:to>
                                        <p:strVal val="visible"/>
                                      </p:to>
                                    </p:set>
                                    <p:animEffect transition="in" filter="dissolve">
                                      <p:cBhvr>
                                        <p:cTn id="56"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2" grpId="0" animBg="1"/>
      <p:bldP spid="36" grpId="0" animBg="1"/>
      <p:bldP spid="39" grpId="0" animBg="1"/>
      <p:bldP spid="53" grpId="0" animBg="1"/>
      <p:bldP spid="5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748356-4C02-F84E-ABF0-2349C5A98199}"/>
              </a:ext>
            </a:extLst>
          </p:cNvPr>
          <p:cNvSpPr>
            <a:spLocks noGrp="1"/>
          </p:cNvSpPr>
          <p:nvPr>
            <p:ph type="title"/>
          </p:nvPr>
        </p:nvSpPr>
        <p:spPr/>
        <p:txBody>
          <a:bodyPr/>
          <a:lstStyle/>
          <a:p>
            <a:r>
              <a:rPr kumimoji="1" lang="en-US" altLang="zh-CN" dirty="0"/>
              <a:t>Writes Overview</a:t>
            </a:r>
            <a:endParaRPr kumimoji="1" lang="zh-CN" altLang="en-US" dirty="0"/>
          </a:p>
        </p:txBody>
      </p:sp>
      <p:sp>
        <p:nvSpPr>
          <p:cNvPr id="3" name="幻灯片编号占位符 2">
            <a:extLst>
              <a:ext uri="{FF2B5EF4-FFF2-40B4-BE49-F238E27FC236}">
                <a16:creationId xmlns:a16="http://schemas.microsoft.com/office/drawing/2014/main" id="{DABDA262-E05E-D640-AC5E-4C9FD795DD1B}"/>
              </a:ext>
            </a:extLst>
          </p:cNvPr>
          <p:cNvSpPr>
            <a:spLocks noGrp="1"/>
          </p:cNvSpPr>
          <p:nvPr>
            <p:ph type="sldNum" sz="quarter" idx="12"/>
          </p:nvPr>
        </p:nvSpPr>
        <p:spPr/>
        <p:txBody>
          <a:bodyPr/>
          <a:lstStyle/>
          <a:p>
            <a:fld id="{F210D295-9B15-4757-888B-4FDF115DEA16}" type="slidenum">
              <a:rPr lang="zh-CN" altLang="en-US" smtClean="0"/>
              <a:t>21</a:t>
            </a:fld>
            <a:endParaRPr lang="zh-CN" altLang="en-US"/>
          </a:p>
        </p:txBody>
      </p:sp>
      <p:sp>
        <p:nvSpPr>
          <p:cNvPr id="4" name="内容占位符 3">
            <a:extLst>
              <a:ext uri="{FF2B5EF4-FFF2-40B4-BE49-F238E27FC236}">
                <a16:creationId xmlns:a16="http://schemas.microsoft.com/office/drawing/2014/main" id="{D833B077-E1A4-0140-81A1-8A5383FB69EE}"/>
              </a:ext>
            </a:extLst>
          </p:cNvPr>
          <p:cNvSpPr>
            <a:spLocks noGrp="1"/>
          </p:cNvSpPr>
          <p:nvPr>
            <p:ph idx="1"/>
          </p:nvPr>
        </p:nvSpPr>
        <p:spPr>
          <a:xfrm>
            <a:off x="838199" y="1290862"/>
            <a:ext cx="6509501" cy="5567137"/>
          </a:xfrm>
        </p:spPr>
        <p:txBody>
          <a:bodyPr>
            <a:normAutofit lnSpcReduction="10000"/>
          </a:bodyPr>
          <a:lstStyle/>
          <a:p>
            <a:r>
              <a:rPr kumimoji="1" lang="en-US" altLang="zh-CN" dirty="0"/>
              <a:t>Client sends write to one coordinator node</a:t>
            </a:r>
          </a:p>
          <a:p>
            <a:pPr lvl="1"/>
            <a:r>
              <a:rPr kumimoji="1" lang="en-US" altLang="zh-CN" dirty="0"/>
              <a:t>Coordinator may be per-key</a:t>
            </a:r>
            <a:r>
              <a:rPr kumimoji="1" lang="en-US" altLang="zh-Hans" dirty="0"/>
              <a:t>/</a:t>
            </a:r>
            <a:r>
              <a:rPr kumimoji="1" lang="en-US" altLang="zh-CN" dirty="0"/>
              <a:t>per-client</a:t>
            </a:r>
            <a:r>
              <a:rPr kumimoji="1" lang="en-US" altLang="zh-Hans" dirty="0"/>
              <a:t>/</a:t>
            </a:r>
            <a:r>
              <a:rPr kumimoji="1" lang="en-US" altLang="zh-CN" dirty="0"/>
              <a:t>per-query</a:t>
            </a:r>
          </a:p>
          <a:p>
            <a:pPr lvl="1"/>
            <a:r>
              <a:rPr kumimoji="1" lang="en-US" altLang="zh-CN" dirty="0"/>
              <a:t>Per-key Coordinator ensures writes for the key are serialized</a:t>
            </a:r>
          </a:p>
          <a:p>
            <a:r>
              <a:rPr kumimoji="1" lang="en-US" altLang="zh-CN" dirty="0"/>
              <a:t>Coordinator uses </a:t>
            </a:r>
            <a:r>
              <a:rPr kumimoji="1" lang="en-US" altLang="zh-CN" dirty="0" err="1"/>
              <a:t>Partitioner</a:t>
            </a:r>
            <a:r>
              <a:rPr kumimoji="1" lang="en-US" altLang="zh-CN" dirty="0"/>
              <a:t> to send query to all replica nodes </a:t>
            </a:r>
          </a:p>
          <a:p>
            <a:r>
              <a:rPr kumimoji="1" lang="en-US" altLang="zh-CN" dirty="0"/>
              <a:t>When X replicas respond, coordinator returns an acknowledgement to the client</a:t>
            </a:r>
          </a:p>
          <a:p>
            <a:pPr lvl="1"/>
            <a:r>
              <a:rPr kumimoji="1" lang="en-US" altLang="zh-CN" dirty="0"/>
              <a:t>X? We’ll see later.</a:t>
            </a:r>
          </a:p>
          <a:p>
            <a:endParaRPr kumimoji="1" lang="zh-CN" altLang="en-US" dirty="0"/>
          </a:p>
        </p:txBody>
      </p:sp>
      <p:grpSp>
        <p:nvGrpSpPr>
          <p:cNvPr id="33" name="组合 32">
            <a:extLst>
              <a:ext uri="{FF2B5EF4-FFF2-40B4-BE49-F238E27FC236}">
                <a16:creationId xmlns:a16="http://schemas.microsoft.com/office/drawing/2014/main" id="{4A115D76-CF39-7746-91A8-391B9908D006}"/>
              </a:ext>
            </a:extLst>
          </p:cNvPr>
          <p:cNvGrpSpPr/>
          <p:nvPr/>
        </p:nvGrpSpPr>
        <p:grpSpPr>
          <a:xfrm>
            <a:off x="7292335" y="1873121"/>
            <a:ext cx="4812616" cy="3495233"/>
            <a:chOff x="5585509" y="2244201"/>
            <a:chExt cx="4812616" cy="3495233"/>
          </a:xfrm>
        </p:grpSpPr>
        <p:sp>
          <p:nvSpPr>
            <p:cNvPr id="34" name="Oval 3">
              <a:extLst>
                <a:ext uri="{FF2B5EF4-FFF2-40B4-BE49-F238E27FC236}">
                  <a16:creationId xmlns:a16="http://schemas.microsoft.com/office/drawing/2014/main" id="{3927D112-96B2-FA43-8D1D-83337B8B6E0E}"/>
                </a:ext>
              </a:extLst>
            </p:cNvPr>
            <p:cNvSpPr>
              <a:spLocks noChangeArrowheads="1"/>
            </p:cNvSpPr>
            <p:nvPr/>
          </p:nvSpPr>
          <p:spPr bwMode="auto">
            <a:xfrm>
              <a:off x="6437409" y="2631756"/>
              <a:ext cx="3187612" cy="3107678"/>
            </a:xfrm>
            <a:prstGeom prst="ellipse">
              <a:avLst/>
            </a:prstGeom>
            <a:noFill/>
            <a:ln w="2857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wrap="none" lIns="84110" tIns="42055" rIns="84110" bIns="42055"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5" name="Text Box 4">
              <a:extLst>
                <a:ext uri="{FF2B5EF4-FFF2-40B4-BE49-F238E27FC236}">
                  <a16:creationId xmlns:a16="http://schemas.microsoft.com/office/drawing/2014/main" id="{F5FB7F20-0669-E843-BC75-8B86759BAEA7}"/>
                </a:ext>
              </a:extLst>
            </p:cNvPr>
            <p:cNvSpPr txBox="1">
              <a:spLocks noChangeArrowheads="1"/>
            </p:cNvSpPr>
            <p:nvPr/>
          </p:nvSpPr>
          <p:spPr bwMode="auto">
            <a:xfrm>
              <a:off x="6152459" y="5257232"/>
              <a:ext cx="694853" cy="395104"/>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200" b="0" i="0" u="none" strike="noStrike" kern="0" cap="none" spc="0" normalizeH="0" baseline="0" noProof="0">
                  <a:ln>
                    <a:noFill/>
                  </a:ln>
                  <a:solidFill>
                    <a:srgbClr val="FA0000"/>
                  </a:solidFill>
                  <a:effectLst/>
                  <a:uLnTx/>
                  <a:uFillTx/>
                  <a:latin typeface="Helvetica" charset="0"/>
                  <a:ea typeface="ＭＳ Ｐゴシック" charset="0"/>
                  <a:cs typeface="ＭＳ Ｐゴシック" charset="0"/>
                </a:rPr>
                <a:t>N80</a:t>
              </a:r>
            </a:p>
          </p:txBody>
        </p:sp>
        <p:sp>
          <p:nvSpPr>
            <p:cNvPr id="36" name="Text Box 5">
              <a:extLst>
                <a:ext uri="{FF2B5EF4-FFF2-40B4-BE49-F238E27FC236}">
                  <a16:creationId xmlns:a16="http://schemas.microsoft.com/office/drawing/2014/main" id="{3BED3665-17C0-F148-AF4B-7B6CAA36E080}"/>
                </a:ext>
              </a:extLst>
            </p:cNvPr>
            <p:cNvSpPr txBox="1">
              <a:spLocks noChangeArrowheads="1"/>
            </p:cNvSpPr>
            <p:nvPr/>
          </p:nvSpPr>
          <p:spPr bwMode="auto">
            <a:xfrm>
              <a:off x="7894368" y="2244201"/>
              <a:ext cx="313560" cy="3951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84110" tIns="42055" rIns="84110" bIns="42055" anchor="ct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200" b="0" i="0" u="none" strike="noStrike" kern="0" cap="none" spc="0" normalizeH="0" baseline="0" noProof="0">
                  <a:ln>
                    <a:noFill/>
                  </a:ln>
                  <a:solidFill>
                    <a:srgbClr val="000000"/>
                  </a:solidFill>
                  <a:effectLst/>
                  <a:uLnTx/>
                  <a:uFillTx/>
                  <a:latin typeface="Times New Roman" charset="0"/>
                  <a:ea typeface="ＭＳ Ｐゴシック" charset="0"/>
                  <a:cs typeface="ＭＳ Ｐゴシック" charset="0"/>
                </a:rPr>
                <a:t>0</a:t>
              </a:r>
            </a:p>
          </p:txBody>
        </p:sp>
        <p:sp>
          <p:nvSpPr>
            <p:cNvPr id="38" name="Text Box 7">
              <a:extLst>
                <a:ext uri="{FF2B5EF4-FFF2-40B4-BE49-F238E27FC236}">
                  <a16:creationId xmlns:a16="http://schemas.microsoft.com/office/drawing/2014/main" id="{61BBC296-760F-DB44-A621-8E65A7C5DAA2}"/>
                </a:ext>
              </a:extLst>
            </p:cNvPr>
            <p:cNvSpPr txBox="1">
              <a:spLocks noChangeArrowheads="1"/>
            </p:cNvSpPr>
            <p:nvPr/>
          </p:nvSpPr>
          <p:spPr bwMode="auto">
            <a:xfrm>
              <a:off x="9703272" y="4000630"/>
              <a:ext cx="694853" cy="395104"/>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200" b="0" i="0" u="none" strike="noStrike" kern="0" cap="none" spc="0" normalizeH="0" baseline="0" noProof="0">
                  <a:ln>
                    <a:noFill/>
                  </a:ln>
                  <a:solidFill>
                    <a:srgbClr val="FA0000"/>
                  </a:solidFill>
                  <a:effectLst/>
                  <a:uLnTx/>
                  <a:uFillTx/>
                  <a:latin typeface="Helvetica" charset="0"/>
                  <a:ea typeface="ＭＳ Ｐゴシック" charset="0"/>
                  <a:cs typeface="ＭＳ Ｐゴシック" charset="0"/>
                </a:rPr>
                <a:t>N32</a:t>
              </a:r>
            </a:p>
          </p:txBody>
        </p:sp>
        <p:sp>
          <p:nvSpPr>
            <p:cNvPr id="39" name="Text Box 8">
              <a:extLst>
                <a:ext uri="{FF2B5EF4-FFF2-40B4-BE49-F238E27FC236}">
                  <a16:creationId xmlns:a16="http://schemas.microsoft.com/office/drawing/2014/main" id="{9F6F4730-E22C-6148-8D66-3A0226FD7A2E}"/>
                </a:ext>
              </a:extLst>
            </p:cNvPr>
            <p:cNvSpPr txBox="1">
              <a:spLocks noChangeArrowheads="1"/>
            </p:cNvSpPr>
            <p:nvPr/>
          </p:nvSpPr>
          <p:spPr bwMode="auto">
            <a:xfrm>
              <a:off x="9152565" y="5235642"/>
              <a:ext cx="694853" cy="395104"/>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200" b="0" i="0" u="none" strike="noStrike" kern="0" cap="none" spc="0" normalizeH="0" baseline="0" noProof="0">
                  <a:ln>
                    <a:noFill/>
                  </a:ln>
                  <a:solidFill>
                    <a:srgbClr val="FA0000"/>
                  </a:solidFill>
                  <a:effectLst/>
                  <a:uLnTx/>
                  <a:uFillTx/>
                  <a:latin typeface="Helvetica" charset="0"/>
                  <a:ea typeface="ＭＳ Ｐゴシック" charset="0"/>
                  <a:cs typeface="ＭＳ Ｐゴシック" charset="0"/>
                </a:rPr>
                <a:t>N45</a:t>
              </a:r>
            </a:p>
          </p:txBody>
        </p:sp>
        <p:sp>
          <p:nvSpPr>
            <p:cNvPr id="40" name="Text Box 14">
              <a:extLst>
                <a:ext uri="{FF2B5EF4-FFF2-40B4-BE49-F238E27FC236}">
                  <a16:creationId xmlns:a16="http://schemas.microsoft.com/office/drawing/2014/main" id="{981655B9-29F0-1044-88C2-C7E92F9C361E}"/>
                </a:ext>
              </a:extLst>
            </p:cNvPr>
            <p:cNvSpPr txBox="1">
              <a:spLocks noChangeArrowheads="1"/>
            </p:cNvSpPr>
            <p:nvPr/>
          </p:nvSpPr>
          <p:spPr bwMode="auto">
            <a:xfrm>
              <a:off x="5939852" y="2561222"/>
              <a:ext cx="832693" cy="395104"/>
            </a:xfrm>
            <a:prstGeom prst="rect">
              <a:avLst/>
            </a:prstGeom>
            <a:noFill/>
            <a:ln w="1270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200" b="0" i="0" u="none" strike="noStrike" kern="0" cap="none" spc="0" normalizeH="0" baseline="0" noProof="0">
                  <a:ln>
                    <a:noFill/>
                  </a:ln>
                  <a:solidFill>
                    <a:srgbClr val="FA0000"/>
                  </a:solidFill>
                  <a:effectLst/>
                  <a:uLnTx/>
                  <a:uFillTx/>
                  <a:latin typeface="Helvetica" charset="0"/>
                  <a:ea typeface="ＭＳ Ｐゴシック" charset="0"/>
                  <a:cs typeface="ＭＳ Ｐゴシック" charset="0"/>
                </a:rPr>
                <a:t>N112</a:t>
              </a:r>
            </a:p>
          </p:txBody>
        </p:sp>
        <p:sp>
          <p:nvSpPr>
            <p:cNvPr id="41" name="Text Box 15">
              <a:extLst>
                <a:ext uri="{FF2B5EF4-FFF2-40B4-BE49-F238E27FC236}">
                  <a16:creationId xmlns:a16="http://schemas.microsoft.com/office/drawing/2014/main" id="{380F5F5B-344E-3946-B6B5-278FAEF3A4BD}"/>
                </a:ext>
              </a:extLst>
            </p:cNvPr>
            <p:cNvSpPr txBox="1">
              <a:spLocks noChangeArrowheads="1"/>
            </p:cNvSpPr>
            <p:nvPr/>
          </p:nvSpPr>
          <p:spPr bwMode="auto">
            <a:xfrm>
              <a:off x="5585509" y="3586080"/>
              <a:ext cx="694853" cy="395104"/>
            </a:xfrm>
            <a:prstGeom prst="rect">
              <a:avLst/>
            </a:prstGeom>
            <a:noFill/>
            <a:ln w="1270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200" b="0" i="0" u="none" strike="noStrike" kern="0" cap="none" spc="0" normalizeH="0" baseline="0" noProof="0">
                  <a:ln>
                    <a:noFill/>
                  </a:ln>
                  <a:solidFill>
                    <a:srgbClr val="FA0000"/>
                  </a:solidFill>
                  <a:effectLst/>
                  <a:uLnTx/>
                  <a:uFillTx/>
                  <a:latin typeface="Helvetica" charset="0"/>
                  <a:ea typeface="ＭＳ Ｐゴシック" charset="0"/>
                  <a:cs typeface="ＭＳ Ｐゴシック" charset="0"/>
                </a:rPr>
                <a:t>N96</a:t>
              </a:r>
            </a:p>
          </p:txBody>
        </p:sp>
        <p:sp>
          <p:nvSpPr>
            <p:cNvPr id="42" name="Text Box 16">
              <a:extLst>
                <a:ext uri="{FF2B5EF4-FFF2-40B4-BE49-F238E27FC236}">
                  <a16:creationId xmlns:a16="http://schemas.microsoft.com/office/drawing/2014/main" id="{6DC31E9D-FC50-F241-AB29-5E8B658846C9}"/>
                </a:ext>
              </a:extLst>
            </p:cNvPr>
            <p:cNvSpPr txBox="1">
              <a:spLocks noChangeArrowheads="1"/>
            </p:cNvSpPr>
            <p:nvPr/>
          </p:nvSpPr>
          <p:spPr bwMode="auto">
            <a:xfrm>
              <a:off x="9270679" y="2549707"/>
              <a:ext cx="694853" cy="395104"/>
            </a:xfrm>
            <a:prstGeom prst="rect">
              <a:avLst/>
            </a:prstGeom>
            <a:noFill/>
            <a:ln w="1270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200" b="0" i="0" u="none" strike="noStrike" kern="0" cap="none" spc="0" normalizeH="0" baseline="0" noProof="0">
                  <a:ln>
                    <a:noFill/>
                  </a:ln>
                  <a:solidFill>
                    <a:srgbClr val="FA0000"/>
                  </a:solidFill>
                  <a:effectLst/>
                  <a:uLnTx/>
                  <a:uFillTx/>
                  <a:latin typeface="Helvetica" charset="0"/>
                  <a:ea typeface="ＭＳ Ｐゴシック" charset="0"/>
                  <a:cs typeface="ＭＳ Ｐゴシック" charset="0"/>
                </a:rPr>
                <a:t>N16</a:t>
              </a:r>
            </a:p>
          </p:txBody>
        </p:sp>
      </p:grpSp>
      <p:grpSp>
        <p:nvGrpSpPr>
          <p:cNvPr id="43" name="组合 42">
            <a:extLst>
              <a:ext uri="{FF2B5EF4-FFF2-40B4-BE49-F238E27FC236}">
                <a16:creationId xmlns:a16="http://schemas.microsoft.com/office/drawing/2014/main" id="{4014ED73-2E70-534B-9E41-3B0EE8E1380C}"/>
              </a:ext>
            </a:extLst>
          </p:cNvPr>
          <p:cNvGrpSpPr/>
          <p:nvPr/>
        </p:nvGrpSpPr>
        <p:grpSpPr>
          <a:xfrm>
            <a:off x="8674552" y="2715652"/>
            <a:ext cx="2480403" cy="2280021"/>
            <a:chOff x="7002882" y="3033347"/>
            <a:chExt cx="2480403" cy="2280021"/>
          </a:xfrm>
        </p:grpSpPr>
        <p:cxnSp>
          <p:nvCxnSpPr>
            <p:cNvPr id="44" name="Straight Arrow Connector 26">
              <a:extLst>
                <a:ext uri="{FF2B5EF4-FFF2-40B4-BE49-F238E27FC236}">
                  <a16:creationId xmlns:a16="http://schemas.microsoft.com/office/drawing/2014/main" id="{08722308-0CFC-384E-B43D-681B4454532A}"/>
                </a:ext>
              </a:extLst>
            </p:cNvPr>
            <p:cNvCxnSpPr>
              <a:cxnSpLocks noChangeShapeType="1"/>
            </p:cNvCxnSpPr>
            <p:nvPr/>
          </p:nvCxnSpPr>
          <p:spPr bwMode="auto">
            <a:xfrm flipV="1">
              <a:off x="7002882" y="4207904"/>
              <a:ext cx="2480403" cy="967281"/>
            </a:xfrm>
            <a:prstGeom prst="straightConnector1">
              <a:avLst/>
            </a:prstGeom>
            <a:noFill/>
            <a:ln w="28575">
              <a:solidFill>
                <a:srgbClr val="000000"/>
              </a:solidFill>
              <a:round/>
              <a:headEnd type="none" w="sm" len="sm"/>
              <a:tailEnd type="arrow" w="med" len="med"/>
            </a:ln>
            <a:extLst>
              <a:ext uri="{909E8E84-426E-40dd-AFC4-6F175D3DCCD1}">
                <a14:hiddenFill xmlns="" xmlns:a14="http://schemas.microsoft.com/office/drawing/2010/main">
                  <a:noFill/>
                </a14:hiddenFill>
              </a:ext>
            </a:extLst>
          </p:spPr>
        </p:cxnSp>
        <p:cxnSp>
          <p:nvCxnSpPr>
            <p:cNvPr id="45" name="Straight Arrow Connector 28">
              <a:extLst>
                <a:ext uri="{FF2B5EF4-FFF2-40B4-BE49-F238E27FC236}">
                  <a16:creationId xmlns:a16="http://schemas.microsoft.com/office/drawing/2014/main" id="{6E5E9537-C96D-5F47-A76A-E0A28F29E3B3}"/>
                </a:ext>
              </a:extLst>
            </p:cNvPr>
            <p:cNvCxnSpPr>
              <a:cxnSpLocks noChangeShapeType="1"/>
            </p:cNvCxnSpPr>
            <p:nvPr/>
          </p:nvCxnSpPr>
          <p:spPr bwMode="auto">
            <a:xfrm flipV="1">
              <a:off x="7002882" y="3033347"/>
              <a:ext cx="2055191" cy="2141838"/>
            </a:xfrm>
            <a:prstGeom prst="straightConnector1">
              <a:avLst/>
            </a:prstGeom>
            <a:noFill/>
            <a:ln w="28575">
              <a:solidFill>
                <a:srgbClr val="000000"/>
              </a:solidFill>
              <a:prstDash val="dash"/>
              <a:round/>
              <a:headEnd type="none" w="sm" len="sm"/>
              <a:tailEnd type="arrow" w="med" len="med"/>
            </a:ln>
            <a:extLst>
              <a:ext uri="{909E8E84-426E-40dd-AFC4-6F175D3DCCD1}">
                <a14:hiddenFill xmlns="" xmlns:a14="http://schemas.microsoft.com/office/drawing/2010/main">
                  <a:noFill/>
                </a14:hiddenFill>
              </a:ext>
            </a:extLst>
          </p:spPr>
        </p:cxnSp>
        <p:cxnSp>
          <p:nvCxnSpPr>
            <p:cNvPr id="46" name="Straight Arrow Connector 31">
              <a:extLst>
                <a:ext uri="{FF2B5EF4-FFF2-40B4-BE49-F238E27FC236}">
                  <a16:creationId xmlns:a16="http://schemas.microsoft.com/office/drawing/2014/main" id="{CE1249C5-5686-EA49-8872-F05129593CF0}"/>
                </a:ext>
              </a:extLst>
            </p:cNvPr>
            <p:cNvCxnSpPr>
              <a:cxnSpLocks noChangeShapeType="1"/>
            </p:cNvCxnSpPr>
            <p:nvPr/>
          </p:nvCxnSpPr>
          <p:spPr bwMode="auto">
            <a:xfrm>
              <a:off x="7002882" y="5175185"/>
              <a:ext cx="2055191" cy="138183"/>
            </a:xfrm>
            <a:prstGeom prst="straightConnector1">
              <a:avLst/>
            </a:prstGeom>
            <a:noFill/>
            <a:ln w="28575">
              <a:solidFill>
                <a:srgbClr val="000000"/>
              </a:solidFill>
              <a:prstDash val="dash"/>
              <a:round/>
              <a:headEnd type="none" w="sm" len="sm"/>
              <a:tailEnd type="arrow" w="med" len="med"/>
            </a:ln>
            <a:extLst>
              <a:ext uri="{909E8E84-426E-40dd-AFC4-6F175D3DCCD1}">
                <a14:hiddenFill xmlns="" xmlns:a14="http://schemas.microsoft.com/office/drawing/2010/main">
                  <a:noFill/>
                </a14:hiddenFill>
              </a:ext>
            </a:extLst>
          </p:spPr>
        </p:cxnSp>
      </p:grpSp>
      <p:grpSp>
        <p:nvGrpSpPr>
          <p:cNvPr id="47" name="组合 46">
            <a:extLst>
              <a:ext uri="{FF2B5EF4-FFF2-40B4-BE49-F238E27FC236}">
                <a16:creationId xmlns:a16="http://schemas.microsoft.com/office/drawing/2014/main" id="{E35623AB-5CF2-654E-9E73-35503B26F947}"/>
              </a:ext>
            </a:extLst>
          </p:cNvPr>
          <p:cNvGrpSpPr/>
          <p:nvPr/>
        </p:nvGrpSpPr>
        <p:grpSpPr>
          <a:xfrm>
            <a:off x="8063024" y="5389848"/>
            <a:ext cx="1509973" cy="537379"/>
            <a:chOff x="6152459" y="5652338"/>
            <a:chExt cx="1509973" cy="537379"/>
          </a:xfrm>
        </p:grpSpPr>
        <p:sp>
          <p:nvSpPr>
            <p:cNvPr id="48" name="TextBox 4">
              <a:extLst>
                <a:ext uri="{FF2B5EF4-FFF2-40B4-BE49-F238E27FC236}">
                  <a16:creationId xmlns:a16="http://schemas.microsoft.com/office/drawing/2014/main" id="{6A9C3383-29A8-3E47-9982-3FB9D07B70AC}"/>
                </a:ext>
              </a:extLst>
            </p:cNvPr>
            <p:cNvSpPr txBox="1">
              <a:spLocks noChangeArrowheads="1"/>
            </p:cNvSpPr>
            <p:nvPr/>
          </p:nvSpPr>
          <p:spPr bwMode="auto">
            <a:xfrm>
              <a:off x="6152459" y="5797009"/>
              <a:ext cx="1509973" cy="3927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FA0000"/>
                  </a:solidFill>
                  <a:effectLst/>
                  <a:uLnTx/>
                  <a:uFillTx/>
                  <a:latin typeface="Helvetica" charset="0"/>
                  <a:ea typeface="ＭＳ Ｐゴシック" charset="0"/>
                  <a:cs typeface="ＭＳ Ｐゴシック" charset="0"/>
                </a:rPr>
                <a:t>Coordinator</a:t>
              </a:r>
            </a:p>
          </p:txBody>
        </p:sp>
        <p:cxnSp>
          <p:nvCxnSpPr>
            <p:cNvPr id="49" name="Straight Connector 6">
              <a:extLst>
                <a:ext uri="{FF2B5EF4-FFF2-40B4-BE49-F238E27FC236}">
                  <a16:creationId xmlns:a16="http://schemas.microsoft.com/office/drawing/2014/main" id="{BE8FB897-B1F3-634B-8179-3815FC644B26}"/>
                </a:ext>
              </a:extLst>
            </p:cNvPr>
            <p:cNvCxnSpPr>
              <a:cxnSpLocks noChangeShapeType="1"/>
            </p:cNvCxnSpPr>
            <p:nvPr/>
          </p:nvCxnSpPr>
          <p:spPr bwMode="auto">
            <a:xfrm>
              <a:off x="6499886" y="5652338"/>
              <a:ext cx="77784" cy="213764"/>
            </a:xfrm>
            <a:prstGeom prst="line">
              <a:avLst/>
            </a:prstGeom>
            <a:noFill/>
            <a:ln w="12700">
              <a:solidFill>
                <a:srgbClr val="000000"/>
              </a:solidFill>
              <a:round/>
              <a:headEnd type="none" w="sm" len="sm"/>
              <a:tailEnd type="stealth" w="med" len="lg"/>
            </a:ln>
            <a:extLst>
              <a:ext uri="{909E8E84-426E-40dd-AFC4-6F175D3DCCD1}">
                <a14:hiddenFill xmlns="" xmlns:a14="http://schemas.microsoft.com/office/drawing/2010/main">
                  <a:noFill/>
                </a14:hiddenFill>
              </a:ext>
            </a:extLst>
          </p:spPr>
        </p:cxnSp>
      </p:grpSp>
      <p:sp>
        <p:nvSpPr>
          <p:cNvPr id="50" name="文本框 49">
            <a:extLst>
              <a:ext uri="{FF2B5EF4-FFF2-40B4-BE49-F238E27FC236}">
                <a16:creationId xmlns:a16="http://schemas.microsoft.com/office/drawing/2014/main" id="{5CBCA1DB-D777-084D-B555-F6C6F2A84545}"/>
              </a:ext>
            </a:extLst>
          </p:cNvPr>
          <p:cNvSpPr txBox="1"/>
          <p:nvPr/>
        </p:nvSpPr>
        <p:spPr>
          <a:xfrm>
            <a:off x="7273004" y="4356795"/>
            <a:ext cx="1271564" cy="523220"/>
          </a:xfrm>
          <a:prstGeom prst="rect">
            <a:avLst/>
          </a:prstGeom>
          <a:solidFill>
            <a:schemeClr val="accent6">
              <a:lumMod val="20000"/>
              <a:lumOff val="80000"/>
            </a:schemeClr>
          </a:solidFill>
        </p:spPr>
        <p:txBody>
          <a:bodyPr wrap="square" rtlCol="0">
            <a:spAutoFit/>
          </a:bodyPr>
          <a:lstStyle/>
          <a:p>
            <a:pPr algn="ctr"/>
            <a:r>
              <a:rPr kumimoji="1" lang="en-US" altLang="zh-Hans" sz="2800" b="1" dirty="0"/>
              <a:t>write</a:t>
            </a:r>
            <a:endParaRPr kumimoji="1" lang="zh-CN" altLang="en-US" sz="2800" b="1" dirty="0"/>
          </a:p>
        </p:txBody>
      </p:sp>
    </p:spTree>
    <p:extLst>
      <p:ext uri="{BB962C8B-B14F-4D97-AF65-F5344CB8AC3E}">
        <p14:creationId xmlns:p14="http://schemas.microsoft.com/office/powerpoint/2010/main" val="2028939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blinds(horizontal)">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9" fill="hold" grpId="0" nodeType="clickEffect">
                                  <p:stCondLst>
                                    <p:cond delay="0"/>
                                  </p:stCondLst>
                                  <p:childTnLst>
                                    <p:set>
                                      <p:cBhvr>
                                        <p:cTn id="16" dur="1" fill="hold">
                                          <p:stCondLst>
                                            <p:cond delay="0"/>
                                          </p:stCondLst>
                                        </p:cTn>
                                        <p:tgtEl>
                                          <p:spTgt spid="50"/>
                                        </p:tgtEl>
                                        <p:attrNameLst>
                                          <p:attrName>style.visibility</p:attrName>
                                        </p:attrNameLst>
                                      </p:cBhvr>
                                      <p:to>
                                        <p:strVal val="visible"/>
                                      </p:to>
                                    </p:set>
                                    <p:anim calcmode="lin" valueType="num">
                                      <p:cBhvr additive="base">
                                        <p:cTn id="17" dur="500" fill="hold"/>
                                        <p:tgtEl>
                                          <p:spTgt spid="50"/>
                                        </p:tgtEl>
                                        <p:attrNameLst>
                                          <p:attrName>ppt_x</p:attrName>
                                        </p:attrNameLst>
                                      </p:cBhvr>
                                      <p:tavLst>
                                        <p:tav tm="0">
                                          <p:val>
                                            <p:strVal val="0-#ppt_w/2"/>
                                          </p:val>
                                        </p:tav>
                                        <p:tav tm="100000">
                                          <p:val>
                                            <p:strVal val="#ppt_x"/>
                                          </p:val>
                                        </p:tav>
                                      </p:tavLst>
                                    </p:anim>
                                    <p:anim calcmode="lin" valueType="num">
                                      <p:cBhvr additive="base">
                                        <p:cTn id="18" dur="500" fill="hold"/>
                                        <p:tgtEl>
                                          <p:spTgt spid="50"/>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47"/>
                                        </p:tgtEl>
                                        <p:attrNameLst>
                                          <p:attrName>style.visibility</p:attrName>
                                        </p:attrNameLst>
                                      </p:cBhvr>
                                      <p:to>
                                        <p:strVal val="visible"/>
                                      </p:to>
                                    </p:set>
                                    <p:animEffect transition="in" filter="wipe(up)">
                                      <p:cBhvr>
                                        <p:cTn id="23" dur="500"/>
                                        <p:tgtEl>
                                          <p:spTgt spid="47"/>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4">
                                            <p:txEl>
                                              <p:pRg st="1" end="1"/>
                                            </p:txEl>
                                          </p:spTgt>
                                        </p:tgtEl>
                                        <p:attrNameLst>
                                          <p:attrName>style.visibility</p:attrName>
                                        </p:attrNameLst>
                                      </p:cBhvr>
                                      <p:to>
                                        <p:strVal val="visible"/>
                                      </p:to>
                                    </p:set>
                                    <p:animEffect transition="in" filter="dissolve">
                                      <p:cBhvr>
                                        <p:cTn id="28" dur="500"/>
                                        <p:tgtEl>
                                          <p:spTgt spid="4">
                                            <p:txEl>
                                              <p:pRg st="1" end="1"/>
                                            </p:tx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animEffect transition="in" filter="dissolve">
                                      <p:cBhvr>
                                        <p:cTn id="31" dur="500"/>
                                        <p:tgtEl>
                                          <p:spTgt spid="4">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4">
                                            <p:txEl>
                                              <p:pRg st="3" end="3"/>
                                            </p:txEl>
                                          </p:spTgt>
                                        </p:tgtEl>
                                        <p:attrNameLst>
                                          <p:attrName>style.visibility</p:attrName>
                                        </p:attrNameLst>
                                      </p:cBhvr>
                                      <p:to>
                                        <p:strVal val="visible"/>
                                      </p:to>
                                    </p:set>
                                    <p:animEffect transition="in" filter="dissolve">
                                      <p:cBhvr>
                                        <p:cTn id="36" dur="500"/>
                                        <p:tgtEl>
                                          <p:spTgt spid="4">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wipe(left)">
                                      <p:cBhvr>
                                        <p:cTn id="41" dur="500"/>
                                        <p:tgtEl>
                                          <p:spTgt spid="43"/>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4">
                                            <p:txEl>
                                              <p:pRg st="4" end="4"/>
                                            </p:txEl>
                                          </p:spTgt>
                                        </p:tgtEl>
                                        <p:attrNameLst>
                                          <p:attrName>style.visibility</p:attrName>
                                        </p:attrNameLst>
                                      </p:cBhvr>
                                      <p:to>
                                        <p:strVal val="visible"/>
                                      </p:to>
                                    </p:set>
                                    <p:animEffect transition="in" filter="dissolve">
                                      <p:cBhvr>
                                        <p:cTn id="46" dur="500"/>
                                        <p:tgtEl>
                                          <p:spTgt spid="4">
                                            <p:txEl>
                                              <p:pRg st="4" end="4"/>
                                            </p:txEl>
                                          </p:spTgt>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4">
                                            <p:txEl>
                                              <p:pRg st="5" end="5"/>
                                            </p:txEl>
                                          </p:spTgt>
                                        </p:tgtEl>
                                        <p:attrNameLst>
                                          <p:attrName>style.visibility</p:attrName>
                                        </p:attrNameLst>
                                      </p:cBhvr>
                                      <p:to>
                                        <p:strVal val="visible"/>
                                      </p:to>
                                    </p:set>
                                    <p:animEffect transition="in" filter="dissolve">
                                      <p:cBhvr>
                                        <p:cTn id="49"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35DA47-9B39-3843-A90A-7C217B1E9DF4}"/>
              </a:ext>
            </a:extLst>
          </p:cNvPr>
          <p:cNvSpPr>
            <a:spLocks noGrp="1"/>
          </p:cNvSpPr>
          <p:nvPr>
            <p:ph type="title"/>
          </p:nvPr>
        </p:nvSpPr>
        <p:spPr/>
        <p:txBody>
          <a:bodyPr/>
          <a:lstStyle/>
          <a:p>
            <a:r>
              <a:rPr kumimoji="1" lang="en-US" altLang="zh-CN" dirty="0"/>
              <a:t>Writes at a replica node</a:t>
            </a:r>
            <a:endParaRPr kumimoji="1" lang="zh-CN" altLang="en-US" dirty="0"/>
          </a:p>
        </p:txBody>
      </p:sp>
      <p:sp>
        <p:nvSpPr>
          <p:cNvPr id="3" name="幻灯片编号占位符 2">
            <a:extLst>
              <a:ext uri="{FF2B5EF4-FFF2-40B4-BE49-F238E27FC236}">
                <a16:creationId xmlns:a16="http://schemas.microsoft.com/office/drawing/2014/main" id="{6275E43B-EDD6-F545-9574-86A6D260EB02}"/>
              </a:ext>
            </a:extLst>
          </p:cNvPr>
          <p:cNvSpPr>
            <a:spLocks noGrp="1"/>
          </p:cNvSpPr>
          <p:nvPr>
            <p:ph type="sldNum" sz="quarter" idx="12"/>
          </p:nvPr>
        </p:nvSpPr>
        <p:spPr/>
        <p:txBody>
          <a:bodyPr/>
          <a:lstStyle/>
          <a:p>
            <a:fld id="{F210D295-9B15-4757-888B-4FDF115DEA16}" type="slidenum">
              <a:rPr lang="zh-CN" altLang="en-US" smtClean="0"/>
              <a:t>22</a:t>
            </a:fld>
            <a:endParaRPr lang="zh-CN" altLang="en-US"/>
          </a:p>
        </p:txBody>
      </p:sp>
      <p:sp>
        <p:nvSpPr>
          <p:cNvPr id="4" name="内容占位符 3">
            <a:extLst>
              <a:ext uri="{FF2B5EF4-FFF2-40B4-BE49-F238E27FC236}">
                <a16:creationId xmlns:a16="http://schemas.microsoft.com/office/drawing/2014/main" id="{E7A0BB87-CDA9-D146-AD76-EBCCB8271679}"/>
              </a:ext>
            </a:extLst>
          </p:cNvPr>
          <p:cNvSpPr>
            <a:spLocks noGrp="1"/>
          </p:cNvSpPr>
          <p:nvPr>
            <p:ph idx="1"/>
          </p:nvPr>
        </p:nvSpPr>
        <p:spPr>
          <a:xfrm>
            <a:off x="838200" y="1290862"/>
            <a:ext cx="10515600" cy="1874373"/>
          </a:xfrm>
        </p:spPr>
        <p:txBody>
          <a:bodyPr>
            <a:normAutofit fontScale="92500" lnSpcReduction="10000"/>
          </a:bodyPr>
          <a:lstStyle/>
          <a:p>
            <a:r>
              <a:rPr kumimoji="1" lang="en-US" altLang="zh-CN" dirty="0"/>
              <a:t>On receiving a write</a:t>
            </a:r>
          </a:p>
          <a:p>
            <a:pPr lvl="1"/>
            <a:r>
              <a:rPr kumimoji="1" lang="en-US" altLang="zh-CN" dirty="0"/>
              <a:t>Log it in disk commit log </a:t>
            </a:r>
          </a:p>
          <a:p>
            <a:pPr lvl="1"/>
            <a:r>
              <a:rPr kumimoji="1" lang="en-US" altLang="zh-CN" dirty="0"/>
              <a:t>Make changes to appropriate </a:t>
            </a:r>
            <a:r>
              <a:rPr kumimoji="1" lang="en-US" altLang="zh-CN" dirty="0" err="1"/>
              <a:t>memtables</a:t>
            </a:r>
            <a:endParaRPr kumimoji="1" lang="en-US" altLang="zh-CN" dirty="0"/>
          </a:p>
          <a:p>
            <a:pPr lvl="1"/>
            <a:r>
              <a:rPr lang="en-US" altLang="zh-CN" dirty="0"/>
              <a:t>When </a:t>
            </a:r>
            <a:r>
              <a:rPr lang="en-US" altLang="zh-CN" dirty="0" err="1"/>
              <a:t>memtable</a:t>
            </a:r>
            <a:r>
              <a:rPr lang="en-US" altLang="zh-CN" dirty="0"/>
              <a:t> is full or old, flush to disk</a:t>
            </a:r>
            <a:endParaRPr kumimoji="1" lang="en-US" altLang="zh-CN" dirty="0"/>
          </a:p>
          <a:p>
            <a:endParaRPr kumimoji="1" lang="zh-CN" altLang="en-US" dirty="0"/>
          </a:p>
        </p:txBody>
      </p:sp>
      <p:pic>
        <p:nvPicPr>
          <p:cNvPr id="2050" name="Picture 2" descr="https://docs.datastax.com/en/cassandra/3.0/cassandra/images/dml_write-process_12.png">
            <a:extLst>
              <a:ext uri="{FF2B5EF4-FFF2-40B4-BE49-F238E27FC236}">
                <a16:creationId xmlns:a16="http://schemas.microsoft.com/office/drawing/2014/main" id="{E62CECD7-FA02-1842-9E04-5DF6F9E8BE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9330" y="3165236"/>
            <a:ext cx="8783516" cy="3742204"/>
          </a:xfrm>
          <a:prstGeom prst="rect">
            <a:avLst/>
          </a:prstGeom>
          <a:noFill/>
          <a:extLst>
            <a:ext uri="{909E8E84-426E-40DD-AFC4-6F175D3DCCD1}">
              <a14:hiddenFill xmlns:a14="http://schemas.microsoft.com/office/drawing/2010/main">
                <a:solidFill>
                  <a:srgbClr val="FFFFFF"/>
                </a:solidFill>
              </a14:hiddenFill>
            </a:ext>
          </a:extLst>
        </p:spPr>
      </p:pic>
      <p:sp>
        <p:nvSpPr>
          <p:cNvPr id="5" name="任意形状 4">
            <a:extLst>
              <a:ext uri="{FF2B5EF4-FFF2-40B4-BE49-F238E27FC236}">
                <a16:creationId xmlns:a16="http://schemas.microsoft.com/office/drawing/2014/main" id="{1B4BE5E4-CC2B-3D4B-86CD-034A9199A7FA}"/>
              </a:ext>
            </a:extLst>
          </p:cNvPr>
          <p:cNvSpPr/>
          <p:nvPr/>
        </p:nvSpPr>
        <p:spPr>
          <a:xfrm>
            <a:off x="2778369" y="3833446"/>
            <a:ext cx="2146032" cy="1125416"/>
          </a:xfrm>
          <a:custGeom>
            <a:avLst/>
            <a:gdLst>
              <a:gd name="connsiteX0" fmla="*/ 0 w 2146032"/>
              <a:gd name="connsiteY0" fmla="*/ 52754 h 1125416"/>
              <a:gd name="connsiteX1" fmla="*/ 87923 w 2146032"/>
              <a:gd name="connsiteY1" fmla="*/ 70339 h 1125416"/>
              <a:gd name="connsiteX2" fmla="*/ 597877 w 2146032"/>
              <a:gd name="connsiteY2" fmla="*/ 35169 h 1125416"/>
              <a:gd name="connsiteX3" fmla="*/ 1072662 w 2146032"/>
              <a:gd name="connsiteY3" fmla="*/ 0 h 1125416"/>
              <a:gd name="connsiteX4" fmla="*/ 1652954 w 2146032"/>
              <a:gd name="connsiteY4" fmla="*/ 35169 h 1125416"/>
              <a:gd name="connsiteX5" fmla="*/ 1758462 w 2146032"/>
              <a:gd name="connsiteY5" fmla="*/ 52754 h 1125416"/>
              <a:gd name="connsiteX6" fmla="*/ 1863969 w 2146032"/>
              <a:gd name="connsiteY6" fmla="*/ 87923 h 1125416"/>
              <a:gd name="connsiteX7" fmla="*/ 1987062 w 2146032"/>
              <a:gd name="connsiteY7" fmla="*/ 123092 h 1125416"/>
              <a:gd name="connsiteX8" fmla="*/ 2039816 w 2146032"/>
              <a:gd name="connsiteY8" fmla="*/ 158262 h 1125416"/>
              <a:gd name="connsiteX9" fmla="*/ 2074985 w 2146032"/>
              <a:gd name="connsiteY9" fmla="*/ 211016 h 1125416"/>
              <a:gd name="connsiteX10" fmla="*/ 2127739 w 2146032"/>
              <a:gd name="connsiteY10" fmla="*/ 334108 h 1125416"/>
              <a:gd name="connsiteX11" fmla="*/ 2145323 w 2146032"/>
              <a:gd name="connsiteY11" fmla="*/ 1125416 h 1125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46032" h="1125416">
                <a:moveTo>
                  <a:pt x="0" y="52754"/>
                </a:moveTo>
                <a:cubicBezTo>
                  <a:pt x="29308" y="58616"/>
                  <a:pt x="58035" y="70339"/>
                  <a:pt x="87923" y="70339"/>
                </a:cubicBezTo>
                <a:cubicBezTo>
                  <a:pt x="499795" y="70339"/>
                  <a:pt x="319716" y="56566"/>
                  <a:pt x="597877" y="35169"/>
                </a:cubicBezTo>
                <a:cubicBezTo>
                  <a:pt x="1236198" y="-13932"/>
                  <a:pt x="631911" y="44076"/>
                  <a:pt x="1072662" y="0"/>
                </a:cubicBezTo>
                <a:cubicBezTo>
                  <a:pt x="1405267" y="13305"/>
                  <a:pt x="1416452" y="1383"/>
                  <a:pt x="1652954" y="35169"/>
                </a:cubicBezTo>
                <a:cubicBezTo>
                  <a:pt x="1688250" y="40211"/>
                  <a:pt x="1723872" y="44106"/>
                  <a:pt x="1758462" y="52754"/>
                </a:cubicBezTo>
                <a:cubicBezTo>
                  <a:pt x="1794427" y="61745"/>
                  <a:pt x="1828005" y="78932"/>
                  <a:pt x="1863969" y="87923"/>
                </a:cubicBezTo>
                <a:cubicBezTo>
                  <a:pt x="1952290" y="110004"/>
                  <a:pt x="1911380" y="97866"/>
                  <a:pt x="1987062" y="123092"/>
                </a:cubicBezTo>
                <a:cubicBezTo>
                  <a:pt x="2004647" y="134815"/>
                  <a:pt x="2024872" y="143318"/>
                  <a:pt x="2039816" y="158262"/>
                </a:cubicBezTo>
                <a:cubicBezTo>
                  <a:pt x="2054760" y="173206"/>
                  <a:pt x="2064500" y="192666"/>
                  <a:pt x="2074985" y="211016"/>
                </a:cubicBezTo>
                <a:cubicBezTo>
                  <a:pt x="2109752" y="271858"/>
                  <a:pt x="2108011" y="274924"/>
                  <a:pt x="2127739" y="334108"/>
                </a:cubicBezTo>
                <a:cubicBezTo>
                  <a:pt x="2151444" y="855646"/>
                  <a:pt x="2145323" y="591882"/>
                  <a:pt x="2145323" y="1125416"/>
                </a:cubicBezTo>
              </a:path>
            </a:pathLst>
          </a:custGeom>
          <a:noFill/>
          <a:ln w="76200">
            <a:solidFill>
              <a:srgbClr val="FF0000"/>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任意形状 5">
            <a:extLst>
              <a:ext uri="{FF2B5EF4-FFF2-40B4-BE49-F238E27FC236}">
                <a16:creationId xmlns:a16="http://schemas.microsoft.com/office/drawing/2014/main" id="{1AFC436F-7C6C-524F-B0C2-244C0FE02186}"/>
              </a:ext>
            </a:extLst>
          </p:cNvPr>
          <p:cNvSpPr/>
          <p:nvPr/>
        </p:nvSpPr>
        <p:spPr>
          <a:xfrm>
            <a:off x="2731477" y="3483915"/>
            <a:ext cx="5451231" cy="70604"/>
          </a:xfrm>
          <a:custGeom>
            <a:avLst/>
            <a:gdLst>
              <a:gd name="connsiteX0" fmla="*/ 0 w 5451231"/>
              <a:gd name="connsiteY0" fmla="*/ 35169 h 70604"/>
              <a:gd name="connsiteX1" fmla="*/ 3059723 w 5451231"/>
              <a:gd name="connsiteY1" fmla="*/ 52754 h 70604"/>
              <a:gd name="connsiteX2" fmla="*/ 3200400 w 5451231"/>
              <a:gd name="connsiteY2" fmla="*/ 35169 h 70604"/>
              <a:gd name="connsiteX3" fmla="*/ 3604846 w 5451231"/>
              <a:gd name="connsiteY3" fmla="*/ 0 h 70604"/>
              <a:gd name="connsiteX4" fmla="*/ 5029200 w 5451231"/>
              <a:gd name="connsiteY4" fmla="*/ 17585 h 70604"/>
              <a:gd name="connsiteX5" fmla="*/ 5451231 w 5451231"/>
              <a:gd name="connsiteY5" fmla="*/ 35169 h 70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51231" h="70604">
                <a:moveTo>
                  <a:pt x="0" y="35169"/>
                </a:moveTo>
                <a:cubicBezTo>
                  <a:pt x="1316739" y="56237"/>
                  <a:pt x="1923562" y="92619"/>
                  <a:pt x="3059723" y="52754"/>
                </a:cubicBezTo>
                <a:cubicBezTo>
                  <a:pt x="3106951" y="51097"/>
                  <a:pt x="3153432" y="40388"/>
                  <a:pt x="3200400" y="35169"/>
                </a:cubicBezTo>
                <a:cubicBezTo>
                  <a:pt x="3370401" y="16280"/>
                  <a:pt x="3423754" y="13930"/>
                  <a:pt x="3604846" y="0"/>
                </a:cubicBezTo>
                <a:lnTo>
                  <a:pt x="5029200" y="17585"/>
                </a:lnTo>
                <a:cubicBezTo>
                  <a:pt x="6041672" y="38678"/>
                  <a:pt x="4788135" y="35169"/>
                  <a:pt x="5451231" y="35169"/>
                </a:cubicBezTo>
              </a:path>
            </a:pathLst>
          </a:custGeom>
          <a:noFill/>
          <a:ln w="76200">
            <a:solidFill>
              <a:srgbClr val="FF0000"/>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任意形状 7">
            <a:extLst>
              <a:ext uri="{FF2B5EF4-FFF2-40B4-BE49-F238E27FC236}">
                <a16:creationId xmlns:a16="http://schemas.microsoft.com/office/drawing/2014/main" id="{229E8E44-F1B7-AD45-8F61-43D0A639F735}"/>
              </a:ext>
            </a:extLst>
          </p:cNvPr>
          <p:cNvSpPr/>
          <p:nvPr/>
        </p:nvSpPr>
        <p:spPr>
          <a:xfrm>
            <a:off x="9372532" y="3499338"/>
            <a:ext cx="773791" cy="2540505"/>
          </a:xfrm>
          <a:custGeom>
            <a:avLst/>
            <a:gdLst>
              <a:gd name="connsiteX0" fmla="*/ 52822 w 773791"/>
              <a:gd name="connsiteY0" fmla="*/ 0 h 2540505"/>
              <a:gd name="connsiteX1" fmla="*/ 175914 w 773791"/>
              <a:gd name="connsiteY1" fmla="*/ 17585 h 2540505"/>
              <a:gd name="connsiteX2" fmla="*/ 510022 w 773791"/>
              <a:gd name="connsiteY2" fmla="*/ 35170 h 2540505"/>
              <a:gd name="connsiteX3" fmla="*/ 615530 w 773791"/>
              <a:gd name="connsiteY3" fmla="*/ 70339 h 2540505"/>
              <a:gd name="connsiteX4" fmla="*/ 668283 w 773791"/>
              <a:gd name="connsiteY4" fmla="*/ 87924 h 2540505"/>
              <a:gd name="connsiteX5" fmla="*/ 685868 w 773791"/>
              <a:gd name="connsiteY5" fmla="*/ 140677 h 2540505"/>
              <a:gd name="connsiteX6" fmla="*/ 721037 w 773791"/>
              <a:gd name="connsiteY6" fmla="*/ 263770 h 2540505"/>
              <a:gd name="connsiteX7" fmla="*/ 756206 w 773791"/>
              <a:gd name="connsiteY7" fmla="*/ 826477 h 2540505"/>
              <a:gd name="connsiteX8" fmla="*/ 773791 w 773791"/>
              <a:gd name="connsiteY8" fmla="*/ 931985 h 2540505"/>
              <a:gd name="connsiteX9" fmla="*/ 738622 w 773791"/>
              <a:gd name="connsiteY9" fmla="*/ 1494693 h 2540505"/>
              <a:gd name="connsiteX10" fmla="*/ 721037 w 773791"/>
              <a:gd name="connsiteY10" fmla="*/ 1600200 h 2540505"/>
              <a:gd name="connsiteX11" fmla="*/ 703453 w 773791"/>
              <a:gd name="connsiteY11" fmla="*/ 2180493 h 2540505"/>
              <a:gd name="connsiteX12" fmla="*/ 668283 w 773791"/>
              <a:gd name="connsiteY12" fmla="*/ 2338754 h 2540505"/>
              <a:gd name="connsiteX13" fmla="*/ 633114 w 773791"/>
              <a:gd name="connsiteY13" fmla="*/ 2373924 h 2540505"/>
              <a:gd name="connsiteX14" fmla="*/ 615530 w 773791"/>
              <a:gd name="connsiteY14" fmla="*/ 2426677 h 2540505"/>
              <a:gd name="connsiteX15" fmla="*/ 562776 w 773791"/>
              <a:gd name="connsiteY15" fmla="*/ 2461847 h 2540505"/>
              <a:gd name="connsiteX16" fmla="*/ 87991 w 773791"/>
              <a:gd name="connsiteY16" fmla="*/ 2514600 h 2540505"/>
              <a:gd name="connsiteX17" fmla="*/ 68 w 773791"/>
              <a:gd name="connsiteY17" fmla="*/ 2514600 h 2540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73791" h="2540505">
                <a:moveTo>
                  <a:pt x="52822" y="0"/>
                </a:moveTo>
                <a:cubicBezTo>
                  <a:pt x="93853" y="5862"/>
                  <a:pt x="134589" y="14406"/>
                  <a:pt x="175914" y="17585"/>
                </a:cubicBezTo>
                <a:cubicBezTo>
                  <a:pt x="287109" y="26139"/>
                  <a:pt x="399293" y="21882"/>
                  <a:pt x="510022" y="35170"/>
                </a:cubicBezTo>
                <a:cubicBezTo>
                  <a:pt x="546830" y="39587"/>
                  <a:pt x="580361" y="58616"/>
                  <a:pt x="615530" y="70339"/>
                </a:cubicBezTo>
                <a:lnTo>
                  <a:pt x="668283" y="87924"/>
                </a:lnTo>
                <a:cubicBezTo>
                  <a:pt x="674145" y="105508"/>
                  <a:pt x="680776" y="122855"/>
                  <a:pt x="685868" y="140677"/>
                </a:cubicBezTo>
                <a:cubicBezTo>
                  <a:pt x="730039" y="295273"/>
                  <a:pt x="678868" y="137258"/>
                  <a:pt x="721037" y="263770"/>
                </a:cubicBezTo>
                <a:cubicBezTo>
                  <a:pt x="729749" y="438004"/>
                  <a:pt x="736330" y="647591"/>
                  <a:pt x="756206" y="826477"/>
                </a:cubicBezTo>
                <a:cubicBezTo>
                  <a:pt x="760143" y="861913"/>
                  <a:pt x="767929" y="896816"/>
                  <a:pt x="773791" y="931985"/>
                </a:cubicBezTo>
                <a:cubicBezTo>
                  <a:pt x="765079" y="1106216"/>
                  <a:pt x="758498" y="1315808"/>
                  <a:pt x="738622" y="1494693"/>
                </a:cubicBezTo>
                <a:cubicBezTo>
                  <a:pt x="734685" y="1530129"/>
                  <a:pt x="726899" y="1565031"/>
                  <a:pt x="721037" y="1600200"/>
                </a:cubicBezTo>
                <a:cubicBezTo>
                  <a:pt x="715176" y="1793631"/>
                  <a:pt x="713624" y="1987241"/>
                  <a:pt x="703453" y="2180493"/>
                </a:cubicBezTo>
                <a:cubicBezTo>
                  <a:pt x="703127" y="2186697"/>
                  <a:pt x="675329" y="2324662"/>
                  <a:pt x="668283" y="2338754"/>
                </a:cubicBezTo>
                <a:cubicBezTo>
                  <a:pt x="660869" y="2353583"/>
                  <a:pt x="644837" y="2362201"/>
                  <a:pt x="633114" y="2373924"/>
                </a:cubicBezTo>
                <a:cubicBezTo>
                  <a:pt x="627253" y="2391508"/>
                  <a:pt x="627109" y="2412203"/>
                  <a:pt x="615530" y="2426677"/>
                </a:cubicBezTo>
                <a:cubicBezTo>
                  <a:pt x="602328" y="2443180"/>
                  <a:pt x="582089" y="2453264"/>
                  <a:pt x="562776" y="2461847"/>
                </a:cubicBezTo>
                <a:cubicBezTo>
                  <a:pt x="402639" y="2533019"/>
                  <a:pt x="287274" y="2505111"/>
                  <a:pt x="87991" y="2514600"/>
                </a:cubicBezTo>
                <a:cubicBezTo>
                  <a:pt x="-5680" y="2533335"/>
                  <a:pt x="68" y="2562073"/>
                  <a:pt x="68" y="2514600"/>
                </a:cubicBezTo>
              </a:path>
            </a:pathLst>
          </a:custGeom>
          <a:noFill/>
          <a:ln w="76200">
            <a:solidFill>
              <a:srgbClr val="FF0000"/>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8D40B964-C668-CF43-B3EA-A0E2DE36AB9A}"/>
              </a:ext>
            </a:extLst>
          </p:cNvPr>
          <p:cNvSpPr/>
          <p:nvPr/>
        </p:nvSpPr>
        <p:spPr>
          <a:xfrm>
            <a:off x="0" y="5934670"/>
            <a:ext cx="4160228" cy="923330"/>
          </a:xfrm>
          <a:prstGeom prst="rect">
            <a:avLst/>
          </a:prstGeom>
        </p:spPr>
        <p:txBody>
          <a:bodyPr wrap="square">
            <a:spAutoFit/>
          </a:bodyPr>
          <a:lstStyle/>
          <a:p>
            <a:r>
              <a:rPr lang="zh-CN" altLang="en-US" dirty="0">
                <a:hlinkClick r:id="rId3"/>
              </a:rPr>
              <a:t>https://docs.datastax.com/en/cassandra/3.0/cassandra/dml/dmlHowDataWritten.html</a:t>
            </a:r>
            <a:endParaRPr lang="en-US" altLang="zh-CN" dirty="0"/>
          </a:p>
        </p:txBody>
      </p:sp>
    </p:spTree>
    <p:extLst>
      <p:ext uri="{BB962C8B-B14F-4D97-AF65-F5344CB8AC3E}">
        <p14:creationId xmlns:p14="http://schemas.microsoft.com/office/powerpoint/2010/main" val="731195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dissolv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dissolv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
                                            <p:txEl>
                                              <p:pRg st="3" end="3"/>
                                            </p:txEl>
                                          </p:spTgt>
                                        </p:tgtEl>
                                        <p:attrNameLst>
                                          <p:attrName>style.visibility</p:attrName>
                                        </p:attrNameLst>
                                      </p:cBhvr>
                                      <p:to>
                                        <p:strVal val="visible"/>
                                      </p:to>
                                    </p:set>
                                    <p:animEffect transition="in" filter="dissolve">
                                      <p:cBhvr>
                                        <p:cTn id="32" dur="500"/>
                                        <p:tgtEl>
                                          <p:spTgt spid="4">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up)">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animBg="1"/>
      <p:bldP spid="6" grpId="0" animBg="1"/>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35DA47-9B39-3843-A90A-7C217B1E9DF4}"/>
              </a:ext>
            </a:extLst>
          </p:cNvPr>
          <p:cNvSpPr>
            <a:spLocks noGrp="1"/>
          </p:cNvSpPr>
          <p:nvPr>
            <p:ph type="title"/>
          </p:nvPr>
        </p:nvSpPr>
        <p:spPr/>
        <p:txBody>
          <a:bodyPr/>
          <a:lstStyle/>
          <a:p>
            <a:r>
              <a:rPr kumimoji="1" lang="en-US" altLang="zh-CN" dirty="0"/>
              <a:t>Writes at a replica node: </a:t>
            </a:r>
            <a:r>
              <a:rPr kumimoji="1" lang="en-US" altLang="zh-Hans" dirty="0"/>
              <a:t>More</a:t>
            </a:r>
            <a:r>
              <a:rPr kumimoji="1" lang="zh-Hans" altLang="en-US" dirty="0"/>
              <a:t> </a:t>
            </a:r>
            <a:r>
              <a:rPr kumimoji="1" lang="en-US" altLang="zh-Hans" dirty="0"/>
              <a:t>details</a:t>
            </a:r>
            <a:endParaRPr kumimoji="1" lang="zh-CN" altLang="en-US" dirty="0"/>
          </a:p>
        </p:txBody>
      </p:sp>
      <p:sp>
        <p:nvSpPr>
          <p:cNvPr id="3" name="幻灯片编号占位符 2">
            <a:extLst>
              <a:ext uri="{FF2B5EF4-FFF2-40B4-BE49-F238E27FC236}">
                <a16:creationId xmlns:a16="http://schemas.microsoft.com/office/drawing/2014/main" id="{6275E43B-EDD6-F545-9574-86A6D260EB02}"/>
              </a:ext>
            </a:extLst>
          </p:cNvPr>
          <p:cNvSpPr>
            <a:spLocks noGrp="1"/>
          </p:cNvSpPr>
          <p:nvPr>
            <p:ph type="sldNum" sz="quarter" idx="12"/>
          </p:nvPr>
        </p:nvSpPr>
        <p:spPr/>
        <p:txBody>
          <a:bodyPr/>
          <a:lstStyle/>
          <a:p>
            <a:fld id="{F210D295-9B15-4757-888B-4FDF115DEA16}" type="slidenum">
              <a:rPr lang="zh-CN" altLang="en-US" smtClean="0"/>
              <a:t>23</a:t>
            </a:fld>
            <a:endParaRPr lang="zh-CN" altLang="en-US"/>
          </a:p>
        </p:txBody>
      </p:sp>
      <p:pic>
        <p:nvPicPr>
          <p:cNvPr id="2050" name="Picture 2" descr="https://docs.datastax.com/en/cassandra/3.0/cassandra/images/dml_write-process_12.png">
            <a:extLst>
              <a:ext uri="{FF2B5EF4-FFF2-40B4-BE49-F238E27FC236}">
                <a16:creationId xmlns:a16="http://schemas.microsoft.com/office/drawing/2014/main" id="{E62CECD7-FA02-1842-9E04-5DF6F9E8BE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9330" y="3165236"/>
            <a:ext cx="8783516" cy="3742204"/>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组合 12">
            <a:extLst>
              <a:ext uri="{FF2B5EF4-FFF2-40B4-BE49-F238E27FC236}">
                <a16:creationId xmlns:a16="http://schemas.microsoft.com/office/drawing/2014/main" id="{A5B1B885-7F4D-B84B-8063-9A574ACD97BE}"/>
              </a:ext>
            </a:extLst>
          </p:cNvPr>
          <p:cNvGrpSpPr/>
          <p:nvPr/>
        </p:nvGrpSpPr>
        <p:grpSpPr>
          <a:xfrm>
            <a:off x="3042138" y="1745543"/>
            <a:ext cx="5046784" cy="3290795"/>
            <a:chOff x="3042138" y="1745543"/>
            <a:chExt cx="5046784" cy="3290795"/>
          </a:xfrm>
        </p:grpSpPr>
        <p:sp>
          <p:nvSpPr>
            <p:cNvPr id="10" name="文本框 9">
              <a:extLst>
                <a:ext uri="{FF2B5EF4-FFF2-40B4-BE49-F238E27FC236}">
                  <a16:creationId xmlns:a16="http://schemas.microsoft.com/office/drawing/2014/main" id="{636CD80F-4198-7B48-9F55-251352354134}"/>
                </a:ext>
              </a:extLst>
            </p:cNvPr>
            <p:cNvSpPr txBox="1"/>
            <p:nvPr/>
          </p:nvSpPr>
          <p:spPr>
            <a:xfrm>
              <a:off x="3042138" y="1745543"/>
              <a:ext cx="5046784" cy="646331"/>
            </a:xfrm>
            <a:prstGeom prst="rect">
              <a:avLst/>
            </a:prstGeom>
            <a:noFill/>
            <a:ln w="76200">
              <a:solidFill>
                <a:srgbClr val="FF0000"/>
              </a:solidFill>
            </a:ln>
          </p:spPr>
          <p:txBody>
            <a:bodyPr wrap="square" rtlCol="0">
              <a:spAutoFit/>
            </a:bodyPr>
            <a:lstStyle/>
            <a:p>
              <a:pPr algn="ctr"/>
              <a:r>
                <a:rPr kumimoji="1" lang="en-US" altLang="zh-CN" sz="3600" dirty="0">
                  <a:latin typeface="Arial" panose="020B0604020202020204" pitchFamily="34" charset="0"/>
                  <a:cs typeface="Arial" panose="020B0604020202020204" pitchFamily="34" charset="0"/>
                </a:rPr>
                <a:t>For failure recovery</a:t>
              </a:r>
              <a:endParaRPr kumimoji="1" lang="zh-CN" altLang="en-US" sz="3600" dirty="0">
                <a:latin typeface="Arial" panose="020B0604020202020204" pitchFamily="34" charset="0"/>
                <a:cs typeface="Arial" panose="020B0604020202020204" pitchFamily="34" charset="0"/>
              </a:endParaRPr>
            </a:p>
          </p:txBody>
        </p:sp>
        <p:cxnSp>
          <p:nvCxnSpPr>
            <p:cNvPr id="12" name="直线箭头连接符 11">
              <a:extLst>
                <a:ext uri="{FF2B5EF4-FFF2-40B4-BE49-F238E27FC236}">
                  <a16:creationId xmlns:a16="http://schemas.microsoft.com/office/drawing/2014/main" id="{4C1A5BC7-2461-B04B-BE46-B03A6FB2B3CF}"/>
                </a:ext>
              </a:extLst>
            </p:cNvPr>
            <p:cNvCxnSpPr>
              <a:stCxn id="10" idx="2"/>
            </p:cNvCxnSpPr>
            <p:nvPr/>
          </p:nvCxnSpPr>
          <p:spPr>
            <a:xfrm flipH="1">
              <a:off x="5310554" y="2391874"/>
              <a:ext cx="254976" cy="2644464"/>
            </a:xfrm>
            <a:prstGeom prst="straightConnector1">
              <a:avLst/>
            </a:prstGeom>
            <a:ln w="76200">
              <a:solidFill>
                <a:srgbClr val="FF0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87017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35DA47-9B39-3843-A90A-7C217B1E9DF4}"/>
              </a:ext>
            </a:extLst>
          </p:cNvPr>
          <p:cNvSpPr>
            <a:spLocks noGrp="1"/>
          </p:cNvSpPr>
          <p:nvPr>
            <p:ph type="title"/>
          </p:nvPr>
        </p:nvSpPr>
        <p:spPr/>
        <p:txBody>
          <a:bodyPr/>
          <a:lstStyle/>
          <a:p>
            <a:r>
              <a:rPr kumimoji="1" lang="en-US" altLang="zh-CN" dirty="0"/>
              <a:t>Writes at a replica node: </a:t>
            </a:r>
            <a:r>
              <a:rPr kumimoji="1" lang="en-US" altLang="zh-Hans" dirty="0"/>
              <a:t>More</a:t>
            </a:r>
            <a:r>
              <a:rPr kumimoji="1" lang="zh-Hans" altLang="en-US" dirty="0"/>
              <a:t> </a:t>
            </a:r>
            <a:r>
              <a:rPr kumimoji="1" lang="en-US" altLang="zh-Hans" dirty="0"/>
              <a:t>details</a:t>
            </a:r>
            <a:endParaRPr kumimoji="1" lang="zh-CN" altLang="en-US" dirty="0"/>
          </a:p>
        </p:txBody>
      </p:sp>
      <p:sp>
        <p:nvSpPr>
          <p:cNvPr id="3" name="幻灯片编号占位符 2">
            <a:extLst>
              <a:ext uri="{FF2B5EF4-FFF2-40B4-BE49-F238E27FC236}">
                <a16:creationId xmlns:a16="http://schemas.microsoft.com/office/drawing/2014/main" id="{6275E43B-EDD6-F545-9574-86A6D260EB02}"/>
              </a:ext>
            </a:extLst>
          </p:cNvPr>
          <p:cNvSpPr>
            <a:spLocks noGrp="1"/>
          </p:cNvSpPr>
          <p:nvPr>
            <p:ph type="sldNum" sz="quarter" idx="12"/>
          </p:nvPr>
        </p:nvSpPr>
        <p:spPr/>
        <p:txBody>
          <a:bodyPr/>
          <a:lstStyle/>
          <a:p>
            <a:fld id="{F210D295-9B15-4757-888B-4FDF115DEA16}" type="slidenum">
              <a:rPr lang="zh-CN" altLang="en-US" smtClean="0"/>
              <a:t>24</a:t>
            </a:fld>
            <a:endParaRPr lang="zh-CN" altLang="en-US"/>
          </a:p>
        </p:txBody>
      </p:sp>
      <p:pic>
        <p:nvPicPr>
          <p:cNvPr id="2050" name="Picture 2" descr="https://docs.datastax.com/en/cassandra/3.0/cassandra/images/dml_write-process_12.png">
            <a:extLst>
              <a:ext uri="{FF2B5EF4-FFF2-40B4-BE49-F238E27FC236}">
                <a16:creationId xmlns:a16="http://schemas.microsoft.com/office/drawing/2014/main" id="{E62CECD7-FA02-1842-9E04-5DF6F9E8BE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9330" y="3165236"/>
            <a:ext cx="8783516" cy="3742204"/>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组合 12">
            <a:extLst>
              <a:ext uri="{FF2B5EF4-FFF2-40B4-BE49-F238E27FC236}">
                <a16:creationId xmlns:a16="http://schemas.microsoft.com/office/drawing/2014/main" id="{A5B1B885-7F4D-B84B-8063-9A574ACD97BE}"/>
              </a:ext>
            </a:extLst>
          </p:cNvPr>
          <p:cNvGrpSpPr/>
          <p:nvPr/>
        </p:nvGrpSpPr>
        <p:grpSpPr>
          <a:xfrm>
            <a:off x="2375947" y="1582076"/>
            <a:ext cx="8086899" cy="1583160"/>
            <a:chOff x="2375947" y="1582076"/>
            <a:chExt cx="8086899" cy="1583160"/>
          </a:xfrm>
        </p:grpSpPr>
        <p:sp>
          <p:nvSpPr>
            <p:cNvPr id="10" name="文本框 9">
              <a:extLst>
                <a:ext uri="{FF2B5EF4-FFF2-40B4-BE49-F238E27FC236}">
                  <a16:creationId xmlns:a16="http://schemas.microsoft.com/office/drawing/2014/main" id="{636CD80F-4198-7B48-9F55-251352354134}"/>
                </a:ext>
              </a:extLst>
            </p:cNvPr>
            <p:cNvSpPr txBox="1"/>
            <p:nvPr/>
          </p:nvSpPr>
          <p:spPr>
            <a:xfrm>
              <a:off x="2375947" y="1582076"/>
              <a:ext cx="8086899" cy="954107"/>
            </a:xfrm>
            <a:prstGeom prst="rect">
              <a:avLst/>
            </a:prstGeom>
            <a:noFill/>
            <a:ln w="76200">
              <a:solidFill>
                <a:srgbClr val="FF0000"/>
              </a:solidFill>
            </a:ln>
          </p:spPr>
          <p:txBody>
            <a:bodyPr wrap="square" rtlCol="0">
              <a:spAutoFit/>
            </a:bodyPr>
            <a:lstStyle/>
            <a:p>
              <a:pPr marL="514350" indent="-514350">
                <a:buFont typeface="+mj-lt"/>
                <a:buAutoNum type="arabicPeriod"/>
              </a:pPr>
              <a:r>
                <a:rPr kumimoji="1" lang="en-US" altLang="zh-CN" sz="2800" dirty="0">
                  <a:latin typeface="Arial" panose="020B0604020202020204" pitchFamily="34" charset="0"/>
                  <a:cs typeface="Arial" panose="020B0604020202020204" pitchFamily="34" charset="0"/>
                </a:rPr>
                <a:t>In-memory cache of multiple key-value pairs</a:t>
              </a:r>
            </a:p>
            <a:p>
              <a:pPr marL="514350" indent="-514350">
                <a:buFont typeface="+mj-lt"/>
                <a:buAutoNum type="arabicPeriod"/>
              </a:pPr>
              <a:r>
                <a:rPr kumimoji="1" lang="en-US" altLang="zh-CN" sz="2800" dirty="0">
                  <a:latin typeface="Arial" panose="020B0604020202020204" pitchFamily="34" charset="0"/>
                  <a:cs typeface="Arial" panose="020B0604020202020204" pitchFamily="34" charset="0"/>
                </a:rPr>
                <a:t>Write-back cache</a:t>
              </a:r>
            </a:p>
          </p:txBody>
        </p:sp>
        <p:cxnSp>
          <p:nvCxnSpPr>
            <p:cNvPr id="12" name="直线箭头连接符 11">
              <a:extLst>
                <a:ext uri="{FF2B5EF4-FFF2-40B4-BE49-F238E27FC236}">
                  <a16:creationId xmlns:a16="http://schemas.microsoft.com/office/drawing/2014/main" id="{4C1A5BC7-2461-B04B-BE46-B03A6FB2B3CF}"/>
                </a:ext>
              </a:extLst>
            </p:cNvPr>
            <p:cNvCxnSpPr>
              <a:cxnSpLocks/>
            </p:cNvCxnSpPr>
            <p:nvPr/>
          </p:nvCxnSpPr>
          <p:spPr>
            <a:xfrm>
              <a:off x="7543800" y="2536183"/>
              <a:ext cx="1248508" cy="629053"/>
            </a:xfrm>
            <a:prstGeom prst="straightConnector1">
              <a:avLst/>
            </a:prstGeom>
            <a:ln w="76200">
              <a:solidFill>
                <a:srgbClr val="FF0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747396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35DA47-9B39-3843-A90A-7C217B1E9DF4}"/>
              </a:ext>
            </a:extLst>
          </p:cNvPr>
          <p:cNvSpPr>
            <a:spLocks noGrp="1"/>
          </p:cNvSpPr>
          <p:nvPr>
            <p:ph type="title"/>
          </p:nvPr>
        </p:nvSpPr>
        <p:spPr/>
        <p:txBody>
          <a:bodyPr/>
          <a:lstStyle/>
          <a:p>
            <a:r>
              <a:rPr kumimoji="1" lang="en-US" altLang="zh-CN" dirty="0"/>
              <a:t>Writes at a replica node: </a:t>
            </a:r>
            <a:r>
              <a:rPr kumimoji="1" lang="en-US" altLang="zh-Hans" dirty="0"/>
              <a:t>More</a:t>
            </a:r>
            <a:r>
              <a:rPr kumimoji="1" lang="zh-Hans" altLang="en-US" dirty="0"/>
              <a:t> </a:t>
            </a:r>
            <a:r>
              <a:rPr kumimoji="1" lang="en-US" altLang="zh-Hans" dirty="0"/>
              <a:t>details</a:t>
            </a:r>
            <a:endParaRPr kumimoji="1" lang="zh-CN" altLang="en-US" dirty="0"/>
          </a:p>
        </p:txBody>
      </p:sp>
      <p:sp>
        <p:nvSpPr>
          <p:cNvPr id="3" name="幻灯片编号占位符 2">
            <a:extLst>
              <a:ext uri="{FF2B5EF4-FFF2-40B4-BE49-F238E27FC236}">
                <a16:creationId xmlns:a16="http://schemas.microsoft.com/office/drawing/2014/main" id="{6275E43B-EDD6-F545-9574-86A6D260EB02}"/>
              </a:ext>
            </a:extLst>
          </p:cNvPr>
          <p:cNvSpPr>
            <a:spLocks noGrp="1"/>
          </p:cNvSpPr>
          <p:nvPr>
            <p:ph type="sldNum" sz="quarter" idx="12"/>
          </p:nvPr>
        </p:nvSpPr>
        <p:spPr/>
        <p:txBody>
          <a:bodyPr/>
          <a:lstStyle/>
          <a:p>
            <a:fld id="{F210D295-9B15-4757-888B-4FDF115DEA16}" type="slidenum">
              <a:rPr lang="zh-CN" altLang="en-US" smtClean="0"/>
              <a:t>25</a:t>
            </a:fld>
            <a:endParaRPr lang="zh-CN" altLang="en-US"/>
          </a:p>
        </p:txBody>
      </p:sp>
      <p:pic>
        <p:nvPicPr>
          <p:cNvPr id="2050" name="Picture 2" descr="https://docs.datastax.com/en/cassandra/3.0/cassandra/images/dml_write-process_12.png">
            <a:extLst>
              <a:ext uri="{FF2B5EF4-FFF2-40B4-BE49-F238E27FC236}">
                <a16:creationId xmlns:a16="http://schemas.microsoft.com/office/drawing/2014/main" id="{E62CECD7-FA02-1842-9E04-5DF6F9E8BE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330" y="3165236"/>
            <a:ext cx="8783516" cy="3742204"/>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组合 12">
            <a:extLst>
              <a:ext uri="{FF2B5EF4-FFF2-40B4-BE49-F238E27FC236}">
                <a16:creationId xmlns:a16="http://schemas.microsoft.com/office/drawing/2014/main" id="{A5B1B885-7F4D-B84B-8063-9A574ACD97BE}"/>
              </a:ext>
            </a:extLst>
          </p:cNvPr>
          <p:cNvGrpSpPr/>
          <p:nvPr/>
        </p:nvGrpSpPr>
        <p:grpSpPr>
          <a:xfrm>
            <a:off x="898840" y="1376211"/>
            <a:ext cx="10794928" cy="3660127"/>
            <a:chOff x="898840" y="1376211"/>
            <a:chExt cx="10794928" cy="3660127"/>
          </a:xfrm>
        </p:grpSpPr>
        <p:sp>
          <p:nvSpPr>
            <p:cNvPr id="10" name="文本框 9">
              <a:extLst>
                <a:ext uri="{FF2B5EF4-FFF2-40B4-BE49-F238E27FC236}">
                  <a16:creationId xmlns:a16="http://schemas.microsoft.com/office/drawing/2014/main" id="{636CD80F-4198-7B48-9F55-251352354134}"/>
                </a:ext>
              </a:extLst>
            </p:cNvPr>
            <p:cNvSpPr txBox="1"/>
            <p:nvPr/>
          </p:nvSpPr>
          <p:spPr>
            <a:xfrm>
              <a:off x="898840" y="1376211"/>
              <a:ext cx="10794928" cy="1384995"/>
            </a:xfrm>
            <a:prstGeom prst="rect">
              <a:avLst/>
            </a:prstGeom>
            <a:noFill/>
            <a:ln w="76200">
              <a:solidFill>
                <a:srgbClr val="FF0000"/>
              </a:solidFill>
            </a:ln>
          </p:spPr>
          <p:txBody>
            <a:bodyPr wrap="square" rtlCol="0">
              <a:spAutoFit/>
            </a:bodyPr>
            <a:lstStyle/>
            <a:p>
              <a:pPr marL="514350" indent="-514350">
                <a:buFont typeface="+mj-lt"/>
                <a:buAutoNum type="arabicPeriod"/>
              </a:pPr>
              <a:r>
                <a:rPr kumimoji="1" lang="en-US" altLang="zh-CN" sz="2800" dirty="0">
                  <a:latin typeface="Arial" panose="020B0604020202020204" pitchFamily="34" charset="0"/>
                  <a:cs typeface="Arial" panose="020B0604020202020204" pitchFamily="34" charset="0"/>
                </a:rPr>
                <a:t>Data File: An </a:t>
              </a:r>
              <a:r>
                <a:rPr kumimoji="1" lang="en-US" altLang="zh-CN" sz="2800" b="1" dirty="0" err="1">
                  <a:latin typeface="Arial" panose="020B0604020202020204" pitchFamily="34" charset="0"/>
                  <a:cs typeface="Arial" panose="020B0604020202020204" pitchFamily="34" charset="0"/>
                </a:rPr>
                <a:t>SSTable</a:t>
              </a:r>
              <a:r>
                <a:rPr kumimoji="1" lang="en-US" altLang="zh-CN" sz="2800" dirty="0">
                  <a:latin typeface="Arial" panose="020B0604020202020204" pitchFamily="34" charset="0"/>
                  <a:cs typeface="Arial" panose="020B0604020202020204" pitchFamily="34" charset="0"/>
                </a:rPr>
                <a:t> (Sorted String Table) – list of key-value pairs, sorted by key</a:t>
              </a:r>
            </a:p>
            <a:p>
              <a:pPr marL="514350" indent="-514350">
                <a:buFont typeface="+mj-lt"/>
                <a:buAutoNum type="arabicPeriod"/>
              </a:pPr>
              <a:r>
                <a:rPr kumimoji="1" lang="en-US" altLang="zh-CN" sz="2800" dirty="0">
                  <a:latin typeface="Arial" panose="020B0604020202020204" pitchFamily="34" charset="0"/>
                  <a:cs typeface="Arial" panose="020B0604020202020204" pitchFamily="34" charset="0"/>
                </a:rPr>
                <a:t>Index file: An </a:t>
              </a:r>
              <a:r>
                <a:rPr kumimoji="1" lang="en-US" altLang="zh-CN" sz="2800" dirty="0" err="1">
                  <a:latin typeface="Arial" panose="020B0604020202020204" pitchFamily="34" charset="0"/>
                  <a:cs typeface="Arial" panose="020B0604020202020204" pitchFamily="34" charset="0"/>
                </a:rPr>
                <a:t>SSTable</a:t>
              </a:r>
              <a:r>
                <a:rPr kumimoji="1" lang="en-US" altLang="zh-CN" sz="2800" dirty="0">
                  <a:latin typeface="Arial" panose="020B0604020202020204" pitchFamily="34" charset="0"/>
                  <a:cs typeface="Arial" panose="020B0604020202020204" pitchFamily="34" charset="0"/>
                </a:rPr>
                <a:t> of &lt;key, position in data </a:t>
              </a:r>
              <a:r>
                <a:rPr kumimoji="1" lang="en-US" altLang="zh-CN" sz="2800" dirty="0" err="1">
                  <a:latin typeface="Arial" panose="020B0604020202020204" pitchFamily="34" charset="0"/>
                  <a:cs typeface="Arial" panose="020B0604020202020204" pitchFamily="34" charset="0"/>
                </a:rPr>
                <a:t>SSTable</a:t>
              </a:r>
              <a:r>
                <a:rPr kumimoji="1" lang="en-US" altLang="zh-CN" sz="2800" dirty="0">
                  <a:latin typeface="Arial" panose="020B0604020202020204" pitchFamily="34" charset="0"/>
                  <a:cs typeface="Arial" panose="020B0604020202020204" pitchFamily="34" charset="0"/>
                </a:rPr>
                <a:t>&gt; pairs</a:t>
              </a:r>
            </a:p>
          </p:txBody>
        </p:sp>
        <p:cxnSp>
          <p:nvCxnSpPr>
            <p:cNvPr id="12" name="直线箭头连接符 11">
              <a:extLst>
                <a:ext uri="{FF2B5EF4-FFF2-40B4-BE49-F238E27FC236}">
                  <a16:creationId xmlns:a16="http://schemas.microsoft.com/office/drawing/2014/main" id="{4C1A5BC7-2461-B04B-BE46-B03A6FB2B3CF}"/>
                </a:ext>
              </a:extLst>
            </p:cNvPr>
            <p:cNvCxnSpPr>
              <a:cxnSpLocks/>
            </p:cNvCxnSpPr>
            <p:nvPr/>
          </p:nvCxnSpPr>
          <p:spPr>
            <a:xfrm flipH="1">
              <a:off x="7614138" y="2761206"/>
              <a:ext cx="422031" cy="2275132"/>
            </a:xfrm>
            <a:prstGeom prst="straightConnector1">
              <a:avLst/>
            </a:prstGeom>
            <a:ln w="76200">
              <a:solidFill>
                <a:srgbClr val="FF0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292082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935455-9266-7E40-8EDA-39B68AF7CAC6}"/>
              </a:ext>
            </a:extLst>
          </p:cNvPr>
          <p:cNvSpPr>
            <a:spLocks noGrp="1"/>
          </p:cNvSpPr>
          <p:nvPr>
            <p:ph type="title"/>
          </p:nvPr>
        </p:nvSpPr>
        <p:spPr/>
        <p:txBody>
          <a:bodyPr/>
          <a:lstStyle/>
          <a:p>
            <a:r>
              <a:rPr kumimoji="1" lang="en-US" altLang="zh-CN" dirty="0"/>
              <a:t>Reads Overview</a:t>
            </a:r>
            <a:endParaRPr kumimoji="1" lang="zh-CN" altLang="en-US" dirty="0"/>
          </a:p>
        </p:txBody>
      </p:sp>
      <p:sp>
        <p:nvSpPr>
          <p:cNvPr id="3" name="幻灯片编号占位符 2">
            <a:extLst>
              <a:ext uri="{FF2B5EF4-FFF2-40B4-BE49-F238E27FC236}">
                <a16:creationId xmlns:a16="http://schemas.microsoft.com/office/drawing/2014/main" id="{9D503B51-7C5B-F045-BB93-D1FB30522D37}"/>
              </a:ext>
            </a:extLst>
          </p:cNvPr>
          <p:cNvSpPr>
            <a:spLocks noGrp="1"/>
          </p:cNvSpPr>
          <p:nvPr>
            <p:ph type="sldNum" sz="quarter" idx="12"/>
          </p:nvPr>
        </p:nvSpPr>
        <p:spPr/>
        <p:txBody>
          <a:bodyPr/>
          <a:lstStyle/>
          <a:p>
            <a:fld id="{F210D295-9B15-4757-888B-4FDF115DEA16}" type="slidenum">
              <a:rPr lang="zh-CN" altLang="en-US" smtClean="0"/>
              <a:t>26</a:t>
            </a:fld>
            <a:endParaRPr lang="zh-CN" altLang="en-US"/>
          </a:p>
        </p:txBody>
      </p:sp>
      <p:sp>
        <p:nvSpPr>
          <p:cNvPr id="4" name="内容占位符 3">
            <a:extLst>
              <a:ext uri="{FF2B5EF4-FFF2-40B4-BE49-F238E27FC236}">
                <a16:creationId xmlns:a16="http://schemas.microsoft.com/office/drawing/2014/main" id="{35300D17-D9F4-BB45-A901-327A312A702E}"/>
              </a:ext>
            </a:extLst>
          </p:cNvPr>
          <p:cNvSpPr>
            <a:spLocks noGrp="1"/>
          </p:cNvSpPr>
          <p:nvPr>
            <p:ph idx="1"/>
          </p:nvPr>
        </p:nvSpPr>
        <p:spPr>
          <a:xfrm>
            <a:off x="838200" y="1290862"/>
            <a:ext cx="6230815" cy="4910329"/>
          </a:xfrm>
        </p:spPr>
        <p:txBody>
          <a:bodyPr>
            <a:normAutofit/>
          </a:bodyPr>
          <a:lstStyle/>
          <a:p>
            <a:r>
              <a:rPr kumimoji="1" lang="en-US" altLang="zh-CN" dirty="0"/>
              <a:t>Coordinator contacts X replicas</a:t>
            </a:r>
          </a:p>
          <a:p>
            <a:pPr lvl="1"/>
            <a:r>
              <a:rPr kumimoji="1" lang="en-US" altLang="zh-CN" dirty="0"/>
              <a:t>Choose replicas that have responded quickest in past</a:t>
            </a:r>
          </a:p>
          <a:p>
            <a:pPr lvl="1"/>
            <a:r>
              <a:rPr kumimoji="1" lang="en-US" altLang="zh-CN" dirty="0"/>
              <a:t>Fetches the latest-timestamped value from among those X</a:t>
            </a:r>
          </a:p>
          <a:p>
            <a:pPr lvl="1"/>
            <a:r>
              <a:rPr kumimoji="1" lang="en-US" altLang="zh-CN" dirty="0"/>
              <a:t>Also fetches value from other replicas</a:t>
            </a:r>
          </a:p>
          <a:p>
            <a:pPr lvl="2"/>
            <a:r>
              <a:rPr kumimoji="1" lang="en-US" altLang="zh-CN" dirty="0"/>
              <a:t>Checks consistency in the background </a:t>
            </a:r>
          </a:p>
          <a:p>
            <a:pPr lvl="2"/>
            <a:r>
              <a:rPr kumimoji="1" lang="en-US" altLang="zh-CN" dirty="0"/>
              <a:t>Initiates a </a:t>
            </a:r>
            <a:r>
              <a:rPr kumimoji="1" lang="en-US" altLang="zh-CN" b="1" dirty="0"/>
              <a:t>read repair </a:t>
            </a:r>
            <a:r>
              <a:rPr kumimoji="1" lang="en-US" altLang="zh-CN" dirty="0"/>
              <a:t>if any two values are different</a:t>
            </a:r>
          </a:p>
          <a:p>
            <a:pPr lvl="2"/>
            <a:r>
              <a:rPr kumimoji="1" lang="en-US" altLang="zh-CN" dirty="0"/>
              <a:t>Eventually bring all replicas up to date</a:t>
            </a:r>
          </a:p>
        </p:txBody>
      </p:sp>
      <p:grpSp>
        <p:nvGrpSpPr>
          <p:cNvPr id="5" name="组合 4">
            <a:extLst>
              <a:ext uri="{FF2B5EF4-FFF2-40B4-BE49-F238E27FC236}">
                <a16:creationId xmlns:a16="http://schemas.microsoft.com/office/drawing/2014/main" id="{297070EB-556F-5E43-BDDD-091A1F318BF0}"/>
              </a:ext>
            </a:extLst>
          </p:cNvPr>
          <p:cNvGrpSpPr/>
          <p:nvPr/>
        </p:nvGrpSpPr>
        <p:grpSpPr>
          <a:xfrm>
            <a:off x="7292335" y="1873121"/>
            <a:ext cx="4812616" cy="3495233"/>
            <a:chOff x="5585509" y="2244201"/>
            <a:chExt cx="4812616" cy="3495233"/>
          </a:xfrm>
        </p:grpSpPr>
        <p:sp>
          <p:nvSpPr>
            <p:cNvPr id="6" name="Oval 3">
              <a:extLst>
                <a:ext uri="{FF2B5EF4-FFF2-40B4-BE49-F238E27FC236}">
                  <a16:creationId xmlns:a16="http://schemas.microsoft.com/office/drawing/2014/main" id="{F68F781D-EF18-9C45-95FA-FBBB7DE8B017}"/>
                </a:ext>
              </a:extLst>
            </p:cNvPr>
            <p:cNvSpPr>
              <a:spLocks noChangeArrowheads="1"/>
            </p:cNvSpPr>
            <p:nvPr/>
          </p:nvSpPr>
          <p:spPr bwMode="auto">
            <a:xfrm>
              <a:off x="6437409" y="2631756"/>
              <a:ext cx="3187612" cy="3107678"/>
            </a:xfrm>
            <a:prstGeom prst="ellipse">
              <a:avLst/>
            </a:prstGeom>
            <a:noFill/>
            <a:ln w="2857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wrap="none" lIns="84110" tIns="42055" rIns="84110" bIns="42055"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 name="Text Box 4">
              <a:extLst>
                <a:ext uri="{FF2B5EF4-FFF2-40B4-BE49-F238E27FC236}">
                  <a16:creationId xmlns:a16="http://schemas.microsoft.com/office/drawing/2014/main" id="{496A46B4-39C6-A942-A6E3-D15CED055589}"/>
                </a:ext>
              </a:extLst>
            </p:cNvPr>
            <p:cNvSpPr txBox="1">
              <a:spLocks noChangeArrowheads="1"/>
            </p:cNvSpPr>
            <p:nvPr/>
          </p:nvSpPr>
          <p:spPr bwMode="auto">
            <a:xfrm>
              <a:off x="6152459" y="5257232"/>
              <a:ext cx="694853" cy="395104"/>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200" b="0" i="0" u="none" strike="noStrike" kern="0" cap="none" spc="0" normalizeH="0" baseline="0" noProof="0">
                  <a:ln>
                    <a:noFill/>
                  </a:ln>
                  <a:solidFill>
                    <a:srgbClr val="FA0000"/>
                  </a:solidFill>
                  <a:effectLst/>
                  <a:uLnTx/>
                  <a:uFillTx/>
                  <a:latin typeface="Helvetica" charset="0"/>
                  <a:ea typeface="ＭＳ Ｐゴシック" charset="0"/>
                  <a:cs typeface="ＭＳ Ｐゴシック" charset="0"/>
                </a:rPr>
                <a:t>N80</a:t>
              </a:r>
            </a:p>
          </p:txBody>
        </p:sp>
        <p:sp>
          <p:nvSpPr>
            <p:cNvPr id="8" name="Text Box 5">
              <a:extLst>
                <a:ext uri="{FF2B5EF4-FFF2-40B4-BE49-F238E27FC236}">
                  <a16:creationId xmlns:a16="http://schemas.microsoft.com/office/drawing/2014/main" id="{44F7C150-0633-7A44-9C9F-D008EF9488CF}"/>
                </a:ext>
              </a:extLst>
            </p:cNvPr>
            <p:cNvSpPr txBox="1">
              <a:spLocks noChangeArrowheads="1"/>
            </p:cNvSpPr>
            <p:nvPr/>
          </p:nvSpPr>
          <p:spPr bwMode="auto">
            <a:xfrm>
              <a:off x="7894368" y="2244201"/>
              <a:ext cx="313560" cy="3951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84110" tIns="42055" rIns="84110" bIns="42055" anchor="ct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200" b="0" i="0" u="none" strike="noStrike" kern="0" cap="none" spc="0" normalizeH="0" baseline="0" noProof="0">
                  <a:ln>
                    <a:noFill/>
                  </a:ln>
                  <a:solidFill>
                    <a:srgbClr val="000000"/>
                  </a:solidFill>
                  <a:effectLst/>
                  <a:uLnTx/>
                  <a:uFillTx/>
                  <a:latin typeface="Times New Roman" charset="0"/>
                  <a:ea typeface="ＭＳ Ｐゴシック" charset="0"/>
                  <a:cs typeface="ＭＳ Ｐゴシック" charset="0"/>
                </a:rPr>
                <a:t>0</a:t>
              </a:r>
            </a:p>
          </p:txBody>
        </p:sp>
        <p:sp>
          <p:nvSpPr>
            <p:cNvPr id="9" name="Text Box 7">
              <a:extLst>
                <a:ext uri="{FF2B5EF4-FFF2-40B4-BE49-F238E27FC236}">
                  <a16:creationId xmlns:a16="http://schemas.microsoft.com/office/drawing/2014/main" id="{24D1E0B4-4E58-9F44-BA7E-BB3CFCAB8E63}"/>
                </a:ext>
              </a:extLst>
            </p:cNvPr>
            <p:cNvSpPr txBox="1">
              <a:spLocks noChangeArrowheads="1"/>
            </p:cNvSpPr>
            <p:nvPr/>
          </p:nvSpPr>
          <p:spPr bwMode="auto">
            <a:xfrm>
              <a:off x="9703272" y="4000630"/>
              <a:ext cx="694853" cy="395104"/>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200" b="0" i="0" u="none" strike="noStrike" kern="0" cap="none" spc="0" normalizeH="0" baseline="0" noProof="0">
                  <a:ln>
                    <a:noFill/>
                  </a:ln>
                  <a:solidFill>
                    <a:srgbClr val="FA0000"/>
                  </a:solidFill>
                  <a:effectLst/>
                  <a:uLnTx/>
                  <a:uFillTx/>
                  <a:latin typeface="Helvetica" charset="0"/>
                  <a:ea typeface="ＭＳ Ｐゴシック" charset="0"/>
                  <a:cs typeface="ＭＳ Ｐゴシック" charset="0"/>
                </a:rPr>
                <a:t>N32</a:t>
              </a:r>
            </a:p>
          </p:txBody>
        </p:sp>
        <p:sp>
          <p:nvSpPr>
            <p:cNvPr id="10" name="Text Box 8">
              <a:extLst>
                <a:ext uri="{FF2B5EF4-FFF2-40B4-BE49-F238E27FC236}">
                  <a16:creationId xmlns:a16="http://schemas.microsoft.com/office/drawing/2014/main" id="{4C8E63A3-86F8-0F4F-A53D-2CB3A12F6381}"/>
                </a:ext>
              </a:extLst>
            </p:cNvPr>
            <p:cNvSpPr txBox="1">
              <a:spLocks noChangeArrowheads="1"/>
            </p:cNvSpPr>
            <p:nvPr/>
          </p:nvSpPr>
          <p:spPr bwMode="auto">
            <a:xfrm>
              <a:off x="9152565" y="5235642"/>
              <a:ext cx="694853" cy="395104"/>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200" b="0" i="0" u="none" strike="noStrike" kern="0" cap="none" spc="0" normalizeH="0" baseline="0" noProof="0">
                  <a:ln>
                    <a:noFill/>
                  </a:ln>
                  <a:solidFill>
                    <a:srgbClr val="FA0000"/>
                  </a:solidFill>
                  <a:effectLst/>
                  <a:uLnTx/>
                  <a:uFillTx/>
                  <a:latin typeface="Helvetica" charset="0"/>
                  <a:ea typeface="ＭＳ Ｐゴシック" charset="0"/>
                  <a:cs typeface="ＭＳ Ｐゴシック" charset="0"/>
                </a:rPr>
                <a:t>N45</a:t>
              </a:r>
            </a:p>
          </p:txBody>
        </p:sp>
        <p:sp>
          <p:nvSpPr>
            <p:cNvPr id="11" name="Text Box 14">
              <a:extLst>
                <a:ext uri="{FF2B5EF4-FFF2-40B4-BE49-F238E27FC236}">
                  <a16:creationId xmlns:a16="http://schemas.microsoft.com/office/drawing/2014/main" id="{C42EBCE0-6338-8C46-B148-284CDA4D37BE}"/>
                </a:ext>
              </a:extLst>
            </p:cNvPr>
            <p:cNvSpPr txBox="1">
              <a:spLocks noChangeArrowheads="1"/>
            </p:cNvSpPr>
            <p:nvPr/>
          </p:nvSpPr>
          <p:spPr bwMode="auto">
            <a:xfrm>
              <a:off x="5939852" y="2561222"/>
              <a:ext cx="832693" cy="395104"/>
            </a:xfrm>
            <a:prstGeom prst="rect">
              <a:avLst/>
            </a:prstGeom>
            <a:noFill/>
            <a:ln w="1270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200" b="0" i="0" u="none" strike="noStrike" kern="0" cap="none" spc="0" normalizeH="0" baseline="0" noProof="0">
                  <a:ln>
                    <a:noFill/>
                  </a:ln>
                  <a:solidFill>
                    <a:srgbClr val="FA0000"/>
                  </a:solidFill>
                  <a:effectLst/>
                  <a:uLnTx/>
                  <a:uFillTx/>
                  <a:latin typeface="Helvetica" charset="0"/>
                  <a:ea typeface="ＭＳ Ｐゴシック" charset="0"/>
                  <a:cs typeface="ＭＳ Ｐゴシック" charset="0"/>
                </a:rPr>
                <a:t>N112</a:t>
              </a:r>
            </a:p>
          </p:txBody>
        </p:sp>
        <p:sp>
          <p:nvSpPr>
            <p:cNvPr id="12" name="Text Box 15">
              <a:extLst>
                <a:ext uri="{FF2B5EF4-FFF2-40B4-BE49-F238E27FC236}">
                  <a16:creationId xmlns:a16="http://schemas.microsoft.com/office/drawing/2014/main" id="{67E7AF34-D6AB-5C46-AC1F-2EBF2C3DEB3A}"/>
                </a:ext>
              </a:extLst>
            </p:cNvPr>
            <p:cNvSpPr txBox="1">
              <a:spLocks noChangeArrowheads="1"/>
            </p:cNvSpPr>
            <p:nvPr/>
          </p:nvSpPr>
          <p:spPr bwMode="auto">
            <a:xfrm>
              <a:off x="5585509" y="3586080"/>
              <a:ext cx="694853" cy="395104"/>
            </a:xfrm>
            <a:prstGeom prst="rect">
              <a:avLst/>
            </a:prstGeom>
            <a:noFill/>
            <a:ln w="1270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200" b="0" i="0" u="none" strike="noStrike" kern="0" cap="none" spc="0" normalizeH="0" baseline="0" noProof="0">
                  <a:ln>
                    <a:noFill/>
                  </a:ln>
                  <a:solidFill>
                    <a:srgbClr val="FA0000"/>
                  </a:solidFill>
                  <a:effectLst/>
                  <a:uLnTx/>
                  <a:uFillTx/>
                  <a:latin typeface="Helvetica" charset="0"/>
                  <a:ea typeface="ＭＳ Ｐゴシック" charset="0"/>
                  <a:cs typeface="ＭＳ Ｐゴシック" charset="0"/>
                </a:rPr>
                <a:t>N96</a:t>
              </a:r>
            </a:p>
          </p:txBody>
        </p:sp>
        <p:sp>
          <p:nvSpPr>
            <p:cNvPr id="13" name="Text Box 16">
              <a:extLst>
                <a:ext uri="{FF2B5EF4-FFF2-40B4-BE49-F238E27FC236}">
                  <a16:creationId xmlns:a16="http://schemas.microsoft.com/office/drawing/2014/main" id="{DFC7F27E-FDC8-C246-AF3F-6409D4234378}"/>
                </a:ext>
              </a:extLst>
            </p:cNvPr>
            <p:cNvSpPr txBox="1">
              <a:spLocks noChangeArrowheads="1"/>
            </p:cNvSpPr>
            <p:nvPr/>
          </p:nvSpPr>
          <p:spPr bwMode="auto">
            <a:xfrm>
              <a:off x="9270679" y="2549707"/>
              <a:ext cx="694853" cy="395104"/>
            </a:xfrm>
            <a:prstGeom prst="rect">
              <a:avLst/>
            </a:prstGeom>
            <a:noFill/>
            <a:ln w="1270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200" b="0" i="0" u="none" strike="noStrike" kern="0" cap="none" spc="0" normalizeH="0" baseline="0" noProof="0" dirty="0">
                  <a:ln>
                    <a:noFill/>
                  </a:ln>
                  <a:solidFill>
                    <a:srgbClr val="FA0000"/>
                  </a:solidFill>
                  <a:effectLst/>
                  <a:uLnTx/>
                  <a:uFillTx/>
                  <a:latin typeface="Helvetica" charset="0"/>
                  <a:ea typeface="ＭＳ Ｐゴシック" charset="0"/>
                  <a:cs typeface="ＭＳ Ｐゴシック" charset="0"/>
                </a:rPr>
                <a:t>N16</a:t>
              </a:r>
            </a:p>
          </p:txBody>
        </p:sp>
      </p:grpSp>
      <p:grpSp>
        <p:nvGrpSpPr>
          <p:cNvPr id="14" name="组合 13">
            <a:extLst>
              <a:ext uri="{FF2B5EF4-FFF2-40B4-BE49-F238E27FC236}">
                <a16:creationId xmlns:a16="http://schemas.microsoft.com/office/drawing/2014/main" id="{86AB3876-2D21-7B48-A2B6-2B88C1B7FEDC}"/>
              </a:ext>
            </a:extLst>
          </p:cNvPr>
          <p:cNvGrpSpPr/>
          <p:nvPr/>
        </p:nvGrpSpPr>
        <p:grpSpPr>
          <a:xfrm>
            <a:off x="8674552" y="2715652"/>
            <a:ext cx="2480403" cy="2280021"/>
            <a:chOff x="7002882" y="3033347"/>
            <a:chExt cx="2480403" cy="2280021"/>
          </a:xfrm>
        </p:grpSpPr>
        <p:cxnSp>
          <p:nvCxnSpPr>
            <p:cNvPr id="15" name="Straight Arrow Connector 26">
              <a:extLst>
                <a:ext uri="{FF2B5EF4-FFF2-40B4-BE49-F238E27FC236}">
                  <a16:creationId xmlns:a16="http://schemas.microsoft.com/office/drawing/2014/main" id="{0ACC0C7F-C3FC-FC40-BA08-0407F8DCD6A0}"/>
                </a:ext>
              </a:extLst>
            </p:cNvPr>
            <p:cNvCxnSpPr>
              <a:cxnSpLocks noChangeShapeType="1"/>
            </p:cNvCxnSpPr>
            <p:nvPr/>
          </p:nvCxnSpPr>
          <p:spPr bwMode="auto">
            <a:xfrm flipV="1">
              <a:off x="7002882" y="4207904"/>
              <a:ext cx="2480403" cy="967281"/>
            </a:xfrm>
            <a:prstGeom prst="straightConnector1">
              <a:avLst/>
            </a:prstGeom>
            <a:noFill/>
            <a:ln w="28575">
              <a:solidFill>
                <a:srgbClr val="000000"/>
              </a:solidFill>
              <a:round/>
              <a:headEnd type="none" w="sm" len="sm"/>
              <a:tailEnd type="arrow" w="med" len="med"/>
            </a:ln>
            <a:extLst>
              <a:ext uri="{909E8E84-426E-40dd-AFC4-6F175D3DCCD1}">
                <a14:hiddenFill xmlns="" xmlns:a14="http://schemas.microsoft.com/office/drawing/2010/main">
                  <a:noFill/>
                </a14:hiddenFill>
              </a:ext>
            </a:extLst>
          </p:spPr>
        </p:cxnSp>
        <p:cxnSp>
          <p:nvCxnSpPr>
            <p:cNvPr id="16" name="Straight Arrow Connector 28">
              <a:extLst>
                <a:ext uri="{FF2B5EF4-FFF2-40B4-BE49-F238E27FC236}">
                  <a16:creationId xmlns:a16="http://schemas.microsoft.com/office/drawing/2014/main" id="{1904F1CF-4A67-F946-AA09-19053AD76E55}"/>
                </a:ext>
              </a:extLst>
            </p:cNvPr>
            <p:cNvCxnSpPr>
              <a:cxnSpLocks noChangeShapeType="1"/>
            </p:cNvCxnSpPr>
            <p:nvPr/>
          </p:nvCxnSpPr>
          <p:spPr bwMode="auto">
            <a:xfrm flipV="1">
              <a:off x="7002882" y="3033347"/>
              <a:ext cx="2055191" cy="2141838"/>
            </a:xfrm>
            <a:prstGeom prst="straightConnector1">
              <a:avLst/>
            </a:prstGeom>
            <a:noFill/>
            <a:ln w="28575">
              <a:solidFill>
                <a:srgbClr val="000000"/>
              </a:solidFill>
              <a:prstDash val="dash"/>
              <a:round/>
              <a:headEnd type="none" w="sm" len="sm"/>
              <a:tailEnd type="arrow" w="med" len="med"/>
            </a:ln>
            <a:extLst>
              <a:ext uri="{909E8E84-426E-40dd-AFC4-6F175D3DCCD1}">
                <a14:hiddenFill xmlns="" xmlns:a14="http://schemas.microsoft.com/office/drawing/2010/main">
                  <a:noFill/>
                </a14:hiddenFill>
              </a:ext>
            </a:extLst>
          </p:spPr>
        </p:cxnSp>
        <p:cxnSp>
          <p:nvCxnSpPr>
            <p:cNvPr id="17" name="Straight Arrow Connector 31">
              <a:extLst>
                <a:ext uri="{FF2B5EF4-FFF2-40B4-BE49-F238E27FC236}">
                  <a16:creationId xmlns:a16="http://schemas.microsoft.com/office/drawing/2014/main" id="{2A1718A6-74F0-EA47-BCED-66BB122C1CD5}"/>
                </a:ext>
              </a:extLst>
            </p:cNvPr>
            <p:cNvCxnSpPr>
              <a:cxnSpLocks noChangeShapeType="1"/>
            </p:cNvCxnSpPr>
            <p:nvPr/>
          </p:nvCxnSpPr>
          <p:spPr bwMode="auto">
            <a:xfrm>
              <a:off x="7002882" y="5175185"/>
              <a:ext cx="2055191" cy="138183"/>
            </a:xfrm>
            <a:prstGeom prst="straightConnector1">
              <a:avLst/>
            </a:prstGeom>
            <a:noFill/>
            <a:ln w="28575">
              <a:solidFill>
                <a:srgbClr val="000000"/>
              </a:solidFill>
              <a:prstDash val="dash"/>
              <a:round/>
              <a:headEnd type="none" w="sm" len="sm"/>
              <a:tailEnd type="arrow" w="med" len="med"/>
            </a:ln>
            <a:extLst>
              <a:ext uri="{909E8E84-426E-40dd-AFC4-6F175D3DCCD1}">
                <a14:hiddenFill xmlns="" xmlns:a14="http://schemas.microsoft.com/office/drawing/2010/main">
                  <a:noFill/>
                </a14:hiddenFill>
              </a:ext>
            </a:extLst>
          </p:spPr>
        </p:cxnSp>
      </p:grpSp>
      <p:grpSp>
        <p:nvGrpSpPr>
          <p:cNvPr id="18" name="组合 17">
            <a:extLst>
              <a:ext uri="{FF2B5EF4-FFF2-40B4-BE49-F238E27FC236}">
                <a16:creationId xmlns:a16="http://schemas.microsoft.com/office/drawing/2014/main" id="{B7AA4934-3408-BA43-9692-9ACEDED16A8B}"/>
              </a:ext>
            </a:extLst>
          </p:cNvPr>
          <p:cNvGrpSpPr/>
          <p:nvPr/>
        </p:nvGrpSpPr>
        <p:grpSpPr>
          <a:xfrm>
            <a:off x="8063024" y="5389848"/>
            <a:ext cx="1509973" cy="537379"/>
            <a:chOff x="6152459" y="5652338"/>
            <a:chExt cx="1509973" cy="537379"/>
          </a:xfrm>
        </p:grpSpPr>
        <p:sp>
          <p:nvSpPr>
            <p:cNvPr id="19" name="TextBox 4">
              <a:extLst>
                <a:ext uri="{FF2B5EF4-FFF2-40B4-BE49-F238E27FC236}">
                  <a16:creationId xmlns:a16="http://schemas.microsoft.com/office/drawing/2014/main" id="{5A3DA222-9181-F344-A438-A3B263CEF895}"/>
                </a:ext>
              </a:extLst>
            </p:cNvPr>
            <p:cNvSpPr txBox="1">
              <a:spLocks noChangeArrowheads="1"/>
            </p:cNvSpPr>
            <p:nvPr/>
          </p:nvSpPr>
          <p:spPr bwMode="auto">
            <a:xfrm>
              <a:off x="6152459" y="5797009"/>
              <a:ext cx="1509973" cy="3927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FA0000"/>
                  </a:solidFill>
                  <a:effectLst/>
                  <a:uLnTx/>
                  <a:uFillTx/>
                  <a:latin typeface="Helvetica" charset="0"/>
                  <a:ea typeface="ＭＳ Ｐゴシック" charset="0"/>
                  <a:cs typeface="ＭＳ Ｐゴシック" charset="0"/>
                </a:rPr>
                <a:t>Coordinator</a:t>
              </a:r>
            </a:p>
          </p:txBody>
        </p:sp>
        <p:cxnSp>
          <p:nvCxnSpPr>
            <p:cNvPr id="20" name="Straight Connector 6">
              <a:extLst>
                <a:ext uri="{FF2B5EF4-FFF2-40B4-BE49-F238E27FC236}">
                  <a16:creationId xmlns:a16="http://schemas.microsoft.com/office/drawing/2014/main" id="{54B9129A-6355-BE46-8B71-D38F1D24E035}"/>
                </a:ext>
              </a:extLst>
            </p:cNvPr>
            <p:cNvCxnSpPr>
              <a:cxnSpLocks noChangeShapeType="1"/>
            </p:cNvCxnSpPr>
            <p:nvPr/>
          </p:nvCxnSpPr>
          <p:spPr bwMode="auto">
            <a:xfrm>
              <a:off x="6499886" y="5652338"/>
              <a:ext cx="77784" cy="213764"/>
            </a:xfrm>
            <a:prstGeom prst="line">
              <a:avLst/>
            </a:prstGeom>
            <a:noFill/>
            <a:ln w="12700">
              <a:solidFill>
                <a:srgbClr val="000000"/>
              </a:solidFill>
              <a:round/>
              <a:headEnd type="none" w="sm" len="sm"/>
              <a:tailEnd type="stealth" w="med" len="lg"/>
            </a:ln>
            <a:extLst>
              <a:ext uri="{909E8E84-426E-40dd-AFC4-6F175D3DCCD1}">
                <a14:hiddenFill xmlns="" xmlns:a14="http://schemas.microsoft.com/office/drawing/2010/main">
                  <a:noFill/>
                </a14:hiddenFill>
              </a:ext>
            </a:extLst>
          </p:spPr>
        </p:cxnSp>
      </p:grpSp>
      <p:sp>
        <p:nvSpPr>
          <p:cNvPr id="21" name="文本框 20">
            <a:extLst>
              <a:ext uri="{FF2B5EF4-FFF2-40B4-BE49-F238E27FC236}">
                <a16:creationId xmlns:a16="http://schemas.microsoft.com/office/drawing/2014/main" id="{F7302072-AFC4-FB46-AEFB-ED8D420D5502}"/>
              </a:ext>
            </a:extLst>
          </p:cNvPr>
          <p:cNvSpPr txBox="1"/>
          <p:nvPr/>
        </p:nvSpPr>
        <p:spPr>
          <a:xfrm>
            <a:off x="7273004" y="4356795"/>
            <a:ext cx="1271564" cy="523220"/>
          </a:xfrm>
          <a:prstGeom prst="rect">
            <a:avLst/>
          </a:prstGeom>
          <a:solidFill>
            <a:schemeClr val="accent6">
              <a:lumMod val="20000"/>
              <a:lumOff val="80000"/>
            </a:schemeClr>
          </a:solidFill>
        </p:spPr>
        <p:txBody>
          <a:bodyPr wrap="square" rtlCol="0">
            <a:spAutoFit/>
          </a:bodyPr>
          <a:lstStyle/>
          <a:p>
            <a:pPr algn="ctr"/>
            <a:r>
              <a:rPr kumimoji="1" lang="en-US" altLang="zh-Hans" sz="2800" b="1" dirty="0"/>
              <a:t>read</a:t>
            </a:r>
            <a:endParaRPr kumimoji="1" lang="zh-CN" altLang="en-US" sz="2800" b="1" dirty="0"/>
          </a:p>
        </p:txBody>
      </p:sp>
      <p:sp>
        <p:nvSpPr>
          <p:cNvPr id="22" name="矩形 21">
            <a:extLst>
              <a:ext uri="{FF2B5EF4-FFF2-40B4-BE49-F238E27FC236}">
                <a16:creationId xmlns:a16="http://schemas.microsoft.com/office/drawing/2014/main" id="{ED43F99A-C307-3D45-8ADC-25707811DFD4}"/>
              </a:ext>
            </a:extLst>
          </p:cNvPr>
          <p:cNvSpPr/>
          <p:nvPr/>
        </p:nvSpPr>
        <p:spPr>
          <a:xfrm flipV="1">
            <a:off x="11134744" y="3255867"/>
            <a:ext cx="550707" cy="305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矩形 22">
            <a:extLst>
              <a:ext uri="{FF2B5EF4-FFF2-40B4-BE49-F238E27FC236}">
                <a16:creationId xmlns:a16="http://schemas.microsoft.com/office/drawing/2014/main" id="{9A73E5DA-3218-5246-A398-504C6664894A}"/>
              </a:ext>
            </a:extLst>
          </p:cNvPr>
          <p:cNvSpPr/>
          <p:nvPr/>
        </p:nvSpPr>
        <p:spPr>
          <a:xfrm flipV="1">
            <a:off x="10977505" y="1826268"/>
            <a:ext cx="550707" cy="305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a:extLst>
              <a:ext uri="{FF2B5EF4-FFF2-40B4-BE49-F238E27FC236}">
                <a16:creationId xmlns:a16="http://schemas.microsoft.com/office/drawing/2014/main" id="{8C8B8455-DD5B-504C-9C49-C62E3697D4DA}"/>
              </a:ext>
            </a:extLst>
          </p:cNvPr>
          <p:cNvSpPr/>
          <p:nvPr/>
        </p:nvSpPr>
        <p:spPr>
          <a:xfrm flipV="1">
            <a:off x="10969187" y="5164993"/>
            <a:ext cx="550707" cy="305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nvGrpSpPr>
          <p:cNvPr id="32" name="组合 31">
            <a:extLst>
              <a:ext uri="{FF2B5EF4-FFF2-40B4-BE49-F238E27FC236}">
                <a16:creationId xmlns:a16="http://schemas.microsoft.com/office/drawing/2014/main" id="{F04452A2-82F4-E04E-9E3D-99E00AE152FB}"/>
              </a:ext>
            </a:extLst>
          </p:cNvPr>
          <p:cNvGrpSpPr/>
          <p:nvPr/>
        </p:nvGrpSpPr>
        <p:grpSpPr>
          <a:xfrm>
            <a:off x="8674552" y="2694158"/>
            <a:ext cx="2358686" cy="1909102"/>
            <a:chOff x="8674552" y="2715652"/>
            <a:chExt cx="2358686" cy="1909102"/>
          </a:xfrm>
        </p:grpSpPr>
        <p:cxnSp>
          <p:nvCxnSpPr>
            <p:cNvPr id="26" name="直线箭头连接符 25">
              <a:extLst>
                <a:ext uri="{FF2B5EF4-FFF2-40B4-BE49-F238E27FC236}">
                  <a16:creationId xmlns:a16="http://schemas.microsoft.com/office/drawing/2014/main" id="{387D60B3-9E02-BC46-B31A-7DD373A03154}"/>
                </a:ext>
              </a:extLst>
            </p:cNvPr>
            <p:cNvCxnSpPr/>
            <p:nvPr/>
          </p:nvCxnSpPr>
          <p:spPr>
            <a:xfrm flipV="1">
              <a:off x="8674552" y="2715652"/>
              <a:ext cx="1876217" cy="1909102"/>
            </a:xfrm>
            <a:prstGeom prst="straightConnector1">
              <a:avLst/>
            </a:prstGeom>
            <a:ln w="76200">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7" name="直线箭头连接符 26">
              <a:extLst>
                <a:ext uri="{FF2B5EF4-FFF2-40B4-BE49-F238E27FC236}">
                  <a16:creationId xmlns:a16="http://schemas.microsoft.com/office/drawing/2014/main" id="{DE6C6667-0E34-834F-99A2-66DB0EB479C9}"/>
                </a:ext>
              </a:extLst>
            </p:cNvPr>
            <p:cNvCxnSpPr>
              <a:cxnSpLocks/>
            </p:cNvCxnSpPr>
            <p:nvPr/>
          </p:nvCxnSpPr>
          <p:spPr>
            <a:xfrm flipV="1">
              <a:off x="8674552" y="3561730"/>
              <a:ext cx="2358686" cy="1063024"/>
            </a:xfrm>
            <a:prstGeom prst="straightConnector1">
              <a:avLst/>
            </a:prstGeom>
            <a:ln w="76200">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93032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9"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500" fill="hold"/>
                                        <p:tgtEl>
                                          <p:spTgt spid="21"/>
                                        </p:tgtEl>
                                        <p:attrNameLst>
                                          <p:attrName>ppt_x</p:attrName>
                                        </p:attrNameLst>
                                      </p:cBhvr>
                                      <p:tavLst>
                                        <p:tav tm="0">
                                          <p:val>
                                            <p:strVal val="0-#ppt_w/2"/>
                                          </p:val>
                                        </p:tav>
                                        <p:tav tm="100000">
                                          <p:val>
                                            <p:strVal val="#ppt_x"/>
                                          </p:val>
                                        </p:tav>
                                      </p:tavLst>
                                    </p:anim>
                                    <p:anim calcmode="lin" valueType="num">
                                      <p:cBhvr additive="base">
                                        <p:cTn id="18" dur="500" fill="hold"/>
                                        <p:tgtEl>
                                          <p:spTgt spid="21"/>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wipe(up)">
                                      <p:cBhvr>
                                        <p:cTn id="23" dur="500"/>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left)">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4">
                                            <p:txEl>
                                              <p:pRg st="1" end="1"/>
                                            </p:txEl>
                                          </p:spTgt>
                                        </p:tgtEl>
                                        <p:attrNameLst>
                                          <p:attrName>style.visibility</p:attrName>
                                        </p:attrNameLst>
                                      </p:cBhvr>
                                      <p:to>
                                        <p:strVal val="visible"/>
                                      </p:to>
                                    </p:set>
                                    <p:animEffect transition="in" filter="dissolve">
                                      <p:cBhvr>
                                        <p:cTn id="33" dur="500"/>
                                        <p:tgtEl>
                                          <p:spTgt spid="4">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4">
                                            <p:txEl>
                                              <p:pRg st="2" end="2"/>
                                            </p:txEl>
                                          </p:spTgt>
                                        </p:tgtEl>
                                        <p:attrNameLst>
                                          <p:attrName>style.visibility</p:attrName>
                                        </p:attrNameLst>
                                      </p:cBhvr>
                                      <p:to>
                                        <p:strVal val="visible"/>
                                      </p:to>
                                    </p:set>
                                    <p:animEffect transition="in" filter="dissolve">
                                      <p:cBhvr>
                                        <p:cTn id="38" dur="500"/>
                                        <p:tgtEl>
                                          <p:spTgt spid="4">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additive="base">
                                        <p:cTn id="43" dur="500" fill="hold"/>
                                        <p:tgtEl>
                                          <p:spTgt spid="22"/>
                                        </p:tgtEl>
                                        <p:attrNameLst>
                                          <p:attrName>ppt_x</p:attrName>
                                        </p:attrNameLst>
                                      </p:cBhvr>
                                      <p:tavLst>
                                        <p:tav tm="0">
                                          <p:val>
                                            <p:strVal val="1+#ppt_w/2"/>
                                          </p:val>
                                        </p:tav>
                                        <p:tav tm="100000">
                                          <p:val>
                                            <p:strVal val="#ppt_x"/>
                                          </p:val>
                                        </p:tav>
                                      </p:tavLst>
                                    </p:anim>
                                    <p:anim calcmode="lin" valueType="num">
                                      <p:cBhvr additive="base">
                                        <p:cTn id="44"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path" presetSubtype="0" accel="50000" decel="50000" fill="hold" grpId="1" nodeType="clickEffect">
                                  <p:stCondLst>
                                    <p:cond delay="0"/>
                                  </p:stCondLst>
                                  <p:childTnLst>
                                    <p:animMotion origin="layout" path="M 2.70833E-6 -7.40741E-7 L -0.19154 0.16343 " pathEditMode="relative" rAng="0" ptsTypes="AA">
                                      <p:cBhvr>
                                        <p:cTn id="48" dur="2000" fill="hold"/>
                                        <p:tgtEl>
                                          <p:spTgt spid="22"/>
                                        </p:tgtEl>
                                        <p:attrNameLst>
                                          <p:attrName>ppt_x</p:attrName>
                                          <p:attrName>ppt_y</p:attrName>
                                        </p:attrNameLst>
                                      </p:cBhvr>
                                      <p:rCtr x="-9583" y="8171"/>
                                    </p:animMotion>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4">
                                            <p:txEl>
                                              <p:pRg st="3" end="3"/>
                                            </p:txEl>
                                          </p:spTgt>
                                        </p:tgtEl>
                                        <p:attrNameLst>
                                          <p:attrName>style.visibility</p:attrName>
                                        </p:attrNameLst>
                                      </p:cBhvr>
                                      <p:to>
                                        <p:strVal val="visible"/>
                                      </p:to>
                                    </p:set>
                                    <p:animEffect transition="in" filter="dissolve">
                                      <p:cBhvr>
                                        <p:cTn id="53" dur="500"/>
                                        <p:tgtEl>
                                          <p:spTgt spid="4">
                                            <p:txEl>
                                              <p:pRg st="3" end="3"/>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2" fill="hold" grpId="0" nodeType="clickEffect">
                                  <p:stCondLst>
                                    <p:cond delay="0"/>
                                  </p:stCondLst>
                                  <p:childTnLst>
                                    <p:set>
                                      <p:cBhvr>
                                        <p:cTn id="57" dur="1" fill="hold">
                                          <p:stCondLst>
                                            <p:cond delay="0"/>
                                          </p:stCondLst>
                                        </p:cTn>
                                        <p:tgtEl>
                                          <p:spTgt spid="23"/>
                                        </p:tgtEl>
                                        <p:attrNameLst>
                                          <p:attrName>style.visibility</p:attrName>
                                        </p:attrNameLst>
                                      </p:cBhvr>
                                      <p:to>
                                        <p:strVal val="visible"/>
                                      </p:to>
                                    </p:set>
                                    <p:anim calcmode="lin" valueType="num">
                                      <p:cBhvr additive="base">
                                        <p:cTn id="58" dur="500" fill="hold"/>
                                        <p:tgtEl>
                                          <p:spTgt spid="23"/>
                                        </p:tgtEl>
                                        <p:attrNameLst>
                                          <p:attrName>ppt_x</p:attrName>
                                        </p:attrNameLst>
                                      </p:cBhvr>
                                      <p:tavLst>
                                        <p:tav tm="0">
                                          <p:val>
                                            <p:strVal val="1+#ppt_w/2"/>
                                          </p:val>
                                        </p:tav>
                                        <p:tav tm="100000">
                                          <p:val>
                                            <p:strVal val="#ppt_x"/>
                                          </p:val>
                                        </p:tav>
                                      </p:tavLst>
                                    </p:anim>
                                    <p:anim calcmode="lin" valueType="num">
                                      <p:cBhvr additive="base">
                                        <p:cTn id="59" dur="500" fill="hold"/>
                                        <p:tgtEl>
                                          <p:spTgt spid="23"/>
                                        </p:tgtEl>
                                        <p:attrNameLst>
                                          <p:attrName>ppt_y</p:attrName>
                                        </p:attrNameLst>
                                      </p:cBhvr>
                                      <p:tavLst>
                                        <p:tav tm="0">
                                          <p:val>
                                            <p:strVal val="#ppt_y"/>
                                          </p:val>
                                        </p:tav>
                                        <p:tav tm="100000">
                                          <p:val>
                                            <p:strVal val="#ppt_y"/>
                                          </p:val>
                                        </p:tav>
                                      </p:tavLst>
                                    </p:anim>
                                  </p:childTnLst>
                                </p:cTn>
                              </p:par>
                              <p:par>
                                <p:cTn id="60" presetID="2" presetClass="entr" presetSubtype="2" fill="hold" grpId="0" nodeType="withEffect">
                                  <p:stCondLst>
                                    <p:cond delay="0"/>
                                  </p:stCondLst>
                                  <p:childTnLst>
                                    <p:set>
                                      <p:cBhvr>
                                        <p:cTn id="61" dur="1" fill="hold">
                                          <p:stCondLst>
                                            <p:cond delay="0"/>
                                          </p:stCondLst>
                                        </p:cTn>
                                        <p:tgtEl>
                                          <p:spTgt spid="24"/>
                                        </p:tgtEl>
                                        <p:attrNameLst>
                                          <p:attrName>style.visibility</p:attrName>
                                        </p:attrNameLst>
                                      </p:cBhvr>
                                      <p:to>
                                        <p:strVal val="visible"/>
                                      </p:to>
                                    </p:set>
                                    <p:anim calcmode="lin" valueType="num">
                                      <p:cBhvr additive="base">
                                        <p:cTn id="62" dur="500" fill="hold"/>
                                        <p:tgtEl>
                                          <p:spTgt spid="24"/>
                                        </p:tgtEl>
                                        <p:attrNameLst>
                                          <p:attrName>ppt_x</p:attrName>
                                        </p:attrNameLst>
                                      </p:cBhvr>
                                      <p:tavLst>
                                        <p:tav tm="0">
                                          <p:val>
                                            <p:strVal val="1+#ppt_w/2"/>
                                          </p:val>
                                        </p:tav>
                                        <p:tav tm="100000">
                                          <p:val>
                                            <p:strVal val="#ppt_x"/>
                                          </p:val>
                                        </p:tav>
                                      </p:tavLst>
                                    </p:anim>
                                    <p:anim calcmode="lin" valueType="num">
                                      <p:cBhvr additive="base">
                                        <p:cTn id="63"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path" presetSubtype="0" accel="50000" decel="50000" fill="hold" grpId="1" nodeType="clickEffect">
                                  <p:stCondLst>
                                    <p:cond delay="0"/>
                                  </p:stCondLst>
                                  <p:childTnLst>
                                    <p:animMotion origin="layout" path="M 3.33333E-6 4.07407E-6 L -0.20404 0.36551 " pathEditMode="relative" rAng="0" ptsTypes="AA">
                                      <p:cBhvr>
                                        <p:cTn id="67" dur="2000" fill="hold"/>
                                        <p:tgtEl>
                                          <p:spTgt spid="23"/>
                                        </p:tgtEl>
                                        <p:attrNameLst>
                                          <p:attrName>ppt_x</p:attrName>
                                          <p:attrName>ppt_y</p:attrName>
                                        </p:attrNameLst>
                                      </p:cBhvr>
                                      <p:rCtr x="-10208" y="18264"/>
                                    </p:animMotion>
                                  </p:childTnLst>
                                </p:cTn>
                              </p:par>
                              <p:par>
                                <p:cTn id="68" presetID="42" presetClass="path" presetSubtype="0" accel="50000" decel="50000" fill="hold" grpId="1" nodeType="withEffect">
                                  <p:stCondLst>
                                    <p:cond delay="0"/>
                                  </p:stCondLst>
                                  <p:childTnLst>
                                    <p:animMotion origin="layout" path="M 4.375E-6 -2.96296E-6 L -0.19727 -0.0368 " pathEditMode="relative" rAng="0" ptsTypes="AA">
                                      <p:cBhvr>
                                        <p:cTn id="69" dur="2000" fill="hold"/>
                                        <p:tgtEl>
                                          <p:spTgt spid="24"/>
                                        </p:tgtEl>
                                        <p:attrNameLst>
                                          <p:attrName>ppt_x</p:attrName>
                                          <p:attrName>ppt_y</p:attrName>
                                        </p:attrNameLst>
                                      </p:cBhvr>
                                      <p:rCtr x="-9870" y="-1852"/>
                                    </p:animMotion>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4">
                                            <p:txEl>
                                              <p:pRg st="4" end="4"/>
                                            </p:txEl>
                                          </p:spTgt>
                                        </p:tgtEl>
                                        <p:attrNameLst>
                                          <p:attrName>style.visibility</p:attrName>
                                        </p:attrNameLst>
                                      </p:cBhvr>
                                      <p:to>
                                        <p:strVal val="visible"/>
                                      </p:to>
                                    </p:set>
                                    <p:animEffect transition="in" filter="dissolve">
                                      <p:cBhvr>
                                        <p:cTn id="74" dur="500"/>
                                        <p:tgtEl>
                                          <p:spTgt spid="4">
                                            <p:txEl>
                                              <p:pRg st="4" end="4"/>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 presetClass="emph" presetSubtype="2" fill="hold" nodeType="clickEffect">
                                  <p:stCondLst>
                                    <p:cond delay="0"/>
                                  </p:stCondLst>
                                  <p:childTnLst>
                                    <p:animClr clrSpc="rgb" dir="cw">
                                      <p:cBhvr>
                                        <p:cTn id="78" dur="2000" fill="hold"/>
                                        <p:tgtEl>
                                          <p:spTgt spid="22"/>
                                        </p:tgtEl>
                                        <p:attrNameLst>
                                          <p:attrName>fillcolor</p:attrName>
                                        </p:attrNameLst>
                                      </p:cBhvr>
                                      <p:to>
                                        <a:srgbClr val="FF0000"/>
                                      </p:to>
                                    </p:animClr>
                                    <p:set>
                                      <p:cBhvr>
                                        <p:cTn id="79" dur="2000" fill="hold"/>
                                        <p:tgtEl>
                                          <p:spTgt spid="22"/>
                                        </p:tgtEl>
                                        <p:attrNameLst>
                                          <p:attrName>fill.type</p:attrName>
                                        </p:attrNameLst>
                                      </p:cBhvr>
                                      <p:to>
                                        <p:strVal val="solid"/>
                                      </p:to>
                                    </p:set>
                                    <p:set>
                                      <p:cBhvr>
                                        <p:cTn id="80" dur="2000" fill="hold"/>
                                        <p:tgtEl>
                                          <p:spTgt spid="22"/>
                                        </p:tgtEl>
                                        <p:attrNameLst>
                                          <p:attrName>fill.on</p:attrName>
                                        </p:attrNameLst>
                                      </p:cBhvr>
                                      <p:to>
                                        <p:strVal val="true"/>
                                      </p:to>
                                    </p:set>
                                  </p:childTnLst>
                                </p:cTn>
                              </p:par>
                              <p:par>
                                <p:cTn id="81" presetID="1" presetClass="emph" presetSubtype="2" fill="hold" nodeType="withEffect">
                                  <p:stCondLst>
                                    <p:cond delay="0"/>
                                  </p:stCondLst>
                                  <p:childTnLst>
                                    <p:animClr clrSpc="rgb" dir="cw">
                                      <p:cBhvr>
                                        <p:cTn id="82" dur="2000" fill="hold"/>
                                        <p:tgtEl>
                                          <p:spTgt spid="23"/>
                                        </p:tgtEl>
                                        <p:attrNameLst>
                                          <p:attrName>fillcolor</p:attrName>
                                        </p:attrNameLst>
                                      </p:cBhvr>
                                      <p:to>
                                        <a:srgbClr val="FF0000"/>
                                      </p:to>
                                    </p:animClr>
                                    <p:set>
                                      <p:cBhvr>
                                        <p:cTn id="83" dur="2000" fill="hold"/>
                                        <p:tgtEl>
                                          <p:spTgt spid="23"/>
                                        </p:tgtEl>
                                        <p:attrNameLst>
                                          <p:attrName>fill.type</p:attrName>
                                        </p:attrNameLst>
                                      </p:cBhvr>
                                      <p:to>
                                        <p:strVal val="solid"/>
                                      </p:to>
                                    </p:set>
                                    <p:set>
                                      <p:cBhvr>
                                        <p:cTn id="84" dur="2000" fill="hold"/>
                                        <p:tgtEl>
                                          <p:spTgt spid="23"/>
                                        </p:tgtEl>
                                        <p:attrNameLst>
                                          <p:attrName>fill.on</p:attrName>
                                        </p:attrNameLst>
                                      </p:cBhvr>
                                      <p:to>
                                        <p:strVal val="true"/>
                                      </p:to>
                                    </p:set>
                                  </p:childTnLst>
                                </p:cTn>
                              </p:par>
                            </p:childTnLst>
                          </p:cTn>
                        </p:par>
                      </p:childTnLst>
                    </p:cTn>
                  </p:par>
                  <p:par>
                    <p:cTn id="85" fill="hold">
                      <p:stCondLst>
                        <p:cond delay="indefinite"/>
                      </p:stCondLst>
                      <p:childTnLst>
                        <p:par>
                          <p:cTn id="86" fill="hold">
                            <p:stCondLst>
                              <p:cond delay="0"/>
                            </p:stCondLst>
                            <p:childTnLst>
                              <p:par>
                                <p:cTn id="87" presetID="9" presetClass="entr" presetSubtype="0" fill="hold" grpId="0" nodeType="clickEffect">
                                  <p:stCondLst>
                                    <p:cond delay="0"/>
                                  </p:stCondLst>
                                  <p:childTnLst>
                                    <p:set>
                                      <p:cBhvr>
                                        <p:cTn id="88" dur="1" fill="hold">
                                          <p:stCondLst>
                                            <p:cond delay="0"/>
                                          </p:stCondLst>
                                        </p:cTn>
                                        <p:tgtEl>
                                          <p:spTgt spid="4">
                                            <p:txEl>
                                              <p:pRg st="5" end="5"/>
                                            </p:txEl>
                                          </p:spTgt>
                                        </p:tgtEl>
                                        <p:attrNameLst>
                                          <p:attrName>style.visibility</p:attrName>
                                        </p:attrNameLst>
                                      </p:cBhvr>
                                      <p:to>
                                        <p:strVal val="visible"/>
                                      </p:to>
                                    </p:set>
                                    <p:animEffect transition="in" filter="dissolve">
                                      <p:cBhvr>
                                        <p:cTn id="89" dur="500"/>
                                        <p:tgtEl>
                                          <p:spTgt spid="4">
                                            <p:txEl>
                                              <p:pRg st="5" end="5"/>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nodeType="clickEffect">
                                  <p:stCondLst>
                                    <p:cond delay="0"/>
                                  </p:stCondLst>
                                  <p:childTnLst>
                                    <p:set>
                                      <p:cBhvr>
                                        <p:cTn id="93" dur="1" fill="hold">
                                          <p:stCondLst>
                                            <p:cond delay="0"/>
                                          </p:stCondLst>
                                        </p:cTn>
                                        <p:tgtEl>
                                          <p:spTgt spid="32"/>
                                        </p:tgtEl>
                                        <p:attrNameLst>
                                          <p:attrName>style.visibility</p:attrName>
                                        </p:attrNameLst>
                                      </p:cBhvr>
                                      <p:to>
                                        <p:strVal val="visible"/>
                                      </p:to>
                                    </p:set>
                                    <p:animEffect transition="in" filter="wipe(left)">
                                      <p:cBhvr>
                                        <p:cTn id="94" dur="500"/>
                                        <p:tgtEl>
                                          <p:spTgt spid="32"/>
                                        </p:tgtEl>
                                      </p:cBhvr>
                                    </p:animEffect>
                                  </p:childTnLst>
                                </p:cTn>
                              </p:par>
                            </p:childTnLst>
                          </p:cTn>
                        </p:par>
                      </p:childTnLst>
                    </p:cTn>
                  </p:par>
                  <p:par>
                    <p:cTn id="95" fill="hold">
                      <p:stCondLst>
                        <p:cond delay="indefinite"/>
                      </p:stCondLst>
                      <p:childTnLst>
                        <p:par>
                          <p:cTn id="96" fill="hold">
                            <p:stCondLst>
                              <p:cond delay="0"/>
                            </p:stCondLst>
                            <p:childTnLst>
                              <p:par>
                                <p:cTn id="97" presetID="9" presetClass="entr" presetSubtype="0" fill="hold" grpId="0" nodeType="clickEffect">
                                  <p:stCondLst>
                                    <p:cond delay="0"/>
                                  </p:stCondLst>
                                  <p:childTnLst>
                                    <p:set>
                                      <p:cBhvr>
                                        <p:cTn id="98" dur="1" fill="hold">
                                          <p:stCondLst>
                                            <p:cond delay="0"/>
                                          </p:stCondLst>
                                        </p:cTn>
                                        <p:tgtEl>
                                          <p:spTgt spid="4">
                                            <p:txEl>
                                              <p:pRg st="6" end="6"/>
                                            </p:txEl>
                                          </p:spTgt>
                                        </p:tgtEl>
                                        <p:attrNameLst>
                                          <p:attrName>style.visibility</p:attrName>
                                        </p:attrNameLst>
                                      </p:cBhvr>
                                      <p:to>
                                        <p:strVal val="visible"/>
                                      </p:to>
                                    </p:set>
                                    <p:animEffect transition="in" filter="dissolve">
                                      <p:cBhvr>
                                        <p:cTn id="99"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21" grpId="0" animBg="1"/>
      <p:bldP spid="22" grpId="0" animBg="1"/>
      <p:bldP spid="22" grpId="1" animBg="1"/>
      <p:bldP spid="23" grpId="0" animBg="1"/>
      <p:bldP spid="23" grpId="1" animBg="1"/>
      <p:bldP spid="24" grpId="0" animBg="1"/>
      <p:bldP spid="24"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BC8C20-6DCB-FF44-90E8-3C14B90A27B5}"/>
              </a:ext>
            </a:extLst>
          </p:cNvPr>
          <p:cNvSpPr>
            <a:spLocks noGrp="1"/>
          </p:cNvSpPr>
          <p:nvPr>
            <p:ph type="title"/>
          </p:nvPr>
        </p:nvSpPr>
        <p:spPr/>
        <p:txBody>
          <a:bodyPr/>
          <a:lstStyle/>
          <a:p>
            <a:r>
              <a:rPr kumimoji="1" lang="en-US" altLang="zh-CN" dirty="0"/>
              <a:t>Reads at a replica node</a:t>
            </a:r>
            <a:endParaRPr kumimoji="1" lang="zh-CN" altLang="en-US" dirty="0"/>
          </a:p>
        </p:txBody>
      </p:sp>
      <p:sp>
        <p:nvSpPr>
          <p:cNvPr id="3" name="幻灯片编号占位符 2">
            <a:extLst>
              <a:ext uri="{FF2B5EF4-FFF2-40B4-BE49-F238E27FC236}">
                <a16:creationId xmlns:a16="http://schemas.microsoft.com/office/drawing/2014/main" id="{8BE2C784-8F25-364E-B000-B8B3C9461BD1}"/>
              </a:ext>
            </a:extLst>
          </p:cNvPr>
          <p:cNvSpPr>
            <a:spLocks noGrp="1"/>
          </p:cNvSpPr>
          <p:nvPr>
            <p:ph type="sldNum" sz="quarter" idx="12"/>
          </p:nvPr>
        </p:nvSpPr>
        <p:spPr/>
        <p:txBody>
          <a:bodyPr/>
          <a:lstStyle/>
          <a:p>
            <a:fld id="{F210D295-9B15-4757-888B-4FDF115DEA16}" type="slidenum">
              <a:rPr lang="zh-CN" altLang="en-US" smtClean="0"/>
              <a:t>27</a:t>
            </a:fld>
            <a:endParaRPr lang="zh-CN" altLang="en-US"/>
          </a:p>
        </p:txBody>
      </p:sp>
      <p:sp>
        <p:nvSpPr>
          <p:cNvPr id="12" name="内容占位符 11">
            <a:extLst>
              <a:ext uri="{FF2B5EF4-FFF2-40B4-BE49-F238E27FC236}">
                <a16:creationId xmlns:a16="http://schemas.microsoft.com/office/drawing/2014/main" id="{8A07650A-D224-DC4F-936C-0531FADFA62B}"/>
              </a:ext>
            </a:extLst>
          </p:cNvPr>
          <p:cNvSpPr>
            <a:spLocks noGrp="1"/>
          </p:cNvSpPr>
          <p:nvPr>
            <p:ph idx="1"/>
          </p:nvPr>
        </p:nvSpPr>
        <p:spPr>
          <a:xfrm>
            <a:off x="0" y="1359452"/>
            <a:ext cx="3499338" cy="4910329"/>
          </a:xfrm>
        </p:spPr>
        <p:txBody>
          <a:bodyPr/>
          <a:lstStyle/>
          <a:p>
            <a:r>
              <a:rPr kumimoji="1" lang="en-US" altLang="zh-CN" dirty="0"/>
              <a:t>Find in </a:t>
            </a:r>
            <a:r>
              <a:rPr kumimoji="1" lang="en-US" altLang="zh-CN" dirty="0" err="1"/>
              <a:t>memtable</a:t>
            </a:r>
            <a:endParaRPr kumimoji="1" lang="en-US" altLang="zh-CN" dirty="0"/>
          </a:p>
          <a:p>
            <a:r>
              <a:rPr kumimoji="1" lang="en-US" altLang="zh-CN" dirty="0"/>
              <a:t>If not found, go to </a:t>
            </a:r>
            <a:r>
              <a:rPr kumimoji="1" lang="en-US" altLang="zh-CN" dirty="0" err="1"/>
              <a:t>SSTable</a:t>
            </a:r>
            <a:endParaRPr kumimoji="1" lang="en-US" altLang="zh-CN" dirty="0"/>
          </a:p>
          <a:p>
            <a:pPr lvl="1"/>
            <a:r>
              <a:rPr kumimoji="1" lang="en-US" altLang="zh-CN" dirty="0"/>
              <a:t>Check bloom filter</a:t>
            </a:r>
          </a:p>
          <a:p>
            <a:pPr lvl="1"/>
            <a:r>
              <a:rPr kumimoji="1" lang="en-US" altLang="zh-CN" dirty="0"/>
              <a:t>Check key cache</a:t>
            </a:r>
          </a:p>
          <a:p>
            <a:pPr lvl="1"/>
            <a:r>
              <a:rPr kumimoji="1" lang="en-US" altLang="zh-CN" dirty="0"/>
              <a:t>Fetch from </a:t>
            </a:r>
            <a:r>
              <a:rPr kumimoji="1" lang="en-US" altLang="zh-CN" dirty="0" err="1"/>
              <a:t>SSTable</a:t>
            </a:r>
            <a:endParaRPr kumimoji="1" lang="zh-CN" altLang="en-US" dirty="0"/>
          </a:p>
        </p:txBody>
      </p:sp>
      <p:grpSp>
        <p:nvGrpSpPr>
          <p:cNvPr id="11" name="组合 10">
            <a:extLst>
              <a:ext uri="{FF2B5EF4-FFF2-40B4-BE49-F238E27FC236}">
                <a16:creationId xmlns:a16="http://schemas.microsoft.com/office/drawing/2014/main" id="{25083CE6-D31B-3943-A1DA-AED7CBC4E2A5}"/>
              </a:ext>
            </a:extLst>
          </p:cNvPr>
          <p:cNvGrpSpPr/>
          <p:nvPr/>
        </p:nvGrpSpPr>
        <p:grpSpPr>
          <a:xfrm>
            <a:off x="3467144" y="1542015"/>
            <a:ext cx="8724856" cy="5179462"/>
            <a:chOff x="1616720" y="660716"/>
            <a:chExt cx="9416518" cy="6060761"/>
          </a:xfrm>
        </p:grpSpPr>
        <p:pic>
          <p:nvPicPr>
            <p:cNvPr id="6146" name="Picture 2" descr="https://docs.datastax.com/en/cassandra/3.0/cassandra/images/dml_caching-reads_12.png">
              <a:extLst>
                <a:ext uri="{FF2B5EF4-FFF2-40B4-BE49-F238E27FC236}">
                  <a16:creationId xmlns:a16="http://schemas.microsoft.com/office/drawing/2014/main" id="{75D1FA2D-5792-B741-B965-FC02FB0E15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6720" y="1482076"/>
              <a:ext cx="9416518" cy="5239401"/>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AB06E505-80F6-4040-BDE9-FC89E01115E5}"/>
                </a:ext>
              </a:extLst>
            </p:cNvPr>
            <p:cNvPicPr>
              <a:picLocks noChangeAspect="1"/>
            </p:cNvPicPr>
            <p:nvPr/>
          </p:nvPicPr>
          <p:blipFill>
            <a:blip r:embed="rId3"/>
            <a:stretch>
              <a:fillRect/>
            </a:stretch>
          </p:blipFill>
          <p:spPr>
            <a:xfrm>
              <a:off x="2963008" y="660716"/>
              <a:ext cx="1033137" cy="1132826"/>
            </a:xfrm>
            <a:prstGeom prst="rect">
              <a:avLst/>
            </a:prstGeom>
          </p:spPr>
        </p:pic>
        <p:cxnSp>
          <p:nvCxnSpPr>
            <p:cNvPr id="7" name="直线箭头连接符 6">
              <a:extLst>
                <a:ext uri="{FF2B5EF4-FFF2-40B4-BE49-F238E27FC236}">
                  <a16:creationId xmlns:a16="http://schemas.microsoft.com/office/drawing/2014/main" id="{0BC16E08-B4A2-5F47-B944-F3D09B056CEF}"/>
                </a:ext>
              </a:extLst>
            </p:cNvPr>
            <p:cNvCxnSpPr>
              <a:cxnSpLocks/>
              <a:endCxn id="5" idx="2"/>
            </p:cNvCxnSpPr>
            <p:nvPr/>
          </p:nvCxnSpPr>
          <p:spPr>
            <a:xfrm flipV="1">
              <a:off x="3479577" y="1793542"/>
              <a:ext cx="0" cy="59796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3" name="任意形状 12">
            <a:extLst>
              <a:ext uri="{FF2B5EF4-FFF2-40B4-BE49-F238E27FC236}">
                <a16:creationId xmlns:a16="http://schemas.microsoft.com/office/drawing/2014/main" id="{3006E569-00FE-0440-A9E9-43CC827A840B}"/>
              </a:ext>
            </a:extLst>
          </p:cNvPr>
          <p:cNvSpPr/>
          <p:nvPr/>
        </p:nvSpPr>
        <p:spPr>
          <a:xfrm>
            <a:off x="4149969" y="2567354"/>
            <a:ext cx="845788" cy="426925"/>
          </a:xfrm>
          <a:custGeom>
            <a:avLst/>
            <a:gdLst>
              <a:gd name="connsiteX0" fmla="*/ 0 w 845788"/>
              <a:gd name="connsiteY0" fmla="*/ 404446 h 426925"/>
              <a:gd name="connsiteX1" fmla="*/ 422031 w 845788"/>
              <a:gd name="connsiteY1" fmla="*/ 404446 h 426925"/>
              <a:gd name="connsiteX2" fmla="*/ 597877 w 845788"/>
              <a:gd name="connsiteY2" fmla="*/ 351692 h 426925"/>
              <a:gd name="connsiteX3" fmla="*/ 650631 w 845788"/>
              <a:gd name="connsiteY3" fmla="*/ 334108 h 426925"/>
              <a:gd name="connsiteX4" fmla="*/ 756139 w 845788"/>
              <a:gd name="connsiteY4" fmla="*/ 263769 h 426925"/>
              <a:gd name="connsiteX5" fmla="*/ 844062 w 845788"/>
              <a:gd name="connsiteY5" fmla="*/ 105508 h 426925"/>
              <a:gd name="connsiteX6" fmla="*/ 844062 w 845788"/>
              <a:gd name="connsiteY6" fmla="*/ 0 h 426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5788" h="426925">
                <a:moveTo>
                  <a:pt x="0" y="404446"/>
                </a:moveTo>
                <a:cubicBezTo>
                  <a:pt x="193433" y="436685"/>
                  <a:pt x="118239" y="432064"/>
                  <a:pt x="422031" y="404446"/>
                </a:cubicBezTo>
                <a:cubicBezTo>
                  <a:pt x="458569" y="401124"/>
                  <a:pt x="576456" y="358832"/>
                  <a:pt x="597877" y="351692"/>
                </a:cubicBezTo>
                <a:lnTo>
                  <a:pt x="650631" y="334108"/>
                </a:lnTo>
                <a:cubicBezTo>
                  <a:pt x="685800" y="310662"/>
                  <a:pt x="732693" y="298938"/>
                  <a:pt x="756139" y="263769"/>
                </a:cubicBezTo>
                <a:cubicBezTo>
                  <a:pt x="780292" y="227539"/>
                  <a:pt x="837872" y="161217"/>
                  <a:pt x="844062" y="105508"/>
                </a:cubicBezTo>
                <a:cubicBezTo>
                  <a:pt x="847946" y="70554"/>
                  <a:pt x="844062" y="35169"/>
                  <a:pt x="844062" y="0"/>
                </a:cubicBezTo>
              </a:path>
            </a:pathLst>
          </a:custGeom>
          <a:noFill/>
          <a:ln w="76200">
            <a:solidFill>
              <a:srgbClr val="FF0000"/>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4" name="任意形状 13">
            <a:extLst>
              <a:ext uri="{FF2B5EF4-FFF2-40B4-BE49-F238E27FC236}">
                <a16:creationId xmlns:a16="http://schemas.microsoft.com/office/drawing/2014/main" id="{0BFDEFB3-2363-1E4E-8C8A-233FA4D5F810}"/>
              </a:ext>
            </a:extLst>
          </p:cNvPr>
          <p:cNvSpPr/>
          <p:nvPr/>
        </p:nvSpPr>
        <p:spPr>
          <a:xfrm>
            <a:off x="4237892" y="3181118"/>
            <a:ext cx="3692770" cy="54557"/>
          </a:xfrm>
          <a:custGeom>
            <a:avLst/>
            <a:gdLst>
              <a:gd name="connsiteX0" fmla="*/ 0 w 3692770"/>
              <a:gd name="connsiteY0" fmla="*/ 1697 h 54557"/>
              <a:gd name="connsiteX1" fmla="*/ 879231 w 3692770"/>
              <a:gd name="connsiteY1" fmla="*/ 54451 h 54557"/>
              <a:gd name="connsiteX2" fmla="*/ 1019908 w 3692770"/>
              <a:gd name="connsiteY2" fmla="*/ 36867 h 54557"/>
              <a:gd name="connsiteX3" fmla="*/ 1846385 w 3692770"/>
              <a:gd name="connsiteY3" fmla="*/ 19282 h 54557"/>
              <a:gd name="connsiteX4" fmla="*/ 3288323 w 3692770"/>
              <a:gd name="connsiteY4" fmla="*/ 19282 h 54557"/>
              <a:gd name="connsiteX5" fmla="*/ 3429000 w 3692770"/>
              <a:gd name="connsiteY5" fmla="*/ 1697 h 54557"/>
              <a:gd name="connsiteX6" fmla="*/ 3692770 w 3692770"/>
              <a:gd name="connsiteY6" fmla="*/ 1697 h 54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92770" h="54557">
                <a:moveTo>
                  <a:pt x="0" y="1697"/>
                </a:moveTo>
                <a:cubicBezTo>
                  <a:pt x="293077" y="19282"/>
                  <a:pt x="585801" y="44333"/>
                  <a:pt x="879231" y="54451"/>
                </a:cubicBezTo>
                <a:cubicBezTo>
                  <a:pt x="926460" y="56080"/>
                  <a:pt x="972682" y="38584"/>
                  <a:pt x="1019908" y="36867"/>
                </a:cubicBezTo>
                <a:cubicBezTo>
                  <a:pt x="1295281" y="26854"/>
                  <a:pt x="1570893" y="25144"/>
                  <a:pt x="1846385" y="19282"/>
                </a:cubicBezTo>
                <a:cubicBezTo>
                  <a:pt x="2545498" y="42586"/>
                  <a:pt x="2428654" y="47938"/>
                  <a:pt x="3288323" y="19282"/>
                </a:cubicBezTo>
                <a:cubicBezTo>
                  <a:pt x="3335554" y="17708"/>
                  <a:pt x="3381787" y="3750"/>
                  <a:pt x="3429000" y="1697"/>
                </a:cubicBezTo>
                <a:cubicBezTo>
                  <a:pt x="3516840" y="-2122"/>
                  <a:pt x="3604847" y="1697"/>
                  <a:pt x="3692770" y="1697"/>
                </a:cubicBezTo>
              </a:path>
            </a:pathLst>
          </a:custGeom>
          <a:noFill/>
          <a:ln w="76200">
            <a:solidFill>
              <a:srgbClr val="FF0000"/>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任意形状 15">
            <a:extLst>
              <a:ext uri="{FF2B5EF4-FFF2-40B4-BE49-F238E27FC236}">
                <a16:creationId xmlns:a16="http://schemas.microsoft.com/office/drawing/2014/main" id="{0CC623DA-BA7B-924C-9355-0C1C3E25371A}"/>
              </a:ext>
            </a:extLst>
          </p:cNvPr>
          <p:cNvSpPr/>
          <p:nvPr/>
        </p:nvSpPr>
        <p:spPr>
          <a:xfrm>
            <a:off x="9495692" y="3024554"/>
            <a:ext cx="1107899" cy="984738"/>
          </a:xfrm>
          <a:custGeom>
            <a:avLst/>
            <a:gdLst>
              <a:gd name="connsiteX0" fmla="*/ 0 w 1107899"/>
              <a:gd name="connsiteY0" fmla="*/ 0 h 984738"/>
              <a:gd name="connsiteX1" fmla="*/ 140677 w 1107899"/>
              <a:gd name="connsiteY1" fmla="*/ 70338 h 984738"/>
              <a:gd name="connsiteX2" fmla="*/ 211016 w 1107899"/>
              <a:gd name="connsiteY2" fmla="*/ 105508 h 984738"/>
              <a:gd name="connsiteX3" fmla="*/ 369277 w 1107899"/>
              <a:gd name="connsiteY3" fmla="*/ 158261 h 984738"/>
              <a:gd name="connsiteX4" fmla="*/ 422031 w 1107899"/>
              <a:gd name="connsiteY4" fmla="*/ 175846 h 984738"/>
              <a:gd name="connsiteX5" fmla="*/ 492370 w 1107899"/>
              <a:gd name="connsiteY5" fmla="*/ 211015 h 984738"/>
              <a:gd name="connsiteX6" fmla="*/ 615462 w 1107899"/>
              <a:gd name="connsiteY6" fmla="*/ 281354 h 984738"/>
              <a:gd name="connsiteX7" fmla="*/ 668216 w 1107899"/>
              <a:gd name="connsiteY7" fmla="*/ 334108 h 984738"/>
              <a:gd name="connsiteX8" fmla="*/ 720970 w 1107899"/>
              <a:gd name="connsiteY8" fmla="*/ 369277 h 984738"/>
              <a:gd name="connsiteX9" fmla="*/ 756139 w 1107899"/>
              <a:gd name="connsiteY9" fmla="*/ 422031 h 984738"/>
              <a:gd name="connsiteX10" fmla="*/ 844062 w 1107899"/>
              <a:gd name="connsiteY10" fmla="*/ 509954 h 984738"/>
              <a:gd name="connsiteX11" fmla="*/ 949570 w 1107899"/>
              <a:gd name="connsiteY11" fmla="*/ 633046 h 984738"/>
              <a:gd name="connsiteX12" fmla="*/ 967154 w 1107899"/>
              <a:gd name="connsiteY12" fmla="*/ 685800 h 984738"/>
              <a:gd name="connsiteX13" fmla="*/ 1037493 w 1107899"/>
              <a:gd name="connsiteY13" fmla="*/ 791308 h 984738"/>
              <a:gd name="connsiteX14" fmla="*/ 1072662 w 1107899"/>
              <a:gd name="connsiteY14" fmla="*/ 914400 h 984738"/>
              <a:gd name="connsiteX15" fmla="*/ 1107831 w 1107899"/>
              <a:gd name="connsiteY15" fmla="*/ 984738 h 98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07899" h="984738">
                <a:moveTo>
                  <a:pt x="0" y="0"/>
                </a:moveTo>
                <a:cubicBezTo>
                  <a:pt x="191083" y="114650"/>
                  <a:pt x="8172" y="13550"/>
                  <a:pt x="140677" y="70338"/>
                </a:cubicBezTo>
                <a:cubicBezTo>
                  <a:pt x="164771" y="80664"/>
                  <a:pt x="186677" y="95772"/>
                  <a:pt x="211016" y="105508"/>
                </a:cubicBezTo>
                <a:cubicBezTo>
                  <a:pt x="211047" y="105520"/>
                  <a:pt x="342885" y="149464"/>
                  <a:pt x="369277" y="158261"/>
                </a:cubicBezTo>
                <a:cubicBezTo>
                  <a:pt x="386862" y="164123"/>
                  <a:pt x="405452" y="167557"/>
                  <a:pt x="422031" y="175846"/>
                </a:cubicBezTo>
                <a:cubicBezTo>
                  <a:pt x="445477" y="187569"/>
                  <a:pt x="470141" y="197122"/>
                  <a:pt x="492370" y="211015"/>
                </a:cubicBezTo>
                <a:cubicBezTo>
                  <a:pt x="614040" y="287059"/>
                  <a:pt x="511818" y="246805"/>
                  <a:pt x="615462" y="281354"/>
                </a:cubicBezTo>
                <a:cubicBezTo>
                  <a:pt x="633047" y="298939"/>
                  <a:pt x="649111" y="318188"/>
                  <a:pt x="668216" y="334108"/>
                </a:cubicBezTo>
                <a:cubicBezTo>
                  <a:pt x="684452" y="347638"/>
                  <a:pt x="706026" y="354333"/>
                  <a:pt x="720970" y="369277"/>
                </a:cubicBezTo>
                <a:cubicBezTo>
                  <a:pt x="735914" y="384221"/>
                  <a:pt x="742222" y="406126"/>
                  <a:pt x="756139" y="422031"/>
                </a:cubicBezTo>
                <a:cubicBezTo>
                  <a:pt x="783432" y="453223"/>
                  <a:pt x="818170" y="477589"/>
                  <a:pt x="844062" y="509954"/>
                </a:cubicBezTo>
                <a:cubicBezTo>
                  <a:pt x="924757" y="610823"/>
                  <a:pt x="887860" y="571338"/>
                  <a:pt x="949570" y="633046"/>
                </a:cubicBezTo>
                <a:cubicBezTo>
                  <a:pt x="955431" y="650631"/>
                  <a:pt x="958152" y="669597"/>
                  <a:pt x="967154" y="685800"/>
                </a:cubicBezTo>
                <a:cubicBezTo>
                  <a:pt x="987681" y="722749"/>
                  <a:pt x="1037493" y="791308"/>
                  <a:pt x="1037493" y="791308"/>
                </a:cubicBezTo>
                <a:cubicBezTo>
                  <a:pt x="1043128" y="813849"/>
                  <a:pt x="1060047" y="889170"/>
                  <a:pt x="1072662" y="914400"/>
                </a:cubicBezTo>
                <a:cubicBezTo>
                  <a:pt x="1111082" y="991241"/>
                  <a:pt x="1107831" y="940692"/>
                  <a:pt x="1107831" y="984738"/>
                </a:cubicBezTo>
              </a:path>
            </a:pathLst>
          </a:custGeom>
          <a:noFill/>
          <a:ln w="76200">
            <a:solidFill>
              <a:srgbClr val="FF0000"/>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任意形状 16">
            <a:extLst>
              <a:ext uri="{FF2B5EF4-FFF2-40B4-BE49-F238E27FC236}">
                <a16:creationId xmlns:a16="http://schemas.microsoft.com/office/drawing/2014/main" id="{F8EBDEFA-8F42-C14D-96DB-D058839BD5C3}"/>
              </a:ext>
            </a:extLst>
          </p:cNvPr>
          <p:cNvSpPr/>
          <p:nvPr/>
        </p:nvSpPr>
        <p:spPr>
          <a:xfrm>
            <a:off x="5811695" y="4730262"/>
            <a:ext cx="4826997" cy="1881553"/>
          </a:xfrm>
          <a:custGeom>
            <a:avLst/>
            <a:gdLst>
              <a:gd name="connsiteX0" fmla="*/ 4809413 w 4826997"/>
              <a:gd name="connsiteY0" fmla="*/ 0 h 1881553"/>
              <a:gd name="connsiteX1" fmla="*/ 4826997 w 4826997"/>
              <a:gd name="connsiteY1" fmla="*/ 1072661 h 1881553"/>
              <a:gd name="connsiteX2" fmla="*/ 4809413 w 4826997"/>
              <a:gd name="connsiteY2" fmla="*/ 1143000 h 1881553"/>
              <a:gd name="connsiteX3" fmla="*/ 4774243 w 4826997"/>
              <a:gd name="connsiteY3" fmla="*/ 1266092 h 1881553"/>
              <a:gd name="connsiteX4" fmla="*/ 4756659 w 4826997"/>
              <a:gd name="connsiteY4" fmla="*/ 1354015 h 1881553"/>
              <a:gd name="connsiteX5" fmla="*/ 4739074 w 4826997"/>
              <a:gd name="connsiteY5" fmla="*/ 1406769 h 1881553"/>
              <a:gd name="connsiteX6" fmla="*/ 4721490 w 4826997"/>
              <a:gd name="connsiteY6" fmla="*/ 1477107 h 1881553"/>
              <a:gd name="connsiteX7" fmla="*/ 4651151 w 4826997"/>
              <a:gd name="connsiteY7" fmla="*/ 1635369 h 1881553"/>
              <a:gd name="connsiteX8" fmla="*/ 4475305 w 4826997"/>
              <a:gd name="connsiteY8" fmla="*/ 1723292 h 1881553"/>
              <a:gd name="connsiteX9" fmla="*/ 4422551 w 4826997"/>
              <a:gd name="connsiteY9" fmla="*/ 1758461 h 1881553"/>
              <a:gd name="connsiteX10" fmla="*/ 4299459 w 4826997"/>
              <a:gd name="connsiteY10" fmla="*/ 1793630 h 1881553"/>
              <a:gd name="connsiteX11" fmla="*/ 4123613 w 4826997"/>
              <a:gd name="connsiteY11" fmla="*/ 1828800 h 1881553"/>
              <a:gd name="connsiteX12" fmla="*/ 3736751 w 4826997"/>
              <a:gd name="connsiteY12" fmla="*/ 1881553 h 1881553"/>
              <a:gd name="connsiteX13" fmla="*/ 1978290 w 4826997"/>
              <a:gd name="connsiteY13" fmla="*/ 1863969 h 1881553"/>
              <a:gd name="connsiteX14" fmla="*/ 1784859 w 4826997"/>
              <a:gd name="connsiteY14" fmla="*/ 1828800 h 1881553"/>
              <a:gd name="connsiteX15" fmla="*/ 1609013 w 4826997"/>
              <a:gd name="connsiteY15" fmla="*/ 1776046 h 1881553"/>
              <a:gd name="connsiteX16" fmla="*/ 1556259 w 4826997"/>
              <a:gd name="connsiteY16" fmla="*/ 1758461 h 1881553"/>
              <a:gd name="connsiteX17" fmla="*/ 1503505 w 4826997"/>
              <a:gd name="connsiteY17" fmla="*/ 1740876 h 1881553"/>
              <a:gd name="connsiteX18" fmla="*/ 1450751 w 4826997"/>
              <a:gd name="connsiteY18" fmla="*/ 1705707 h 1881553"/>
              <a:gd name="connsiteX19" fmla="*/ 1345243 w 4826997"/>
              <a:gd name="connsiteY19" fmla="*/ 1670538 h 1881553"/>
              <a:gd name="connsiteX20" fmla="*/ 1257320 w 4826997"/>
              <a:gd name="connsiteY20" fmla="*/ 1635369 h 1881553"/>
              <a:gd name="connsiteX21" fmla="*/ 1204567 w 4826997"/>
              <a:gd name="connsiteY21" fmla="*/ 1617784 h 1881553"/>
              <a:gd name="connsiteX22" fmla="*/ 1081474 w 4826997"/>
              <a:gd name="connsiteY22" fmla="*/ 1547446 h 1881553"/>
              <a:gd name="connsiteX23" fmla="*/ 1046305 w 4826997"/>
              <a:gd name="connsiteY23" fmla="*/ 1494692 h 1881553"/>
              <a:gd name="connsiteX24" fmla="*/ 958382 w 4826997"/>
              <a:gd name="connsiteY24" fmla="*/ 1424353 h 1881553"/>
              <a:gd name="connsiteX25" fmla="*/ 888043 w 4826997"/>
              <a:gd name="connsiteY25" fmla="*/ 1266092 h 1881553"/>
              <a:gd name="connsiteX26" fmla="*/ 870459 w 4826997"/>
              <a:gd name="connsiteY26" fmla="*/ 1213338 h 1881553"/>
              <a:gd name="connsiteX27" fmla="*/ 852874 w 4826997"/>
              <a:gd name="connsiteY27" fmla="*/ 1160584 h 1881553"/>
              <a:gd name="connsiteX28" fmla="*/ 817705 w 4826997"/>
              <a:gd name="connsiteY28" fmla="*/ 949569 h 1881553"/>
              <a:gd name="connsiteX29" fmla="*/ 800120 w 4826997"/>
              <a:gd name="connsiteY29" fmla="*/ 756138 h 1881553"/>
              <a:gd name="connsiteX30" fmla="*/ 782536 w 4826997"/>
              <a:gd name="connsiteY30" fmla="*/ 668215 h 1881553"/>
              <a:gd name="connsiteX31" fmla="*/ 729782 w 4826997"/>
              <a:gd name="connsiteY31" fmla="*/ 457200 h 1881553"/>
              <a:gd name="connsiteX32" fmla="*/ 712197 w 4826997"/>
              <a:gd name="connsiteY32" fmla="*/ 404446 h 1881553"/>
              <a:gd name="connsiteX33" fmla="*/ 641859 w 4826997"/>
              <a:gd name="connsiteY33" fmla="*/ 298938 h 1881553"/>
              <a:gd name="connsiteX34" fmla="*/ 606690 w 4826997"/>
              <a:gd name="connsiteY34" fmla="*/ 246184 h 1881553"/>
              <a:gd name="connsiteX35" fmla="*/ 518767 w 4826997"/>
              <a:gd name="connsiteY35" fmla="*/ 175846 h 1881553"/>
              <a:gd name="connsiteX36" fmla="*/ 483597 w 4826997"/>
              <a:gd name="connsiteY36" fmla="*/ 140676 h 1881553"/>
              <a:gd name="connsiteX37" fmla="*/ 378090 w 4826997"/>
              <a:gd name="connsiteY37" fmla="*/ 87923 h 1881553"/>
              <a:gd name="connsiteX38" fmla="*/ 325336 w 4826997"/>
              <a:gd name="connsiteY38" fmla="*/ 52753 h 1881553"/>
              <a:gd name="connsiteX39" fmla="*/ 254997 w 4826997"/>
              <a:gd name="connsiteY39" fmla="*/ 35169 h 1881553"/>
              <a:gd name="connsiteX40" fmla="*/ 202243 w 4826997"/>
              <a:gd name="connsiteY40" fmla="*/ 17584 h 1881553"/>
              <a:gd name="connsiteX41" fmla="*/ 79151 w 4826997"/>
              <a:gd name="connsiteY41" fmla="*/ 35169 h 1881553"/>
              <a:gd name="connsiteX42" fmla="*/ 8813 w 4826997"/>
              <a:gd name="connsiteY42" fmla="*/ 386861 h 1881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4826997" h="1881553">
                <a:moveTo>
                  <a:pt x="4809413" y="0"/>
                </a:moveTo>
                <a:cubicBezTo>
                  <a:pt x="4815274" y="357554"/>
                  <a:pt x="4826997" y="715059"/>
                  <a:pt x="4826997" y="1072661"/>
                </a:cubicBezTo>
                <a:cubicBezTo>
                  <a:pt x="4826997" y="1096829"/>
                  <a:pt x="4816052" y="1119762"/>
                  <a:pt x="4809413" y="1143000"/>
                </a:cubicBezTo>
                <a:cubicBezTo>
                  <a:pt x="4780037" y="1245816"/>
                  <a:pt x="4801732" y="1142390"/>
                  <a:pt x="4774243" y="1266092"/>
                </a:cubicBezTo>
                <a:cubicBezTo>
                  <a:pt x="4767759" y="1295268"/>
                  <a:pt x="4763908" y="1325019"/>
                  <a:pt x="4756659" y="1354015"/>
                </a:cubicBezTo>
                <a:cubicBezTo>
                  <a:pt x="4752163" y="1371997"/>
                  <a:pt x="4744166" y="1388946"/>
                  <a:pt x="4739074" y="1406769"/>
                </a:cubicBezTo>
                <a:cubicBezTo>
                  <a:pt x="4732435" y="1430007"/>
                  <a:pt x="4728435" y="1453959"/>
                  <a:pt x="4721490" y="1477107"/>
                </a:cubicBezTo>
                <a:cubicBezTo>
                  <a:pt x="4710168" y="1514847"/>
                  <a:pt x="4689478" y="1601833"/>
                  <a:pt x="4651151" y="1635369"/>
                </a:cubicBezTo>
                <a:cubicBezTo>
                  <a:pt x="4567408" y="1708644"/>
                  <a:pt x="4562707" y="1701441"/>
                  <a:pt x="4475305" y="1723292"/>
                </a:cubicBezTo>
                <a:cubicBezTo>
                  <a:pt x="4457720" y="1735015"/>
                  <a:pt x="4441454" y="1749010"/>
                  <a:pt x="4422551" y="1758461"/>
                </a:cubicBezTo>
                <a:cubicBezTo>
                  <a:pt x="4399481" y="1769996"/>
                  <a:pt x="4319183" y="1789403"/>
                  <a:pt x="4299459" y="1793630"/>
                </a:cubicBezTo>
                <a:cubicBezTo>
                  <a:pt x="4241010" y="1806155"/>
                  <a:pt x="4182928" y="1821386"/>
                  <a:pt x="4123613" y="1828800"/>
                </a:cubicBezTo>
                <a:cubicBezTo>
                  <a:pt x="3806880" y="1868391"/>
                  <a:pt x="3935488" y="1848431"/>
                  <a:pt x="3736751" y="1881553"/>
                </a:cubicBezTo>
                <a:lnTo>
                  <a:pt x="1978290" y="1863969"/>
                </a:lnTo>
                <a:cubicBezTo>
                  <a:pt x="1838282" y="1861376"/>
                  <a:pt x="1874969" y="1854545"/>
                  <a:pt x="1784859" y="1828800"/>
                </a:cubicBezTo>
                <a:cubicBezTo>
                  <a:pt x="1598857" y="1775657"/>
                  <a:pt x="1859698" y="1859608"/>
                  <a:pt x="1609013" y="1776046"/>
                </a:cubicBezTo>
                <a:lnTo>
                  <a:pt x="1556259" y="1758461"/>
                </a:lnTo>
                <a:cubicBezTo>
                  <a:pt x="1538674" y="1752599"/>
                  <a:pt x="1518928" y="1751158"/>
                  <a:pt x="1503505" y="1740876"/>
                </a:cubicBezTo>
                <a:cubicBezTo>
                  <a:pt x="1485920" y="1729153"/>
                  <a:pt x="1470064" y="1714290"/>
                  <a:pt x="1450751" y="1705707"/>
                </a:cubicBezTo>
                <a:cubicBezTo>
                  <a:pt x="1416874" y="1690651"/>
                  <a:pt x="1379663" y="1684306"/>
                  <a:pt x="1345243" y="1670538"/>
                </a:cubicBezTo>
                <a:cubicBezTo>
                  <a:pt x="1315935" y="1658815"/>
                  <a:pt x="1286875" y="1646452"/>
                  <a:pt x="1257320" y="1635369"/>
                </a:cubicBezTo>
                <a:cubicBezTo>
                  <a:pt x="1239965" y="1628861"/>
                  <a:pt x="1221604" y="1625086"/>
                  <a:pt x="1204567" y="1617784"/>
                </a:cubicBezTo>
                <a:cubicBezTo>
                  <a:pt x="1142095" y="1591010"/>
                  <a:pt x="1134457" y="1582767"/>
                  <a:pt x="1081474" y="1547446"/>
                </a:cubicBezTo>
                <a:cubicBezTo>
                  <a:pt x="1069751" y="1529861"/>
                  <a:pt x="1061249" y="1509636"/>
                  <a:pt x="1046305" y="1494692"/>
                </a:cubicBezTo>
                <a:cubicBezTo>
                  <a:pt x="954899" y="1403286"/>
                  <a:pt x="1027994" y="1511369"/>
                  <a:pt x="958382" y="1424353"/>
                </a:cubicBezTo>
                <a:cubicBezTo>
                  <a:pt x="910611" y="1364639"/>
                  <a:pt x="915930" y="1349752"/>
                  <a:pt x="888043" y="1266092"/>
                </a:cubicBezTo>
                <a:lnTo>
                  <a:pt x="870459" y="1213338"/>
                </a:lnTo>
                <a:cubicBezTo>
                  <a:pt x="864597" y="1195753"/>
                  <a:pt x="856509" y="1178760"/>
                  <a:pt x="852874" y="1160584"/>
                </a:cubicBezTo>
                <a:cubicBezTo>
                  <a:pt x="835027" y="1071345"/>
                  <a:pt x="828610" y="1047713"/>
                  <a:pt x="817705" y="949569"/>
                </a:cubicBezTo>
                <a:cubicBezTo>
                  <a:pt x="810555" y="885222"/>
                  <a:pt x="808150" y="820381"/>
                  <a:pt x="800120" y="756138"/>
                </a:cubicBezTo>
                <a:cubicBezTo>
                  <a:pt x="796413" y="726481"/>
                  <a:pt x="787882" y="697621"/>
                  <a:pt x="782536" y="668215"/>
                </a:cubicBezTo>
                <a:cubicBezTo>
                  <a:pt x="754122" y="511939"/>
                  <a:pt x="781148" y="611297"/>
                  <a:pt x="729782" y="457200"/>
                </a:cubicBezTo>
                <a:cubicBezTo>
                  <a:pt x="723920" y="439615"/>
                  <a:pt x="722479" y="419869"/>
                  <a:pt x="712197" y="404446"/>
                </a:cubicBezTo>
                <a:lnTo>
                  <a:pt x="641859" y="298938"/>
                </a:lnTo>
                <a:cubicBezTo>
                  <a:pt x="630136" y="281353"/>
                  <a:pt x="621634" y="261128"/>
                  <a:pt x="606690" y="246184"/>
                </a:cubicBezTo>
                <a:cubicBezTo>
                  <a:pt x="521766" y="161263"/>
                  <a:pt x="629688" y="264583"/>
                  <a:pt x="518767" y="175846"/>
                </a:cubicBezTo>
                <a:cubicBezTo>
                  <a:pt x="505821" y="165489"/>
                  <a:pt x="496543" y="151033"/>
                  <a:pt x="483597" y="140676"/>
                </a:cubicBezTo>
                <a:cubicBezTo>
                  <a:pt x="434900" y="101718"/>
                  <a:pt x="433808" y="106495"/>
                  <a:pt x="378090" y="87923"/>
                </a:cubicBezTo>
                <a:cubicBezTo>
                  <a:pt x="360505" y="76200"/>
                  <a:pt x="344761" y="61078"/>
                  <a:pt x="325336" y="52753"/>
                </a:cubicBezTo>
                <a:cubicBezTo>
                  <a:pt x="303122" y="43233"/>
                  <a:pt x="278235" y="41808"/>
                  <a:pt x="254997" y="35169"/>
                </a:cubicBezTo>
                <a:cubicBezTo>
                  <a:pt x="237174" y="30077"/>
                  <a:pt x="219828" y="23446"/>
                  <a:pt x="202243" y="17584"/>
                </a:cubicBezTo>
                <a:cubicBezTo>
                  <a:pt x="161212" y="23446"/>
                  <a:pt x="114118" y="12917"/>
                  <a:pt x="79151" y="35169"/>
                </a:cubicBezTo>
                <a:cubicBezTo>
                  <a:pt x="-36707" y="108897"/>
                  <a:pt x="8813" y="292669"/>
                  <a:pt x="8813" y="386861"/>
                </a:cubicBezTo>
              </a:path>
            </a:pathLst>
          </a:custGeom>
          <a:noFill/>
          <a:ln w="76200">
            <a:solidFill>
              <a:srgbClr val="FF0000"/>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矩形 17">
            <a:extLst>
              <a:ext uri="{FF2B5EF4-FFF2-40B4-BE49-F238E27FC236}">
                <a16:creationId xmlns:a16="http://schemas.microsoft.com/office/drawing/2014/main" id="{4D1BE635-18F4-6F49-AB40-A0D990370411}"/>
              </a:ext>
            </a:extLst>
          </p:cNvPr>
          <p:cNvSpPr/>
          <p:nvPr/>
        </p:nvSpPr>
        <p:spPr>
          <a:xfrm>
            <a:off x="60051" y="6172464"/>
            <a:ext cx="4352192" cy="646331"/>
          </a:xfrm>
          <a:prstGeom prst="rect">
            <a:avLst/>
          </a:prstGeom>
        </p:spPr>
        <p:txBody>
          <a:bodyPr wrap="square">
            <a:spAutoFit/>
          </a:bodyPr>
          <a:lstStyle/>
          <a:p>
            <a:r>
              <a:rPr lang="zh-CN" altLang="en-US" dirty="0">
                <a:hlinkClick r:id="rId4"/>
              </a:rPr>
              <a:t>https://docs.datastax.com/en/cassandra/3.0/cassandra/dml/dmlAboutReads.html</a:t>
            </a:r>
            <a:endParaRPr lang="en-US" altLang="zh-CN" dirty="0"/>
          </a:p>
        </p:txBody>
      </p:sp>
    </p:spTree>
    <p:extLst>
      <p:ext uri="{BB962C8B-B14F-4D97-AF65-F5344CB8AC3E}">
        <p14:creationId xmlns:p14="http://schemas.microsoft.com/office/powerpoint/2010/main" val="859667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dissolv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animEffect transition="in" filter="dissolve">
                                      <p:cBhvr>
                                        <p:cTn id="17" dur="500"/>
                                        <p:tgtEl>
                                          <p:spTgt spid="1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2">
                                            <p:txEl>
                                              <p:pRg st="2" end="2"/>
                                            </p:txEl>
                                          </p:spTgt>
                                        </p:tgtEl>
                                        <p:attrNameLst>
                                          <p:attrName>style.visibility</p:attrName>
                                        </p:attrNameLst>
                                      </p:cBhvr>
                                      <p:to>
                                        <p:strVal val="visible"/>
                                      </p:to>
                                    </p:set>
                                    <p:animEffect transition="in" filter="dissolve">
                                      <p:cBhvr>
                                        <p:cTn id="22" dur="500"/>
                                        <p:tgtEl>
                                          <p:spTgt spid="1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2">
                                            <p:txEl>
                                              <p:pRg st="3" end="3"/>
                                            </p:txEl>
                                          </p:spTgt>
                                        </p:tgtEl>
                                        <p:attrNameLst>
                                          <p:attrName>style.visibility</p:attrName>
                                        </p:attrNameLst>
                                      </p:cBhvr>
                                      <p:to>
                                        <p:strVal val="visible"/>
                                      </p:to>
                                    </p:set>
                                    <p:animEffect transition="in" filter="dissolve">
                                      <p:cBhvr>
                                        <p:cTn id="32" dur="500"/>
                                        <p:tgtEl>
                                          <p:spTgt spid="12">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left)">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2">
                                            <p:txEl>
                                              <p:pRg st="4" end="4"/>
                                            </p:txEl>
                                          </p:spTgt>
                                        </p:tgtEl>
                                        <p:attrNameLst>
                                          <p:attrName>style.visibility</p:attrName>
                                        </p:attrNameLst>
                                      </p:cBhvr>
                                      <p:to>
                                        <p:strVal val="visible"/>
                                      </p:to>
                                    </p:set>
                                    <p:animEffect transition="in" filter="dissolve">
                                      <p:cBhvr>
                                        <p:cTn id="42" dur="500"/>
                                        <p:tgtEl>
                                          <p:spTgt spid="12">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1" presetClass="entr" presetSubtype="1"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wheel(1)">
                                      <p:cBhvr>
                                        <p:cTn id="47" dur="12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P spid="13" grpId="0" animBg="1"/>
      <p:bldP spid="14" grpId="0" animBg="1"/>
      <p:bldP spid="16" grpId="0" animBg="1"/>
      <p:bldP spid="1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10DA3D-2827-0B49-BEA4-75B8787D5974}"/>
              </a:ext>
            </a:extLst>
          </p:cNvPr>
          <p:cNvSpPr>
            <a:spLocks noGrp="1"/>
          </p:cNvSpPr>
          <p:nvPr>
            <p:ph type="title"/>
          </p:nvPr>
        </p:nvSpPr>
        <p:spPr/>
        <p:txBody>
          <a:bodyPr/>
          <a:lstStyle/>
          <a:p>
            <a:r>
              <a:rPr kumimoji="1" lang="en-US" altLang="zh-CN" dirty="0"/>
              <a:t>Reads at a replica node: Bloom filter</a:t>
            </a:r>
            <a:endParaRPr kumimoji="1" lang="zh-CN" altLang="en-US" dirty="0"/>
          </a:p>
        </p:txBody>
      </p:sp>
      <p:sp>
        <p:nvSpPr>
          <p:cNvPr id="3" name="幻灯片编号占位符 2">
            <a:extLst>
              <a:ext uri="{FF2B5EF4-FFF2-40B4-BE49-F238E27FC236}">
                <a16:creationId xmlns:a16="http://schemas.microsoft.com/office/drawing/2014/main" id="{7021AE0C-28F5-E140-9251-8385FE1350F2}"/>
              </a:ext>
            </a:extLst>
          </p:cNvPr>
          <p:cNvSpPr>
            <a:spLocks noGrp="1"/>
          </p:cNvSpPr>
          <p:nvPr>
            <p:ph type="sldNum" sz="quarter" idx="12"/>
          </p:nvPr>
        </p:nvSpPr>
        <p:spPr/>
        <p:txBody>
          <a:bodyPr/>
          <a:lstStyle/>
          <a:p>
            <a:fld id="{F210D295-9B15-4757-888B-4FDF115DEA16}" type="slidenum">
              <a:rPr lang="zh-CN" altLang="en-US" smtClean="0"/>
              <a:t>28</a:t>
            </a:fld>
            <a:endParaRPr lang="zh-CN" altLang="en-US"/>
          </a:p>
        </p:txBody>
      </p:sp>
      <p:sp>
        <p:nvSpPr>
          <p:cNvPr id="4" name="内容占位符 3">
            <a:extLst>
              <a:ext uri="{FF2B5EF4-FFF2-40B4-BE49-F238E27FC236}">
                <a16:creationId xmlns:a16="http://schemas.microsoft.com/office/drawing/2014/main" id="{7B35EE11-12B8-8844-A59D-29C3BBE51C8C}"/>
              </a:ext>
            </a:extLst>
          </p:cNvPr>
          <p:cNvSpPr>
            <a:spLocks noGrp="1"/>
          </p:cNvSpPr>
          <p:nvPr>
            <p:ph idx="1"/>
          </p:nvPr>
        </p:nvSpPr>
        <p:spPr>
          <a:xfrm>
            <a:off x="838200" y="1290862"/>
            <a:ext cx="4542692" cy="5430615"/>
          </a:xfrm>
        </p:spPr>
        <p:txBody>
          <a:bodyPr>
            <a:normAutofit fontScale="92500" lnSpcReduction="10000"/>
          </a:bodyPr>
          <a:lstStyle/>
          <a:p>
            <a:r>
              <a:rPr kumimoji="1" lang="en-US" altLang="zh-CN" dirty="0"/>
              <a:t>Compact way of representing a set of items</a:t>
            </a:r>
          </a:p>
          <a:p>
            <a:pPr lvl="1"/>
            <a:r>
              <a:rPr kumimoji="1" lang="en-US" altLang="zh-CN" dirty="0"/>
              <a:t>Checking for existence in set is cheap</a:t>
            </a:r>
          </a:p>
          <a:p>
            <a:pPr lvl="1"/>
            <a:r>
              <a:rPr kumimoji="1" lang="en-US" altLang="zh-CN" dirty="0"/>
              <a:t>A few false positives</a:t>
            </a:r>
          </a:p>
          <a:p>
            <a:pPr lvl="1"/>
            <a:r>
              <a:rPr kumimoji="1" lang="en-US" altLang="zh-CN" dirty="0"/>
              <a:t>Never false negatives</a:t>
            </a:r>
          </a:p>
          <a:p>
            <a:r>
              <a:rPr kumimoji="1" lang="en-US" altLang="zh-CN" dirty="0"/>
              <a:t>K has functions for one data</a:t>
            </a:r>
          </a:p>
          <a:p>
            <a:pPr lvl="1"/>
            <a:r>
              <a:rPr kumimoji="1" lang="en-US" altLang="zh-CN" dirty="0"/>
              <a:t>On insert, set all hashed bits</a:t>
            </a:r>
          </a:p>
          <a:p>
            <a:pPr lvl="1"/>
            <a:r>
              <a:rPr kumimoji="1" lang="en-US" altLang="zh-CN" dirty="0"/>
              <a:t>On check-if-present, return true if all hashed bits set</a:t>
            </a:r>
          </a:p>
          <a:p>
            <a:endParaRPr kumimoji="1" lang="zh-CN" altLang="en-US" dirty="0"/>
          </a:p>
        </p:txBody>
      </p:sp>
      <p:grpSp>
        <p:nvGrpSpPr>
          <p:cNvPr id="6" name="组合 5">
            <a:extLst>
              <a:ext uri="{FF2B5EF4-FFF2-40B4-BE49-F238E27FC236}">
                <a16:creationId xmlns:a16="http://schemas.microsoft.com/office/drawing/2014/main" id="{01BEA23A-3482-2F4F-9BD2-1E0DA45AFB3B}"/>
              </a:ext>
            </a:extLst>
          </p:cNvPr>
          <p:cNvGrpSpPr/>
          <p:nvPr/>
        </p:nvGrpSpPr>
        <p:grpSpPr>
          <a:xfrm>
            <a:off x="6149731" y="1540486"/>
            <a:ext cx="6096000" cy="4703818"/>
            <a:chOff x="6149731" y="1540486"/>
            <a:chExt cx="6096000" cy="4703818"/>
          </a:xfrm>
        </p:grpSpPr>
        <p:pic>
          <p:nvPicPr>
            <p:cNvPr id="7170" name="Picture 2" descr="https://i0.wp.com/www.firatatagun.com/blog/wp-content/uploads/2016/09/bloom-filter.png?resize=407%2C274">
              <a:extLst>
                <a:ext uri="{FF2B5EF4-FFF2-40B4-BE49-F238E27FC236}">
                  <a16:creationId xmlns:a16="http://schemas.microsoft.com/office/drawing/2014/main" id="{8B3E4CF8-2682-5148-84BD-26395A5CE2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9731" y="1540486"/>
              <a:ext cx="5860562" cy="394544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BD08852E-14A9-6444-B1A9-2A23014CFD9E}"/>
                </a:ext>
              </a:extLst>
            </p:cNvPr>
            <p:cNvSpPr/>
            <p:nvPr/>
          </p:nvSpPr>
          <p:spPr>
            <a:xfrm>
              <a:off x="6149731" y="5597973"/>
              <a:ext cx="6096000" cy="646331"/>
            </a:xfrm>
            <a:prstGeom prst="rect">
              <a:avLst/>
            </a:prstGeom>
          </p:spPr>
          <p:txBody>
            <a:bodyPr>
              <a:spAutoFit/>
            </a:bodyPr>
            <a:lstStyle/>
            <a:p>
              <a:r>
                <a:rPr lang="zh-CN" altLang="en-US" dirty="0">
                  <a:hlinkClick r:id="rId3"/>
                </a:rPr>
                <a:t>http://www.firatatagun.com/blog/2016/09/25/bloom-filters-explanation-use-cases-and-examples/</a:t>
              </a:r>
              <a:endParaRPr lang="en-US" altLang="zh-CN" dirty="0"/>
            </a:p>
          </p:txBody>
        </p:sp>
      </p:grpSp>
    </p:spTree>
    <p:extLst>
      <p:ext uri="{BB962C8B-B14F-4D97-AF65-F5344CB8AC3E}">
        <p14:creationId xmlns:p14="http://schemas.microsoft.com/office/powerpoint/2010/main" val="3507824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dissolve">
                                      <p:cBhvr>
                                        <p:cTn id="10" dur="500"/>
                                        <p:tgtEl>
                                          <p:spTgt spid="4">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dissolve">
                                      <p:cBhvr>
                                        <p:cTn id="13" dur="500"/>
                                        <p:tgtEl>
                                          <p:spTgt spid="4">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dissolve">
                                      <p:cBhvr>
                                        <p:cTn id="16" dur="500"/>
                                        <p:tgtEl>
                                          <p:spTgt spid="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dissolve">
                                      <p:cBhvr>
                                        <p:cTn id="21" dur="500"/>
                                        <p:tgtEl>
                                          <p:spTgt spid="4">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blinds(horizontal)">
                                      <p:cBhvr>
                                        <p:cTn id="26" dur="500"/>
                                        <p:tgtEl>
                                          <p:spTgt spid="6"/>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animEffect transition="in" filter="dissolve">
                                      <p:cBhvr>
                                        <p:cTn id="29" dur="500"/>
                                        <p:tgtEl>
                                          <p:spTgt spid="4">
                                            <p:txEl>
                                              <p:pRg st="5" end="5"/>
                                            </p:txEl>
                                          </p:spTgt>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dissolve">
                                      <p:cBhvr>
                                        <p:cTn id="3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C0EFC0-3238-B749-80F3-E3DD547E43D6}"/>
              </a:ext>
            </a:extLst>
          </p:cNvPr>
          <p:cNvSpPr>
            <a:spLocks noGrp="1"/>
          </p:cNvSpPr>
          <p:nvPr>
            <p:ph type="title"/>
          </p:nvPr>
        </p:nvSpPr>
        <p:spPr/>
        <p:txBody>
          <a:bodyPr/>
          <a:lstStyle/>
          <a:p>
            <a:r>
              <a:rPr kumimoji="1" lang="en-US" altLang="zh-CN" dirty="0"/>
              <a:t>Data structure maintaining &amp; updating</a:t>
            </a:r>
            <a:endParaRPr kumimoji="1" lang="zh-CN" altLang="en-US" dirty="0"/>
          </a:p>
        </p:txBody>
      </p:sp>
      <p:sp>
        <p:nvSpPr>
          <p:cNvPr id="3" name="幻灯片编号占位符 2">
            <a:extLst>
              <a:ext uri="{FF2B5EF4-FFF2-40B4-BE49-F238E27FC236}">
                <a16:creationId xmlns:a16="http://schemas.microsoft.com/office/drawing/2014/main" id="{576FF389-E687-AD46-8742-5688756D9702}"/>
              </a:ext>
            </a:extLst>
          </p:cNvPr>
          <p:cNvSpPr>
            <a:spLocks noGrp="1"/>
          </p:cNvSpPr>
          <p:nvPr>
            <p:ph type="sldNum" sz="quarter" idx="12"/>
          </p:nvPr>
        </p:nvSpPr>
        <p:spPr/>
        <p:txBody>
          <a:bodyPr/>
          <a:lstStyle/>
          <a:p>
            <a:fld id="{F210D295-9B15-4757-888B-4FDF115DEA16}" type="slidenum">
              <a:rPr lang="zh-CN" altLang="en-US" smtClean="0"/>
              <a:t>29</a:t>
            </a:fld>
            <a:endParaRPr lang="zh-CN" altLang="en-US"/>
          </a:p>
        </p:txBody>
      </p:sp>
      <p:sp>
        <p:nvSpPr>
          <p:cNvPr id="4" name="内容占位符 3">
            <a:extLst>
              <a:ext uri="{FF2B5EF4-FFF2-40B4-BE49-F238E27FC236}">
                <a16:creationId xmlns:a16="http://schemas.microsoft.com/office/drawing/2014/main" id="{98EB73B7-A61F-EB49-B3B6-62322208A8B5}"/>
              </a:ext>
            </a:extLst>
          </p:cNvPr>
          <p:cNvSpPr>
            <a:spLocks noGrp="1"/>
          </p:cNvSpPr>
          <p:nvPr>
            <p:ph idx="1"/>
          </p:nvPr>
        </p:nvSpPr>
        <p:spPr/>
        <p:txBody>
          <a:bodyPr>
            <a:normAutofit/>
          </a:bodyPr>
          <a:lstStyle/>
          <a:p>
            <a:r>
              <a:rPr kumimoji="1" lang="en-US" altLang="zh-CN" dirty="0" err="1"/>
              <a:t>SSTables</a:t>
            </a:r>
            <a:r>
              <a:rPr kumimoji="1" lang="en-US" altLang="zh-CN" dirty="0"/>
              <a:t> are </a:t>
            </a:r>
            <a:r>
              <a:rPr kumimoji="1" lang="en-US" altLang="zh-CN" b="1" dirty="0">
                <a:solidFill>
                  <a:srgbClr val="FF0000"/>
                </a:solidFill>
              </a:rPr>
              <a:t>immutable </a:t>
            </a:r>
            <a:r>
              <a:rPr kumimoji="1" lang="en-US" altLang="zh-CN" dirty="0"/>
              <a:t>[For the speed!!!]</a:t>
            </a:r>
          </a:p>
          <a:p>
            <a:pPr lvl="1"/>
            <a:r>
              <a:rPr lang="en-US" altLang="zh-CN" b="1" dirty="0">
                <a:solidFill>
                  <a:srgbClr val="FF0000"/>
                </a:solidFill>
              </a:rPr>
              <a:t>NEVER </a:t>
            </a:r>
            <a:r>
              <a:rPr lang="en-US" altLang="zh-CN" dirty="0"/>
              <a:t>overwrite existing rows with inserts or updates</a:t>
            </a:r>
          </a:p>
          <a:p>
            <a:r>
              <a:rPr lang="en-US" altLang="zh-CN" dirty="0"/>
              <a:t>Insert or update data</a:t>
            </a:r>
          </a:p>
          <a:p>
            <a:pPr lvl="1"/>
            <a:r>
              <a:rPr lang="en-US" altLang="zh-CN" dirty="0"/>
              <a:t>Writes </a:t>
            </a:r>
            <a:r>
              <a:rPr lang="en-US" altLang="zh-CN" b="1" dirty="0">
                <a:solidFill>
                  <a:srgbClr val="FF0000"/>
                </a:solidFill>
              </a:rPr>
              <a:t>new timestamped versions </a:t>
            </a:r>
            <a:r>
              <a:rPr lang="en-US" altLang="zh-CN" dirty="0"/>
              <a:t>of the inserted or updated data in </a:t>
            </a:r>
            <a:r>
              <a:rPr lang="en-US" altLang="zh-CN" b="1" dirty="0">
                <a:solidFill>
                  <a:srgbClr val="FF0000"/>
                </a:solidFill>
              </a:rPr>
              <a:t>new </a:t>
            </a:r>
            <a:r>
              <a:rPr lang="en-US" altLang="zh-CN" b="1" dirty="0" err="1">
                <a:solidFill>
                  <a:srgbClr val="FF0000"/>
                </a:solidFill>
              </a:rPr>
              <a:t>SSTables</a:t>
            </a:r>
            <a:endParaRPr kumimoji="1" lang="en-US" altLang="zh-CN" b="1" dirty="0">
              <a:solidFill>
                <a:srgbClr val="FF0000"/>
              </a:solidFill>
            </a:endParaRPr>
          </a:p>
          <a:p>
            <a:r>
              <a:rPr kumimoji="1" lang="en-US" altLang="zh-CN" dirty="0"/>
              <a:t>Deletion</a:t>
            </a:r>
          </a:p>
          <a:p>
            <a:pPr lvl="1"/>
            <a:r>
              <a:rPr kumimoji="1" lang="en-US" altLang="zh-CN" dirty="0"/>
              <a:t>Doesn’t delete item right away. Adds a </a:t>
            </a:r>
            <a:r>
              <a:rPr kumimoji="1" lang="en-US" altLang="zh-CN" b="1" dirty="0">
                <a:solidFill>
                  <a:srgbClr val="FF0000"/>
                </a:solidFill>
              </a:rPr>
              <a:t>tombstone</a:t>
            </a:r>
            <a:r>
              <a:rPr kumimoji="1" lang="en-US" altLang="zh-CN" dirty="0"/>
              <a:t> to the log </a:t>
            </a:r>
          </a:p>
          <a:p>
            <a:r>
              <a:rPr kumimoji="1" lang="en-US" altLang="zh-CN" dirty="0"/>
              <a:t>Compaction</a:t>
            </a:r>
          </a:p>
          <a:p>
            <a:pPr lvl="1"/>
            <a:r>
              <a:rPr lang="en-US" altLang="zh-CN" dirty="0"/>
              <a:t>Periodically merges </a:t>
            </a:r>
            <a:r>
              <a:rPr lang="en-US" altLang="zh-CN" dirty="0" err="1"/>
              <a:t>SSTables</a:t>
            </a:r>
            <a:r>
              <a:rPr lang="en-US" altLang="zh-CN" dirty="0"/>
              <a:t> and discards old data with tombstone</a:t>
            </a:r>
            <a:endParaRPr kumimoji="1" lang="en-US" altLang="zh-CN" dirty="0"/>
          </a:p>
        </p:txBody>
      </p:sp>
    </p:spTree>
    <p:extLst>
      <p:ext uri="{BB962C8B-B14F-4D97-AF65-F5344CB8AC3E}">
        <p14:creationId xmlns:p14="http://schemas.microsoft.com/office/powerpoint/2010/main" val="1562075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dissolv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dissolve">
                                      <p:cBhvr>
                                        <p:cTn id="15" dur="500"/>
                                        <p:tgtEl>
                                          <p:spTgt spid="4">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dissolve">
                                      <p:cBhvr>
                                        <p:cTn id="18" dur="500"/>
                                        <p:tgtEl>
                                          <p:spTgt spid="4">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dissolve">
                                      <p:cBhvr>
                                        <p:cTn id="23" dur="500"/>
                                        <p:tgtEl>
                                          <p:spTgt spid="4">
                                            <p:txEl>
                                              <p:pRg st="4" end="4"/>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dissolve">
                                      <p:cBhvr>
                                        <p:cTn id="26" dur="500"/>
                                        <p:tgtEl>
                                          <p:spTgt spid="4">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dissolve">
                                      <p:cBhvr>
                                        <p:cTn id="31" dur="500"/>
                                        <p:tgtEl>
                                          <p:spTgt spid="4">
                                            <p:txEl>
                                              <p:pRg st="6" end="6"/>
                                            </p:txEl>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4">
                                            <p:txEl>
                                              <p:pRg st="7" end="7"/>
                                            </p:txEl>
                                          </p:spTgt>
                                        </p:tgtEl>
                                        <p:attrNameLst>
                                          <p:attrName>style.visibility</p:attrName>
                                        </p:attrNameLst>
                                      </p:cBhvr>
                                      <p:to>
                                        <p:strVal val="visible"/>
                                      </p:to>
                                    </p:set>
                                    <p:animEffect transition="in" filter="dissolve">
                                      <p:cBhvr>
                                        <p:cTn id="34"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945808-D832-48C4-A28F-93EB61E3245B}"/>
              </a:ext>
            </a:extLst>
          </p:cNvPr>
          <p:cNvSpPr>
            <a:spLocks noGrp="1"/>
          </p:cNvSpPr>
          <p:nvPr>
            <p:ph type="title"/>
          </p:nvPr>
        </p:nvSpPr>
        <p:spPr/>
        <p:txBody>
          <a:bodyPr/>
          <a:lstStyle/>
          <a:p>
            <a:r>
              <a:rPr lang="en-US" altLang="zh-CN" dirty="0"/>
              <a:t>Key-Value Store/NoSQL</a:t>
            </a:r>
          </a:p>
        </p:txBody>
      </p:sp>
      <p:sp>
        <p:nvSpPr>
          <p:cNvPr id="3" name="文本占位符 2">
            <a:extLst>
              <a:ext uri="{FF2B5EF4-FFF2-40B4-BE49-F238E27FC236}">
                <a16:creationId xmlns:a16="http://schemas.microsoft.com/office/drawing/2014/main" id="{6702E1CF-3919-425B-85F9-9CA6EC0BB5D7}"/>
              </a:ext>
            </a:extLst>
          </p:cNvPr>
          <p:cNvSpPr>
            <a:spLocks noGrp="1"/>
          </p:cNvSpPr>
          <p:nvPr>
            <p:ph type="body" idx="1"/>
          </p:nvPr>
        </p:nvSpPr>
        <p:spPr/>
        <p:txBody>
          <a:bodyPr/>
          <a:lstStyle/>
          <a:p>
            <a:r>
              <a:rPr lang="en-US" altLang="zh-CN" dirty="0"/>
              <a:t>Most materials from UIUC MOOC</a:t>
            </a:r>
          </a:p>
          <a:p>
            <a:r>
              <a:rPr lang="en-US" altLang="zh-CN" dirty="0"/>
              <a:t>Thanks </a:t>
            </a:r>
            <a:r>
              <a:rPr lang="en-US" altLang="zh-CN" dirty="0" err="1"/>
              <a:t>Indranil</a:t>
            </a:r>
            <a:r>
              <a:rPr lang="en-US" altLang="zh-CN" dirty="0"/>
              <a:t> Gupta</a:t>
            </a:r>
            <a:endParaRPr lang="zh-CN" altLang="en-US" dirty="0"/>
          </a:p>
        </p:txBody>
      </p:sp>
      <p:sp>
        <p:nvSpPr>
          <p:cNvPr id="4" name="灯片编号占位符 3">
            <a:extLst>
              <a:ext uri="{FF2B5EF4-FFF2-40B4-BE49-F238E27FC236}">
                <a16:creationId xmlns:a16="http://schemas.microsoft.com/office/drawing/2014/main" id="{F86C20BE-FEE3-4C8B-90B9-0B141742AECC}"/>
              </a:ext>
            </a:extLst>
          </p:cNvPr>
          <p:cNvSpPr>
            <a:spLocks noGrp="1"/>
          </p:cNvSpPr>
          <p:nvPr>
            <p:ph type="sldNum" sz="quarter" idx="12"/>
          </p:nvPr>
        </p:nvSpPr>
        <p:spPr/>
        <p:txBody>
          <a:bodyPr/>
          <a:lstStyle/>
          <a:p>
            <a:fld id="{F210D295-9B15-4757-888B-4FDF115DEA16}" type="slidenum">
              <a:rPr lang="zh-CN" altLang="en-US" smtClean="0"/>
              <a:t>3</a:t>
            </a:fld>
            <a:endParaRPr lang="zh-CN" altLang="en-US"/>
          </a:p>
        </p:txBody>
      </p:sp>
      <p:sp>
        <p:nvSpPr>
          <p:cNvPr id="11" name="矩形 10">
            <a:extLst>
              <a:ext uri="{FF2B5EF4-FFF2-40B4-BE49-F238E27FC236}">
                <a16:creationId xmlns:a16="http://schemas.microsoft.com/office/drawing/2014/main" id="{2073167D-9FD1-4CF9-A5AA-8EBAB6C000B9}"/>
              </a:ext>
            </a:extLst>
          </p:cNvPr>
          <p:cNvSpPr/>
          <p:nvPr/>
        </p:nvSpPr>
        <p:spPr>
          <a:xfrm>
            <a:off x="831851" y="1185688"/>
            <a:ext cx="4822154" cy="461665"/>
          </a:xfrm>
          <a:prstGeom prst="rect">
            <a:avLst/>
          </a:prstGeom>
        </p:spPr>
        <p:txBody>
          <a:bodyPr wrap="none">
            <a:spAutoFit/>
          </a:bodyPr>
          <a:lstStyle/>
          <a:p>
            <a:r>
              <a:rPr lang="en-US" altLang="zh-CN" sz="2400" dirty="0">
                <a:latin typeface="Arial" panose="020B0604020202020204" pitchFamily="34" charset="0"/>
                <a:cs typeface="Arial" panose="020B0604020202020204" pitchFamily="34" charset="0"/>
              </a:rPr>
              <a:t>Part #2: Cloud Distributed System</a:t>
            </a:r>
            <a:endParaRPr lang="zh-CN" alt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720687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B6853F-5B24-E64E-905D-87578A829792}"/>
              </a:ext>
            </a:extLst>
          </p:cNvPr>
          <p:cNvSpPr>
            <a:spLocks noGrp="1"/>
          </p:cNvSpPr>
          <p:nvPr>
            <p:ph type="title"/>
          </p:nvPr>
        </p:nvSpPr>
        <p:spPr/>
        <p:txBody>
          <a:bodyPr/>
          <a:lstStyle/>
          <a:p>
            <a:r>
              <a:rPr kumimoji="1" lang="en-US" altLang="zh-CN" dirty="0"/>
              <a:t>Cassandra Vs. RDBMS</a:t>
            </a:r>
            <a:endParaRPr kumimoji="1" lang="zh-CN" altLang="en-US" dirty="0"/>
          </a:p>
        </p:txBody>
      </p:sp>
      <p:sp>
        <p:nvSpPr>
          <p:cNvPr id="3" name="幻灯片编号占位符 2">
            <a:extLst>
              <a:ext uri="{FF2B5EF4-FFF2-40B4-BE49-F238E27FC236}">
                <a16:creationId xmlns:a16="http://schemas.microsoft.com/office/drawing/2014/main" id="{0C02C0F1-7B29-104F-AC08-A40E8A6FB472}"/>
              </a:ext>
            </a:extLst>
          </p:cNvPr>
          <p:cNvSpPr>
            <a:spLocks noGrp="1"/>
          </p:cNvSpPr>
          <p:nvPr>
            <p:ph type="sldNum" sz="quarter" idx="12"/>
          </p:nvPr>
        </p:nvSpPr>
        <p:spPr/>
        <p:txBody>
          <a:bodyPr/>
          <a:lstStyle/>
          <a:p>
            <a:fld id="{F210D295-9B15-4757-888B-4FDF115DEA16}" type="slidenum">
              <a:rPr lang="zh-CN" altLang="en-US" smtClean="0"/>
              <a:t>30</a:t>
            </a:fld>
            <a:endParaRPr lang="zh-CN" altLang="en-US"/>
          </a:p>
        </p:txBody>
      </p:sp>
      <p:sp>
        <p:nvSpPr>
          <p:cNvPr id="4" name="内容占位符 3">
            <a:extLst>
              <a:ext uri="{FF2B5EF4-FFF2-40B4-BE49-F238E27FC236}">
                <a16:creationId xmlns:a16="http://schemas.microsoft.com/office/drawing/2014/main" id="{26916AE0-EA24-1846-94EF-7ABC1BCEFBB5}"/>
              </a:ext>
            </a:extLst>
          </p:cNvPr>
          <p:cNvSpPr>
            <a:spLocks noGrp="1"/>
          </p:cNvSpPr>
          <p:nvPr>
            <p:ph idx="1"/>
          </p:nvPr>
        </p:nvSpPr>
        <p:spPr/>
        <p:txBody>
          <a:bodyPr>
            <a:normAutofit/>
          </a:bodyPr>
          <a:lstStyle/>
          <a:p>
            <a:r>
              <a:rPr lang="en-US" altLang="zh-CN" dirty="0"/>
              <a:t>MySQL is one of the most popular (and has been for a while)</a:t>
            </a:r>
          </a:p>
          <a:p>
            <a:r>
              <a:rPr lang="en-US" altLang="zh-CN" dirty="0"/>
              <a:t>On &gt; 50 GB data</a:t>
            </a:r>
          </a:p>
          <a:p>
            <a:r>
              <a:rPr lang="en-US" altLang="zh-CN" dirty="0"/>
              <a:t>MySQL </a:t>
            </a:r>
          </a:p>
          <a:p>
            <a:pPr lvl="1"/>
            <a:r>
              <a:rPr lang="en-US" altLang="zh-CN" dirty="0"/>
              <a:t>Writes 300 </a:t>
            </a:r>
            <a:r>
              <a:rPr lang="en-US" altLang="zh-CN" dirty="0" err="1"/>
              <a:t>ms</a:t>
            </a:r>
            <a:r>
              <a:rPr lang="en-US" altLang="zh-CN" dirty="0"/>
              <a:t> </a:t>
            </a:r>
            <a:r>
              <a:rPr lang="en-US" altLang="zh-CN" dirty="0" err="1"/>
              <a:t>avg</a:t>
            </a:r>
            <a:endParaRPr lang="en-US" altLang="zh-CN" dirty="0"/>
          </a:p>
          <a:p>
            <a:pPr lvl="1"/>
            <a:r>
              <a:rPr lang="en-US" altLang="zh-CN" dirty="0"/>
              <a:t>Reads 350 </a:t>
            </a:r>
            <a:r>
              <a:rPr lang="en-US" altLang="zh-CN" dirty="0" err="1"/>
              <a:t>ms</a:t>
            </a:r>
            <a:r>
              <a:rPr lang="en-US" altLang="zh-CN" dirty="0"/>
              <a:t> </a:t>
            </a:r>
            <a:r>
              <a:rPr lang="en-US" altLang="zh-CN" dirty="0" err="1"/>
              <a:t>avg</a:t>
            </a:r>
            <a:endParaRPr lang="en-US" altLang="zh-CN" dirty="0"/>
          </a:p>
          <a:p>
            <a:r>
              <a:rPr lang="en-US" altLang="zh-CN" dirty="0"/>
              <a:t>Cassandra </a:t>
            </a:r>
          </a:p>
          <a:p>
            <a:pPr lvl="1"/>
            <a:r>
              <a:rPr lang="en-US" altLang="zh-CN" dirty="0"/>
              <a:t>Writes 0.12 </a:t>
            </a:r>
            <a:r>
              <a:rPr lang="en-US" altLang="zh-CN" dirty="0" err="1"/>
              <a:t>ms</a:t>
            </a:r>
            <a:r>
              <a:rPr lang="en-US" altLang="zh-CN" dirty="0"/>
              <a:t> </a:t>
            </a:r>
            <a:r>
              <a:rPr lang="en-US" altLang="zh-CN" dirty="0" err="1"/>
              <a:t>avg</a:t>
            </a:r>
            <a:endParaRPr lang="en-US" altLang="zh-CN" dirty="0"/>
          </a:p>
          <a:p>
            <a:pPr lvl="1"/>
            <a:r>
              <a:rPr lang="en-US" altLang="zh-CN" dirty="0"/>
              <a:t>Reads 15 </a:t>
            </a:r>
            <a:r>
              <a:rPr lang="en-US" altLang="zh-CN" dirty="0" err="1"/>
              <a:t>ms</a:t>
            </a:r>
            <a:r>
              <a:rPr lang="en-US" altLang="zh-CN" dirty="0"/>
              <a:t> </a:t>
            </a:r>
            <a:r>
              <a:rPr lang="en-US" altLang="zh-CN" dirty="0" err="1"/>
              <a:t>avg</a:t>
            </a:r>
            <a:endParaRPr lang="en-US" altLang="zh-CN" dirty="0"/>
          </a:p>
          <a:p>
            <a:r>
              <a:rPr lang="en-US" altLang="zh-CN" b="1" dirty="0">
                <a:solidFill>
                  <a:srgbClr val="FF0000"/>
                </a:solidFill>
              </a:rPr>
              <a:t>Orders of magnitude faster!</a:t>
            </a:r>
          </a:p>
        </p:txBody>
      </p:sp>
      <p:sp>
        <p:nvSpPr>
          <p:cNvPr id="5" name="矩形 4">
            <a:extLst>
              <a:ext uri="{FF2B5EF4-FFF2-40B4-BE49-F238E27FC236}">
                <a16:creationId xmlns:a16="http://schemas.microsoft.com/office/drawing/2014/main" id="{D0E39E72-3D46-5845-87A5-0672BEA7FB68}"/>
              </a:ext>
            </a:extLst>
          </p:cNvPr>
          <p:cNvSpPr/>
          <p:nvPr/>
        </p:nvSpPr>
        <p:spPr>
          <a:xfrm>
            <a:off x="846086" y="6011583"/>
            <a:ext cx="6910225" cy="584775"/>
          </a:xfrm>
          <a:prstGeom prst="rect">
            <a:avLst/>
          </a:prstGeom>
        </p:spPr>
        <p:txBody>
          <a:bodyPr wrap="none">
            <a:spAutoFit/>
          </a:bodyPr>
          <a:lstStyle/>
          <a:p>
            <a:r>
              <a:rPr lang="zh-CN" altLang="en-US" sz="3200" dirty="0">
                <a:hlinkClick r:id="rId2"/>
              </a:rPr>
              <a:t>http://cassandra.apache.org/download/</a:t>
            </a:r>
            <a:endParaRPr lang="en-US" altLang="zh-CN" sz="3200" dirty="0"/>
          </a:p>
        </p:txBody>
      </p:sp>
      <p:sp>
        <p:nvSpPr>
          <p:cNvPr id="6" name="矩形 5">
            <a:extLst>
              <a:ext uri="{FF2B5EF4-FFF2-40B4-BE49-F238E27FC236}">
                <a16:creationId xmlns:a16="http://schemas.microsoft.com/office/drawing/2014/main" id="{222F6060-1043-B04D-B155-7BB7C239B85D}"/>
              </a:ext>
            </a:extLst>
          </p:cNvPr>
          <p:cNvSpPr/>
          <p:nvPr/>
        </p:nvSpPr>
        <p:spPr>
          <a:xfrm>
            <a:off x="5390662" y="3022751"/>
            <a:ext cx="6439876" cy="1446550"/>
          </a:xfrm>
          <a:prstGeom prst="rect">
            <a:avLst/>
          </a:prstGeom>
          <a:solidFill>
            <a:schemeClr val="accent1">
              <a:lumMod val="20000"/>
              <a:lumOff val="80000"/>
            </a:schemeClr>
          </a:solidFill>
        </p:spPr>
        <p:txBody>
          <a:bodyPr wrap="square">
            <a:spAutoFit/>
          </a:bodyPr>
          <a:lstStyle/>
          <a:p>
            <a:pPr algn="ctr"/>
            <a:r>
              <a:rPr lang="en-US" altLang="zh-CN" sz="4400" b="1" dirty="0">
                <a:latin typeface="Arial" panose="020B0604020202020204" pitchFamily="34" charset="0"/>
                <a:cs typeface="Arial" panose="020B0604020202020204" pitchFamily="34" charset="0"/>
              </a:rPr>
              <a:t>What</a:t>
            </a:r>
            <a:r>
              <a:rPr lang="fr-FR" altLang="zh-CN" sz="4400" b="1" dirty="0">
                <a:latin typeface="Arial" panose="020B0604020202020204" pitchFamily="34" charset="0"/>
                <a:cs typeface="Arial" panose="020B0604020202020204" pitchFamily="34" charset="0"/>
              </a:rPr>
              <a:t>’</a:t>
            </a:r>
            <a:r>
              <a:rPr lang="en-US" altLang="zh-CN" sz="4400" b="1" dirty="0">
                <a:latin typeface="Arial" panose="020B0604020202020204" pitchFamily="34" charset="0"/>
                <a:cs typeface="Arial" panose="020B0604020202020204" pitchFamily="34" charset="0"/>
              </a:rPr>
              <a:t>s the catch? What did we lose?</a:t>
            </a:r>
          </a:p>
        </p:txBody>
      </p:sp>
    </p:spTree>
    <p:extLst>
      <p:ext uri="{BB962C8B-B14F-4D97-AF65-F5344CB8AC3E}">
        <p14:creationId xmlns:p14="http://schemas.microsoft.com/office/powerpoint/2010/main" val="108681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DFDC375-207C-4980-91CB-3A3AAC812228}"/>
              </a:ext>
            </a:extLst>
          </p:cNvPr>
          <p:cNvSpPr>
            <a:spLocks noGrp="1"/>
          </p:cNvSpPr>
          <p:nvPr>
            <p:ph type="title"/>
          </p:nvPr>
        </p:nvSpPr>
        <p:spPr/>
        <p:txBody>
          <a:bodyPr/>
          <a:lstStyle/>
          <a:p>
            <a:r>
              <a:rPr lang="en-US" altLang="zh-CN" dirty="0"/>
              <a:t>Outline</a:t>
            </a:r>
            <a:endParaRPr lang="zh-CN" altLang="en-US" dirty="0"/>
          </a:p>
        </p:txBody>
      </p:sp>
      <p:sp>
        <p:nvSpPr>
          <p:cNvPr id="4" name="灯片编号占位符 3">
            <a:extLst>
              <a:ext uri="{FF2B5EF4-FFF2-40B4-BE49-F238E27FC236}">
                <a16:creationId xmlns:a16="http://schemas.microsoft.com/office/drawing/2014/main" id="{A5B5F23B-40D6-4A7E-9CF2-EBBD6DD53000}"/>
              </a:ext>
            </a:extLst>
          </p:cNvPr>
          <p:cNvSpPr>
            <a:spLocks noGrp="1"/>
          </p:cNvSpPr>
          <p:nvPr>
            <p:ph type="sldNum" sz="quarter" idx="12"/>
          </p:nvPr>
        </p:nvSpPr>
        <p:spPr/>
        <p:txBody>
          <a:bodyPr/>
          <a:lstStyle/>
          <a:p>
            <a:fld id="{F210D295-9B15-4757-888B-4FDF115DEA16}" type="slidenum">
              <a:rPr lang="zh-CN" altLang="en-US" smtClean="0"/>
              <a:t>31</a:t>
            </a:fld>
            <a:endParaRPr lang="zh-CN" altLang="en-US"/>
          </a:p>
        </p:txBody>
      </p:sp>
      <p:sp>
        <p:nvSpPr>
          <p:cNvPr id="7" name="文本框 6">
            <a:extLst>
              <a:ext uri="{FF2B5EF4-FFF2-40B4-BE49-F238E27FC236}">
                <a16:creationId xmlns:a16="http://schemas.microsoft.com/office/drawing/2014/main" id="{882281F1-AA0D-4825-A0EC-D57A8D7ECBD7}"/>
              </a:ext>
            </a:extLst>
          </p:cNvPr>
          <p:cNvSpPr txBox="1"/>
          <p:nvPr/>
        </p:nvSpPr>
        <p:spPr>
          <a:xfrm>
            <a:off x="846086" y="1591936"/>
            <a:ext cx="10507714" cy="3313599"/>
          </a:xfrm>
          <a:prstGeom prst="rect">
            <a:avLst/>
          </a:prstGeom>
          <a:noFill/>
        </p:spPr>
        <p:txBody>
          <a:bodyPr wrap="square" rtlCol="0">
            <a:spAutoFit/>
          </a:bodyPr>
          <a:lstStyle/>
          <a:p>
            <a:pPr marL="742950" indent="-742950">
              <a:lnSpc>
                <a:spcPct val="150000"/>
              </a:lnSpc>
              <a:buFont typeface="+mj-ea"/>
              <a:buAutoNum type="circleNumDbPlain"/>
            </a:pPr>
            <a:r>
              <a:rPr lang="en-US" altLang="zh-CN" sz="3600" dirty="0">
                <a:latin typeface="Arial" panose="020B0604020202020204" pitchFamily="34" charset="0"/>
                <a:cs typeface="Arial" panose="020B0604020202020204" pitchFamily="34" charset="0"/>
              </a:rPr>
              <a:t>Introduction to Key-Value Store/NoSQL</a:t>
            </a:r>
          </a:p>
          <a:p>
            <a:pPr marL="742950" indent="-742950">
              <a:lnSpc>
                <a:spcPct val="150000"/>
              </a:lnSpc>
              <a:buFont typeface="+mj-lt"/>
              <a:buAutoNum type="circleNumDbPlain"/>
            </a:pPr>
            <a:r>
              <a:rPr lang="en-US" altLang="zh-CN" sz="3600" dirty="0">
                <a:latin typeface="Arial" panose="020B0604020202020204" pitchFamily="34" charset="0"/>
                <a:cs typeface="Arial" panose="020B0604020202020204" pitchFamily="34" charset="0"/>
              </a:rPr>
              <a:t>Cassandra</a:t>
            </a:r>
            <a:endParaRPr lang="en-US" altLang="zh-CN" sz="2800" dirty="0">
              <a:latin typeface="Arial" panose="020B0604020202020204" pitchFamily="34" charset="0"/>
              <a:cs typeface="Arial" panose="020B0604020202020204" pitchFamily="34" charset="0"/>
            </a:endParaRPr>
          </a:p>
          <a:p>
            <a:pPr marL="742950" indent="-742950">
              <a:lnSpc>
                <a:spcPct val="150000"/>
              </a:lnSpc>
              <a:buFont typeface="+mj-lt"/>
              <a:buAutoNum type="circleNumDbPlain"/>
            </a:pPr>
            <a:r>
              <a:rPr lang="en-US" altLang="zh-CN" sz="3600" b="1" dirty="0">
                <a:solidFill>
                  <a:srgbClr val="FF0000"/>
                </a:solidFill>
                <a:latin typeface="Arial" panose="020B0604020202020204" pitchFamily="34" charset="0"/>
                <a:cs typeface="Arial" panose="020B0604020202020204" pitchFamily="34" charset="0"/>
              </a:rPr>
              <a:t>CAP theorem &amp; Consistency spectrum</a:t>
            </a:r>
          </a:p>
          <a:p>
            <a:pPr marL="742950" indent="-742950">
              <a:lnSpc>
                <a:spcPct val="150000"/>
              </a:lnSpc>
              <a:buFont typeface="+mj-lt"/>
              <a:buAutoNum type="circleNumDbPlain"/>
            </a:pPr>
            <a:r>
              <a:rPr lang="en-US" altLang="zh-CN" sz="3600" dirty="0">
                <a:latin typeface="Arial" panose="020B0604020202020204" pitchFamily="34" charset="0"/>
                <a:cs typeface="Arial" panose="020B0604020202020204" pitchFamily="34" charset="0"/>
              </a:rPr>
              <a:t>HBase</a:t>
            </a:r>
            <a:endParaRPr lang="zh-CN" alt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364886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51ADE6-0F6E-4388-AB8C-DF0829BAB790}"/>
              </a:ext>
            </a:extLst>
          </p:cNvPr>
          <p:cNvSpPr>
            <a:spLocks noGrp="1"/>
          </p:cNvSpPr>
          <p:nvPr>
            <p:ph type="title"/>
          </p:nvPr>
        </p:nvSpPr>
        <p:spPr/>
        <p:txBody>
          <a:bodyPr/>
          <a:lstStyle/>
          <a:p>
            <a:r>
              <a:rPr lang="en-US" altLang="zh-CN" dirty="0"/>
              <a:t>CAP Theorem Background</a:t>
            </a:r>
            <a:endParaRPr lang="zh-CN" altLang="en-US" dirty="0"/>
          </a:p>
        </p:txBody>
      </p:sp>
      <p:sp>
        <p:nvSpPr>
          <p:cNvPr id="3" name="灯片编号占位符 2">
            <a:extLst>
              <a:ext uri="{FF2B5EF4-FFF2-40B4-BE49-F238E27FC236}">
                <a16:creationId xmlns:a16="http://schemas.microsoft.com/office/drawing/2014/main" id="{EC7E1E2F-B3AA-4AA6-B885-0939B795F54F}"/>
              </a:ext>
            </a:extLst>
          </p:cNvPr>
          <p:cNvSpPr>
            <a:spLocks noGrp="1"/>
          </p:cNvSpPr>
          <p:nvPr>
            <p:ph type="sldNum" sz="quarter" idx="12"/>
          </p:nvPr>
        </p:nvSpPr>
        <p:spPr/>
        <p:txBody>
          <a:bodyPr/>
          <a:lstStyle/>
          <a:p>
            <a:fld id="{F210D295-9B15-4757-888B-4FDF115DEA16}" type="slidenum">
              <a:rPr lang="zh-CN" altLang="en-US" smtClean="0"/>
              <a:t>32</a:t>
            </a:fld>
            <a:endParaRPr lang="zh-CN" altLang="en-US"/>
          </a:p>
        </p:txBody>
      </p:sp>
      <p:sp>
        <p:nvSpPr>
          <p:cNvPr id="4" name="内容占位符 3">
            <a:extLst>
              <a:ext uri="{FF2B5EF4-FFF2-40B4-BE49-F238E27FC236}">
                <a16:creationId xmlns:a16="http://schemas.microsoft.com/office/drawing/2014/main" id="{8884F4B8-CC01-4B50-8262-A78DA7359F3C}"/>
              </a:ext>
            </a:extLst>
          </p:cNvPr>
          <p:cNvSpPr>
            <a:spLocks noGrp="1"/>
          </p:cNvSpPr>
          <p:nvPr>
            <p:ph idx="1"/>
          </p:nvPr>
        </p:nvSpPr>
        <p:spPr/>
        <p:txBody>
          <a:bodyPr/>
          <a:lstStyle/>
          <a:p>
            <a:r>
              <a:rPr lang="en-US" altLang="zh-CN" dirty="0"/>
              <a:t>Proposed by Eric Brewer (Berkeley)</a:t>
            </a:r>
          </a:p>
          <a:p>
            <a:r>
              <a:rPr lang="en-US" altLang="zh-CN" dirty="0"/>
              <a:t>Subsequently proved by Gilbert and Lynch (NUS and MIT)</a:t>
            </a:r>
          </a:p>
          <a:p>
            <a:r>
              <a:rPr lang="en-US" altLang="zh-CN" b="1" dirty="0"/>
              <a:t>Consistency</a:t>
            </a:r>
            <a:r>
              <a:rPr lang="en-US" altLang="zh-CN" dirty="0"/>
              <a:t>: all nodes see same data at any time, or reads return latest written value by any client</a:t>
            </a:r>
          </a:p>
          <a:p>
            <a:r>
              <a:rPr lang="en-US" altLang="zh-CN" b="1" dirty="0"/>
              <a:t>Availability</a:t>
            </a:r>
            <a:r>
              <a:rPr lang="en-US" altLang="zh-CN" dirty="0"/>
              <a:t>: the system allows operations all the time, and operations return quickly (no error or timeout)</a:t>
            </a:r>
          </a:p>
          <a:p>
            <a:r>
              <a:rPr lang="en-US" altLang="zh-CN" b="1" dirty="0"/>
              <a:t>Partition-tolerance</a:t>
            </a:r>
            <a:r>
              <a:rPr lang="en-US" altLang="zh-CN" dirty="0"/>
              <a:t>: the system continues to work in spite of network partitions</a:t>
            </a:r>
          </a:p>
        </p:txBody>
      </p:sp>
      <p:sp>
        <p:nvSpPr>
          <p:cNvPr id="5" name="文本框 4">
            <a:extLst>
              <a:ext uri="{FF2B5EF4-FFF2-40B4-BE49-F238E27FC236}">
                <a16:creationId xmlns:a16="http://schemas.microsoft.com/office/drawing/2014/main" id="{68D5F288-FBAC-4C6E-9EB4-9D57C09BDABF}"/>
              </a:ext>
            </a:extLst>
          </p:cNvPr>
          <p:cNvSpPr txBox="1"/>
          <p:nvPr/>
        </p:nvSpPr>
        <p:spPr>
          <a:xfrm>
            <a:off x="2621279" y="5324664"/>
            <a:ext cx="6949441" cy="954107"/>
          </a:xfrm>
          <a:prstGeom prst="rect">
            <a:avLst/>
          </a:prstGeom>
          <a:noFill/>
          <a:ln w="57150">
            <a:solidFill>
              <a:srgbClr val="FF0000"/>
            </a:solidFill>
          </a:ln>
        </p:spPr>
        <p:txBody>
          <a:bodyPr wrap="square" rtlCol="0">
            <a:spAutoFit/>
          </a:bodyPr>
          <a:lstStyle/>
          <a:p>
            <a:pPr algn="ctr"/>
            <a:r>
              <a:rPr lang="en-US" altLang="zh-CN" sz="2800" dirty="0">
                <a:latin typeface="Arial" panose="020B0604020202020204" pitchFamily="34" charset="0"/>
                <a:cs typeface="Arial" panose="020B0604020202020204" pitchFamily="34" charset="0"/>
              </a:rPr>
              <a:t>The theorem about </a:t>
            </a:r>
            <a:r>
              <a:rPr lang="en-US" altLang="zh-CN" sz="2800" b="1" dirty="0">
                <a:latin typeface="Arial" panose="020B0604020202020204" pitchFamily="34" charset="0"/>
                <a:cs typeface="Arial" panose="020B0604020202020204" pitchFamily="34" charset="0"/>
              </a:rPr>
              <a:t>Consistency, Availability and Partition-tolerance</a:t>
            </a:r>
            <a:endParaRPr lang="zh-CN" alt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63038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randombar(horizontal)">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F2E50E-2BCA-4201-AB11-354978D7CD4E}"/>
              </a:ext>
            </a:extLst>
          </p:cNvPr>
          <p:cNvSpPr>
            <a:spLocks noGrp="1"/>
          </p:cNvSpPr>
          <p:nvPr>
            <p:ph type="title"/>
          </p:nvPr>
        </p:nvSpPr>
        <p:spPr/>
        <p:txBody>
          <a:bodyPr/>
          <a:lstStyle/>
          <a:p>
            <a:r>
              <a:rPr lang="en-US" altLang="zh-CN" dirty="0"/>
              <a:t>Why is Availability Important? </a:t>
            </a:r>
            <a:endParaRPr lang="zh-CN" altLang="en-US" dirty="0"/>
          </a:p>
        </p:txBody>
      </p:sp>
      <p:sp>
        <p:nvSpPr>
          <p:cNvPr id="3" name="灯片编号占位符 2">
            <a:extLst>
              <a:ext uri="{FF2B5EF4-FFF2-40B4-BE49-F238E27FC236}">
                <a16:creationId xmlns:a16="http://schemas.microsoft.com/office/drawing/2014/main" id="{2CE87300-DE62-40E8-A0C7-6FC365CEAF8D}"/>
              </a:ext>
            </a:extLst>
          </p:cNvPr>
          <p:cNvSpPr>
            <a:spLocks noGrp="1"/>
          </p:cNvSpPr>
          <p:nvPr>
            <p:ph type="sldNum" sz="quarter" idx="12"/>
          </p:nvPr>
        </p:nvSpPr>
        <p:spPr/>
        <p:txBody>
          <a:bodyPr/>
          <a:lstStyle/>
          <a:p>
            <a:fld id="{F210D295-9B15-4757-888B-4FDF115DEA16}" type="slidenum">
              <a:rPr lang="zh-CN" altLang="en-US" smtClean="0"/>
              <a:t>33</a:t>
            </a:fld>
            <a:endParaRPr lang="zh-CN" altLang="en-US"/>
          </a:p>
        </p:txBody>
      </p:sp>
      <p:sp>
        <p:nvSpPr>
          <p:cNvPr id="4" name="内容占位符 3">
            <a:extLst>
              <a:ext uri="{FF2B5EF4-FFF2-40B4-BE49-F238E27FC236}">
                <a16:creationId xmlns:a16="http://schemas.microsoft.com/office/drawing/2014/main" id="{FA9A6D39-3B1B-4E0E-9EF5-BA706F124A61}"/>
              </a:ext>
            </a:extLst>
          </p:cNvPr>
          <p:cNvSpPr>
            <a:spLocks noGrp="1"/>
          </p:cNvSpPr>
          <p:nvPr>
            <p:ph idx="1"/>
          </p:nvPr>
        </p:nvSpPr>
        <p:spPr/>
        <p:txBody>
          <a:bodyPr/>
          <a:lstStyle/>
          <a:p>
            <a:r>
              <a:rPr lang="en-US" altLang="zh-CN" dirty="0"/>
              <a:t>Availability = Reads/writes complete reliably and quickly.</a:t>
            </a:r>
          </a:p>
          <a:p>
            <a:r>
              <a:rPr lang="en-US" altLang="zh-CN" dirty="0"/>
              <a:t>Measurements have shown that a 500 </a:t>
            </a:r>
            <a:r>
              <a:rPr lang="en-US" altLang="zh-CN" dirty="0" err="1"/>
              <a:t>ms</a:t>
            </a:r>
            <a:r>
              <a:rPr lang="en-US" altLang="zh-CN" dirty="0"/>
              <a:t> increase in latency for operations at Amazon.com or at Google.com can cause a 20% drop in revenue. </a:t>
            </a:r>
          </a:p>
          <a:p>
            <a:r>
              <a:rPr lang="en-US" altLang="zh-CN" dirty="0"/>
              <a:t>At Amazon, each added millisecond of latency implies a $6M yearly loss.</a:t>
            </a:r>
          </a:p>
          <a:p>
            <a:r>
              <a:rPr lang="en-US" altLang="zh-CN" dirty="0"/>
              <a:t>SLAs (Service Level Agreements) is the key of the contract with users </a:t>
            </a:r>
          </a:p>
        </p:txBody>
      </p:sp>
    </p:spTree>
    <p:extLst>
      <p:ext uri="{BB962C8B-B14F-4D97-AF65-F5344CB8AC3E}">
        <p14:creationId xmlns:p14="http://schemas.microsoft.com/office/powerpoint/2010/main" val="4151901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73E928-7C40-4811-92E0-9F9577C9AA08}"/>
              </a:ext>
            </a:extLst>
          </p:cNvPr>
          <p:cNvSpPr>
            <a:spLocks noGrp="1"/>
          </p:cNvSpPr>
          <p:nvPr>
            <p:ph type="title"/>
          </p:nvPr>
        </p:nvSpPr>
        <p:spPr/>
        <p:txBody>
          <a:bodyPr/>
          <a:lstStyle/>
          <a:p>
            <a:r>
              <a:rPr lang="en-US" altLang="zh-CN" dirty="0"/>
              <a:t>Why is Consistency Important?</a:t>
            </a:r>
            <a:endParaRPr lang="zh-CN" altLang="en-US" dirty="0"/>
          </a:p>
        </p:txBody>
      </p:sp>
      <p:sp>
        <p:nvSpPr>
          <p:cNvPr id="3" name="灯片编号占位符 2">
            <a:extLst>
              <a:ext uri="{FF2B5EF4-FFF2-40B4-BE49-F238E27FC236}">
                <a16:creationId xmlns:a16="http://schemas.microsoft.com/office/drawing/2014/main" id="{E54A95A8-B122-4A58-A212-5B80671955C8}"/>
              </a:ext>
            </a:extLst>
          </p:cNvPr>
          <p:cNvSpPr>
            <a:spLocks noGrp="1"/>
          </p:cNvSpPr>
          <p:nvPr>
            <p:ph type="sldNum" sz="quarter" idx="12"/>
          </p:nvPr>
        </p:nvSpPr>
        <p:spPr/>
        <p:txBody>
          <a:bodyPr/>
          <a:lstStyle/>
          <a:p>
            <a:fld id="{F210D295-9B15-4757-888B-4FDF115DEA16}" type="slidenum">
              <a:rPr lang="zh-CN" altLang="en-US" smtClean="0"/>
              <a:t>34</a:t>
            </a:fld>
            <a:endParaRPr lang="zh-CN" altLang="en-US"/>
          </a:p>
        </p:txBody>
      </p:sp>
      <p:sp>
        <p:nvSpPr>
          <p:cNvPr id="4" name="内容占位符 3">
            <a:extLst>
              <a:ext uri="{FF2B5EF4-FFF2-40B4-BE49-F238E27FC236}">
                <a16:creationId xmlns:a16="http://schemas.microsoft.com/office/drawing/2014/main" id="{7A60958D-9D20-4BD0-AD19-24CA2E6FAC22}"/>
              </a:ext>
            </a:extLst>
          </p:cNvPr>
          <p:cNvSpPr>
            <a:spLocks noGrp="1"/>
          </p:cNvSpPr>
          <p:nvPr>
            <p:ph idx="1"/>
          </p:nvPr>
        </p:nvSpPr>
        <p:spPr/>
        <p:txBody>
          <a:bodyPr/>
          <a:lstStyle/>
          <a:p>
            <a:r>
              <a:rPr lang="en-US" altLang="zh-CN" dirty="0"/>
              <a:t>Consistency = all nodes see same data at any time, or reads return latest written value by any client.</a:t>
            </a:r>
          </a:p>
          <a:p>
            <a:r>
              <a:rPr lang="en-US" altLang="zh-CN" dirty="0"/>
              <a:t>When you access your bank or investment account via multiple clients (laptop, workstation, phone, tablet), you want the updates done from one client to be visible to other clients.</a:t>
            </a:r>
          </a:p>
          <a:p>
            <a:r>
              <a:rPr lang="en-US" altLang="zh-CN" dirty="0"/>
              <a:t>When thousands of customers are looking to book a flight, all updates from any client (e.g., book a flight) should be accessible by other clients.</a:t>
            </a:r>
          </a:p>
        </p:txBody>
      </p:sp>
    </p:spTree>
    <p:extLst>
      <p:ext uri="{BB962C8B-B14F-4D97-AF65-F5344CB8AC3E}">
        <p14:creationId xmlns:p14="http://schemas.microsoft.com/office/powerpoint/2010/main" val="3254069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E45F3F-10CA-4CA4-8CB7-3C9C6CECE187}"/>
              </a:ext>
            </a:extLst>
          </p:cNvPr>
          <p:cNvSpPr>
            <a:spLocks noGrp="1"/>
          </p:cNvSpPr>
          <p:nvPr>
            <p:ph type="title"/>
          </p:nvPr>
        </p:nvSpPr>
        <p:spPr/>
        <p:txBody>
          <a:bodyPr/>
          <a:lstStyle/>
          <a:p>
            <a:r>
              <a:rPr lang="en-US" altLang="zh-CN" dirty="0"/>
              <a:t>Why is Partition-Tolerance Important?</a:t>
            </a:r>
            <a:endParaRPr lang="zh-CN" altLang="en-US" dirty="0"/>
          </a:p>
        </p:txBody>
      </p:sp>
      <p:sp>
        <p:nvSpPr>
          <p:cNvPr id="3" name="灯片编号占位符 2">
            <a:extLst>
              <a:ext uri="{FF2B5EF4-FFF2-40B4-BE49-F238E27FC236}">
                <a16:creationId xmlns:a16="http://schemas.microsoft.com/office/drawing/2014/main" id="{22AF6955-AEB8-4611-897A-66A94F4F3350}"/>
              </a:ext>
            </a:extLst>
          </p:cNvPr>
          <p:cNvSpPr>
            <a:spLocks noGrp="1"/>
          </p:cNvSpPr>
          <p:nvPr>
            <p:ph type="sldNum" sz="quarter" idx="12"/>
          </p:nvPr>
        </p:nvSpPr>
        <p:spPr/>
        <p:txBody>
          <a:bodyPr/>
          <a:lstStyle/>
          <a:p>
            <a:fld id="{F210D295-9B15-4757-888B-4FDF115DEA16}" type="slidenum">
              <a:rPr lang="zh-CN" altLang="en-US" smtClean="0"/>
              <a:t>35</a:t>
            </a:fld>
            <a:endParaRPr lang="zh-CN" altLang="en-US"/>
          </a:p>
        </p:txBody>
      </p:sp>
      <p:sp>
        <p:nvSpPr>
          <p:cNvPr id="4" name="内容占位符 3">
            <a:extLst>
              <a:ext uri="{FF2B5EF4-FFF2-40B4-BE49-F238E27FC236}">
                <a16:creationId xmlns:a16="http://schemas.microsoft.com/office/drawing/2014/main" id="{3B44706E-91DD-4948-95CE-8243D1E4ADC4}"/>
              </a:ext>
            </a:extLst>
          </p:cNvPr>
          <p:cNvSpPr>
            <a:spLocks noGrp="1"/>
          </p:cNvSpPr>
          <p:nvPr>
            <p:ph idx="1"/>
          </p:nvPr>
        </p:nvSpPr>
        <p:spPr>
          <a:xfrm>
            <a:off x="838200" y="1290862"/>
            <a:ext cx="10515600" cy="5408936"/>
          </a:xfrm>
        </p:spPr>
        <p:txBody>
          <a:bodyPr>
            <a:normAutofit/>
          </a:bodyPr>
          <a:lstStyle/>
          <a:p>
            <a:r>
              <a:rPr lang="en-US" altLang="zh-CN" dirty="0"/>
              <a:t>Partition-tolerance = the system continues to work in spite of network partitions.</a:t>
            </a:r>
          </a:p>
          <a:p>
            <a:r>
              <a:rPr lang="en-US" altLang="zh-CN" dirty="0"/>
              <a:t>Partition is </a:t>
            </a:r>
            <a:r>
              <a:rPr lang="en-US" altLang="zh-CN" b="1" dirty="0">
                <a:solidFill>
                  <a:srgbClr val="FF0000"/>
                </a:solidFill>
              </a:rPr>
              <a:t>norm rather than exception </a:t>
            </a:r>
            <a:r>
              <a:rPr lang="en-US" altLang="zh-CN" dirty="0"/>
              <a:t>in large distributed systems</a:t>
            </a:r>
          </a:p>
          <a:p>
            <a:pPr lvl="1"/>
            <a:r>
              <a:rPr lang="en-US" altLang="zh-CN" dirty="0"/>
              <a:t>Partitions across datacenters</a:t>
            </a:r>
          </a:p>
          <a:p>
            <a:pPr lvl="2"/>
            <a:r>
              <a:rPr lang="en-US" altLang="zh-CN" dirty="0"/>
              <a:t>Internet router outages</a:t>
            </a:r>
          </a:p>
          <a:p>
            <a:pPr lvl="2"/>
            <a:r>
              <a:rPr lang="en-US" altLang="zh-CN" dirty="0"/>
              <a:t>Under-sea cables cut</a:t>
            </a:r>
          </a:p>
          <a:p>
            <a:pPr lvl="2"/>
            <a:r>
              <a:rPr lang="en-US" altLang="zh-CN" dirty="0"/>
              <a:t>DNS not working</a:t>
            </a:r>
          </a:p>
          <a:p>
            <a:pPr lvl="1"/>
            <a:r>
              <a:rPr lang="en-US" altLang="zh-CN" dirty="0"/>
              <a:t>Partitions within a datacenter</a:t>
            </a:r>
          </a:p>
          <a:p>
            <a:pPr lvl="2"/>
            <a:r>
              <a:rPr lang="en-US" altLang="zh-CN" dirty="0"/>
              <a:t>Switch failure</a:t>
            </a:r>
          </a:p>
          <a:p>
            <a:pPr lvl="2"/>
            <a:r>
              <a:rPr lang="en-US" altLang="zh-CN" dirty="0"/>
              <a:t>Rack power outage</a:t>
            </a:r>
          </a:p>
        </p:txBody>
      </p:sp>
    </p:spTree>
    <p:extLst>
      <p:ext uri="{BB962C8B-B14F-4D97-AF65-F5344CB8AC3E}">
        <p14:creationId xmlns:p14="http://schemas.microsoft.com/office/powerpoint/2010/main" val="3834330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fade">
                                      <p:cBhvr>
                                        <p:cTn id="20" dur="500"/>
                                        <p:tgtEl>
                                          <p:spTgt spid="4">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fade">
                                      <p:cBhvr>
                                        <p:cTn id="23" dur="500"/>
                                        <p:tgtEl>
                                          <p:spTgt spid="4">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fade">
                                      <p:cBhvr>
                                        <p:cTn id="26" dur="500"/>
                                        <p:tgtEl>
                                          <p:spTgt spid="4">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fade">
                                      <p:cBhvr>
                                        <p:cTn id="31" dur="500"/>
                                        <p:tgtEl>
                                          <p:spTgt spid="4">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
                                            <p:txEl>
                                              <p:pRg st="7" end="7"/>
                                            </p:txEl>
                                          </p:spTgt>
                                        </p:tgtEl>
                                        <p:attrNameLst>
                                          <p:attrName>style.visibility</p:attrName>
                                        </p:attrNameLst>
                                      </p:cBhvr>
                                      <p:to>
                                        <p:strVal val="visible"/>
                                      </p:to>
                                    </p:set>
                                    <p:animEffect transition="in" filter="fade">
                                      <p:cBhvr>
                                        <p:cTn id="34" dur="500"/>
                                        <p:tgtEl>
                                          <p:spTgt spid="4">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fade">
                                      <p:cBhvr>
                                        <p:cTn id="3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06C458-CC19-43C4-86C4-666C0EE1CD62}"/>
              </a:ext>
            </a:extLst>
          </p:cNvPr>
          <p:cNvSpPr>
            <a:spLocks noGrp="1"/>
          </p:cNvSpPr>
          <p:nvPr>
            <p:ph type="title"/>
          </p:nvPr>
        </p:nvSpPr>
        <p:spPr/>
        <p:txBody>
          <a:bodyPr/>
          <a:lstStyle/>
          <a:p>
            <a:r>
              <a:rPr lang="en-US" altLang="zh-CN" dirty="0"/>
              <a:t>What’s CAP Theorem?</a:t>
            </a:r>
            <a:endParaRPr lang="zh-CN" altLang="en-US" dirty="0"/>
          </a:p>
        </p:txBody>
      </p:sp>
      <p:sp>
        <p:nvSpPr>
          <p:cNvPr id="3" name="灯片编号占位符 2">
            <a:extLst>
              <a:ext uri="{FF2B5EF4-FFF2-40B4-BE49-F238E27FC236}">
                <a16:creationId xmlns:a16="http://schemas.microsoft.com/office/drawing/2014/main" id="{9E963F4D-030C-40B2-BD65-74EC8AFF6F2A}"/>
              </a:ext>
            </a:extLst>
          </p:cNvPr>
          <p:cNvSpPr>
            <a:spLocks noGrp="1"/>
          </p:cNvSpPr>
          <p:nvPr>
            <p:ph type="sldNum" sz="quarter" idx="12"/>
          </p:nvPr>
        </p:nvSpPr>
        <p:spPr/>
        <p:txBody>
          <a:bodyPr/>
          <a:lstStyle/>
          <a:p>
            <a:fld id="{F210D295-9B15-4757-888B-4FDF115DEA16}" type="slidenum">
              <a:rPr lang="zh-CN" altLang="en-US" smtClean="0"/>
              <a:t>36</a:t>
            </a:fld>
            <a:endParaRPr lang="zh-CN" altLang="en-US"/>
          </a:p>
        </p:txBody>
      </p:sp>
      <p:sp>
        <p:nvSpPr>
          <p:cNvPr id="4" name="内容占位符 3">
            <a:extLst>
              <a:ext uri="{FF2B5EF4-FFF2-40B4-BE49-F238E27FC236}">
                <a16:creationId xmlns:a16="http://schemas.microsoft.com/office/drawing/2014/main" id="{5EAB1272-99F0-4CA2-A2B8-FF1914078EA6}"/>
              </a:ext>
            </a:extLst>
          </p:cNvPr>
          <p:cNvSpPr>
            <a:spLocks noGrp="1"/>
          </p:cNvSpPr>
          <p:nvPr>
            <p:ph idx="1"/>
          </p:nvPr>
        </p:nvSpPr>
        <p:spPr/>
        <p:txBody>
          <a:bodyPr/>
          <a:lstStyle/>
          <a:p>
            <a:r>
              <a:rPr lang="en-US" altLang="zh-CN" dirty="0"/>
              <a:t>Only can </a:t>
            </a:r>
            <a:r>
              <a:rPr lang="en-US" altLang="zh-CN" b="1" dirty="0">
                <a:solidFill>
                  <a:srgbClr val="FF0000"/>
                </a:solidFill>
              </a:rPr>
              <a:t>choose one between consistency and availability </a:t>
            </a:r>
            <a:r>
              <a:rPr lang="en-US" altLang="zh-CN" dirty="0"/>
              <a:t>when network partition or failure happens</a:t>
            </a:r>
            <a:endParaRPr lang="zh-CN" altLang="en-US" dirty="0"/>
          </a:p>
        </p:txBody>
      </p:sp>
      <p:pic>
        <p:nvPicPr>
          <p:cNvPr id="5" name="图片 4">
            <a:extLst>
              <a:ext uri="{FF2B5EF4-FFF2-40B4-BE49-F238E27FC236}">
                <a16:creationId xmlns:a16="http://schemas.microsoft.com/office/drawing/2014/main" id="{5EE74C82-4EBF-487D-A62B-33ABF82893A1}"/>
              </a:ext>
            </a:extLst>
          </p:cNvPr>
          <p:cNvPicPr>
            <a:picLocks noChangeAspect="1"/>
          </p:cNvPicPr>
          <p:nvPr/>
        </p:nvPicPr>
        <p:blipFill>
          <a:blip r:embed="rId2"/>
          <a:stretch>
            <a:fillRect/>
          </a:stretch>
        </p:blipFill>
        <p:spPr>
          <a:xfrm>
            <a:off x="3201224" y="4895625"/>
            <a:ext cx="5476875" cy="1343025"/>
          </a:xfrm>
          <a:prstGeom prst="rect">
            <a:avLst/>
          </a:prstGeom>
        </p:spPr>
      </p:pic>
      <p:sp>
        <p:nvSpPr>
          <p:cNvPr id="6" name="矩形 5">
            <a:extLst>
              <a:ext uri="{FF2B5EF4-FFF2-40B4-BE49-F238E27FC236}">
                <a16:creationId xmlns:a16="http://schemas.microsoft.com/office/drawing/2014/main" id="{5DEC9CA6-1724-4459-825B-88E2364CCA18}"/>
              </a:ext>
            </a:extLst>
          </p:cNvPr>
          <p:cNvSpPr/>
          <p:nvPr/>
        </p:nvSpPr>
        <p:spPr>
          <a:xfrm>
            <a:off x="1828801" y="3065928"/>
            <a:ext cx="3216536" cy="1075765"/>
          </a:xfrm>
          <a:prstGeom prst="rect">
            <a:avLst/>
          </a:prstGeom>
          <a:solidFill>
            <a:schemeClr val="bg1"/>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solidFill>
                  <a:schemeClr val="tx1"/>
                </a:solidFill>
                <a:latin typeface="Arial" panose="020B0604020202020204" pitchFamily="34" charset="0"/>
                <a:cs typeface="Arial" panose="020B0604020202020204" pitchFamily="34" charset="0"/>
              </a:rPr>
              <a:t>Availability</a:t>
            </a:r>
            <a:endParaRPr lang="zh-CN" altLang="en-US" sz="3600" b="1" dirty="0">
              <a:solidFill>
                <a:schemeClr val="tx1"/>
              </a:solidFill>
              <a:latin typeface="Arial" panose="020B0604020202020204" pitchFamily="34" charset="0"/>
              <a:cs typeface="Arial" panose="020B0604020202020204" pitchFamily="34" charset="0"/>
            </a:endParaRPr>
          </a:p>
        </p:txBody>
      </p:sp>
      <p:sp>
        <p:nvSpPr>
          <p:cNvPr id="8" name="矩形 7">
            <a:extLst>
              <a:ext uri="{FF2B5EF4-FFF2-40B4-BE49-F238E27FC236}">
                <a16:creationId xmlns:a16="http://schemas.microsoft.com/office/drawing/2014/main" id="{05462FFC-97F6-4888-89D7-202FCE8C310B}"/>
              </a:ext>
            </a:extLst>
          </p:cNvPr>
          <p:cNvSpPr/>
          <p:nvPr/>
        </p:nvSpPr>
        <p:spPr>
          <a:xfrm>
            <a:off x="6788972" y="3065928"/>
            <a:ext cx="3216536" cy="1075765"/>
          </a:xfrm>
          <a:prstGeom prst="rect">
            <a:avLst/>
          </a:prstGeom>
          <a:solidFill>
            <a:schemeClr val="bg1"/>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solidFill>
                  <a:schemeClr val="tx1"/>
                </a:solidFill>
                <a:latin typeface="Arial" panose="020B0604020202020204" pitchFamily="34" charset="0"/>
                <a:cs typeface="Arial" panose="020B0604020202020204" pitchFamily="34" charset="0"/>
              </a:rPr>
              <a:t>Consistency</a:t>
            </a:r>
            <a:endParaRPr lang="zh-CN" altLang="en-US" sz="3600" b="1" dirty="0">
              <a:solidFill>
                <a:schemeClr val="tx1"/>
              </a:solidFill>
              <a:latin typeface="Arial" panose="020B0604020202020204" pitchFamily="34" charset="0"/>
              <a:cs typeface="Arial" panose="020B0604020202020204" pitchFamily="34" charset="0"/>
            </a:endParaRPr>
          </a:p>
        </p:txBody>
      </p:sp>
      <p:sp>
        <p:nvSpPr>
          <p:cNvPr id="9" name="文本框 8">
            <a:extLst>
              <a:ext uri="{FF2B5EF4-FFF2-40B4-BE49-F238E27FC236}">
                <a16:creationId xmlns:a16="http://schemas.microsoft.com/office/drawing/2014/main" id="{0A35664F-EBBA-4850-BE39-CF6C75A85545}"/>
              </a:ext>
            </a:extLst>
          </p:cNvPr>
          <p:cNvSpPr txBox="1"/>
          <p:nvPr/>
        </p:nvSpPr>
        <p:spPr>
          <a:xfrm>
            <a:off x="5403029" y="3133664"/>
            <a:ext cx="1154653" cy="923330"/>
          </a:xfrm>
          <a:prstGeom prst="rect">
            <a:avLst/>
          </a:prstGeom>
          <a:noFill/>
        </p:spPr>
        <p:txBody>
          <a:bodyPr wrap="square" rtlCol="0">
            <a:spAutoFit/>
          </a:bodyPr>
          <a:lstStyle/>
          <a:p>
            <a:r>
              <a:rPr lang="en-US" altLang="zh-CN" sz="5400" b="1" dirty="0">
                <a:solidFill>
                  <a:srgbClr val="FF0000"/>
                </a:solidFill>
              </a:rPr>
              <a:t>V.S.</a:t>
            </a:r>
            <a:endParaRPr lang="zh-CN" altLang="en-US" sz="5400" b="1" dirty="0">
              <a:solidFill>
                <a:srgbClr val="FF0000"/>
              </a:solidFill>
            </a:endParaRPr>
          </a:p>
        </p:txBody>
      </p:sp>
      <p:sp>
        <p:nvSpPr>
          <p:cNvPr id="10" name="矩形 9">
            <a:extLst>
              <a:ext uri="{FF2B5EF4-FFF2-40B4-BE49-F238E27FC236}">
                <a16:creationId xmlns:a16="http://schemas.microsoft.com/office/drawing/2014/main" id="{AF04C915-E223-4C53-9303-DB77559EC040}"/>
              </a:ext>
            </a:extLst>
          </p:cNvPr>
          <p:cNvSpPr/>
          <p:nvPr/>
        </p:nvSpPr>
        <p:spPr>
          <a:xfrm>
            <a:off x="4503256" y="6061028"/>
            <a:ext cx="3185488" cy="369332"/>
          </a:xfrm>
          <a:prstGeom prst="rect">
            <a:avLst/>
          </a:prstGeom>
        </p:spPr>
        <p:txBody>
          <a:bodyPr wrap="none">
            <a:spAutoFit/>
          </a:bodyPr>
          <a:lstStyle/>
          <a:p>
            <a:pPr algn="ctr"/>
            <a:r>
              <a:rPr lang="en-US" altLang="zh-CN" b="1" dirty="0">
                <a:latin typeface="Arial" panose="020B0604020202020204" pitchFamily="34" charset="0"/>
                <a:cs typeface="Arial" panose="020B0604020202020204" pitchFamily="34" charset="0"/>
              </a:rPr>
              <a:t>Keeping partition-tolerance</a:t>
            </a:r>
            <a:endParaRPr lang="zh-CN" alt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832363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FFCAAB-B76F-4A6F-B79F-D124777A3387}"/>
              </a:ext>
            </a:extLst>
          </p:cNvPr>
          <p:cNvSpPr>
            <a:spLocks noGrp="1"/>
          </p:cNvSpPr>
          <p:nvPr>
            <p:ph type="title"/>
          </p:nvPr>
        </p:nvSpPr>
        <p:spPr>
          <a:xfrm>
            <a:off x="846085" y="158202"/>
            <a:ext cx="10901265" cy="813980"/>
          </a:xfrm>
        </p:spPr>
        <p:txBody>
          <a:bodyPr>
            <a:normAutofit/>
          </a:bodyPr>
          <a:lstStyle/>
          <a:p>
            <a:r>
              <a:rPr lang="en-US" altLang="zh-CN" dirty="0"/>
              <a:t>How current systems choose?</a:t>
            </a:r>
            <a:endParaRPr lang="zh-CN" altLang="en-US" dirty="0"/>
          </a:p>
        </p:txBody>
      </p:sp>
      <p:sp>
        <p:nvSpPr>
          <p:cNvPr id="3" name="灯片编号占位符 2">
            <a:extLst>
              <a:ext uri="{FF2B5EF4-FFF2-40B4-BE49-F238E27FC236}">
                <a16:creationId xmlns:a16="http://schemas.microsoft.com/office/drawing/2014/main" id="{18E207A4-F712-4CA5-89E5-7207DB0BDAFD}"/>
              </a:ext>
            </a:extLst>
          </p:cNvPr>
          <p:cNvSpPr>
            <a:spLocks noGrp="1"/>
          </p:cNvSpPr>
          <p:nvPr>
            <p:ph type="sldNum" sz="quarter" idx="12"/>
          </p:nvPr>
        </p:nvSpPr>
        <p:spPr/>
        <p:txBody>
          <a:bodyPr/>
          <a:lstStyle/>
          <a:p>
            <a:fld id="{F210D295-9B15-4757-888B-4FDF115DEA16}" type="slidenum">
              <a:rPr lang="zh-CN" altLang="en-US" smtClean="0"/>
              <a:t>37</a:t>
            </a:fld>
            <a:endParaRPr lang="zh-CN" altLang="en-US"/>
          </a:p>
        </p:txBody>
      </p:sp>
      <p:sp>
        <p:nvSpPr>
          <p:cNvPr id="4" name="内容占位符 3">
            <a:extLst>
              <a:ext uri="{FF2B5EF4-FFF2-40B4-BE49-F238E27FC236}">
                <a16:creationId xmlns:a16="http://schemas.microsoft.com/office/drawing/2014/main" id="{D8039723-2C7C-4419-8B24-0F0D34873F6F}"/>
              </a:ext>
            </a:extLst>
          </p:cNvPr>
          <p:cNvSpPr>
            <a:spLocks noGrp="1"/>
          </p:cNvSpPr>
          <p:nvPr>
            <p:ph idx="1"/>
          </p:nvPr>
        </p:nvSpPr>
        <p:spPr>
          <a:xfrm>
            <a:off x="838200" y="5333076"/>
            <a:ext cx="10515600" cy="1366721"/>
          </a:xfrm>
        </p:spPr>
        <p:txBody>
          <a:bodyPr/>
          <a:lstStyle/>
          <a:p>
            <a:r>
              <a:rPr lang="en-US" altLang="zh-CN" dirty="0"/>
              <a:t>Traditional RDBMSs</a:t>
            </a:r>
          </a:p>
          <a:p>
            <a:pPr lvl="1"/>
            <a:r>
              <a:rPr lang="en-US" altLang="zh-CN" dirty="0"/>
              <a:t>Strong consistency &amp; availability under a partition</a:t>
            </a:r>
          </a:p>
        </p:txBody>
      </p:sp>
      <p:pic>
        <p:nvPicPr>
          <p:cNvPr id="5" name="图片 4">
            <a:extLst>
              <a:ext uri="{FF2B5EF4-FFF2-40B4-BE49-F238E27FC236}">
                <a16:creationId xmlns:a16="http://schemas.microsoft.com/office/drawing/2014/main" id="{4D797116-7DB8-45ED-80DD-34BBD1262A2C}"/>
              </a:ext>
            </a:extLst>
          </p:cNvPr>
          <p:cNvPicPr>
            <a:picLocks noChangeAspect="1"/>
          </p:cNvPicPr>
          <p:nvPr/>
        </p:nvPicPr>
        <p:blipFill>
          <a:blip r:embed="rId2"/>
          <a:stretch>
            <a:fillRect/>
          </a:stretch>
        </p:blipFill>
        <p:spPr>
          <a:xfrm>
            <a:off x="3201224" y="3798342"/>
            <a:ext cx="5476875" cy="1343025"/>
          </a:xfrm>
          <a:prstGeom prst="rect">
            <a:avLst/>
          </a:prstGeom>
        </p:spPr>
      </p:pic>
      <p:sp>
        <p:nvSpPr>
          <p:cNvPr id="6" name="矩形 5">
            <a:extLst>
              <a:ext uri="{FF2B5EF4-FFF2-40B4-BE49-F238E27FC236}">
                <a16:creationId xmlns:a16="http://schemas.microsoft.com/office/drawing/2014/main" id="{22A64531-9E39-47DC-99BB-BBFE02EBD09E}"/>
              </a:ext>
            </a:extLst>
          </p:cNvPr>
          <p:cNvSpPr/>
          <p:nvPr/>
        </p:nvSpPr>
        <p:spPr>
          <a:xfrm>
            <a:off x="1828801" y="1968645"/>
            <a:ext cx="3216536" cy="1075765"/>
          </a:xfrm>
          <a:prstGeom prst="rect">
            <a:avLst/>
          </a:prstGeom>
          <a:solidFill>
            <a:schemeClr val="bg1"/>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solidFill>
                  <a:schemeClr val="tx1"/>
                </a:solidFill>
                <a:latin typeface="Arial" panose="020B0604020202020204" pitchFamily="34" charset="0"/>
                <a:cs typeface="Arial" panose="020B0604020202020204" pitchFamily="34" charset="0"/>
              </a:rPr>
              <a:t>Availability</a:t>
            </a:r>
            <a:endParaRPr lang="zh-CN" altLang="en-US" sz="3600" b="1" dirty="0">
              <a:solidFill>
                <a:schemeClr val="tx1"/>
              </a:solidFill>
              <a:latin typeface="Arial" panose="020B0604020202020204" pitchFamily="34" charset="0"/>
              <a:cs typeface="Arial" panose="020B0604020202020204" pitchFamily="34" charset="0"/>
            </a:endParaRPr>
          </a:p>
        </p:txBody>
      </p:sp>
      <p:sp>
        <p:nvSpPr>
          <p:cNvPr id="7" name="矩形 6">
            <a:extLst>
              <a:ext uri="{FF2B5EF4-FFF2-40B4-BE49-F238E27FC236}">
                <a16:creationId xmlns:a16="http://schemas.microsoft.com/office/drawing/2014/main" id="{1A455B58-DBE3-4E29-9DF3-539DB42A4906}"/>
              </a:ext>
            </a:extLst>
          </p:cNvPr>
          <p:cNvSpPr/>
          <p:nvPr/>
        </p:nvSpPr>
        <p:spPr>
          <a:xfrm>
            <a:off x="6788972" y="1968645"/>
            <a:ext cx="3216536" cy="1075765"/>
          </a:xfrm>
          <a:prstGeom prst="rect">
            <a:avLst/>
          </a:prstGeom>
          <a:solidFill>
            <a:schemeClr val="bg1"/>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solidFill>
                  <a:schemeClr val="tx1"/>
                </a:solidFill>
                <a:latin typeface="Arial" panose="020B0604020202020204" pitchFamily="34" charset="0"/>
                <a:cs typeface="Arial" panose="020B0604020202020204" pitchFamily="34" charset="0"/>
              </a:rPr>
              <a:t>Consistency</a:t>
            </a:r>
            <a:endParaRPr lang="zh-CN" altLang="en-US" sz="3600" b="1" dirty="0">
              <a:solidFill>
                <a:schemeClr val="tx1"/>
              </a:solidFill>
              <a:latin typeface="Arial" panose="020B0604020202020204" pitchFamily="34" charset="0"/>
              <a:cs typeface="Arial" panose="020B0604020202020204" pitchFamily="34" charset="0"/>
            </a:endParaRPr>
          </a:p>
        </p:txBody>
      </p:sp>
      <p:sp>
        <p:nvSpPr>
          <p:cNvPr id="8" name="文本框 7">
            <a:extLst>
              <a:ext uri="{FF2B5EF4-FFF2-40B4-BE49-F238E27FC236}">
                <a16:creationId xmlns:a16="http://schemas.microsoft.com/office/drawing/2014/main" id="{6EBE0E1F-B087-47D7-91D6-EB702594CF5E}"/>
              </a:ext>
            </a:extLst>
          </p:cNvPr>
          <p:cNvSpPr txBox="1"/>
          <p:nvPr/>
        </p:nvSpPr>
        <p:spPr>
          <a:xfrm>
            <a:off x="5403029" y="2036381"/>
            <a:ext cx="1154653" cy="923330"/>
          </a:xfrm>
          <a:prstGeom prst="rect">
            <a:avLst/>
          </a:prstGeom>
          <a:noFill/>
        </p:spPr>
        <p:txBody>
          <a:bodyPr wrap="square" rtlCol="0">
            <a:spAutoFit/>
          </a:bodyPr>
          <a:lstStyle/>
          <a:p>
            <a:r>
              <a:rPr lang="en-US" altLang="zh-CN" sz="5400" b="1" dirty="0">
                <a:solidFill>
                  <a:srgbClr val="FF0000"/>
                </a:solidFill>
              </a:rPr>
              <a:t>V.S.</a:t>
            </a:r>
            <a:endParaRPr lang="zh-CN" altLang="en-US" sz="5400" b="1" dirty="0">
              <a:solidFill>
                <a:srgbClr val="FF0000"/>
              </a:solidFill>
            </a:endParaRPr>
          </a:p>
        </p:txBody>
      </p:sp>
      <p:sp>
        <p:nvSpPr>
          <p:cNvPr id="9" name="矩形 8">
            <a:extLst>
              <a:ext uri="{FF2B5EF4-FFF2-40B4-BE49-F238E27FC236}">
                <a16:creationId xmlns:a16="http://schemas.microsoft.com/office/drawing/2014/main" id="{8F726CB7-2A57-4047-91C4-D6B73CA2C495}"/>
              </a:ext>
            </a:extLst>
          </p:cNvPr>
          <p:cNvSpPr/>
          <p:nvPr/>
        </p:nvSpPr>
        <p:spPr>
          <a:xfrm>
            <a:off x="4503256" y="4963745"/>
            <a:ext cx="3185488" cy="369332"/>
          </a:xfrm>
          <a:prstGeom prst="rect">
            <a:avLst/>
          </a:prstGeom>
        </p:spPr>
        <p:txBody>
          <a:bodyPr wrap="none">
            <a:spAutoFit/>
          </a:bodyPr>
          <a:lstStyle/>
          <a:p>
            <a:pPr algn="ctr"/>
            <a:r>
              <a:rPr lang="en-US" altLang="zh-CN" b="1" dirty="0">
                <a:latin typeface="Arial" panose="020B0604020202020204" pitchFamily="34" charset="0"/>
                <a:cs typeface="Arial" panose="020B0604020202020204" pitchFamily="34" charset="0"/>
              </a:rPr>
              <a:t>Keeping partition-tolerance</a:t>
            </a:r>
            <a:endParaRPr lang="zh-CN" altLang="en-US" b="1" dirty="0">
              <a:latin typeface="Arial" panose="020B0604020202020204" pitchFamily="34" charset="0"/>
              <a:cs typeface="Arial" panose="020B0604020202020204" pitchFamily="34" charset="0"/>
            </a:endParaRPr>
          </a:p>
        </p:txBody>
      </p:sp>
      <p:sp>
        <p:nvSpPr>
          <p:cNvPr id="10" name="矩形 9">
            <a:extLst>
              <a:ext uri="{FF2B5EF4-FFF2-40B4-BE49-F238E27FC236}">
                <a16:creationId xmlns:a16="http://schemas.microsoft.com/office/drawing/2014/main" id="{C8ED9DAA-B664-40D2-ADEF-ABE15898299C}"/>
              </a:ext>
            </a:extLst>
          </p:cNvPr>
          <p:cNvSpPr/>
          <p:nvPr/>
        </p:nvSpPr>
        <p:spPr>
          <a:xfrm>
            <a:off x="6478793" y="1071370"/>
            <a:ext cx="4263614" cy="646331"/>
          </a:xfrm>
          <a:prstGeom prst="rect">
            <a:avLst/>
          </a:prstGeom>
        </p:spPr>
        <p:txBody>
          <a:bodyPr wrap="square">
            <a:spAutoFit/>
          </a:bodyPr>
          <a:lstStyle/>
          <a:p>
            <a:pPr lvl="0" algn="ctr">
              <a:defRPr/>
            </a:pPr>
            <a:r>
              <a:rPr lang="en-US" altLang="zh-CN" b="1" i="1" u="sng" kern="0" dirty="0">
                <a:latin typeface="Helvetica" charset="0"/>
                <a:ea typeface="ＭＳ Ｐゴシック" charset="0"/>
                <a:cs typeface="ＭＳ Ｐゴシック" charset="0"/>
              </a:rPr>
              <a:t>HBase</a:t>
            </a:r>
            <a:r>
              <a:rPr lang="en-US" altLang="zh-CN" b="1" i="1" kern="0" dirty="0">
                <a:latin typeface="Helvetica" charset="0"/>
                <a:ea typeface="ＭＳ Ｐゴシック" charset="0"/>
                <a:cs typeface="ＭＳ Ｐゴシック" charset="0"/>
              </a:rPr>
              <a:t>, </a:t>
            </a:r>
            <a:r>
              <a:rPr lang="en-US" altLang="zh-CN" b="1" i="1" kern="0" dirty="0" err="1">
                <a:latin typeface="Helvetica" charset="0"/>
                <a:ea typeface="ＭＳ Ｐゴシック" charset="0"/>
                <a:cs typeface="ＭＳ Ｐゴシック" charset="0"/>
              </a:rPr>
              <a:t>HyperTable</a:t>
            </a:r>
            <a:r>
              <a:rPr lang="en-US" altLang="zh-CN" b="1" i="1" kern="0" dirty="0">
                <a:latin typeface="Helvetica" charset="0"/>
                <a:ea typeface="ＭＳ Ｐゴシック" charset="0"/>
                <a:cs typeface="ＭＳ Ｐゴシック" charset="0"/>
              </a:rPr>
              <a:t>,</a:t>
            </a:r>
          </a:p>
          <a:p>
            <a:pPr lvl="0" algn="ctr">
              <a:defRPr/>
            </a:pPr>
            <a:r>
              <a:rPr lang="en-US" altLang="zh-CN" b="1" i="1" kern="0" dirty="0" err="1">
                <a:latin typeface="Helvetica" charset="0"/>
                <a:ea typeface="ＭＳ Ｐゴシック" charset="0"/>
                <a:cs typeface="ＭＳ Ｐゴシック" charset="0"/>
              </a:rPr>
              <a:t>BigTable</a:t>
            </a:r>
            <a:r>
              <a:rPr lang="en-US" altLang="zh-CN" b="1" i="1" kern="0" dirty="0">
                <a:latin typeface="Helvetica" charset="0"/>
                <a:ea typeface="ＭＳ Ｐゴシック" charset="0"/>
                <a:cs typeface="ＭＳ Ｐゴシック" charset="0"/>
              </a:rPr>
              <a:t>, Spanner</a:t>
            </a:r>
          </a:p>
        </p:txBody>
      </p:sp>
      <p:sp>
        <p:nvSpPr>
          <p:cNvPr id="11" name="TextBox 8">
            <a:extLst>
              <a:ext uri="{FF2B5EF4-FFF2-40B4-BE49-F238E27FC236}">
                <a16:creationId xmlns:a16="http://schemas.microsoft.com/office/drawing/2014/main" id="{A5908535-CAE9-4F60-909F-0560A0AD9FB3}"/>
              </a:ext>
            </a:extLst>
          </p:cNvPr>
          <p:cNvSpPr txBox="1">
            <a:spLocks noChangeArrowheads="1"/>
          </p:cNvSpPr>
          <p:nvPr/>
        </p:nvSpPr>
        <p:spPr bwMode="auto">
          <a:xfrm>
            <a:off x="2153309" y="1071370"/>
            <a:ext cx="2349947" cy="646331"/>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defPPr>
              <a:defRPr lang="zh-CN"/>
            </a:defPPr>
            <a:lvl1pPr lvl="0" algn="ctr">
              <a:defRPr b="1" i="1" u="sng" kern="0">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dirty="0"/>
              <a:t>Cassandra</a:t>
            </a:r>
            <a:r>
              <a:rPr lang="en-US" u="none" dirty="0"/>
              <a:t>, </a:t>
            </a:r>
            <a:r>
              <a:rPr lang="en-US" u="none" dirty="0" err="1"/>
              <a:t>Riak</a:t>
            </a:r>
            <a:r>
              <a:rPr lang="en-US" u="none" dirty="0"/>
              <a:t>, </a:t>
            </a:r>
          </a:p>
          <a:p>
            <a:r>
              <a:rPr lang="en-US" u="none" dirty="0"/>
              <a:t>Dynamo, Voldemort</a:t>
            </a:r>
          </a:p>
        </p:txBody>
      </p:sp>
      <p:sp>
        <p:nvSpPr>
          <p:cNvPr id="12" name="文本框 11">
            <a:extLst>
              <a:ext uri="{FF2B5EF4-FFF2-40B4-BE49-F238E27FC236}">
                <a16:creationId xmlns:a16="http://schemas.microsoft.com/office/drawing/2014/main" id="{4213BC81-ADB9-47E5-8C8E-C6A1023B3798}"/>
              </a:ext>
            </a:extLst>
          </p:cNvPr>
          <p:cNvSpPr txBox="1"/>
          <p:nvPr/>
        </p:nvSpPr>
        <p:spPr>
          <a:xfrm>
            <a:off x="1668325" y="3415892"/>
            <a:ext cx="883907" cy="646331"/>
          </a:xfrm>
          <a:prstGeom prst="rect">
            <a:avLst/>
          </a:prstGeom>
          <a:noFill/>
        </p:spPr>
        <p:txBody>
          <a:bodyPr wrap="square" rtlCol="0">
            <a:spAutoFit/>
          </a:bodyPr>
          <a:lstStyle/>
          <a:p>
            <a:r>
              <a:rPr lang="en-US" altLang="zh-CN" sz="3600" b="1" dirty="0">
                <a:latin typeface="Arial" panose="020B0604020202020204" pitchFamily="34" charset="0"/>
                <a:cs typeface="Arial" panose="020B0604020202020204" pitchFamily="34" charset="0"/>
              </a:rPr>
              <a:t>AP</a:t>
            </a:r>
            <a:endParaRPr lang="zh-CN" altLang="en-US" sz="3600" b="1" dirty="0">
              <a:latin typeface="Arial" panose="020B0604020202020204" pitchFamily="34" charset="0"/>
              <a:cs typeface="Arial" panose="020B0604020202020204" pitchFamily="34" charset="0"/>
            </a:endParaRPr>
          </a:p>
        </p:txBody>
      </p:sp>
      <p:sp>
        <p:nvSpPr>
          <p:cNvPr id="13" name="文本框 12">
            <a:extLst>
              <a:ext uri="{FF2B5EF4-FFF2-40B4-BE49-F238E27FC236}">
                <a16:creationId xmlns:a16="http://schemas.microsoft.com/office/drawing/2014/main" id="{BF8980D7-55EC-431A-84BA-D21901D969C5}"/>
              </a:ext>
            </a:extLst>
          </p:cNvPr>
          <p:cNvSpPr txBox="1"/>
          <p:nvPr/>
        </p:nvSpPr>
        <p:spPr>
          <a:xfrm>
            <a:off x="9327091" y="3415891"/>
            <a:ext cx="883907" cy="646331"/>
          </a:xfrm>
          <a:prstGeom prst="rect">
            <a:avLst/>
          </a:prstGeom>
          <a:noFill/>
        </p:spPr>
        <p:txBody>
          <a:bodyPr wrap="square" rtlCol="0">
            <a:spAutoFit/>
          </a:bodyPr>
          <a:lstStyle/>
          <a:p>
            <a:r>
              <a:rPr lang="en-US" altLang="zh-CN" sz="3600" b="1" dirty="0">
                <a:latin typeface="Arial" panose="020B0604020202020204" pitchFamily="34" charset="0"/>
                <a:cs typeface="Arial" panose="020B0604020202020204" pitchFamily="34" charset="0"/>
              </a:rPr>
              <a:t>CP</a:t>
            </a:r>
            <a:endParaRPr lang="zh-CN" alt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62625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500"/>
                                        <p:tgtEl>
                                          <p:spTgt spid="4">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Effect transition="in" filter="fade">
                                      <p:cBhvr>
                                        <p:cTn id="20" dur="500"/>
                                        <p:tgtEl>
                                          <p:spTgt spid="4">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0" grpId="0"/>
      <p:bldP spid="11" grpId="0"/>
      <p:bldP spid="12" grpId="0"/>
      <p:bldP spid="1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633338-379A-42F9-9EEF-8508CB2042A7}"/>
              </a:ext>
            </a:extLst>
          </p:cNvPr>
          <p:cNvSpPr>
            <a:spLocks noGrp="1"/>
          </p:cNvSpPr>
          <p:nvPr>
            <p:ph type="title"/>
          </p:nvPr>
        </p:nvSpPr>
        <p:spPr>
          <a:xfrm>
            <a:off x="846086" y="158202"/>
            <a:ext cx="11345914" cy="813980"/>
          </a:xfrm>
        </p:spPr>
        <p:txBody>
          <a:bodyPr>
            <a:normAutofit fontScale="90000"/>
          </a:bodyPr>
          <a:lstStyle/>
          <a:p>
            <a:r>
              <a:rPr lang="en-US" altLang="zh-CN" dirty="0"/>
              <a:t>So, do AP systems totally </a:t>
            </a:r>
            <a:r>
              <a:rPr lang="en-US" altLang="zh-CN" b="1" dirty="0">
                <a:solidFill>
                  <a:srgbClr val="FF0000"/>
                </a:solidFill>
              </a:rPr>
              <a:t>give up Consistency</a:t>
            </a:r>
            <a:r>
              <a:rPr lang="en-US" altLang="zh-CN" dirty="0"/>
              <a:t>? </a:t>
            </a:r>
            <a:endParaRPr lang="zh-CN" altLang="en-US" dirty="0"/>
          </a:p>
        </p:txBody>
      </p:sp>
      <p:sp>
        <p:nvSpPr>
          <p:cNvPr id="3" name="灯片编号占位符 2">
            <a:extLst>
              <a:ext uri="{FF2B5EF4-FFF2-40B4-BE49-F238E27FC236}">
                <a16:creationId xmlns:a16="http://schemas.microsoft.com/office/drawing/2014/main" id="{6A23AB13-F2C6-4FC0-B8F0-49B14BCAFDFC}"/>
              </a:ext>
            </a:extLst>
          </p:cNvPr>
          <p:cNvSpPr>
            <a:spLocks noGrp="1"/>
          </p:cNvSpPr>
          <p:nvPr>
            <p:ph type="sldNum" sz="quarter" idx="12"/>
          </p:nvPr>
        </p:nvSpPr>
        <p:spPr/>
        <p:txBody>
          <a:bodyPr/>
          <a:lstStyle/>
          <a:p>
            <a:fld id="{F210D295-9B15-4757-888B-4FDF115DEA16}" type="slidenum">
              <a:rPr lang="zh-CN" altLang="en-US" smtClean="0"/>
              <a:t>38</a:t>
            </a:fld>
            <a:endParaRPr lang="zh-CN" altLang="en-US"/>
          </a:p>
        </p:txBody>
      </p:sp>
      <p:sp>
        <p:nvSpPr>
          <p:cNvPr id="4" name="内容占位符 3">
            <a:extLst>
              <a:ext uri="{FF2B5EF4-FFF2-40B4-BE49-F238E27FC236}">
                <a16:creationId xmlns:a16="http://schemas.microsoft.com/office/drawing/2014/main" id="{A41B2F82-9033-40B5-9990-F65C03461AC1}"/>
              </a:ext>
            </a:extLst>
          </p:cNvPr>
          <p:cNvSpPr>
            <a:spLocks noGrp="1"/>
          </p:cNvSpPr>
          <p:nvPr>
            <p:ph idx="1"/>
          </p:nvPr>
        </p:nvSpPr>
        <p:spPr/>
        <p:txBody>
          <a:bodyPr>
            <a:normAutofit fontScale="92500"/>
          </a:bodyPr>
          <a:lstStyle/>
          <a:p>
            <a:r>
              <a:rPr lang="en-US" altLang="zh-CN" dirty="0"/>
              <a:t>No! Use some weaker consistency model</a:t>
            </a:r>
          </a:p>
          <a:p>
            <a:r>
              <a:rPr lang="en-US" altLang="zh-CN" dirty="0"/>
              <a:t>Cassandra chooses </a:t>
            </a:r>
            <a:r>
              <a:rPr lang="en-US" altLang="zh-CN" b="1" dirty="0">
                <a:solidFill>
                  <a:srgbClr val="FF0000"/>
                </a:solidFill>
              </a:rPr>
              <a:t>Eventual Consistency </a:t>
            </a:r>
          </a:p>
          <a:p>
            <a:pPr lvl="1"/>
            <a:r>
              <a:rPr lang="en-US" altLang="zh-CN" dirty="0"/>
              <a:t>If all writes stop (to a key), then all its values (replicas) will converge eventually.</a:t>
            </a:r>
          </a:p>
          <a:p>
            <a:pPr lvl="1"/>
            <a:r>
              <a:rPr lang="en-US" altLang="zh-CN" dirty="0"/>
              <a:t>If writes continue, then system always tries to keep converging.</a:t>
            </a:r>
          </a:p>
          <a:p>
            <a:pPr lvl="2"/>
            <a:r>
              <a:rPr lang="en-US" altLang="zh-CN" dirty="0"/>
              <a:t>Moving “wave” of updated values lagging behind the latest values sent by clients, but always trying to catch up.</a:t>
            </a:r>
          </a:p>
          <a:p>
            <a:pPr lvl="1"/>
            <a:r>
              <a:rPr lang="en-US" altLang="zh-CN" dirty="0"/>
              <a:t>May still return stale values to clients (e.g., if many back-to-back writes).</a:t>
            </a:r>
          </a:p>
          <a:p>
            <a:pPr lvl="1"/>
            <a:r>
              <a:rPr lang="en-US" altLang="zh-CN" dirty="0"/>
              <a:t>But works well when there a few periods of low writes – system converges quickly.</a:t>
            </a:r>
          </a:p>
        </p:txBody>
      </p:sp>
    </p:spTree>
    <p:extLst>
      <p:ext uri="{BB962C8B-B14F-4D97-AF65-F5344CB8AC3E}">
        <p14:creationId xmlns:p14="http://schemas.microsoft.com/office/powerpoint/2010/main" val="225949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B42630-9566-4014-8D20-D670891D0429}"/>
              </a:ext>
            </a:extLst>
          </p:cNvPr>
          <p:cNvSpPr>
            <a:spLocks noGrp="1"/>
          </p:cNvSpPr>
          <p:nvPr>
            <p:ph type="title"/>
          </p:nvPr>
        </p:nvSpPr>
        <p:spPr>
          <a:xfrm>
            <a:off x="846086" y="158202"/>
            <a:ext cx="10847476" cy="813980"/>
          </a:xfrm>
        </p:spPr>
        <p:txBody>
          <a:bodyPr>
            <a:normAutofit fontScale="90000"/>
          </a:bodyPr>
          <a:lstStyle/>
          <a:p>
            <a:r>
              <a:rPr lang="en-US" altLang="zh-CN" dirty="0"/>
              <a:t>Consistency model: </a:t>
            </a:r>
            <a:br>
              <a:rPr lang="en-US" altLang="zh-CN" dirty="0"/>
            </a:br>
            <a:r>
              <a:rPr lang="en-US" altLang="zh-CN" dirty="0"/>
              <a:t>RDBMS vs. Key-value stores</a:t>
            </a:r>
            <a:endParaRPr lang="zh-CN" altLang="en-US" dirty="0"/>
          </a:p>
        </p:txBody>
      </p:sp>
      <p:sp>
        <p:nvSpPr>
          <p:cNvPr id="3" name="灯片编号占位符 2">
            <a:extLst>
              <a:ext uri="{FF2B5EF4-FFF2-40B4-BE49-F238E27FC236}">
                <a16:creationId xmlns:a16="http://schemas.microsoft.com/office/drawing/2014/main" id="{8600FBF2-91B3-4573-AF6E-DF37D150569E}"/>
              </a:ext>
            </a:extLst>
          </p:cNvPr>
          <p:cNvSpPr>
            <a:spLocks noGrp="1"/>
          </p:cNvSpPr>
          <p:nvPr>
            <p:ph type="sldNum" sz="quarter" idx="12"/>
          </p:nvPr>
        </p:nvSpPr>
        <p:spPr/>
        <p:txBody>
          <a:bodyPr/>
          <a:lstStyle/>
          <a:p>
            <a:fld id="{F210D295-9B15-4757-888B-4FDF115DEA16}" type="slidenum">
              <a:rPr lang="zh-CN" altLang="en-US" smtClean="0"/>
              <a:t>39</a:t>
            </a:fld>
            <a:endParaRPr lang="zh-CN" altLang="en-US"/>
          </a:p>
        </p:txBody>
      </p:sp>
      <p:sp>
        <p:nvSpPr>
          <p:cNvPr id="4" name="内容占位符 3">
            <a:extLst>
              <a:ext uri="{FF2B5EF4-FFF2-40B4-BE49-F238E27FC236}">
                <a16:creationId xmlns:a16="http://schemas.microsoft.com/office/drawing/2014/main" id="{2F806D38-5792-4BC9-8D20-677DCDE0836C}"/>
              </a:ext>
            </a:extLst>
          </p:cNvPr>
          <p:cNvSpPr>
            <a:spLocks noGrp="1"/>
          </p:cNvSpPr>
          <p:nvPr>
            <p:ph idx="1"/>
          </p:nvPr>
        </p:nvSpPr>
        <p:spPr>
          <a:xfrm>
            <a:off x="118335" y="1326833"/>
            <a:ext cx="5830644" cy="5394643"/>
          </a:xfrm>
          <a:ln>
            <a:solidFill>
              <a:schemeClr val="tx1"/>
            </a:solidFill>
          </a:ln>
        </p:spPr>
        <p:txBody>
          <a:bodyPr>
            <a:normAutofit fontScale="92500" lnSpcReduction="20000"/>
          </a:bodyPr>
          <a:lstStyle/>
          <a:p>
            <a:r>
              <a:rPr lang="en-US" altLang="zh-CN" sz="3600" dirty="0"/>
              <a:t>RDBMS provide </a:t>
            </a:r>
            <a:r>
              <a:rPr lang="en-US" altLang="zh-CN" sz="3600" b="1" dirty="0">
                <a:solidFill>
                  <a:srgbClr val="FF0000"/>
                </a:solidFill>
              </a:rPr>
              <a:t>ACID</a:t>
            </a:r>
            <a:r>
              <a:rPr lang="en-US" altLang="zh-CN" sz="3600" dirty="0"/>
              <a:t> </a:t>
            </a:r>
          </a:p>
          <a:p>
            <a:pPr lvl="1"/>
            <a:r>
              <a:rPr lang="en-US" altLang="zh-CN" dirty="0"/>
              <a:t>Atomicity</a:t>
            </a:r>
          </a:p>
          <a:p>
            <a:pPr lvl="2"/>
            <a:r>
              <a:rPr lang="en-US" altLang="zh-CN" dirty="0"/>
              <a:t>All operations in a transaction succeed or every operation is rolled back</a:t>
            </a:r>
          </a:p>
          <a:p>
            <a:pPr lvl="1"/>
            <a:r>
              <a:rPr lang="en-US" altLang="zh-CN" dirty="0"/>
              <a:t>Consistency </a:t>
            </a:r>
          </a:p>
          <a:p>
            <a:pPr lvl="2"/>
            <a:r>
              <a:rPr lang="en-US" altLang="zh-CN" dirty="0"/>
              <a:t>On the completion of a transaction, the database is structurally sound</a:t>
            </a:r>
          </a:p>
          <a:p>
            <a:pPr lvl="1"/>
            <a:r>
              <a:rPr lang="en-US" altLang="zh-CN" dirty="0"/>
              <a:t>Isolation</a:t>
            </a:r>
          </a:p>
          <a:p>
            <a:pPr lvl="2"/>
            <a:r>
              <a:rPr lang="en-US" altLang="zh-CN" dirty="0"/>
              <a:t>Transactions do not contend with one another</a:t>
            </a:r>
          </a:p>
          <a:p>
            <a:pPr lvl="1"/>
            <a:r>
              <a:rPr lang="en-US" altLang="zh-CN" dirty="0"/>
              <a:t>Durability</a:t>
            </a:r>
          </a:p>
          <a:p>
            <a:pPr lvl="2"/>
            <a:r>
              <a:rPr lang="en-US" altLang="zh-CN" dirty="0"/>
              <a:t>The results of applying a transaction are permanent, even in the presence of failures</a:t>
            </a:r>
          </a:p>
        </p:txBody>
      </p:sp>
      <p:sp>
        <p:nvSpPr>
          <p:cNvPr id="6" name="内容占位符 3">
            <a:extLst>
              <a:ext uri="{FF2B5EF4-FFF2-40B4-BE49-F238E27FC236}">
                <a16:creationId xmlns:a16="http://schemas.microsoft.com/office/drawing/2014/main" id="{57F3AC6E-A66B-45BC-9445-B37DE8A90136}"/>
              </a:ext>
            </a:extLst>
          </p:cNvPr>
          <p:cNvSpPr txBox="1">
            <a:spLocks/>
          </p:cNvSpPr>
          <p:nvPr/>
        </p:nvSpPr>
        <p:spPr>
          <a:xfrm>
            <a:off x="6269824" y="1326833"/>
            <a:ext cx="5830644" cy="5394643"/>
          </a:xfrm>
          <a:prstGeom prst="rect">
            <a:avLst/>
          </a:prstGeom>
          <a:ln>
            <a:solidFill>
              <a:schemeClr val="tx1"/>
            </a:solidFill>
          </a:ln>
        </p:spPr>
        <p:txBody>
          <a:bodyPr vert="horz" lIns="91440" tIns="45720" rIns="91440" bIns="45720" rtlCol="0">
            <a:normAutofit fontScale="92500" lnSpcReduction="20000"/>
          </a:bodyPr>
          <a:lstStyle>
            <a:lvl1pPr marL="450850" indent="-450850" algn="l" defTabSz="914400" rtl="0" eaLnBrk="1" latinLnBrk="0" hangingPunct="1">
              <a:lnSpc>
                <a:spcPct val="90000"/>
              </a:lnSpc>
              <a:spcBef>
                <a:spcPts val="1000"/>
              </a:spcBef>
              <a:buClr>
                <a:srgbClr val="00007D"/>
              </a:buClr>
              <a:buSzPct val="90000"/>
              <a:buFont typeface="Wingdings" panose="05000000000000000000" pitchFamily="2" charset="2"/>
              <a:buChar char="n"/>
              <a:defRPr sz="2800" kern="1200" baseline="0">
                <a:solidFill>
                  <a:schemeClr val="tx1"/>
                </a:solidFill>
                <a:latin typeface="Arial" panose="020B0604020202020204" pitchFamily="34" charset="0"/>
                <a:ea typeface="微软雅黑" panose="020B0503020204020204" pitchFamily="34" charset="-122"/>
                <a:cs typeface="+mn-cs"/>
              </a:defRPr>
            </a:lvl1pPr>
            <a:lvl2pPr marL="900113" indent="-450850" algn="l" defTabSz="914400" rtl="0" eaLnBrk="1" latinLnBrk="0" hangingPunct="1">
              <a:lnSpc>
                <a:spcPct val="130000"/>
              </a:lnSpc>
              <a:spcBef>
                <a:spcPts val="500"/>
              </a:spcBef>
              <a:buClr>
                <a:srgbClr val="9999CC"/>
              </a:buClr>
              <a:buSzPct val="80000"/>
              <a:buFont typeface="Wingdings" pitchFamily="2" charset="2"/>
              <a:buChar char=""/>
              <a:defRPr sz="2400" kern="1200" baseline="0">
                <a:solidFill>
                  <a:schemeClr val="tx1"/>
                </a:solidFill>
                <a:latin typeface="Arial" panose="020B0604020202020204" pitchFamily="34" charset="0"/>
                <a:ea typeface="微软雅黑" panose="020B0503020204020204" pitchFamily="34" charset="-122"/>
                <a:cs typeface="+mn-cs"/>
              </a:defRPr>
            </a:lvl2pPr>
            <a:lvl3pPr marL="1350000" indent="-450000" algn="l" defTabSz="914400" rtl="0" eaLnBrk="1" latinLnBrk="0" hangingPunct="1">
              <a:lnSpc>
                <a:spcPct val="130000"/>
              </a:lnSpc>
              <a:spcBef>
                <a:spcPts val="500"/>
              </a:spcBef>
              <a:buSzPct val="80000"/>
              <a:buFont typeface="Wingdings" panose="05000000000000000000" pitchFamily="2" charset="2"/>
              <a:buChar char="Ø"/>
              <a:defRPr sz="2000" kern="1200" baseline="0">
                <a:solidFill>
                  <a:schemeClr val="tx1"/>
                </a:solidFill>
                <a:latin typeface="Arial" panose="020B0604020202020204" pitchFamily="34" charset="0"/>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Arial" panose="020B0604020202020204" pitchFamily="34" charset="0"/>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600" dirty="0"/>
              <a:t>Key-value stores provide </a:t>
            </a:r>
            <a:r>
              <a:rPr lang="en-US" altLang="zh-CN" sz="3600" b="1" dirty="0">
                <a:solidFill>
                  <a:srgbClr val="FF0000"/>
                </a:solidFill>
              </a:rPr>
              <a:t>BASE</a:t>
            </a:r>
          </a:p>
          <a:p>
            <a:pPr lvl="1"/>
            <a:r>
              <a:rPr lang="en-US" altLang="zh-CN" b="1" u="sng" dirty="0"/>
              <a:t>B</a:t>
            </a:r>
            <a:r>
              <a:rPr lang="en-US" altLang="zh-CN" dirty="0"/>
              <a:t>asically </a:t>
            </a:r>
            <a:r>
              <a:rPr lang="en-US" altLang="zh-CN" b="1" u="sng" dirty="0"/>
              <a:t>A</a:t>
            </a:r>
            <a:r>
              <a:rPr lang="en-US" altLang="zh-CN" dirty="0"/>
              <a:t>vailable </a:t>
            </a:r>
            <a:r>
              <a:rPr lang="en-US" altLang="zh-CN" b="1" u="sng" dirty="0"/>
              <a:t>S</a:t>
            </a:r>
            <a:r>
              <a:rPr lang="en-US" altLang="zh-CN" dirty="0"/>
              <a:t>oft-state </a:t>
            </a:r>
            <a:r>
              <a:rPr lang="en-US" altLang="zh-CN" b="1" u="sng" dirty="0"/>
              <a:t>E</a:t>
            </a:r>
            <a:r>
              <a:rPr lang="en-US" altLang="zh-CN" dirty="0"/>
              <a:t>ventual Consistency</a:t>
            </a:r>
          </a:p>
          <a:p>
            <a:pPr lvl="1"/>
            <a:r>
              <a:rPr lang="en-US" altLang="zh-CN" dirty="0"/>
              <a:t>Basic Availability</a:t>
            </a:r>
          </a:p>
          <a:p>
            <a:pPr lvl="2"/>
            <a:r>
              <a:rPr lang="en-US" altLang="zh-CN" dirty="0"/>
              <a:t>Reads/writes complete reliably and quickly</a:t>
            </a:r>
          </a:p>
          <a:p>
            <a:pPr lvl="1"/>
            <a:r>
              <a:rPr lang="en-US" altLang="zh-CN" dirty="0"/>
              <a:t>Soft-state</a:t>
            </a:r>
          </a:p>
          <a:p>
            <a:pPr lvl="2"/>
            <a:r>
              <a:rPr lang="en-US" altLang="zh-CN" dirty="0"/>
              <a:t>Don’t have to be write-consistent, nor do different replicas have to be mutually consistent all the time.</a:t>
            </a:r>
          </a:p>
          <a:p>
            <a:pPr lvl="1"/>
            <a:r>
              <a:rPr lang="en-US" altLang="zh-CN" dirty="0"/>
              <a:t>Eventual consistency</a:t>
            </a:r>
          </a:p>
          <a:p>
            <a:pPr lvl="2"/>
            <a:r>
              <a:rPr lang="en-US" altLang="zh-CN" dirty="0"/>
              <a:t>Consistent at some later point</a:t>
            </a:r>
          </a:p>
        </p:txBody>
      </p:sp>
      <p:pic>
        <p:nvPicPr>
          <p:cNvPr id="8" name="图片 7">
            <a:extLst>
              <a:ext uri="{FF2B5EF4-FFF2-40B4-BE49-F238E27FC236}">
                <a16:creationId xmlns:a16="http://schemas.microsoft.com/office/drawing/2014/main" id="{820AA396-D063-44EB-9D18-7D7499131A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4466" y="2564885"/>
            <a:ext cx="5055289" cy="3791467"/>
          </a:xfrm>
          <a:prstGeom prst="rect">
            <a:avLst/>
          </a:prstGeom>
        </p:spPr>
      </p:pic>
    </p:spTree>
    <p:extLst>
      <p:ext uri="{BB962C8B-B14F-4D97-AF65-F5344CB8AC3E}">
        <p14:creationId xmlns:p14="http://schemas.microsoft.com/office/powerpoint/2010/main" val="907972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500"/>
                                        <p:tgtEl>
                                          <p:spTgt spid="4">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fade">
                                      <p:cBhvr>
                                        <p:cTn id="13" dur="500"/>
                                        <p:tgtEl>
                                          <p:spTgt spid="4">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fade">
                                      <p:cBhvr>
                                        <p:cTn id="16" dur="500"/>
                                        <p:tgtEl>
                                          <p:spTgt spid="4">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fade">
                                      <p:cBhvr>
                                        <p:cTn id="19" dur="500"/>
                                        <p:tgtEl>
                                          <p:spTgt spid="4">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Effect transition="in" filter="fade">
                                      <p:cBhvr>
                                        <p:cTn id="25" dur="500"/>
                                        <p:tgtEl>
                                          <p:spTgt spid="4">
                                            <p:txEl>
                                              <p:pRg st="5" end="5"/>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Effect transition="in" filter="fade">
                                      <p:cBhvr>
                                        <p:cTn id="28" dur="500"/>
                                        <p:tgtEl>
                                          <p:spTgt spid="4">
                                            <p:txEl>
                                              <p:pRg st="6" end="6"/>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animEffect transition="in" filter="fade">
                                      <p:cBhvr>
                                        <p:cTn id="31" dur="500"/>
                                        <p:tgtEl>
                                          <p:spTgt spid="4">
                                            <p:txEl>
                                              <p:pRg st="7" end="7"/>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
                                            <p:txEl>
                                              <p:pRg st="8" end="8"/>
                                            </p:txEl>
                                          </p:spTgt>
                                        </p:tgtEl>
                                        <p:attrNameLst>
                                          <p:attrName>style.visibility</p:attrName>
                                        </p:attrNameLst>
                                      </p:cBhvr>
                                      <p:to>
                                        <p:strVal val="visible"/>
                                      </p:to>
                                    </p:set>
                                    <p:animEffect transition="in" filter="fade">
                                      <p:cBhvr>
                                        <p:cTn id="34" dur="500"/>
                                        <p:tgtEl>
                                          <p:spTgt spid="4">
                                            <p:txEl>
                                              <p:pRg st="8" end="8"/>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500"/>
                                        <p:tgtEl>
                                          <p:spTgt spid="6"/>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fade">
                                      <p:cBhvr>
                                        <p:cTn id="4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DFDC375-207C-4980-91CB-3A3AAC812228}"/>
              </a:ext>
            </a:extLst>
          </p:cNvPr>
          <p:cNvSpPr>
            <a:spLocks noGrp="1"/>
          </p:cNvSpPr>
          <p:nvPr>
            <p:ph type="title"/>
          </p:nvPr>
        </p:nvSpPr>
        <p:spPr/>
        <p:txBody>
          <a:bodyPr/>
          <a:lstStyle/>
          <a:p>
            <a:r>
              <a:rPr lang="en-US" altLang="zh-CN" dirty="0"/>
              <a:t>Outline</a:t>
            </a:r>
            <a:endParaRPr lang="zh-CN" altLang="en-US" dirty="0"/>
          </a:p>
        </p:txBody>
      </p:sp>
      <p:sp>
        <p:nvSpPr>
          <p:cNvPr id="4" name="灯片编号占位符 3">
            <a:extLst>
              <a:ext uri="{FF2B5EF4-FFF2-40B4-BE49-F238E27FC236}">
                <a16:creationId xmlns:a16="http://schemas.microsoft.com/office/drawing/2014/main" id="{A5B5F23B-40D6-4A7E-9CF2-EBBD6DD53000}"/>
              </a:ext>
            </a:extLst>
          </p:cNvPr>
          <p:cNvSpPr>
            <a:spLocks noGrp="1"/>
          </p:cNvSpPr>
          <p:nvPr>
            <p:ph type="sldNum" sz="quarter" idx="12"/>
          </p:nvPr>
        </p:nvSpPr>
        <p:spPr/>
        <p:txBody>
          <a:bodyPr/>
          <a:lstStyle/>
          <a:p>
            <a:fld id="{F210D295-9B15-4757-888B-4FDF115DEA16}" type="slidenum">
              <a:rPr lang="zh-CN" altLang="en-US" smtClean="0"/>
              <a:t>4</a:t>
            </a:fld>
            <a:endParaRPr lang="zh-CN" altLang="en-US"/>
          </a:p>
        </p:txBody>
      </p:sp>
      <p:sp>
        <p:nvSpPr>
          <p:cNvPr id="7" name="文本框 6">
            <a:extLst>
              <a:ext uri="{FF2B5EF4-FFF2-40B4-BE49-F238E27FC236}">
                <a16:creationId xmlns:a16="http://schemas.microsoft.com/office/drawing/2014/main" id="{882281F1-AA0D-4825-A0EC-D57A8D7ECBD7}"/>
              </a:ext>
            </a:extLst>
          </p:cNvPr>
          <p:cNvSpPr txBox="1"/>
          <p:nvPr/>
        </p:nvSpPr>
        <p:spPr>
          <a:xfrm>
            <a:off x="846086" y="1591936"/>
            <a:ext cx="10507714" cy="3313599"/>
          </a:xfrm>
          <a:prstGeom prst="rect">
            <a:avLst/>
          </a:prstGeom>
          <a:noFill/>
        </p:spPr>
        <p:txBody>
          <a:bodyPr wrap="square" rtlCol="0">
            <a:spAutoFit/>
          </a:bodyPr>
          <a:lstStyle/>
          <a:p>
            <a:pPr marL="742950" indent="-742950">
              <a:lnSpc>
                <a:spcPct val="150000"/>
              </a:lnSpc>
              <a:buFont typeface="+mj-ea"/>
              <a:buAutoNum type="circleNumDbPlain"/>
            </a:pPr>
            <a:r>
              <a:rPr lang="en-US" altLang="zh-CN" sz="3600" b="1" dirty="0">
                <a:solidFill>
                  <a:srgbClr val="FF0000"/>
                </a:solidFill>
                <a:latin typeface="Arial" panose="020B0604020202020204" pitchFamily="34" charset="0"/>
                <a:cs typeface="Arial" panose="020B0604020202020204" pitchFamily="34" charset="0"/>
              </a:rPr>
              <a:t>Introduction to Key-Value Store/NoSQL</a:t>
            </a:r>
          </a:p>
          <a:p>
            <a:pPr marL="742950" indent="-742950">
              <a:lnSpc>
                <a:spcPct val="150000"/>
              </a:lnSpc>
              <a:buFont typeface="+mj-lt"/>
              <a:buAutoNum type="circleNumDbPlain"/>
            </a:pPr>
            <a:r>
              <a:rPr lang="en-US" altLang="zh-CN" sz="3600" dirty="0">
                <a:latin typeface="Arial" panose="020B0604020202020204" pitchFamily="34" charset="0"/>
                <a:cs typeface="Arial" panose="020B0604020202020204" pitchFamily="34" charset="0"/>
              </a:rPr>
              <a:t>Cassandra</a:t>
            </a:r>
            <a:endParaRPr lang="en-US" altLang="zh-CN" sz="2800" dirty="0">
              <a:latin typeface="Arial" panose="020B0604020202020204" pitchFamily="34" charset="0"/>
              <a:cs typeface="Arial" panose="020B0604020202020204" pitchFamily="34" charset="0"/>
            </a:endParaRPr>
          </a:p>
          <a:p>
            <a:pPr marL="742950" indent="-742950">
              <a:lnSpc>
                <a:spcPct val="150000"/>
              </a:lnSpc>
              <a:buFont typeface="+mj-lt"/>
              <a:buAutoNum type="circleNumDbPlain"/>
            </a:pPr>
            <a:r>
              <a:rPr lang="en-US" altLang="zh-CN" sz="3600" dirty="0">
                <a:latin typeface="Arial" panose="020B0604020202020204" pitchFamily="34" charset="0"/>
                <a:cs typeface="Arial" panose="020B0604020202020204" pitchFamily="34" charset="0"/>
              </a:rPr>
              <a:t>CAP theorem &amp; Consistency spectrum</a:t>
            </a:r>
          </a:p>
          <a:p>
            <a:pPr marL="742950" indent="-742950">
              <a:lnSpc>
                <a:spcPct val="150000"/>
              </a:lnSpc>
              <a:buFont typeface="+mj-lt"/>
              <a:buAutoNum type="circleNumDbPlain"/>
            </a:pPr>
            <a:r>
              <a:rPr lang="en-US" altLang="zh-CN" sz="3600" dirty="0">
                <a:latin typeface="Arial" panose="020B0604020202020204" pitchFamily="34" charset="0"/>
                <a:cs typeface="Arial" panose="020B0604020202020204" pitchFamily="34" charset="0"/>
              </a:rPr>
              <a:t>HBase</a:t>
            </a:r>
            <a:endParaRPr lang="zh-CN" alt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17942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7DE63C-8DBA-4CC0-BAE9-456A1829AE41}"/>
              </a:ext>
            </a:extLst>
          </p:cNvPr>
          <p:cNvSpPr>
            <a:spLocks noGrp="1"/>
          </p:cNvSpPr>
          <p:nvPr>
            <p:ph type="title"/>
          </p:nvPr>
        </p:nvSpPr>
        <p:spPr/>
        <p:txBody>
          <a:bodyPr/>
          <a:lstStyle/>
          <a:p>
            <a:r>
              <a:rPr lang="en-US" altLang="zh-CN" dirty="0"/>
              <a:t>Back to Cassandra: Mystery of </a:t>
            </a:r>
            <a:r>
              <a:rPr lang="en-US" altLang="zh-CN" b="1" dirty="0">
                <a:solidFill>
                  <a:srgbClr val="FF0000"/>
                </a:solidFill>
              </a:rPr>
              <a:t>X</a:t>
            </a:r>
            <a:endParaRPr lang="zh-CN" altLang="en-US" b="1" dirty="0">
              <a:solidFill>
                <a:srgbClr val="FF0000"/>
              </a:solidFill>
            </a:endParaRPr>
          </a:p>
        </p:txBody>
      </p:sp>
      <p:sp>
        <p:nvSpPr>
          <p:cNvPr id="3" name="灯片编号占位符 2">
            <a:extLst>
              <a:ext uri="{FF2B5EF4-FFF2-40B4-BE49-F238E27FC236}">
                <a16:creationId xmlns:a16="http://schemas.microsoft.com/office/drawing/2014/main" id="{8939AECB-C6D9-49B7-AF38-21BB92661E9A}"/>
              </a:ext>
            </a:extLst>
          </p:cNvPr>
          <p:cNvSpPr>
            <a:spLocks noGrp="1"/>
          </p:cNvSpPr>
          <p:nvPr>
            <p:ph type="sldNum" sz="quarter" idx="12"/>
          </p:nvPr>
        </p:nvSpPr>
        <p:spPr/>
        <p:txBody>
          <a:bodyPr/>
          <a:lstStyle/>
          <a:p>
            <a:fld id="{F210D295-9B15-4757-888B-4FDF115DEA16}" type="slidenum">
              <a:rPr lang="zh-CN" altLang="en-US" smtClean="0"/>
              <a:t>40</a:t>
            </a:fld>
            <a:endParaRPr lang="zh-CN" altLang="en-US"/>
          </a:p>
        </p:txBody>
      </p:sp>
      <p:sp>
        <p:nvSpPr>
          <p:cNvPr id="4" name="内容占位符 3">
            <a:extLst>
              <a:ext uri="{FF2B5EF4-FFF2-40B4-BE49-F238E27FC236}">
                <a16:creationId xmlns:a16="http://schemas.microsoft.com/office/drawing/2014/main" id="{B13BF07F-3D24-4A17-826E-F29D91898B24}"/>
              </a:ext>
            </a:extLst>
          </p:cNvPr>
          <p:cNvSpPr>
            <a:spLocks noGrp="1"/>
          </p:cNvSpPr>
          <p:nvPr>
            <p:ph idx="1"/>
          </p:nvPr>
        </p:nvSpPr>
        <p:spPr>
          <a:xfrm>
            <a:off x="838200" y="1290862"/>
            <a:ext cx="6631586" cy="4910329"/>
          </a:xfrm>
        </p:spPr>
        <p:txBody>
          <a:bodyPr/>
          <a:lstStyle/>
          <a:p>
            <a:r>
              <a:rPr lang="en-US" altLang="zh-CN" dirty="0"/>
              <a:t>Write</a:t>
            </a:r>
          </a:p>
          <a:p>
            <a:pPr lvl="1"/>
            <a:r>
              <a:rPr lang="en-US" altLang="zh-CN" dirty="0"/>
              <a:t>When </a:t>
            </a:r>
            <a:r>
              <a:rPr lang="en-US" altLang="zh-CN" b="1" dirty="0">
                <a:solidFill>
                  <a:srgbClr val="FF0000"/>
                </a:solidFill>
              </a:rPr>
              <a:t>X</a:t>
            </a:r>
            <a:r>
              <a:rPr lang="en-US" altLang="zh-CN" dirty="0"/>
              <a:t> replicas respond, coordinator returns an acknowledgement to the client</a:t>
            </a:r>
          </a:p>
          <a:p>
            <a:r>
              <a:rPr lang="en-US" altLang="zh-CN" dirty="0"/>
              <a:t>Read</a:t>
            </a:r>
          </a:p>
          <a:p>
            <a:pPr lvl="1"/>
            <a:r>
              <a:rPr kumimoji="1" lang="en-US" altLang="zh-CN" dirty="0"/>
              <a:t>Contacts </a:t>
            </a:r>
            <a:r>
              <a:rPr kumimoji="1" lang="en-US" altLang="zh-CN" b="1" dirty="0">
                <a:solidFill>
                  <a:srgbClr val="FF0000"/>
                </a:solidFill>
              </a:rPr>
              <a:t>X</a:t>
            </a:r>
            <a:r>
              <a:rPr kumimoji="1" lang="en-US" altLang="zh-CN" dirty="0"/>
              <a:t> replicas</a:t>
            </a:r>
            <a:endParaRPr lang="en-US" altLang="zh-CN" dirty="0"/>
          </a:p>
        </p:txBody>
      </p:sp>
      <p:grpSp>
        <p:nvGrpSpPr>
          <p:cNvPr id="6" name="组合 5">
            <a:extLst>
              <a:ext uri="{FF2B5EF4-FFF2-40B4-BE49-F238E27FC236}">
                <a16:creationId xmlns:a16="http://schemas.microsoft.com/office/drawing/2014/main" id="{2965667F-E454-4B77-83EA-4E77E7441F97}"/>
              </a:ext>
            </a:extLst>
          </p:cNvPr>
          <p:cNvGrpSpPr/>
          <p:nvPr/>
        </p:nvGrpSpPr>
        <p:grpSpPr>
          <a:xfrm>
            <a:off x="7292335" y="1873121"/>
            <a:ext cx="4812616" cy="3495233"/>
            <a:chOff x="5585509" y="2244201"/>
            <a:chExt cx="4812616" cy="3495233"/>
          </a:xfrm>
        </p:grpSpPr>
        <p:sp>
          <p:nvSpPr>
            <p:cNvPr id="7" name="Oval 3">
              <a:extLst>
                <a:ext uri="{FF2B5EF4-FFF2-40B4-BE49-F238E27FC236}">
                  <a16:creationId xmlns:a16="http://schemas.microsoft.com/office/drawing/2014/main" id="{3BA6D6CB-51C8-4B2C-B16C-205DCD9A916A}"/>
                </a:ext>
              </a:extLst>
            </p:cNvPr>
            <p:cNvSpPr>
              <a:spLocks noChangeArrowheads="1"/>
            </p:cNvSpPr>
            <p:nvPr/>
          </p:nvSpPr>
          <p:spPr bwMode="auto">
            <a:xfrm>
              <a:off x="6437409" y="2631756"/>
              <a:ext cx="3187612" cy="3107678"/>
            </a:xfrm>
            <a:prstGeom prst="ellipse">
              <a:avLst/>
            </a:prstGeom>
            <a:noFill/>
            <a:ln w="2857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wrap="none" lIns="84110" tIns="42055" rIns="84110" bIns="42055"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 name="Text Box 4">
              <a:extLst>
                <a:ext uri="{FF2B5EF4-FFF2-40B4-BE49-F238E27FC236}">
                  <a16:creationId xmlns:a16="http://schemas.microsoft.com/office/drawing/2014/main" id="{9CF319FB-AE19-4126-8F38-D8EC89B6DC82}"/>
                </a:ext>
              </a:extLst>
            </p:cNvPr>
            <p:cNvSpPr txBox="1">
              <a:spLocks noChangeArrowheads="1"/>
            </p:cNvSpPr>
            <p:nvPr/>
          </p:nvSpPr>
          <p:spPr bwMode="auto">
            <a:xfrm>
              <a:off x="6152459" y="5257232"/>
              <a:ext cx="694853" cy="395104"/>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200" b="0" i="0" u="none" strike="noStrike" kern="0" cap="none" spc="0" normalizeH="0" baseline="0" noProof="0">
                  <a:ln>
                    <a:noFill/>
                  </a:ln>
                  <a:solidFill>
                    <a:srgbClr val="FA0000"/>
                  </a:solidFill>
                  <a:effectLst/>
                  <a:uLnTx/>
                  <a:uFillTx/>
                  <a:latin typeface="Helvetica" charset="0"/>
                  <a:ea typeface="ＭＳ Ｐゴシック" charset="0"/>
                  <a:cs typeface="ＭＳ Ｐゴシック" charset="0"/>
                </a:rPr>
                <a:t>N80</a:t>
              </a:r>
            </a:p>
          </p:txBody>
        </p:sp>
        <p:sp>
          <p:nvSpPr>
            <p:cNvPr id="9" name="Text Box 5">
              <a:extLst>
                <a:ext uri="{FF2B5EF4-FFF2-40B4-BE49-F238E27FC236}">
                  <a16:creationId xmlns:a16="http://schemas.microsoft.com/office/drawing/2014/main" id="{078F50F0-5A03-45E8-A954-C6081E531FBF}"/>
                </a:ext>
              </a:extLst>
            </p:cNvPr>
            <p:cNvSpPr txBox="1">
              <a:spLocks noChangeArrowheads="1"/>
            </p:cNvSpPr>
            <p:nvPr/>
          </p:nvSpPr>
          <p:spPr bwMode="auto">
            <a:xfrm>
              <a:off x="7894368" y="2244201"/>
              <a:ext cx="313560" cy="3951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84110" tIns="42055" rIns="84110" bIns="42055" anchor="ct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200" b="0" i="0" u="none" strike="noStrike" kern="0" cap="none" spc="0" normalizeH="0" baseline="0" noProof="0">
                  <a:ln>
                    <a:noFill/>
                  </a:ln>
                  <a:solidFill>
                    <a:srgbClr val="000000"/>
                  </a:solidFill>
                  <a:effectLst/>
                  <a:uLnTx/>
                  <a:uFillTx/>
                  <a:latin typeface="Times New Roman" charset="0"/>
                  <a:ea typeface="ＭＳ Ｐゴシック" charset="0"/>
                  <a:cs typeface="ＭＳ Ｐゴシック" charset="0"/>
                </a:rPr>
                <a:t>0</a:t>
              </a:r>
            </a:p>
          </p:txBody>
        </p:sp>
        <p:sp>
          <p:nvSpPr>
            <p:cNvPr id="10" name="Text Box 7">
              <a:extLst>
                <a:ext uri="{FF2B5EF4-FFF2-40B4-BE49-F238E27FC236}">
                  <a16:creationId xmlns:a16="http://schemas.microsoft.com/office/drawing/2014/main" id="{C9C81D54-067E-4606-8D7A-F60DEAABDD24}"/>
                </a:ext>
              </a:extLst>
            </p:cNvPr>
            <p:cNvSpPr txBox="1">
              <a:spLocks noChangeArrowheads="1"/>
            </p:cNvSpPr>
            <p:nvPr/>
          </p:nvSpPr>
          <p:spPr bwMode="auto">
            <a:xfrm>
              <a:off x="9703272" y="4000630"/>
              <a:ext cx="694853" cy="395104"/>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200" b="0" i="0" u="none" strike="noStrike" kern="0" cap="none" spc="0" normalizeH="0" baseline="0" noProof="0">
                  <a:ln>
                    <a:noFill/>
                  </a:ln>
                  <a:solidFill>
                    <a:srgbClr val="FA0000"/>
                  </a:solidFill>
                  <a:effectLst/>
                  <a:uLnTx/>
                  <a:uFillTx/>
                  <a:latin typeface="Helvetica" charset="0"/>
                  <a:ea typeface="ＭＳ Ｐゴシック" charset="0"/>
                  <a:cs typeface="ＭＳ Ｐゴシック" charset="0"/>
                </a:rPr>
                <a:t>N32</a:t>
              </a:r>
            </a:p>
          </p:txBody>
        </p:sp>
        <p:sp>
          <p:nvSpPr>
            <p:cNvPr id="11" name="Text Box 8">
              <a:extLst>
                <a:ext uri="{FF2B5EF4-FFF2-40B4-BE49-F238E27FC236}">
                  <a16:creationId xmlns:a16="http://schemas.microsoft.com/office/drawing/2014/main" id="{D40BBA64-7E20-45FC-BA9A-95EEF8CCCD50}"/>
                </a:ext>
              </a:extLst>
            </p:cNvPr>
            <p:cNvSpPr txBox="1">
              <a:spLocks noChangeArrowheads="1"/>
            </p:cNvSpPr>
            <p:nvPr/>
          </p:nvSpPr>
          <p:spPr bwMode="auto">
            <a:xfrm>
              <a:off x="9152565" y="5235642"/>
              <a:ext cx="694853" cy="395104"/>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200" b="0" i="0" u="none" strike="noStrike" kern="0" cap="none" spc="0" normalizeH="0" baseline="0" noProof="0">
                  <a:ln>
                    <a:noFill/>
                  </a:ln>
                  <a:solidFill>
                    <a:srgbClr val="FA0000"/>
                  </a:solidFill>
                  <a:effectLst/>
                  <a:uLnTx/>
                  <a:uFillTx/>
                  <a:latin typeface="Helvetica" charset="0"/>
                  <a:ea typeface="ＭＳ Ｐゴシック" charset="0"/>
                  <a:cs typeface="ＭＳ Ｐゴシック" charset="0"/>
                </a:rPr>
                <a:t>N45</a:t>
              </a:r>
            </a:p>
          </p:txBody>
        </p:sp>
        <p:sp>
          <p:nvSpPr>
            <p:cNvPr id="12" name="Text Box 14">
              <a:extLst>
                <a:ext uri="{FF2B5EF4-FFF2-40B4-BE49-F238E27FC236}">
                  <a16:creationId xmlns:a16="http://schemas.microsoft.com/office/drawing/2014/main" id="{064223BF-0648-4D55-8F8C-E7912CBC055E}"/>
                </a:ext>
              </a:extLst>
            </p:cNvPr>
            <p:cNvSpPr txBox="1">
              <a:spLocks noChangeArrowheads="1"/>
            </p:cNvSpPr>
            <p:nvPr/>
          </p:nvSpPr>
          <p:spPr bwMode="auto">
            <a:xfrm>
              <a:off x="5939852" y="2561222"/>
              <a:ext cx="832693" cy="395104"/>
            </a:xfrm>
            <a:prstGeom prst="rect">
              <a:avLst/>
            </a:prstGeom>
            <a:noFill/>
            <a:ln w="1270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200" b="0" i="0" u="none" strike="noStrike" kern="0" cap="none" spc="0" normalizeH="0" baseline="0" noProof="0">
                  <a:ln>
                    <a:noFill/>
                  </a:ln>
                  <a:solidFill>
                    <a:srgbClr val="FA0000"/>
                  </a:solidFill>
                  <a:effectLst/>
                  <a:uLnTx/>
                  <a:uFillTx/>
                  <a:latin typeface="Helvetica" charset="0"/>
                  <a:ea typeface="ＭＳ Ｐゴシック" charset="0"/>
                  <a:cs typeface="ＭＳ Ｐゴシック" charset="0"/>
                </a:rPr>
                <a:t>N112</a:t>
              </a:r>
            </a:p>
          </p:txBody>
        </p:sp>
        <p:sp>
          <p:nvSpPr>
            <p:cNvPr id="13" name="Text Box 15">
              <a:extLst>
                <a:ext uri="{FF2B5EF4-FFF2-40B4-BE49-F238E27FC236}">
                  <a16:creationId xmlns:a16="http://schemas.microsoft.com/office/drawing/2014/main" id="{A5D2BBDA-749B-45EF-85C0-2D886DCCAAAE}"/>
                </a:ext>
              </a:extLst>
            </p:cNvPr>
            <p:cNvSpPr txBox="1">
              <a:spLocks noChangeArrowheads="1"/>
            </p:cNvSpPr>
            <p:nvPr/>
          </p:nvSpPr>
          <p:spPr bwMode="auto">
            <a:xfrm>
              <a:off x="5585509" y="3586080"/>
              <a:ext cx="694853" cy="395104"/>
            </a:xfrm>
            <a:prstGeom prst="rect">
              <a:avLst/>
            </a:prstGeom>
            <a:noFill/>
            <a:ln w="1270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200" b="0" i="0" u="none" strike="noStrike" kern="0" cap="none" spc="0" normalizeH="0" baseline="0" noProof="0">
                  <a:ln>
                    <a:noFill/>
                  </a:ln>
                  <a:solidFill>
                    <a:srgbClr val="FA0000"/>
                  </a:solidFill>
                  <a:effectLst/>
                  <a:uLnTx/>
                  <a:uFillTx/>
                  <a:latin typeface="Helvetica" charset="0"/>
                  <a:ea typeface="ＭＳ Ｐゴシック" charset="0"/>
                  <a:cs typeface="ＭＳ Ｐゴシック" charset="0"/>
                </a:rPr>
                <a:t>N96</a:t>
              </a:r>
            </a:p>
          </p:txBody>
        </p:sp>
        <p:sp>
          <p:nvSpPr>
            <p:cNvPr id="14" name="Text Box 16">
              <a:extLst>
                <a:ext uri="{FF2B5EF4-FFF2-40B4-BE49-F238E27FC236}">
                  <a16:creationId xmlns:a16="http://schemas.microsoft.com/office/drawing/2014/main" id="{B8A900BE-0165-4327-87A5-85C67E3EE535}"/>
                </a:ext>
              </a:extLst>
            </p:cNvPr>
            <p:cNvSpPr txBox="1">
              <a:spLocks noChangeArrowheads="1"/>
            </p:cNvSpPr>
            <p:nvPr/>
          </p:nvSpPr>
          <p:spPr bwMode="auto">
            <a:xfrm>
              <a:off x="9270679" y="2549707"/>
              <a:ext cx="694853" cy="395104"/>
            </a:xfrm>
            <a:prstGeom prst="rect">
              <a:avLst/>
            </a:prstGeom>
            <a:noFill/>
            <a:ln w="1270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200" b="0" i="0" u="none" strike="noStrike" kern="0" cap="none" spc="0" normalizeH="0" baseline="0" noProof="0">
                  <a:ln>
                    <a:noFill/>
                  </a:ln>
                  <a:solidFill>
                    <a:srgbClr val="FA0000"/>
                  </a:solidFill>
                  <a:effectLst/>
                  <a:uLnTx/>
                  <a:uFillTx/>
                  <a:latin typeface="Helvetica" charset="0"/>
                  <a:ea typeface="ＭＳ Ｐゴシック" charset="0"/>
                  <a:cs typeface="ＭＳ Ｐゴシック" charset="0"/>
                </a:rPr>
                <a:t>N16</a:t>
              </a:r>
            </a:p>
          </p:txBody>
        </p:sp>
      </p:grpSp>
      <p:grpSp>
        <p:nvGrpSpPr>
          <p:cNvPr id="15" name="组合 14">
            <a:extLst>
              <a:ext uri="{FF2B5EF4-FFF2-40B4-BE49-F238E27FC236}">
                <a16:creationId xmlns:a16="http://schemas.microsoft.com/office/drawing/2014/main" id="{7DDD94B8-9149-483C-BF90-BFC7B33A9A5E}"/>
              </a:ext>
            </a:extLst>
          </p:cNvPr>
          <p:cNvGrpSpPr/>
          <p:nvPr/>
        </p:nvGrpSpPr>
        <p:grpSpPr>
          <a:xfrm>
            <a:off x="8674552" y="2715652"/>
            <a:ext cx="2480403" cy="2280021"/>
            <a:chOff x="7002882" y="3033347"/>
            <a:chExt cx="2480403" cy="2280021"/>
          </a:xfrm>
        </p:grpSpPr>
        <p:cxnSp>
          <p:nvCxnSpPr>
            <p:cNvPr id="16" name="Straight Arrow Connector 26">
              <a:extLst>
                <a:ext uri="{FF2B5EF4-FFF2-40B4-BE49-F238E27FC236}">
                  <a16:creationId xmlns:a16="http://schemas.microsoft.com/office/drawing/2014/main" id="{AF92C5FA-F9F9-46B3-8261-75DBF94E7E5D}"/>
                </a:ext>
              </a:extLst>
            </p:cNvPr>
            <p:cNvCxnSpPr>
              <a:cxnSpLocks noChangeShapeType="1"/>
            </p:cNvCxnSpPr>
            <p:nvPr/>
          </p:nvCxnSpPr>
          <p:spPr bwMode="auto">
            <a:xfrm flipV="1">
              <a:off x="7002882" y="4207904"/>
              <a:ext cx="2480403" cy="967281"/>
            </a:xfrm>
            <a:prstGeom prst="straightConnector1">
              <a:avLst/>
            </a:prstGeom>
            <a:noFill/>
            <a:ln w="28575">
              <a:solidFill>
                <a:srgbClr val="000000"/>
              </a:solidFill>
              <a:round/>
              <a:headEnd type="triangle" w="med" len="med"/>
              <a:tailEnd type="triangle" w="med" len="med"/>
            </a:ln>
            <a:extLst>
              <a:ext uri="{909E8E84-426E-40dd-AFC4-6F175D3DCCD1}">
                <a14:hiddenFill xmlns="" xmlns:a14="http://schemas.microsoft.com/office/drawing/2010/main">
                  <a:noFill/>
                </a14:hiddenFill>
              </a:ext>
            </a:extLst>
          </p:spPr>
        </p:cxnSp>
        <p:cxnSp>
          <p:nvCxnSpPr>
            <p:cNvPr id="17" name="Straight Arrow Connector 28">
              <a:extLst>
                <a:ext uri="{FF2B5EF4-FFF2-40B4-BE49-F238E27FC236}">
                  <a16:creationId xmlns:a16="http://schemas.microsoft.com/office/drawing/2014/main" id="{F1893623-6B4C-4C43-BECF-98026AF6A1B0}"/>
                </a:ext>
              </a:extLst>
            </p:cNvPr>
            <p:cNvCxnSpPr>
              <a:cxnSpLocks noChangeShapeType="1"/>
            </p:cNvCxnSpPr>
            <p:nvPr/>
          </p:nvCxnSpPr>
          <p:spPr bwMode="auto">
            <a:xfrm flipV="1">
              <a:off x="7002882" y="3033347"/>
              <a:ext cx="2055191" cy="2141838"/>
            </a:xfrm>
            <a:prstGeom prst="straightConnector1">
              <a:avLst/>
            </a:prstGeom>
            <a:noFill/>
            <a:ln w="28575">
              <a:solidFill>
                <a:srgbClr val="000000"/>
              </a:solidFill>
              <a:prstDash val="dash"/>
              <a:round/>
              <a:headEnd type="triangle" w="med" len="med"/>
              <a:tailEnd type="triangle" w="med" len="med"/>
            </a:ln>
            <a:extLst>
              <a:ext uri="{909E8E84-426E-40dd-AFC4-6F175D3DCCD1}">
                <a14:hiddenFill xmlns="" xmlns:a14="http://schemas.microsoft.com/office/drawing/2010/main">
                  <a:noFill/>
                </a14:hiddenFill>
              </a:ext>
            </a:extLst>
          </p:spPr>
        </p:cxnSp>
        <p:cxnSp>
          <p:nvCxnSpPr>
            <p:cNvPr id="18" name="Straight Arrow Connector 31">
              <a:extLst>
                <a:ext uri="{FF2B5EF4-FFF2-40B4-BE49-F238E27FC236}">
                  <a16:creationId xmlns:a16="http://schemas.microsoft.com/office/drawing/2014/main" id="{74A9CE22-8959-44D7-85CD-EA07C0F93E9C}"/>
                </a:ext>
              </a:extLst>
            </p:cNvPr>
            <p:cNvCxnSpPr>
              <a:cxnSpLocks noChangeShapeType="1"/>
            </p:cNvCxnSpPr>
            <p:nvPr/>
          </p:nvCxnSpPr>
          <p:spPr bwMode="auto">
            <a:xfrm>
              <a:off x="7002882" y="5175185"/>
              <a:ext cx="2055191" cy="138183"/>
            </a:xfrm>
            <a:prstGeom prst="straightConnector1">
              <a:avLst/>
            </a:prstGeom>
            <a:noFill/>
            <a:ln w="28575">
              <a:solidFill>
                <a:srgbClr val="000000"/>
              </a:solidFill>
              <a:prstDash val="dash"/>
              <a:round/>
              <a:headEnd type="triangle" w="med" len="med"/>
              <a:tailEnd type="triangle" w="med" len="med"/>
            </a:ln>
            <a:extLst>
              <a:ext uri="{909E8E84-426E-40dd-AFC4-6F175D3DCCD1}">
                <a14:hiddenFill xmlns="" xmlns:a14="http://schemas.microsoft.com/office/drawing/2010/main">
                  <a:noFill/>
                </a14:hiddenFill>
              </a:ext>
            </a:extLst>
          </p:spPr>
        </p:cxnSp>
      </p:grpSp>
      <p:grpSp>
        <p:nvGrpSpPr>
          <p:cNvPr id="19" name="组合 18">
            <a:extLst>
              <a:ext uri="{FF2B5EF4-FFF2-40B4-BE49-F238E27FC236}">
                <a16:creationId xmlns:a16="http://schemas.microsoft.com/office/drawing/2014/main" id="{B4420293-DE9B-4435-96D3-2D6C96357F76}"/>
              </a:ext>
            </a:extLst>
          </p:cNvPr>
          <p:cNvGrpSpPr/>
          <p:nvPr/>
        </p:nvGrpSpPr>
        <p:grpSpPr>
          <a:xfrm>
            <a:off x="8063024" y="5389848"/>
            <a:ext cx="1509973" cy="537379"/>
            <a:chOff x="6152459" y="5652338"/>
            <a:chExt cx="1509973" cy="537379"/>
          </a:xfrm>
        </p:grpSpPr>
        <p:sp>
          <p:nvSpPr>
            <p:cNvPr id="20" name="TextBox 4">
              <a:extLst>
                <a:ext uri="{FF2B5EF4-FFF2-40B4-BE49-F238E27FC236}">
                  <a16:creationId xmlns:a16="http://schemas.microsoft.com/office/drawing/2014/main" id="{82D3FC2F-C125-41E6-A778-6AB7E2311E1B}"/>
                </a:ext>
              </a:extLst>
            </p:cNvPr>
            <p:cNvSpPr txBox="1">
              <a:spLocks noChangeArrowheads="1"/>
            </p:cNvSpPr>
            <p:nvPr/>
          </p:nvSpPr>
          <p:spPr bwMode="auto">
            <a:xfrm>
              <a:off x="6152459" y="5797009"/>
              <a:ext cx="1509973" cy="3927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FA0000"/>
                  </a:solidFill>
                  <a:effectLst/>
                  <a:uLnTx/>
                  <a:uFillTx/>
                  <a:latin typeface="Helvetica" charset="0"/>
                  <a:ea typeface="ＭＳ Ｐゴシック" charset="0"/>
                  <a:cs typeface="ＭＳ Ｐゴシック" charset="0"/>
                </a:rPr>
                <a:t>Coordinator</a:t>
              </a:r>
            </a:p>
          </p:txBody>
        </p:sp>
        <p:cxnSp>
          <p:nvCxnSpPr>
            <p:cNvPr id="21" name="Straight Connector 6">
              <a:extLst>
                <a:ext uri="{FF2B5EF4-FFF2-40B4-BE49-F238E27FC236}">
                  <a16:creationId xmlns:a16="http://schemas.microsoft.com/office/drawing/2014/main" id="{2001F52B-3E13-45C0-852F-4358E2213D2C}"/>
                </a:ext>
              </a:extLst>
            </p:cNvPr>
            <p:cNvCxnSpPr>
              <a:cxnSpLocks noChangeShapeType="1"/>
            </p:cNvCxnSpPr>
            <p:nvPr/>
          </p:nvCxnSpPr>
          <p:spPr bwMode="auto">
            <a:xfrm>
              <a:off x="6499886" y="5652338"/>
              <a:ext cx="77784" cy="213764"/>
            </a:xfrm>
            <a:prstGeom prst="line">
              <a:avLst/>
            </a:prstGeom>
            <a:noFill/>
            <a:ln w="12700">
              <a:solidFill>
                <a:srgbClr val="000000"/>
              </a:solidFill>
              <a:round/>
              <a:headEnd type="none" w="sm" len="sm"/>
              <a:tailEnd type="stealth" w="med" len="lg"/>
            </a:ln>
            <a:extLst>
              <a:ext uri="{909E8E84-426E-40dd-AFC4-6F175D3DCCD1}">
                <a14:hiddenFill xmlns="" xmlns:a14="http://schemas.microsoft.com/office/drawing/2010/main">
                  <a:noFill/>
                </a14:hiddenFill>
              </a:ext>
            </a:extLst>
          </p:spPr>
        </p:cxnSp>
      </p:grpSp>
      <p:sp>
        <p:nvSpPr>
          <p:cNvPr id="22" name="文本框 21">
            <a:extLst>
              <a:ext uri="{FF2B5EF4-FFF2-40B4-BE49-F238E27FC236}">
                <a16:creationId xmlns:a16="http://schemas.microsoft.com/office/drawing/2014/main" id="{9014FB7B-237D-4702-83A8-A22BFB6908FD}"/>
              </a:ext>
            </a:extLst>
          </p:cNvPr>
          <p:cNvSpPr txBox="1"/>
          <p:nvPr/>
        </p:nvSpPr>
        <p:spPr>
          <a:xfrm>
            <a:off x="6747054" y="4299003"/>
            <a:ext cx="1935558" cy="523220"/>
          </a:xfrm>
          <a:prstGeom prst="rect">
            <a:avLst/>
          </a:prstGeom>
          <a:solidFill>
            <a:schemeClr val="accent6">
              <a:lumMod val="20000"/>
              <a:lumOff val="80000"/>
            </a:schemeClr>
          </a:solidFill>
        </p:spPr>
        <p:txBody>
          <a:bodyPr wrap="square" rtlCol="0">
            <a:spAutoFit/>
          </a:bodyPr>
          <a:lstStyle/>
          <a:p>
            <a:pPr algn="ctr"/>
            <a:r>
              <a:rPr kumimoji="1" lang="en-US" altLang="zh-Hans" sz="2800" b="1" dirty="0"/>
              <a:t>Write/Read</a:t>
            </a:r>
            <a:endParaRPr kumimoji="1" lang="zh-CN" altLang="en-US" sz="2800" b="1" dirty="0"/>
          </a:p>
        </p:txBody>
      </p:sp>
      <p:sp>
        <p:nvSpPr>
          <p:cNvPr id="23" name="矩形 22">
            <a:extLst>
              <a:ext uri="{FF2B5EF4-FFF2-40B4-BE49-F238E27FC236}">
                <a16:creationId xmlns:a16="http://schemas.microsoft.com/office/drawing/2014/main" id="{7687A235-FF8D-4E33-B292-5C89E446D68B}"/>
              </a:ext>
            </a:extLst>
          </p:cNvPr>
          <p:cNvSpPr/>
          <p:nvPr/>
        </p:nvSpPr>
        <p:spPr>
          <a:xfrm>
            <a:off x="320798" y="5062114"/>
            <a:ext cx="6749024" cy="145474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solidFill>
                  <a:schemeClr val="tx1"/>
                </a:solidFill>
                <a:latin typeface="Arial" panose="020B0604020202020204" pitchFamily="34" charset="0"/>
                <a:cs typeface="Arial" panose="020B0604020202020204" pitchFamily="34" charset="0"/>
              </a:rPr>
              <a:t>How to choose X to satisfy consistency and availability?</a:t>
            </a:r>
            <a:endParaRPr lang="zh-CN" altLang="en-US" sz="36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54358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randombar(horizontal)">
                                      <p:cBhvr>
                                        <p:cTn id="2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2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FBCA04-C80C-46CC-A9E1-162F02E4587A}"/>
              </a:ext>
            </a:extLst>
          </p:cNvPr>
          <p:cNvSpPr>
            <a:spLocks noGrp="1"/>
          </p:cNvSpPr>
          <p:nvPr>
            <p:ph type="title"/>
          </p:nvPr>
        </p:nvSpPr>
        <p:spPr/>
        <p:txBody>
          <a:bodyPr/>
          <a:lstStyle/>
          <a:p>
            <a:r>
              <a:rPr lang="en-US" altLang="zh-CN" b="1" dirty="0">
                <a:solidFill>
                  <a:srgbClr val="FF0000"/>
                </a:solidFill>
              </a:rPr>
              <a:t>Consistency levels </a:t>
            </a:r>
            <a:r>
              <a:rPr lang="en-US" altLang="zh-CN" dirty="0"/>
              <a:t>of Cassandra</a:t>
            </a:r>
            <a:endParaRPr lang="zh-CN" altLang="en-US" dirty="0"/>
          </a:p>
        </p:txBody>
      </p:sp>
      <p:sp>
        <p:nvSpPr>
          <p:cNvPr id="3" name="灯片编号占位符 2">
            <a:extLst>
              <a:ext uri="{FF2B5EF4-FFF2-40B4-BE49-F238E27FC236}">
                <a16:creationId xmlns:a16="http://schemas.microsoft.com/office/drawing/2014/main" id="{2C09D9F3-E920-4C3B-B5F6-1D2F074932CD}"/>
              </a:ext>
            </a:extLst>
          </p:cNvPr>
          <p:cNvSpPr>
            <a:spLocks noGrp="1"/>
          </p:cNvSpPr>
          <p:nvPr>
            <p:ph type="sldNum" sz="quarter" idx="12"/>
          </p:nvPr>
        </p:nvSpPr>
        <p:spPr/>
        <p:txBody>
          <a:bodyPr/>
          <a:lstStyle/>
          <a:p>
            <a:fld id="{F210D295-9B15-4757-888B-4FDF115DEA16}" type="slidenum">
              <a:rPr lang="zh-CN" altLang="en-US" smtClean="0"/>
              <a:t>41</a:t>
            </a:fld>
            <a:endParaRPr lang="zh-CN" altLang="en-US"/>
          </a:p>
        </p:txBody>
      </p:sp>
      <p:sp>
        <p:nvSpPr>
          <p:cNvPr id="4" name="内容占位符 3">
            <a:extLst>
              <a:ext uri="{FF2B5EF4-FFF2-40B4-BE49-F238E27FC236}">
                <a16:creationId xmlns:a16="http://schemas.microsoft.com/office/drawing/2014/main" id="{10F74A27-70F9-4EA6-85D8-6BD9CD313D48}"/>
              </a:ext>
            </a:extLst>
          </p:cNvPr>
          <p:cNvSpPr>
            <a:spLocks noGrp="1"/>
          </p:cNvSpPr>
          <p:nvPr>
            <p:ph idx="1"/>
          </p:nvPr>
        </p:nvSpPr>
        <p:spPr/>
        <p:txBody>
          <a:bodyPr>
            <a:normAutofit/>
          </a:bodyPr>
          <a:lstStyle/>
          <a:p>
            <a:r>
              <a:rPr lang="en-US" altLang="zh-CN" dirty="0"/>
              <a:t>Client is allowed to choose a consistency level for each operation (read/write)</a:t>
            </a:r>
          </a:p>
          <a:p>
            <a:pPr lvl="1"/>
            <a:r>
              <a:rPr lang="en-US" altLang="zh-CN" b="1" dirty="0">
                <a:solidFill>
                  <a:srgbClr val="FF0000"/>
                </a:solidFill>
              </a:rPr>
              <a:t>ALL</a:t>
            </a:r>
            <a:r>
              <a:rPr lang="en-US" altLang="zh-CN" dirty="0"/>
              <a:t>: all replicas</a:t>
            </a:r>
          </a:p>
          <a:p>
            <a:pPr lvl="2"/>
            <a:r>
              <a:rPr lang="en-US" altLang="zh-CN" dirty="0"/>
              <a:t>Ensures strong consistency, but slowest</a:t>
            </a:r>
          </a:p>
          <a:p>
            <a:pPr lvl="1"/>
            <a:r>
              <a:rPr lang="en-US" altLang="zh-CN" b="1" dirty="0">
                <a:solidFill>
                  <a:srgbClr val="FF0000"/>
                </a:solidFill>
              </a:rPr>
              <a:t>ONE</a:t>
            </a:r>
            <a:r>
              <a:rPr lang="en-US" altLang="zh-CN" dirty="0"/>
              <a:t>: at least one replica</a:t>
            </a:r>
          </a:p>
          <a:p>
            <a:pPr lvl="2"/>
            <a:r>
              <a:rPr lang="en-US" altLang="zh-CN" dirty="0"/>
              <a:t>Faster than ALL, but cannot tolerate a failure</a:t>
            </a:r>
          </a:p>
          <a:p>
            <a:pPr lvl="1"/>
            <a:r>
              <a:rPr lang="en-US" altLang="zh-CN" b="1" dirty="0">
                <a:solidFill>
                  <a:srgbClr val="FF0000"/>
                </a:solidFill>
              </a:rPr>
              <a:t>QUORUM</a:t>
            </a:r>
            <a:r>
              <a:rPr lang="en-US" altLang="zh-CN" dirty="0"/>
              <a:t>: quorum across all replicas in all datacenters (DCs)</a:t>
            </a:r>
          </a:p>
          <a:p>
            <a:pPr lvl="2"/>
            <a:r>
              <a:rPr lang="en-US" altLang="zh-CN" dirty="0"/>
              <a:t>What?</a:t>
            </a:r>
          </a:p>
          <a:p>
            <a:endParaRPr lang="zh-CN" altLang="en-US" dirty="0"/>
          </a:p>
        </p:txBody>
      </p:sp>
    </p:spTree>
    <p:extLst>
      <p:ext uri="{BB962C8B-B14F-4D97-AF65-F5344CB8AC3E}">
        <p14:creationId xmlns:p14="http://schemas.microsoft.com/office/powerpoint/2010/main" val="4020448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fade">
                                      <p:cBhvr>
                                        <p:cTn id="20" dur="500"/>
                                        <p:tgtEl>
                                          <p:spTgt spid="4">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fade">
                                      <p:cBhvr>
                                        <p:cTn id="23" dur="500"/>
                                        <p:tgtEl>
                                          <p:spTgt spid="4">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animEffect transition="in" filter="fade">
                                      <p:cBhvr>
                                        <p:cTn id="28" dur="500"/>
                                        <p:tgtEl>
                                          <p:spTgt spid="4">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fade">
                                      <p:cBhvr>
                                        <p:cTn id="31"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B36F43-3D62-4426-9534-C3B500E7FAFD}"/>
              </a:ext>
            </a:extLst>
          </p:cNvPr>
          <p:cNvSpPr>
            <a:spLocks noGrp="1"/>
          </p:cNvSpPr>
          <p:nvPr>
            <p:ph type="title"/>
          </p:nvPr>
        </p:nvSpPr>
        <p:spPr/>
        <p:txBody>
          <a:bodyPr/>
          <a:lstStyle/>
          <a:p>
            <a:r>
              <a:rPr lang="en-US" altLang="zh-CN" dirty="0"/>
              <a:t>Quorums?</a:t>
            </a:r>
            <a:endParaRPr lang="zh-CN" altLang="en-US" dirty="0"/>
          </a:p>
        </p:txBody>
      </p:sp>
      <p:sp>
        <p:nvSpPr>
          <p:cNvPr id="3" name="灯片编号占位符 2">
            <a:extLst>
              <a:ext uri="{FF2B5EF4-FFF2-40B4-BE49-F238E27FC236}">
                <a16:creationId xmlns:a16="http://schemas.microsoft.com/office/drawing/2014/main" id="{394852B1-FB45-46AD-8761-A6DF2D867483}"/>
              </a:ext>
            </a:extLst>
          </p:cNvPr>
          <p:cNvSpPr>
            <a:spLocks noGrp="1"/>
          </p:cNvSpPr>
          <p:nvPr>
            <p:ph type="sldNum" sz="quarter" idx="12"/>
          </p:nvPr>
        </p:nvSpPr>
        <p:spPr/>
        <p:txBody>
          <a:bodyPr/>
          <a:lstStyle/>
          <a:p>
            <a:fld id="{F210D295-9B15-4757-888B-4FDF115DEA16}" type="slidenum">
              <a:rPr lang="zh-CN" altLang="en-US" smtClean="0"/>
              <a:t>42</a:t>
            </a:fld>
            <a:endParaRPr lang="zh-CN" altLang="en-US"/>
          </a:p>
        </p:txBody>
      </p:sp>
      <p:sp>
        <p:nvSpPr>
          <p:cNvPr id="4" name="内容占位符 3">
            <a:extLst>
              <a:ext uri="{FF2B5EF4-FFF2-40B4-BE49-F238E27FC236}">
                <a16:creationId xmlns:a16="http://schemas.microsoft.com/office/drawing/2014/main" id="{CBEDB46D-51EE-4545-8571-E7F8639F427F}"/>
              </a:ext>
            </a:extLst>
          </p:cNvPr>
          <p:cNvSpPr>
            <a:spLocks noGrp="1"/>
          </p:cNvSpPr>
          <p:nvPr>
            <p:ph idx="1"/>
          </p:nvPr>
        </p:nvSpPr>
        <p:spPr>
          <a:xfrm>
            <a:off x="838200" y="1290862"/>
            <a:ext cx="6376862" cy="4910329"/>
          </a:xfrm>
        </p:spPr>
        <p:txBody>
          <a:bodyPr>
            <a:normAutofit/>
          </a:bodyPr>
          <a:lstStyle/>
          <a:p>
            <a:r>
              <a:rPr lang="en-US" altLang="zh-CN" dirty="0"/>
              <a:t>Quorum = majority </a:t>
            </a:r>
          </a:p>
          <a:p>
            <a:pPr lvl="1"/>
            <a:r>
              <a:rPr lang="en-US" altLang="zh-CN" dirty="0"/>
              <a:t>&gt; 50%</a:t>
            </a:r>
          </a:p>
          <a:p>
            <a:r>
              <a:rPr lang="en-US" altLang="zh-CN" dirty="0"/>
              <a:t>Any two quorums intersect</a:t>
            </a:r>
          </a:p>
          <a:p>
            <a:pPr lvl="1"/>
            <a:r>
              <a:rPr lang="en-US" altLang="zh-CN" dirty="0"/>
              <a:t>Client 1 does a write in </a:t>
            </a:r>
            <a:r>
              <a:rPr lang="en-US" altLang="zh-CN" b="1" dirty="0">
                <a:solidFill>
                  <a:schemeClr val="accent5"/>
                </a:solidFill>
              </a:rPr>
              <a:t>blue</a:t>
            </a:r>
            <a:r>
              <a:rPr lang="en-US" altLang="zh-CN" dirty="0"/>
              <a:t> quorum </a:t>
            </a:r>
          </a:p>
          <a:p>
            <a:pPr lvl="1"/>
            <a:r>
              <a:rPr lang="en-US" altLang="zh-CN" dirty="0"/>
              <a:t>Then client 2 does read in </a:t>
            </a:r>
            <a:r>
              <a:rPr lang="en-US" altLang="zh-CN" b="1" dirty="0">
                <a:solidFill>
                  <a:srgbClr val="FF0000"/>
                </a:solidFill>
              </a:rPr>
              <a:t>red</a:t>
            </a:r>
            <a:r>
              <a:rPr lang="en-US" altLang="zh-CN" dirty="0"/>
              <a:t> quorum</a:t>
            </a:r>
          </a:p>
          <a:p>
            <a:pPr lvl="1"/>
            <a:r>
              <a:rPr lang="en-US" altLang="zh-CN" dirty="0"/>
              <a:t>At least one server in blue quorum returns latest write</a:t>
            </a:r>
          </a:p>
          <a:p>
            <a:r>
              <a:rPr lang="en-US" altLang="zh-CN" dirty="0"/>
              <a:t>Quorums faster than ALL, but still ensure strong consistency</a:t>
            </a:r>
          </a:p>
          <a:p>
            <a:endParaRPr lang="zh-CN" altLang="en-US" dirty="0"/>
          </a:p>
        </p:txBody>
      </p:sp>
      <p:sp>
        <p:nvSpPr>
          <p:cNvPr id="5" name="Oval 3">
            <a:extLst>
              <a:ext uri="{FF2B5EF4-FFF2-40B4-BE49-F238E27FC236}">
                <a16:creationId xmlns:a16="http://schemas.microsoft.com/office/drawing/2014/main" id="{39C1975A-C590-473D-910C-20A53B7F983E}"/>
              </a:ext>
            </a:extLst>
          </p:cNvPr>
          <p:cNvSpPr/>
          <p:nvPr/>
        </p:nvSpPr>
        <p:spPr>
          <a:xfrm>
            <a:off x="8338625" y="2988829"/>
            <a:ext cx="307097" cy="299397"/>
          </a:xfrm>
          <a:prstGeom prst="ellipse">
            <a:avLst/>
          </a:prstGeom>
          <a:solidFill>
            <a:srgbClr val="008000"/>
          </a:solidFill>
          <a:ln>
            <a:solidFill>
              <a:srgbClr val="FF6600"/>
            </a:solidFill>
          </a:ln>
        </p:spPr>
        <p:style>
          <a:lnRef idx="1">
            <a:schemeClr val="accent1"/>
          </a:lnRef>
          <a:fillRef idx="3">
            <a:schemeClr val="accent1"/>
          </a:fillRef>
          <a:effectRef idx="2">
            <a:schemeClr val="accent1"/>
          </a:effectRef>
          <a:fontRef idx="minor">
            <a:schemeClr val="lt1"/>
          </a:fontRef>
        </p:style>
        <p:txBody>
          <a:bodyPr lIns="84110" tIns="42055" rIns="84110" bIns="42055" anchor="ctr"/>
          <a:lstStyle/>
          <a:p>
            <a:pPr algn="ctr">
              <a:defRPr/>
            </a:pPr>
            <a:endParaRPr lang="en-US"/>
          </a:p>
        </p:txBody>
      </p:sp>
      <p:sp>
        <p:nvSpPr>
          <p:cNvPr id="6" name="Oval 4">
            <a:extLst>
              <a:ext uri="{FF2B5EF4-FFF2-40B4-BE49-F238E27FC236}">
                <a16:creationId xmlns:a16="http://schemas.microsoft.com/office/drawing/2014/main" id="{1B6EA028-673D-4244-9212-1FFAA77C5996}"/>
              </a:ext>
            </a:extLst>
          </p:cNvPr>
          <p:cNvSpPr/>
          <p:nvPr/>
        </p:nvSpPr>
        <p:spPr>
          <a:xfrm>
            <a:off x="8633911" y="3760351"/>
            <a:ext cx="307097" cy="299397"/>
          </a:xfrm>
          <a:prstGeom prst="ellipse">
            <a:avLst/>
          </a:prstGeom>
          <a:solidFill>
            <a:srgbClr val="008000"/>
          </a:solidFill>
          <a:ln>
            <a:solidFill>
              <a:srgbClr val="FF6600"/>
            </a:solidFill>
          </a:ln>
        </p:spPr>
        <p:style>
          <a:lnRef idx="1">
            <a:schemeClr val="accent1"/>
          </a:lnRef>
          <a:fillRef idx="3">
            <a:schemeClr val="accent1"/>
          </a:fillRef>
          <a:effectRef idx="2">
            <a:schemeClr val="accent1"/>
          </a:effectRef>
          <a:fontRef idx="minor">
            <a:schemeClr val="lt1"/>
          </a:fontRef>
        </p:style>
        <p:txBody>
          <a:bodyPr lIns="84110" tIns="42055" rIns="84110" bIns="42055" anchor="ctr"/>
          <a:lstStyle/>
          <a:p>
            <a:pPr algn="ctr">
              <a:defRPr/>
            </a:pPr>
            <a:endParaRPr lang="en-US"/>
          </a:p>
        </p:txBody>
      </p:sp>
      <p:sp>
        <p:nvSpPr>
          <p:cNvPr id="7" name="Oval 5">
            <a:extLst>
              <a:ext uri="{FF2B5EF4-FFF2-40B4-BE49-F238E27FC236}">
                <a16:creationId xmlns:a16="http://schemas.microsoft.com/office/drawing/2014/main" id="{8BE6BFB7-4F09-4A46-B6E6-E85CC6731A18}"/>
              </a:ext>
            </a:extLst>
          </p:cNvPr>
          <p:cNvSpPr/>
          <p:nvPr/>
        </p:nvSpPr>
        <p:spPr>
          <a:xfrm>
            <a:off x="9755998" y="3760351"/>
            <a:ext cx="307097" cy="299397"/>
          </a:xfrm>
          <a:prstGeom prst="ellipse">
            <a:avLst/>
          </a:prstGeom>
          <a:solidFill>
            <a:srgbClr val="008000"/>
          </a:solidFill>
          <a:ln>
            <a:solidFill>
              <a:srgbClr val="FF6600"/>
            </a:solidFill>
          </a:ln>
        </p:spPr>
        <p:style>
          <a:lnRef idx="1">
            <a:schemeClr val="accent1"/>
          </a:lnRef>
          <a:fillRef idx="3">
            <a:schemeClr val="accent1"/>
          </a:fillRef>
          <a:effectRef idx="2">
            <a:schemeClr val="accent1"/>
          </a:effectRef>
          <a:fontRef idx="minor">
            <a:schemeClr val="lt1"/>
          </a:fontRef>
        </p:style>
        <p:txBody>
          <a:bodyPr lIns="84110" tIns="42055" rIns="84110" bIns="42055" anchor="ctr"/>
          <a:lstStyle/>
          <a:p>
            <a:pPr algn="ctr">
              <a:defRPr/>
            </a:pPr>
            <a:endParaRPr lang="en-US"/>
          </a:p>
        </p:txBody>
      </p:sp>
      <p:sp>
        <p:nvSpPr>
          <p:cNvPr id="8" name="Oval 6">
            <a:extLst>
              <a:ext uri="{FF2B5EF4-FFF2-40B4-BE49-F238E27FC236}">
                <a16:creationId xmlns:a16="http://schemas.microsoft.com/office/drawing/2014/main" id="{1E8FF5F7-6911-49C1-95E1-A2077A00448F}"/>
              </a:ext>
            </a:extLst>
          </p:cNvPr>
          <p:cNvSpPr/>
          <p:nvPr/>
        </p:nvSpPr>
        <p:spPr>
          <a:xfrm>
            <a:off x="9909546" y="2965798"/>
            <a:ext cx="307097" cy="299397"/>
          </a:xfrm>
          <a:prstGeom prst="ellipse">
            <a:avLst/>
          </a:prstGeom>
          <a:solidFill>
            <a:srgbClr val="008000"/>
          </a:solidFill>
          <a:ln>
            <a:solidFill>
              <a:srgbClr val="FF6600"/>
            </a:solidFill>
          </a:ln>
        </p:spPr>
        <p:style>
          <a:lnRef idx="1">
            <a:schemeClr val="accent1"/>
          </a:lnRef>
          <a:fillRef idx="3">
            <a:schemeClr val="accent1"/>
          </a:fillRef>
          <a:effectRef idx="2">
            <a:schemeClr val="accent1"/>
          </a:effectRef>
          <a:fontRef idx="minor">
            <a:schemeClr val="lt1"/>
          </a:fontRef>
        </p:style>
        <p:txBody>
          <a:bodyPr lIns="84110" tIns="42055" rIns="84110" bIns="42055" anchor="ctr"/>
          <a:lstStyle/>
          <a:p>
            <a:pPr algn="ctr">
              <a:defRPr/>
            </a:pPr>
            <a:endParaRPr lang="en-US"/>
          </a:p>
        </p:txBody>
      </p:sp>
      <p:sp>
        <p:nvSpPr>
          <p:cNvPr id="9" name="Oval 7">
            <a:extLst>
              <a:ext uri="{FF2B5EF4-FFF2-40B4-BE49-F238E27FC236}">
                <a16:creationId xmlns:a16="http://schemas.microsoft.com/office/drawing/2014/main" id="{EF88F980-71F7-477C-83A6-BE828B3E803B}"/>
              </a:ext>
            </a:extLst>
          </p:cNvPr>
          <p:cNvSpPr/>
          <p:nvPr/>
        </p:nvSpPr>
        <p:spPr>
          <a:xfrm>
            <a:off x="9271729" y="2424581"/>
            <a:ext cx="307097" cy="299397"/>
          </a:xfrm>
          <a:prstGeom prst="ellipse">
            <a:avLst/>
          </a:prstGeom>
          <a:solidFill>
            <a:srgbClr val="008000"/>
          </a:solidFill>
          <a:ln>
            <a:solidFill>
              <a:srgbClr val="FF6600"/>
            </a:solidFill>
          </a:ln>
        </p:spPr>
        <p:style>
          <a:lnRef idx="1">
            <a:schemeClr val="accent1"/>
          </a:lnRef>
          <a:fillRef idx="3">
            <a:schemeClr val="accent1"/>
          </a:fillRef>
          <a:effectRef idx="2">
            <a:schemeClr val="accent1"/>
          </a:effectRef>
          <a:fontRef idx="minor">
            <a:schemeClr val="lt1"/>
          </a:fontRef>
        </p:style>
        <p:txBody>
          <a:bodyPr lIns="84110" tIns="42055" rIns="84110" bIns="42055" anchor="ctr"/>
          <a:lstStyle/>
          <a:p>
            <a:pPr algn="ctr">
              <a:defRPr/>
            </a:pPr>
            <a:endParaRPr lang="en-US"/>
          </a:p>
        </p:txBody>
      </p:sp>
      <p:sp>
        <p:nvSpPr>
          <p:cNvPr id="10" name="Text Box 9">
            <a:extLst>
              <a:ext uri="{FF2B5EF4-FFF2-40B4-BE49-F238E27FC236}">
                <a16:creationId xmlns:a16="http://schemas.microsoft.com/office/drawing/2014/main" id="{08F18CD3-4F63-418F-BAA3-D7835B0D0021}"/>
              </a:ext>
            </a:extLst>
          </p:cNvPr>
          <p:cNvSpPr txBox="1">
            <a:spLocks noChangeArrowheads="1"/>
          </p:cNvSpPr>
          <p:nvPr/>
        </p:nvSpPr>
        <p:spPr bwMode="auto">
          <a:xfrm>
            <a:off x="7705440" y="5200045"/>
            <a:ext cx="4188430" cy="3951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sz="2200" dirty="0">
                <a:solidFill>
                  <a:schemeClr val="tx1"/>
                </a:solidFill>
              </a:rPr>
              <a:t>Five replicas of a key-value pair</a:t>
            </a:r>
          </a:p>
        </p:txBody>
      </p:sp>
      <p:sp>
        <p:nvSpPr>
          <p:cNvPr id="11" name="Left Brace 9">
            <a:extLst>
              <a:ext uri="{FF2B5EF4-FFF2-40B4-BE49-F238E27FC236}">
                <a16:creationId xmlns:a16="http://schemas.microsoft.com/office/drawing/2014/main" id="{C0474A3E-4568-463B-BB5F-5D8274A9D31F}"/>
              </a:ext>
            </a:extLst>
          </p:cNvPr>
          <p:cNvSpPr/>
          <p:nvPr/>
        </p:nvSpPr>
        <p:spPr>
          <a:xfrm rot="16200000">
            <a:off x="9676301" y="2943326"/>
            <a:ext cx="289322" cy="4145816"/>
          </a:xfrm>
          <a:prstGeom prst="leftBrace">
            <a:avLst/>
          </a:prstGeom>
          <a:ln>
            <a:solidFill>
              <a:srgbClr val="000000"/>
            </a:solidFill>
          </a:ln>
        </p:spPr>
        <p:style>
          <a:lnRef idx="2">
            <a:schemeClr val="accent1"/>
          </a:lnRef>
          <a:fillRef idx="0">
            <a:schemeClr val="accent1"/>
          </a:fillRef>
          <a:effectRef idx="1">
            <a:schemeClr val="accent1"/>
          </a:effectRef>
          <a:fontRef idx="minor">
            <a:schemeClr val="tx1"/>
          </a:fontRef>
        </p:style>
        <p:txBody>
          <a:bodyPr lIns="84110" tIns="42055" rIns="84110" bIns="42055" anchor="ctr"/>
          <a:lstStyle/>
          <a:p>
            <a:pPr algn="ctr">
              <a:defRPr/>
            </a:pPr>
            <a:endParaRPr lang="en-US"/>
          </a:p>
        </p:txBody>
      </p:sp>
      <p:grpSp>
        <p:nvGrpSpPr>
          <p:cNvPr id="21" name="组合 20">
            <a:extLst>
              <a:ext uri="{FF2B5EF4-FFF2-40B4-BE49-F238E27FC236}">
                <a16:creationId xmlns:a16="http://schemas.microsoft.com/office/drawing/2014/main" id="{B31ADCBB-B8AE-49EE-984B-97249084627C}"/>
              </a:ext>
            </a:extLst>
          </p:cNvPr>
          <p:cNvGrpSpPr/>
          <p:nvPr/>
        </p:nvGrpSpPr>
        <p:grpSpPr>
          <a:xfrm>
            <a:off x="9082745" y="1916473"/>
            <a:ext cx="2388990" cy="2534794"/>
            <a:chOff x="9082745" y="1916473"/>
            <a:chExt cx="2388990" cy="2534794"/>
          </a:xfrm>
        </p:grpSpPr>
        <p:sp>
          <p:nvSpPr>
            <p:cNvPr id="12" name="Oval 10">
              <a:extLst>
                <a:ext uri="{FF2B5EF4-FFF2-40B4-BE49-F238E27FC236}">
                  <a16:creationId xmlns:a16="http://schemas.microsoft.com/office/drawing/2014/main" id="{693BB5AC-5DFE-4D5E-B1EF-CA99345B453A}"/>
                </a:ext>
              </a:extLst>
            </p:cNvPr>
            <p:cNvSpPr/>
            <p:nvPr/>
          </p:nvSpPr>
          <p:spPr>
            <a:xfrm>
              <a:off x="9082745" y="2125185"/>
              <a:ext cx="1346504" cy="2326082"/>
            </a:xfrm>
            <a:prstGeom prst="ellipse">
              <a:avLst/>
            </a:prstGeom>
            <a:noFill/>
            <a:ln w="19050" cmpd="sng">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lIns="84110" tIns="42055" rIns="84110" bIns="42055" anchor="ctr"/>
            <a:lstStyle/>
            <a:p>
              <a:pPr algn="ctr">
                <a:defRPr/>
              </a:pPr>
              <a:endParaRPr lang="en-US"/>
            </a:p>
          </p:txBody>
        </p:sp>
        <p:sp>
          <p:nvSpPr>
            <p:cNvPr id="13" name="Text Box 9">
              <a:extLst>
                <a:ext uri="{FF2B5EF4-FFF2-40B4-BE49-F238E27FC236}">
                  <a16:creationId xmlns:a16="http://schemas.microsoft.com/office/drawing/2014/main" id="{461B5AFF-2797-48C5-A266-DF40835AFFDB}"/>
                </a:ext>
              </a:extLst>
            </p:cNvPr>
            <p:cNvSpPr txBox="1">
              <a:spLocks noChangeArrowheads="1"/>
            </p:cNvSpPr>
            <p:nvPr/>
          </p:nvSpPr>
          <p:spPr bwMode="auto">
            <a:xfrm>
              <a:off x="10094100" y="1916473"/>
              <a:ext cx="1377635" cy="7001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sz="2200" dirty="0">
                  <a:solidFill>
                    <a:srgbClr val="FF0000"/>
                  </a:solidFill>
                </a:rPr>
                <a:t>A second </a:t>
              </a:r>
            </a:p>
            <a:p>
              <a:r>
                <a:rPr lang="en-US" sz="2200" dirty="0">
                  <a:solidFill>
                    <a:srgbClr val="FF0000"/>
                  </a:solidFill>
                </a:rPr>
                <a:t>   quorum</a:t>
              </a:r>
            </a:p>
          </p:txBody>
        </p:sp>
      </p:grpSp>
      <p:grpSp>
        <p:nvGrpSpPr>
          <p:cNvPr id="20" name="组合 19">
            <a:extLst>
              <a:ext uri="{FF2B5EF4-FFF2-40B4-BE49-F238E27FC236}">
                <a16:creationId xmlns:a16="http://schemas.microsoft.com/office/drawing/2014/main" id="{6A539E98-C984-4F4C-A87C-6DBCDFF6BE4B}"/>
              </a:ext>
            </a:extLst>
          </p:cNvPr>
          <p:cNvGrpSpPr/>
          <p:nvPr/>
        </p:nvGrpSpPr>
        <p:grpSpPr>
          <a:xfrm>
            <a:off x="7438002" y="2338217"/>
            <a:ext cx="2656098" cy="2251234"/>
            <a:chOff x="7438002" y="2338217"/>
            <a:chExt cx="2656098" cy="2251234"/>
          </a:xfrm>
        </p:grpSpPr>
        <p:sp>
          <p:nvSpPr>
            <p:cNvPr id="14" name="Oval 12">
              <a:extLst>
                <a:ext uri="{FF2B5EF4-FFF2-40B4-BE49-F238E27FC236}">
                  <a16:creationId xmlns:a16="http://schemas.microsoft.com/office/drawing/2014/main" id="{83B09077-9222-4257-959A-BAB477E20799}"/>
                </a:ext>
              </a:extLst>
            </p:cNvPr>
            <p:cNvSpPr/>
            <p:nvPr/>
          </p:nvSpPr>
          <p:spPr>
            <a:xfrm>
              <a:off x="8007904" y="2723979"/>
              <a:ext cx="2086196" cy="1865472"/>
            </a:xfrm>
            <a:prstGeom prst="ellipse">
              <a:avLst/>
            </a:prstGeom>
            <a:noFill/>
            <a:ln w="19050" cmpd="sng">
              <a:solidFill>
                <a:srgbClr val="0000FF"/>
              </a:solidFill>
              <a:prstDash val="dash"/>
            </a:ln>
          </p:spPr>
          <p:style>
            <a:lnRef idx="1">
              <a:schemeClr val="accent1"/>
            </a:lnRef>
            <a:fillRef idx="3">
              <a:schemeClr val="accent1"/>
            </a:fillRef>
            <a:effectRef idx="2">
              <a:schemeClr val="accent1"/>
            </a:effectRef>
            <a:fontRef idx="minor">
              <a:schemeClr val="lt1"/>
            </a:fontRef>
          </p:style>
          <p:txBody>
            <a:bodyPr lIns="84110" tIns="42055" rIns="84110" bIns="42055" anchor="ctr"/>
            <a:lstStyle/>
            <a:p>
              <a:pPr algn="ctr">
                <a:defRPr/>
              </a:pPr>
              <a:endParaRPr lang="en-US"/>
            </a:p>
          </p:txBody>
        </p:sp>
        <p:sp>
          <p:nvSpPr>
            <p:cNvPr id="15" name="Text Box 9">
              <a:extLst>
                <a:ext uri="{FF2B5EF4-FFF2-40B4-BE49-F238E27FC236}">
                  <a16:creationId xmlns:a16="http://schemas.microsoft.com/office/drawing/2014/main" id="{C5D7DC70-C632-454D-B139-552F52B0B549}"/>
                </a:ext>
              </a:extLst>
            </p:cNvPr>
            <p:cNvSpPr txBox="1">
              <a:spLocks noChangeArrowheads="1"/>
            </p:cNvSpPr>
            <p:nvPr/>
          </p:nvSpPr>
          <p:spPr bwMode="auto">
            <a:xfrm>
              <a:off x="7438002" y="2338217"/>
              <a:ext cx="1393820" cy="3951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sz="2200" dirty="0">
                  <a:solidFill>
                    <a:srgbClr val="0000FF"/>
                  </a:solidFill>
                </a:rPr>
                <a:t>A quorum</a:t>
              </a:r>
            </a:p>
          </p:txBody>
        </p:sp>
      </p:grpSp>
      <p:grpSp>
        <p:nvGrpSpPr>
          <p:cNvPr id="22" name="组合 21">
            <a:extLst>
              <a:ext uri="{FF2B5EF4-FFF2-40B4-BE49-F238E27FC236}">
                <a16:creationId xmlns:a16="http://schemas.microsoft.com/office/drawing/2014/main" id="{0EDD3384-FCA2-4C56-A965-2246C9FC4BBA}"/>
              </a:ext>
            </a:extLst>
          </p:cNvPr>
          <p:cNvGrpSpPr/>
          <p:nvPr/>
        </p:nvGrpSpPr>
        <p:grpSpPr>
          <a:xfrm>
            <a:off x="9909547" y="3836641"/>
            <a:ext cx="2235246" cy="762040"/>
            <a:chOff x="9909547" y="3836641"/>
            <a:chExt cx="2235246" cy="762040"/>
          </a:xfrm>
        </p:grpSpPr>
        <p:sp>
          <p:nvSpPr>
            <p:cNvPr id="16" name="Text Box 9">
              <a:extLst>
                <a:ext uri="{FF2B5EF4-FFF2-40B4-BE49-F238E27FC236}">
                  <a16:creationId xmlns:a16="http://schemas.microsoft.com/office/drawing/2014/main" id="{39507C8A-C127-4E90-939A-69519778CE5B}"/>
                </a:ext>
              </a:extLst>
            </p:cNvPr>
            <p:cNvSpPr txBox="1">
              <a:spLocks noChangeArrowheads="1"/>
            </p:cNvSpPr>
            <p:nvPr/>
          </p:nvSpPr>
          <p:spPr bwMode="auto">
            <a:xfrm>
              <a:off x="10429251" y="3836641"/>
              <a:ext cx="1715542" cy="7620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sz="2200" dirty="0">
                  <a:solidFill>
                    <a:srgbClr val="008000"/>
                  </a:solidFill>
                </a:rPr>
                <a:t>Server with latest value</a:t>
              </a:r>
            </a:p>
          </p:txBody>
        </p:sp>
        <p:cxnSp>
          <p:nvCxnSpPr>
            <p:cNvPr id="17" name="Straight Connector 15">
              <a:extLst>
                <a:ext uri="{FF2B5EF4-FFF2-40B4-BE49-F238E27FC236}">
                  <a16:creationId xmlns:a16="http://schemas.microsoft.com/office/drawing/2014/main" id="{38DC3D17-163A-4868-A59E-E35B9305530E}"/>
                </a:ext>
              </a:extLst>
            </p:cNvPr>
            <p:cNvCxnSpPr>
              <a:cxnSpLocks/>
              <a:endCxn id="16" idx="1"/>
            </p:cNvCxnSpPr>
            <p:nvPr/>
          </p:nvCxnSpPr>
          <p:spPr>
            <a:xfrm>
              <a:off x="9909547" y="3956112"/>
              <a:ext cx="519704" cy="261549"/>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grpSp>
      <p:sp>
        <p:nvSpPr>
          <p:cNvPr id="23" name="矩形 22">
            <a:extLst>
              <a:ext uri="{FF2B5EF4-FFF2-40B4-BE49-F238E27FC236}">
                <a16:creationId xmlns:a16="http://schemas.microsoft.com/office/drawing/2014/main" id="{1CAEA434-2765-4FBB-B340-529577229488}"/>
              </a:ext>
            </a:extLst>
          </p:cNvPr>
          <p:cNvSpPr/>
          <p:nvPr/>
        </p:nvSpPr>
        <p:spPr>
          <a:xfrm>
            <a:off x="2347057" y="5817302"/>
            <a:ext cx="7926339" cy="942039"/>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800" b="1" dirty="0">
                <a:solidFill>
                  <a:schemeClr val="tx1"/>
                </a:solidFill>
                <a:latin typeface="Arial" panose="020B0604020202020204" pitchFamily="34" charset="0"/>
                <a:cs typeface="Arial" panose="020B0604020202020204" pitchFamily="34" charset="0"/>
              </a:rPr>
              <a:t>Several key-value/NoSQL stores (e.g., </a:t>
            </a:r>
            <a:r>
              <a:rPr lang="en-US" altLang="zh-CN" sz="2800" b="1" dirty="0" err="1">
                <a:solidFill>
                  <a:schemeClr val="tx1"/>
                </a:solidFill>
                <a:latin typeface="Arial" panose="020B0604020202020204" pitchFamily="34" charset="0"/>
                <a:cs typeface="Arial" panose="020B0604020202020204" pitchFamily="34" charset="0"/>
              </a:rPr>
              <a:t>Riak</a:t>
            </a:r>
            <a:r>
              <a:rPr lang="en-US" altLang="zh-CN" sz="2800" b="1" dirty="0">
                <a:solidFill>
                  <a:schemeClr val="tx1"/>
                </a:solidFill>
                <a:latin typeface="Arial" panose="020B0604020202020204" pitchFamily="34" charset="0"/>
                <a:cs typeface="Arial" panose="020B0604020202020204" pitchFamily="34" charset="0"/>
              </a:rPr>
              <a:t> and Cassandra) use quorums</a:t>
            </a:r>
          </a:p>
        </p:txBody>
      </p:sp>
    </p:spTree>
    <p:extLst>
      <p:ext uri="{BB962C8B-B14F-4D97-AF65-F5344CB8AC3E}">
        <p14:creationId xmlns:p14="http://schemas.microsoft.com/office/powerpoint/2010/main" val="4253333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fade">
                                      <p:cBhvr>
                                        <p:cTn id="20" dur="500"/>
                                        <p:tgtEl>
                                          <p:spTgt spid="4">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wipe(down)">
                                      <p:cBhvr>
                                        <p:cTn id="25" dur="500"/>
                                        <p:tgtEl>
                                          <p:spTgt spid="2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
                                            <p:txEl>
                                              <p:pRg st="4" end="4"/>
                                            </p:txEl>
                                          </p:spTgt>
                                        </p:tgtEl>
                                        <p:attrNameLst>
                                          <p:attrName>style.visibility</p:attrName>
                                        </p:attrNameLst>
                                      </p:cBhvr>
                                      <p:to>
                                        <p:strVal val="visible"/>
                                      </p:to>
                                    </p:set>
                                    <p:animEffect transition="in" filter="fade">
                                      <p:cBhvr>
                                        <p:cTn id="30" dur="500"/>
                                        <p:tgtEl>
                                          <p:spTgt spid="4">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wipe(down)">
                                      <p:cBhvr>
                                        <p:cTn id="35" dur="500"/>
                                        <p:tgtEl>
                                          <p:spTgt spid="2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4">
                                            <p:txEl>
                                              <p:pRg st="5" end="5"/>
                                            </p:txEl>
                                          </p:spTgt>
                                        </p:tgtEl>
                                        <p:attrNameLst>
                                          <p:attrName>style.visibility</p:attrName>
                                        </p:attrNameLst>
                                      </p:cBhvr>
                                      <p:to>
                                        <p:strVal val="visible"/>
                                      </p:to>
                                    </p:set>
                                    <p:animEffect transition="in" filter="fade">
                                      <p:cBhvr>
                                        <p:cTn id="40" dur="500"/>
                                        <p:tgtEl>
                                          <p:spTgt spid="4">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wipe(left)">
                                      <p:cBhvr>
                                        <p:cTn id="45" dur="500"/>
                                        <p:tgtEl>
                                          <p:spTgt spid="22"/>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4">
                                            <p:txEl>
                                              <p:pRg st="6" end="6"/>
                                            </p:txEl>
                                          </p:spTgt>
                                        </p:tgtEl>
                                        <p:attrNameLst>
                                          <p:attrName>style.visibility</p:attrName>
                                        </p:attrNameLst>
                                      </p:cBhvr>
                                      <p:to>
                                        <p:strVal val="visible"/>
                                      </p:to>
                                    </p:set>
                                    <p:animEffect transition="in" filter="fade">
                                      <p:cBhvr>
                                        <p:cTn id="50" dur="500"/>
                                        <p:tgtEl>
                                          <p:spTgt spid="4">
                                            <p:txEl>
                                              <p:pRg st="6" end="6"/>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4" presetClass="entr" presetSubtype="10" fill="hold" grpId="0" nodeType="click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randombar(horizontal)">
                                      <p:cBhvr>
                                        <p:cTn id="5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2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6D3805-C286-47D6-AB5C-2999CD7E63C6}"/>
              </a:ext>
            </a:extLst>
          </p:cNvPr>
          <p:cNvSpPr>
            <a:spLocks noGrp="1"/>
          </p:cNvSpPr>
          <p:nvPr>
            <p:ph type="title"/>
          </p:nvPr>
        </p:nvSpPr>
        <p:spPr/>
        <p:txBody>
          <a:bodyPr/>
          <a:lstStyle/>
          <a:p>
            <a:r>
              <a:rPr lang="en-US" altLang="zh-CN" dirty="0"/>
              <a:t>Quorums in Detail</a:t>
            </a:r>
            <a:endParaRPr lang="zh-CN" altLang="en-US" dirty="0"/>
          </a:p>
        </p:txBody>
      </p:sp>
      <p:sp>
        <p:nvSpPr>
          <p:cNvPr id="3" name="灯片编号占位符 2">
            <a:extLst>
              <a:ext uri="{FF2B5EF4-FFF2-40B4-BE49-F238E27FC236}">
                <a16:creationId xmlns:a16="http://schemas.microsoft.com/office/drawing/2014/main" id="{0A2999AD-0DE0-4281-921B-5712FDE75A26}"/>
              </a:ext>
            </a:extLst>
          </p:cNvPr>
          <p:cNvSpPr>
            <a:spLocks noGrp="1"/>
          </p:cNvSpPr>
          <p:nvPr>
            <p:ph type="sldNum" sz="quarter" idx="12"/>
          </p:nvPr>
        </p:nvSpPr>
        <p:spPr/>
        <p:txBody>
          <a:bodyPr/>
          <a:lstStyle/>
          <a:p>
            <a:fld id="{F210D295-9B15-4757-888B-4FDF115DEA16}" type="slidenum">
              <a:rPr lang="zh-CN" altLang="en-US" smtClean="0"/>
              <a:t>43</a:t>
            </a:fld>
            <a:endParaRPr lang="zh-CN" altLang="en-US"/>
          </a:p>
        </p:txBody>
      </p:sp>
      <p:sp>
        <p:nvSpPr>
          <p:cNvPr id="4" name="内容占位符 3">
            <a:extLst>
              <a:ext uri="{FF2B5EF4-FFF2-40B4-BE49-F238E27FC236}">
                <a16:creationId xmlns:a16="http://schemas.microsoft.com/office/drawing/2014/main" id="{ECD921A7-1059-44EC-B5BF-FF71AB1AAD9B}"/>
              </a:ext>
            </a:extLst>
          </p:cNvPr>
          <p:cNvSpPr>
            <a:spLocks noGrp="1"/>
          </p:cNvSpPr>
          <p:nvPr>
            <p:ph idx="1"/>
          </p:nvPr>
        </p:nvSpPr>
        <p:spPr>
          <a:xfrm>
            <a:off x="838200" y="1290862"/>
            <a:ext cx="10790816" cy="5567138"/>
          </a:xfrm>
        </p:spPr>
        <p:txBody>
          <a:bodyPr>
            <a:normAutofit fontScale="92500" lnSpcReduction="10000"/>
          </a:bodyPr>
          <a:lstStyle/>
          <a:p>
            <a:pPr>
              <a:defRPr/>
            </a:pPr>
            <a:r>
              <a:rPr lang="en-US" altLang="zh-CN" dirty="0">
                <a:ea typeface="ＭＳ Ｐゴシック" charset="0"/>
              </a:rPr>
              <a:t>Reads</a:t>
            </a:r>
          </a:p>
          <a:p>
            <a:pPr lvl="1">
              <a:defRPr/>
            </a:pPr>
            <a:r>
              <a:rPr lang="en-US" altLang="zh-CN" dirty="0">
                <a:ea typeface="ＭＳ Ｐゴシック" charset="0"/>
              </a:rPr>
              <a:t>Client specifies value of </a:t>
            </a:r>
            <a:r>
              <a:rPr lang="en-US" altLang="zh-CN" dirty="0">
                <a:solidFill>
                  <a:srgbClr val="FF6600"/>
                </a:solidFill>
                <a:ea typeface="ＭＳ Ｐゴシック" charset="0"/>
              </a:rPr>
              <a:t>R</a:t>
            </a:r>
            <a:r>
              <a:rPr lang="en-US" altLang="zh-CN" dirty="0">
                <a:ea typeface="ＭＳ Ｐゴシック" charset="0"/>
              </a:rPr>
              <a:t> (≤ N = total number of replicas of that key). </a:t>
            </a:r>
          </a:p>
          <a:p>
            <a:pPr lvl="1">
              <a:defRPr/>
            </a:pPr>
            <a:r>
              <a:rPr lang="en-US" altLang="zh-CN" dirty="0">
                <a:ea typeface="ＭＳ Ｐゴシック" charset="0"/>
              </a:rPr>
              <a:t>R = read consistency level.</a:t>
            </a:r>
          </a:p>
          <a:p>
            <a:pPr lvl="1">
              <a:defRPr/>
            </a:pPr>
            <a:r>
              <a:rPr lang="en-US" altLang="zh-CN" dirty="0">
                <a:ea typeface="ＭＳ Ｐゴシック" charset="0"/>
              </a:rPr>
              <a:t>Coordinator waits for R replicas to respond before sending result to client. </a:t>
            </a:r>
          </a:p>
          <a:p>
            <a:pPr lvl="1">
              <a:defRPr/>
            </a:pPr>
            <a:r>
              <a:rPr lang="en-US" altLang="zh-CN" dirty="0">
                <a:ea typeface="ＭＳ Ｐゴシック" charset="0"/>
              </a:rPr>
              <a:t>In background, coordinator checks for consistency of remaining (N-R) replicas, and initiates read repair if needed.</a:t>
            </a:r>
          </a:p>
          <a:p>
            <a:pPr>
              <a:defRPr/>
            </a:pPr>
            <a:r>
              <a:rPr lang="en-US" altLang="zh-CN" dirty="0">
                <a:ea typeface="ＭＳ Ｐゴシック" charset="0"/>
              </a:rPr>
              <a:t>Writes</a:t>
            </a:r>
          </a:p>
          <a:p>
            <a:pPr lvl="1">
              <a:defRPr/>
            </a:pPr>
            <a:r>
              <a:rPr lang="en-US" altLang="zh-CN" dirty="0">
                <a:ea typeface="ＭＳ Ｐゴシック" charset="0"/>
              </a:rPr>
              <a:t>Client specifies </a:t>
            </a:r>
            <a:r>
              <a:rPr lang="en-US" altLang="zh-CN" dirty="0">
                <a:solidFill>
                  <a:srgbClr val="0000FF"/>
                </a:solidFill>
                <a:ea typeface="ＭＳ Ｐゴシック" charset="0"/>
              </a:rPr>
              <a:t>W</a:t>
            </a:r>
            <a:r>
              <a:rPr lang="en-US" altLang="zh-CN" dirty="0">
                <a:ea typeface="ＭＳ Ｐゴシック" charset="0"/>
              </a:rPr>
              <a:t> (≤ N)</a:t>
            </a:r>
          </a:p>
          <a:p>
            <a:pPr lvl="1">
              <a:defRPr/>
            </a:pPr>
            <a:r>
              <a:rPr lang="en-US" altLang="zh-CN" dirty="0">
                <a:ea typeface="ＭＳ Ｐゴシック" charset="0"/>
              </a:rPr>
              <a:t>W = write consistency level.</a:t>
            </a:r>
          </a:p>
          <a:p>
            <a:pPr lvl="1">
              <a:defRPr/>
            </a:pPr>
            <a:r>
              <a:rPr lang="en-US" altLang="zh-CN" dirty="0">
                <a:ea typeface="ＭＳ Ｐゴシック" charset="0"/>
              </a:rPr>
              <a:t>Client writes new value to W replicas and returns. Two flavors:</a:t>
            </a:r>
          </a:p>
          <a:p>
            <a:pPr lvl="2">
              <a:defRPr/>
            </a:pPr>
            <a:r>
              <a:rPr lang="en-US" altLang="zh-CN" dirty="0">
                <a:ea typeface="ＭＳ Ｐゴシック" charset="0"/>
              </a:rPr>
              <a:t>Coordinator blocks until quorum is reached.</a:t>
            </a:r>
          </a:p>
          <a:p>
            <a:pPr lvl="2">
              <a:defRPr/>
            </a:pPr>
            <a:r>
              <a:rPr lang="en-US" altLang="zh-CN" dirty="0">
                <a:ea typeface="ＭＳ Ｐゴシック" charset="0"/>
              </a:rPr>
              <a:t>Asynchronous: Just write and return.</a:t>
            </a:r>
          </a:p>
          <a:p>
            <a:endParaRPr lang="zh-CN" altLang="en-US" dirty="0"/>
          </a:p>
        </p:txBody>
      </p:sp>
    </p:spTree>
    <p:extLst>
      <p:ext uri="{BB962C8B-B14F-4D97-AF65-F5344CB8AC3E}">
        <p14:creationId xmlns:p14="http://schemas.microsoft.com/office/powerpoint/2010/main" val="12739197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8F0751-A43F-4AA8-9BC7-94E626DB5B2F}"/>
              </a:ext>
            </a:extLst>
          </p:cNvPr>
          <p:cNvSpPr>
            <a:spLocks noGrp="1"/>
          </p:cNvSpPr>
          <p:nvPr>
            <p:ph type="title"/>
          </p:nvPr>
        </p:nvSpPr>
        <p:spPr/>
        <p:txBody>
          <a:bodyPr/>
          <a:lstStyle/>
          <a:p>
            <a:r>
              <a:rPr lang="en-US" altLang="zh-CN" dirty="0"/>
              <a:t>Quorums in Detail (Contd.)</a:t>
            </a:r>
            <a:endParaRPr lang="zh-CN" altLang="en-US" dirty="0"/>
          </a:p>
        </p:txBody>
      </p:sp>
      <p:sp>
        <p:nvSpPr>
          <p:cNvPr id="3" name="灯片编号占位符 2">
            <a:extLst>
              <a:ext uri="{FF2B5EF4-FFF2-40B4-BE49-F238E27FC236}">
                <a16:creationId xmlns:a16="http://schemas.microsoft.com/office/drawing/2014/main" id="{2B15E04B-C170-4581-9294-A4AE0ACFF0A3}"/>
              </a:ext>
            </a:extLst>
          </p:cNvPr>
          <p:cNvSpPr>
            <a:spLocks noGrp="1"/>
          </p:cNvSpPr>
          <p:nvPr>
            <p:ph type="sldNum" sz="quarter" idx="12"/>
          </p:nvPr>
        </p:nvSpPr>
        <p:spPr/>
        <p:txBody>
          <a:bodyPr/>
          <a:lstStyle/>
          <a:p>
            <a:fld id="{F210D295-9B15-4757-888B-4FDF115DEA16}" type="slidenum">
              <a:rPr lang="zh-CN" altLang="en-US" smtClean="0"/>
              <a:t>44</a:t>
            </a:fld>
            <a:endParaRPr lang="zh-CN" altLang="en-US"/>
          </a:p>
        </p:txBody>
      </p:sp>
      <p:sp>
        <p:nvSpPr>
          <p:cNvPr id="4" name="内容占位符 3">
            <a:extLst>
              <a:ext uri="{FF2B5EF4-FFF2-40B4-BE49-F238E27FC236}">
                <a16:creationId xmlns:a16="http://schemas.microsoft.com/office/drawing/2014/main" id="{F5469829-A76B-4D7E-992B-883148BF6F22}"/>
              </a:ext>
            </a:extLst>
          </p:cNvPr>
          <p:cNvSpPr>
            <a:spLocks noGrp="1"/>
          </p:cNvSpPr>
          <p:nvPr>
            <p:ph idx="1"/>
          </p:nvPr>
        </p:nvSpPr>
        <p:spPr/>
        <p:txBody>
          <a:bodyPr>
            <a:normAutofit/>
          </a:bodyPr>
          <a:lstStyle/>
          <a:p>
            <a:pPr>
              <a:defRPr/>
            </a:pPr>
            <a:r>
              <a:rPr lang="en-US" altLang="zh-CN" dirty="0">
                <a:ea typeface="ＭＳ Ｐゴシック" charset="0"/>
              </a:rPr>
              <a:t>R = read replica count, W = write replica count</a:t>
            </a:r>
          </a:p>
          <a:p>
            <a:pPr>
              <a:defRPr/>
            </a:pPr>
            <a:r>
              <a:rPr lang="en-US" altLang="zh-CN" dirty="0">
                <a:ea typeface="ＭＳ Ｐゴシック" charset="0"/>
              </a:rPr>
              <a:t>Two necessary conditions:</a:t>
            </a:r>
          </a:p>
          <a:p>
            <a:pPr lvl="1">
              <a:defRPr/>
            </a:pPr>
            <a:r>
              <a:rPr lang="en-US" altLang="zh-CN" dirty="0">
                <a:solidFill>
                  <a:srgbClr val="FF6600"/>
                </a:solidFill>
                <a:ea typeface="ＭＳ Ｐゴシック" charset="0"/>
              </a:rPr>
              <a:t>W+R &gt; N</a:t>
            </a:r>
          </a:p>
          <a:p>
            <a:pPr lvl="1">
              <a:defRPr/>
            </a:pPr>
            <a:r>
              <a:rPr lang="en-US" altLang="zh-CN" dirty="0">
                <a:solidFill>
                  <a:srgbClr val="FF6600"/>
                </a:solidFill>
                <a:ea typeface="ＭＳ Ｐゴシック" charset="0"/>
              </a:rPr>
              <a:t>W &gt; N/2</a:t>
            </a:r>
          </a:p>
          <a:p>
            <a:pPr>
              <a:defRPr/>
            </a:pPr>
            <a:r>
              <a:rPr lang="en-US" altLang="zh-CN" dirty="0">
                <a:ea typeface="ＭＳ Ｐゴシック" charset="0"/>
              </a:rPr>
              <a:t>Select values based on application </a:t>
            </a:r>
          </a:p>
          <a:p>
            <a:pPr lvl="1">
              <a:defRPr/>
            </a:pPr>
            <a:r>
              <a:rPr lang="en-US" altLang="zh-CN" dirty="0">
                <a:ea typeface="ＭＳ Ｐゴシック" charset="0"/>
              </a:rPr>
              <a:t>(W=N, R=1): good for read-heavy workloads</a:t>
            </a:r>
          </a:p>
          <a:p>
            <a:pPr lvl="1">
              <a:defRPr/>
            </a:pPr>
            <a:r>
              <a:rPr lang="en-US" altLang="zh-CN" dirty="0">
                <a:ea typeface="ＭＳ Ｐゴシック" charset="0"/>
              </a:rPr>
              <a:t>(W=N/2+1, R=N/2+1): good for write-read-equal workloads</a:t>
            </a:r>
          </a:p>
        </p:txBody>
      </p:sp>
      <p:sp>
        <p:nvSpPr>
          <p:cNvPr id="5" name="矩形 4">
            <a:extLst>
              <a:ext uri="{FF2B5EF4-FFF2-40B4-BE49-F238E27FC236}">
                <a16:creationId xmlns:a16="http://schemas.microsoft.com/office/drawing/2014/main" id="{C72DE5B2-3E6E-4FB3-978D-3A919F5F233A}"/>
              </a:ext>
            </a:extLst>
          </p:cNvPr>
          <p:cNvSpPr/>
          <p:nvPr/>
        </p:nvSpPr>
        <p:spPr>
          <a:xfrm>
            <a:off x="3304488" y="2311476"/>
            <a:ext cx="4354957" cy="402989"/>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000" b="1" dirty="0">
                <a:solidFill>
                  <a:schemeClr val="tx1"/>
                </a:solidFill>
                <a:latin typeface="Arial" panose="020B0604020202020204" pitchFamily="34" charset="0"/>
                <a:cs typeface="Arial" panose="020B0604020202020204" pitchFamily="34" charset="0"/>
              </a:rPr>
              <a:t>Reads return the latest Write</a:t>
            </a:r>
          </a:p>
        </p:txBody>
      </p:sp>
      <p:sp>
        <p:nvSpPr>
          <p:cNvPr id="6" name="矩形 5">
            <a:extLst>
              <a:ext uri="{FF2B5EF4-FFF2-40B4-BE49-F238E27FC236}">
                <a16:creationId xmlns:a16="http://schemas.microsoft.com/office/drawing/2014/main" id="{17C33AF0-8093-4085-8323-741B1F99C3A4}"/>
              </a:ext>
            </a:extLst>
          </p:cNvPr>
          <p:cNvSpPr/>
          <p:nvPr/>
        </p:nvSpPr>
        <p:spPr>
          <a:xfrm>
            <a:off x="3304487" y="2874682"/>
            <a:ext cx="8049313" cy="402989"/>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000" b="1" dirty="0">
                <a:solidFill>
                  <a:schemeClr val="tx1"/>
                </a:solidFill>
                <a:latin typeface="Arial" panose="020B0604020202020204" pitchFamily="34" charset="0"/>
                <a:cs typeface="Arial" panose="020B0604020202020204" pitchFamily="34" charset="0"/>
              </a:rPr>
              <a:t>Two conflict Writes, at least one server gets the latest Write</a:t>
            </a:r>
          </a:p>
        </p:txBody>
      </p:sp>
    </p:spTree>
    <p:extLst>
      <p:ext uri="{BB962C8B-B14F-4D97-AF65-F5344CB8AC3E}">
        <p14:creationId xmlns:p14="http://schemas.microsoft.com/office/powerpoint/2010/main" val="2919090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randombar(horizontal)">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fade">
                                      <p:cBhvr>
                                        <p:cTn id="20" dur="500"/>
                                        <p:tgtEl>
                                          <p:spTgt spid="4">
                                            <p:txEl>
                                              <p:pRg st="3" end="3"/>
                                            </p:txEl>
                                          </p:spTgt>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randombar(horizontal)">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
                                            <p:txEl>
                                              <p:pRg st="4" end="4"/>
                                            </p:txEl>
                                          </p:spTgt>
                                        </p:tgtEl>
                                        <p:attrNameLst>
                                          <p:attrName>style.visibility</p:attrName>
                                        </p:attrNameLst>
                                      </p:cBhvr>
                                      <p:to>
                                        <p:strVal val="visible"/>
                                      </p:to>
                                    </p:set>
                                    <p:animEffect transition="in" filter="fade">
                                      <p:cBhvr>
                                        <p:cTn id="28" dur="500"/>
                                        <p:tgtEl>
                                          <p:spTgt spid="4">
                                            <p:txEl>
                                              <p:pRg st="4" end="4"/>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Effect transition="in" filter="fade">
                                      <p:cBhvr>
                                        <p:cTn id="31" dur="500"/>
                                        <p:tgtEl>
                                          <p:spTgt spid="4">
                                            <p:txEl>
                                              <p:pRg st="5" end="5"/>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
                                            <p:txEl>
                                              <p:pRg st="6" end="6"/>
                                            </p:txEl>
                                          </p:spTgt>
                                        </p:tgtEl>
                                        <p:attrNameLst>
                                          <p:attrName>style.visibility</p:attrName>
                                        </p:attrNameLst>
                                      </p:cBhvr>
                                      <p:to>
                                        <p:strVal val="visible"/>
                                      </p:to>
                                    </p:set>
                                    <p:animEffect transition="in" filter="fade">
                                      <p:cBhvr>
                                        <p:cTn id="34"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animBg="1"/>
      <p:bldP spid="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D413E1-6919-4F88-99D2-7C0BB10277AC}"/>
              </a:ext>
            </a:extLst>
          </p:cNvPr>
          <p:cNvSpPr>
            <a:spLocks noGrp="1"/>
          </p:cNvSpPr>
          <p:nvPr>
            <p:ph type="title"/>
          </p:nvPr>
        </p:nvSpPr>
        <p:spPr/>
        <p:txBody>
          <a:bodyPr/>
          <a:lstStyle/>
          <a:p>
            <a:r>
              <a:rPr lang="en-US" altLang="zh-CN" dirty="0"/>
              <a:t>Types of Consistency</a:t>
            </a:r>
            <a:endParaRPr lang="zh-CN" altLang="en-US" dirty="0"/>
          </a:p>
        </p:txBody>
      </p:sp>
      <p:sp>
        <p:nvSpPr>
          <p:cNvPr id="3" name="灯片编号占位符 2">
            <a:extLst>
              <a:ext uri="{FF2B5EF4-FFF2-40B4-BE49-F238E27FC236}">
                <a16:creationId xmlns:a16="http://schemas.microsoft.com/office/drawing/2014/main" id="{215CE57C-82EE-4937-B3A1-B2A78F2DF141}"/>
              </a:ext>
            </a:extLst>
          </p:cNvPr>
          <p:cNvSpPr>
            <a:spLocks noGrp="1"/>
          </p:cNvSpPr>
          <p:nvPr>
            <p:ph type="sldNum" sz="quarter" idx="12"/>
          </p:nvPr>
        </p:nvSpPr>
        <p:spPr/>
        <p:txBody>
          <a:bodyPr/>
          <a:lstStyle/>
          <a:p>
            <a:fld id="{F210D295-9B15-4757-888B-4FDF115DEA16}" type="slidenum">
              <a:rPr lang="zh-CN" altLang="en-US" smtClean="0"/>
              <a:t>45</a:t>
            </a:fld>
            <a:endParaRPr lang="zh-CN" altLang="en-US"/>
          </a:p>
        </p:txBody>
      </p:sp>
      <p:sp>
        <p:nvSpPr>
          <p:cNvPr id="4" name="内容占位符 3">
            <a:extLst>
              <a:ext uri="{FF2B5EF4-FFF2-40B4-BE49-F238E27FC236}">
                <a16:creationId xmlns:a16="http://schemas.microsoft.com/office/drawing/2014/main" id="{3A2FD3DF-3FB4-4145-88AA-0509EC320129}"/>
              </a:ext>
            </a:extLst>
          </p:cNvPr>
          <p:cNvSpPr>
            <a:spLocks noGrp="1"/>
          </p:cNvSpPr>
          <p:nvPr>
            <p:ph idx="1"/>
          </p:nvPr>
        </p:nvSpPr>
        <p:spPr/>
        <p:txBody>
          <a:bodyPr/>
          <a:lstStyle/>
          <a:p>
            <a:pPr>
              <a:defRPr/>
            </a:pPr>
            <a:r>
              <a:rPr lang="en-US" altLang="zh-CN" dirty="0">
                <a:ea typeface="ＭＳ Ｐゴシック" charset="0"/>
              </a:rPr>
              <a:t>Cassandra offers Eventual Consistency</a:t>
            </a:r>
          </a:p>
          <a:p>
            <a:pPr>
              <a:defRPr/>
            </a:pPr>
            <a:r>
              <a:rPr lang="en-US" altLang="zh-CN" dirty="0">
                <a:ea typeface="ＭＳ Ｐゴシック" charset="0"/>
              </a:rPr>
              <a:t>Are there other types of weak consistency models?</a:t>
            </a:r>
            <a:endParaRPr lang="en-US" altLang="zh-CN" dirty="0"/>
          </a:p>
        </p:txBody>
      </p:sp>
    </p:spTree>
    <p:extLst>
      <p:ext uri="{BB962C8B-B14F-4D97-AF65-F5344CB8AC3E}">
        <p14:creationId xmlns:p14="http://schemas.microsoft.com/office/powerpoint/2010/main" val="30425834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01601F-7E8C-4941-B3E3-CD454EF1B359}"/>
              </a:ext>
            </a:extLst>
          </p:cNvPr>
          <p:cNvSpPr>
            <a:spLocks noGrp="1"/>
          </p:cNvSpPr>
          <p:nvPr>
            <p:ph type="title"/>
          </p:nvPr>
        </p:nvSpPr>
        <p:spPr/>
        <p:txBody>
          <a:bodyPr/>
          <a:lstStyle/>
          <a:p>
            <a:r>
              <a:rPr lang="en-US" altLang="zh-CN" dirty="0"/>
              <a:t>Consistency Spectrum</a:t>
            </a:r>
            <a:endParaRPr lang="zh-CN" altLang="en-US" dirty="0"/>
          </a:p>
        </p:txBody>
      </p:sp>
      <p:sp>
        <p:nvSpPr>
          <p:cNvPr id="3" name="灯片编号占位符 2">
            <a:extLst>
              <a:ext uri="{FF2B5EF4-FFF2-40B4-BE49-F238E27FC236}">
                <a16:creationId xmlns:a16="http://schemas.microsoft.com/office/drawing/2014/main" id="{ECEC5F66-391D-4669-860F-B75D275EE9CB}"/>
              </a:ext>
            </a:extLst>
          </p:cNvPr>
          <p:cNvSpPr>
            <a:spLocks noGrp="1"/>
          </p:cNvSpPr>
          <p:nvPr>
            <p:ph type="sldNum" sz="quarter" idx="12"/>
          </p:nvPr>
        </p:nvSpPr>
        <p:spPr/>
        <p:txBody>
          <a:bodyPr/>
          <a:lstStyle/>
          <a:p>
            <a:fld id="{F210D295-9B15-4757-888B-4FDF115DEA16}" type="slidenum">
              <a:rPr lang="zh-CN" altLang="en-US" smtClean="0"/>
              <a:t>46</a:t>
            </a:fld>
            <a:endParaRPr lang="zh-CN" altLang="en-US"/>
          </a:p>
        </p:txBody>
      </p:sp>
      <p:sp>
        <p:nvSpPr>
          <p:cNvPr id="4" name="内容占位符 3">
            <a:extLst>
              <a:ext uri="{FF2B5EF4-FFF2-40B4-BE49-F238E27FC236}">
                <a16:creationId xmlns:a16="http://schemas.microsoft.com/office/drawing/2014/main" id="{C05CECE6-4549-4FDA-954E-C2E8BFCD2812}"/>
              </a:ext>
            </a:extLst>
          </p:cNvPr>
          <p:cNvSpPr>
            <a:spLocks noGrp="1"/>
          </p:cNvSpPr>
          <p:nvPr>
            <p:ph idx="1"/>
          </p:nvPr>
        </p:nvSpPr>
        <p:spPr>
          <a:xfrm>
            <a:off x="838200" y="3429000"/>
            <a:ext cx="10515600" cy="2772191"/>
          </a:xfrm>
        </p:spPr>
        <p:txBody>
          <a:bodyPr/>
          <a:lstStyle/>
          <a:p>
            <a:r>
              <a:rPr lang="en-US" altLang="zh-CN" dirty="0"/>
              <a:t>Strong consistency models</a:t>
            </a:r>
          </a:p>
          <a:p>
            <a:pPr lvl="1"/>
            <a:r>
              <a:rPr lang="en-US" altLang="zh-CN" b="1" dirty="0">
                <a:solidFill>
                  <a:srgbClr val="FF0000"/>
                </a:solidFill>
              </a:rPr>
              <a:t>Strict consistency, sequential consistency</a:t>
            </a:r>
          </a:p>
          <a:p>
            <a:r>
              <a:rPr lang="en-US" altLang="zh-CN" dirty="0"/>
              <a:t>Weaker consistency models</a:t>
            </a:r>
          </a:p>
          <a:p>
            <a:pPr lvl="1"/>
            <a:r>
              <a:rPr lang="en-US" altLang="zh-CN" b="1" dirty="0">
                <a:solidFill>
                  <a:srgbClr val="FF0000"/>
                </a:solidFill>
              </a:rPr>
              <a:t>Causal consistency, eventual consistency</a:t>
            </a:r>
            <a:endParaRPr lang="zh-CN" altLang="en-US" b="1" dirty="0">
              <a:solidFill>
                <a:srgbClr val="FF0000"/>
              </a:solidFill>
            </a:endParaRPr>
          </a:p>
        </p:txBody>
      </p:sp>
      <p:pic>
        <p:nvPicPr>
          <p:cNvPr id="5" name="Picture 5">
            <a:extLst>
              <a:ext uri="{FF2B5EF4-FFF2-40B4-BE49-F238E27FC236}">
                <a16:creationId xmlns:a16="http://schemas.microsoft.com/office/drawing/2014/main" id="{CB9958D1-A7FC-4135-AF19-04563AE125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9898" t="20122" r="9898" b="20122"/>
          <a:stretch>
            <a:fillRect/>
          </a:stretch>
        </p:blipFill>
        <p:spPr bwMode="auto">
          <a:xfrm rot="10800000">
            <a:off x="2013165" y="1809882"/>
            <a:ext cx="8775700" cy="341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Text Box 9">
            <a:extLst>
              <a:ext uri="{FF2B5EF4-FFF2-40B4-BE49-F238E27FC236}">
                <a16:creationId xmlns:a16="http://schemas.microsoft.com/office/drawing/2014/main" id="{DA7CC131-957E-41D5-8F0D-73045D6C9FDA}"/>
              </a:ext>
            </a:extLst>
          </p:cNvPr>
          <p:cNvSpPr txBox="1">
            <a:spLocks noChangeArrowheads="1"/>
          </p:cNvSpPr>
          <p:nvPr/>
        </p:nvSpPr>
        <p:spPr bwMode="auto">
          <a:xfrm>
            <a:off x="8560170" y="2173420"/>
            <a:ext cx="2233304"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algn="ctr"/>
            <a:r>
              <a:rPr lang="en-US" sz="2000" b="1">
                <a:solidFill>
                  <a:schemeClr val="tx1"/>
                </a:solidFill>
                <a:latin typeface="Arial" panose="020B0604020202020204" pitchFamily="34" charset="0"/>
                <a:cs typeface="Arial" panose="020B0604020202020204" pitchFamily="34" charset="0"/>
              </a:rPr>
              <a:t>Strong </a:t>
            </a:r>
          </a:p>
          <a:p>
            <a:pPr algn="ctr"/>
            <a:r>
              <a:rPr lang="en-US" sz="2000" b="1">
                <a:solidFill>
                  <a:schemeClr val="tx1"/>
                </a:solidFill>
                <a:latin typeface="Arial" panose="020B0604020202020204" pitchFamily="34" charset="0"/>
                <a:cs typeface="Arial" panose="020B0604020202020204" pitchFamily="34" charset="0"/>
              </a:rPr>
              <a:t>(e.g., Sequential)</a:t>
            </a:r>
          </a:p>
        </p:txBody>
      </p:sp>
      <p:sp>
        <p:nvSpPr>
          <p:cNvPr id="7" name="Text Box 9">
            <a:extLst>
              <a:ext uri="{FF2B5EF4-FFF2-40B4-BE49-F238E27FC236}">
                <a16:creationId xmlns:a16="http://schemas.microsoft.com/office/drawing/2014/main" id="{00D1E125-0C92-4DE2-9437-3B3FDCD5BAAE}"/>
              </a:ext>
            </a:extLst>
          </p:cNvPr>
          <p:cNvSpPr txBox="1">
            <a:spLocks noChangeArrowheads="1"/>
          </p:cNvSpPr>
          <p:nvPr/>
        </p:nvSpPr>
        <p:spPr bwMode="auto">
          <a:xfrm>
            <a:off x="1861687" y="2479807"/>
            <a:ext cx="125386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algn="ctr"/>
            <a:r>
              <a:rPr lang="en-US" sz="2000" b="1">
                <a:solidFill>
                  <a:schemeClr val="tx1"/>
                </a:solidFill>
                <a:latin typeface="Arial" panose="020B0604020202020204" pitchFamily="34" charset="0"/>
                <a:cs typeface="Arial" panose="020B0604020202020204" pitchFamily="34" charset="0"/>
              </a:rPr>
              <a:t>Eventual</a:t>
            </a:r>
          </a:p>
        </p:txBody>
      </p:sp>
      <p:cxnSp>
        <p:nvCxnSpPr>
          <p:cNvPr id="8" name="Straight Arrow Connector 13">
            <a:extLst>
              <a:ext uri="{FF2B5EF4-FFF2-40B4-BE49-F238E27FC236}">
                <a16:creationId xmlns:a16="http://schemas.microsoft.com/office/drawing/2014/main" id="{7624A54A-C8D3-4A66-8986-F10213D093D6}"/>
              </a:ext>
            </a:extLst>
          </p:cNvPr>
          <p:cNvCxnSpPr/>
          <p:nvPr/>
        </p:nvCxnSpPr>
        <p:spPr>
          <a:xfrm flipH="1">
            <a:off x="3136322" y="1351095"/>
            <a:ext cx="5053013" cy="0"/>
          </a:xfrm>
          <a:prstGeom prst="straightConnector1">
            <a:avLst/>
          </a:prstGeom>
          <a:ln w="76200">
            <a:solidFill>
              <a:schemeClr val="tx1"/>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14">
            <a:extLst>
              <a:ext uri="{FF2B5EF4-FFF2-40B4-BE49-F238E27FC236}">
                <a16:creationId xmlns:a16="http://schemas.microsoft.com/office/drawing/2014/main" id="{28BAFED1-4C9D-48AA-AF7F-DE9C5772BD10}"/>
              </a:ext>
            </a:extLst>
          </p:cNvPr>
          <p:cNvCxnSpPr/>
          <p:nvPr/>
        </p:nvCxnSpPr>
        <p:spPr>
          <a:xfrm>
            <a:off x="3136322" y="2570295"/>
            <a:ext cx="5053013" cy="0"/>
          </a:xfrm>
          <a:prstGeom prst="straightConnector1">
            <a:avLst/>
          </a:prstGeom>
          <a:ln w="76200">
            <a:solidFill>
              <a:schemeClr val="tx1"/>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10" name="Text Box 9">
            <a:extLst>
              <a:ext uri="{FF2B5EF4-FFF2-40B4-BE49-F238E27FC236}">
                <a16:creationId xmlns:a16="http://schemas.microsoft.com/office/drawing/2014/main" id="{752D8EE5-7B49-4D13-BBB7-CE1E471CB9D8}"/>
              </a:ext>
            </a:extLst>
          </p:cNvPr>
          <p:cNvSpPr txBox="1">
            <a:spLocks noChangeArrowheads="1"/>
          </p:cNvSpPr>
          <p:nvPr/>
        </p:nvSpPr>
        <p:spPr bwMode="auto">
          <a:xfrm>
            <a:off x="3954805" y="2136908"/>
            <a:ext cx="3223959"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algn="ctr"/>
            <a:r>
              <a:rPr lang="en-US" sz="2800" b="1" i="1">
                <a:solidFill>
                  <a:schemeClr val="tx1"/>
                </a:solidFill>
                <a:latin typeface="Arial" panose="020B0604020202020204" pitchFamily="34" charset="0"/>
                <a:cs typeface="Arial" panose="020B0604020202020204" pitchFamily="34" charset="0"/>
              </a:rPr>
              <a:t>More consistency</a:t>
            </a:r>
          </a:p>
        </p:txBody>
      </p:sp>
      <p:sp>
        <p:nvSpPr>
          <p:cNvPr id="11" name="Text Box 9">
            <a:extLst>
              <a:ext uri="{FF2B5EF4-FFF2-40B4-BE49-F238E27FC236}">
                <a16:creationId xmlns:a16="http://schemas.microsoft.com/office/drawing/2014/main" id="{5A1E664F-31D6-4ABA-9786-5E9263C187FE}"/>
              </a:ext>
            </a:extLst>
          </p:cNvPr>
          <p:cNvSpPr txBox="1">
            <a:spLocks noChangeArrowheads="1"/>
          </p:cNvSpPr>
          <p:nvPr/>
        </p:nvSpPr>
        <p:spPr bwMode="auto">
          <a:xfrm>
            <a:off x="3507165" y="1363795"/>
            <a:ext cx="4201791"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algn="ctr"/>
            <a:r>
              <a:rPr lang="en-US" sz="2800" b="1" i="1" dirty="0">
                <a:solidFill>
                  <a:schemeClr val="tx1"/>
                </a:solidFill>
                <a:latin typeface="Arial" panose="020B0604020202020204" pitchFamily="34" charset="0"/>
                <a:cs typeface="Arial" panose="020B0604020202020204" pitchFamily="34" charset="0"/>
              </a:rPr>
              <a:t>Faster reads and writes</a:t>
            </a:r>
          </a:p>
        </p:txBody>
      </p:sp>
      <p:sp>
        <p:nvSpPr>
          <p:cNvPr id="12" name="内容占位符 3">
            <a:extLst>
              <a:ext uri="{FF2B5EF4-FFF2-40B4-BE49-F238E27FC236}">
                <a16:creationId xmlns:a16="http://schemas.microsoft.com/office/drawing/2014/main" id="{F745B4F3-15EB-4E0A-825D-BE7DB6E30251}"/>
              </a:ext>
            </a:extLst>
          </p:cNvPr>
          <p:cNvSpPr txBox="1">
            <a:spLocks/>
          </p:cNvSpPr>
          <p:nvPr/>
        </p:nvSpPr>
        <p:spPr>
          <a:xfrm>
            <a:off x="990600" y="3581400"/>
            <a:ext cx="10515600" cy="2772191"/>
          </a:xfrm>
          <a:prstGeom prst="rect">
            <a:avLst/>
          </a:prstGeom>
        </p:spPr>
        <p:txBody>
          <a:bodyPr vert="horz" lIns="91440" tIns="45720" rIns="91440" bIns="45720" rtlCol="0">
            <a:normAutofit/>
          </a:bodyPr>
          <a:lstStyle>
            <a:lvl1pPr marL="450850" indent="-450850" algn="l" defTabSz="914400" rtl="0" eaLnBrk="1" latinLnBrk="0" hangingPunct="1">
              <a:lnSpc>
                <a:spcPct val="90000"/>
              </a:lnSpc>
              <a:spcBef>
                <a:spcPts val="1000"/>
              </a:spcBef>
              <a:buClr>
                <a:srgbClr val="00007D"/>
              </a:buClr>
              <a:buSzPct val="90000"/>
              <a:buFont typeface="Wingdings" panose="05000000000000000000" pitchFamily="2" charset="2"/>
              <a:buChar char="n"/>
              <a:defRPr sz="2800" kern="1200" baseline="0">
                <a:solidFill>
                  <a:schemeClr val="tx1"/>
                </a:solidFill>
                <a:latin typeface="Arial" panose="020B0604020202020204" pitchFamily="34" charset="0"/>
                <a:ea typeface="微软雅黑" panose="020B0503020204020204" pitchFamily="34" charset="-122"/>
                <a:cs typeface="+mn-cs"/>
              </a:defRPr>
            </a:lvl1pPr>
            <a:lvl2pPr marL="900113" indent="-450850" algn="l" defTabSz="914400" rtl="0" eaLnBrk="1" latinLnBrk="0" hangingPunct="1">
              <a:lnSpc>
                <a:spcPct val="130000"/>
              </a:lnSpc>
              <a:spcBef>
                <a:spcPts val="500"/>
              </a:spcBef>
              <a:buClr>
                <a:srgbClr val="9999CC"/>
              </a:buClr>
              <a:buSzPct val="80000"/>
              <a:buFont typeface="Wingdings" pitchFamily="2" charset="2"/>
              <a:buChar char=""/>
              <a:defRPr sz="2400" kern="1200" baseline="0">
                <a:solidFill>
                  <a:schemeClr val="tx1"/>
                </a:solidFill>
                <a:latin typeface="Arial" panose="020B0604020202020204" pitchFamily="34" charset="0"/>
                <a:ea typeface="微软雅黑" panose="020B0503020204020204" pitchFamily="34" charset="-122"/>
                <a:cs typeface="+mn-cs"/>
              </a:defRPr>
            </a:lvl2pPr>
            <a:lvl3pPr marL="1350000" indent="-450000" algn="l" defTabSz="914400" rtl="0" eaLnBrk="1" latinLnBrk="0" hangingPunct="1">
              <a:lnSpc>
                <a:spcPct val="130000"/>
              </a:lnSpc>
              <a:spcBef>
                <a:spcPts val="500"/>
              </a:spcBef>
              <a:buSzPct val="80000"/>
              <a:buFont typeface="Wingdings" panose="05000000000000000000" pitchFamily="2" charset="2"/>
              <a:buChar char="Ø"/>
              <a:defRPr sz="2000" kern="1200" baseline="0">
                <a:solidFill>
                  <a:schemeClr val="tx1"/>
                </a:solidFill>
                <a:latin typeface="Arial" panose="020B0604020202020204" pitchFamily="34" charset="0"/>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Arial" panose="020B0604020202020204" pitchFamily="34" charset="0"/>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a:p>
        </p:txBody>
      </p:sp>
      <p:sp>
        <p:nvSpPr>
          <p:cNvPr id="13" name="矩形 12">
            <a:extLst>
              <a:ext uri="{FF2B5EF4-FFF2-40B4-BE49-F238E27FC236}">
                <a16:creationId xmlns:a16="http://schemas.microsoft.com/office/drawing/2014/main" id="{014BE744-BC46-40B8-953F-12CD3BB4F138}"/>
              </a:ext>
            </a:extLst>
          </p:cNvPr>
          <p:cNvSpPr/>
          <p:nvPr/>
        </p:nvSpPr>
        <p:spPr>
          <a:xfrm>
            <a:off x="87964" y="6415723"/>
            <a:ext cx="4801314" cy="369332"/>
          </a:xfrm>
          <a:prstGeom prst="rect">
            <a:avLst/>
          </a:prstGeom>
        </p:spPr>
        <p:txBody>
          <a:bodyPr wrap="none">
            <a:spAutoFit/>
          </a:bodyPr>
          <a:lstStyle/>
          <a:p>
            <a:r>
              <a:rPr lang="en-US" altLang="zh-CN" b="1" dirty="0">
                <a:solidFill>
                  <a:schemeClr val="bg1">
                    <a:lumMod val="50000"/>
                  </a:schemeClr>
                </a:solidFill>
                <a:latin typeface="Arial" panose="020B0604020202020204" pitchFamily="34" charset="0"/>
                <a:cs typeface="Arial" panose="020B0604020202020204" pitchFamily="34" charset="0"/>
              </a:rPr>
              <a:t>Slide acks: </a:t>
            </a:r>
            <a:r>
              <a:rPr lang="en-US" altLang="zh-CN" b="1" dirty="0" err="1">
                <a:solidFill>
                  <a:schemeClr val="bg1">
                    <a:lumMod val="50000"/>
                  </a:schemeClr>
                </a:solidFill>
                <a:latin typeface="Arial" panose="020B0604020202020204" pitchFamily="34" charset="0"/>
                <a:cs typeface="Arial" panose="020B0604020202020204" pitchFamily="34" charset="0"/>
              </a:rPr>
              <a:t>Jinyang</a:t>
            </a:r>
            <a:r>
              <a:rPr lang="en-US" altLang="zh-CN" b="1" dirty="0">
                <a:solidFill>
                  <a:schemeClr val="bg1">
                    <a:lumMod val="50000"/>
                  </a:schemeClr>
                </a:solidFill>
                <a:latin typeface="Arial" panose="020B0604020202020204" pitchFamily="34" charset="0"/>
                <a:cs typeface="Arial" panose="020B0604020202020204" pitchFamily="34" charset="0"/>
              </a:rPr>
              <a:t> Li, Roxana </a:t>
            </a:r>
            <a:r>
              <a:rPr lang="en-US" altLang="zh-CN" b="1" dirty="0" err="1">
                <a:solidFill>
                  <a:schemeClr val="bg1">
                    <a:lumMod val="50000"/>
                  </a:schemeClr>
                </a:solidFill>
                <a:latin typeface="Arial" panose="020B0604020202020204" pitchFamily="34" charset="0"/>
                <a:cs typeface="Arial" panose="020B0604020202020204" pitchFamily="34" charset="0"/>
              </a:rPr>
              <a:t>Geambasu</a:t>
            </a:r>
            <a:endParaRPr lang="zh-CN" altLang="en-US" b="1"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42163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C95BDE-99F4-43A0-A778-FFC6A822A25A}"/>
              </a:ext>
            </a:extLst>
          </p:cNvPr>
          <p:cNvSpPr>
            <a:spLocks noGrp="1"/>
          </p:cNvSpPr>
          <p:nvPr>
            <p:ph type="title"/>
          </p:nvPr>
        </p:nvSpPr>
        <p:spPr/>
        <p:txBody>
          <a:bodyPr/>
          <a:lstStyle/>
          <a:p>
            <a:r>
              <a:rPr lang="en-US" altLang="zh-CN" dirty="0"/>
              <a:t>Consistency</a:t>
            </a:r>
            <a:endParaRPr lang="zh-CN" altLang="en-US" dirty="0"/>
          </a:p>
        </p:txBody>
      </p:sp>
      <p:sp>
        <p:nvSpPr>
          <p:cNvPr id="3" name="灯片编号占位符 2">
            <a:extLst>
              <a:ext uri="{FF2B5EF4-FFF2-40B4-BE49-F238E27FC236}">
                <a16:creationId xmlns:a16="http://schemas.microsoft.com/office/drawing/2014/main" id="{95D7BA7E-AC86-4A69-9960-A144ABBAAD72}"/>
              </a:ext>
            </a:extLst>
          </p:cNvPr>
          <p:cNvSpPr>
            <a:spLocks noGrp="1"/>
          </p:cNvSpPr>
          <p:nvPr>
            <p:ph type="sldNum" sz="quarter" idx="12"/>
          </p:nvPr>
        </p:nvSpPr>
        <p:spPr/>
        <p:txBody>
          <a:bodyPr/>
          <a:lstStyle/>
          <a:p>
            <a:fld id="{F210D295-9B15-4757-888B-4FDF115DEA16}" type="slidenum">
              <a:rPr lang="zh-CN" altLang="en-US" smtClean="0"/>
              <a:t>47</a:t>
            </a:fld>
            <a:endParaRPr lang="zh-CN" altLang="en-US"/>
          </a:p>
        </p:txBody>
      </p:sp>
      <p:sp>
        <p:nvSpPr>
          <p:cNvPr id="4" name="内容占位符 3">
            <a:extLst>
              <a:ext uri="{FF2B5EF4-FFF2-40B4-BE49-F238E27FC236}">
                <a16:creationId xmlns:a16="http://schemas.microsoft.com/office/drawing/2014/main" id="{50923172-4367-4ABC-9AEF-B186D060BF2A}"/>
              </a:ext>
            </a:extLst>
          </p:cNvPr>
          <p:cNvSpPr>
            <a:spLocks noGrp="1"/>
          </p:cNvSpPr>
          <p:nvPr>
            <p:ph idx="1"/>
          </p:nvPr>
        </p:nvSpPr>
        <p:spPr/>
        <p:txBody>
          <a:bodyPr/>
          <a:lstStyle/>
          <a:p>
            <a:r>
              <a:rPr lang="en-US" altLang="zh-CN" dirty="0"/>
              <a:t>What is consistency?</a:t>
            </a:r>
          </a:p>
          <a:p>
            <a:pPr lvl="1"/>
            <a:r>
              <a:rPr lang="en-US" altLang="zh-CN" dirty="0"/>
              <a:t>What processes can expect when RD/WR shared data concurrently</a:t>
            </a:r>
          </a:p>
          <a:p>
            <a:r>
              <a:rPr lang="en-US" altLang="zh-CN" dirty="0"/>
              <a:t>When do consistency concerns arise?</a:t>
            </a:r>
          </a:p>
          <a:p>
            <a:pPr lvl="1"/>
            <a:r>
              <a:rPr lang="en-US" altLang="zh-CN" dirty="0"/>
              <a:t>With replication and caching</a:t>
            </a:r>
          </a:p>
          <a:p>
            <a:r>
              <a:rPr lang="en-US" altLang="zh-CN" dirty="0"/>
              <a:t>Why are replication and caching needed?</a:t>
            </a:r>
          </a:p>
          <a:p>
            <a:pPr lvl="1"/>
            <a:r>
              <a:rPr lang="en-US" altLang="zh-CN" dirty="0"/>
              <a:t>For performance, scalability, fault tolerance, disconnection</a:t>
            </a:r>
            <a:endParaRPr lang="zh-CN" altLang="en-US" dirty="0"/>
          </a:p>
        </p:txBody>
      </p:sp>
      <p:grpSp>
        <p:nvGrpSpPr>
          <p:cNvPr id="7" name="组合 6">
            <a:extLst>
              <a:ext uri="{FF2B5EF4-FFF2-40B4-BE49-F238E27FC236}">
                <a16:creationId xmlns:a16="http://schemas.microsoft.com/office/drawing/2014/main" id="{AB12C020-F51E-48C4-8288-2A20D3A8FAA7}"/>
              </a:ext>
            </a:extLst>
          </p:cNvPr>
          <p:cNvGrpSpPr/>
          <p:nvPr/>
        </p:nvGrpSpPr>
        <p:grpSpPr>
          <a:xfrm>
            <a:off x="547744" y="4486050"/>
            <a:ext cx="8263160" cy="2162175"/>
            <a:chOff x="547744" y="4486050"/>
            <a:chExt cx="8263160" cy="2162175"/>
          </a:xfrm>
        </p:grpSpPr>
        <p:sp>
          <p:nvSpPr>
            <p:cNvPr id="5" name="矩形 4">
              <a:extLst>
                <a:ext uri="{FF2B5EF4-FFF2-40B4-BE49-F238E27FC236}">
                  <a16:creationId xmlns:a16="http://schemas.microsoft.com/office/drawing/2014/main" id="{D47F03DA-6CEC-4A20-B833-18C423225EC9}"/>
                </a:ext>
              </a:extLst>
            </p:cNvPr>
            <p:cNvSpPr/>
            <p:nvPr/>
          </p:nvSpPr>
          <p:spPr>
            <a:xfrm>
              <a:off x="547744" y="4893777"/>
              <a:ext cx="3066825" cy="646331"/>
            </a:xfrm>
            <a:prstGeom prst="rect">
              <a:avLst/>
            </a:prstGeom>
          </p:spPr>
          <p:txBody>
            <a:bodyPr wrap="square">
              <a:spAutoFit/>
            </a:bodyPr>
            <a:lstStyle/>
            <a:p>
              <a:pPr algn="ctr"/>
              <a:r>
                <a:rPr lang="en-US" altLang="zh-CN" dirty="0">
                  <a:solidFill>
                    <a:srgbClr val="000000"/>
                  </a:solidFill>
                  <a:latin typeface="Arial" panose="020B0604020202020204" pitchFamily="34" charset="0"/>
                  <a:cs typeface="Arial" panose="020B0604020202020204" pitchFamily="34" charset="0"/>
                </a:rPr>
                <a:t>Let’s focus on replication – here’s an example:</a:t>
              </a:r>
              <a:r>
                <a:rPr lang="en-US" altLang="zh-CN" dirty="0">
                  <a:latin typeface="Arial" panose="020B0604020202020204" pitchFamily="34" charset="0"/>
                  <a:cs typeface="Arial" panose="020B0604020202020204" pitchFamily="34" charset="0"/>
                </a:rPr>
                <a:t> </a:t>
              </a:r>
              <a:endParaRPr lang="zh-CN" altLang="en-US" dirty="0">
                <a:latin typeface="Arial" panose="020B0604020202020204" pitchFamily="34" charset="0"/>
                <a:cs typeface="Arial" panose="020B0604020202020204" pitchFamily="34" charset="0"/>
              </a:endParaRPr>
            </a:p>
          </p:txBody>
        </p:sp>
        <p:pic>
          <p:nvPicPr>
            <p:cNvPr id="6" name="图片 5">
              <a:extLst>
                <a:ext uri="{FF2B5EF4-FFF2-40B4-BE49-F238E27FC236}">
                  <a16:creationId xmlns:a16="http://schemas.microsoft.com/office/drawing/2014/main" id="{E63B7487-6832-4759-845A-C36BB4D30D3D}"/>
                </a:ext>
              </a:extLst>
            </p:cNvPr>
            <p:cNvPicPr>
              <a:picLocks noChangeAspect="1"/>
            </p:cNvPicPr>
            <p:nvPr/>
          </p:nvPicPr>
          <p:blipFill>
            <a:blip r:embed="rId2"/>
            <a:stretch>
              <a:fillRect/>
            </a:stretch>
          </p:blipFill>
          <p:spPr>
            <a:xfrm>
              <a:off x="4134129" y="4486050"/>
              <a:ext cx="4676775" cy="2162175"/>
            </a:xfrm>
            <a:prstGeom prst="rect">
              <a:avLst/>
            </a:prstGeom>
          </p:spPr>
        </p:pic>
      </p:grpSp>
      <p:sp>
        <p:nvSpPr>
          <p:cNvPr id="8" name="矩形 7">
            <a:extLst>
              <a:ext uri="{FF2B5EF4-FFF2-40B4-BE49-F238E27FC236}">
                <a16:creationId xmlns:a16="http://schemas.microsoft.com/office/drawing/2014/main" id="{8E434DFB-1BF5-42C8-B603-016DD2C513BC}"/>
              </a:ext>
            </a:extLst>
          </p:cNvPr>
          <p:cNvSpPr/>
          <p:nvPr/>
        </p:nvSpPr>
        <p:spPr>
          <a:xfrm>
            <a:off x="8832587" y="5017681"/>
            <a:ext cx="2743199" cy="646331"/>
          </a:xfrm>
          <a:prstGeom prst="rect">
            <a:avLst/>
          </a:prstGeom>
        </p:spPr>
        <p:txBody>
          <a:bodyPr wrap="square">
            <a:spAutoFit/>
          </a:bodyPr>
          <a:lstStyle/>
          <a:p>
            <a:r>
              <a:rPr lang="en-US" altLang="zh-CN" b="1" i="1" dirty="0">
                <a:solidFill>
                  <a:srgbClr val="000000"/>
                </a:solidFill>
                <a:latin typeface="Arial" panose="020B0604020202020204" pitchFamily="34" charset="0"/>
                <a:cs typeface="Arial" panose="020B0604020202020204" pitchFamily="34" charset="0"/>
              </a:rPr>
              <a:t>What are the results of those reads and writes?</a:t>
            </a:r>
            <a:endParaRPr lang="zh-CN" altLang="en-US"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02710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fade">
                                      <p:cBhvr>
                                        <p:cTn id="23" dur="500"/>
                                        <p:tgtEl>
                                          <p:spTgt spid="4">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fade">
                                      <p:cBhvr>
                                        <p:cTn id="26" dur="500"/>
                                        <p:tgtEl>
                                          <p:spTgt spid="4">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randombar(horizontal)">
                                      <p:cBhvr>
                                        <p:cTn id="3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6A8D46-8388-473D-AA5C-DF77377CD5E1}"/>
              </a:ext>
            </a:extLst>
          </p:cNvPr>
          <p:cNvSpPr>
            <a:spLocks noGrp="1"/>
          </p:cNvSpPr>
          <p:nvPr>
            <p:ph type="title"/>
          </p:nvPr>
        </p:nvSpPr>
        <p:spPr/>
        <p:txBody>
          <a:bodyPr/>
          <a:lstStyle/>
          <a:p>
            <a:r>
              <a:rPr lang="en-US" altLang="zh-CN" dirty="0"/>
              <a:t>Consistency Model</a:t>
            </a:r>
            <a:endParaRPr lang="zh-CN" altLang="en-US" dirty="0"/>
          </a:p>
        </p:txBody>
      </p:sp>
      <p:sp>
        <p:nvSpPr>
          <p:cNvPr id="3" name="灯片编号占位符 2">
            <a:extLst>
              <a:ext uri="{FF2B5EF4-FFF2-40B4-BE49-F238E27FC236}">
                <a16:creationId xmlns:a16="http://schemas.microsoft.com/office/drawing/2014/main" id="{354B06B8-80F8-4F88-8D44-35AF8C433ABB}"/>
              </a:ext>
            </a:extLst>
          </p:cNvPr>
          <p:cNvSpPr>
            <a:spLocks noGrp="1"/>
          </p:cNvSpPr>
          <p:nvPr>
            <p:ph type="sldNum" sz="quarter" idx="12"/>
          </p:nvPr>
        </p:nvSpPr>
        <p:spPr/>
        <p:txBody>
          <a:bodyPr/>
          <a:lstStyle/>
          <a:p>
            <a:fld id="{F210D295-9B15-4757-888B-4FDF115DEA16}" type="slidenum">
              <a:rPr lang="zh-CN" altLang="en-US" smtClean="0"/>
              <a:t>48</a:t>
            </a:fld>
            <a:endParaRPr lang="zh-CN" altLang="en-US"/>
          </a:p>
        </p:txBody>
      </p:sp>
      <p:sp>
        <p:nvSpPr>
          <p:cNvPr id="4" name="内容占位符 3">
            <a:extLst>
              <a:ext uri="{FF2B5EF4-FFF2-40B4-BE49-F238E27FC236}">
                <a16:creationId xmlns:a16="http://schemas.microsoft.com/office/drawing/2014/main" id="{876CE7AB-7D72-46A2-BFF6-9CC8ADF56188}"/>
              </a:ext>
            </a:extLst>
          </p:cNvPr>
          <p:cNvSpPr>
            <a:spLocks noGrp="1"/>
          </p:cNvSpPr>
          <p:nvPr>
            <p:ph idx="1"/>
          </p:nvPr>
        </p:nvSpPr>
        <p:spPr/>
        <p:txBody>
          <a:bodyPr>
            <a:normAutofit lnSpcReduction="10000"/>
          </a:bodyPr>
          <a:lstStyle/>
          <a:p>
            <a:r>
              <a:rPr lang="en-US" altLang="zh-CN" dirty="0"/>
              <a:t>What is a </a:t>
            </a:r>
            <a:r>
              <a:rPr lang="en-US" altLang="zh-CN" b="1" dirty="0">
                <a:solidFill>
                  <a:srgbClr val="FF0000"/>
                </a:solidFill>
              </a:rPr>
              <a:t>consistency model</a:t>
            </a:r>
            <a:r>
              <a:rPr lang="en-US" altLang="zh-CN" dirty="0"/>
              <a:t>?</a:t>
            </a:r>
          </a:p>
          <a:p>
            <a:pPr lvl="1"/>
            <a:r>
              <a:rPr lang="en-US" altLang="zh-CN" dirty="0"/>
              <a:t>Contract between a distributed data system (e.g., DFS, DSM) and processes constituting its applications</a:t>
            </a:r>
          </a:p>
          <a:p>
            <a:pPr lvl="1"/>
            <a:r>
              <a:rPr lang="en-US" altLang="zh-CN" dirty="0"/>
              <a:t>E.g.: “If a process reads a certain piece of data, I (the DFS/DSM) pledge to return the value of the last write”</a:t>
            </a:r>
          </a:p>
          <a:p>
            <a:r>
              <a:rPr lang="en-US" altLang="zh-CN" dirty="0"/>
              <a:t>What are some </a:t>
            </a:r>
            <a:r>
              <a:rPr lang="en-US" altLang="zh-CN" b="1" dirty="0"/>
              <a:t>consistency models</a:t>
            </a:r>
            <a:r>
              <a:rPr lang="en-US" altLang="zh-CN" dirty="0"/>
              <a:t>?</a:t>
            </a:r>
          </a:p>
          <a:p>
            <a:pPr lvl="1"/>
            <a:r>
              <a:rPr lang="en-US" altLang="zh-CN" dirty="0"/>
              <a:t>Strict consistency</a:t>
            </a:r>
          </a:p>
          <a:p>
            <a:pPr lvl="1"/>
            <a:r>
              <a:rPr lang="en-US" altLang="zh-CN" dirty="0"/>
              <a:t>Sequential consistency</a:t>
            </a:r>
          </a:p>
          <a:p>
            <a:pPr lvl="1"/>
            <a:r>
              <a:rPr lang="en-US" altLang="zh-CN" dirty="0"/>
              <a:t>Causal consistency</a:t>
            </a:r>
          </a:p>
          <a:p>
            <a:pPr lvl="1"/>
            <a:r>
              <a:rPr lang="en-US" altLang="zh-CN" dirty="0"/>
              <a:t>Eventual consistency</a:t>
            </a:r>
            <a:endParaRPr lang="zh-CN" altLang="en-US" dirty="0"/>
          </a:p>
        </p:txBody>
      </p:sp>
      <p:cxnSp>
        <p:nvCxnSpPr>
          <p:cNvPr id="6" name="直接箭头连接符 5">
            <a:extLst>
              <a:ext uri="{FF2B5EF4-FFF2-40B4-BE49-F238E27FC236}">
                <a16:creationId xmlns:a16="http://schemas.microsoft.com/office/drawing/2014/main" id="{EA19A020-A160-4542-8775-9AC5A45F6A4B}"/>
              </a:ext>
            </a:extLst>
          </p:cNvPr>
          <p:cNvCxnSpPr/>
          <p:nvPr/>
        </p:nvCxnSpPr>
        <p:spPr>
          <a:xfrm>
            <a:off x="5970494" y="4152452"/>
            <a:ext cx="0" cy="18395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AC0C28F5-A736-40F0-BF31-D29436993045}"/>
              </a:ext>
            </a:extLst>
          </p:cNvPr>
          <p:cNvSpPr/>
          <p:nvPr/>
        </p:nvSpPr>
        <p:spPr>
          <a:xfrm>
            <a:off x="6221507" y="4470715"/>
            <a:ext cx="5891603" cy="954107"/>
          </a:xfrm>
          <a:prstGeom prst="rect">
            <a:avLst/>
          </a:prstGeom>
        </p:spPr>
        <p:txBody>
          <a:bodyPr wrap="square">
            <a:spAutoFit/>
          </a:bodyPr>
          <a:lstStyle/>
          <a:p>
            <a:r>
              <a:rPr lang="en-US" altLang="zh-CN" sz="2800" dirty="0">
                <a:solidFill>
                  <a:srgbClr val="FF0000"/>
                </a:solidFill>
                <a:latin typeface="Arial" panose="020B0604020202020204" pitchFamily="34" charset="0"/>
                <a:cs typeface="Arial" panose="020B0604020202020204" pitchFamily="34" charset="0"/>
              </a:rPr>
              <a:t>- Less intuitive, harder to program</a:t>
            </a:r>
          </a:p>
          <a:p>
            <a:r>
              <a:rPr lang="en-US" altLang="zh-CN" sz="2800" dirty="0">
                <a:solidFill>
                  <a:schemeClr val="accent6"/>
                </a:solidFill>
                <a:latin typeface="Arial" panose="020B0604020202020204" pitchFamily="34" charset="0"/>
                <a:cs typeface="Arial" panose="020B0604020202020204" pitchFamily="34" charset="0"/>
              </a:rPr>
              <a:t>- More feasible, scalable, efficient</a:t>
            </a:r>
          </a:p>
        </p:txBody>
      </p:sp>
    </p:spTree>
    <p:extLst>
      <p:ext uri="{BB962C8B-B14F-4D97-AF65-F5344CB8AC3E}">
        <p14:creationId xmlns:p14="http://schemas.microsoft.com/office/powerpoint/2010/main" val="781551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fade">
                                      <p:cBhvr>
                                        <p:cTn id="30" dur="500"/>
                                        <p:tgtEl>
                                          <p:spTgt spid="4">
                                            <p:txEl>
                                              <p:pRg st="5" end="5"/>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animEffect transition="in" filter="fade">
                                      <p:cBhvr>
                                        <p:cTn id="33" dur="500"/>
                                        <p:tgtEl>
                                          <p:spTgt spid="4">
                                            <p:txEl>
                                              <p:pRg st="6" end="6"/>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4">
                                            <p:txEl>
                                              <p:pRg st="7" end="7"/>
                                            </p:txEl>
                                          </p:spTgt>
                                        </p:tgtEl>
                                        <p:attrNameLst>
                                          <p:attrName>style.visibility</p:attrName>
                                        </p:attrNameLst>
                                      </p:cBhvr>
                                      <p:to>
                                        <p:strVal val="visible"/>
                                      </p:to>
                                    </p:set>
                                    <p:animEffect transition="in" filter="fade">
                                      <p:cBhvr>
                                        <p:cTn id="36" dur="500"/>
                                        <p:tgtEl>
                                          <p:spTgt spid="4">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wipe(up)">
                                      <p:cBhvr>
                                        <p:cTn id="41" dur="500"/>
                                        <p:tgtEl>
                                          <p:spTgt spid="6"/>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wipe(up)">
                                      <p:cBhvr>
                                        <p:cTn id="4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A61EC9-494A-4C53-B104-1C0D08671275}"/>
              </a:ext>
            </a:extLst>
          </p:cNvPr>
          <p:cNvSpPr>
            <a:spLocks noGrp="1"/>
          </p:cNvSpPr>
          <p:nvPr>
            <p:ph type="title"/>
          </p:nvPr>
        </p:nvSpPr>
        <p:spPr/>
        <p:txBody>
          <a:bodyPr/>
          <a:lstStyle/>
          <a:p>
            <a:r>
              <a:rPr lang="en-US" altLang="zh-CN" dirty="0"/>
              <a:t>Consistency challenges</a:t>
            </a:r>
            <a:endParaRPr lang="zh-CN" altLang="en-US" dirty="0"/>
          </a:p>
        </p:txBody>
      </p:sp>
      <p:sp>
        <p:nvSpPr>
          <p:cNvPr id="3" name="灯片编号占位符 2">
            <a:extLst>
              <a:ext uri="{FF2B5EF4-FFF2-40B4-BE49-F238E27FC236}">
                <a16:creationId xmlns:a16="http://schemas.microsoft.com/office/drawing/2014/main" id="{00DC9A60-CE6C-4D9B-981B-861E134F6331}"/>
              </a:ext>
            </a:extLst>
          </p:cNvPr>
          <p:cNvSpPr>
            <a:spLocks noGrp="1"/>
          </p:cNvSpPr>
          <p:nvPr>
            <p:ph type="sldNum" sz="quarter" idx="12"/>
          </p:nvPr>
        </p:nvSpPr>
        <p:spPr/>
        <p:txBody>
          <a:bodyPr/>
          <a:lstStyle/>
          <a:p>
            <a:fld id="{F210D295-9B15-4757-888B-4FDF115DEA16}" type="slidenum">
              <a:rPr lang="zh-CN" altLang="en-US" smtClean="0"/>
              <a:t>49</a:t>
            </a:fld>
            <a:endParaRPr lang="zh-CN" altLang="en-US"/>
          </a:p>
        </p:txBody>
      </p:sp>
      <p:sp>
        <p:nvSpPr>
          <p:cNvPr id="4" name="内容占位符 3">
            <a:extLst>
              <a:ext uri="{FF2B5EF4-FFF2-40B4-BE49-F238E27FC236}">
                <a16:creationId xmlns:a16="http://schemas.microsoft.com/office/drawing/2014/main" id="{81867EF8-03F0-4CA8-A3B3-876ECA39171E}"/>
              </a:ext>
            </a:extLst>
          </p:cNvPr>
          <p:cNvSpPr>
            <a:spLocks noGrp="1"/>
          </p:cNvSpPr>
          <p:nvPr>
            <p:ph idx="1"/>
          </p:nvPr>
        </p:nvSpPr>
        <p:spPr/>
        <p:txBody>
          <a:bodyPr/>
          <a:lstStyle/>
          <a:p>
            <a:r>
              <a:rPr lang="en-US" altLang="zh-CN" dirty="0"/>
              <a:t>No right or wrong consistency models</a:t>
            </a:r>
          </a:p>
          <a:p>
            <a:pPr lvl="1"/>
            <a:r>
              <a:rPr lang="en-US" altLang="zh-CN" dirty="0"/>
              <a:t>Tradeoff between ease of programmability and efficiency</a:t>
            </a:r>
          </a:p>
          <a:p>
            <a:pPr lvl="1"/>
            <a:r>
              <a:rPr lang="en-US" altLang="zh-CN" dirty="0"/>
              <a:t>E.g. what’s the consistency model for web pages?</a:t>
            </a:r>
          </a:p>
          <a:p>
            <a:r>
              <a:rPr lang="en-US" altLang="zh-CN" dirty="0"/>
              <a:t>Consistency is hard in (distributed) systems:</a:t>
            </a:r>
          </a:p>
          <a:p>
            <a:pPr lvl="1"/>
            <a:r>
              <a:rPr lang="en-US" altLang="zh-CN" dirty="0"/>
              <a:t>Data replication (caching)</a:t>
            </a:r>
          </a:p>
          <a:p>
            <a:pPr lvl="1"/>
            <a:r>
              <a:rPr lang="en-US" altLang="zh-CN" dirty="0"/>
              <a:t>Concurrency</a:t>
            </a:r>
          </a:p>
          <a:p>
            <a:pPr lvl="1"/>
            <a:r>
              <a:rPr lang="en-US" altLang="zh-CN" dirty="0"/>
              <a:t>Failures</a:t>
            </a:r>
          </a:p>
          <a:p>
            <a:endParaRPr lang="zh-CN" altLang="en-US" dirty="0"/>
          </a:p>
        </p:txBody>
      </p:sp>
    </p:spTree>
    <p:extLst>
      <p:ext uri="{BB962C8B-B14F-4D97-AF65-F5344CB8AC3E}">
        <p14:creationId xmlns:p14="http://schemas.microsoft.com/office/powerpoint/2010/main" val="4145012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500"/>
                                        <p:tgtEl>
                                          <p:spTgt spid="4">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fade">
                                      <p:cBhvr>
                                        <p:cTn id="2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F87722C1-CF1F-4A4C-B867-DADDC6D5AC01}"/>
              </a:ext>
            </a:extLst>
          </p:cNvPr>
          <p:cNvSpPr>
            <a:spLocks noGrp="1"/>
          </p:cNvSpPr>
          <p:nvPr>
            <p:ph type="title"/>
          </p:nvPr>
        </p:nvSpPr>
        <p:spPr/>
        <p:txBody>
          <a:bodyPr/>
          <a:lstStyle/>
          <a:p>
            <a:r>
              <a:rPr kumimoji="1" lang="en-US" altLang="zh-CN" dirty="0"/>
              <a:t>The Key-Value Abstraction</a:t>
            </a:r>
            <a:endParaRPr kumimoji="1" lang="zh-CN" altLang="en-US" dirty="0"/>
          </a:p>
        </p:txBody>
      </p:sp>
      <p:sp>
        <p:nvSpPr>
          <p:cNvPr id="4" name="幻灯片编号占位符 3">
            <a:extLst>
              <a:ext uri="{FF2B5EF4-FFF2-40B4-BE49-F238E27FC236}">
                <a16:creationId xmlns:a16="http://schemas.microsoft.com/office/drawing/2014/main" id="{DFC1D6C6-7C2A-B740-A5F5-060F2A528812}"/>
              </a:ext>
            </a:extLst>
          </p:cNvPr>
          <p:cNvSpPr>
            <a:spLocks noGrp="1"/>
          </p:cNvSpPr>
          <p:nvPr>
            <p:ph type="sldNum" sz="quarter" idx="12"/>
          </p:nvPr>
        </p:nvSpPr>
        <p:spPr/>
        <p:txBody>
          <a:bodyPr/>
          <a:lstStyle/>
          <a:p>
            <a:fld id="{F210D295-9B15-4757-888B-4FDF115DEA16}" type="slidenum">
              <a:rPr lang="zh-CN" altLang="en-US" smtClean="0"/>
              <a:t>5</a:t>
            </a:fld>
            <a:endParaRPr lang="zh-CN" altLang="en-US"/>
          </a:p>
        </p:txBody>
      </p:sp>
      <p:sp>
        <p:nvSpPr>
          <p:cNvPr id="6" name="内容占位符 5">
            <a:extLst>
              <a:ext uri="{FF2B5EF4-FFF2-40B4-BE49-F238E27FC236}">
                <a16:creationId xmlns:a16="http://schemas.microsoft.com/office/drawing/2014/main" id="{3201C6B7-F1A4-9D41-B722-5B82799821FD}"/>
              </a:ext>
            </a:extLst>
          </p:cNvPr>
          <p:cNvSpPr>
            <a:spLocks noGrp="1"/>
          </p:cNvSpPr>
          <p:nvPr>
            <p:ph idx="1"/>
          </p:nvPr>
        </p:nvSpPr>
        <p:spPr/>
        <p:txBody>
          <a:bodyPr/>
          <a:lstStyle/>
          <a:p>
            <a:r>
              <a:rPr kumimoji="1" lang="en-US" altLang="zh-CN" dirty="0"/>
              <a:t>Key </a:t>
            </a:r>
            <a:r>
              <a:rPr kumimoji="1" lang="en-US" altLang="zh-CN" dirty="0">
                <a:sym typeface="Wingdings" pitchFamily="2" charset="2"/>
              </a:rPr>
              <a:t> </a:t>
            </a:r>
            <a:r>
              <a:rPr kumimoji="1" lang="en-US" altLang="zh-CN" dirty="0"/>
              <a:t>Value</a:t>
            </a:r>
          </a:p>
          <a:p>
            <a:pPr lvl="1"/>
            <a:r>
              <a:rPr kumimoji="1" lang="en-US" altLang="zh-CN" dirty="0"/>
              <a:t>examples</a:t>
            </a:r>
          </a:p>
          <a:p>
            <a:pPr lvl="2"/>
            <a:r>
              <a:rPr kumimoji="1" lang="en-US" altLang="zh-CN" dirty="0"/>
              <a:t>(</a:t>
            </a:r>
            <a:r>
              <a:rPr kumimoji="1" lang="en-US" altLang="zh-CN" dirty="0" err="1"/>
              <a:t>twitter.com</a:t>
            </a:r>
            <a:r>
              <a:rPr kumimoji="1" lang="en-US" altLang="zh-CN" dirty="0"/>
              <a:t>) tweet id </a:t>
            </a:r>
            <a:r>
              <a:rPr kumimoji="1" lang="en-US" altLang="zh-CN" dirty="0">
                <a:sym typeface="Wingdings" pitchFamily="2" charset="2"/>
              </a:rPr>
              <a:t></a:t>
            </a:r>
            <a:r>
              <a:rPr kumimoji="1" lang="en-US" altLang="zh-CN" dirty="0"/>
              <a:t> information about tweet</a:t>
            </a:r>
          </a:p>
          <a:p>
            <a:pPr lvl="2"/>
            <a:r>
              <a:rPr kumimoji="1" lang="en-US" altLang="zh-CN" dirty="0"/>
              <a:t>(</a:t>
            </a:r>
            <a:r>
              <a:rPr kumimoji="1" lang="en-US" altLang="zh-CN" dirty="0" err="1"/>
              <a:t>amazon.com</a:t>
            </a:r>
            <a:r>
              <a:rPr kumimoji="1" lang="en-US" altLang="zh-CN" dirty="0"/>
              <a:t>) item number </a:t>
            </a:r>
            <a:r>
              <a:rPr kumimoji="1" lang="en-US" altLang="zh-CN" dirty="0">
                <a:sym typeface="Wingdings" pitchFamily="2" charset="2"/>
              </a:rPr>
              <a:t></a:t>
            </a:r>
            <a:r>
              <a:rPr kumimoji="1" lang="en-US" altLang="zh-CN" dirty="0"/>
              <a:t> information about it</a:t>
            </a:r>
          </a:p>
          <a:p>
            <a:pPr lvl="2"/>
            <a:r>
              <a:rPr kumimoji="1" lang="en-US" altLang="zh-CN" dirty="0"/>
              <a:t>(</a:t>
            </a:r>
            <a:r>
              <a:rPr kumimoji="1" lang="en-US" altLang="zh-CN" dirty="0" err="1"/>
              <a:t>kayak.com</a:t>
            </a:r>
            <a:r>
              <a:rPr kumimoji="1" lang="en-US" altLang="zh-CN" dirty="0"/>
              <a:t>) Flight number </a:t>
            </a:r>
            <a:r>
              <a:rPr kumimoji="1" lang="en-US" altLang="zh-CN" dirty="0">
                <a:sym typeface="Wingdings" pitchFamily="2" charset="2"/>
              </a:rPr>
              <a:t></a:t>
            </a:r>
            <a:r>
              <a:rPr kumimoji="1" lang="en-US" altLang="zh-CN" dirty="0"/>
              <a:t> information about flight, e.g., availability</a:t>
            </a:r>
          </a:p>
          <a:p>
            <a:pPr lvl="2"/>
            <a:r>
              <a:rPr kumimoji="1" lang="en-US" altLang="zh-CN" dirty="0"/>
              <a:t>(</a:t>
            </a:r>
            <a:r>
              <a:rPr kumimoji="1" lang="en-US" altLang="zh-CN" dirty="0" err="1"/>
              <a:t>yourbank.com</a:t>
            </a:r>
            <a:r>
              <a:rPr kumimoji="1" lang="en-US" altLang="zh-CN" dirty="0"/>
              <a:t>) Account number </a:t>
            </a:r>
            <a:r>
              <a:rPr kumimoji="1" lang="en-US" altLang="zh-CN" dirty="0">
                <a:sym typeface="Wingdings" pitchFamily="2" charset="2"/>
              </a:rPr>
              <a:t></a:t>
            </a:r>
            <a:r>
              <a:rPr kumimoji="1" lang="en-US" altLang="zh-CN" dirty="0"/>
              <a:t> information about it</a:t>
            </a:r>
          </a:p>
          <a:p>
            <a:endParaRPr kumimoji="1" lang="zh-CN" altLang="en-US" dirty="0"/>
          </a:p>
        </p:txBody>
      </p:sp>
      <p:pic>
        <p:nvPicPr>
          <p:cNvPr id="1026" name="Picture 2" descr="https://upload.wikimedia.org/wikipedia/commons/5/5b/KeyValue.PNG">
            <a:extLst>
              <a:ext uri="{FF2B5EF4-FFF2-40B4-BE49-F238E27FC236}">
                <a16:creationId xmlns:a16="http://schemas.microsoft.com/office/drawing/2014/main" id="{E12F9359-9960-3447-9C90-003C1AB71E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4662" y="4143377"/>
            <a:ext cx="3810000" cy="2578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553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linds(horizontal)">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blinds(horizontal)">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blinds(horizontal)">
                                      <p:cBhvr>
                                        <p:cTn id="22" dur="500"/>
                                        <p:tgtEl>
                                          <p:spTgt spid="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blinds(horizontal)">
                                      <p:cBhvr>
                                        <p:cTn id="27" dur="500"/>
                                        <p:tgtEl>
                                          <p:spTgt spid="6">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026"/>
                                        </p:tgtEl>
                                        <p:attrNameLst>
                                          <p:attrName>style.visibility</p:attrName>
                                        </p:attrNameLst>
                                      </p:cBhvr>
                                      <p:to>
                                        <p:strVal val="visible"/>
                                      </p:to>
                                    </p:set>
                                    <p:animEffect transition="in" filter="blinds(horizontal)">
                                      <p:cBhvr>
                                        <p:cTn id="32"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ABF448-3395-4F65-953C-0D00A91D7212}"/>
              </a:ext>
            </a:extLst>
          </p:cNvPr>
          <p:cNvSpPr>
            <a:spLocks noGrp="1"/>
          </p:cNvSpPr>
          <p:nvPr>
            <p:ph type="title"/>
          </p:nvPr>
        </p:nvSpPr>
        <p:spPr/>
        <p:txBody>
          <a:bodyPr/>
          <a:lstStyle/>
          <a:p>
            <a:r>
              <a:rPr lang="en-US" altLang="zh-CN" dirty="0"/>
              <a:t>Example</a:t>
            </a:r>
            <a:endParaRPr lang="zh-CN" altLang="en-US" dirty="0"/>
          </a:p>
        </p:txBody>
      </p:sp>
      <p:sp>
        <p:nvSpPr>
          <p:cNvPr id="3" name="灯片编号占位符 2">
            <a:extLst>
              <a:ext uri="{FF2B5EF4-FFF2-40B4-BE49-F238E27FC236}">
                <a16:creationId xmlns:a16="http://schemas.microsoft.com/office/drawing/2014/main" id="{08CF8EA5-7E06-4F60-9A82-12C08E1BC60A}"/>
              </a:ext>
            </a:extLst>
          </p:cNvPr>
          <p:cNvSpPr>
            <a:spLocks noGrp="1"/>
          </p:cNvSpPr>
          <p:nvPr>
            <p:ph type="sldNum" sz="quarter" idx="12"/>
          </p:nvPr>
        </p:nvSpPr>
        <p:spPr>
          <a:xfrm>
            <a:off x="8610600" y="6356352"/>
            <a:ext cx="2743200" cy="365125"/>
          </a:xfrm>
        </p:spPr>
        <p:txBody>
          <a:bodyPr/>
          <a:lstStyle/>
          <a:p>
            <a:fld id="{F210D295-9B15-4757-888B-4FDF115DEA16}" type="slidenum">
              <a:rPr lang="zh-CN" altLang="en-US" smtClean="0"/>
              <a:t>50</a:t>
            </a:fld>
            <a:endParaRPr lang="zh-CN" altLang="en-US"/>
          </a:p>
        </p:txBody>
      </p:sp>
      <p:sp>
        <p:nvSpPr>
          <p:cNvPr id="4" name="内容占位符 3">
            <a:extLst>
              <a:ext uri="{FF2B5EF4-FFF2-40B4-BE49-F238E27FC236}">
                <a16:creationId xmlns:a16="http://schemas.microsoft.com/office/drawing/2014/main" id="{36A49012-9E8A-4883-9FD1-CE688DD12CB8}"/>
              </a:ext>
            </a:extLst>
          </p:cNvPr>
          <p:cNvSpPr>
            <a:spLocks noGrp="1"/>
          </p:cNvSpPr>
          <p:nvPr>
            <p:ph idx="1"/>
          </p:nvPr>
        </p:nvSpPr>
        <p:spPr>
          <a:xfrm>
            <a:off x="0" y="2940702"/>
            <a:ext cx="12192000" cy="1262704"/>
          </a:xfrm>
        </p:spPr>
        <p:txBody>
          <a:bodyPr>
            <a:normAutofit/>
          </a:bodyPr>
          <a:lstStyle/>
          <a:p>
            <a:r>
              <a:rPr lang="en-US" altLang="zh-CN" dirty="0"/>
              <a:t>Consistency model defines </a:t>
            </a:r>
            <a:r>
              <a:rPr lang="en-US" altLang="zh-CN" b="1" dirty="0">
                <a:solidFill>
                  <a:srgbClr val="FF0000"/>
                </a:solidFill>
              </a:rPr>
              <a:t>what values reads are admissible </a:t>
            </a:r>
            <a:r>
              <a:rPr lang="en-US" altLang="zh-CN" dirty="0"/>
              <a:t>by the DFS/DSM </a:t>
            </a:r>
            <a:endParaRPr lang="zh-CN" altLang="en-US" dirty="0"/>
          </a:p>
        </p:txBody>
      </p:sp>
      <p:pic>
        <p:nvPicPr>
          <p:cNvPr id="5" name="图片 4">
            <a:extLst>
              <a:ext uri="{FF2B5EF4-FFF2-40B4-BE49-F238E27FC236}">
                <a16:creationId xmlns:a16="http://schemas.microsoft.com/office/drawing/2014/main" id="{07BBFCAD-0521-4B89-8DA6-F7850F631385}"/>
              </a:ext>
            </a:extLst>
          </p:cNvPr>
          <p:cNvPicPr>
            <a:picLocks noChangeAspect="1"/>
          </p:cNvPicPr>
          <p:nvPr/>
        </p:nvPicPr>
        <p:blipFill>
          <a:blip r:embed="rId2"/>
          <a:stretch>
            <a:fillRect/>
          </a:stretch>
        </p:blipFill>
        <p:spPr>
          <a:xfrm>
            <a:off x="3462337" y="158202"/>
            <a:ext cx="7096125" cy="2667000"/>
          </a:xfrm>
          <a:prstGeom prst="rect">
            <a:avLst/>
          </a:prstGeom>
        </p:spPr>
      </p:pic>
      <p:grpSp>
        <p:nvGrpSpPr>
          <p:cNvPr id="32" name="组合 31">
            <a:extLst>
              <a:ext uri="{FF2B5EF4-FFF2-40B4-BE49-F238E27FC236}">
                <a16:creationId xmlns:a16="http://schemas.microsoft.com/office/drawing/2014/main" id="{A62B8C28-2E41-4095-9607-7747025DAF00}"/>
              </a:ext>
            </a:extLst>
          </p:cNvPr>
          <p:cNvGrpSpPr/>
          <p:nvPr/>
        </p:nvGrpSpPr>
        <p:grpSpPr>
          <a:xfrm>
            <a:off x="225909" y="4379529"/>
            <a:ext cx="7628068" cy="2121676"/>
            <a:chOff x="225909" y="4379529"/>
            <a:chExt cx="7628068" cy="2121676"/>
          </a:xfrm>
        </p:grpSpPr>
        <p:cxnSp>
          <p:nvCxnSpPr>
            <p:cNvPr id="7" name="直接连接符 6">
              <a:extLst>
                <a:ext uri="{FF2B5EF4-FFF2-40B4-BE49-F238E27FC236}">
                  <a16:creationId xmlns:a16="http://schemas.microsoft.com/office/drawing/2014/main" id="{B1D8124F-8184-417A-B346-466F7D9AE8F7}"/>
                </a:ext>
              </a:extLst>
            </p:cNvPr>
            <p:cNvCxnSpPr/>
            <p:nvPr/>
          </p:nvCxnSpPr>
          <p:spPr>
            <a:xfrm>
              <a:off x="225909" y="4883972"/>
              <a:ext cx="754111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05B656E4-861D-449A-86DB-B6F7E87B86C6}"/>
                </a:ext>
              </a:extLst>
            </p:cNvPr>
            <p:cNvCxnSpPr/>
            <p:nvPr/>
          </p:nvCxnSpPr>
          <p:spPr>
            <a:xfrm>
              <a:off x="225909" y="5423647"/>
              <a:ext cx="754111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08F9EFF5-4CFF-4DA7-88DC-68E5BB920456}"/>
                </a:ext>
              </a:extLst>
            </p:cNvPr>
            <p:cNvCxnSpPr/>
            <p:nvPr/>
          </p:nvCxnSpPr>
          <p:spPr>
            <a:xfrm>
              <a:off x="225909" y="5961530"/>
              <a:ext cx="754111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70676BE2-6BA4-431E-A052-324B8A6CEF1C}"/>
                </a:ext>
              </a:extLst>
            </p:cNvPr>
            <p:cNvCxnSpPr/>
            <p:nvPr/>
          </p:nvCxnSpPr>
          <p:spPr>
            <a:xfrm>
              <a:off x="225909" y="6501205"/>
              <a:ext cx="754111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72B5E811-A4C1-493A-B1E4-AC8C918F8D01}"/>
                </a:ext>
              </a:extLst>
            </p:cNvPr>
            <p:cNvSpPr txBox="1"/>
            <p:nvPr/>
          </p:nvSpPr>
          <p:spPr>
            <a:xfrm>
              <a:off x="225909" y="4906863"/>
              <a:ext cx="613186" cy="523220"/>
            </a:xfrm>
            <a:prstGeom prst="rect">
              <a:avLst/>
            </a:prstGeom>
            <a:noFill/>
          </p:spPr>
          <p:txBody>
            <a:bodyPr wrap="square" rtlCol="0">
              <a:spAutoFit/>
            </a:bodyPr>
            <a:lstStyle/>
            <a:p>
              <a:r>
                <a:rPr lang="en-US" altLang="zh-CN" sz="2800" b="1" dirty="0">
                  <a:solidFill>
                    <a:srgbClr val="FF0000"/>
                  </a:solidFill>
                </a:rPr>
                <a:t>P2:</a:t>
              </a:r>
              <a:endParaRPr lang="zh-CN" altLang="en-US" sz="2800" b="1" dirty="0">
                <a:solidFill>
                  <a:srgbClr val="FF0000"/>
                </a:solidFill>
              </a:endParaRPr>
            </a:p>
          </p:txBody>
        </p:sp>
        <p:sp>
          <p:nvSpPr>
            <p:cNvPr id="12" name="文本框 11">
              <a:extLst>
                <a:ext uri="{FF2B5EF4-FFF2-40B4-BE49-F238E27FC236}">
                  <a16:creationId xmlns:a16="http://schemas.microsoft.com/office/drawing/2014/main" id="{66C16A5E-FD88-4831-A993-3DD940DA06D5}"/>
                </a:ext>
              </a:extLst>
            </p:cNvPr>
            <p:cNvSpPr txBox="1"/>
            <p:nvPr/>
          </p:nvSpPr>
          <p:spPr>
            <a:xfrm>
              <a:off x="225909" y="5446537"/>
              <a:ext cx="613186" cy="523220"/>
            </a:xfrm>
            <a:prstGeom prst="rect">
              <a:avLst/>
            </a:prstGeom>
            <a:noFill/>
          </p:spPr>
          <p:txBody>
            <a:bodyPr wrap="square" rtlCol="0">
              <a:spAutoFit/>
            </a:bodyPr>
            <a:lstStyle/>
            <a:p>
              <a:r>
                <a:rPr lang="en-US" altLang="zh-CN" sz="2800" b="1" dirty="0">
                  <a:solidFill>
                    <a:srgbClr val="0000FF"/>
                  </a:solidFill>
                </a:rPr>
                <a:t>P3:</a:t>
              </a:r>
              <a:endParaRPr lang="zh-CN" altLang="en-US" sz="2800" b="1" dirty="0">
                <a:solidFill>
                  <a:srgbClr val="0000FF"/>
                </a:solidFill>
              </a:endParaRPr>
            </a:p>
          </p:txBody>
        </p:sp>
        <p:sp>
          <p:nvSpPr>
            <p:cNvPr id="13" name="文本框 12">
              <a:extLst>
                <a:ext uri="{FF2B5EF4-FFF2-40B4-BE49-F238E27FC236}">
                  <a16:creationId xmlns:a16="http://schemas.microsoft.com/office/drawing/2014/main" id="{1BD6E8BA-5042-4D5A-9F71-4A9F41AD3C7E}"/>
                </a:ext>
              </a:extLst>
            </p:cNvPr>
            <p:cNvSpPr txBox="1"/>
            <p:nvPr/>
          </p:nvSpPr>
          <p:spPr>
            <a:xfrm>
              <a:off x="225909" y="5969757"/>
              <a:ext cx="613186" cy="523220"/>
            </a:xfrm>
            <a:prstGeom prst="rect">
              <a:avLst/>
            </a:prstGeom>
            <a:noFill/>
          </p:spPr>
          <p:txBody>
            <a:bodyPr wrap="square" rtlCol="0">
              <a:spAutoFit/>
            </a:bodyPr>
            <a:lstStyle/>
            <a:p>
              <a:r>
                <a:rPr lang="en-US" altLang="zh-CN" sz="2800" b="1" dirty="0">
                  <a:solidFill>
                    <a:srgbClr val="B11FB1"/>
                  </a:solidFill>
                </a:rPr>
                <a:t>P4:</a:t>
              </a:r>
              <a:endParaRPr lang="zh-CN" altLang="en-US" sz="2800" b="1" dirty="0">
                <a:solidFill>
                  <a:srgbClr val="B11FB1"/>
                </a:solidFill>
              </a:endParaRPr>
            </a:p>
          </p:txBody>
        </p:sp>
        <p:sp>
          <p:nvSpPr>
            <p:cNvPr id="14" name="文本框 13">
              <a:extLst>
                <a:ext uri="{FF2B5EF4-FFF2-40B4-BE49-F238E27FC236}">
                  <a16:creationId xmlns:a16="http://schemas.microsoft.com/office/drawing/2014/main" id="{6B59A5C7-1D14-40ED-A013-98E0CDBD25F4}"/>
                </a:ext>
              </a:extLst>
            </p:cNvPr>
            <p:cNvSpPr txBox="1"/>
            <p:nvPr/>
          </p:nvSpPr>
          <p:spPr>
            <a:xfrm>
              <a:off x="225909" y="4379529"/>
              <a:ext cx="613186" cy="523220"/>
            </a:xfrm>
            <a:prstGeom prst="rect">
              <a:avLst/>
            </a:prstGeom>
            <a:noFill/>
          </p:spPr>
          <p:txBody>
            <a:bodyPr wrap="square" rtlCol="0">
              <a:spAutoFit/>
            </a:bodyPr>
            <a:lstStyle/>
            <a:p>
              <a:r>
                <a:rPr lang="en-US" altLang="zh-CN" sz="2800" b="1" dirty="0">
                  <a:solidFill>
                    <a:schemeClr val="accent6"/>
                  </a:solidFill>
                </a:rPr>
                <a:t>P1:</a:t>
              </a:r>
              <a:endParaRPr lang="zh-CN" altLang="en-US" sz="2800" b="1" dirty="0">
                <a:solidFill>
                  <a:schemeClr val="accent6"/>
                </a:solidFill>
              </a:endParaRPr>
            </a:p>
          </p:txBody>
        </p:sp>
        <p:sp>
          <p:nvSpPr>
            <p:cNvPr id="15" name="文本框 14">
              <a:extLst>
                <a:ext uri="{FF2B5EF4-FFF2-40B4-BE49-F238E27FC236}">
                  <a16:creationId xmlns:a16="http://schemas.microsoft.com/office/drawing/2014/main" id="{8F8AE97C-4709-4C59-A48E-C5DF85F8A3A4}"/>
                </a:ext>
              </a:extLst>
            </p:cNvPr>
            <p:cNvSpPr txBox="1"/>
            <p:nvPr/>
          </p:nvSpPr>
          <p:spPr>
            <a:xfrm>
              <a:off x="1142102" y="4379529"/>
              <a:ext cx="1246094" cy="523220"/>
            </a:xfrm>
            <a:prstGeom prst="rect">
              <a:avLst/>
            </a:prstGeom>
            <a:noFill/>
          </p:spPr>
          <p:txBody>
            <a:bodyPr wrap="square" rtlCol="0">
              <a:spAutoFit/>
            </a:bodyPr>
            <a:lstStyle/>
            <a:p>
              <a:r>
                <a:rPr lang="en-US" altLang="zh-CN" sz="2800" dirty="0">
                  <a:solidFill>
                    <a:schemeClr val="accent6"/>
                  </a:solidFill>
                </a:rPr>
                <a:t>w(x)a</a:t>
              </a:r>
              <a:endParaRPr lang="zh-CN" altLang="en-US" sz="2800" dirty="0">
                <a:solidFill>
                  <a:schemeClr val="accent6"/>
                </a:solidFill>
              </a:endParaRPr>
            </a:p>
          </p:txBody>
        </p:sp>
        <p:sp>
          <p:nvSpPr>
            <p:cNvPr id="16" name="文本框 15">
              <a:extLst>
                <a:ext uri="{FF2B5EF4-FFF2-40B4-BE49-F238E27FC236}">
                  <a16:creationId xmlns:a16="http://schemas.microsoft.com/office/drawing/2014/main" id="{2C9065A1-B090-4747-B621-D54B91AFF8FF}"/>
                </a:ext>
              </a:extLst>
            </p:cNvPr>
            <p:cNvSpPr txBox="1"/>
            <p:nvPr/>
          </p:nvSpPr>
          <p:spPr>
            <a:xfrm>
              <a:off x="2377438" y="4917411"/>
              <a:ext cx="1246094" cy="523220"/>
            </a:xfrm>
            <a:prstGeom prst="rect">
              <a:avLst/>
            </a:prstGeom>
            <a:noFill/>
          </p:spPr>
          <p:txBody>
            <a:bodyPr wrap="square" rtlCol="0">
              <a:spAutoFit/>
            </a:bodyPr>
            <a:lstStyle/>
            <a:p>
              <a:r>
                <a:rPr lang="en-US" altLang="zh-CN" sz="2800" dirty="0">
                  <a:solidFill>
                    <a:srgbClr val="FF0000"/>
                  </a:solidFill>
                </a:rPr>
                <a:t>w(x)b</a:t>
              </a:r>
              <a:endParaRPr lang="zh-CN" altLang="en-US" sz="2800" dirty="0">
                <a:solidFill>
                  <a:srgbClr val="FF0000"/>
                </a:solidFill>
              </a:endParaRPr>
            </a:p>
          </p:txBody>
        </p:sp>
        <p:sp>
          <p:nvSpPr>
            <p:cNvPr id="17" name="文本框 16">
              <a:extLst>
                <a:ext uri="{FF2B5EF4-FFF2-40B4-BE49-F238E27FC236}">
                  <a16:creationId xmlns:a16="http://schemas.microsoft.com/office/drawing/2014/main" id="{171835E7-86DC-440A-BE35-ECAD00C4898E}"/>
                </a:ext>
              </a:extLst>
            </p:cNvPr>
            <p:cNvSpPr txBox="1"/>
            <p:nvPr/>
          </p:nvSpPr>
          <p:spPr>
            <a:xfrm>
              <a:off x="3623532" y="5446267"/>
              <a:ext cx="1246094" cy="523220"/>
            </a:xfrm>
            <a:prstGeom prst="rect">
              <a:avLst/>
            </a:prstGeom>
            <a:noFill/>
          </p:spPr>
          <p:txBody>
            <a:bodyPr wrap="square" rtlCol="0">
              <a:spAutoFit/>
            </a:bodyPr>
            <a:lstStyle/>
            <a:p>
              <a:r>
                <a:rPr lang="en-US" altLang="zh-CN" sz="2800" dirty="0">
                  <a:solidFill>
                    <a:srgbClr val="0000FF"/>
                  </a:solidFill>
                </a:rPr>
                <a:t>r(x)?</a:t>
              </a:r>
              <a:endParaRPr lang="zh-CN" altLang="en-US" sz="2800" dirty="0">
                <a:solidFill>
                  <a:srgbClr val="0000FF"/>
                </a:solidFill>
              </a:endParaRPr>
            </a:p>
          </p:txBody>
        </p:sp>
        <p:sp>
          <p:nvSpPr>
            <p:cNvPr id="18" name="文本框 17">
              <a:extLst>
                <a:ext uri="{FF2B5EF4-FFF2-40B4-BE49-F238E27FC236}">
                  <a16:creationId xmlns:a16="http://schemas.microsoft.com/office/drawing/2014/main" id="{A345FD2A-858B-44B2-B007-82BFC6E43486}"/>
                </a:ext>
              </a:extLst>
            </p:cNvPr>
            <p:cNvSpPr txBox="1"/>
            <p:nvPr/>
          </p:nvSpPr>
          <p:spPr>
            <a:xfrm>
              <a:off x="5596664" y="5446267"/>
              <a:ext cx="1246094" cy="523220"/>
            </a:xfrm>
            <a:prstGeom prst="rect">
              <a:avLst/>
            </a:prstGeom>
            <a:noFill/>
          </p:spPr>
          <p:txBody>
            <a:bodyPr wrap="square" rtlCol="0">
              <a:spAutoFit/>
            </a:bodyPr>
            <a:lstStyle/>
            <a:p>
              <a:r>
                <a:rPr lang="en-US" altLang="zh-CN" sz="2800" dirty="0">
                  <a:solidFill>
                    <a:srgbClr val="0000FF"/>
                  </a:solidFill>
                </a:rPr>
                <a:t>r(x)?</a:t>
              </a:r>
              <a:endParaRPr lang="zh-CN" altLang="en-US" sz="2800" dirty="0">
                <a:solidFill>
                  <a:srgbClr val="0000FF"/>
                </a:solidFill>
              </a:endParaRPr>
            </a:p>
          </p:txBody>
        </p:sp>
        <p:sp>
          <p:nvSpPr>
            <p:cNvPr id="19" name="文本框 18">
              <a:extLst>
                <a:ext uri="{FF2B5EF4-FFF2-40B4-BE49-F238E27FC236}">
                  <a16:creationId xmlns:a16="http://schemas.microsoft.com/office/drawing/2014/main" id="{C7103916-640D-4FCB-AA06-24DC8AA99727}"/>
                </a:ext>
              </a:extLst>
            </p:cNvPr>
            <p:cNvSpPr txBox="1"/>
            <p:nvPr/>
          </p:nvSpPr>
          <p:spPr>
            <a:xfrm>
              <a:off x="4634751" y="5973871"/>
              <a:ext cx="1246094" cy="523220"/>
            </a:xfrm>
            <a:prstGeom prst="rect">
              <a:avLst/>
            </a:prstGeom>
            <a:noFill/>
          </p:spPr>
          <p:txBody>
            <a:bodyPr wrap="square" rtlCol="0">
              <a:spAutoFit/>
            </a:bodyPr>
            <a:lstStyle/>
            <a:p>
              <a:r>
                <a:rPr lang="en-US" altLang="zh-CN" sz="2800" dirty="0">
                  <a:solidFill>
                    <a:srgbClr val="B11FB1"/>
                  </a:solidFill>
                </a:rPr>
                <a:t>r(x)?</a:t>
              </a:r>
              <a:endParaRPr lang="zh-CN" altLang="en-US" sz="2800" dirty="0">
                <a:solidFill>
                  <a:srgbClr val="B11FB1"/>
                </a:solidFill>
              </a:endParaRPr>
            </a:p>
          </p:txBody>
        </p:sp>
        <p:sp>
          <p:nvSpPr>
            <p:cNvPr id="20" name="文本框 19">
              <a:extLst>
                <a:ext uri="{FF2B5EF4-FFF2-40B4-BE49-F238E27FC236}">
                  <a16:creationId xmlns:a16="http://schemas.microsoft.com/office/drawing/2014/main" id="{8104C220-81EA-4CF6-BD42-79AD4C1CCD5E}"/>
                </a:ext>
              </a:extLst>
            </p:cNvPr>
            <p:cNvSpPr txBox="1"/>
            <p:nvPr/>
          </p:nvSpPr>
          <p:spPr>
            <a:xfrm>
              <a:off x="6607883" y="5973871"/>
              <a:ext cx="1246094" cy="523220"/>
            </a:xfrm>
            <a:prstGeom prst="rect">
              <a:avLst/>
            </a:prstGeom>
            <a:noFill/>
          </p:spPr>
          <p:txBody>
            <a:bodyPr wrap="square" rtlCol="0">
              <a:spAutoFit/>
            </a:bodyPr>
            <a:lstStyle/>
            <a:p>
              <a:r>
                <a:rPr lang="en-US" altLang="zh-CN" sz="2800" dirty="0">
                  <a:solidFill>
                    <a:srgbClr val="B11FB1"/>
                  </a:solidFill>
                </a:rPr>
                <a:t>r(x)?</a:t>
              </a:r>
              <a:endParaRPr lang="zh-CN" altLang="en-US" sz="2800" dirty="0">
                <a:solidFill>
                  <a:srgbClr val="B11FB1"/>
                </a:solidFill>
              </a:endParaRPr>
            </a:p>
          </p:txBody>
        </p:sp>
      </p:grpSp>
      <p:cxnSp>
        <p:nvCxnSpPr>
          <p:cNvPr id="21" name="直接连接符 20">
            <a:extLst>
              <a:ext uri="{FF2B5EF4-FFF2-40B4-BE49-F238E27FC236}">
                <a16:creationId xmlns:a16="http://schemas.microsoft.com/office/drawing/2014/main" id="{5780697C-6448-43F0-A6C3-1E76778BEEB0}"/>
              </a:ext>
            </a:extLst>
          </p:cNvPr>
          <p:cNvCxnSpPr/>
          <p:nvPr/>
        </p:nvCxnSpPr>
        <p:spPr>
          <a:xfrm>
            <a:off x="225909" y="4379529"/>
            <a:ext cx="7541111" cy="0"/>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15D9FC5B-3A0E-410D-97D0-EFFEAD3D7962}"/>
              </a:ext>
            </a:extLst>
          </p:cNvPr>
          <p:cNvSpPr txBox="1"/>
          <p:nvPr/>
        </p:nvSpPr>
        <p:spPr>
          <a:xfrm>
            <a:off x="5727737" y="3835165"/>
            <a:ext cx="2737822" cy="523220"/>
          </a:xfrm>
          <a:prstGeom prst="rect">
            <a:avLst/>
          </a:prstGeom>
          <a:noFill/>
        </p:spPr>
        <p:txBody>
          <a:bodyPr wrap="square" rtlCol="0">
            <a:spAutoFit/>
          </a:bodyPr>
          <a:lstStyle/>
          <a:p>
            <a:r>
              <a:rPr lang="en-US" altLang="zh-CN" sz="2800" dirty="0">
                <a:solidFill>
                  <a:schemeClr val="accent4"/>
                </a:solidFill>
              </a:rPr>
              <a:t>Wall-clock time</a:t>
            </a:r>
            <a:endParaRPr lang="zh-CN" altLang="en-US" sz="2800" dirty="0">
              <a:solidFill>
                <a:schemeClr val="accent4"/>
              </a:solidFill>
            </a:endParaRPr>
          </a:p>
        </p:txBody>
      </p:sp>
      <p:grpSp>
        <p:nvGrpSpPr>
          <p:cNvPr id="34" name="组合 33">
            <a:extLst>
              <a:ext uri="{FF2B5EF4-FFF2-40B4-BE49-F238E27FC236}">
                <a16:creationId xmlns:a16="http://schemas.microsoft.com/office/drawing/2014/main" id="{D7719DD3-A80D-4ACB-BB6B-31BD393E0FA6}"/>
              </a:ext>
            </a:extLst>
          </p:cNvPr>
          <p:cNvGrpSpPr/>
          <p:nvPr/>
        </p:nvGrpSpPr>
        <p:grpSpPr>
          <a:xfrm>
            <a:off x="7921592" y="4379529"/>
            <a:ext cx="4044499" cy="2068853"/>
            <a:chOff x="7921592" y="3773138"/>
            <a:chExt cx="4044499" cy="2068853"/>
          </a:xfrm>
        </p:grpSpPr>
        <p:sp>
          <p:nvSpPr>
            <p:cNvPr id="26" name="矩形 25">
              <a:extLst>
                <a:ext uri="{FF2B5EF4-FFF2-40B4-BE49-F238E27FC236}">
                  <a16:creationId xmlns:a16="http://schemas.microsoft.com/office/drawing/2014/main" id="{B3F548E3-A475-4702-8785-BED048D6DA66}"/>
                </a:ext>
              </a:extLst>
            </p:cNvPr>
            <p:cNvSpPr/>
            <p:nvPr/>
          </p:nvSpPr>
          <p:spPr>
            <a:xfrm>
              <a:off x="8303818" y="4775255"/>
              <a:ext cx="3662273" cy="106673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400" dirty="0">
                  <a:solidFill>
                    <a:schemeClr val="tx1"/>
                  </a:solidFill>
                  <a:latin typeface="Arial" panose="020B0604020202020204" pitchFamily="34" charset="0"/>
                  <a:cs typeface="Arial" panose="020B0604020202020204" pitchFamily="34" charset="0"/>
                </a:rPr>
                <a:t>May differ from the time at which the op request gets to relevant replica!</a:t>
              </a:r>
            </a:p>
          </p:txBody>
        </p:sp>
        <p:cxnSp>
          <p:nvCxnSpPr>
            <p:cNvPr id="28" name="直接箭头连接符 27">
              <a:extLst>
                <a:ext uri="{FF2B5EF4-FFF2-40B4-BE49-F238E27FC236}">
                  <a16:creationId xmlns:a16="http://schemas.microsoft.com/office/drawing/2014/main" id="{DC5A8F34-5DCE-48F4-99EC-7D7E79BC6A7B}"/>
                </a:ext>
              </a:extLst>
            </p:cNvPr>
            <p:cNvCxnSpPr>
              <a:cxnSpLocks/>
              <a:stCxn id="26" idx="1"/>
            </p:cNvCxnSpPr>
            <p:nvPr/>
          </p:nvCxnSpPr>
          <p:spPr>
            <a:xfrm flipH="1" flipV="1">
              <a:off x="7921592" y="3773138"/>
              <a:ext cx="382226" cy="1535485"/>
            </a:xfrm>
            <a:prstGeom prst="straightConnector1">
              <a:avLst/>
            </a:prstGeom>
            <a:noFill/>
            <a:ln w="38100">
              <a:solidFill>
                <a:schemeClr val="tx1"/>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grpSp>
      <p:grpSp>
        <p:nvGrpSpPr>
          <p:cNvPr id="33" name="组合 32">
            <a:extLst>
              <a:ext uri="{FF2B5EF4-FFF2-40B4-BE49-F238E27FC236}">
                <a16:creationId xmlns:a16="http://schemas.microsoft.com/office/drawing/2014/main" id="{E3EEB4B7-6554-473B-9C30-BB5DCCDE27D6}"/>
              </a:ext>
            </a:extLst>
          </p:cNvPr>
          <p:cNvGrpSpPr/>
          <p:nvPr/>
        </p:nvGrpSpPr>
        <p:grpSpPr>
          <a:xfrm>
            <a:off x="8070027" y="3898069"/>
            <a:ext cx="3865299" cy="942039"/>
            <a:chOff x="8070027" y="3291678"/>
            <a:chExt cx="3865299" cy="942039"/>
          </a:xfrm>
        </p:grpSpPr>
        <p:sp>
          <p:nvSpPr>
            <p:cNvPr id="25" name="矩形 24">
              <a:extLst>
                <a:ext uri="{FF2B5EF4-FFF2-40B4-BE49-F238E27FC236}">
                  <a16:creationId xmlns:a16="http://schemas.microsoft.com/office/drawing/2014/main" id="{DA603A51-F339-4590-8948-1AEC17863185}"/>
                </a:ext>
              </a:extLst>
            </p:cNvPr>
            <p:cNvSpPr/>
            <p:nvPr/>
          </p:nvSpPr>
          <p:spPr>
            <a:xfrm>
              <a:off x="8273053" y="3291678"/>
              <a:ext cx="3662273" cy="94203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400" dirty="0">
                  <a:solidFill>
                    <a:schemeClr val="tx1"/>
                  </a:solidFill>
                  <a:latin typeface="Arial" panose="020B0604020202020204" pitchFamily="34" charset="0"/>
                  <a:cs typeface="Arial" panose="020B0604020202020204" pitchFamily="34" charset="0"/>
                </a:rPr>
                <a:t>Time at which client process issues operation</a:t>
              </a:r>
            </a:p>
          </p:txBody>
        </p:sp>
        <p:cxnSp>
          <p:nvCxnSpPr>
            <p:cNvPr id="29" name="直接箭头连接符 28">
              <a:extLst>
                <a:ext uri="{FF2B5EF4-FFF2-40B4-BE49-F238E27FC236}">
                  <a16:creationId xmlns:a16="http://schemas.microsoft.com/office/drawing/2014/main" id="{184CEFF8-F1AD-42DD-BCB0-9D18694F2982}"/>
                </a:ext>
              </a:extLst>
            </p:cNvPr>
            <p:cNvCxnSpPr>
              <a:cxnSpLocks/>
              <a:stCxn id="25" idx="1"/>
            </p:cNvCxnSpPr>
            <p:nvPr/>
          </p:nvCxnSpPr>
          <p:spPr>
            <a:xfrm flipH="1" flipV="1">
              <a:off x="8070027" y="3561348"/>
              <a:ext cx="203026" cy="201350"/>
            </a:xfrm>
            <a:prstGeom prst="straightConnector1">
              <a:avLst/>
            </a:prstGeom>
            <a:noFill/>
            <a:ln w="38100">
              <a:solidFill>
                <a:schemeClr val="tx1"/>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2910400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randombar(horizontal)">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wipe(left)">
                                      <p:cBhvr>
                                        <p:cTn id="12" dur="500"/>
                                        <p:tgtEl>
                                          <p:spTgt spid="24"/>
                                        </p:tgtEl>
                                      </p:cBhvr>
                                    </p:animEffect>
                                  </p:childTnLst>
                                </p:cTn>
                              </p:par>
                              <p:par>
                                <p:cTn id="13" presetID="22" presetClass="entr" presetSubtype="8"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left)">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wipe(left)">
                                      <p:cBhvr>
                                        <p:cTn id="20" dur="500"/>
                                        <p:tgtEl>
                                          <p:spTgt spid="3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wipe(left)">
                                      <p:cBhvr>
                                        <p:cTn id="25" dur="500"/>
                                        <p:tgtEl>
                                          <p:spTgt spid="3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
                                            <p:txEl>
                                              <p:pRg st="0" end="0"/>
                                            </p:txEl>
                                          </p:spTgt>
                                        </p:tgtEl>
                                        <p:attrNameLst>
                                          <p:attrName>style.visibility</p:attrName>
                                        </p:attrNameLst>
                                      </p:cBhvr>
                                      <p:to>
                                        <p:strVal val="visible"/>
                                      </p:to>
                                    </p:set>
                                    <p:animEffect transition="in" filter="fade">
                                      <p:cBhvr>
                                        <p:cTn id="30"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2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D43D7A-0524-45F8-ACCB-A9EC7A9D9B46}"/>
              </a:ext>
            </a:extLst>
          </p:cNvPr>
          <p:cNvSpPr>
            <a:spLocks noGrp="1"/>
          </p:cNvSpPr>
          <p:nvPr>
            <p:ph type="title"/>
          </p:nvPr>
        </p:nvSpPr>
        <p:spPr/>
        <p:txBody>
          <a:bodyPr/>
          <a:lstStyle/>
          <a:p>
            <a:r>
              <a:rPr lang="en-US" altLang="zh-CN" dirty="0"/>
              <a:t>Strict Consistency </a:t>
            </a:r>
            <a:endParaRPr lang="zh-CN" altLang="en-US" dirty="0"/>
          </a:p>
        </p:txBody>
      </p:sp>
      <p:sp>
        <p:nvSpPr>
          <p:cNvPr id="3" name="灯片编号占位符 2">
            <a:extLst>
              <a:ext uri="{FF2B5EF4-FFF2-40B4-BE49-F238E27FC236}">
                <a16:creationId xmlns:a16="http://schemas.microsoft.com/office/drawing/2014/main" id="{F8C824BA-D754-4959-875A-98DBBCBDC227}"/>
              </a:ext>
            </a:extLst>
          </p:cNvPr>
          <p:cNvSpPr>
            <a:spLocks noGrp="1"/>
          </p:cNvSpPr>
          <p:nvPr>
            <p:ph type="sldNum" sz="quarter" idx="12"/>
          </p:nvPr>
        </p:nvSpPr>
        <p:spPr/>
        <p:txBody>
          <a:bodyPr/>
          <a:lstStyle/>
          <a:p>
            <a:fld id="{F210D295-9B15-4757-888B-4FDF115DEA16}" type="slidenum">
              <a:rPr lang="zh-CN" altLang="en-US" smtClean="0"/>
              <a:t>51</a:t>
            </a:fld>
            <a:endParaRPr lang="zh-CN" altLang="en-US"/>
          </a:p>
        </p:txBody>
      </p:sp>
      <p:sp>
        <p:nvSpPr>
          <p:cNvPr id="4" name="内容占位符 3">
            <a:extLst>
              <a:ext uri="{FF2B5EF4-FFF2-40B4-BE49-F238E27FC236}">
                <a16:creationId xmlns:a16="http://schemas.microsoft.com/office/drawing/2014/main" id="{E92CFF9C-58EF-41CC-967F-71C6DF6BB4F9}"/>
              </a:ext>
            </a:extLst>
          </p:cNvPr>
          <p:cNvSpPr>
            <a:spLocks noGrp="1"/>
          </p:cNvSpPr>
          <p:nvPr>
            <p:ph idx="1"/>
          </p:nvPr>
        </p:nvSpPr>
        <p:spPr>
          <a:xfrm>
            <a:off x="838200" y="1290862"/>
            <a:ext cx="10866120" cy="4910329"/>
          </a:xfrm>
        </p:spPr>
        <p:txBody>
          <a:bodyPr/>
          <a:lstStyle/>
          <a:p>
            <a:r>
              <a:rPr lang="en-US" altLang="zh-CN" dirty="0"/>
              <a:t>Any execution is the same as if all read/write ops were executed in order of </a:t>
            </a:r>
            <a:r>
              <a:rPr lang="en-US" altLang="zh-CN" b="1" dirty="0">
                <a:solidFill>
                  <a:srgbClr val="FF0000"/>
                </a:solidFill>
              </a:rPr>
              <a:t>wall-clock time </a:t>
            </a:r>
            <a:r>
              <a:rPr lang="en-US" altLang="zh-CN" dirty="0"/>
              <a:t>at which they were issued</a:t>
            </a:r>
          </a:p>
          <a:p>
            <a:r>
              <a:rPr lang="en-US" altLang="zh-CN" dirty="0"/>
              <a:t>Therefore:</a:t>
            </a:r>
          </a:p>
          <a:p>
            <a:pPr lvl="1"/>
            <a:r>
              <a:rPr lang="en-US" altLang="zh-CN" dirty="0"/>
              <a:t>Reads are never stale</a:t>
            </a:r>
          </a:p>
          <a:p>
            <a:pPr lvl="1"/>
            <a:r>
              <a:rPr lang="en-US" altLang="zh-CN" dirty="0"/>
              <a:t>All replicas enforce wall-clock ordering for all writes</a:t>
            </a:r>
          </a:p>
          <a:p>
            <a:r>
              <a:rPr lang="en-US" altLang="zh-CN" dirty="0"/>
              <a:t>If strictly consistent, </a:t>
            </a:r>
            <a:r>
              <a:rPr lang="en-US" altLang="zh-CN" b="1" dirty="0">
                <a:solidFill>
                  <a:srgbClr val="FF0000"/>
                </a:solidFill>
              </a:rPr>
              <a:t>what can these reads return</a:t>
            </a:r>
            <a:r>
              <a:rPr lang="en-US" altLang="zh-CN" dirty="0"/>
              <a:t>? </a:t>
            </a:r>
            <a:br>
              <a:rPr lang="en-US" altLang="zh-CN" dirty="0"/>
            </a:br>
            <a:endParaRPr lang="zh-CN" altLang="en-US" dirty="0"/>
          </a:p>
        </p:txBody>
      </p:sp>
      <p:cxnSp>
        <p:nvCxnSpPr>
          <p:cNvPr id="7" name="直接连接符 6">
            <a:extLst>
              <a:ext uri="{FF2B5EF4-FFF2-40B4-BE49-F238E27FC236}">
                <a16:creationId xmlns:a16="http://schemas.microsoft.com/office/drawing/2014/main" id="{01593458-79A8-4018-95B5-39334D6CE7E6}"/>
              </a:ext>
            </a:extLst>
          </p:cNvPr>
          <p:cNvCxnSpPr/>
          <p:nvPr/>
        </p:nvCxnSpPr>
        <p:spPr>
          <a:xfrm>
            <a:off x="2147213" y="5173304"/>
            <a:ext cx="754111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6C9B6CFF-7094-4D8F-949D-2A59B2CC4525}"/>
              </a:ext>
            </a:extLst>
          </p:cNvPr>
          <p:cNvCxnSpPr/>
          <p:nvPr/>
        </p:nvCxnSpPr>
        <p:spPr>
          <a:xfrm>
            <a:off x="2147213" y="5712979"/>
            <a:ext cx="754111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16991200-045A-49C3-A710-EFDD990DD303}"/>
              </a:ext>
            </a:extLst>
          </p:cNvPr>
          <p:cNvCxnSpPr/>
          <p:nvPr/>
        </p:nvCxnSpPr>
        <p:spPr>
          <a:xfrm>
            <a:off x="2147213" y="6250862"/>
            <a:ext cx="754111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6E3CBFF5-D529-469E-9AA4-B4BE3B58CC8E}"/>
              </a:ext>
            </a:extLst>
          </p:cNvPr>
          <p:cNvCxnSpPr/>
          <p:nvPr/>
        </p:nvCxnSpPr>
        <p:spPr>
          <a:xfrm>
            <a:off x="2147213" y="6790537"/>
            <a:ext cx="754111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986B95D4-FA0E-44F1-8F4B-15377EC78584}"/>
              </a:ext>
            </a:extLst>
          </p:cNvPr>
          <p:cNvSpPr txBox="1"/>
          <p:nvPr/>
        </p:nvSpPr>
        <p:spPr>
          <a:xfrm>
            <a:off x="2147213" y="5196195"/>
            <a:ext cx="613186" cy="523220"/>
          </a:xfrm>
          <a:prstGeom prst="rect">
            <a:avLst/>
          </a:prstGeom>
          <a:noFill/>
        </p:spPr>
        <p:txBody>
          <a:bodyPr wrap="square" rtlCol="0">
            <a:spAutoFit/>
          </a:bodyPr>
          <a:lstStyle/>
          <a:p>
            <a:r>
              <a:rPr lang="en-US" altLang="zh-CN" sz="2800" b="1" dirty="0">
                <a:solidFill>
                  <a:srgbClr val="FF0000"/>
                </a:solidFill>
              </a:rPr>
              <a:t>P2:</a:t>
            </a:r>
            <a:endParaRPr lang="zh-CN" altLang="en-US" sz="2800" b="1" dirty="0">
              <a:solidFill>
                <a:srgbClr val="FF0000"/>
              </a:solidFill>
            </a:endParaRPr>
          </a:p>
        </p:txBody>
      </p:sp>
      <p:sp>
        <p:nvSpPr>
          <p:cNvPr id="12" name="文本框 11">
            <a:extLst>
              <a:ext uri="{FF2B5EF4-FFF2-40B4-BE49-F238E27FC236}">
                <a16:creationId xmlns:a16="http://schemas.microsoft.com/office/drawing/2014/main" id="{030FEB77-7B9A-4822-A175-87A5BC96104C}"/>
              </a:ext>
            </a:extLst>
          </p:cNvPr>
          <p:cNvSpPr txBox="1"/>
          <p:nvPr/>
        </p:nvSpPr>
        <p:spPr>
          <a:xfrm>
            <a:off x="2147213" y="5735869"/>
            <a:ext cx="613186" cy="523220"/>
          </a:xfrm>
          <a:prstGeom prst="rect">
            <a:avLst/>
          </a:prstGeom>
          <a:noFill/>
        </p:spPr>
        <p:txBody>
          <a:bodyPr wrap="square" rtlCol="0">
            <a:spAutoFit/>
          </a:bodyPr>
          <a:lstStyle/>
          <a:p>
            <a:r>
              <a:rPr lang="en-US" altLang="zh-CN" sz="2800" b="1" dirty="0">
                <a:solidFill>
                  <a:srgbClr val="0000FF"/>
                </a:solidFill>
              </a:rPr>
              <a:t>P3:</a:t>
            </a:r>
            <a:endParaRPr lang="zh-CN" altLang="en-US" sz="2800" b="1" dirty="0">
              <a:solidFill>
                <a:srgbClr val="0000FF"/>
              </a:solidFill>
            </a:endParaRPr>
          </a:p>
        </p:txBody>
      </p:sp>
      <p:sp>
        <p:nvSpPr>
          <p:cNvPr id="13" name="文本框 12">
            <a:extLst>
              <a:ext uri="{FF2B5EF4-FFF2-40B4-BE49-F238E27FC236}">
                <a16:creationId xmlns:a16="http://schemas.microsoft.com/office/drawing/2014/main" id="{6CB53521-AA1D-44C8-AC60-37FDF626CAB2}"/>
              </a:ext>
            </a:extLst>
          </p:cNvPr>
          <p:cNvSpPr txBox="1"/>
          <p:nvPr/>
        </p:nvSpPr>
        <p:spPr>
          <a:xfrm>
            <a:off x="2147213" y="6259089"/>
            <a:ext cx="613186" cy="523220"/>
          </a:xfrm>
          <a:prstGeom prst="rect">
            <a:avLst/>
          </a:prstGeom>
          <a:noFill/>
        </p:spPr>
        <p:txBody>
          <a:bodyPr wrap="square" rtlCol="0">
            <a:spAutoFit/>
          </a:bodyPr>
          <a:lstStyle/>
          <a:p>
            <a:r>
              <a:rPr lang="en-US" altLang="zh-CN" sz="2800" b="1" dirty="0">
                <a:solidFill>
                  <a:srgbClr val="B11FB1"/>
                </a:solidFill>
              </a:rPr>
              <a:t>P4:</a:t>
            </a:r>
            <a:endParaRPr lang="zh-CN" altLang="en-US" sz="2800" b="1" dirty="0">
              <a:solidFill>
                <a:srgbClr val="B11FB1"/>
              </a:solidFill>
            </a:endParaRPr>
          </a:p>
        </p:txBody>
      </p:sp>
      <p:sp>
        <p:nvSpPr>
          <p:cNvPr id="14" name="文本框 13">
            <a:extLst>
              <a:ext uri="{FF2B5EF4-FFF2-40B4-BE49-F238E27FC236}">
                <a16:creationId xmlns:a16="http://schemas.microsoft.com/office/drawing/2014/main" id="{314E6C0B-4276-4A7B-A7A1-0881C9ED3BB9}"/>
              </a:ext>
            </a:extLst>
          </p:cNvPr>
          <p:cNvSpPr txBox="1"/>
          <p:nvPr/>
        </p:nvSpPr>
        <p:spPr>
          <a:xfrm>
            <a:off x="2147213" y="4668861"/>
            <a:ext cx="613186" cy="523220"/>
          </a:xfrm>
          <a:prstGeom prst="rect">
            <a:avLst/>
          </a:prstGeom>
          <a:noFill/>
        </p:spPr>
        <p:txBody>
          <a:bodyPr wrap="square" rtlCol="0">
            <a:spAutoFit/>
          </a:bodyPr>
          <a:lstStyle/>
          <a:p>
            <a:r>
              <a:rPr lang="en-US" altLang="zh-CN" sz="2800" b="1" dirty="0">
                <a:solidFill>
                  <a:schemeClr val="accent6"/>
                </a:solidFill>
              </a:rPr>
              <a:t>P1:</a:t>
            </a:r>
            <a:endParaRPr lang="zh-CN" altLang="en-US" sz="2800" b="1" dirty="0">
              <a:solidFill>
                <a:schemeClr val="accent6"/>
              </a:solidFill>
            </a:endParaRPr>
          </a:p>
        </p:txBody>
      </p:sp>
      <p:sp>
        <p:nvSpPr>
          <p:cNvPr id="15" name="文本框 14">
            <a:extLst>
              <a:ext uri="{FF2B5EF4-FFF2-40B4-BE49-F238E27FC236}">
                <a16:creationId xmlns:a16="http://schemas.microsoft.com/office/drawing/2014/main" id="{87332D79-3172-4C05-BEB4-9CF34CE9A1C3}"/>
              </a:ext>
            </a:extLst>
          </p:cNvPr>
          <p:cNvSpPr txBox="1"/>
          <p:nvPr/>
        </p:nvSpPr>
        <p:spPr>
          <a:xfrm>
            <a:off x="3063406" y="4668861"/>
            <a:ext cx="1246094" cy="523220"/>
          </a:xfrm>
          <a:prstGeom prst="rect">
            <a:avLst/>
          </a:prstGeom>
          <a:noFill/>
        </p:spPr>
        <p:txBody>
          <a:bodyPr wrap="square" rtlCol="0">
            <a:spAutoFit/>
          </a:bodyPr>
          <a:lstStyle/>
          <a:p>
            <a:r>
              <a:rPr lang="en-US" altLang="zh-CN" sz="2800" dirty="0">
                <a:solidFill>
                  <a:schemeClr val="accent6"/>
                </a:solidFill>
              </a:rPr>
              <a:t>w(x)a</a:t>
            </a:r>
            <a:endParaRPr lang="zh-CN" altLang="en-US" sz="2800" dirty="0">
              <a:solidFill>
                <a:schemeClr val="accent6"/>
              </a:solidFill>
            </a:endParaRPr>
          </a:p>
        </p:txBody>
      </p:sp>
      <p:sp>
        <p:nvSpPr>
          <p:cNvPr id="16" name="文本框 15">
            <a:extLst>
              <a:ext uri="{FF2B5EF4-FFF2-40B4-BE49-F238E27FC236}">
                <a16:creationId xmlns:a16="http://schemas.microsoft.com/office/drawing/2014/main" id="{33FFFBDD-92AC-413F-9C6C-D1BF59AE3CD9}"/>
              </a:ext>
            </a:extLst>
          </p:cNvPr>
          <p:cNvSpPr txBox="1"/>
          <p:nvPr/>
        </p:nvSpPr>
        <p:spPr>
          <a:xfrm>
            <a:off x="4298742" y="5206743"/>
            <a:ext cx="1246094" cy="523220"/>
          </a:xfrm>
          <a:prstGeom prst="rect">
            <a:avLst/>
          </a:prstGeom>
          <a:noFill/>
        </p:spPr>
        <p:txBody>
          <a:bodyPr wrap="square" rtlCol="0">
            <a:spAutoFit/>
          </a:bodyPr>
          <a:lstStyle/>
          <a:p>
            <a:r>
              <a:rPr lang="en-US" altLang="zh-CN" sz="2800" dirty="0">
                <a:solidFill>
                  <a:srgbClr val="FF0000"/>
                </a:solidFill>
              </a:rPr>
              <a:t>w(x)b</a:t>
            </a:r>
            <a:endParaRPr lang="zh-CN" altLang="en-US" sz="2800" dirty="0">
              <a:solidFill>
                <a:srgbClr val="FF0000"/>
              </a:solidFill>
            </a:endParaRPr>
          </a:p>
        </p:txBody>
      </p:sp>
      <p:sp>
        <p:nvSpPr>
          <p:cNvPr id="17" name="文本框 16">
            <a:extLst>
              <a:ext uri="{FF2B5EF4-FFF2-40B4-BE49-F238E27FC236}">
                <a16:creationId xmlns:a16="http://schemas.microsoft.com/office/drawing/2014/main" id="{646525B9-9222-49DA-B4AF-DC976EAC7880}"/>
              </a:ext>
            </a:extLst>
          </p:cNvPr>
          <p:cNvSpPr txBox="1"/>
          <p:nvPr/>
        </p:nvSpPr>
        <p:spPr>
          <a:xfrm>
            <a:off x="5544836" y="5735599"/>
            <a:ext cx="1246094" cy="523220"/>
          </a:xfrm>
          <a:prstGeom prst="rect">
            <a:avLst/>
          </a:prstGeom>
          <a:noFill/>
        </p:spPr>
        <p:txBody>
          <a:bodyPr wrap="square" rtlCol="0">
            <a:spAutoFit/>
          </a:bodyPr>
          <a:lstStyle/>
          <a:p>
            <a:r>
              <a:rPr lang="en-US" altLang="zh-CN" sz="2800" dirty="0">
                <a:solidFill>
                  <a:srgbClr val="0000FF"/>
                </a:solidFill>
              </a:rPr>
              <a:t>r(x)?</a:t>
            </a:r>
            <a:endParaRPr lang="zh-CN" altLang="en-US" sz="2800" dirty="0">
              <a:solidFill>
                <a:srgbClr val="0000FF"/>
              </a:solidFill>
            </a:endParaRPr>
          </a:p>
        </p:txBody>
      </p:sp>
      <p:sp>
        <p:nvSpPr>
          <p:cNvPr id="18" name="文本框 17">
            <a:extLst>
              <a:ext uri="{FF2B5EF4-FFF2-40B4-BE49-F238E27FC236}">
                <a16:creationId xmlns:a16="http://schemas.microsoft.com/office/drawing/2014/main" id="{A909D889-DEE3-4038-8099-26F1FE960690}"/>
              </a:ext>
            </a:extLst>
          </p:cNvPr>
          <p:cNvSpPr txBox="1"/>
          <p:nvPr/>
        </p:nvSpPr>
        <p:spPr>
          <a:xfrm>
            <a:off x="7517968" y="5735599"/>
            <a:ext cx="1246094" cy="523220"/>
          </a:xfrm>
          <a:prstGeom prst="rect">
            <a:avLst/>
          </a:prstGeom>
          <a:noFill/>
        </p:spPr>
        <p:txBody>
          <a:bodyPr wrap="square" rtlCol="0">
            <a:spAutoFit/>
          </a:bodyPr>
          <a:lstStyle/>
          <a:p>
            <a:r>
              <a:rPr lang="en-US" altLang="zh-CN" sz="2800" dirty="0">
                <a:solidFill>
                  <a:srgbClr val="0000FF"/>
                </a:solidFill>
              </a:rPr>
              <a:t>r(x)?</a:t>
            </a:r>
            <a:endParaRPr lang="zh-CN" altLang="en-US" sz="2800" dirty="0">
              <a:solidFill>
                <a:srgbClr val="0000FF"/>
              </a:solidFill>
            </a:endParaRPr>
          </a:p>
        </p:txBody>
      </p:sp>
      <p:sp>
        <p:nvSpPr>
          <p:cNvPr id="19" name="文本框 18">
            <a:extLst>
              <a:ext uri="{FF2B5EF4-FFF2-40B4-BE49-F238E27FC236}">
                <a16:creationId xmlns:a16="http://schemas.microsoft.com/office/drawing/2014/main" id="{9D2F49C7-39DE-44B7-BD57-7C2714DF9886}"/>
              </a:ext>
            </a:extLst>
          </p:cNvPr>
          <p:cNvSpPr txBox="1"/>
          <p:nvPr/>
        </p:nvSpPr>
        <p:spPr>
          <a:xfrm>
            <a:off x="6556055" y="6263203"/>
            <a:ext cx="1246094" cy="523220"/>
          </a:xfrm>
          <a:prstGeom prst="rect">
            <a:avLst/>
          </a:prstGeom>
          <a:noFill/>
        </p:spPr>
        <p:txBody>
          <a:bodyPr wrap="square" rtlCol="0">
            <a:spAutoFit/>
          </a:bodyPr>
          <a:lstStyle/>
          <a:p>
            <a:r>
              <a:rPr lang="en-US" altLang="zh-CN" sz="2800" dirty="0">
                <a:solidFill>
                  <a:srgbClr val="B11FB1"/>
                </a:solidFill>
              </a:rPr>
              <a:t>r(x)?</a:t>
            </a:r>
            <a:endParaRPr lang="zh-CN" altLang="en-US" sz="2800" dirty="0">
              <a:solidFill>
                <a:srgbClr val="B11FB1"/>
              </a:solidFill>
            </a:endParaRPr>
          </a:p>
        </p:txBody>
      </p:sp>
      <p:sp>
        <p:nvSpPr>
          <p:cNvPr id="20" name="文本框 19">
            <a:extLst>
              <a:ext uri="{FF2B5EF4-FFF2-40B4-BE49-F238E27FC236}">
                <a16:creationId xmlns:a16="http://schemas.microsoft.com/office/drawing/2014/main" id="{7EC3FBD3-E9C7-485F-9EEF-DE75CED9783A}"/>
              </a:ext>
            </a:extLst>
          </p:cNvPr>
          <p:cNvSpPr txBox="1"/>
          <p:nvPr/>
        </p:nvSpPr>
        <p:spPr>
          <a:xfrm>
            <a:off x="8529187" y="6263203"/>
            <a:ext cx="1246094" cy="523220"/>
          </a:xfrm>
          <a:prstGeom prst="rect">
            <a:avLst/>
          </a:prstGeom>
          <a:noFill/>
        </p:spPr>
        <p:txBody>
          <a:bodyPr wrap="square" rtlCol="0">
            <a:spAutoFit/>
          </a:bodyPr>
          <a:lstStyle/>
          <a:p>
            <a:r>
              <a:rPr lang="en-US" altLang="zh-CN" sz="2800" dirty="0">
                <a:solidFill>
                  <a:srgbClr val="B11FB1"/>
                </a:solidFill>
              </a:rPr>
              <a:t>r(x)?</a:t>
            </a:r>
            <a:endParaRPr lang="zh-CN" altLang="en-US" sz="2800" dirty="0">
              <a:solidFill>
                <a:srgbClr val="B11FB1"/>
              </a:solidFill>
            </a:endParaRPr>
          </a:p>
        </p:txBody>
      </p:sp>
      <p:cxnSp>
        <p:nvCxnSpPr>
          <p:cNvPr id="21" name="直接连接符 20">
            <a:extLst>
              <a:ext uri="{FF2B5EF4-FFF2-40B4-BE49-F238E27FC236}">
                <a16:creationId xmlns:a16="http://schemas.microsoft.com/office/drawing/2014/main" id="{7665EE24-BEAA-4629-9017-C3D91962E96E}"/>
              </a:ext>
            </a:extLst>
          </p:cNvPr>
          <p:cNvCxnSpPr/>
          <p:nvPr/>
        </p:nvCxnSpPr>
        <p:spPr>
          <a:xfrm>
            <a:off x="2147213" y="4668861"/>
            <a:ext cx="7541111" cy="0"/>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A1FE58C2-B4DD-40E2-9BB5-546FDF0F7BC5}"/>
              </a:ext>
            </a:extLst>
          </p:cNvPr>
          <p:cNvSpPr txBox="1"/>
          <p:nvPr/>
        </p:nvSpPr>
        <p:spPr>
          <a:xfrm>
            <a:off x="7649041" y="4124497"/>
            <a:ext cx="2737822" cy="523220"/>
          </a:xfrm>
          <a:prstGeom prst="rect">
            <a:avLst/>
          </a:prstGeom>
          <a:noFill/>
        </p:spPr>
        <p:txBody>
          <a:bodyPr wrap="square" rtlCol="0">
            <a:spAutoFit/>
          </a:bodyPr>
          <a:lstStyle/>
          <a:p>
            <a:r>
              <a:rPr lang="en-US" altLang="zh-CN" sz="2800" dirty="0">
                <a:solidFill>
                  <a:schemeClr val="accent4"/>
                </a:solidFill>
              </a:rPr>
              <a:t>Wall-clock time</a:t>
            </a:r>
            <a:endParaRPr lang="zh-CN" altLang="en-US" sz="2800" dirty="0">
              <a:solidFill>
                <a:schemeClr val="accent4"/>
              </a:solidFill>
            </a:endParaRPr>
          </a:p>
        </p:txBody>
      </p:sp>
    </p:spTree>
    <p:extLst>
      <p:ext uri="{BB962C8B-B14F-4D97-AF65-F5344CB8AC3E}">
        <p14:creationId xmlns:p14="http://schemas.microsoft.com/office/powerpoint/2010/main" val="2698691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fade">
                                      <p:cBhvr>
                                        <p:cTn id="23"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D43D7A-0524-45F8-ACCB-A9EC7A9D9B46}"/>
              </a:ext>
            </a:extLst>
          </p:cNvPr>
          <p:cNvSpPr>
            <a:spLocks noGrp="1"/>
          </p:cNvSpPr>
          <p:nvPr>
            <p:ph type="title"/>
          </p:nvPr>
        </p:nvSpPr>
        <p:spPr/>
        <p:txBody>
          <a:bodyPr/>
          <a:lstStyle/>
          <a:p>
            <a:r>
              <a:rPr lang="en-US" altLang="zh-CN" dirty="0"/>
              <a:t>Strict Consistency </a:t>
            </a:r>
            <a:endParaRPr lang="zh-CN" altLang="en-US" dirty="0"/>
          </a:p>
        </p:txBody>
      </p:sp>
      <p:sp>
        <p:nvSpPr>
          <p:cNvPr id="4" name="内容占位符 3">
            <a:extLst>
              <a:ext uri="{FF2B5EF4-FFF2-40B4-BE49-F238E27FC236}">
                <a16:creationId xmlns:a16="http://schemas.microsoft.com/office/drawing/2014/main" id="{E92CFF9C-58EF-41CC-967F-71C6DF6BB4F9}"/>
              </a:ext>
            </a:extLst>
          </p:cNvPr>
          <p:cNvSpPr>
            <a:spLocks noGrp="1"/>
          </p:cNvSpPr>
          <p:nvPr>
            <p:ph idx="1"/>
          </p:nvPr>
        </p:nvSpPr>
        <p:spPr>
          <a:xfrm>
            <a:off x="838200" y="1290862"/>
            <a:ext cx="10866120" cy="4910329"/>
          </a:xfrm>
        </p:spPr>
        <p:txBody>
          <a:bodyPr/>
          <a:lstStyle/>
          <a:p>
            <a:r>
              <a:rPr lang="en-US" altLang="zh-CN" dirty="0"/>
              <a:t>Any execution is the same as if all read/write ops were executed in order of </a:t>
            </a:r>
            <a:r>
              <a:rPr lang="en-US" altLang="zh-CN" b="1" dirty="0">
                <a:solidFill>
                  <a:srgbClr val="FF0000"/>
                </a:solidFill>
              </a:rPr>
              <a:t>wall-clock time </a:t>
            </a:r>
            <a:r>
              <a:rPr lang="en-US" altLang="zh-CN" dirty="0"/>
              <a:t>at which they were issued</a:t>
            </a:r>
          </a:p>
          <a:p>
            <a:r>
              <a:rPr lang="en-US" altLang="zh-CN" dirty="0"/>
              <a:t>Therefore:</a:t>
            </a:r>
          </a:p>
          <a:p>
            <a:pPr lvl="1"/>
            <a:r>
              <a:rPr lang="en-US" altLang="zh-CN" dirty="0"/>
              <a:t>Reads are never stale</a:t>
            </a:r>
          </a:p>
          <a:p>
            <a:pPr lvl="1"/>
            <a:r>
              <a:rPr lang="en-US" altLang="zh-CN" dirty="0"/>
              <a:t>All replicas enforce wall-clock ordering for all writes</a:t>
            </a:r>
          </a:p>
          <a:p>
            <a:r>
              <a:rPr lang="en-US" altLang="zh-CN" dirty="0"/>
              <a:t>If strictly consistent, </a:t>
            </a:r>
            <a:r>
              <a:rPr lang="en-US" altLang="zh-CN" b="1" dirty="0">
                <a:solidFill>
                  <a:srgbClr val="FF0000"/>
                </a:solidFill>
              </a:rPr>
              <a:t>what can these reads return</a:t>
            </a:r>
            <a:r>
              <a:rPr lang="en-US" altLang="zh-CN" dirty="0"/>
              <a:t>? </a:t>
            </a:r>
            <a:br>
              <a:rPr lang="en-US" altLang="zh-CN" dirty="0"/>
            </a:br>
            <a:endParaRPr lang="zh-CN" altLang="en-US" dirty="0"/>
          </a:p>
        </p:txBody>
      </p:sp>
      <p:grpSp>
        <p:nvGrpSpPr>
          <p:cNvPr id="6" name="组合 5">
            <a:extLst>
              <a:ext uri="{FF2B5EF4-FFF2-40B4-BE49-F238E27FC236}">
                <a16:creationId xmlns:a16="http://schemas.microsoft.com/office/drawing/2014/main" id="{92FFB42B-0574-4020-B909-3DC6C1F595C0}"/>
              </a:ext>
            </a:extLst>
          </p:cNvPr>
          <p:cNvGrpSpPr/>
          <p:nvPr/>
        </p:nvGrpSpPr>
        <p:grpSpPr>
          <a:xfrm>
            <a:off x="251037" y="4124090"/>
            <a:ext cx="5623134" cy="2597387"/>
            <a:chOff x="2147213" y="4193150"/>
            <a:chExt cx="8132280" cy="2597387"/>
          </a:xfrm>
        </p:grpSpPr>
        <p:cxnSp>
          <p:nvCxnSpPr>
            <p:cNvPr id="7" name="直接连接符 6">
              <a:extLst>
                <a:ext uri="{FF2B5EF4-FFF2-40B4-BE49-F238E27FC236}">
                  <a16:creationId xmlns:a16="http://schemas.microsoft.com/office/drawing/2014/main" id="{01593458-79A8-4018-95B5-39334D6CE7E6}"/>
                </a:ext>
              </a:extLst>
            </p:cNvPr>
            <p:cNvCxnSpPr/>
            <p:nvPr/>
          </p:nvCxnSpPr>
          <p:spPr>
            <a:xfrm>
              <a:off x="2147213" y="5173304"/>
              <a:ext cx="754111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6C9B6CFF-7094-4D8F-949D-2A59B2CC4525}"/>
                </a:ext>
              </a:extLst>
            </p:cNvPr>
            <p:cNvCxnSpPr/>
            <p:nvPr/>
          </p:nvCxnSpPr>
          <p:spPr>
            <a:xfrm>
              <a:off x="2147213" y="5712979"/>
              <a:ext cx="754111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16991200-045A-49C3-A710-EFDD990DD303}"/>
                </a:ext>
              </a:extLst>
            </p:cNvPr>
            <p:cNvCxnSpPr/>
            <p:nvPr/>
          </p:nvCxnSpPr>
          <p:spPr>
            <a:xfrm>
              <a:off x="2147213" y="6250862"/>
              <a:ext cx="754111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6E3CBFF5-D529-469E-9AA4-B4BE3B58CC8E}"/>
                </a:ext>
              </a:extLst>
            </p:cNvPr>
            <p:cNvCxnSpPr/>
            <p:nvPr/>
          </p:nvCxnSpPr>
          <p:spPr>
            <a:xfrm>
              <a:off x="2147213" y="6790537"/>
              <a:ext cx="754111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986B95D4-FA0E-44F1-8F4B-15377EC78584}"/>
                </a:ext>
              </a:extLst>
            </p:cNvPr>
            <p:cNvSpPr txBox="1"/>
            <p:nvPr/>
          </p:nvSpPr>
          <p:spPr>
            <a:xfrm>
              <a:off x="2147213" y="5196195"/>
              <a:ext cx="861304" cy="523220"/>
            </a:xfrm>
            <a:prstGeom prst="rect">
              <a:avLst/>
            </a:prstGeom>
            <a:noFill/>
          </p:spPr>
          <p:txBody>
            <a:bodyPr wrap="square" rtlCol="0">
              <a:spAutoFit/>
            </a:bodyPr>
            <a:lstStyle/>
            <a:p>
              <a:r>
                <a:rPr lang="en-US" altLang="zh-CN" sz="2800" b="1" dirty="0">
                  <a:solidFill>
                    <a:srgbClr val="FF0000"/>
                  </a:solidFill>
                </a:rPr>
                <a:t>P2:</a:t>
              </a:r>
              <a:endParaRPr lang="zh-CN" altLang="en-US" sz="2800" b="1" dirty="0">
                <a:solidFill>
                  <a:srgbClr val="FF0000"/>
                </a:solidFill>
              </a:endParaRPr>
            </a:p>
          </p:txBody>
        </p:sp>
        <p:sp>
          <p:nvSpPr>
            <p:cNvPr id="12" name="文本框 11">
              <a:extLst>
                <a:ext uri="{FF2B5EF4-FFF2-40B4-BE49-F238E27FC236}">
                  <a16:creationId xmlns:a16="http://schemas.microsoft.com/office/drawing/2014/main" id="{030FEB77-7B9A-4822-A175-87A5BC96104C}"/>
                </a:ext>
              </a:extLst>
            </p:cNvPr>
            <p:cNvSpPr txBox="1"/>
            <p:nvPr/>
          </p:nvSpPr>
          <p:spPr>
            <a:xfrm>
              <a:off x="2147213" y="5735869"/>
              <a:ext cx="861304" cy="523220"/>
            </a:xfrm>
            <a:prstGeom prst="rect">
              <a:avLst/>
            </a:prstGeom>
            <a:noFill/>
          </p:spPr>
          <p:txBody>
            <a:bodyPr wrap="square" rtlCol="0">
              <a:spAutoFit/>
            </a:bodyPr>
            <a:lstStyle/>
            <a:p>
              <a:r>
                <a:rPr lang="en-US" altLang="zh-CN" sz="2800" b="1" dirty="0">
                  <a:solidFill>
                    <a:srgbClr val="0000FF"/>
                  </a:solidFill>
                </a:rPr>
                <a:t>P3:</a:t>
              </a:r>
              <a:endParaRPr lang="zh-CN" altLang="en-US" sz="2800" b="1" dirty="0">
                <a:solidFill>
                  <a:srgbClr val="0000FF"/>
                </a:solidFill>
              </a:endParaRPr>
            </a:p>
          </p:txBody>
        </p:sp>
        <p:sp>
          <p:nvSpPr>
            <p:cNvPr id="13" name="文本框 12">
              <a:extLst>
                <a:ext uri="{FF2B5EF4-FFF2-40B4-BE49-F238E27FC236}">
                  <a16:creationId xmlns:a16="http://schemas.microsoft.com/office/drawing/2014/main" id="{6CB53521-AA1D-44C8-AC60-37FDF626CAB2}"/>
                </a:ext>
              </a:extLst>
            </p:cNvPr>
            <p:cNvSpPr txBox="1"/>
            <p:nvPr/>
          </p:nvSpPr>
          <p:spPr>
            <a:xfrm>
              <a:off x="2147213" y="6259089"/>
              <a:ext cx="861304" cy="523220"/>
            </a:xfrm>
            <a:prstGeom prst="rect">
              <a:avLst/>
            </a:prstGeom>
            <a:noFill/>
          </p:spPr>
          <p:txBody>
            <a:bodyPr wrap="square" rtlCol="0">
              <a:spAutoFit/>
            </a:bodyPr>
            <a:lstStyle/>
            <a:p>
              <a:r>
                <a:rPr lang="en-US" altLang="zh-CN" sz="2800" b="1" dirty="0">
                  <a:solidFill>
                    <a:srgbClr val="B11FB1"/>
                  </a:solidFill>
                </a:rPr>
                <a:t>P4:</a:t>
              </a:r>
              <a:endParaRPr lang="zh-CN" altLang="en-US" sz="2800" b="1" dirty="0">
                <a:solidFill>
                  <a:srgbClr val="B11FB1"/>
                </a:solidFill>
              </a:endParaRPr>
            </a:p>
          </p:txBody>
        </p:sp>
        <p:sp>
          <p:nvSpPr>
            <p:cNvPr id="14" name="文本框 13">
              <a:extLst>
                <a:ext uri="{FF2B5EF4-FFF2-40B4-BE49-F238E27FC236}">
                  <a16:creationId xmlns:a16="http://schemas.microsoft.com/office/drawing/2014/main" id="{314E6C0B-4276-4A7B-A7A1-0881C9ED3BB9}"/>
                </a:ext>
              </a:extLst>
            </p:cNvPr>
            <p:cNvSpPr txBox="1"/>
            <p:nvPr/>
          </p:nvSpPr>
          <p:spPr>
            <a:xfrm>
              <a:off x="2147213" y="4668861"/>
              <a:ext cx="861304" cy="523220"/>
            </a:xfrm>
            <a:prstGeom prst="rect">
              <a:avLst/>
            </a:prstGeom>
            <a:noFill/>
          </p:spPr>
          <p:txBody>
            <a:bodyPr wrap="square" rtlCol="0">
              <a:spAutoFit/>
            </a:bodyPr>
            <a:lstStyle/>
            <a:p>
              <a:r>
                <a:rPr lang="en-US" altLang="zh-CN" sz="2800" b="1" dirty="0">
                  <a:solidFill>
                    <a:schemeClr val="accent6"/>
                  </a:solidFill>
                </a:rPr>
                <a:t>P1:</a:t>
              </a:r>
              <a:endParaRPr lang="zh-CN" altLang="en-US" sz="2800" b="1" dirty="0">
                <a:solidFill>
                  <a:schemeClr val="accent6"/>
                </a:solidFill>
              </a:endParaRPr>
            </a:p>
          </p:txBody>
        </p:sp>
        <p:sp>
          <p:nvSpPr>
            <p:cNvPr id="15" name="文本框 14">
              <a:extLst>
                <a:ext uri="{FF2B5EF4-FFF2-40B4-BE49-F238E27FC236}">
                  <a16:creationId xmlns:a16="http://schemas.microsoft.com/office/drawing/2014/main" id="{87332D79-3172-4C05-BEB4-9CF34CE9A1C3}"/>
                </a:ext>
              </a:extLst>
            </p:cNvPr>
            <p:cNvSpPr txBox="1"/>
            <p:nvPr/>
          </p:nvSpPr>
          <p:spPr>
            <a:xfrm>
              <a:off x="3063404" y="4668861"/>
              <a:ext cx="1750308" cy="523220"/>
            </a:xfrm>
            <a:prstGeom prst="rect">
              <a:avLst/>
            </a:prstGeom>
            <a:noFill/>
          </p:spPr>
          <p:txBody>
            <a:bodyPr wrap="square" rtlCol="0">
              <a:spAutoFit/>
            </a:bodyPr>
            <a:lstStyle/>
            <a:p>
              <a:r>
                <a:rPr lang="en-US" altLang="zh-CN" sz="2800" dirty="0">
                  <a:solidFill>
                    <a:schemeClr val="accent6"/>
                  </a:solidFill>
                </a:rPr>
                <a:t>w(x)a</a:t>
              </a:r>
              <a:endParaRPr lang="zh-CN" altLang="en-US" sz="2800" dirty="0">
                <a:solidFill>
                  <a:schemeClr val="accent6"/>
                </a:solidFill>
              </a:endParaRPr>
            </a:p>
          </p:txBody>
        </p:sp>
        <p:sp>
          <p:nvSpPr>
            <p:cNvPr id="16" name="文本框 15">
              <a:extLst>
                <a:ext uri="{FF2B5EF4-FFF2-40B4-BE49-F238E27FC236}">
                  <a16:creationId xmlns:a16="http://schemas.microsoft.com/office/drawing/2014/main" id="{33FFFBDD-92AC-413F-9C6C-D1BF59AE3CD9}"/>
                </a:ext>
              </a:extLst>
            </p:cNvPr>
            <p:cNvSpPr txBox="1"/>
            <p:nvPr/>
          </p:nvSpPr>
          <p:spPr>
            <a:xfrm>
              <a:off x="4298741" y="5206743"/>
              <a:ext cx="1750308" cy="523220"/>
            </a:xfrm>
            <a:prstGeom prst="rect">
              <a:avLst/>
            </a:prstGeom>
            <a:noFill/>
          </p:spPr>
          <p:txBody>
            <a:bodyPr wrap="square" rtlCol="0">
              <a:spAutoFit/>
            </a:bodyPr>
            <a:lstStyle/>
            <a:p>
              <a:r>
                <a:rPr lang="en-US" altLang="zh-CN" sz="2800" dirty="0">
                  <a:solidFill>
                    <a:srgbClr val="FF0000"/>
                  </a:solidFill>
                </a:rPr>
                <a:t>w(x)b</a:t>
              </a:r>
              <a:endParaRPr lang="zh-CN" altLang="en-US" sz="2800" dirty="0">
                <a:solidFill>
                  <a:srgbClr val="FF0000"/>
                </a:solidFill>
              </a:endParaRPr>
            </a:p>
          </p:txBody>
        </p:sp>
        <p:sp>
          <p:nvSpPr>
            <p:cNvPr id="17" name="文本框 16">
              <a:extLst>
                <a:ext uri="{FF2B5EF4-FFF2-40B4-BE49-F238E27FC236}">
                  <a16:creationId xmlns:a16="http://schemas.microsoft.com/office/drawing/2014/main" id="{646525B9-9222-49DA-B4AF-DC976EAC7880}"/>
                </a:ext>
              </a:extLst>
            </p:cNvPr>
            <p:cNvSpPr txBox="1"/>
            <p:nvPr/>
          </p:nvSpPr>
          <p:spPr>
            <a:xfrm>
              <a:off x="5544836" y="5735599"/>
              <a:ext cx="1750308" cy="523220"/>
            </a:xfrm>
            <a:prstGeom prst="rect">
              <a:avLst/>
            </a:prstGeom>
            <a:noFill/>
          </p:spPr>
          <p:txBody>
            <a:bodyPr wrap="square" rtlCol="0">
              <a:spAutoFit/>
            </a:bodyPr>
            <a:lstStyle/>
            <a:p>
              <a:r>
                <a:rPr lang="en-US" altLang="zh-CN" sz="2800" dirty="0">
                  <a:solidFill>
                    <a:srgbClr val="0000FF"/>
                  </a:solidFill>
                </a:rPr>
                <a:t>r(x)b</a:t>
              </a:r>
              <a:endParaRPr lang="zh-CN" altLang="en-US" sz="2800" dirty="0">
                <a:solidFill>
                  <a:srgbClr val="0000FF"/>
                </a:solidFill>
              </a:endParaRPr>
            </a:p>
          </p:txBody>
        </p:sp>
        <p:sp>
          <p:nvSpPr>
            <p:cNvPr id="18" name="文本框 17">
              <a:extLst>
                <a:ext uri="{FF2B5EF4-FFF2-40B4-BE49-F238E27FC236}">
                  <a16:creationId xmlns:a16="http://schemas.microsoft.com/office/drawing/2014/main" id="{A909D889-DEE3-4038-8099-26F1FE960690}"/>
                </a:ext>
              </a:extLst>
            </p:cNvPr>
            <p:cNvSpPr txBox="1"/>
            <p:nvPr/>
          </p:nvSpPr>
          <p:spPr>
            <a:xfrm>
              <a:off x="7517965" y="5735599"/>
              <a:ext cx="1750308" cy="523220"/>
            </a:xfrm>
            <a:prstGeom prst="rect">
              <a:avLst/>
            </a:prstGeom>
            <a:noFill/>
          </p:spPr>
          <p:txBody>
            <a:bodyPr wrap="square" rtlCol="0">
              <a:spAutoFit/>
            </a:bodyPr>
            <a:lstStyle/>
            <a:p>
              <a:r>
                <a:rPr lang="en-US" altLang="zh-CN" sz="2800" dirty="0">
                  <a:solidFill>
                    <a:srgbClr val="0000FF"/>
                  </a:solidFill>
                </a:rPr>
                <a:t>r(x)b</a:t>
              </a:r>
              <a:endParaRPr lang="zh-CN" altLang="en-US" sz="2800" dirty="0">
                <a:solidFill>
                  <a:srgbClr val="0000FF"/>
                </a:solidFill>
              </a:endParaRPr>
            </a:p>
          </p:txBody>
        </p:sp>
        <p:sp>
          <p:nvSpPr>
            <p:cNvPr id="19" name="文本框 18">
              <a:extLst>
                <a:ext uri="{FF2B5EF4-FFF2-40B4-BE49-F238E27FC236}">
                  <a16:creationId xmlns:a16="http://schemas.microsoft.com/office/drawing/2014/main" id="{9D2F49C7-39DE-44B7-BD57-7C2714DF9886}"/>
                </a:ext>
              </a:extLst>
            </p:cNvPr>
            <p:cNvSpPr txBox="1"/>
            <p:nvPr/>
          </p:nvSpPr>
          <p:spPr>
            <a:xfrm>
              <a:off x="6556053" y="6263203"/>
              <a:ext cx="1750308" cy="523220"/>
            </a:xfrm>
            <a:prstGeom prst="rect">
              <a:avLst/>
            </a:prstGeom>
            <a:noFill/>
          </p:spPr>
          <p:txBody>
            <a:bodyPr wrap="square" rtlCol="0">
              <a:spAutoFit/>
            </a:bodyPr>
            <a:lstStyle/>
            <a:p>
              <a:r>
                <a:rPr lang="en-US" altLang="zh-CN" sz="2800" dirty="0">
                  <a:solidFill>
                    <a:srgbClr val="B11FB1"/>
                  </a:solidFill>
                </a:rPr>
                <a:t>r(x)b</a:t>
              </a:r>
              <a:endParaRPr lang="zh-CN" altLang="en-US" sz="2800" dirty="0">
                <a:solidFill>
                  <a:srgbClr val="B11FB1"/>
                </a:solidFill>
              </a:endParaRPr>
            </a:p>
          </p:txBody>
        </p:sp>
        <p:sp>
          <p:nvSpPr>
            <p:cNvPr id="20" name="文本框 19">
              <a:extLst>
                <a:ext uri="{FF2B5EF4-FFF2-40B4-BE49-F238E27FC236}">
                  <a16:creationId xmlns:a16="http://schemas.microsoft.com/office/drawing/2014/main" id="{7EC3FBD3-E9C7-485F-9EEF-DE75CED9783A}"/>
                </a:ext>
              </a:extLst>
            </p:cNvPr>
            <p:cNvSpPr txBox="1"/>
            <p:nvPr/>
          </p:nvSpPr>
          <p:spPr>
            <a:xfrm>
              <a:off x="8529185" y="6263203"/>
              <a:ext cx="1750308" cy="523220"/>
            </a:xfrm>
            <a:prstGeom prst="rect">
              <a:avLst/>
            </a:prstGeom>
            <a:noFill/>
          </p:spPr>
          <p:txBody>
            <a:bodyPr wrap="square" rtlCol="0">
              <a:spAutoFit/>
            </a:bodyPr>
            <a:lstStyle/>
            <a:p>
              <a:r>
                <a:rPr lang="en-US" altLang="zh-CN" sz="2800" dirty="0">
                  <a:solidFill>
                    <a:srgbClr val="B11FB1"/>
                  </a:solidFill>
                </a:rPr>
                <a:t>r(x)b</a:t>
              </a:r>
              <a:endParaRPr lang="zh-CN" altLang="en-US" sz="2800" dirty="0">
                <a:solidFill>
                  <a:srgbClr val="B11FB1"/>
                </a:solidFill>
              </a:endParaRPr>
            </a:p>
          </p:txBody>
        </p:sp>
        <p:cxnSp>
          <p:nvCxnSpPr>
            <p:cNvPr id="21" name="直接连接符 20">
              <a:extLst>
                <a:ext uri="{FF2B5EF4-FFF2-40B4-BE49-F238E27FC236}">
                  <a16:creationId xmlns:a16="http://schemas.microsoft.com/office/drawing/2014/main" id="{7665EE24-BEAA-4629-9017-C3D91962E96E}"/>
                </a:ext>
              </a:extLst>
            </p:cNvPr>
            <p:cNvCxnSpPr/>
            <p:nvPr/>
          </p:nvCxnSpPr>
          <p:spPr>
            <a:xfrm>
              <a:off x="2147213" y="4668861"/>
              <a:ext cx="7541111" cy="0"/>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A1FE58C2-B4DD-40E2-9BB5-546FDF0F7BC5}"/>
                </a:ext>
              </a:extLst>
            </p:cNvPr>
            <p:cNvSpPr txBox="1"/>
            <p:nvPr/>
          </p:nvSpPr>
          <p:spPr>
            <a:xfrm>
              <a:off x="6357168" y="4193150"/>
              <a:ext cx="3845641" cy="523220"/>
            </a:xfrm>
            <a:prstGeom prst="rect">
              <a:avLst/>
            </a:prstGeom>
            <a:noFill/>
          </p:spPr>
          <p:txBody>
            <a:bodyPr wrap="square" rtlCol="0">
              <a:spAutoFit/>
            </a:bodyPr>
            <a:lstStyle/>
            <a:p>
              <a:r>
                <a:rPr lang="en-US" altLang="zh-CN" sz="2800" dirty="0">
                  <a:solidFill>
                    <a:schemeClr val="accent4"/>
                  </a:solidFill>
                </a:rPr>
                <a:t>Wall-clock time</a:t>
              </a:r>
              <a:endParaRPr lang="zh-CN" altLang="en-US" sz="2800" dirty="0">
                <a:solidFill>
                  <a:schemeClr val="accent4"/>
                </a:solidFill>
              </a:endParaRPr>
            </a:p>
          </p:txBody>
        </p:sp>
      </p:grpSp>
      <p:pic>
        <p:nvPicPr>
          <p:cNvPr id="60" name="图片 59">
            <a:extLst>
              <a:ext uri="{FF2B5EF4-FFF2-40B4-BE49-F238E27FC236}">
                <a16:creationId xmlns:a16="http://schemas.microsoft.com/office/drawing/2014/main" id="{6CDA1055-0EA6-4400-ABD2-44973F6426A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57160" y="4223102"/>
            <a:ext cx="1845026" cy="1845026"/>
          </a:xfrm>
          <a:prstGeom prst="rect">
            <a:avLst/>
          </a:prstGeom>
        </p:spPr>
      </p:pic>
      <p:grpSp>
        <p:nvGrpSpPr>
          <p:cNvPr id="40" name="组合 39">
            <a:extLst>
              <a:ext uri="{FF2B5EF4-FFF2-40B4-BE49-F238E27FC236}">
                <a16:creationId xmlns:a16="http://schemas.microsoft.com/office/drawing/2014/main" id="{21381B71-E942-4A27-B491-5C48A5ADBE9D}"/>
              </a:ext>
            </a:extLst>
          </p:cNvPr>
          <p:cNvGrpSpPr/>
          <p:nvPr/>
        </p:nvGrpSpPr>
        <p:grpSpPr>
          <a:xfrm>
            <a:off x="6129324" y="4090051"/>
            <a:ext cx="5623134" cy="2597387"/>
            <a:chOff x="2147213" y="4193150"/>
            <a:chExt cx="8132280" cy="2597387"/>
          </a:xfrm>
        </p:grpSpPr>
        <p:cxnSp>
          <p:nvCxnSpPr>
            <p:cNvPr id="41" name="直接连接符 40">
              <a:extLst>
                <a:ext uri="{FF2B5EF4-FFF2-40B4-BE49-F238E27FC236}">
                  <a16:creationId xmlns:a16="http://schemas.microsoft.com/office/drawing/2014/main" id="{B5C925AC-28D5-436F-B49D-0DB8588E980F}"/>
                </a:ext>
              </a:extLst>
            </p:cNvPr>
            <p:cNvCxnSpPr/>
            <p:nvPr/>
          </p:nvCxnSpPr>
          <p:spPr>
            <a:xfrm>
              <a:off x="2147213" y="5173304"/>
              <a:ext cx="754111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650003C7-2B7D-4319-BF3A-C9B392875838}"/>
                </a:ext>
              </a:extLst>
            </p:cNvPr>
            <p:cNvCxnSpPr/>
            <p:nvPr/>
          </p:nvCxnSpPr>
          <p:spPr>
            <a:xfrm>
              <a:off x="2147213" y="5712979"/>
              <a:ext cx="754111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5E4DF4AA-2A03-4F86-90BB-74656336D93A}"/>
                </a:ext>
              </a:extLst>
            </p:cNvPr>
            <p:cNvCxnSpPr/>
            <p:nvPr/>
          </p:nvCxnSpPr>
          <p:spPr>
            <a:xfrm>
              <a:off x="2147213" y="6250862"/>
              <a:ext cx="754111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5861EFBA-C81C-4DD2-A37B-85B1D7E5C479}"/>
                </a:ext>
              </a:extLst>
            </p:cNvPr>
            <p:cNvCxnSpPr/>
            <p:nvPr/>
          </p:nvCxnSpPr>
          <p:spPr>
            <a:xfrm>
              <a:off x="2147213" y="6790537"/>
              <a:ext cx="754111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文本框 44">
              <a:extLst>
                <a:ext uri="{FF2B5EF4-FFF2-40B4-BE49-F238E27FC236}">
                  <a16:creationId xmlns:a16="http://schemas.microsoft.com/office/drawing/2014/main" id="{04D44A70-881A-4C04-A550-1CED6D87D93F}"/>
                </a:ext>
              </a:extLst>
            </p:cNvPr>
            <p:cNvSpPr txBox="1"/>
            <p:nvPr/>
          </p:nvSpPr>
          <p:spPr>
            <a:xfrm>
              <a:off x="2147213" y="5196195"/>
              <a:ext cx="861304" cy="523220"/>
            </a:xfrm>
            <a:prstGeom prst="rect">
              <a:avLst/>
            </a:prstGeom>
            <a:noFill/>
          </p:spPr>
          <p:txBody>
            <a:bodyPr wrap="square" rtlCol="0">
              <a:spAutoFit/>
            </a:bodyPr>
            <a:lstStyle/>
            <a:p>
              <a:r>
                <a:rPr lang="en-US" altLang="zh-CN" sz="2800" b="1" dirty="0">
                  <a:solidFill>
                    <a:srgbClr val="FF0000"/>
                  </a:solidFill>
                </a:rPr>
                <a:t>P2:</a:t>
              </a:r>
              <a:endParaRPr lang="zh-CN" altLang="en-US" sz="2800" b="1" dirty="0">
                <a:solidFill>
                  <a:srgbClr val="FF0000"/>
                </a:solidFill>
              </a:endParaRPr>
            </a:p>
          </p:txBody>
        </p:sp>
        <p:sp>
          <p:nvSpPr>
            <p:cNvPr id="46" name="文本框 45">
              <a:extLst>
                <a:ext uri="{FF2B5EF4-FFF2-40B4-BE49-F238E27FC236}">
                  <a16:creationId xmlns:a16="http://schemas.microsoft.com/office/drawing/2014/main" id="{DCF42ADC-C27C-43F1-9ABF-665D5C0738BA}"/>
                </a:ext>
              </a:extLst>
            </p:cNvPr>
            <p:cNvSpPr txBox="1"/>
            <p:nvPr/>
          </p:nvSpPr>
          <p:spPr>
            <a:xfrm>
              <a:off x="2147213" y="5735869"/>
              <a:ext cx="861304" cy="523220"/>
            </a:xfrm>
            <a:prstGeom prst="rect">
              <a:avLst/>
            </a:prstGeom>
            <a:noFill/>
          </p:spPr>
          <p:txBody>
            <a:bodyPr wrap="square" rtlCol="0">
              <a:spAutoFit/>
            </a:bodyPr>
            <a:lstStyle/>
            <a:p>
              <a:r>
                <a:rPr lang="en-US" altLang="zh-CN" sz="2800" b="1" dirty="0">
                  <a:solidFill>
                    <a:srgbClr val="0000FF"/>
                  </a:solidFill>
                </a:rPr>
                <a:t>P3:</a:t>
              </a:r>
              <a:endParaRPr lang="zh-CN" altLang="en-US" sz="2800" b="1" dirty="0">
                <a:solidFill>
                  <a:srgbClr val="0000FF"/>
                </a:solidFill>
              </a:endParaRPr>
            </a:p>
          </p:txBody>
        </p:sp>
        <p:sp>
          <p:nvSpPr>
            <p:cNvPr id="47" name="文本框 46">
              <a:extLst>
                <a:ext uri="{FF2B5EF4-FFF2-40B4-BE49-F238E27FC236}">
                  <a16:creationId xmlns:a16="http://schemas.microsoft.com/office/drawing/2014/main" id="{DD90C276-65F9-4DFC-9D18-7F5BF064076D}"/>
                </a:ext>
              </a:extLst>
            </p:cNvPr>
            <p:cNvSpPr txBox="1"/>
            <p:nvPr/>
          </p:nvSpPr>
          <p:spPr>
            <a:xfrm>
              <a:off x="2147213" y="6259089"/>
              <a:ext cx="861304" cy="523220"/>
            </a:xfrm>
            <a:prstGeom prst="rect">
              <a:avLst/>
            </a:prstGeom>
            <a:noFill/>
          </p:spPr>
          <p:txBody>
            <a:bodyPr wrap="square" rtlCol="0">
              <a:spAutoFit/>
            </a:bodyPr>
            <a:lstStyle/>
            <a:p>
              <a:r>
                <a:rPr lang="en-US" altLang="zh-CN" sz="2800" b="1" dirty="0">
                  <a:solidFill>
                    <a:srgbClr val="B11FB1"/>
                  </a:solidFill>
                </a:rPr>
                <a:t>P4:</a:t>
              </a:r>
              <a:endParaRPr lang="zh-CN" altLang="en-US" sz="2800" b="1" dirty="0">
                <a:solidFill>
                  <a:srgbClr val="B11FB1"/>
                </a:solidFill>
              </a:endParaRPr>
            </a:p>
          </p:txBody>
        </p:sp>
        <p:sp>
          <p:nvSpPr>
            <p:cNvPr id="48" name="文本框 47">
              <a:extLst>
                <a:ext uri="{FF2B5EF4-FFF2-40B4-BE49-F238E27FC236}">
                  <a16:creationId xmlns:a16="http://schemas.microsoft.com/office/drawing/2014/main" id="{3FA0F4D3-0810-463F-8817-17E6B7056D01}"/>
                </a:ext>
              </a:extLst>
            </p:cNvPr>
            <p:cNvSpPr txBox="1"/>
            <p:nvPr/>
          </p:nvSpPr>
          <p:spPr>
            <a:xfrm>
              <a:off x="2147213" y="4668861"/>
              <a:ext cx="861304" cy="523220"/>
            </a:xfrm>
            <a:prstGeom prst="rect">
              <a:avLst/>
            </a:prstGeom>
            <a:noFill/>
          </p:spPr>
          <p:txBody>
            <a:bodyPr wrap="square" rtlCol="0">
              <a:spAutoFit/>
            </a:bodyPr>
            <a:lstStyle/>
            <a:p>
              <a:r>
                <a:rPr lang="en-US" altLang="zh-CN" sz="2800" b="1" dirty="0">
                  <a:solidFill>
                    <a:schemeClr val="accent6"/>
                  </a:solidFill>
                </a:rPr>
                <a:t>P1:</a:t>
              </a:r>
              <a:endParaRPr lang="zh-CN" altLang="en-US" sz="2800" b="1" dirty="0">
                <a:solidFill>
                  <a:schemeClr val="accent6"/>
                </a:solidFill>
              </a:endParaRPr>
            </a:p>
          </p:txBody>
        </p:sp>
        <p:sp>
          <p:nvSpPr>
            <p:cNvPr id="49" name="文本框 48">
              <a:extLst>
                <a:ext uri="{FF2B5EF4-FFF2-40B4-BE49-F238E27FC236}">
                  <a16:creationId xmlns:a16="http://schemas.microsoft.com/office/drawing/2014/main" id="{3D4DCF73-EF75-4FF4-A7D0-1B2E59418A0C}"/>
                </a:ext>
              </a:extLst>
            </p:cNvPr>
            <p:cNvSpPr txBox="1"/>
            <p:nvPr/>
          </p:nvSpPr>
          <p:spPr>
            <a:xfrm>
              <a:off x="3063404" y="4668861"/>
              <a:ext cx="1750308" cy="523220"/>
            </a:xfrm>
            <a:prstGeom prst="rect">
              <a:avLst/>
            </a:prstGeom>
            <a:noFill/>
          </p:spPr>
          <p:txBody>
            <a:bodyPr wrap="square" rtlCol="0">
              <a:spAutoFit/>
            </a:bodyPr>
            <a:lstStyle/>
            <a:p>
              <a:r>
                <a:rPr lang="en-US" altLang="zh-CN" sz="2800" dirty="0">
                  <a:solidFill>
                    <a:schemeClr val="accent6"/>
                  </a:solidFill>
                </a:rPr>
                <a:t>w(x)a</a:t>
              </a:r>
              <a:endParaRPr lang="zh-CN" altLang="en-US" sz="2800" dirty="0">
                <a:solidFill>
                  <a:schemeClr val="accent6"/>
                </a:solidFill>
              </a:endParaRPr>
            </a:p>
          </p:txBody>
        </p:sp>
        <p:sp>
          <p:nvSpPr>
            <p:cNvPr id="50" name="文本框 49">
              <a:extLst>
                <a:ext uri="{FF2B5EF4-FFF2-40B4-BE49-F238E27FC236}">
                  <a16:creationId xmlns:a16="http://schemas.microsoft.com/office/drawing/2014/main" id="{BAC5DD83-3B72-498A-BE0E-3A835A2971F9}"/>
                </a:ext>
              </a:extLst>
            </p:cNvPr>
            <p:cNvSpPr txBox="1"/>
            <p:nvPr/>
          </p:nvSpPr>
          <p:spPr>
            <a:xfrm>
              <a:off x="4298741" y="5206743"/>
              <a:ext cx="1750308" cy="523220"/>
            </a:xfrm>
            <a:prstGeom prst="rect">
              <a:avLst/>
            </a:prstGeom>
            <a:noFill/>
          </p:spPr>
          <p:txBody>
            <a:bodyPr wrap="square" rtlCol="0">
              <a:spAutoFit/>
            </a:bodyPr>
            <a:lstStyle/>
            <a:p>
              <a:r>
                <a:rPr lang="en-US" altLang="zh-CN" sz="2800" dirty="0">
                  <a:solidFill>
                    <a:srgbClr val="FF0000"/>
                  </a:solidFill>
                </a:rPr>
                <a:t>w(x)b</a:t>
              </a:r>
              <a:endParaRPr lang="zh-CN" altLang="en-US" sz="2800" dirty="0">
                <a:solidFill>
                  <a:srgbClr val="FF0000"/>
                </a:solidFill>
              </a:endParaRPr>
            </a:p>
          </p:txBody>
        </p:sp>
        <p:sp>
          <p:nvSpPr>
            <p:cNvPr id="51" name="文本框 50">
              <a:extLst>
                <a:ext uri="{FF2B5EF4-FFF2-40B4-BE49-F238E27FC236}">
                  <a16:creationId xmlns:a16="http://schemas.microsoft.com/office/drawing/2014/main" id="{FED2C09E-B413-49B8-A233-C6C80B751C02}"/>
                </a:ext>
              </a:extLst>
            </p:cNvPr>
            <p:cNvSpPr txBox="1"/>
            <p:nvPr/>
          </p:nvSpPr>
          <p:spPr>
            <a:xfrm>
              <a:off x="5544836" y="5735599"/>
              <a:ext cx="1750308" cy="523220"/>
            </a:xfrm>
            <a:prstGeom prst="rect">
              <a:avLst/>
            </a:prstGeom>
            <a:noFill/>
          </p:spPr>
          <p:txBody>
            <a:bodyPr wrap="square" rtlCol="0">
              <a:spAutoFit/>
            </a:bodyPr>
            <a:lstStyle/>
            <a:p>
              <a:r>
                <a:rPr lang="en-US" altLang="zh-CN" sz="2800" dirty="0">
                  <a:solidFill>
                    <a:srgbClr val="0000FF"/>
                  </a:solidFill>
                </a:rPr>
                <a:t>r(x)a</a:t>
              </a:r>
              <a:endParaRPr lang="zh-CN" altLang="en-US" sz="2800" dirty="0">
                <a:solidFill>
                  <a:srgbClr val="0000FF"/>
                </a:solidFill>
              </a:endParaRPr>
            </a:p>
          </p:txBody>
        </p:sp>
        <p:sp>
          <p:nvSpPr>
            <p:cNvPr id="52" name="文本框 51">
              <a:extLst>
                <a:ext uri="{FF2B5EF4-FFF2-40B4-BE49-F238E27FC236}">
                  <a16:creationId xmlns:a16="http://schemas.microsoft.com/office/drawing/2014/main" id="{E56F19C4-0260-4F11-99C4-2813F0054F84}"/>
                </a:ext>
              </a:extLst>
            </p:cNvPr>
            <p:cNvSpPr txBox="1"/>
            <p:nvPr/>
          </p:nvSpPr>
          <p:spPr>
            <a:xfrm>
              <a:off x="7517965" y="5735599"/>
              <a:ext cx="1750308" cy="523220"/>
            </a:xfrm>
            <a:prstGeom prst="rect">
              <a:avLst/>
            </a:prstGeom>
            <a:noFill/>
          </p:spPr>
          <p:txBody>
            <a:bodyPr wrap="square" rtlCol="0">
              <a:spAutoFit/>
            </a:bodyPr>
            <a:lstStyle/>
            <a:p>
              <a:r>
                <a:rPr lang="en-US" altLang="zh-CN" sz="2800" dirty="0">
                  <a:solidFill>
                    <a:srgbClr val="0000FF"/>
                  </a:solidFill>
                </a:rPr>
                <a:t>r(x)b</a:t>
              </a:r>
              <a:endParaRPr lang="zh-CN" altLang="en-US" sz="2800" dirty="0">
                <a:solidFill>
                  <a:srgbClr val="0000FF"/>
                </a:solidFill>
              </a:endParaRPr>
            </a:p>
          </p:txBody>
        </p:sp>
        <p:sp>
          <p:nvSpPr>
            <p:cNvPr id="53" name="文本框 52">
              <a:extLst>
                <a:ext uri="{FF2B5EF4-FFF2-40B4-BE49-F238E27FC236}">
                  <a16:creationId xmlns:a16="http://schemas.microsoft.com/office/drawing/2014/main" id="{8418E0B1-D49C-4A76-838F-304ADB19ACEA}"/>
                </a:ext>
              </a:extLst>
            </p:cNvPr>
            <p:cNvSpPr txBox="1"/>
            <p:nvPr/>
          </p:nvSpPr>
          <p:spPr>
            <a:xfrm>
              <a:off x="6556053" y="6263203"/>
              <a:ext cx="1750308" cy="523220"/>
            </a:xfrm>
            <a:prstGeom prst="rect">
              <a:avLst/>
            </a:prstGeom>
            <a:noFill/>
          </p:spPr>
          <p:txBody>
            <a:bodyPr wrap="square" rtlCol="0">
              <a:spAutoFit/>
            </a:bodyPr>
            <a:lstStyle/>
            <a:p>
              <a:r>
                <a:rPr lang="en-US" altLang="zh-CN" sz="2800" dirty="0">
                  <a:solidFill>
                    <a:srgbClr val="B11FB1"/>
                  </a:solidFill>
                </a:rPr>
                <a:t>r(x)b</a:t>
              </a:r>
              <a:endParaRPr lang="zh-CN" altLang="en-US" sz="2800" dirty="0">
                <a:solidFill>
                  <a:srgbClr val="B11FB1"/>
                </a:solidFill>
              </a:endParaRPr>
            </a:p>
          </p:txBody>
        </p:sp>
        <p:sp>
          <p:nvSpPr>
            <p:cNvPr id="54" name="文本框 53">
              <a:extLst>
                <a:ext uri="{FF2B5EF4-FFF2-40B4-BE49-F238E27FC236}">
                  <a16:creationId xmlns:a16="http://schemas.microsoft.com/office/drawing/2014/main" id="{DA5694DA-C433-4E22-B96D-8153A1BF9524}"/>
                </a:ext>
              </a:extLst>
            </p:cNvPr>
            <p:cNvSpPr txBox="1"/>
            <p:nvPr/>
          </p:nvSpPr>
          <p:spPr>
            <a:xfrm>
              <a:off x="8529185" y="6263203"/>
              <a:ext cx="1750308" cy="523220"/>
            </a:xfrm>
            <a:prstGeom prst="rect">
              <a:avLst/>
            </a:prstGeom>
            <a:noFill/>
          </p:spPr>
          <p:txBody>
            <a:bodyPr wrap="square" rtlCol="0">
              <a:spAutoFit/>
            </a:bodyPr>
            <a:lstStyle/>
            <a:p>
              <a:r>
                <a:rPr lang="en-US" altLang="zh-CN" sz="2800" dirty="0">
                  <a:solidFill>
                    <a:srgbClr val="B11FB1"/>
                  </a:solidFill>
                </a:rPr>
                <a:t>r(x)b</a:t>
              </a:r>
              <a:endParaRPr lang="zh-CN" altLang="en-US" sz="2800" dirty="0">
                <a:solidFill>
                  <a:srgbClr val="B11FB1"/>
                </a:solidFill>
              </a:endParaRPr>
            </a:p>
          </p:txBody>
        </p:sp>
        <p:cxnSp>
          <p:nvCxnSpPr>
            <p:cNvPr id="55" name="直接连接符 54">
              <a:extLst>
                <a:ext uri="{FF2B5EF4-FFF2-40B4-BE49-F238E27FC236}">
                  <a16:creationId xmlns:a16="http://schemas.microsoft.com/office/drawing/2014/main" id="{499AA3C6-022B-41B7-A5F7-6318B8127E86}"/>
                </a:ext>
              </a:extLst>
            </p:cNvPr>
            <p:cNvCxnSpPr/>
            <p:nvPr/>
          </p:nvCxnSpPr>
          <p:spPr>
            <a:xfrm>
              <a:off x="2147213" y="4668861"/>
              <a:ext cx="7541111" cy="0"/>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6" name="文本框 55">
              <a:extLst>
                <a:ext uri="{FF2B5EF4-FFF2-40B4-BE49-F238E27FC236}">
                  <a16:creationId xmlns:a16="http://schemas.microsoft.com/office/drawing/2014/main" id="{85072669-CF02-410C-B43E-352AB2711274}"/>
                </a:ext>
              </a:extLst>
            </p:cNvPr>
            <p:cNvSpPr txBox="1"/>
            <p:nvPr/>
          </p:nvSpPr>
          <p:spPr>
            <a:xfrm>
              <a:off x="6357168" y="4193150"/>
              <a:ext cx="3845641" cy="523220"/>
            </a:xfrm>
            <a:prstGeom prst="rect">
              <a:avLst/>
            </a:prstGeom>
            <a:noFill/>
          </p:spPr>
          <p:txBody>
            <a:bodyPr wrap="square" rtlCol="0">
              <a:spAutoFit/>
            </a:bodyPr>
            <a:lstStyle/>
            <a:p>
              <a:r>
                <a:rPr lang="en-US" altLang="zh-CN" sz="2800" dirty="0">
                  <a:solidFill>
                    <a:schemeClr val="accent4"/>
                  </a:solidFill>
                </a:rPr>
                <a:t>Wall-clock time</a:t>
              </a:r>
              <a:endParaRPr lang="zh-CN" altLang="en-US" sz="2800" dirty="0">
                <a:solidFill>
                  <a:schemeClr val="accent4"/>
                </a:solidFill>
              </a:endParaRPr>
            </a:p>
          </p:txBody>
        </p:sp>
      </p:grpSp>
      <p:sp>
        <p:nvSpPr>
          <p:cNvPr id="67" name="文本框 66">
            <a:extLst>
              <a:ext uri="{FF2B5EF4-FFF2-40B4-BE49-F238E27FC236}">
                <a16:creationId xmlns:a16="http://schemas.microsoft.com/office/drawing/2014/main" id="{A19059AF-9C3D-4BB3-BBFA-A5249E06260D}"/>
              </a:ext>
            </a:extLst>
          </p:cNvPr>
          <p:cNvSpPr txBox="1"/>
          <p:nvPr/>
        </p:nvSpPr>
        <p:spPr>
          <a:xfrm>
            <a:off x="9177854" y="4206080"/>
            <a:ext cx="1098213" cy="1862048"/>
          </a:xfrm>
          <a:prstGeom prst="rect">
            <a:avLst/>
          </a:prstGeom>
          <a:noFill/>
        </p:spPr>
        <p:txBody>
          <a:bodyPr wrap="square" rtlCol="0">
            <a:spAutoFit/>
          </a:bodyPr>
          <a:lstStyle/>
          <a:p>
            <a:r>
              <a:rPr lang="en-US" altLang="zh-CN" sz="11500" b="1" dirty="0">
                <a:solidFill>
                  <a:srgbClr val="FF0000"/>
                </a:solidFill>
                <a:latin typeface="Arial" panose="020B0604020202020204" pitchFamily="34" charset="0"/>
                <a:cs typeface="Arial" panose="020B0604020202020204" pitchFamily="34" charset="0"/>
              </a:rPr>
              <a:t>X</a:t>
            </a:r>
            <a:endParaRPr lang="zh-CN" altLang="en-US" sz="115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52706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0"/>
                                        </p:tgtEl>
                                        <p:attrNameLst>
                                          <p:attrName>style.visibility</p:attrName>
                                        </p:attrNameLst>
                                      </p:cBhvr>
                                      <p:to>
                                        <p:strVal val="visible"/>
                                      </p:to>
                                    </p:set>
                                    <p:animEffect transition="in" filter="fade">
                                      <p:cBhvr>
                                        <p:cTn id="12" dur="500"/>
                                        <p:tgtEl>
                                          <p:spTgt spid="6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500"/>
                                        <p:tgtEl>
                                          <p:spTgt spid="4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7"/>
                                        </p:tgtEl>
                                        <p:attrNameLst>
                                          <p:attrName>style.visibility</p:attrName>
                                        </p:attrNameLst>
                                      </p:cBhvr>
                                      <p:to>
                                        <p:strVal val="visible"/>
                                      </p:to>
                                    </p:set>
                                    <p:animEffect transition="in" filter="fade">
                                      <p:cBhvr>
                                        <p:cTn id="22"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01DF45-C9A3-4C72-A760-0B229CFE7B2F}"/>
              </a:ext>
            </a:extLst>
          </p:cNvPr>
          <p:cNvSpPr>
            <a:spLocks noGrp="1"/>
          </p:cNvSpPr>
          <p:nvPr>
            <p:ph type="title"/>
          </p:nvPr>
        </p:nvSpPr>
        <p:spPr/>
        <p:txBody>
          <a:bodyPr/>
          <a:lstStyle/>
          <a:p>
            <a:r>
              <a:rPr lang="en-US" altLang="zh-CN" dirty="0"/>
              <a:t>Strict Consistency</a:t>
            </a:r>
            <a:endParaRPr lang="zh-CN" altLang="en-US" dirty="0"/>
          </a:p>
        </p:txBody>
      </p:sp>
      <p:sp>
        <p:nvSpPr>
          <p:cNvPr id="3" name="灯片编号占位符 2">
            <a:extLst>
              <a:ext uri="{FF2B5EF4-FFF2-40B4-BE49-F238E27FC236}">
                <a16:creationId xmlns:a16="http://schemas.microsoft.com/office/drawing/2014/main" id="{CEDC9DB5-879A-4EE5-AD1F-7115016F9CA4}"/>
              </a:ext>
            </a:extLst>
          </p:cNvPr>
          <p:cNvSpPr>
            <a:spLocks noGrp="1"/>
          </p:cNvSpPr>
          <p:nvPr>
            <p:ph type="sldNum" sz="quarter" idx="12"/>
          </p:nvPr>
        </p:nvSpPr>
        <p:spPr/>
        <p:txBody>
          <a:bodyPr/>
          <a:lstStyle/>
          <a:p>
            <a:fld id="{F210D295-9B15-4757-888B-4FDF115DEA16}" type="slidenum">
              <a:rPr lang="zh-CN" altLang="en-US" smtClean="0"/>
              <a:t>53</a:t>
            </a:fld>
            <a:endParaRPr lang="zh-CN" altLang="en-US"/>
          </a:p>
        </p:txBody>
      </p:sp>
      <p:sp>
        <p:nvSpPr>
          <p:cNvPr id="4" name="内容占位符 3">
            <a:extLst>
              <a:ext uri="{FF2B5EF4-FFF2-40B4-BE49-F238E27FC236}">
                <a16:creationId xmlns:a16="http://schemas.microsoft.com/office/drawing/2014/main" id="{419D8F85-26C9-4785-95F5-0C1D298AA8BF}"/>
              </a:ext>
            </a:extLst>
          </p:cNvPr>
          <p:cNvSpPr>
            <a:spLocks noGrp="1"/>
          </p:cNvSpPr>
          <p:nvPr>
            <p:ph idx="1"/>
          </p:nvPr>
        </p:nvSpPr>
        <p:spPr/>
        <p:txBody>
          <a:bodyPr/>
          <a:lstStyle/>
          <a:p>
            <a:r>
              <a:rPr lang="en-US" altLang="zh-CN" dirty="0"/>
              <a:t>Strict consistency is not practical</a:t>
            </a:r>
          </a:p>
          <a:p>
            <a:pPr lvl="1"/>
            <a:r>
              <a:rPr lang="en-US" altLang="zh-CN" dirty="0"/>
              <a:t>No global wall-clock available</a:t>
            </a:r>
          </a:p>
          <a:p>
            <a:r>
              <a:rPr lang="en-US" altLang="zh-CN" dirty="0"/>
              <a:t>Sequential consistency </a:t>
            </a:r>
          </a:p>
          <a:p>
            <a:pPr lvl="1"/>
            <a:r>
              <a:rPr lang="en-US" altLang="zh-CN" dirty="0"/>
              <a:t>Slightly weaker to strict consistency</a:t>
            </a:r>
          </a:p>
          <a:p>
            <a:pPr lvl="1"/>
            <a:r>
              <a:rPr lang="en-US" altLang="zh-CN" dirty="0"/>
              <a:t>Easier to implement</a:t>
            </a:r>
            <a:endParaRPr lang="zh-CN" altLang="en-US" dirty="0"/>
          </a:p>
        </p:txBody>
      </p:sp>
    </p:spTree>
    <p:extLst>
      <p:ext uri="{BB962C8B-B14F-4D97-AF65-F5344CB8AC3E}">
        <p14:creationId xmlns:p14="http://schemas.microsoft.com/office/powerpoint/2010/main" val="413950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D43D7A-0524-45F8-ACCB-A9EC7A9D9B46}"/>
              </a:ext>
            </a:extLst>
          </p:cNvPr>
          <p:cNvSpPr>
            <a:spLocks noGrp="1"/>
          </p:cNvSpPr>
          <p:nvPr>
            <p:ph type="title"/>
          </p:nvPr>
        </p:nvSpPr>
        <p:spPr/>
        <p:txBody>
          <a:bodyPr/>
          <a:lstStyle/>
          <a:p>
            <a:r>
              <a:rPr lang="en-US" altLang="zh-CN" dirty="0"/>
              <a:t>Sequential Consistency </a:t>
            </a:r>
            <a:endParaRPr lang="zh-CN" altLang="en-US" dirty="0"/>
          </a:p>
        </p:txBody>
      </p:sp>
      <p:sp>
        <p:nvSpPr>
          <p:cNvPr id="3" name="灯片编号占位符 2">
            <a:extLst>
              <a:ext uri="{FF2B5EF4-FFF2-40B4-BE49-F238E27FC236}">
                <a16:creationId xmlns:a16="http://schemas.microsoft.com/office/drawing/2014/main" id="{F8C824BA-D754-4959-875A-98DBBCBDC227}"/>
              </a:ext>
            </a:extLst>
          </p:cNvPr>
          <p:cNvSpPr>
            <a:spLocks noGrp="1"/>
          </p:cNvSpPr>
          <p:nvPr>
            <p:ph type="sldNum" sz="quarter" idx="12"/>
          </p:nvPr>
        </p:nvSpPr>
        <p:spPr/>
        <p:txBody>
          <a:bodyPr/>
          <a:lstStyle/>
          <a:p>
            <a:fld id="{F210D295-9B15-4757-888B-4FDF115DEA16}" type="slidenum">
              <a:rPr lang="zh-CN" altLang="en-US" smtClean="0"/>
              <a:t>54</a:t>
            </a:fld>
            <a:endParaRPr lang="zh-CN" altLang="en-US"/>
          </a:p>
        </p:txBody>
      </p:sp>
      <p:sp>
        <p:nvSpPr>
          <p:cNvPr id="4" name="内容占位符 3">
            <a:extLst>
              <a:ext uri="{FF2B5EF4-FFF2-40B4-BE49-F238E27FC236}">
                <a16:creationId xmlns:a16="http://schemas.microsoft.com/office/drawing/2014/main" id="{E92CFF9C-58EF-41CC-967F-71C6DF6BB4F9}"/>
              </a:ext>
            </a:extLst>
          </p:cNvPr>
          <p:cNvSpPr>
            <a:spLocks noGrp="1"/>
          </p:cNvSpPr>
          <p:nvPr>
            <p:ph idx="1"/>
          </p:nvPr>
        </p:nvSpPr>
        <p:spPr>
          <a:xfrm>
            <a:off x="838200" y="1290862"/>
            <a:ext cx="10866120" cy="4910329"/>
          </a:xfrm>
        </p:spPr>
        <p:txBody>
          <a:bodyPr/>
          <a:lstStyle/>
          <a:p>
            <a:r>
              <a:rPr lang="en-US" altLang="zh-CN" dirty="0"/>
              <a:t>Rules: There is a </a:t>
            </a:r>
            <a:r>
              <a:rPr lang="en-US" altLang="zh-CN" b="1" dirty="0">
                <a:solidFill>
                  <a:srgbClr val="FF0000"/>
                </a:solidFill>
              </a:rPr>
              <a:t>total order </a:t>
            </a:r>
            <a:r>
              <a:rPr lang="en-US" altLang="zh-CN" dirty="0"/>
              <a:t>of operations </a:t>
            </a:r>
            <a:r>
              <a:rPr lang="en-US" altLang="zh-CN" dirty="0" err="1"/>
              <a:t>s.t.</a:t>
            </a:r>
            <a:endParaRPr lang="en-US" altLang="zh-CN" dirty="0"/>
          </a:p>
          <a:p>
            <a:pPr lvl="1"/>
            <a:r>
              <a:rPr lang="en-US" altLang="zh-CN" dirty="0"/>
              <a:t>Each CPUs’ ops appear in order</a:t>
            </a:r>
          </a:p>
          <a:p>
            <a:pPr lvl="1"/>
            <a:r>
              <a:rPr lang="en-US" altLang="zh-CN" dirty="0"/>
              <a:t>All CPUs see results according to total order</a:t>
            </a:r>
          </a:p>
          <a:p>
            <a:r>
              <a:rPr lang="en-US" altLang="zh-CN" dirty="0"/>
              <a:t>If sequential consistent, </a:t>
            </a:r>
            <a:r>
              <a:rPr lang="en-US" altLang="zh-CN" b="1" dirty="0">
                <a:solidFill>
                  <a:srgbClr val="FF0000"/>
                </a:solidFill>
              </a:rPr>
              <a:t>what can these reads return</a:t>
            </a:r>
            <a:r>
              <a:rPr lang="en-US" altLang="zh-CN" dirty="0"/>
              <a:t>?</a:t>
            </a:r>
            <a:endParaRPr lang="zh-CN" altLang="en-US" dirty="0"/>
          </a:p>
        </p:txBody>
      </p:sp>
      <p:pic>
        <p:nvPicPr>
          <p:cNvPr id="5" name="图片 4">
            <a:extLst>
              <a:ext uri="{FF2B5EF4-FFF2-40B4-BE49-F238E27FC236}">
                <a16:creationId xmlns:a16="http://schemas.microsoft.com/office/drawing/2014/main" id="{2D94A71D-115B-489F-8414-8978AE6600B8}"/>
              </a:ext>
            </a:extLst>
          </p:cNvPr>
          <p:cNvPicPr>
            <a:picLocks noChangeAspect="1"/>
          </p:cNvPicPr>
          <p:nvPr/>
        </p:nvPicPr>
        <p:blipFill>
          <a:blip r:embed="rId3"/>
          <a:stretch>
            <a:fillRect/>
          </a:stretch>
        </p:blipFill>
        <p:spPr>
          <a:xfrm>
            <a:off x="3093254" y="4469197"/>
            <a:ext cx="6356012" cy="2195881"/>
          </a:xfrm>
          <a:prstGeom prst="rect">
            <a:avLst/>
          </a:prstGeom>
        </p:spPr>
      </p:pic>
    </p:spTree>
    <p:extLst>
      <p:ext uri="{BB962C8B-B14F-4D97-AF65-F5344CB8AC3E}">
        <p14:creationId xmlns:p14="http://schemas.microsoft.com/office/powerpoint/2010/main" val="1822785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434B14-2ED1-46D1-89B2-73FE7C9CB87F}"/>
              </a:ext>
            </a:extLst>
          </p:cNvPr>
          <p:cNvSpPr>
            <a:spLocks noGrp="1"/>
          </p:cNvSpPr>
          <p:nvPr>
            <p:ph type="title"/>
          </p:nvPr>
        </p:nvSpPr>
        <p:spPr/>
        <p:txBody>
          <a:bodyPr/>
          <a:lstStyle/>
          <a:p>
            <a:r>
              <a:rPr lang="en-US" altLang="zh-CN" dirty="0"/>
              <a:t>Sequential Consistency</a:t>
            </a:r>
            <a:endParaRPr lang="zh-CN" altLang="en-US" dirty="0"/>
          </a:p>
        </p:txBody>
      </p:sp>
      <p:sp>
        <p:nvSpPr>
          <p:cNvPr id="3" name="灯片编号占位符 2">
            <a:extLst>
              <a:ext uri="{FF2B5EF4-FFF2-40B4-BE49-F238E27FC236}">
                <a16:creationId xmlns:a16="http://schemas.microsoft.com/office/drawing/2014/main" id="{A3A91177-78F1-4FA2-84AA-F8E801A64297}"/>
              </a:ext>
            </a:extLst>
          </p:cNvPr>
          <p:cNvSpPr>
            <a:spLocks noGrp="1"/>
          </p:cNvSpPr>
          <p:nvPr>
            <p:ph type="sldNum" sz="quarter" idx="12"/>
          </p:nvPr>
        </p:nvSpPr>
        <p:spPr/>
        <p:txBody>
          <a:bodyPr/>
          <a:lstStyle/>
          <a:p>
            <a:fld id="{F210D295-9B15-4757-888B-4FDF115DEA16}" type="slidenum">
              <a:rPr lang="zh-CN" altLang="en-US" smtClean="0"/>
              <a:t>55</a:t>
            </a:fld>
            <a:endParaRPr lang="zh-CN" altLang="en-US"/>
          </a:p>
        </p:txBody>
      </p:sp>
      <p:sp>
        <p:nvSpPr>
          <p:cNvPr id="4" name="内容占位符 3">
            <a:extLst>
              <a:ext uri="{FF2B5EF4-FFF2-40B4-BE49-F238E27FC236}">
                <a16:creationId xmlns:a16="http://schemas.microsoft.com/office/drawing/2014/main" id="{7532B5D8-26B7-4D49-AF3C-59C987A1B821}"/>
              </a:ext>
            </a:extLst>
          </p:cNvPr>
          <p:cNvSpPr>
            <a:spLocks noGrp="1"/>
          </p:cNvSpPr>
          <p:nvPr>
            <p:ph idx="1"/>
          </p:nvPr>
        </p:nvSpPr>
        <p:spPr>
          <a:xfrm>
            <a:off x="838199" y="1290862"/>
            <a:ext cx="11014741" cy="4910329"/>
          </a:xfrm>
        </p:spPr>
        <p:txBody>
          <a:bodyPr/>
          <a:lstStyle/>
          <a:p>
            <a:r>
              <a:rPr lang="en-US" altLang="zh-CN" dirty="0"/>
              <a:t>Rules: There is a </a:t>
            </a:r>
            <a:r>
              <a:rPr lang="en-US" altLang="zh-CN" b="1" dirty="0">
                <a:solidFill>
                  <a:srgbClr val="FF0000"/>
                </a:solidFill>
              </a:rPr>
              <a:t>total order </a:t>
            </a:r>
            <a:r>
              <a:rPr lang="en-US" altLang="zh-CN" dirty="0"/>
              <a:t>of operations </a:t>
            </a:r>
            <a:r>
              <a:rPr lang="en-US" altLang="zh-CN" dirty="0" err="1"/>
              <a:t>s.t.</a:t>
            </a:r>
            <a:endParaRPr lang="en-US" altLang="zh-CN" dirty="0"/>
          </a:p>
          <a:p>
            <a:pPr lvl="1"/>
            <a:r>
              <a:rPr lang="en-US" altLang="zh-CN" dirty="0"/>
              <a:t>Each CPUs’ ops appear in order</a:t>
            </a:r>
          </a:p>
          <a:p>
            <a:pPr lvl="1"/>
            <a:r>
              <a:rPr lang="en-US" altLang="zh-CN" dirty="0"/>
              <a:t>All CPUs see results according to total order</a:t>
            </a:r>
          </a:p>
          <a:p>
            <a:endParaRPr lang="zh-CN" altLang="en-US" dirty="0"/>
          </a:p>
        </p:txBody>
      </p:sp>
      <p:grpSp>
        <p:nvGrpSpPr>
          <p:cNvPr id="5" name="组合 4">
            <a:extLst>
              <a:ext uri="{FF2B5EF4-FFF2-40B4-BE49-F238E27FC236}">
                <a16:creationId xmlns:a16="http://schemas.microsoft.com/office/drawing/2014/main" id="{B5F6588B-EDBB-4040-949B-4FA58DA786E4}"/>
              </a:ext>
            </a:extLst>
          </p:cNvPr>
          <p:cNvGrpSpPr/>
          <p:nvPr/>
        </p:nvGrpSpPr>
        <p:grpSpPr>
          <a:xfrm>
            <a:off x="351520" y="2857999"/>
            <a:ext cx="5623134" cy="2597387"/>
            <a:chOff x="2147213" y="4193150"/>
            <a:chExt cx="8132280" cy="2597387"/>
          </a:xfrm>
        </p:grpSpPr>
        <p:cxnSp>
          <p:nvCxnSpPr>
            <p:cNvPr id="6" name="直接连接符 5">
              <a:extLst>
                <a:ext uri="{FF2B5EF4-FFF2-40B4-BE49-F238E27FC236}">
                  <a16:creationId xmlns:a16="http://schemas.microsoft.com/office/drawing/2014/main" id="{D15A2EF2-AFE7-4979-838D-98264B8904D2}"/>
                </a:ext>
              </a:extLst>
            </p:cNvPr>
            <p:cNvCxnSpPr/>
            <p:nvPr/>
          </p:nvCxnSpPr>
          <p:spPr>
            <a:xfrm>
              <a:off x="2147213" y="5173304"/>
              <a:ext cx="754111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0D230080-67E4-4347-A24E-F1CD35BA2056}"/>
                </a:ext>
              </a:extLst>
            </p:cNvPr>
            <p:cNvCxnSpPr/>
            <p:nvPr/>
          </p:nvCxnSpPr>
          <p:spPr>
            <a:xfrm>
              <a:off x="2147213" y="5712979"/>
              <a:ext cx="754111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092AC542-7ECF-4C7E-887D-F10994C41DA6}"/>
                </a:ext>
              </a:extLst>
            </p:cNvPr>
            <p:cNvCxnSpPr/>
            <p:nvPr/>
          </p:nvCxnSpPr>
          <p:spPr>
            <a:xfrm>
              <a:off x="2147213" y="6250862"/>
              <a:ext cx="754111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119905D4-92A7-4C98-B73B-6E845DB5DE29}"/>
                </a:ext>
              </a:extLst>
            </p:cNvPr>
            <p:cNvCxnSpPr/>
            <p:nvPr/>
          </p:nvCxnSpPr>
          <p:spPr>
            <a:xfrm>
              <a:off x="2147213" y="6790537"/>
              <a:ext cx="754111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235C07E0-50B6-427A-A4B7-1B4F8FC78FAB}"/>
                </a:ext>
              </a:extLst>
            </p:cNvPr>
            <p:cNvSpPr txBox="1"/>
            <p:nvPr/>
          </p:nvSpPr>
          <p:spPr>
            <a:xfrm>
              <a:off x="2147213" y="5196195"/>
              <a:ext cx="861304" cy="523220"/>
            </a:xfrm>
            <a:prstGeom prst="rect">
              <a:avLst/>
            </a:prstGeom>
            <a:noFill/>
          </p:spPr>
          <p:txBody>
            <a:bodyPr wrap="square" rtlCol="0">
              <a:spAutoFit/>
            </a:bodyPr>
            <a:lstStyle/>
            <a:p>
              <a:r>
                <a:rPr lang="en-US" altLang="zh-CN" sz="2800" b="1" dirty="0">
                  <a:solidFill>
                    <a:srgbClr val="FF0000"/>
                  </a:solidFill>
                </a:rPr>
                <a:t>P2:</a:t>
              </a:r>
              <a:endParaRPr lang="zh-CN" altLang="en-US" sz="2800" b="1" dirty="0">
                <a:solidFill>
                  <a:srgbClr val="FF0000"/>
                </a:solidFill>
              </a:endParaRPr>
            </a:p>
          </p:txBody>
        </p:sp>
        <p:sp>
          <p:nvSpPr>
            <p:cNvPr id="11" name="文本框 10">
              <a:extLst>
                <a:ext uri="{FF2B5EF4-FFF2-40B4-BE49-F238E27FC236}">
                  <a16:creationId xmlns:a16="http://schemas.microsoft.com/office/drawing/2014/main" id="{A1928EC5-F00A-4AB5-800F-E619A60ADD81}"/>
                </a:ext>
              </a:extLst>
            </p:cNvPr>
            <p:cNvSpPr txBox="1"/>
            <p:nvPr/>
          </p:nvSpPr>
          <p:spPr>
            <a:xfrm>
              <a:off x="2147213" y="5735869"/>
              <a:ext cx="861304" cy="523220"/>
            </a:xfrm>
            <a:prstGeom prst="rect">
              <a:avLst/>
            </a:prstGeom>
            <a:noFill/>
          </p:spPr>
          <p:txBody>
            <a:bodyPr wrap="square" rtlCol="0">
              <a:spAutoFit/>
            </a:bodyPr>
            <a:lstStyle/>
            <a:p>
              <a:r>
                <a:rPr lang="en-US" altLang="zh-CN" sz="2800" b="1" dirty="0">
                  <a:solidFill>
                    <a:srgbClr val="0000FF"/>
                  </a:solidFill>
                </a:rPr>
                <a:t>P3:</a:t>
              </a:r>
              <a:endParaRPr lang="zh-CN" altLang="en-US" sz="2800" b="1" dirty="0">
                <a:solidFill>
                  <a:srgbClr val="0000FF"/>
                </a:solidFill>
              </a:endParaRPr>
            </a:p>
          </p:txBody>
        </p:sp>
        <p:sp>
          <p:nvSpPr>
            <p:cNvPr id="12" name="文本框 11">
              <a:extLst>
                <a:ext uri="{FF2B5EF4-FFF2-40B4-BE49-F238E27FC236}">
                  <a16:creationId xmlns:a16="http://schemas.microsoft.com/office/drawing/2014/main" id="{D5210869-6FA4-42E7-9961-6514316C8833}"/>
                </a:ext>
              </a:extLst>
            </p:cNvPr>
            <p:cNvSpPr txBox="1"/>
            <p:nvPr/>
          </p:nvSpPr>
          <p:spPr>
            <a:xfrm>
              <a:off x="2147213" y="6259089"/>
              <a:ext cx="861304" cy="523220"/>
            </a:xfrm>
            <a:prstGeom prst="rect">
              <a:avLst/>
            </a:prstGeom>
            <a:noFill/>
          </p:spPr>
          <p:txBody>
            <a:bodyPr wrap="square" rtlCol="0">
              <a:spAutoFit/>
            </a:bodyPr>
            <a:lstStyle/>
            <a:p>
              <a:r>
                <a:rPr lang="en-US" altLang="zh-CN" sz="2800" b="1" dirty="0">
                  <a:solidFill>
                    <a:srgbClr val="B11FB1"/>
                  </a:solidFill>
                </a:rPr>
                <a:t>P4:</a:t>
              </a:r>
              <a:endParaRPr lang="zh-CN" altLang="en-US" sz="2800" b="1" dirty="0">
                <a:solidFill>
                  <a:srgbClr val="B11FB1"/>
                </a:solidFill>
              </a:endParaRPr>
            </a:p>
          </p:txBody>
        </p:sp>
        <p:sp>
          <p:nvSpPr>
            <p:cNvPr id="13" name="文本框 12">
              <a:extLst>
                <a:ext uri="{FF2B5EF4-FFF2-40B4-BE49-F238E27FC236}">
                  <a16:creationId xmlns:a16="http://schemas.microsoft.com/office/drawing/2014/main" id="{FC921B5D-9A2A-4063-B870-D5AE56A151A8}"/>
                </a:ext>
              </a:extLst>
            </p:cNvPr>
            <p:cNvSpPr txBox="1"/>
            <p:nvPr/>
          </p:nvSpPr>
          <p:spPr>
            <a:xfrm>
              <a:off x="2147213" y="4668861"/>
              <a:ext cx="861304" cy="523220"/>
            </a:xfrm>
            <a:prstGeom prst="rect">
              <a:avLst/>
            </a:prstGeom>
            <a:noFill/>
          </p:spPr>
          <p:txBody>
            <a:bodyPr wrap="square" rtlCol="0">
              <a:spAutoFit/>
            </a:bodyPr>
            <a:lstStyle/>
            <a:p>
              <a:r>
                <a:rPr lang="en-US" altLang="zh-CN" sz="2800" b="1" dirty="0">
                  <a:solidFill>
                    <a:schemeClr val="accent6"/>
                  </a:solidFill>
                </a:rPr>
                <a:t>P1:</a:t>
              </a:r>
              <a:endParaRPr lang="zh-CN" altLang="en-US" sz="2800" b="1" dirty="0">
                <a:solidFill>
                  <a:schemeClr val="accent6"/>
                </a:solidFill>
              </a:endParaRPr>
            </a:p>
          </p:txBody>
        </p:sp>
        <p:sp>
          <p:nvSpPr>
            <p:cNvPr id="14" name="文本框 13">
              <a:extLst>
                <a:ext uri="{FF2B5EF4-FFF2-40B4-BE49-F238E27FC236}">
                  <a16:creationId xmlns:a16="http://schemas.microsoft.com/office/drawing/2014/main" id="{98360EB7-8B14-420C-BF04-208E3A9E2A95}"/>
                </a:ext>
              </a:extLst>
            </p:cNvPr>
            <p:cNvSpPr txBox="1"/>
            <p:nvPr/>
          </p:nvSpPr>
          <p:spPr>
            <a:xfrm>
              <a:off x="3063404" y="4668861"/>
              <a:ext cx="1750308" cy="523220"/>
            </a:xfrm>
            <a:prstGeom prst="rect">
              <a:avLst/>
            </a:prstGeom>
            <a:noFill/>
          </p:spPr>
          <p:txBody>
            <a:bodyPr wrap="square" rtlCol="0">
              <a:spAutoFit/>
            </a:bodyPr>
            <a:lstStyle/>
            <a:p>
              <a:r>
                <a:rPr lang="en-US" altLang="zh-CN" sz="2800" dirty="0">
                  <a:solidFill>
                    <a:schemeClr val="accent6"/>
                  </a:solidFill>
                </a:rPr>
                <a:t>w(x)a</a:t>
              </a:r>
              <a:endParaRPr lang="zh-CN" altLang="en-US" sz="2800" dirty="0">
                <a:solidFill>
                  <a:schemeClr val="accent6"/>
                </a:solidFill>
              </a:endParaRPr>
            </a:p>
          </p:txBody>
        </p:sp>
        <p:sp>
          <p:nvSpPr>
            <p:cNvPr id="15" name="文本框 14">
              <a:extLst>
                <a:ext uri="{FF2B5EF4-FFF2-40B4-BE49-F238E27FC236}">
                  <a16:creationId xmlns:a16="http://schemas.microsoft.com/office/drawing/2014/main" id="{FCC7C785-6DC7-4668-80E5-DD642F7CB56C}"/>
                </a:ext>
              </a:extLst>
            </p:cNvPr>
            <p:cNvSpPr txBox="1"/>
            <p:nvPr/>
          </p:nvSpPr>
          <p:spPr>
            <a:xfrm>
              <a:off x="4298741" y="5206743"/>
              <a:ext cx="1750308" cy="523220"/>
            </a:xfrm>
            <a:prstGeom prst="rect">
              <a:avLst/>
            </a:prstGeom>
            <a:noFill/>
          </p:spPr>
          <p:txBody>
            <a:bodyPr wrap="square" rtlCol="0">
              <a:spAutoFit/>
            </a:bodyPr>
            <a:lstStyle/>
            <a:p>
              <a:r>
                <a:rPr lang="en-US" altLang="zh-CN" sz="2800" dirty="0">
                  <a:solidFill>
                    <a:srgbClr val="FF0000"/>
                  </a:solidFill>
                </a:rPr>
                <a:t>w(x)b</a:t>
              </a:r>
              <a:endParaRPr lang="zh-CN" altLang="en-US" sz="2800" dirty="0">
                <a:solidFill>
                  <a:srgbClr val="FF0000"/>
                </a:solidFill>
              </a:endParaRPr>
            </a:p>
          </p:txBody>
        </p:sp>
        <p:sp>
          <p:nvSpPr>
            <p:cNvPr id="16" name="文本框 15">
              <a:extLst>
                <a:ext uri="{FF2B5EF4-FFF2-40B4-BE49-F238E27FC236}">
                  <a16:creationId xmlns:a16="http://schemas.microsoft.com/office/drawing/2014/main" id="{8F2177B4-4AAC-4A5D-942C-76BA2C584C98}"/>
                </a:ext>
              </a:extLst>
            </p:cNvPr>
            <p:cNvSpPr txBox="1"/>
            <p:nvPr/>
          </p:nvSpPr>
          <p:spPr>
            <a:xfrm>
              <a:off x="5544836" y="5735599"/>
              <a:ext cx="1750308" cy="523220"/>
            </a:xfrm>
            <a:prstGeom prst="rect">
              <a:avLst/>
            </a:prstGeom>
            <a:noFill/>
          </p:spPr>
          <p:txBody>
            <a:bodyPr wrap="square" rtlCol="0">
              <a:spAutoFit/>
            </a:bodyPr>
            <a:lstStyle/>
            <a:p>
              <a:r>
                <a:rPr lang="en-US" altLang="zh-CN" sz="2800" dirty="0">
                  <a:solidFill>
                    <a:srgbClr val="0000FF"/>
                  </a:solidFill>
                </a:rPr>
                <a:t>r(x)b</a:t>
              </a:r>
              <a:endParaRPr lang="zh-CN" altLang="en-US" sz="2800" dirty="0">
                <a:solidFill>
                  <a:srgbClr val="0000FF"/>
                </a:solidFill>
              </a:endParaRPr>
            </a:p>
          </p:txBody>
        </p:sp>
        <p:sp>
          <p:nvSpPr>
            <p:cNvPr id="17" name="文本框 16">
              <a:extLst>
                <a:ext uri="{FF2B5EF4-FFF2-40B4-BE49-F238E27FC236}">
                  <a16:creationId xmlns:a16="http://schemas.microsoft.com/office/drawing/2014/main" id="{17A153AD-CA9B-443F-B8ED-5D270B536015}"/>
                </a:ext>
              </a:extLst>
            </p:cNvPr>
            <p:cNvSpPr txBox="1"/>
            <p:nvPr/>
          </p:nvSpPr>
          <p:spPr>
            <a:xfrm>
              <a:off x="7517965" y="5735599"/>
              <a:ext cx="1750308" cy="523220"/>
            </a:xfrm>
            <a:prstGeom prst="rect">
              <a:avLst/>
            </a:prstGeom>
            <a:noFill/>
          </p:spPr>
          <p:txBody>
            <a:bodyPr wrap="square" rtlCol="0">
              <a:spAutoFit/>
            </a:bodyPr>
            <a:lstStyle/>
            <a:p>
              <a:r>
                <a:rPr lang="en-US" altLang="zh-CN" sz="2800" dirty="0">
                  <a:solidFill>
                    <a:srgbClr val="0000FF"/>
                  </a:solidFill>
                </a:rPr>
                <a:t>r(x)b</a:t>
              </a:r>
              <a:endParaRPr lang="zh-CN" altLang="en-US" sz="2800" dirty="0">
                <a:solidFill>
                  <a:srgbClr val="0000FF"/>
                </a:solidFill>
              </a:endParaRPr>
            </a:p>
          </p:txBody>
        </p:sp>
        <p:sp>
          <p:nvSpPr>
            <p:cNvPr id="18" name="文本框 17">
              <a:extLst>
                <a:ext uri="{FF2B5EF4-FFF2-40B4-BE49-F238E27FC236}">
                  <a16:creationId xmlns:a16="http://schemas.microsoft.com/office/drawing/2014/main" id="{1184865A-E1E4-4BCC-8F48-5F570D0000C3}"/>
                </a:ext>
              </a:extLst>
            </p:cNvPr>
            <p:cNvSpPr txBox="1"/>
            <p:nvPr/>
          </p:nvSpPr>
          <p:spPr>
            <a:xfrm>
              <a:off x="6556053" y="6263203"/>
              <a:ext cx="1750308" cy="523220"/>
            </a:xfrm>
            <a:prstGeom prst="rect">
              <a:avLst/>
            </a:prstGeom>
            <a:noFill/>
          </p:spPr>
          <p:txBody>
            <a:bodyPr wrap="square" rtlCol="0">
              <a:spAutoFit/>
            </a:bodyPr>
            <a:lstStyle/>
            <a:p>
              <a:r>
                <a:rPr lang="en-US" altLang="zh-CN" sz="2800" dirty="0">
                  <a:solidFill>
                    <a:srgbClr val="B11FB1"/>
                  </a:solidFill>
                </a:rPr>
                <a:t>r(x)b</a:t>
              </a:r>
              <a:endParaRPr lang="zh-CN" altLang="en-US" sz="2800" dirty="0">
                <a:solidFill>
                  <a:srgbClr val="B11FB1"/>
                </a:solidFill>
              </a:endParaRPr>
            </a:p>
          </p:txBody>
        </p:sp>
        <p:sp>
          <p:nvSpPr>
            <p:cNvPr id="19" name="文本框 18">
              <a:extLst>
                <a:ext uri="{FF2B5EF4-FFF2-40B4-BE49-F238E27FC236}">
                  <a16:creationId xmlns:a16="http://schemas.microsoft.com/office/drawing/2014/main" id="{0217D235-CF26-447E-AA71-B52A71D3CE70}"/>
                </a:ext>
              </a:extLst>
            </p:cNvPr>
            <p:cNvSpPr txBox="1"/>
            <p:nvPr/>
          </p:nvSpPr>
          <p:spPr>
            <a:xfrm>
              <a:off x="8529185" y="6263203"/>
              <a:ext cx="1750308" cy="523220"/>
            </a:xfrm>
            <a:prstGeom prst="rect">
              <a:avLst/>
            </a:prstGeom>
            <a:noFill/>
          </p:spPr>
          <p:txBody>
            <a:bodyPr wrap="square" rtlCol="0">
              <a:spAutoFit/>
            </a:bodyPr>
            <a:lstStyle/>
            <a:p>
              <a:r>
                <a:rPr lang="en-US" altLang="zh-CN" sz="2800" dirty="0">
                  <a:solidFill>
                    <a:srgbClr val="B11FB1"/>
                  </a:solidFill>
                </a:rPr>
                <a:t>r(x)b</a:t>
              </a:r>
              <a:endParaRPr lang="zh-CN" altLang="en-US" sz="2800" dirty="0">
                <a:solidFill>
                  <a:srgbClr val="B11FB1"/>
                </a:solidFill>
              </a:endParaRPr>
            </a:p>
          </p:txBody>
        </p:sp>
        <p:cxnSp>
          <p:nvCxnSpPr>
            <p:cNvPr id="20" name="直接连接符 19">
              <a:extLst>
                <a:ext uri="{FF2B5EF4-FFF2-40B4-BE49-F238E27FC236}">
                  <a16:creationId xmlns:a16="http://schemas.microsoft.com/office/drawing/2014/main" id="{807B9BAD-63E2-4331-BA65-D133E0A4D110}"/>
                </a:ext>
              </a:extLst>
            </p:cNvPr>
            <p:cNvCxnSpPr/>
            <p:nvPr/>
          </p:nvCxnSpPr>
          <p:spPr>
            <a:xfrm>
              <a:off x="2147213" y="4668861"/>
              <a:ext cx="7541111" cy="0"/>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AFBBA715-A0AC-4372-A186-A7AD13E99059}"/>
                </a:ext>
              </a:extLst>
            </p:cNvPr>
            <p:cNvSpPr txBox="1"/>
            <p:nvPr/>
          </p:nvSpPr>
          <p:spPr>
            <a:xfrm>
              <a:off x="6357168" y="4193150"/>
              <a:ext cx="3845641" cy="523220"/>
            </a:xfrm>
            <a:prstGeom prst="rect">
              <a:avLst/>
            </a:prstGeom>
            <a:noFill/>
          </p:spPr>
          <p:txBody>
            <a:bodyPr wrap="square" rtlCol="0">
              <a:spAutoFit/>
            </a:bodyPr>
            <a:lstStyle/>
            <a:p>
              <a:r>
                <a:rPr lang="en-US" altLang="zh-CN" sz="2800" dirty="0">
                  <a:solidFill>
                    <a:schemeClr val="accent4"/>
                  </a:solidFill>
                </a:rPr>
                <a:t>Wall-clock time</a:t>
              </a:r>
              <a:endParaRPr lang="zh-CN" altLang="en-US" sz="2800" dirty="0">
                <a:solidFill>
                  <a:schemeClr val="accent4"/>
                </a:solidFill>
              </a:endParaRPr>
            </a:p>
          </p:txBody>
        </p:sp>
      </p:grpSp>
      <p:pic>
        <p:nvPicPr>
          <p:cNvPr id="22" name="图片 21">
            <a:extLst>
              <a:ext uri="{FF2B5EF4-FFF2-40B4-BE49-F238E27FC236}">
                <a16:creationId xmlns:a16="http://schemas.microsoft.com/office/drawing/2014/main" id="{398E088C-E1BA-4058-BCEE-98917A72330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7643" y="2957011"/>
            <a:ext cx="1845026" cy="1845026"/>
          </a:xfrm>
          <a:prstGeom prst="rect">
            <a:avLst/>
          </a:prstGeom>
        </p:spPr>
      </p:pic>
      <p:grpSp>
        <p:nvGrpSpPr>
          <p:cNvPr id="23" name="组合 22">
            <a:extLst>
              <a:ext uri="{FF2B5EF4-FFF2-40B4-BE49-F238E27FC236}">
                <a16:creationId xmlns:a16="http://schemas.microsoft.com/office/drawing/2014/main" id="{4CA5953F-A0C3-4618-B19D-9EAEAD2FEDCE}"/>
              </a:ext>
            </a:extLst>
          </p:cNvPr>
          <p:cNvGrpSpPr/>
          <p:nvPr/>
        </p:nvGrpSpPr>
        <p:grpSpPr>
          <a:xfrm>
            <a:off x="6229807" y="2823960"/>
            <a:ext cx="5623134" cy="2597387"/>
            <a:chOff x="2147213" y="4193150"/>
            <a:chExt cx="8132280" cy="2597387"/>
          </a:xfrm>
        </p:grpSpPr>
        <p:cxnSp>
          <p:nvCxnSpPr>
            <p:cNvPr id="24" name="直接连接符 23">
              <a:extLst>
                <a:ext uri="{FF2B5EF4-FFF2-40B4-BE49-F238E27FC236}">
                  <a16:creationId xmlns:a16="http://schemas.microsoft.com/office/drawing/2014/main" id="{1211CD88-A41D-41F0-9132-9F081D9B5D5E}"/>
                </a:ext>
              </a:extLst>
            </p:cNvPr>
            <p:cNvCxnSpPr/>
            <p:nvPr/>
          </p:nvCxnSpPr>
          <p:spPr>
            <a:xfrm>
              <a:off x="2147213" y="5173304"/>
              <a:ext cx="754111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B9D3AB5F-B786-4D2D-B774-07A0497484DC}"/>
                </a:ext>
              </a:extLst>
            </p:cNvPr>
            <p:cNvCxnSpPr/>
            <p:nvPr/>
          </p:nvCxnSpPr>
          <p:spPr>
            <a:xfrm>
              <a:off x="2147213" y="5712979"/>
              <a:ext cx="754111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ECA61232-62F3-469A-864D-DDCF0590726F}"/>
                </a:ext>
              </a:extLst>
            </p:cNvPr>
            <p:cNvCxnSpPr/>
            <p:nvPr/>
          </p:nvCxnSpPr>
          <p:spPr>
            <a:xfrm>
              <a:off x="2147213" y="6250862"/>
              <a:ext cx="754111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ECC1B6DB-58AD-470E-B53B-45AFD8F2D974}"/>
                </a:ext>
              </a:extLst>
            </p:cNvPr>
            <p:cNvCxnSpPr/>
            <p:nvPr/>
          </p:nvCxnSpPr>
          <p:spPr>
            <a:xfrm>
              <a:off x="2147213" y="6790537"/>
              <a:ext cx="754111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40F99E82-8E35-4C3C-8654-8B89D30EE042}"/>
                </a:ext>
              </a:extLst>
            </p:cNvPr>
            <p:cNvSpPr txBox="1"/>
            <p:nvPr/>
          </p:nvSpPr>
          <p:spPr>
            <a:xfrm>
              <a:off x="2147213" y="5196195"/>
              <a:ext cx="861304" cy="523220"/>
            </a:xfrm>
            <a:prstGeom prst="rect">
              <a:avLst/>
            </a:prstGeom>
            <a:noFill/>
          </p:spPr>
          <p:txBody>
            <a:bodyPr wrap="square" rtlCol="0">
              <a:spAutoFit/>
            </a:bodyPr>
            <a:lstStyle/>
            <a:p>
              <a:r>
                <a:rPr lang="en-US" altLang="zh-CN" sz="2800" b="1" dirty="0">
                  <a:solidFill>
                    <a:srgbClr val="FF0000"/>
                  </a:solidFill>
                </a:rPr>
                <a:t>P2:</a:t>
              </a:r>
              <a:endParaRPr lang="zh-CN" altLang="en-US" sz="2800" b="1" dirty="0">
                <a:solidFill>
                  <a:srgbClr val="FF0000"/>
                </a:solidFill>
              </a:endParaRPr>
            </a:p>
          </p:txBody>
        </p:sp>
        <p:sp>
          <p:nvSpPr>
            <p:cNvPr id="29" name="文本框 28">
              <a:extLst>
                <a:ext uri="{FF2B5EF4-FFF2-40B4-BE49-F238E27FC236}">
                  <a16:creationId xmlns:a16="http://schemas.microsoft.com/office/drawing/2014/main" id="{24A1286E-6D43-4118-AADA-AFE8EF74A7C9}"/>
                </a:ext>
              </a:extLst>
            </p:cNvPr>
            <p:cNvSpPr txBox="1"/>
            <p:nvPr/>
          </p:nvSpPr>
          <p:spPr>
            <a:xfrm>
              <a:off x="2147213" y="5735869"/>
              <a:ext cx="861304" cy="523220"/>
            </a:xfrm>
            <a:prstGeom prst="rect">
              <a:avLst/>
            </a:prstGeom>
            <a:noFill/>
          </p:spPr>
          <p:txBody>
            <a:bodyPr wrap="square" rtlCol="0">
              <a:spAutoFit/>
            </a:bodyPr>
            <a:lstStyle/>
            <a:p>
              <a:r>
                <a:rPr lang="en-US" altLang="zh-CN" sz="2800" b="1" dirty="0">
                  <a:solidFill>
                    <a:srgbClr val="0000FF"/>
                  </a:solidFill>
                </a:rPr>
                <a:t>P3:</a:t>
              </a:r>
              <a:endParaRPr lang="zh-CN" altLang="en-US" sz="2800" b="1" dirty="0">
                <a:solidFill>
                  <a:srgbClr val="0000FF"/>
                </a:solidFill>
              </a:endParaRPr>
            </a:p>
          </p:txBody>
        </p:sp>
        <p:sp>
          <p:nvSpPr>
            <p:cNvPr id="30" name="文本框 29">
              <a:extLst>
                <a:ext uri="{FF2B5EF4-FFF2-40B4-BE49-F238E27FC236}">
                  <a16:creationId xmlns:a16="http://schemas.microsoft.com/office/drawing/2014/main" id="{50B99238-AF62-4F58-94E4-3B4CEC2B8A81}"/>
                </a:ext>
              </a:extLst>
            </p:cNvPr>
            <p:cNvSpPr txBox="1"/>
            <p:nvPr/>
          </p:nvSpPr>
          <p:spPr>
            <a:xfrm>
              <a:off x="2147213" y="6259089"/>
              <a:ext cx="861304" cy="523220"/>
            </a:xfrm>
            <a:prstGeom prst="rect">
              <a:avLst/>
            </a:prstGeom>
            <a:noFill/>
          </p:spPr>
          <p:txBody>
            <a:bodyPr wrap="square" rtlCol="0">
              <a:spAutoFit/>
            </a:bodyPr>
            <a:lstStyle/>
            <a:p>
              <a:r>
                <a:rPr lang="en-US" altLang="zh-CN" sz="2800" b="1" dirty="0">
                  <a:solidFill>
                    <a:srgbClr val="B11FB1"/>
                  </a:solidFill>
                </a:rPr>
                <a:t>P4:</a:t>
              </a:r>
              <a:endParaRPr lang="zh-CN" altLang="en-US" sz="2800" b="1" dirty="0">
                <a:solidFill>
                  <a:srgbClr val="B11FB1"/>
                </a:solidFill>
              </a:endParaRPr>
            </a:p>
          </p:txBody>
        </p:sp>
        <p:sp>
          <p:nvSpPr>
            <p:cNvPr id="31" name="文本框 30">
              <a:extLst>
                <a:ext uri="{FF2B5EF4-FFF2-40B4-BE49-F238E27FC236}">
                  <a16:creationId xmlns:a16="http://schemas.microsoft.com/office/drawing/2014/main" id="{447D834F-28AA-4EE5-9BCB-37360DD03AB6}"/>
                </a:ext>
              </a:extLst>
            </p:cNvPr>
            <p:cNvSpPr txBox="1"/>
            <p:nvPr/>
          </p:nvSpPr>
          <p:spPr>
            <a:xfrm>
              <a:off x="2147213" y="4668861"/>
              <a:ext cx="861304" cy="523220"/>
            </a:xfrm>
            <a:prstGeom prst="rect">
              <a:avLst/>
            </a:prstGeom>
            <a:noFill/>
          </p:spPr>
          <p:txBody>
            <a:bodyPr wrap="square" rtlCol="0">
              <a:spAutoFit/>
            </a:bodyPr>
            <a:lstStyle/>
            <a:p>
              <a:r>
                <a:rPr lang="en-US" altLang="zh-CN" sz="2800" b="1" dirty="0">
                  <a:solidFill>
                    <a:schemeClr val="accent6"/>
                  </a:solidFill>
                </a:rPr>
                <a:t>P1:</a:t>
              </a:r>
              <a:endParaRPr lang="zh-CN" altLang="en-US" sz="2800" b="1" dirty="0">
                <a:solidFill>
                  <a:schemeClr val="accent6"/>
                </a:solidFill>
              </a:endParaRPr>
            </a:p>
          </p:txBody>
        </p:sp>
        <p:sp>
          <p:nvSpPr>
            <p:cNvPr id="32" name="文本框 31">
              <a:extLst>
                <a:ext uri="{FF2B5EF4-FFF2-40B4-BE49-F238E27FC236}">
                  <a16:creationId xmlns:a16="http://schemas.microsoft.com/office/drawing/2014/main" id="{D3287F00-FDA9-45E5-8C6B-0DBDF1C36486}"/>
                </a:ext>
              </a:extLst>
            </p:cNvPr>
            <p:cNvSpPr txBox="1"/>
            <p:nvPr/>
          </p:nvSpPr>
          <p:spPr>
            <a:xfrm>
              <a:off x="3063404" y="4668861"/>
              <a:ext cx="1750308" cy="523220"/>
            </a:xfrm>
            <a:prstGeom prst="rect">
              <a:avLst/>
            </a:prstGeom>
            <a:noFill/>
          </p:spPr>
          <p:txBody>
            <a:bodyPr wrap="square" rtlCol="0">
              <a:spAutoFit/>
            </a:bodyPr>
            <a:lstStyle/>
            <a:p>
              <a:r>
                <a:rPr lang="en-US" altLang="zh-CN" sz="2800" dirty="0">
                  <a:solidFill>
                    <a:schemeClr val="accent6"/>
                  </a:solidFill>
                </a:rPr>
                <a:t>w(x)a</a:t>
              </a:r>
              <a:endParaRPr lang="zh-CN" altLang="en-US" sz="2800" dirty="0">
                <a:solidFill>
                  <a:schemeClr val="accent6"/>
                </a:solidFill>
              </a:endParaRPr>
            </a:p>
          </p:txBody>
        </p:sp>
        <p:sp>
          <p:nvSpPr>
            <p:cNvPr id="33" name="文本框 32">
              <a:extLst>
                <a:ext uri="{FF2B5EF4-FFF2-40B4-BE49-F238E27FC236}">
                  <a16:creationId xmlns:a16="http://schemas.microsoft.com/office/drawing/2014/main" id="{45FE8198-2DB1-4787-BF25-6BA76C991B7D}"/>
                </a:ext>
              </a:extLst>
            </p:cNvPr>
            <p:cNvSpPr txBox="1"/>
            <p:nvPr/>
          </p:nvSpPr>
          <p:spPr>
            <a:xfrm>
              <a:off x="4298741" y="5206743"/>
              <a:ext cx="1750308" cy="523220"/>
            </a:xfrm>
            <a:prstGeom prst="rect">
              <a:avLst/>
            </a:prstGeom>
            <a:noFill/>
          </p:spPr>
          <p:txBody>
            <a:bodyPr wrap="square" rtlCol="0">
              <a:spAutoFit/>
            </a:bodyPr>
            <a:lstStyle/>
            <a:p>
              <a:r>
                <a:rPr lang="en-US" altLang="zh-CN" sz="2800" dirty="0">
                  <a:solidFill>
                    <a:srgbClr val="FF0000"/>
                  </a:solidFill>
                </a:rPr>
                <a:t>w(x)b</a:t>
              </a:r>
              <a:endParaRPr lang="zh-CN" altLang="en-US" sz="2800" dirty="0">
                <a:solidFill>
                  <a:srgbClr val="FF0000"/>
                </a:solidFill>
              </a:endParaRPr>
            </a:p>
          </p:txBody>
        </p:sp>
        <p:sp>
          <p:nvSpPr>
            <p:cNvPr id="34" name="文本框 33">
              <a:extLst>
                <a:ext uri="{FF2B5EF4-FFF2-40B4-BE49-F238E27FC236}">
                  <a16:creationId xmlns:a16="http://schemas.microsoft.com/office/drawing/2014/main" id="{F8A65B31-1D35-4DBE-92E3-89A1247F74C1}"/>
                </a:ext>
              </a:extLst>
            </p:cNvPr>
            <p:cNvSpPr txBox="1"/>
            <p:nvPr/>
          </p:nvSpPr>
          <p:spPr>
            <a:xfrm>
              <a:off x="5544836" y="5735599"/>
              <a:ext cx="1750308" cy="523220"/>
            </a:xfrm>
            <a:prstGeom prst="rect">
              <a:avLst/>
            </a:prstGeom>
            <a:noFill/>
          </p:spPr>
          <p:txBody>
            <a:bodyPr wrap="square" rtlCol="0">
              <a:spAutoFit/>
            </a:bodyPr>
            <a:lstStyle/>
            <a:p>
              <a:r>
                <a:rPr lang="en-US" altLang="zh-CN" sz="2800" dirty="0">
                  <a:solidFill>
                    <a:srgbClr val="0000FF"/>
                  </a:solidFill>
                </a:rPr>
                <a:t>r(x)a</a:t>
              </a:r>
              <a:endParaRPr lang="zh-CN" altLang="en-US" sz="2800" dirty="0">
                <a:solidFill>
                  <a:srgbClr val="0000FF"/>
                </a:solidFill>
              </a:endParaRPr>
            </a:p>
          </p:txBody>
        </p:sp>
        <p:sp>
          <p:nvSpPr>
            <p:cNvPr id="35" name="文本框 34">
              <a:extLst>
                <a:ext uri="{FF2B5EF4-FFF2-40B4-BE49-F238E27FC236}">
                  <a16:creationId xmlns:a16="http://schemas.microsoft.com/office/drawing/2014/main" id="{3969FC0F-2D06-4A8A-BBCF-174B830B286C}"/>
                </a:ext>
              </a:extLst>
            </p:cNvPr>
            <p:cNvSpPr txBox="1"/>
            <p:nvPr/>
          </p:nvSpPr>
          <p:spPr>
            <a:xfrm>
              <a:off x="7517965" y="5735599"/>
              <a:ext cx="1750308" cy="523220"/>
            </a:xfrm>
            <a:prstGeom prst="rect">
              <a:avLst/>
            </a:prstGeom>
            <a:noFill/>
          </p:spPr>
          <p:txBody>
            <a:bodyPr wrap="square" rtlCol="0">
              <a:spAutoFit/>
            </a:bodyPr>
            <a:lstStyle/>
            <a:p>
              <a:r>
                <a:rPr lang="en-US" altLang="zh-CN" sz="2800" dirty="0">
                  <a:solidFill>
                    <a:srgbClr val="0000FF"/>
                  </a:solidFill>
                </a:rPr>
                <a:t>r(x)b</a:t>
              </a:r>
              <a:endParaRPr lang="zh-CN" altLang="en-US" sz="2800" dirty="0">
                <a:solidFill>
                  <a:srgbClr val="0000FF"/>
                </a:solidFill>
              </a:endParaRPr>
            </a:p>
          </p:txBody>
        </p:sp>
        <p:sp>
          <p:nvSpPr>
            <p:cNvPr id="36" name="文本框 35">
              <a:extLst>
                <a:ext uri="{FF2B5EF4-FFF2-40B4-BE49-F238E27FC236}">
                  <a16:creationId xmlns:a16="http://schemas.microsoft.com/office/drawing/2014/main" id="{6610780B-9DA0-4041-8A0D-2A794444E344}"/>
                </a:ext>
              </a:extLst>
            </p:cNvPr>
            <p:cNvSpPr txBox="1"/>
            <p:nvPr/>
          </p:nvSpPr>
          <p:spPr>
            <a:xfrm>
              <a:off x="6556053" y="6263203"/>
              <a:ext cx="1750308" cy="523220"/>
            </a:xfrm>
            <a:prstGeom prst="rect">
              <a:avLst/>
            </a:prstGeom>
            <a:noFill/>
          </p:spPr>
          <p:txBody>
            <a:bodyPr wrap="square" rtlCol="0">
              <a:spAutoFit/>
            </a:bodyPr>
            <a:lstStyle/>
            <a:p>
              <a:r>
                <a:rPr lang="en-US" altLang="zh-CN" sz="2800" dirty="0">
                  <a:solidFill>
                    <a:srgbClr val="B11FB1"/>
                  </a:solidFill>
                </a:rPr>
                <a:t>r(x)b</a:t>
              </a:r>
              <a:endParaRPr lang="zh-CN" altLang="en-US" sz="2800" dirty="0">
                <a:solidFill>
                  <a:srgbClr val="B11FB1"/>
                </a:solidFill>
              </a:endParaRPr>
            </a:p>
          </p:txBody>
        </p:sp>
        <p:sp>
          <p:nvSpPr>
            <p:cNvPr id="37" name="文本框 36">
              <a:extLst>
                <a:ext uri="{FF2B5EF4-FFF2-40B4-BE49-F238E27FC236}">
                  <a16:creationId xmlns:a16="http://schemas.microsoft.com/office/drawing/2014/main" id="{1BDA59F0-61FB-407F-B187-26A91FB339CA}"/>
                </a:ext>
              </a:extLst>
            </p:cNvPr>
            <p:cNvSpPr txBox="1"/>
            <p:nvPr/>
          </p:nvSpPr>
          <p:spPr>
            <a:xfrm>
              <a:off x="8529185" y="6263203"/>
              <a:ext cx="1750308" cy="523220"/>
            </a:xfrm>
            <a:prstGeom prst="rect">
              <a:avLst/>
            </a:prstGeom>
            <a:noFill/>
          </p:spPr>
          <p:txBody>
            <a:bodyPr wrap="square" rtlCol="0">
              <a:spAutoFit/>
            </a:bodyPr>
            <a:lstStyle/>
            <a:p>
              <a:r>
                <a:rPr lang="en-US" altLang="zh-CN" sz="2800" dirty="0">
                  <a:solidFill>
                    <a:srgbClr val="B11FB1"/>
                  </a:solidFill>
                </a:rPr>
                <a:t>r(x)b</a:t>
              </a:r>
              <a:endParaRPr lang="zh-CN" altLang="en-US" sz="2800" dirty="0">
                <a:solidFill>
                  <a:srgbClr val="B11FB1"/>
                </a:solidFill>
              </a:endParaRPr>
            </a:p>
          </p:txBody>
        </p:sp>
        <p:cxnSp>
          <p:nvCxnSpPr>
            <p:cNvPr id="38" name="直接连接符 37">
              <a:extLst>
                <a:ext uri="{FF2B5EF4-FFF2-40B4-BE49-F238E27FC236}">
                  <a16:creationId xmlns:a16="http://schemas.microsoft.com/office/drawing/2014/main" id="{715EBD3E-8BD3-4ACA-B921-DFA6EE9333AB}"/>
                </a:ext>
              </a:extLst>
            </p:cNvPr>
            <p:cNvCxnSpPr/>
            <p:nvPr/>
          </p:nvCxnSpPr>
          <p:spPr>
            <a:xfrm>
              <a:off x="2147213" y="4668861"/>
              <a:ext cx="7541111" cy="0"/>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EC49682F-BF69-4EBB-8364-1A75E1A4412E}"/>
                </a:ext>
              </a:extLst>
            </p:cNvPr>
            <p:cNvSpPr txBox="1"/>
            <p:nvPr/>
          </p:nvSpPr>
          <p:spPr>
            <a:xfrm>
              <a:off x="6357168" y="4193150"/>
              <a:ext cx="3845641" cy="523220"/>
            </a:xfrm>
            <a:prstGeom prst="rect">
              <a:avLst/>
            </a:prstGeom>
            <a:noFill/>
          </p:spPr>
          <p:txBody>
            <a:bodyPr wrap="square" rtlCol="0">
              <a:spAutoFit/>
            </a:bodyPr>
            <a:lstStyle/>
            <a:p>
              <a:r>
                <a:rPr lang="en-US" altLang="zh-CN" sz="2800" dirty="0">
                  <a:solidFill>
                    <a:schemeClr val="accent4"/>
                  </a:solidFill>
                </a:rPr>
                <a:t>Wall-clock time</a:t>
              </a:r>
              <a:endParaRPr lang="zh-CN" altLang="en-US" sz="2800" dirty="0">
                <a:solidFill>
                  <a:schemeClr val="accent4"/>
                </a:solidFill>
              </a:endParaRPr>
            </a:p>
          </p:txBody>
        </p:sp>
      </p:grpSp>
      <p:pic>
        <p:nvPicPr>
          <p:cNvPr id="41" name="图片 40">
            <a:extLst>
              <a:ext uri="{FF2B5EF4-FFF2-40B4-BE49-F238E27FC236}">
                <a16:creationId xmlns:a16="http://schemas.microsoft.com/office/drawing/2014/main" id="{4B7C2E66-64A2-4018-B1B6-17E24F7003E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35203" y="2912178"/>
            <a:ext cx="1845026" cy="1845026"/>
          </a:xfrm>
          <a:prstGeom prst="rect">
            <a:avLst/>
          </a:prstGeom>
        </p:spPr>
      </p:pic>
      <p:sp>
        <p:nvSpPr>
          <p:cNvPr id="42" name="矩形 41">
            <a:extLst>
              <a:ext uri="{FF2B5EF4-FFF2-40B4-BE49-F238E27FC236}">
                <a16:creationId xmlns:a16="http://schemas.microsoft.com/office/drawing/2014/main" id="{6E4861D8-DF24-4984-A6BE-95758242E6A8}"/>
              </a:ext>
            </a:extLst>
          </p:cNvPr>
          <p:cNvSpPr/>
          <p:nvPr/>
        </p:nvSpPr>
        <p:spPr>
          <a:xfrm>
            <a:off x="306258" y="5530987"/>
            <a:ext cx="5486437" cy="400110"/>
          </a:xfrm>
          <a:prstGeom prst="rect">
            <a:avLst/>
          </a:prstGeom>
        </p:spPr>
        <p:txBody>
          <a:bodyPr wrap="square">
            <a:spAutoFit/>
          </a:bodyPr>
          <a:lstStyle/>
          <a:p>
            <a:r>
              <a:rPr lang="en-US" altLang="zh-CN" sz="2000" dirty="0">
                <a:solidFill>
                  <a:srgbClr val="000000"/>
                </a:solidFill>
                <a:latin typeface="LiberationSans"/>
              </a:rPr>
              <a:t>What’s a total order that can explain these results?</a:t>
            </a:r>
            <a:r>
              <a:rPr lang="en-US" altLang="zh-CN" sz="2000" dirty="0"/>
              <a:t> </a:t>
            </a:r>
            <a:endParaRPr lang="zh-CN" altLang="en-US" sz="2000" dirty="0"/>
          </a:p>
        </p:txBody>
      </p:sp>
      <p:sp>
        <p:nvSpPr>
          <p:cNvPr id="43" name="矩形 42">
            <a:extLst>
              <a:ext uri="{FF2B5EF4-FFF2-40B4-BE49-F238E27FC236}">
                <a16:creationId xmlns:a16="http://schemas.microsoft.com/office/drawing/2014/main" id="{4F3F50BC-7FD0-4744-970E-EC044C0E617A}"/>
              </a:ext>
            </a:extLst>
          </p:cNvPr>
          <p:cNvSpPr/>
          <p:nvPr/>
        </p:nvSpPr>
        <p:spPr>
          <a:xfrm>
            <a:off x="1664578" y="5882393"/>
            <a:ext cx="3005726" cy="461665"/>
          </a:xfrm>
          <a:prstGeom prst="rect">
            <a:avLst/>
          </a:prstGeom>
        </p:spPr>
        <p:txBody>
          <a:bodyPr wrap="square">
            <a:spAutoFit/>
          </a:bodyPr>
          <a:lstStyle/>
          <a:p>
            <a:r>
              <a:rPr lang="en-US" altLang="zh-CN" sz="2400" b="1" dirty="0">
                <a:solidFill>
                  <a:srgbClr val="C00000"/>
                </a:solidFill>
                <a:latin typeface="LiberationSans"/>
              </a:rPr>
              <a:t>Wall-clock ordering</a:t>
            </a:r>
            <a:endParaRPr lang="zh-CN" altLang="en-US" sz="2400" b="1" dirty="0">
              <a:solidFill>
                <a:srgbClr val="C00000"/>
              </a:solidFill>
            </a:endParaRPr>
          </a:p>
        </p:txBody>
      </p:sp>
      <p:sp>
        <p:nvSpPr>
          <p:cNvPr id="44" name="矩形 43">
            <a:extLst>
              <a:ext uri="{FF2B5EF4-FFF2-40B4-BE49-F238E27FC236}">
                <a16:creationId xmlns:a16="http://schemas.microsoft.com/office/drawing/2014/main" id="{E563D952-282C-4B6A-BCFD-F6E1368D9C9E}"/>
              </a:ext>
            </a:extLst>
          </p:cNvPr>
          <p:cNvSpPr/>
          <p:nvPr/>
        </p:nvSpPr>
        <p:spPr>
          <a:xfrm>
            <a:off x="6191984" y="5530987"/>
            <a:ext cx="5486437" cy="400110"/>
          </a:xfrm>
          <a:prstGeom prst="rect">
            <a:avLst/>
          </a:prstGeom>
        </p:spPr>
        <p:txBody>
          <a:bodyPr wrap="square">
            <a:spAutoFit/>
          </a:bodyPr>
          <a:lstStyle/>
          <a:p>
            <a:r>
              <a:rPr lang="en-US" altLang="zh-CN" sz="2000" dirty="0">
                <a:solidFill>
                  <a:srgbClr val="000000"/>
                </a:solidFill>
                <a:latin typeface="LiberationSans"/>
              </a:rPr>
              <a:t>What’s a total order that can explain these results?</a:t>
            </a:r>
            <a:r>
              <a:rPr lang="en-US" altLang="zh-CN" sz="2000" dirty="0"/>
              <a:t> </a:t>
            </a:r>
            <a:endParaRPr lang="zh-CN" altLang="en-US" sz="2000" dirty="0"/>
          </a:p>
        </p:txBody>
      </p:sp>
      <p:sp>
        <p:nvSpPr>
          <p:cNvPr id="45" name="文本框 44">
            <a:extLst>
              <a:ext uri="{FF2B5EF4-FFF2-40B4-BE49-F238E27FC236}">
                <a16:creationId xmlns:a16="http://schemas.microsoft.com/office/drawing/2014/main" id="{481ED7FF-B51A-45A4-BCA0-9A24BE598FB9}"/>
              </a:ext>
            </a:extLst>
          </p:cNvPr>
          <p:cNvSpPr txBox="1"/>
          <p:nvPr/>
        </p:nvSpPr>
        <p:spPr>
          <a:xfrm>
            <a:off x="6229807" y="5831335"/>
            <a:ext cx="5448613" cy="523220"/>
          </a:xfrm>
          <a:prstGeom prst="rect">
            <a:avLst/>
          </a:prstGeom>
          <a:noFill/>
        </p:spPr>
        <p:txBody>
          <a:bodyPr wrap="square" rtlCol="0">
            <a:spAutoFit/>
          </a:bodyPr>
          <a:lstStyle/>
          <a:p>
            <a:r>
              <a:rPr lang="en-US" altLang="zh-CN" sz="2800" dirty="0">
                <a:solidFill>
                  <a:schemeClr val="accent6"/>
                </a:solidFill>
              </a:rPr>
              <a:t>w(x)a, </a:t>
            </a:r>
            <a:r>
              <a:rPr lang="en-US" altLang="zh-CN" sz="2800" dirty="0">
                <a:solidFill>
                  <a:srgbClr val="0000FF"/>
                </a:solidFill>
              </a:rPr>
              <a:t>r(x)a</a:t>
            </a:r>
            <a:r>
              <a:rPr lang="en-US" altLang="zh-CN" sz="2800" dirty="0">
                <a:solidFill>
                  <a:schemeClr val="accent6"/>
                </a:solidFill>
              </a:rPr>
              <a:t>, </a:t>
            </a:r>
            <a:r>
              <a:rPr lang="en-US" altLang="zh-CN" sz="2800" dirty="0">
                <a:solidFill>
                  <a:srgbClr val="FF0000"/>
                </a:solidFill>
              </a:rPr>
              <a:t>w(x)b</a:t>
            </a:r>
            <a:r>
              <a:rPr lang="en-US" altLang="zh-CN" sz="2800" dirty="0">
                <a:solidFill>
                  <a:srgbClr val="0000FF"/>
                </a:solidFill>
              </a:rPr>
              <a:t>, </a:t>
            </a:r>
            <a:r>
              <a:rPr lang="en-US" altLang="zh-CN" sz="2800" dirty="0">
                <a:solidFill>
                  <a:srgbClr val="B11FB1"/>
                </a:solidFill>
              </a:rPr>
              <a:t>r(x)b,</a:t>
            </a:r>
            <a:r>
              <a:rPr lang="en-US" altLang="zh-CN" sz="2800" dirty="0">
                <a:solidFill>
                  <a:srgbClr val="0000FF"/>
                </a:solidFill>
              </a:rPr>
              <a:t> r(x)b,</a:t>
            </a:r>
            <a:r>
              <a:rPr lang="zh-CN" altLang="en-US" sz="2800" dirty="0">
                <a:solidFill>
                  <a:srgbClr val="0000FF"/>
                </a:solidFill>
              </a:rPr>
              <a:t> </a:t>
            </a:r>
            <a:r>
              <a:rPr lang="en-US" altLang="zh-CN" sz="2800" dirty="0">
                <a:solidFill>
                  <a:srgbClr val="B11FB1"/>
                </a:solidFill>
              </a:rPr>
              <a:t>r(x)b</a:t>
            </a:r>
            <a:endParaRPr lang="zh-CN" altLang="en-US" sz="2800" dirty="0">
              <a:solidFill>
                <a:srgbClr val="B11FB1"/>
              </a:solidFill>
            </a:endParaRPr>
          </a:p>
        </p:txBody>
      </p:sp>
      <p:sp>
        <p:nvSpPr>
          <p:cNvPr id="46" name="文本框 45">
            <a:extLst>
              <a:ext uri="{FF2B5EF4-FFF2-40B4-BE49-F238E27FC236}">
                <a16:creationId xmlns:a16="http://schemas.microsoft.com/office/drawing/2014/main" id="{8037BC49-F927-4E1F-AADB-6F4262CAB5BA}"/>
              </a:ext>
            </a:extLst>
          </p:cNvPr>
          <p:cNvSpPr txBox="1"/>
          <p:nvPr/>
        </p:nvSpPr>
        <p:spPr>
          <a:xfrm>
            <a:off x="1173523" y="6307313"/>
            <a:ext cx="3570358" cy="461665"/>
          </a:xfrm>
          <a:prstGeom prst="rect">
            <a:avLst/>
          </a:prstGeom>
          <a:solidFill>
            <a:srgbClr val="FFFF00"/>
          </a:solidFill>
          <a:ln>
            <a:solidFill>
              <a:schemeClr val="tx1"/>
            </a:solidFill>
          </a:ln>
        </p:spPr>
        <p:txBody>
          <a:bodyPr wrap="square" rtlCol="0">
            <a:spAutoFit/>
          </a:bodyPr>
          <a:lstStyle/>
          <a:p>
            <a:pPr algn="ctr"/>
            <a:r>
              <a:rPr lang="en-US" altLang="zh-CN" sz="2400" dirty="0"/>
              <a:t>Also strictly consistent</a:t>
            </a:r>
            <a:endParaRPr lang="zh-CN" altLang="en-US" sz="2400" dirty="0"/>
          </a:p>
        </p:txBody>
      </p:sp>
      <p:sp>
        <p:nvSpPr>
          <p:cNvPr id="47" name="文本框 46">
            <a:extLst>
              <a:ext uri="{FF2B5EF4-FFF2-40B4-BE49-F238E27FC236}">
                <a16:creationId xmlns:a16="http://schemas.microsoft.com/office/drawing/2014/main" id="{D7F32E08-2FA3-410A-8CD4-5C1FE0AB6520}"/>
              </a:ext>
            </a:extLst>
          </p:cNvPr>
          <p:cNvSpPr txBox="1"/>
          <p:nvPr/>
        </p:nvSpPr>
        <p:spPr>
          <a:xfrm>
            <a:off x="5890546" y="6305914"/>
            <a:ext cx="6179533" cy="461665"/>
          </a:xfrm>
          <a:prstGeom prst="rect">
            <a:avLst/>
          </a:prstGeom>
          <a:solidFill>
            <a:srgbClr val="FFFF00"/>
          </a:solidFill>
          <a:ln>
            <a:solidFill>
              <a:schemeClr val="tx1"/>
            </a:solidFill>
          </a:ln>
        </p:spPr>
        <p:txBody>
          <a:bodyPr wrap="square" rtlCol="0">
            <a:spAutoFit/>
          </a:bodyPr>
          <a:lstStyle/>
          <a:p>
            <a:pPr algn="ctr"/>
            <a:r>
              <a:rPr lang="en-US" altLang="zh-CN" sz="2400" dirty="0"/>
              <a:t>Not strictly consistent, but sequential consistent</a:t>
            </a:r>
            <a:endParaRPr lang="zh-CN" altLang="en-US" sz="2400" dirty="0"/>
          </a:p>
        </p:txBody>
      </p:sp>
    </p:spTree>
    <p:extLst>
      <p:ext uri="{BB962C8B-B14F-4D97-AF65-F5344CB8AC3E}">
        <p14:creationId xmlns:p14="http://schemas.microsoft.com/office/powerpoint/2010/main" val="2952967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fade">
                                      <p:cBhvr>
                                        <p:cTn id="17" dur="500"/>
                                        <p:tgtEl>
                                          <p:spTgt spid="4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fade">
                                      <p:cBhvr>
                                        <p:cTn id="22" dur="500"/>
                                        <p:tgtEl>
                                          <p:spTgt spid="4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fade">
                                      <p:cBhvr>
                                        <p:cTn id="27" dur="500"/>
                                        <p:tgtEl>
                                          <p:spTgt spid="4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fade">
                                      <p:cBhvr>
                                        <p:cTn id="37" dur="500"/>
                                        <p:tgtEl>
                                          <p:spTgt spid="4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fade">
                                      <p:cBhvr>
                                        <p:cTn id="42" dur="500"/>
                                        <p:tgtEl>
                                          <p:spTgt spid="4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5"/>
                                        </p:tgtEl>
                                        <p:attrNameLst>
                                          <p:attrName>style.visibility</p:attrName>
                                        </p:attrNameLst>
                                      </p:cBhvr>
                                      <p:to>
                                        <p:strVal val="visible"/>
                                      </p:to>
                                    </p:set>
                                    <p:animEffect transition="in" filter="fade">
                                      <p:cBhvr>
                                        <p:cTn id="47" dur="500"/>
                                        <p:tgtEl>
                                          <p:spTgt spid="4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7"/>
                                        </p:tgtEl>
                                        <p:attrNameLst>
                                          <p:attrName>style.visibility</p:attrName>
                                        </p:attrNameLst>
                                      </p:cBhvr>
                                      <p:to>
                                        <p:strVal val="visible"/>
                                      </p:to>
                                    </p:set>
                                    <p:animEffect transition="in" filter="fade">
                                      <p:cBhvr>
                                        <p:cTn id="5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P spid="44" grpId="0"/>
      <p:bldP spid="45" grpId="0"/>
      <p:bldP spid="46" grpId="0" animBg="1"/>
      <p:bldP spid="47"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434B14-2ED1-46D1-89B2-73FE7C9CB87F}"/>
              </a:ext>
            </a:extLst>
          </p:cNvPr>
          <p:cNvSpPr>
            <a:spLocks noGrp="1"/>
          </p:cNvSpPr>
          <p:nvPr>
            <p:ph type="title"/>
          </p:nvPr>
        </p:nvSpPr>
        <p:spPr/>
        <p:txBody>
          <a:bodyPr/>
          <a:lstStyle/>
          <a:p>
            <a:r>
              <a:rPr lang="en-US" altLang="zh-CN" dirty="0"/>
              <a:t>Sequential Consistency</a:t>
            </a:r>
            <a:endParaRPr lang="zh-CN" altLang="en-US" dirty="0"/>
          </a:p>
        </p:txBody>
      </p:sp>
      <p:sp>
        <p:nvSpPr>
          <p:cNvPr id="3" name="灯片编号占位符 2">
            <a:extLst>
              <a:ext uri="{FF2B5EF4-FFF2-40B4-BE49-F238E27FC236}">
                <a16:creationId xmlns:a16="http://schemas.microsoft.com/office/drawing/2014/main" id="{A3A91177-78F1-4FA2-84AA-F8E801A64297}"/>
              </a:ext>
            </a:extLst>
          </p:cNvPr>
          <p:cNvSpPr>
            <a:spLocks noGrp="1"/>
          </p:cNvSpPr>
          <p:nvPr>
            <p:ph type="sldNum" sz="quarter" idx="12"/>
          </p:nvPr>
        </p:nvSpPr>
        <p:spPr/>
        <p:txBody>
          <a:bodyPr/>
          <a:lstStyle/>
          <a:p>
            <a:fld id="{F210D295-9B15-4757-888B-4FDF115DEA16}" type="slidenum">
              <a:rPr lang="zh-CN" altLang="en-US" smtClean="0"/>
              <a:t>56</a:t>
            </a:fld>
            <a:endParaRPr lang="zh-CN" altLang="en-US"/>
          </a:p>
        </p:txBody>
      </p:sp>
      <p:sp>
        <p:nvSpPr>
          <p:cNvPr id="4" name="内容占位符 3">
            <a:extLst>
              <a:ext uri="{FF2B5EF4-FFF2-40B4-BE49-F238E27FC236}">
                <a16:creationId xmlns:a16="http://schemas.microsoft.com/office/drawing/2014/main" id="{7532B5D8-26B7-4D49-AF3C-59C987A1B821}"/>
              </a:ext>
            </a:extLst>
          </p:cNvPr>
          <p:cNvSpPr>
            <a:spLocks noGrp="1"/>
          </p:cNvSpPr>
          <p:nvPr>
            <p:ph idx="1"/>
          </p:nvPr>
        </p:nvSpPr>
        <p:spPr>
          <a:xfrm>
            <a:off x="838199" y="1290862"/>
            <a:ext cx="11014741" cy="4910329"/>
          </a:xfrm>
        </p:spPr>
        <p:txBody>
          <a:bodyPr/>
          <a:lstStyle/>
          <a:p>
            <a:r>
              <a:rPr lang="en-US" altLang="zh-CN" dirty="0"/>
              <a:t>Rules: There is a </a:t>
            </a:r>
            <a:r>
              <a:rPr lang="en-US" altLang="zh-CN" b="1" dirty="0">
                <a:solidFill>
                  <a:srgbClr val="FF0000"/>
                </a:solidFill>
              </a:rPr>
              <a:t>total order </a:t>
            </a:r>
            <a:r>
              <a:rPr lang="en-US" altLang="zh-CN" dirty="0"/>
              <a:t>of operations </a:t>
            </a:r>
            <a:r>
              <a:rPr lang="en-US" altLang="zh-CN" dirty="0" err="1"/>
              <a:t>s.t.</a:t>
            </a:r>
            <a:endParaRPr lang="en-US" altLang="zh-CN" dirty="0"/>
          </a:p>
          <a:p>
            <a:pPr lvl="1"/>
            <a:r>
              <a:rPr lang="en-US" altLang="zh-CN" dirty="0"/>
              <a:t>Each CPUs’ ops appear in order</a:t>
            </a:r>
          </a:p>
          <a:p>
            <a:pPr lvl="1"/>
            <a:r>
              <a:rPr lang="en-US" altLang="zh-CN" dirty="0"/>
              <a:t>All CPUs see results according to total order</a:t>
            </a:r>
          </a:p>
          <a:p>
            <a:endParaRPr lang="zh-CN" altLang="en-US" dirty="0"/>
          </a:p>
        </p:txBody>
      </p:sp>
      <p:grpSp>
        <p:nvGrpSpPr>
          <p:cNvPr id="5" name="组合 4">
            <a:extLst>
              <a:ext uri="{FF2B5EF4-FFF2-40B4-BE49-F238E27FC236}">
                <a16:creationId xmlns:a16="http://schemas.microsoft.com/office/drawing/2014/main" id="{B5F6588B-EDBB-4040-949B-4FA58DA786E4}"/>
              </a:ext>
            </a:extLst>
          </p:cNvPr>
          <p:cNvGrpSpPr/>
          <p:nvPr/>
        </p:nvGrpSpPr>
        <p:grpSpPr>
          <a:xfrm>
            <a:off x="351520" y="2857999"/>
            <a:ext cx="5623134" cy="2597387"/>
            <a:chOff x="2147213" y="4193150"/>
            <a:chExt cx="8132280" cy="2597387"/>
          </a:xfrm>
        </p:grpSpPr>
        <p:cxnSp>
          <p:nvCxnSpPr>
            <p:cNvPr id="6" name="直接连接符 5">
              <a:extLst>
                <a:ext uri="{FF2B5EF4-FFF2-40B4-BE49-F238E27FC236}">
                  <a16:creationId xmlns:a16="http://schemas.microsoft.com/office/drawing/2014/main" id="{D15A2EF2-AFE7-4979-838D-98264B8904D2}"/>
                </a:ext>
              </a:extLst>
            </p:cNvPr>
            <p:cNvCxnSpPr/>
            <p:nvPr/>
          </p:nvCxnSpPr>
          <p:spPr>
            <a:xfrm>
              <a:off x="2147213" y="5173304"/>
              <a:ext cx="754111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0D230080-67E4-4347-A24E-F1CD35BA2056}"/>
                </a:ext>
              </a:extLst>
            </p:cNvPr>
            <p:cNvCxnSpPr/>
            <p:nvPr/>
          </p:nvCxnSpPr>
          <p:spPr>
            <a:xfrm>
              <a:off x="2147213" y="5712979"/>
              <a:ext cx="754111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092AC542-7ECF-4C7E-887D-F10994C41DA6}"/>
                </a:ext>
              </a:extLst>
            </p:cNvPr>
            <p:cNvCxnSpPr/>
            <p:nvPr/>
          </p:nvCxnSpPr>
          <p:spPr>
            <a:xfrm>
              <a:off x="2147213" y="6250862"/>
              <a:ext cx="754111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119905D4-92A7-4C98-B73B-6E845DB5DE29}"/>
                </a:ext>
              </a:extLst>
            </p:cNvPr>
            <p:cNvCxnSpPr/>
            <p:nvPr/>
          </p:nvCxnSpPr>
          <p:spPr>
            <a:xfrm>
              <a:off x="2147213" y="6790537"/>
              <a:ext cx="754111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235C07E0-50B6-427A-A4B7-1B4F8FC78FAB}"/>
                </a:ext>
              </a:extLst>
            </p:cNvPr>
            <p:cNvSpPr txBox="1"/>
            <p:nvPr/>
          </p:nvSpPr>
          <p:spPr>
            <a:xfrm>
              <a:off x="2147213" y="5196195"/>
              <a:ext cx="861304" cy="523220"/>
            </a:xfrm>
            <a:prstGeom prst="rect">
              <a:avLst/>
            </a:prstGeom>
            <a:noFill/>
          </p:spPr>
          <p:txBody>
            <a:bodyPr wrap="square" rtlCol="0">
              <a:spAutoFit/>
            </a:bodyPr>
            <a:lstStyle/>
            <a:p>
              <a:r>
                <a:rPr lang="en-US" altLang="zh-CN" sz="2800" b="1" dirty="0">
                  <a:solidFill>
                    <a:srgbClr val="FF0000"/>
                  </a:solidFill>
                </a:rPr>
                <a:t>P2:</a:t>
              </a:r>
              <a:endParaRPr lang="zh-CN" altLang="en-US" sz="2800" b="1" dirty="0">
                <a:solidFill>
                  <a:srgbClr val="FF0000"/>
                </a:solidFill>
              </a:endParaRPr>
            </a:p>
          </p:txBody>
        </p:sp>
        <p:sp>
          <p:nvSpPr>
            <p:cNvPr id="11" name="文本框 10">
              <a:extLst>
                <a:ext uri="{FF2B5EF4-FFF2-40B4-BE49-F238E27FC236}">
                  <a16:creationId xmlns:a16="http://schemas.microsoft.com/office/drawing/2014/main" id="{A1928EC5-F00A-4AB5-800F-E619A60ADD81}"/>
                </a:ext>
              </a:extLst>
            </p:cNvPr>
            <p:cNvSpPr txBox="1"/>
            <p:nvPr/>
          </p:nvSpPr>
          <p:spPr>
            <a:xfrm>
              <a:off x="2147213" y="5735869"/>
              <a:ext cx="861304" cy="523220"/>
            </a:xfrm>
            <a:prstGeom prst="rect">
              <a:avLst/>
            </a:prstGeom>
            <a:noFill/>
          </p:spPr>
          <p:txBody>
            <a:bodyPr wrap="square" rtlCol="0">
              <a:spAutoFit/>
            </a:bodyPr>
            <a:lstStyle/>
            <a:p>
              <a:r>
                <a:rPr lang="en-US" altLang="zh-CN" sz="2800" b="1" dirty="0">
                  <a:solidFill>
                    <a:srgbClr val="0000FF"/>
                  </a:solidFill>
                </a:rPr>
                <a:t>P3:</a:t>
              </a:r>
              <a:endParaRPr lang="zh-CN" altLang="en-US" sz="2800" b="1" dirty="0">
                <a:solidFill>
                  <a:srgbClr val="0000FF"/>
                </a:solidFill>
              </a:endParaRPr>
            </a:p>
          </p:txBody>
        </p:sp>
        <p:sp>
          <p:nvSpPr>
            <p:cNvPr id="12" name="文本框 11">
              <a:extLst>
                <a:ext uri="{FF2B5EF4-FFF2-40B4-BE49-F238E27FC236}">
                  <a16:creationId xmlns:a16="http://schemas.microsoft.com/office/drawing/2014/main" id="{D5210869-6FA4-42E7-9961-6514316C8833}"/>
                </a:ext>
              </a:extLst>
            </p:cNvPr>
            <p:cNvSpPr txBox="1"/>
            <p:nvPr/>
          </p:nvSpPr>
          <p:spPr>
            <a:xfrm>
              <a:off x="2147213" y="6259089"/>
              <a:ext cx="861304" cy="523220"/>
            </a:xfrm>
            <a:prstGeom prst="rect">
              <a:avLst/>
            </a:prstGeom>
            <a:noFill/>
          </p:spPr>
          <p:txBody>
            <a:bodyPr wrap="square" rtlCol="0">
              <a:spAutoFit/>
            </a:bodyPr>
            <a:lstStyle/>
            <a:p>
              <a:r>
                <a:rPr lang="en-US" altLang="zh-CN" sz="2800" b="1" dirty="0">
                  <a:solidFill>
                    <a:srgbClr val="B11FB1"/>
                  </a:solidFill>
                </a:rPr>
                <a:t>P4:</a:t>
              </a:r>
              <a:endParaRPr lang="zh-CN" altLang="en-US" sz="2800" b="1" dirty="0">
                <a:solidFill>
                  <a:srgbClr val="B11FB1"/>
                </a:solidFill>
              </a:endParaRPr>
            </a:p>
          </p:txBody>
        </p:sp>
        <p:sp>
          <p:nvSpPr>
            <p:cNvPr id="13" name="文本框 12">
              <a:extLst>
                <a:ext uri="{FF2B5EF4-FFF2-40B4-BE49-F238E27FC236}">
                  <a16:creationId xmlns:a16="http://schemas.microsoft.com/office/drawing/2014/main" id="{FC921B5D-9A2A-4063-B870-D5AE56A151A8}"/>
                </a:ext>
              </a:extLst>
            </p:cNvPr>
            <p:cNvSpPr txBox="1"/>
            <p:nvPr/>
          </p:nvSpPr>
          <p:spPr>
            <a:xfrm>
              <a:off x="2147213" y="4668861"/>
              <a:ext cx="861304" cy="523220"/>
            </a:xfrm>
            <a:prstGeom prst="rect">
              <a:avLst/>
            </a:prstGeom>
            <a:noFill/>
          </p:spPr>
          <p:txBody>
            <a:bodyPr wrap="square" rtlCol="0">
              <a:spAutoFit/>
            </a:bodyPr>
            <a:lstStyle/>
            <a:p>
              <a:r>
                <a:rPr lang="en-US" altLang="zh-CN" sz="2800" b="1" dirty="0">
                  <a:solidFill>
                    <a:schemeClr val="accent6"/>
                  </a:solidFill>
                </a:rPr>
                <a:t>P1:</a:t>
              </a:r>
              <a:endParaRPr lang="zh-CN" altLang="en-US" sz="2800" b="1" dirty="0">
                <a:solidFill>
                  <a:schemeClr val="accent6"/>
                </a:solidFill>
              </a:endParaRPr>
            </a:p>
          </p:txBody>
        </p:sp>
        <p:sp>
          <p:nvSpPr>
            <p:cNvPr id="14" name="文本框 13">
              <a:extLst>
                <a:ext uri="{FF2B5EF4-FFF2-40B4-BE49-F238E27FC236}">
                  <a16:creationId xmlns:a16="http://schemas.microsoft.com/office/drawing/2014/main" id="{98360EB7-8B14-420C-BF04-208E3A9E2A95}"/>
                </a:ext>
              </a:extLst>
            </p:cNvPr>
            <p:cNvSpPr txBox="1"/>
            <p:nvPr/>
          </p:nvSpPr>
          <p:spPr>
            <a:xfrm>
              <a:off x="3063404" y="4668861"/>
              <a:ext cx="1750308" cy="523220"/>
            </a:xfrm>
            <a:prstGeom prst="rect">
              <a:avLst/>
            </a:prstGeom>
            <a:noFill/>
          </p:spPr>
          <p:txBody>
            <a:bodyPr wrap="square" rtlCol="0">
              <a:spAutoFit/>
            </a:bodyPr>
            <a:lstStyle/>
            <a:p>
              <a:r>
                <a:rPr lang="en-US" altLang="zh-CN" sz="2800" dirty="0">
                  <a:solidFill>
                    <a:schemeClr val="accent6"/>
                  </a:solidFill>
                </a:rPr>
                <a:t>w(x)a</a:t>
              </a:r>
              <a:endParaRPr lang="zh-CN" altLang="en-US" sz="2800" dirty="0">
                <a:solidFill>
                  <a:schemeClr val="accent6"/>
                </a:solidFill>
              </a:endParaRPr>
            </a:p>
          </p:txBody>
        </p:sp>
        <p:sp>
          <p:nvSpPr>
            <p:cNvPr id="15" name="文本框 14">
              <a:extLst>
                <a:ext uri="{FF2B5EF4-FFF2-40B4-BE49-F238E27FC236}">
                  <a16:creationId xmlns:a16="http://schemas.microsoft.com/office/drawing/2014/main" id="{FCC7C785-6DC7-4668-80E5-DD642F7CB56C}"/>
                </a:ext>
              </a:extLst>
            </p:cNvPr>
            <p:cNvSpPr txBox="1"/>
            <p:nvPr/>
          </p:nvSpPr>
          <p:spPr>
            <a:xfrm>
              <a:off x="4298741" y="5206743"/>
              <a:ext cx="1750308" cy="523220"/>
            </a:xfrm>
            <a:prstGeom prst="rect">
              <a:avLst/>
            </a:prstGeom>
            <a:noFill/>
          </p:spPr>
          <p:txBody>
            <a:bodyPr wrap="square" rtlCol="0">
              <a:spAutoFit/>
            </a:bodyPr>
            <a:lstStyle/>
            <a:p>
              <a:r>
                <a:rPr lang="en-US" altLang="zh-CN" sz="2800" dirty="0">
                  <a:solidFill>
                    <a:srgbClr val="FF0000"/>
                  </a:solidFill>
                </a:rPr>
                <a:t>w(x)b</a:t>
              </a:r>
              <a:endParaRPr lang="zh-CN" altLang="en-US" sz="2800" dirty="0">
                <a:solidFill>
                  <a:srgbClr val="FF0000"/>
                </a:solidFill>
              </a:endParaRPr>
            </a:p>
          </p:txBody>
        </p:sp>
        <p:sp>
          <p:nvSpPr>
            <p:cNvPr id="16" name="文本框 15">
              <a:extLst>
                <a:ext uri="{FF2B5EF4-FFF2-40B4-BE49-F238E27FC236}">
                  <a16:creationId xmlns:a16="http://schemas.microsoft.com/office/drawing/2014/main" id="{8F2177B4-4AAC-4A5D-942C-76BA2C584C98}"/>
                </a:ext>
              </a:extLst>
            </p:cNvPr>
            <p:cNvSpPr txBox="1"/>
            <p:nvPr/>
          </p:nvSpPr>
          <p:spPr>
            <a:xfrm>
              <a:off x="5544836" y="5735599"/>
              <a:ext cx="1750308" cy="523220"/>
            </a:xfrm>
            <a:prstGeom prst="rect">
              <a:avLst/>
            </a:prstGeom>
            <a:noFill/>
          </p:spPr>
          <p:txBody>
            <a:bodyPr wrap="square" rtlCol="0">
              <a:spAutoFit/>
            </a:bodyPr>
            <a:lstStyle/>
            <a:p>
              <a:r>
                <a:rPr lang="en-US" altLang="zh-CN" sz="2800" dirty="0">
                  <a:solidFill>
                    <a:srgbClr val="0000FF"/>
                  </a:solidFill>
                </a:rPr>
                <a:t>r(x)b</a:t>
              </a:r>
              <a:endParaRPr lang="zh-CN" altLang="en-US" sz="2800" dirty="0">
                <a:solidFill>
                  <a:srgbClr val="0000FF"/>
                </a:solidFill>
              </a:endParaRPr>
            </a:p>
          </p:txBody>
        </p:sp>
        <p:sp>
          <p:nvSpPr>
            <p:cNvPr id="17" name="文本框 16">
              <a:extLst>
                <a:ext uri="{FF2B5EF4-FFF2-40B4-BE49-F238E27FC236}">
                  <a16:creationId xmlns:a16="http://schemas.microsoft.com/office/drawing/2014/main" id="{17A153AD-CA9B-443F-B8ED-5D270B536015}"/>
                </a:ext>
              </a:extLst>
            </p:cNvPr>
            <p:cNvSpPr txBox="1"/>
            <p:nvPr/>
          </p:nvSpPr>
          <p:spPr>
            <a:xfrm>
              <a:off x="7517965" y="5735599"/>
              <a:ext cx="1750308" cy="523220"/>
            </a:xfrm>
            <a:prstGeom prst="rect">
              <a:avLst/>
            </a:prstGeom>
            <a:noFill/>
          </p:spPr>
          <p:txBody>
            <a:bodyPr wrap="square" rtlCol="0">
              <a:spAutoFit/>
            </a:bodyPr>
            <a:lstStyle/>
            <a:p>
              <a:r>
                <a:rPr lang="en-US" altLang="zh-CN" sz="2800" dirty="0">
                  <a:solidFill>
                    <a:srgbClr val="0000FF"/>
                  </a:solidFill>
                </a:rPr>
                <a:t>r(x)a</a:t>
              </a:r>
              <a:endParaRPr lang="zh-CN" altLang="en-US" sz="2800" dirty="0">
                <a:solidFill>
                  <a:srgbClr val="0000FF"/>
                </a:solidFill>
              </a:endParaRPr>
            </a:p>
          </p:txBody>
        </p:sp>
        <p:sp>
          <p:nvSpPr>
            <p:cNvPr id="18" name="文本框 17">
              <a:extLst>
                <a:ext uri="{FF2B5EF4-FFF2-40B4-BE49-F238E27FC236}">
                  <a16:creationId xmlns:a16="http://schemas.microsoft.com/office/drawing/2014/main" id="{1184865A-E1E4-4BCC-8F48-5F570D0000C3}"/>
                </a:ext>
              </a:extLst>
            </p:cNvPr>
            <p:cNvSpPr txBox="1"/>
            <p:nvPr/>
          </p:nvSpPr>
          <p:spPr>
            <a:xfrm>
              <a:off x="6556053" y="6263203"/>
              <a:ext cx="1750308" cy="523220"/>
            </a:xfrm>
            <a:prstGeom prst="rect">
              <a:avLst/>
            </a:prstGeom>
            <a:noFill/>
          </p:spPr>
          <p:txBody>
            <a:bodyPr wrap="square" rtlCol="0">
              <a:spAutoFit/>
            </a:bodyPr>
            <a:lstStyle/>
            <a:p>
              <a:r>
                <a:rPr lang="en-US" altLang="zh-CN" sz="2800" dirty="0">
                  <a:solidFill>
                    <a:srgbClr val="B11FB1"/>
                  </a:solidFill>
                </a:rPr>
                <a:t>r(x)a</a:t>
              </a:r>
              <a:endParaRPr lang="zh-CN" altLang="en-US" sz="2800" dirty="0">
                <a:solidFill>
                  <a:srgbClr val="B11FB1"/>
                </a:solidFill>
              </a:endParaRPr>
            </a:p>
          </p:txBody>
        </p:sp>
        <p:sp>
          <p:nvSpPr>
            <p:cNvPr id="19" name="文本框 18">
              <a:extLst>
                <a:ext uri="{FF2B5EF4-FFF2-40B4-BE49-F238E27FC236}">
                  <a16:creationId xmlns:a16="http://schemas.microsoft.com/office/drawing/2014/main" id="{0217D235-CF26-447E-AA71-B52A71D3CE70}"/>
                </a:ext>
              </a:extLst>
            </p:cNvPr>
            <p:cNvSpPr txBox="1"/>
            <p:nvPr/>
          </p:nvSpPr>
          <p:spPr>
            <a:xfrm>
              <a:off x="8529185" y="6263203"/>
              <a:ext cx="1750308" cy="523220"/>
            </a:xfrm>
            <a:prstGeom prst="rect">
              <a:avLst/>
            </a:prstGeom>
            <a:noFill/>
          </p:spPr>
          <p:txBody>
            <a:bodyPr wrap="square" rtlCol="0">
              <a:spAutoFit/>
            </a:bodyPr>
            <a:lstStyle/>
            <a:p>
              <a:r>
                <a:rPr lang="en-US" altLang="zh-CN" sz="2800" dirty="0">
                  <a:solidFill>
                    <a:srgbClr val="B11FB1"/>
                  </a:solidFill>
                </a:rPr>
                <a:t>r(x)b</a:t>
              </a:r>
              <a:endParaRPr lang="zh-CN" altLang="en-US" sz="2800" dirty="0">
                <a:solidFill>
                  <a:srgbClr val="B11FB1"/>
                </a:solidFill>
              </a:endParaRPr>
            </a:p>
          </p:txBody>
        </p:sp>
        <p:cxnSp>
          <p:nvCxnSpPr>
            <p:cNvPr id="20" name="直接连接符 19">
              <a:extLst>
                <a:ext uri="{FF2B5EF4-FFF2-40B4-BE49-F238E27FC236}">
                  <a16:creationId xmlns:a16="http://schemas.microsoft.com/office/drawing/2014/main" id="{807B9BAD-63E2-4331-BA65-D133E0A4D110}"/>
                </a:ext>
              </a:extLst>
            </p:cNvPr>
            <p:cNvCxnSpPr/>
            <p:nvPr/>
          </p:nvCxnSpPr>
          <p:spPr>
            <a:xfrm>
              <a:off x="2147213" y="4668861"/>
              <a:ext cx="7541111" cy="0"/>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AFBBA715-A0AC-4372-A186-A7AD13E99059}"/>
                </a:ext>
              </a:extLst>
            </p:cNvPr>
            <p:cNvSpPr txBox="1"/>
            <p:nvPr/>
          </p:nvSpPr>
          <p:spPr>
            <a:xfrm>
              <a:off x="6357168" y="4193150"/>
              <a:ext cx="3845641" cy="523220"/>
            </a:xfrm>
            <a:prstGeom prst="rect">
              <a:avLst/>
            </a:prstGeom>
            <a:noFill/>
          </p:spPr>
          <p:txBody>
            <a:bodyPr wrap="square" rtlCol="0">
              <a:spAutoFit/>
            </a:bodyPr>
            <a:lstStyle/>
            <a:p>
              <a:r>
                <a:rPr lang="en-US" altLang="zh-CN" sz="2800" dirty="0">
                  <a:solidFill>
                    <a:schemeClr val="accent4"/>
                  </a:solidFill>
                </a:rPr>
                <a:t>Wall-clock time</a:t>
              </a:r>
              <a:endParaRPr lang="zh-CN" altLang="en-US" sz="2800" dirty="0">
                <a:solidFill>
                  <a:schemeClr val="accent4"/>
                </a:solidFill>
              </a:endParaRPr>
            </a:p>
          </p:txBody>
        </p:sp>
      </p:grpSp>
      <p:sp>
        <p:nvSpPr>
          <p:cNvPr id="42" name="矩形 41">
            <a:extLst>
              <a:ext uri="{FF2B5EF4-FFF2-40B4-BE49-F238E27FC236}">
                <a16:creationId xmlns:a16="http://schemas.microsoft.com/office/drawing/2014/main" id="{6E4861D8-DF24-4984-A6BE-95758242E6A8}"/>
              </a:ext>
            </a:extLst>
          </p:cNvPr>
          <p:cNvSpPr/>
          <p:nvPr/>
        </p:nvSpPr>
        <p:spPr>
          <a:xfrm>
            <a:off x="306258" y="5530987"/>
            <a:ext cx="5486437" cy="400110"/>
          </a:xfrm>
          <a:prstGeom prst="rect">
            <a:avLst/>
          </a:prstGeom>
        </p:spPr>
        <p:txBody>
          <a:bodyPr wrap="square">
            <a:spAutoFit/>
          </a:bodyPr>
          <a:lstStyle/>
          <a:p>
            <a:r>
              <a:rPr lang="en-US" altLang="zh-CN" sz="2000" b="1" dirty="0">
                <a:solidFill>
                  <a:srgbClr val="C00000"/>
                </a:solidFill>
                <a:latin typeface="LiberationSans"/>
              </a:rPr>
              <a:t>No global ordering can explain these results…</a:t>
            </a:r>
            <a:endParaRPr lang="zh-CN" altLang="en-US" sz="2000" b="1" dirty="0">
              <a:solidFill>
                <a:srgbClr val="C00000"/>
              </a:solidFill>
            </a:endParaRPr>
          </a:p>
        </p:txBody>
      </p:sp>
      <p:sp>
        <p:nvSpPr>
          <p:cNvPr id="44" name="矩形 43">
            <a:extLst>
              <a:ext uri="{FF2B5EF4-FFF2-40B4-BE49-F238E27FC236}">
                <a16:creationId xmlns:a16="http://schemas.microsoft.com/office/drawing/2014/main" id="{E563D952-282C-4B6A-BCFD-F6E1368D9C9E}"/>
              </a:ext>
            </a:extLst>
          </p:cNvPr>
          <p:cNvSpPr/>
          <p:nvPr/>
        </p:nvSpPr>
        <p:spPr>
          <a:xfrm>
            <a:off x="6191984" y="5530987"/>
            <a:ext cx="5486437" cy="400110"/>
          </a:xfrm>
          <a:prstGeom prst="rect">
            <a:avLst/>
          </a:prstGeom>
        </p:spPr>
        <p:txBody>
          <a:bodyPr wrap="square">
            <a:spAutoFit/>
          </a:bodyPr>
          <a:lstStyle/>
          <a:p>
            <a:r>
              <a:rPr lang="en-US" altLang="zh-CN" sz="2000" b="1" dirty="0">
                <a:solidFill>
                  <a:srgbClr val="C00000"/>
                </a:solidFill>
                <a:latin typeface="LiberationSans"/>
              </a:rPr>
              <a:t>No global ordering can explain these results…</a:t>
            </a:r>
            <a:endParaRPr lang="zh-CN" altLang="en-US" sz="2000" b="1" dirty="0">
              <a:solidFill>
                <a:srgbClr val="C00000"/>
              </a:solidFill>
            </a:endParaRPr>
          </a:p>
        </p:txBody>
      </p:sp>
      <p:sp>
        <p:nvSpPr>
          <p:cNvPr id="45" name="文本框 44">
            <a:extLst>
              <a:ext uri="{FF2B5EF4-FFF2-40B4-BE49-F238E27FC236}">
                <a16:creationId xmlns:a16="http://schemas.microsoft.com/office/drawing/2014/main" id="{481ED7FF-B51A-45A4-BCA0-9A24BE598FB9}"/>
              </a:ext>
            </a:extLst>
          </p:cNvPr>
          <p:cNvSpPr txBox="1"/>
          <p:nvPr/>
        </p:nvSpPr>
        <p:spPr>
          <a:xfrm>
            <a:off x="6229807" y="5831335"/>
            <a:ext cx="5448613" cy="523220"/>
          </a:xfrm>
          <a:prstGeom prst="rect">
            <a:avLst/>
          </a:prstGeom>
          <a:noFill/>
        </p:spPr>
        <p:txBody>
          <a:bodyPr wrap="square" rtlCol="0">
            <a:spAutoFit/>
          </a:bodyPr>
          <a:lstStyle/>
          <a:p>
            <a:r>
              <a:rPr lang="en-US" altLang="zh-CN" sz="2800" dirty="0">
                <a:solidFill>
                  <a:schemeClr val="accent6"/>
                </a:solidFill>
              </a:rPr>
              <a:t>w(x)c, </a:t>
            </a:r>
            <a:r>
              <a:rPr lang="en-US" altLang="zh-CN" sz="2800" dirty="0">
                <a:solidFill>
                  <a:srgbClr val="0000FF"/>
                </a:solidFill>
              </a:rPr>
              <a:t>r(x)c</a:t>
            </a:r>
            <a:r>
              <a:rPr lang="en-US" altLang="zh-CN" sz="2800" dirty="0">
                <a:solidFill>
                  <a:schemeClr val="accent6"/>
                </a:solidFill>
              </a:rPr>
              <a:t>, w(x)a, </a:t>
            </a:r>
            <a:r>
              <a:rPr lang="en-US" altLang="zh-CN" sz="2800" dirty="0">
                <a:solidFill>
                  <a:srgbClr val="0000FF"/>
                </a:solidFill>
              </a:rPr>
              <a:t>r(x)a,</a:t>
            </a:r>
            <a:r>
              <a:rPr lang="zh-CN" altLang="en-US" sz="2800" dirty="0">
                <a:solidFill>
                  <a:srgbClr val="0000FF"/>
                </a:solidFill>
              </a:rPr>
              <a:t> </a:t>
            </a:r>
            <a:r>
              <a:rPr lang="en-US" altLang="zh-CN" sz="2800" dirty="0">
                <a:solidFill>
                  <a:srgbClr val="B11FB1"/>
                </a:solidFill>
              </a:rPr>
              <a:t>…</a:t>
            </a:r>
            <a:endParaRPr lang="zh-CN" altLang="en-US" sz="2800" dirty="0">
              <a:solidFill>
                <a:srgbClr val="B11FB1"/>
              </a:solidFill>
            </a:endParaRPr>
          </a:p>
        </p:txBody>
      </p:sp>
      <p:sp>
        <p:nvSpPr>
          <p:cNvPr id="47" name="文本框 46">
            <a:extLst>
              <a:ext uri="{FF2B5EF4-FFF2-40B4-BE49-F238E27FC236}">
                <a16:creationId xmlns:a16="http://schemas.microsoft.com/office/drawing/2014/main" id="{D7F32E08-2FA3-410A-8CD4-5C1FE0AB6520}"/>
              </a:ext>
            </a:extLst>
          </p:cNvPr>
          <p:cNvSpPr txBox="1"/>
          <p:nvPr/>
        </p:nvSpPr>
        <p:spPr>
          <a:xfrm>
            <a:off x="7051503" y="6326531"/>
            <a:ext cx="3570972" cy="461665"/>
          </a:xfrm>
          <a:prstGeom prst="rect">
            <a:avLst/>
          </a:prstGeom>
          <a:solidFill>
            <a:srgbClr val="FFFF00"/>
          </a:solidFill>
          <a:ln>
            <a:solidFill>
              <a:schemeClr val="tx1"/>
            </a:solidFill>
          </a:ln>
        </p:spPr>
        <p:txBody>
          <a:bodyPr wrap="square" rtlCol="0">
            <a:spAutoFit/>
          </a:bodyPr>
          <a:lstStyle/>
          <a:p>
            <a:pPr algn="ctr"/>
            <a:r>
              <a:rPr lang="en-US" altLang="zh-CN" sz="2400" dirty="0"/>
              <a:t>Disobey P1’s ops order</a:t>
            </a:r>
            <a:endParaRPr lang="zh-CN" altLang="en-US" sz="2400" dirty="0"/>
          </a:p>
        </p:txBody>
      </p:sp>
      <p:sp>
        <p:nvSpPr>
          <p:cNvPr id="48" name="文本框 47">
            <a:extLst>
              <a:ext uri="{FF2B5EF4-FFF2-40B4-BE49-F238E27FC236}">
                <a16:creationId xmlns:a16="http://schemas.microsoft.com/office/drawing/2014/main" id="{323B425A-C8E9-4BBC-9568-17BBED99CE9D}"/>
              </a:ext>
            </a:extLst>
          </p:cNvPr>
          <p:cNvSpPr txBox="1"/>
          <p:nvPr/>
        </p:nvSpPr>
        <p:spPr>
          <a:xfrm>
            <a:off x="3149663" y="2981642"/>
            <a:ext cx="1098213" cy="1862048"/>
          </a:xfrm>
          <a:prstGeom prst="rect">
            <a:avLst/>
          </a:prstGeom>
          <a:noFill/>
        </p:spPr>
        <p:txBody>
          <a:bodyPr wrap="square" rtlCol="0">
            <a:spAutoFit/>
          </a:bodyPr>
          <a:lstStyle/>
          <a:p>
            <a:r>
              <a:rPr lang="en-US" altLang="zh-CN" sz="11500" b="1" dirty="0">
                <a:solidFill>
                  <a:srgbClr val="FF0000"/>
                </a:solidFill>
                <a:latin typeface="Arial" panose="020B0604020202020204" pitchFamily="34" charset="0"/>
                <a:cs typeface="Arial" panose="020B0604020202020204" pitchFamily="34" charset="0"/>
              </a:rPr>
              <a:t>X</a:t>
            </a:r>
            <a:endParaRPr lang="zh-CN" altLang="en-US" sz="11500" b="1" dirty="0">
              <a:solidFill>
                <a:srgbClr val="FF0000"/>
              </a:solidFill>
              <a:latin typeface="Arial" panose="020B0604020202020204" pitchFamily="34" charset="0"/>
              <a:cs typeface="Arial" panose="020B0604020202020204" pitchFamily="34" charset="0"/>
            </a:endParaRPr>
          </a:p>
        </p:txBody>
      </p:sp>
      <p:sp>
        <p:nvSpPr>
          <p:cNvPr id="49" name="文本框 48">
            <a:extLst>
              <a:ext uri="{FF2B5EF4-FFF2-40B4-BE49-F238E27FC236}">
                <a16:creationId xmlns:a16="http://schemas.microsoft.com/office/drawing/2014/main" id="{17485BCE-3BAD-4554-A05A-0E073F3F8080}"/>
              </a:ext>
            </a:extLst>
          </p:cNvPr>
          <p:cNvSpPr txBox="1"/>
          <p:nvPr/>
        </p:nvSpPr>
        <p:spPr>
          <a:xfrm>
            <a:off x="9174860" y="2935075"/>
            <a:ext cx="1098213" cy="1862048"/>
          </a:xfrm>
          <a:prstGeom prst="rect">
            <a:avLst/>
          </a:prstGeom>
          <a:noFill/>
        </p:spPr>
        <p:txBody>
          <a:bodyPr wrap="square" rtlCol="0">
            <a:spAutoFit/>
          </a:bodyPr>
          <a:lstStyle/>
          <a:p>
            <a:r>
              <a:rPr lang="en-US" altLang="zh-CN" sz="11500" b="1" dirty="0">
                <a:solidFill>
                  <a:srgbClr val="FF0000"/>
                </a:solidFill>
                <a:latin typeface="Arial" panose="020B0604020202020204" pitchFamily="34" charset="0"/>
                <a:cs typeface="Arial" panose="020B0604020202020204" pitchFamily="34" charset="0"/>
              </a:rPr>
              <a:t>X</a:t>
            </a:r>
            <a:endParaRPr lang="zh-CN" altLang="en-US" sz="11500" b="1" dirty="0">
              <a:solidFill>
                <a:srgbClr val="FF0000"/>
              </a:solidFill>
              <a:latin typeface="Arial" panose="020B0604020202020204" pitchFamily="34" charset="0"/>
              <a:cs typeface="Arial" panose="020B0604020202020204" pitchFamily="34" charset="0"/>
            </a:endParaRPr>
          </a:p>
        </p:txBody>
      </p:sp>
      <p:grpSp>
        <p:nvGrpSpPr>
          <p:cNvPr id="40" name="组合 39">
            <a:extLst>
              <a:ext uri="{FF2B5EF4-FFF2-40B4-BE49-F238E27FC236}">
                <a16:creationId xmlns:a16="http://schemas.microsoft.com/office/drawing/2014/main" id="{34CB6891-AB9B-4C34-BD69-BAA466346A81}"/>
              </a:ext>
            </a:extLst>
          </p:cNvPr>
          <p:cNvGrpSpPr/>
          <p:nvPr/>
        </p:nvGrpSpPr>
        <p:grpSpPr>
          <a:xfrm>
            <a:off x="6229807" y="2823960"/>
            <a:ext cx="5921517" cy="2597387"/>
            <a:chOff x="6229807" y="2823960"/>
            <a:chExt cx="5921517" cy="2597387"/>
          </a:xfrm>
        </p:grpSpPr>
        <p:grpSp>
          <p:nvGrpSpPr>
            <p:cNvPr id="23" name="组合 22">
              <a:extLst>
                <a:ext uri="{FF2B5EF4-FFF2-40B4-BE49-F238E27FC236}">
                  <a16:creationId xmlns:a16="http://schemas.microsoft.com/office/drawing/2014/main" id="{4CA5953F-A0C3-4618-B19D-9EAEAD2FEDCE}"/>
                </a:ext>
              </a:extLst>
            </p:cNvPr>
            <p:cNvGrpSpPr/>
            <p:nvPr/>
          </p:nvGrpSpPr>
          <p:grpSpPr>
            <a:xfrm>
              <a:off x="6229807" y="2823960"/>
              <a:ext cx="5921517" cy="2597387"/>
              <a:chOff x="2147213" y="4193150"/>
              <a:chExt cx="8563808" cy="2597387"/>
            </a:xfrm>
          </p:grpSpPr>
          <p:cxnSp>
            <p:nvCxnSpPr>
              <p:cNvPr id="24" name="直接连接符 23">
                <a:extLst>
                  <a:ext uri="{FF2B5EF4-FFF2-40B4-BE49-F238E27FC236}">
                    <a16:creationId xmlns:a16="http://schemas.microsoft.com/office/drawing/2014/main" id="{1211CD88-A41D-41F0-9132-9F081D9B5D5E}"/>
                  </a:ext>
                </a:extLst>
              </p:cNvPr>
              <p:cNvCxnSpPr/>
              <p:nvPr/>
            </p:nvCxnSpPr>
            <p:spPr>
              <a:xfrm>
                <a:off x="2147213" y="5173304"/>
                <a:ext cx="754111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B9D3AB5F-B786-4D2D-B774-07A0497484DC}"/>
                  </a:ext>
                </a:extLst>
              </p:cNvPr>
              <p:cNvCxnSpPr/>
              <p:nvPr/>
            </p:nvCxnSpPr>
            <p:spPr>
              <a:xfrm>
                <a:off x="2147213" y="5712979"/>
                <a:ext cx="754111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ECA61232-62F3-469A-864D-DDCF0590726F}"/>
                  </a:ext>
                </a:extLst>
              </p:cNvPr>
              <p:cNvCxnSpPr/>
              <p:nvPr/>
            </p:nvCxnSpPr>
            <p:spPr>
              <a:xfrm>
                <a:off x="2147213" y="6250862"/>
                <a:ext cx="754111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ECC1B6DB-58AD-470E-B53B-45AFD8F2D974}"/>
                  </a:ext>
                </a:extLst>
              </p:cNvPr>
              <p:cNvCxnSpPr/>
              <p:nvPr/>
            </p:nvCxnSpPr>
            <p:spPr>
              <a:xfrm>
                <a:off x="2147213" y="6790537"/>
                <a:ext cx="754111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40F99E82-8E35-4C3C-8654-8B89D30EE042}"/>
                  </a:ext>
                </a:extLst>
              </p:cNvPr>
              <p:cNvSpPr txBox="1"/>
              <p:nvPr/>
            </p:nvSpPr>
            <p:spPr>
              <a:xfrm>
                <a:off x="2147213" y="5196195"/>
                <a:ext cx="861304" cy="523220"/>
              </a:xfrm>
              <a:prstGeom prst="rect">
                <a:avLst/>
              </a:prstGeom>
              <a:noFill/>
            </p:spPr>
            <p:txBody>
              <a:bodyPr wrap="square" rtlCol="0">
                <a:spAutoFit/>
              </a:bodyPr>
              <a:lstStyle/>
              <a:p>
                <a:r>
                  <a:rPr lang="en-US" altLang="zh-CN" sz="2800" b="1" dirty="0">
                    <a:solidFill>
                      <a:srgbClr val="FF0000"/>
                    </a:solidFill>
                  </a:rPr>
                  <a:t>P2:</a:t>
                </a:r>
                <a:endParaRPr lang="zh-CN" altLang="en-US" sz="2800" b="1" dirty="0">
                  <a:solidFill>
                    <a:srgbClr val="FF0000"/>
                  </a:solidFill>
                </a:endParaRPr>
              </a:p>
            </p:txBody>
          </p:sp>
          <p:sp>
            <p:nvSpPr>
              <p:cNvPr id="29" name="文本框 28">
                <a:extLst>
                  <a:ext uri="{FF2B5EF4-FFF2-40B4-BE49-F238E27FC236}">
                    <a16:creationId xmlns:a16="http://schemas.microsoft.com/office/drawing/2014/main" id="{24A1286E-6D43-4118-AADA-AFE8EF74A7C9}"/>
                  </a:ext>
                </a:extLst>
              </p:cNvPr>
              <p:cNvSpPr txBox="1"/>
              <p:nvPr/>
            </p:nvSpPr>
            <p:spPr>
              <a:xfrm>
                <a:off x="2147213" y="5735869"/>
                <a:ext cx="861304" cy="523220"/>
              </a:xfrm>
              <a:prstGeom prst="rect">
                <a:avLst/>
              </a:prstGeom>
              <a:noFill/>
            </p:spPr>
            <p:txBody>
              <a:bodyPr wrap="square" rtlCol="0">
                <a:spAutoFit/>
              </a:bodyPr>
              <a:lstStyle/>
              <a:p>
                <a:r>
                  <a:rPr lang="en-US" altLang="zh-CN" sz="2800" b="1" dirty="0">
                    <a:solidFill>
                      <a:srgbClr val="0000FF"/>
                    </a:solidFill>
                  </a:rPr>
                  <a:t>P3:</a:t>
                </a:r>
                <a:endParaRPr lang="zh-CN" altLang="en-US" sz="2800" b="1" dirty="0">
                  <a:solidFill>
                    <a:srgbClr val="0000FF"/>
                  </a:solidFill>
                </a:endParaRPr>
              </a:p>
            </p:txBody>
          </p:sp>
          <p:sp>
            <p:nvSpPr>
              <p:cNvPr id="30" name="文本框 29">
                <a:extLst>
                  <a:ext uri="{FF2B5EF4-FFF2-40B4-BE49-F238E27FC236}">
                    <a16:creationId xmlns:a16="http://schemas.microsoft.com/office/drawing/2014/main" id="{50B99238-AF62-4F58-94E4-3B4CEC2B8A81}"/>
                  </a:ext>
                </a:extLst>
              </p:cNvPr>
              <p:cNvSpPr txBox="1"/>
              <p:nvPr/>
            </p:nvSpPr>
            <p:spPr>
              <a:xfrm>
                <a:off x="2147213" y="6259089"/>
                <a:ext cx="861304" cy="523220"/>
              </a:xfrm>
              <a:prstGeom prst="rect">
                <a:avLst/>
              </a:prstGeom>
              <a:noFill/>
            </p:spPr>
            <p:txBody>
              <a:bodyPr wrap="square" rtlCol="0">
                <a:spAutoFit/>
              </a:bodyPr>
              <a:lstStyle/>
              <a:p>
                <a:r>
                  <a:rPr lang="en-US" altLang="zh-CN" sz="2800" b="1" dirty="0">
                    <a:solidFill>
                      <a:srgbClr val="B11FB1"/>
                    </a:solidFill>
                  </a:rPr>
                  <a:t>P4:</a:t>
                </a:r>
                <a:endParaRPr lang="zh-CN" altLang="en-US" sz="2800" b="1" dirty="0">
                  <a:solidFill>
                    <a:srgbClr val="B11FB1"/>
                  </a:solidFill>
                </a:endParaRPr>
              </a:p>
            </p:txBody>
          </p:sp>
          <p:sp>
            <p:nvSpPr>
              <p:cNvPr id="31" name="文本框 30">
                <a:extLst>
                  <a:ext uri="{FF2B5EF4-FFF2-40B4-BE49-F238E27FC236}">
                    <a16:creationId xmlns:a16="http://schemas.microsoft.com/office/drawing/2014/main" id="{447D834F-28AA-4EE5-9BCB-37360DD03AB6}"/>
                  </a:ext>
                </a:extLst>
              </p:cNvPr>
              <p:cNvSpPr txBox="1"/>
              <p:nvPr/>
            </p:nvSpPr>
            <p:spPr>
              <a:xfrm>
                <a:off x="2147213" y="4668861"/>
                <a:ext cx="861304" cy="523220"/>
              </a:xfrm>
              <a:prstGeom prst="rect">
                <a:avLst/>
              </a:prstGeom>
              <a:noFill/>
            </p:spPr>
            <p:txBody>
              <a:bodyPr wrap="square" rtlCol="0">
                <a:spAutoFit/>
              </a:bodyPr>
              <a:lstStyle/>
              <a:p>
                <a:r>
                  <a:rPr lang="en-US" altLang="zh-CN" sz="2800" b="1" dirty="0">
                    <a:solidFill>
                      <a:schemeClr val="accent6"/>
                    </a:solidFill>
                  </a:rPr>
                  <a:t>P1:</a:t>
                </a:r>
                <a:endParaRPr lang="zh-CN" altLang="en-US" sz="2800" b="1" dirty="0">
                  <a:solidFill>
                    <a:schemeClr val="accent6"/>
                  </a:solidFill>
                </a:endParaRPr>
              </a:p>
            </p:txBody>
          </p:sp>
          <p:sp>
            <p:nvSpPr>
              <p:cNvPr id="32" name="文本框 31">
                <a:extLst>
                  <a:ext uri="{FF2B5EF4-FFF2-40B4-BE49-F238E27FC236}">
                    <a16:creationId xmlns:a16="http://schemas.microsoft.com/office/drawing/2014/main" id="{D3287F00-FDA9-45E5-8C6B-0DBDF1C36486}"/>
                  </a:ext>
                </a:extLst>
              </p:cNvPr>
              <p:cNvSpPr txBox="1"/>
              <p:nvPr/>
            </p:nvSpPr>
            <p:spPr>
              <a:xfrm>
                <a:off x="3063404" y="4668861"/>
                <a:ext cx="1750308" cy="523220"/>
              </a:xfrm>
              <a:prstGeom prst="rect">
                <a:avLst/>
              </a:prstGeom>
              <a:noFill/>
            </p:spPr>
            <p:txBody>
              <a:bodyPr wrap="square" rtlCol="0">
                <a:spAutoFit/>
              </a:bodyPr>
              <a:lstStyle/>
              <a:p>
                <a:r>
                  <a:rPr lang="en-US" altLang="zh-CN" sz="2800" dirty="0">
                    <a:solidFill>
                      <a:schemeClr val="accent6"/>
                    </a:solidFill>
                  </a:rPr>
                  <a:t>w(x)a</a:t>
                </a:r>
                <a:endParaRPr lang="zh-CN" altLang="en-US" sz="2800" dirty="0">
                  <a:solidFill>
                    <a:schemeClr val="accent6"/>
                  </a:solidFill>
                </a:endParaRPr>
              </a:p>
            </p:txBody>
          </p:sp>
          <p:sp>
            <p:nvSpPr>
              <p:cNvPr id="33" name="文本框 32">
                <a:extLst>
                  <a:ext uri="{FF2B5EF4-FFF2-40B4-BE49-F238E27FC236}">
                    <a16:creationId xmlns:a16="http://schemas.microsoft.com/office/drawing/2014/main" id="{45FE8198-2DB1-4787-BF25-6BA76C991B7D}"/>
                  </a:ext>
                </a:extLst>
              </p:cNvPr>
              <p:cNvSpPr txBox="1"/>
              <p:nvPr/>
            </p:nvSpPr>
            <p:spPr>
              <a:xfrm>
                <a:off x="4187382" y="5206743"/>
                <a:ext cx="1750308" cy="523220"/>
              </a:xfrm>
              <a:prstGeom prst="rect">
                <a:avLst/>
              </a:prstGeom>
              <a:noFill/>
            </p:spPr>
            <p:txBody>
              <a:bodyPr wrap="square" rtlCol="0">
                <a:spAutoFit/>
              </a:bodyPr>
              <a:lstStyle/>
              <a:p>
                <a:r>
                  <a:rPr lang="en-US" altLang="zh-CN" sz="2800" dirty="0">
                    <a:solidFill>
                      <a:srgbClr val="FF0000"/>
                    </a:solidFill>
                  </a:rPr>
                  <a:t>w(x)b</a:t>
                </a:r>
                <a:endParaRPr lang="zh-CN" altLang="en-US" sz="2800" dirty="0">
                  <a:solidFill>
                    <a:srgbClr val="FF0000"/>
                  </a:solidFill>
                </a:endParaRPr>
              </a:p>
            </p:txBody>
          </p:sp>
          <p:sp>
            <p:nvSpPr>
              <p:cNvPr id="34" name="文本框 33">
                <a:extLst>
                  <a:ext uri="{FF2B5EF4-FFF2-40B4-BE49-F238E27FC236}">
                    <a16:creationId xmlns:a16="http://schemas.microsoft.com/office/drawing/2014/main" id="{F8A65B31-1D35-4DBE-92E3-89A1247F74C1}"/>
                  </a:ext>
                </a:extLst>
              </p:cNvPr>
              <p:cNvSpPr txBox="1"/>
              <p:nvPr/>
            </p:nvSpPr>
            <p:spPr>
              <a:xfrm>
                <a:off x="5976362" y="5735599"/>
                <a:ext cx="1750308" cy="523220"/>
              </a:xfrm>
              <a:prstGeom prst="rect">
                <a:avLst/>
              </a:prstGeom>
              <a:noFill/>
            </p:spPr>
            <p:txBody>
              <a:bodyPr wrap="square" rtlCol="0">
                <a:spAutoFit/>
              </a:bodyPr>
              <a:lstStyle/>
              <a:p>
                <a:r>
                  <a:rPr lang="en-US" altLang="zh-CN" sz="2800" dirty="0">
                    <a:solidFill>
                      <a:srgbClr val="0000FF"/>
                    </a:solidFill>
                  </a:rPr>
                  <a:t>r(x)c</a:t>
                </a:r>
                <a:endParaRPr lang="zh-CN" altLang="en-US" sz="2800" dirty="0">
                  <a:solidFill>
                    <a:srgbClr val="0000FF"/>
                  </a:solidFill>
                </a:endParaRPr>
              </a:p>
            </p:txBody>
          </p:sp>
          <p:sp>
            <p:nvSpPr>
              <p:cNvPr id="35" name="文本框 34">
                <a:extLst>
                  <a:ext uri="{FF2B5EF4-FFF2-40B4-BE49-F238E27FC236}">
                    <a16:creationId xmlns:a16="http://schemas.microsoft.com/office/drawing/2014/main" id="{3969FC0F-2D06-4A8A-BBCF-174B830B286C}"/>
                  </a:ext>
                </a:extLst>
              </p:cNvPr>
              <p:cNvSpPr txBox="1"/>
              <p:nvPr/>
            </p:nvSpPr>
            <p:spPr>
              <a:xfrm>
                <a:off x="7949493" y="5735599"/>
                <a:ext cx="1750308" cy="523220"/>
              </a:xfrm>
              <a:prstGeom prst="rect">
                <a:avLst/>
              </a:prstGeom>
              <a:noFill/>
            </p:spPr>
            <p:txBody>
              <a:bodyPr wrap="square" rtlCol="0">
                <a:spAutoFit/>
              </a:bodyPr>
              <a:lstStyle/>
              <a:p>
                <a:r>
                  <a:rPr lang="en-US" altLang="zh-CN" sz="2800" dirty="0">
                    <a:solidFill>
                      <a:srgbClr val="0000FF"/>
                    </a:solidFill>
                  </a:rPr>
                  <a:t>r(x)a</a:t>
                </a:r>
                <a:endParaRPr lang="zh-CN" altLang="en-US" sz="2800" dirty="0">
                  <a:solidFill>
                    <a:srgbClr val="0000FF"/>
                  </a:solidFill>
                </a:endParaRPr>
              </a:p>
            </p:txBody>
          </p:sp>
          <p:sp>
            <p:nvSpPr>
              <p:cNvPr id="36" name="文本框 35">
                <a:extLst>
                  <a:ext uri="{FF2B5EF4-FFF2-40B4-BE49-F238E27FC236}">
                    <a16:creationId xmlns:a16="http://schemas.microsoft.com/office/drawing/2014/main" id="{6610780B-9DA0-4041-8A0D-2A794444E344}"/>
                  </a:ext>
                </a:extLst>
              </p:cNvPr>
              <p:cNvSpPr txBox="1"/>
              <p:nvPr/>
            </p:nvSpPr>
            <p:spPr>
              <a:xfrm>
                <a:off x="6987578" y="6263203"/>
                <a:ext cx="1750308" cy="523220"/>
              </a:xfrm>
              <a:prstGeom prst="rect">
                <a:avLst/>
              </a:prstGeom>
              <a:noFill/>
            </p:spPr>
            <p:txBody>
              <a:bodyPr wrap="square" rtlCol="0">
                <a:spAutoFit/>
              </a:bodyPr>
              <a:lstStyle/>
              <a:p>
                <a:r>
                  <a:rPr lang="en-US" altLang="zh-CN" sz="2800" dirty="0">
                    <a:solidFill>
                      <a:srgbClr val="B11FB1"/>
                    </a:solidFill>
                  </a:rPr>
                  <a:t>r(x)a</a:t>
                </a:r>
                <a:endParaRPr lang="zh-CN" altLang="en-US" sz="2800" dirty="0">
                  <a:solidFill>
                    <a:srgbClr val="B11FB1"/>
                  </a:solidFill>
                </a:endParaRPr>
              </a:p>
            </p:txBody>
          </p:sp>
          <p:sp>
            <p:nvSpPr>
              <p:cNvPr id="37" name="文本框 36">
                <a:extLst>
                  <a:ext uri="{FF2B5EF4-FFF2-40B4-BE49-F238E27FC236}">
                    <a16:creationId xmlns:a16="http://schemas.microsoft.com/office/drawing/2014/main" id="{1BDA59F0-61FB-407F-B187-26A91FB339CA}"/>
                  </a:ext>
                </a:extLst>
              </p:cNvPr>
              <p:cNvSpPr txBox="1"/>
              <p:nvPr/>
            </p:nvSpPr>
            <p:spPr>
              <a:xfrm>
                <a:off x="8960713" y="6263203"/>
                <a:ext cx="1750308" cy="523220"/>
              </a:xfrm>
              <a:prstGeom prst="rect">
                <a:avLst/>
              </a:prstGeom>
              <a:noFill/>
            </p:spPr>
            <p:txBody>
              <a:bodyPr wrap="square" rtlCol="0">
                <a:spAutoFit/>
              </a:bodyPr>
              <a:lstStyle/>
              <a:p>
                <a:r>
                  <a:rPr lang="en-US" altLang="zh-CN" sz="2800" dirty="0">
                    <a:solidFill>
                      <a:srgbClr val="B11FB1"/>
                    </a:solidFill>
                  </a:rPr>
                  <a:t>r(x)b</a:t>
                </a:r>
                <a:endParaRPr lang="zh-CN" altLang="en-US" sz="2800" dirty="0">
                  <a:solidFill>
                    <a:srgbClr val="B11FB1"/>
                  </a:solidFill>
                </a:endParaRPr>
              </a:p>
            </p:txBody>
          </p:sp>
          <p:cxnSp>
            <p:nvCxnSpPr>
              <p:cNvPr id="38" name="直接连接符 37">
                <a:extLst>
                  <a:ext uri="{FF2B5EF4-FFF2-40B4-BE49-F238E27FC236}">
                    <a16:creationId xmlns:a16="http://schemas.microsoft.com/office/drawing/2014/main" id="{715EBD3E-8BD3-4ACA-B921-DFA6EE9333AB}"/>
                  </a:ext>
                </a:extLst>
              </p:cNvPr>
              <p:cNvCxnSpPr/>
              <p:nvPr/>
            </p:nvCxnSpPr>
            <p:spPr>
              <a:xfrm>
                <a:off x="2147213" y="4668861"/>
                <a:ext cx="7541111" cy="0"/>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EC49682F-BF69-4EBB-8364-1A75E1A4412E}"/>
                  </a:ext>
                </a:extLst>
              </p:cNvPr>
              <p:cNvSpPr txBox="1"/>
              <p:nvPr/>
            </p:nvSpPr>
            <p:spPr>
              <a:xfrm>
                <a:off x="6357168" y="4193150"/>
                <a:ext cx="3845641" cy="523220"/>
              </a:xfrm>
              <a:prstGeom prst="rect">
                <a:avLst/>
              </a:prstGeom>
              <a:noFill/>
            </p:spPr>
            <p:txBody>
              <a:bodyPr wrap="square" rtlCol="0">
                <a:spAutoFit/>
              </a:bodyPr>
              <a:lstStyle/>
              <a:p>
                <a:r>
                  <a:rPr lang="en-US" altLang="zh-CN" sz="2800" dirty="0">
                    <a:solidFill>
                      <a:schemeClr val="accent4"/>
                    </a:solidFill>
                  </a:rPr>
                  <a:t>Wall-clock time</a:t>
                </a:r>
                <a:endParaRPr lang="zh-CN" altLang="en-US" sz="2800" dirty="0">
                  <a:solidFill>
                    <a:schemeClr val="accent4"/>
                  </a:solidFill>
                </a:endParaRPr>
              </a:p>
            </p:txBody>
          </p:sp>
        </p:grpSp>
        <p:sp>
          <p:nvSpPr>
            <p:cNvPr id="50" name="文本框 49">
              <a:extLst>
                <a:ext uri="{FF2B5EF4-FFF2-40B4-BE49-F238E27FC236}">
                  <a16:creationId xmlns:a16="http://schemas.microsoft.com/office/drawing/2014/main" id="{23B0E891-9197-4A97-A991-4FFEBF792AE0}"/>
                </a:ext>
              </a:extLst>
            </p:cNvPr>
            <p:cNvSpPr txBox="1"/>
            <p:nvPr/>
          </p:nvSpPr>
          <p:spPr>
            <a:xfrm>
              <a:off x="8265112" y="3307899"/>
              <a:ext cx="1210265" cy="523220"/>
            </a:xfrm>
            <a:prstGeom prst="rect">
              <a:avLst/>
            </a:prstGeom>
            <a:noFill/>
          </p:spPr>
          <p:txBody>
            <a:bodyPr wrap="square" rtlCol="0">
              <a:spAutoFit/>
            </a:bodyPr>
            <a:lstStyle/>
            <a:p>
              <a:r>
                <a:rPr lang="en-US" altLang="zh-CN" sz="2800" dirty="0">
                  <a:solidFill>
                    <a:schemeClr val="accent6"/>
                  </a:solidFill>
                </a:rPr>
                <a:t>w(x)c</a:t>
              </a:r>
              <a:endParaRPr lang="zh-CN" altLang="en-US" sz="2800" dirty="0">
                <a:solidFill>
                  <a:schemeClr val="accent6"/>
                </a:solidFill>
              </a:endParaRPr>
            </a:p>
          </p:txBody>
        </p:sp>
      </p:grpSp>
      <p:sp>
        <p:nvSpPr>
          <p:cNvPr id="51" name="文本框 50">
            <a:extLst>
              <a:ext uri="{FF2B5EF4-FFF2-40B4-BE49-F238E27FC236}">
                <a16:creationId xmlns:a16="http://schemas.microsoft.com/office/drawing/2014/main" id="{F38C45C5-0E80-40E5-9B6E-50171AD7A399}"/>
              </a:ext>
            </a:extLst>
          </p:cNvPr>
          <p:cNvSpPr txBox="1"/>
          <p:nvPr/>
        </p:nvSpPr>
        <p:spPr>
          <a:xfrm>
            <a:off x="194341" y="5831335"/>
            <a:ext cx="5448613" cy="523220"/>
          </a:xfrm>
          <a:prstGeom prst="rect">
            <a:avLst/>
          </a:prstGeom>
          <a:noFill/>
        </p:spPr>
        <p:txBody>
          <a:bodyPr wrap="square" rtlCol="0">
            <a:spAutoFit/>
          </a:bodyPr>
          <a:lstStyle/>
          <a:p>
            <a:r>
              <a:rPr lang="en-US" altLang="zh-CN" sz="2800" dirty="0">
                <a:solidFill>
                  <a:schemeClr val="accent6"/>
                </a:solidFill>
              </a:rPr>
              <a:t>w(x)a, </a:t>
            </a:r>
            <a:r>
              <a:rPr lang="en-US" altLang="zh-CN" sz="2800" dirty="0">
                <a:solidFill>
                  <a:srgbClr val="B11FB1"/>
                </a:solidFill>
              </a:rPr>
              <a:t>r(x)a,</a:t>
            </a:r>
            <a:r>
              <a:rPr lang="en-US" altLang="zh-CN" sz="2800" dirty="0">
                <a:solidFill>
                  <a:srgbClr val="0000FF"/>
                </a:solidFill>
              </a:rPr>
              <a:t> </a:t>
            </a:r>
            <a:r>
              <a:rPr lang="en-US" altLang="zh-CN" sz="2800" dirty="0">
                <a:solidFill>
                  <a:srgbClr val="FF0000"/>
                </a:solidFill>
              </a:rPr>
              <a:t>w(x)b</a:t>
            </a:r>
            <a:r>
              <a:rPr lang="en-US" altLang="zh-CN" sz="2800" dirty="0">
                <a:solidFill>
                  <a:srgbClr val="0000FF"/>
                </a:solidFill>
              </a:rPr>
              <a:t>, r(x)b</a:t>
            </a:r>
            <a:r>
              <a:rPr lang="en-US" altLang="zh-CN" sz="2800" dirty="0">
                <a:solidFill>
                  <a:schemeClr val="accent6"/>
                </a:solidFill>
              </a:rPr>
              <a:t>, </a:t>
            </a:r>
            <a:r>
              <a:rPr lang="en-US" altLang="zh-CN" sz="2800" dirty="0">
                <a:solidFill>
                  <a:srgbClr val="B11FB1"/>
                </a:solidFill>
              </a:rPr>
              <a:t>r(x)b, </a:t>
            </a:r>
            <a:r>
              <a:rPr lang="en-US" altLang="zh-CN" sz="2800" dirty="0">
                <a:solidFill>
                  <a:srgbClr val="0000FF"/>
                </a:solidFill>
              </a:rPr>
              <a:t>r(x)a</a:t>
            </a:r>
            <a:endParaRPr lang="zh-CN" altLang="en-US" sz="2800" dirty="0">
              <a:solidFill>
                <a:srgbClr val="B11FB1"/>
              </a:solidFill>
            </a:endParaRPr>
          </a:p>
        </p:txBody>
      </p:sp>
      <p:sp>
        <p:nvSpPr>
          <p:cNvPr id="52" name="文本框 51">
            <a:extLst>
              <a:ext uri="{FF2B5EF4-FFF2-40B4-BE49-F238E27FC236}">
                <a16:creationId xmlns:a16="http://schemas.microsoft.com/office/drawing/2014/main" id="{75CE0E97-8F80-4ED8-A0AE-2B9555412719}"/>
              </a:ext>
            </a:extLst>
          </p:cNvPr>
          <p:cNvSpPr txBox="1"/>
          <p:nvPr/>
        </p:nvSpPr>
        <p:spPr>
          <a:xfrm>
            <a:off x="4748628" y="5666439"/>
            <a:ext cx="645940" cy="923330"/>
          </a:xfrm>
          <a:prstGeom prst="rect">
            <a:avLst/>
          </a:prstGeom>
          <a:noFill/>
        </p:spPr>
        <p:txBody>
          <a:bodyPr wrap="square" rtlCol="0">
            <a:spAutoFit/>
          </a:bodyPr>
          <a:lstStyle/>
          <a:p>
            <a:r>
              <a:rPr lang="en-US" altLang="zh-CN" sz="5400" b="1" dirty="0">
                <a:solidFill>
                  <a:srgbClr val="FF0000"/>
                </a:solidFill>
                <a:latin typeface="Arial" panose="020B0604020202020204" pitchFamily="34" charset="0"/>
                <a:cs typeface="Arial" panose="020B0604020202020204" pitchFamily="34" charset="0"/>
              </a:rPr>
              <a:t>X</a:t>
            </a:r>
            <a:endParaRPr lang="zh-CN" altLang="en-US" sz="5400" b="1" dirty="0">
              <a:solidFill>
                <a:srgbClr val="FF0000"/>
              </a:solidFill>
              <a:latin typeface="Arial" panose="020B0604020202020204" pitchFamily="34" charset="0"/>
              <a:cs typeface="Arial" panose="020B0604020202020204" pitchFamily="34" charset="0"/>
            </a:endParaRPr>
          </a:p>
        </p:txBody>
      </p:sp>
      <p:sp>
        <p:nvSpPr>
          <p:cNvPr id="53" name="文本框 52">
            <a:extLst>
              <a:ext uri="{FF2B5EF4-FFF2-40B4-BE49-F238E27FC236}">
                <a16:creationId xmlns:a16="http://schemas.microsoft.com/office/drawing/2014/main" id="{1C666F8F-8988-48F8-A86C-DC1613B09586}"/>
              </a:ext>
            </a:extLst>
          </p:cNvPr>
          <p:cNvSpPr txBox="1"/>
          <p:nvPr/>
        </p:nvSpPr>
        <p:spPr>
          <a:xfrm>
            <a:off x="193944" y="6305914"/>
            <a:ext cx="5448613" cy="523220"/>
          </a:xfrm>
          <a:prstGeom prst="rect">
            <a:avLst/>
          </a:prstGeom>
          <a:noFill/>
        </p:spPr>
        <p:txBody>
          <a:bodyPr wrap="square" rtlCol="0">
            <a:spAutoFit/>
          </a:bodyPr>
          <a:lstStyle/>
          <a:p>
            <a:r>
              <a:rPr lang="en-US" altLang="zh-CN" sz="2800" dirty="0">
                <a:solidFill>
                  <a:srgbClr val="FF0000"/>
                </a:solidFill>
              </a:rPr>
              <a:t>w(x)b</a:t>
            </a:r>
            <a:r>
              <a:rPr lang="en-US" altLang="zh-CN" sz="2800" dirty="0">
                <a:solidFill>
                  <a:srgbClr val="0000FF"/>
                </a:solidFill>
              </a:rPr>
              <a:t>, r(x)b</a:t>
            </a:r>
            <a:r>
              <a:rPr lang="en-US" altLang="zh-CN" sz="2800" dirty="0">
                <a:solidFill>
                  <a:schemeClr val="accent6"/>
                </a:solidFill>
              </a:rPr>
              <a:t>, w(x)a, </a:t>
            </a:r>
            <a:r>
              <a:rPr lang="en-US" altLang="zh-CN" sz="2800" dirty="0">
                <a:solidFill>
                  <a:srgbClr val="B11FB1"/>
                </a:solidFill>
              </a:rPr>
              <a:t>r(x)a,</a:t>
            </a:r>
            <a:r>
              <a:rPr lang="en-US" altLang="zh-CN" sz="2800" dirty="0">
                <a:solidFill>
                  <a:srgbClr val="0000FF"/>
                </a:solidFill>
              </a:rPr>
              <a:t> r(x)a,</a:t>
            </a:r>
            <a:r>
              <a:rPr lang="en-US" altLang="zh-CN" sz="2800" dirty="0">
                <a:solidFill>
                  <a:srgbClr val="B11FB1"/>
                </a:solidFill>
              </a:rPr>
              <a:t> r(x)b </a:t>
            </a:r>
            <a:endParaRPr lang="zh-CN" altLang="en-US" sz="2800" dirty="0">
              <a:solidFill>
                <a:srgbClr val="B11FB1"/>
              </a:solidFill>
            </a:endParaRPr>
          </a:p>
        </p:txBody>
      </p:sp>
      <p:sp>
        <p:nvSpPr>
          <p:cNvPr id="54" name="文本框 53">
            <a:extLst>
              <a:ext uri="{FF2B5EF4-FFF2-40B4-BE49-F238E27FC236}">
                <a16:creationId xmlns:a16="http://schemas.microsoft.com/office/drawing/2014/main" id="{2F25A7B2-9AFD-4E5C-BBDD-CE2BD3B93FF3}"/>
              </a:ext>
            </a:extLst>
          </p:cNvPr>
          <p:cNvSpPr txBox="1"/>
          <p:nvPr/>
        </p:nvSpPr>
        <p:spPr>
          <a:xfrm>
            <a:off x="4748231" y="6141018"/>
            <a:ext cx="645940" cy="923330"/>
          </a:xfrm>
          <a:prstGeom prst="rect">
            <a:avLst/>
          </a:prstGeom>
          <a:noFill/>
        </p:spPr>
        <p:txBody>
          <a:bodyPr wrap="square" rtlCol="0">
            <a:spAutoFit/>
          </a:bodyPr>
          <a:lstStyle/>
          <a:p>
            <a:r>
              <a:rPr lang="en-US" altLang="zh-CN" sz="5400" b="1" dirty="0">
                <a:solidFill>
                  <a:srgbClr val="FF0000"/>
                </a:solidFill>
                <a:latin typeface="Arial" panose="020B0604020202020204" pitchFamily="34" charset="0"/>
                <a:cs typeface="Arial" panose="020B0604020202020204" pitchFamily="34" charset="0"/>
              </a:rPr>
              <a:t>X</a:t>
            </a:r>
            <a:endParaRPr lang="zh-CN" altLang="en-US" sz="5400" b="1" dirty="0">
              <a:solidFill>
                <a:srgbClr val="FF0000"/>
              </a:solidFill>
              <a:latin typeface="Arial" panose="020B0604020202020204" pitchFamily="34" charset="0"/>
              <a:cs typeface="Arial" panose="020B0604020202020204" pitchFamily="34" charset="0"/>
            </a:endParaRPr>
          </a:p>
        </p:txBody>
      </p:sp>
      <p:sp>
        <p:nvSpPr>
          <p:cNvPr id="57" name="文本框 56">
            <a:extLst>
              <a:ext uri="{FF2B5EF4-FFF2-40B4-BE49-F238E27FC236}">
                <a16:creationId xmlns:a16="http://schemas.microsoft.com/office/drawing/2014/main" id="{75B596DE-6514-4ED7-AC6F-D731192188B9}"/>
              </a:ext>
            </a:extLst>
          </p:cNvPr>
          <p:cNvSpPr txBox="1"/>
          <p:nvPr/>
        </p:nvSpPr>
        <p:spPr>
          <a:xfrm>
            <a:off x="6430149" y="5684680"/>
            <a:ext cx="645940" cy="923330"/>
          </a:xfrm>
          <a:prstGeom prst="rect">
            <a:avLst/>
          </a:prstGeom>
          <a:noFill/>
        </p:spPr>
        <p:txBody>
          <a:bodyPr wrap="square" rtlCol="0">
            <a:spAutoFit/>
          </a:bodyPr>
          <a:lstStyle/>
          <a:p>
            <a:r>
              <a:rPr lang="en-US" altLang="zh-CN" sz="5400" b="1" dirty="0">
                <a:solidFill>
                  <a:srgbClr val="FF0000"/>
                </a:solidFill>
                <a:latin typeface="Arial" panose="020B0604020202020204" pitchFamily="34" charset="0"/>
                <a:cs typeface="Arial" panose="020B0604020202020204" pitchFamily="34" charset="0"/>
              </a:rPr>
              <a:t>X</a:t>
            </a:r>
            <a:endParaRPr lang="zh-CN" altLang="en-US" sz="5400" b="1" dirty="0">
              <a:solidFill>
                <a:srgbClr val="FF0000"/>
              </a:solidFill>
              <a:latin typeface="Arial" panose="020B0604020202020204" pitchFamily="34" charset="0"/>
              <a:cs typeface="Arial" panose="020B0604020202020204" pitchFamily="34" charset="0"/>
            </a:endParaRPr>
          </a:p>
        </p:txBody>
      </p:sp>
      <p:sp>
        <p:nvSpPr>
          <p:cNvPr id="58" name="文本框 57">
            <a:extLst>
              <a:ext uri="{FF2B5EF4-FFF2-40B4-BE49-F238E27FC236}">
                <a16:creationId xmlns:a16="http://schemas.microsoft.com/office/drawing/2014/main" id="{4A7D1EF2-6F88-4BC0-925D-FF797DE0C3D3}"/>
              </a:ext>
            </a:extLst>
          </p:cNvPr>
          <p:cNvSpPr txBox="1"/>
          <p:nvPr/>
        </p:nvSpPr>
        <p:spPr>
          <a:xfrm>
            <a:off x="8191049" y="5685262"/>
            <a:ext cx="645940" cy="923330"/>
          </a:xfrm>
          <a:prstGeom prst="rect">
            <a:avLst/>
          </a:prstGeom>
          <a:noFill/>
        </p:spPr>
        <p:txBody>
          <a:bodyPr wrap="square" rtlCol="0">
            <a:spAutoFit/>
          </a:bodyPr>
          <a:lstStyle/>
          <a:p>
            <a:r>
              <a:rPr lang="en-US" altLang="zh-CN" sz="5400" b="1" dirty="0">
                <a:solidFill>
                  <a:srgbClr val="FF0000"/>
                </a:solidFill>
                <a:latin typeface="Arial" panose="020B0604020202020204" pitchFamily="34" charset="0"/>
                <a:cs typeface="Arial" panose="020B0604020202020204" pitchFamily="34" charset="0"/>
              </a:rPr>
              <a:t>X</a:t>
            </a:r>
            <a:endParaRPr lang="zh-CN" altLang="en-US" sz="54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7600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fade">
                                      <p:cBhvr>
                                        <p:cTn id="12" dur="500"/>
                                        <p:tgtEl>
                                          <p:spTgt spid="4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fade">
                                      <p:cBhvr>
                                        <p:cTn id="17" dur="500"/>
                                        <p:tgtEl>
                                          <p:spTgt spid="4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1">
                                            <p:txEl>
                                              <p:pRg st="0" end="0"/>
                                            </p:txEl>
                                          </p:spTgt>
                                        </p:tgtEl>
                                        <p:attrNameLst>
                                          <p:attrName>style.visibility</p:attrName>
                                        </p:attrNameLst>
                                      </p:cBhvr>
                                      <p:to>
                                        <p:strVal val="visible"/>
                                      </p:to>
                                    </p:set>
                                    <p:animEffect transition="in" filter="wipe(left)">
                                      <p:cBhvr>
                                        <p:cTn id="22" dur="3000"/>
                                        <p:tgtEl>
                                          <p:spTgt spid="51">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2"/>
                                        </p:tgtEl>
                                        <p:attrNameLst>
                                          <p:attrName>style.visibility</p:attrName>
                                        </p:attrNameLst>
                                      </p:cBhvr>
                                      <p:to>
                                        <p:strVal val="visible"/>
                                      </p:to>
                                    </p:set>
                                    <p:animEffect transition="in" filter="fade">
                                      <p:cBhvr>
                                        <p:cTn id="27" dur="500"/>
                                        <p:tgtEl>
                                          <p:spTgt spid="5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3">
                                            <p:txEl>
                                              <p:pRg st="0" end="0"/>
                                            </p:txEl>
                                          </p:spTgt>
                                        </p:tgtEl>
                                        <p:attrNameLst>
                                          <p:attrName>style.visibility</p:attrName>
                                        </p:attrNameLst>
                                      </p:cBhvr>
                                      <p:to>
                                        <p:strVal val="visible"/>
                                      </p:to>
                                    </p:set>
                                    <p:animEffect transition="in" filter="wipe(left)">
                                      <p:cBhvr>
                                        <p:cTn id="32" dur="3000"/>
                                        <p:tgtEl>
                                          <p:spTgt spid="53">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4"/>
                                        </p:tgtEl>
                                        <p:attrNameLst>
                                          <p:attrName>style.visibility</p:attrName>
                                        </p:attrNameLst>
                                      </p:cBhvr>
                                      <p:to>
                                        <p:strVal val="visible"/>
                                      </p:to>
                                    </p:set>
                                    <p:animEffect transition="in" filter="fade">
                                      <p:cBhvr>
                                        <p:cTn id="37" dur="500"/>
                                        <p:tgtEl>
                                          <p:spTgt spid="5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fade">
                                      <p:cBhvr>
                                        <p:cTn id="42" dur="500"/>
                                        <p:tgtEl>
                                          <p:spTgt spid="4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9"/>
                                        </p:tgtEl>
                                        <p:attrNameLst>
                                          <p:attrName>style.visibility</p:attrName>
                                        </p:attrNameLst>
                                      </p:cBhvr>
                                      <p:to>
                                        <p:strVal val="visible"/>
                                      </p:to>
                                    </p:set>
                                    <p:animEffect transition="in" filter="fade">
                                      <p:cBhvr>
                                        <p:cTn id="47" dur="500"/>
                                        <p:tgtEl>
                                          <p:spTgt spid="4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4"/>
                                        </p:tgtEl>
                                        <p:attrNameLst>
                                          <p:attrName>style.visibility</p:attrName>
                                        </p:attrNameLst>
                                      </p:cBhvr>
                                      <p:to>
                                        <p:strVal val="visible"/>
                                      </p:to>
                                    </p:set>
                                    <p:animEffect transition="in" filter="fade">
                                      <p:cBhvr>
                                        <p:cTn id="52" dur="500"/>
                                        <p:tgtEl>
                                          <p:spTgt spid="44"/>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5"/>
                                        </p:tgtEl>
                                        <p:attrNameLst>
                                          <p:attrName>style.visibility</p:attrName>
                                        </p:attrNameLst>
                                      </p:cBhvr>
                                      <p:to>
                                        <p:strVal val="visible"/>
                                      </p:to>
                                    </p:set>
                                    <p:animEffect transition="in" filter="fade">
                                      <p:cBhvr>
                                        <p:cTn id="57" dur="500"/>
                                        <p:tgtEl>
                                          <p:spTgt spid="45"/>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7"/>
                                        </p:tgtEl>
                                        <p:attrNameLst>
                                          <p:attrName>style.visibility</p:attrName>
                                        </p:attrNameLst>
                                      </p:cBhvr>
                                      <p:to>
                                        <p:strVal val="visible"/>
                                      </p:to>
                                    </p:set>
                                    <p:animEffect transition="in" filter="fade">
                                      <p:cBhvr>
                                        <p:cTn id="62" dur="500"/>
                                        <p:tgtEl>
                                          <p:spTgt spid="47"/>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57"/>
                                        </p:tgtEl>
                                        <p:attrNameLst>
                                          <p:attrName>style.visibility</p:attrName>
                                        </p:attrNameLst>
                                      </p:cBhvr>
                                      <p:to>
                                        <p:strVal val="visible"/>
                                      </p:to>
                                    </p:set>
                                    <p:animEffect transition="in" filter="fade">
                                      <p:cBhvr>
                                        <p:cTn id="67" dur="500"/>
                                        <p:tgtEl>
                                          <p:spTgt spid="57"/>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58"/>
                                        </p:tgtEl>
                                        <p:attrNameLst>
                                          <p:attrName>style.visibility</p:attrName>
                                        </p:attrNameLst>
                                      </p:cBhvr>
                                      <p:to>
                                        <p:strVal val="visible"/>
                                      </p:to>
                                    </p:set>
                                    <p:animEffect transition="in" filter="fade">
                                      <p:cBhvr>
                                        <p:cTn id="72"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4" grpId="0"/>
      <p:bldP spid="45" grpId="0"/>
      <p:bldP spid="47" grpId="0" animBg="1"/>
      <p:bldP spid="48" grpId="0"/>
      <p:bldP spid="49" grpId="0"/>
      <p:bldP spid="51" grpId="0" build="allAtOnce"/>
      <p:bldP spid="52" grpId="0"/>
      <p:bldP spid="53" grpId="0" build="allAtOnce"/>
      <p:bldP spid="54" grpId="0"/>
      <p:bldP spid="57" grpId="0"/>
      <p:bldP spid="58"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12E5E5-A058-497A-8A5A-A08A26665FB5}"/>
              </a:ext>
            </a:extLst>
          </p:cNvPr>
          <p:cNvSpPr>
            <a:spLocks noGrp="1"/>
          </p:cNvSpPr>
          <p:nvPr>
            <p:ph type="title"/>
          </p:nvPr>
        </p:nvSpPr>
        <p:spPr/>
        <p:txBody>
          <a:bodyPr/>
          <a:lstStyle/>
          <a:p>
            <a:r>
              <a:rPr lang="en-US" altLang="zh-CN" dirty="0"/>
              <a:t>Sequential Consistency</a:t>
            </a:r>
            <a:endParaRPr lang="zh-CN" altLang="en-US" dirty="0"/>
          </a:p>
        </p:txBody>
      </p:sp>
      <p:sp>
        <p:nvSpPr>
          <p:cNvPr id="3" name="灯片编号占位符 2">
            <a:extLst>
              <a:ext uri="{FF2B5EF4-FFF2-40B4-BE49-F238E27FC236}">
                <a16:creationId xmlns:a16="http://schemas.microsoft.com/office/drawing/2014/main" id="{E4144200-E4E9-440A-A3A9-337A084781AC}"/>
              </a:ext>
            </a:extLst>
          </p:cNvPr>
          <p:cNvSpPr>
            <a:spLocks noGrp="1"/>
          </p:cNvSpPr>
          <p:nvPr>
            <p:ph type="sldNum" sz="quarter" idx="12"/>
          </p:nvPr>
        </p:nvSpPr>
        <p:spPr/>
        <p:txBody>
          <a:bodyPr/>
          <a:lstStyle/>
          <a:p>
            <a:fld id="{F210D295-9B15-4757-888B-4FDF115DEA16}" type="slidenum">
              <a:rPr lang="zh-CN" altLang="en-US" smtClean="0"/>
              <a:t>57</a:t>
            </a:fld>
            <a:endParaRPr lang="zh-CN" altLang="en-US"/>
          </a:p>
        </p:txBody>
      </p:sp>
      <p:sp>
        <p:nvSpPr>
          <p:cNvPr id="4" name="内容占位符 3">
            <a:extLst>
              <a:ext uri="{FF2B5EF4-FFF2-40B4-BE49-F238E27FC236}">
                <a16:creationId xmlns:a16="http://schemas.microsoft.com/office/drawing/2014/main" id="{5B0B8E44-4A9E-4106-8E47-2D233B86D4BE}"/>
              </a:ext>
            </a:extLst>
          </p:cNvPr>
          <p:cNvSpPr>
            <a:spLocks noGrp="1"/>
          </p:cNvSpPr>
          <p:nvPr>
            <p:ph idx="1"/>
          </p:nvPr>
        </p:nvSpPr>
        <p:spPr>
          <a:xfrm>
            <a:off x="211545" y="1628585"/>
            <a:ext cx="6631004" cy="4910329"/>
          </a:xfrm>
        </p:spPr>
        <p:txBody>
          <a:bodyPr>
            <a:normAutofit fontScale="92500" lnSpcReduction="10000"/>
          </a:bodyPr>
          <a:lstStyle/>
          <a:p>
            <a:r>
              <a:rPr lang="en-US" altLang="zh-CN" dirty="0"/>
              <a:t>Easier to implement</a:t>
            </a:r>
          </a:p>
          <a:p>
            <a:pPr lvl="1"/>
            <a:r>
              <a:rPr lang="en-US" altLang="zh-CN" b="1" dirty="0">
                <a:solidFill>
                  <a:schemeClr val="accent6"/>
                </a:solidFill>
              </a:rPr>
              <a:t>No global wall-clock time</a:t>
            </a:r>
          </a:p>
          <a:p>
            <a:pPr lvl="2"/>
            <a:r>
              <a:rPr lang="en-US" altLang="zh-CN" dirty="0"/>
              <a:t>Free to order concurrent events (not forced to order by op start time)</a:t>
            </a:r>
          </a:p>
          <a:p>
            <a:r>
              <a:rPr lang="en-US" altLang="zh-CN" dirty="0"/>
              <a:t>However, performance is</a:t>
            </a:r>
            <a:r>
              <a:rPr lang="en-US" altLang="zh-CN" b="1" dirty="0">
                <a:solidFill>
                  <a:srgbClr val="FF0000"/>
                </a:solidFill>
              </a:rPr>
              <a:t> still limited</a:t>
            </a:r>
          </a:p>
          <a:p>
            <a:pPr lvl="1"/>
            <a:r>
              <a:rPr lang="en-US" altLang="zh-CN" dirty="0"/>
              <a:t>Once a machine's write completes, other machines' reads must see new data</a:t>
            </a:r>
          </a:p>
          <a:p>
            <a:pPr lvl="1"/>
            <a:r>
              <a:rPr lang="en-US" altLang="zh-CN" dirty="0"/>
              <a:t>Thus communication cannot be omitted or much delayed</a:t>
            </a:r>
          </a:p>
          <a:p>
            <a:pPr lvl="1"/>
            <a:r>
              <a:rPr lang="en-US" altLang="zh-CN" dirty="0"/>
              <a:t>Thus either reads or writes (or both) will be expensive</a:t>
            </a:r>
          </a:p>
        </p:txBody>
      </p:sp>
      <p:pic>
        <p:nvPicPr>
          <p:cNvPr id="5" name="图片 4">
            <a:extLst>
              <a:ext uri="{FF2B5EF4-FFF2-40B4-BE49-F238E27FC236}">
                <a16:creationId xmlns:a16="http://schemas.microsoft.com/office/drawing/2014/main" id="{135FF036-155D-4F0B-86A9-0B8E77FAD2F0}"/>
              </a:ext>
            </a:extLst>
          </p:cNvPr>
          <p:cNvPicPr>
            <a:picLocks noChangeAspect="1"/>
          </p:cNvPicPr>
          <p:nvPr/>
        </p:nvPicPr>
        <p:blipFill>
          <a:blip r:embed="rId2"/>
          <a:stretch>
            <a:fillRect/>
          </a:stretch>
        </p:blipFill>
        <p:spPr>
          <a:xfrm>
            <a:off x="6601389" y="1729555"/>
            <a:ext cx="5590611" cy="3658720"/>
          </a:xfrm>
          <a:prstGeom prst="rect">
            <a:avLst/>
          </a:prstGeom>
        </p:spPr>
      </p:pic>
    </p:spTree>
    <p:extLst>
      <p:ext uri="{BB962C8B-B14F-4D97-AF65-F5344CB8AC3E}">
        <p14:creationId xmlns:p14="http://schemas.microsoft.com/office/powerpoint/2010/main" val="3319535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Effect transition="in" filter="fade">
                                      <p:cBhvr>
                                        <p:cTn id="23" dur="500"/>
                                        <p:tgtEl>
                                          <p:spTgt spid="4">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
                                            <p:txEl>
                                              <p:pRg st="4" end="4"/>
                                            </p:txEl>
                                          </p:spTgt>
                                        </p:tgtEl>
                                        <p:attrNameLst>
                                          <p:attrName>style.visibility</p:attrName>
                                        </p:attrNameLst>
                                      </p:cBhvr>
                                      <p:to>
                                        <p:strVal val="visible"/>
                                      </p:to>
                                    </p:set>
                                    <p:animEffect transition="in" filter="fade">
                                      <p:cBhvr>
                                        <p:cTn id="28" dur="500"/>
                                        <p:tgtEl>
                                          <p:spTgt spid="4">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animEffect transition="in" filter="fade">
                                      <p:cBhvr>
                                        <p:cTn id="33" dur="500"/>
                                        <p:tgtEl>
                                          <p:spTgt spid="4">
                                            <p:txEl>
                                              <p:pRg st="5" end="5"/>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
                                            <p:txEl>
                                              <p:pRg st="6" end="6"/>
                                            </p:txEl>
                                          </p:spTgt>
                                        </p:tgtEl>
                                        <p:attrNameLst>
                                          <p:attrName>style.visibility</p:attrName>
                                        </p:attrNameLst>
                                      </p:cBhvr>
                                      <p:to>
                                        <p:strVal val="visible"/>
                                      </p:to>
                                    </p:set>
                                    <p:animEffect transition="in" filter="fade">
                                      <p:cBhvr>
                                        <p:cTn id="36"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9FD4C7-347B-4416-BB07-AE585CDE86E8}"/>
              </a:ext>
            </a:extLst>
          </p:cNvPr>
          <p:cNvSpPr>
            <a:spLocks noGrp="1"/>
          </p:cNvSpPr>
          <p:nvPr>
            <p:ph type="title"/>
          </p:nvPr>
        </p:nvSpPr>
        <p:spPr/>
        <p:txBody>
          <a:bodyPr>
            <a:normAutofit/>
          </a:bodyPr>
          <a:lstStyle/>
          <a:p>
            <a:r>
              <a:rPr lang="en-US" altLang="zh-CN" dirty="0"/>
              <a:t>Causal Consistency</a:t>
            </a:r>
            <a:endParaRPr lang="zh-CN" altLang="en-US" dirty="0"/>
          </a:p>
        </p:txBody>
      </p:sp>
      <p:sp>
        <p:nvSpPr>
          <p:cNvPr id="3" name="灯片编号占位符 2">
            <a:extLst>
              <a:ext uri="{FF2B5EF4-FFF2-40B4-BE49-F238E27FC236}">
                <a16:creationId xmlns:a16="http://schemas.microsoft.com/office/drawing/2014/main" id="{0778B069-CA98-471D-B24C-873108931379}"/>
              </a:ext>
            </a:extLst>
          </p:cNvPr>
          <p:cNvSpPr>
            <a:spLocks noGrp="1"/>
          </p:cNvSpPr>
          <p:nvPr>
            <p:ph type="sldNum" sz="quarter" idx="12"/>
          </p:nvPr>
        </p:nvSpPr>
        <p:spPr/>
        <p:txBody>
          <a:bodyPr/>
          <a:lstStyle/>
          <a:p>
            <a:fld id="{F210D295-9B15-4757-888B-4FDF115DEA16}" type="slidenum">
              <a:rPr lang="zh-CN" altLang="en-US" smtClean="0"/>
              <a:t>58</a:t>
            </a:fld>
            <a:endParaRPr lang="zh-CN" altLang="en-US"/>
          </a:p>
        </p:txBody>
      </p:sp>
      <p:sp>
        <p:nvSpPr>
          <p:cNvPr id="4" name="内容占位符 3">
            <a:extLst>
              <a:ext uri="{FF2B5EF4-FFF2-40B4-BE49-F238E27FC236}">
                <a16:creationId xmlns:a16="http://schemas.microsoft.com/office/drawing/2014/main" id="{DA3A72BE-79BA-4C62-A598-71BBE86D4825}"/>
              </a:ext>
            </a:extLst>
          </p:cNvPr>
          <p:cNvSpPr>
            <a:spLocks noGrp="1"/>
          </p:cNvSpPr>
          <p:nvPr>
            <p:ph idx="1"/>
          </p:nvPr>
        </p:nvSpPr>
        <p:spPr>
          <a:xfrm>
            <a:off x="838199" y="1290862"/>
            <a:ext cx="10904621" cy="4910329"/>
          </a:xfrm>
        </p:spPr>
        <p:txBody>
          <a:bodyPr>
            <a:normAutofit lnSpcReduction="10000"/>
          </a:bodyPr>
          <a:lstStyle/>
          <a:p>
            <a:r>
              <a:rPr lang="en-US" altLang="zh-CN" dirty="0"/>
              <a:t>Any execution is the same as if all </a:t>
            </a:r>
            <a:r>
              <a:rPr lang="en-US" altLang="zh-CN" b="1" dirty="0">
                <a:solidFill>
                  <a:srgbClr val="FF0000"/>
                </a:solidFill>
              </a:rPr>
              <a:t>causally-related</a:t>
            </a:r>
            <a:r>
              <a:rPr lang="en-US" altLang="zh-CN" dirty="0"/>
              <a:t> read/write ops were executed in an </a:t>
            </a:r>
            <a:r>
              <a:rPr lang="en-US" altLang="zh-CN" b="1" dirty="0">
                <a:solidFill>
                  <a:srgbClr val="FF0000"/>
                </a:solidFill>
              </a:rPr>
              <a:t>order that reflects their causality</a:t>
            </a:r>
          </a:p>
          <a:p>
            <a:pPr lvl="1"/>
            <a:r>
              <a:rPr lang="en-US" altLang="zh-CN" dirty="0"/>
              <a:t>All causally-unrelated ops may be seen in different orders</a:t>
            </a:r>
          </a:p>
          <a:p>
            <a:r>
              <a:rPr lang="en-US" altLang="zh-CN" dirty="0"/>
              <a:t>In other words, all processes in the system agree on the order of the causally related operations</a:t>
            </a:r>
          </a:p>
          <a:p>
            <a:r>
              <a:rPr lang="en-US" altLang="zh-CN" dirty="0"/>
              <a:t>Therefore:</a:t>
            </a:r>
          </a:p>
          <a:p>
            <a:pPr lvl="1"/>
            <a:r>
              <a:rPr lang="en-US" altLang="zh-CN" dirty="0"/>
              <a:t>Reads are fresh only related to the writes that they are causally dependent on</a:t>
            </a:r>
          </a:p>
          <a:p>
            <a:pPr lvl="1"/>
            <a:r>
              <a:rPr lang="en-US" altLang="zh-CN" dirty="0"/>
              <a:t>Only causally-related writes are ordered by all replicas in the same way, but concurrent writes may be committed in different orders by different replicas, and hence read in different orders by different applications</a:t>
            </a:r>
          </a:p>
        </p:txBody>
      </p:sp>
    </p:spTree>
    <p:extLst>
      <p:ext uri="{BB962C8B-B14F-4D97-AF65-F5344CB8AC3E}">
        <p14:creationId xmlns:p14="http://schemas.microsoft.com/office/powerpoint/2010/main" val="313098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fade">
                                      <p:cBhvr>
                                        <p:cTn id="20" dur="500"/>
                                        <p:tgtEl>
                                          <p:spTgt spid="4">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fade">
                                      <p:cBhvr>
                                        <p:cTn id="23" dur="500"/>
                                        <p:tgtEl>
                                          <p:spTgt spid="4">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animEffect transition="in" filter="fade">
                                      <p:cBhvr>
                                        <p:cTn id="28"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544E7A-1696-43A4-82E3-673EFBB864AC}"/>
              </a:ext>
            </a:extLst>
          </p:cNvPr>
          <p:cNvSpPr>
            <a:spLocks noGrp="1"/>
          </p:cNvSpPr>
          <p:nvPr>
            <p:ph type="title"/>
          </p:nvPr>
        </p:nvSpPr>
        <p:spPr/>
        <p:txBody>
          <a:bodyPr/>
          <a:lstStyle/>
          <a:p>
            <a:r>
              <a:rPr lang="en-US" altLang="zh-CN" dirty="0"/>
              <a:t>Causal Consistency</a:t>
            </a:r>
            <a:endParaRPr lang="zh-CN" altLang="en-US" dirty="0"/>
          </a:p>
        </p:txBody>
      </p:sp>
      <p:sp>
        <p:nvSpPr>
          <p:cNvPr id="3" name="灯片编号占位符 2">
            <a:extLst>
              <a:ext uri="{FF2B5EF4-FFF2-40B4-BE49-F238E27FC236}">
                <a16:creationId xmlns:a16="http://schemas.microsoft.com/office/drawing/2014/main" id="{B6F8ABDE-045E-44FD-AE2F-B8FF2EE2B911}"/>
              </a:ext>
            </a:extLst>
          </p:cNvPr>
          <p:cNvSpPr>
            <a:spLocks noGrp="1"/>
          </p:cNvSpPr>
          <p:nvPr>
            <p:ph type="sldNum" sz="quarter" idx="12"/>
          </p:nvPr>
        </p:nvSpPr>
        <p:spPr/>
        <p:txBody>
          <a:bodyPr/>
          <a:lstStyle/>
          <a:p>
            <a:fld id="{F210D295-9B15-4757-888B-4FDF115DEA16}" type="slidenum">
              <a:rPr lang="zh-CN" altLang="en-US" smtClean="0"/>
              <a:t>59</a:t>
            </a:fld>
            <a:endParaRPr lang="zh-CN" altLang="en-US"/>
          </a:p>
        </p:txBody>
      </p:sp>
      <p:sp>
        <p:nvSpPr>
          <p:cNvPr id="4" name="内容占位符 3">
            <a:extLst>
              <a:ext uri="{FF2B5EF4-FFF2-40B4-BE49-F238E27FC236}">
                <a16:creationId xmlns:a16="http://schemas.microsoft.com/office/drawing/2014/main" id="{6C2D5362-3B52-4514-B69F-C38A880C87EB}"/>
              </a:ext>
            </a:extLst>
          </p:cNvPr>
          <p:cNvSpPr>
            <a:spLocks noGrp="1"/>
          </p:cNvSpPr>
          <p:nvPr>
            <p:ph idx="1"/>
          </p:nvPr>
        </p:nvSpPr>
        <p:spPr>
          <a:xfrm>
            <a:off x="838200" y="1290862"/>
            <a:ext cx="10515600" cy="4910329"/>
          </a:xfrm>
        </p:spPr>
        <p:txBody>
          <a:bodyPr/>
          <a:lstStyle/>
          <a:p>
            <a:r>
              <a:rPr lang="en-US" altLang="zh-CN" dirty="0"/>
              <a:t>Any execution is the same as if all </a:t>
            </a:r>
            <a:r>
              <a:rPr lang="en-US" altLang="zh-CN" b="1" dirty="0">
                <a:solidFill>
                  <a:srgbClr val="FF0000"/>
                </a:solidFill>
              </a:rPr>
              <a:t>causally-related</a:t>
            </a:r>
            <a:r>
              <a:rPr lang="en-US" altLang="zh-CN" dirty="0"/>
              <a:t> read/write ops were executed in an </a:t>
            </a:r>
            <a:r>
              <a:rPr lang="en-US" altLang="zh-CN" b="1" dirty="0">
                <a:solidFill>
                  <a:srgbClr val="FF0000"/>
                </a:solidFill>
              </a:rPr>
              <a:t>order that reflects their causality</a:t>
            </a:r>
          </a:p>
          <a:p>
            <a:pPr lvl="1"/>
            <a:r>
              <a:rPr lang="en-US" altLang="zh-CN" dirty="0"/>
              <a:t>All causally-unrelated ops may be seen in different orders</a:t>
            </a:r>
          </a:p>
          <a:p>
            <a:pPr marL="0" indent="0">
              <a:buNone/>
            </a:pPr>
            <a:endParaRPr lang="zh-CN" altLang="en-US" dirty="0"/>
          </a:p>
        </p:txBody>
      </p:sp>
      <p:grpSp>
        <p:nvGrpSpPr>
          <p:cNvPr id="5" name="组合 4">
            <a:extLst>
              <a:ext uri="{FF2B5EF4-FFF2-40B4-BE49-F238E27FC236}">
                <a16:creationId xmlns:a16="http://schemas.microsoft.com/office/drawing/2014/main" id="{F572D56A-7C8A-46D5-88F0-6F13356D101E}"/>
              </a:ext>
            </a:extLst>
          </p:cNvPr>
          <p:cNvGrpSpPr/>
          <p:nvPr/>
        </p:nvGrpSpPr>
        <p:grpSpPr>
          <a:xfrm>
            <a:off x="351520" y="2521117"/>
            <a:ext cx="5623134" cy="2597387"/>
            <a:chOff x="2147213" y="4193150"/>
            <a:chExt cx="8132280" cy="2597387"/>
          </a:xfrm>
        </p:grpSpPr>
        <p:cxnSp>
          <p:nvCxnSpPr>
            <p:cNvPr id="6" name="直接连接符 5">
              <a:extLst>
                <a:ext uri="{FF2B5EF4-FFF2-40B4-BE49-F238E27FC236}">
                  <a16:creationId xmlns:a16="http://schemas.microsoft.com/office/drawing/2014/main" id="{8CE8722F-9234-4D9A-8F5D-9435EE8A6FE3}"/>
                </a:ext>
              </a:extLst>
            </p:cNvPr>
            <p:cNvCxnSpPr/>
            <p:nvPr/>
          </p:nvCxnSpPr>
          <p:spPr>
            <a:xfrm>
              <a:off x="2147213" y="5173304"/>
              <a:ext cx="754111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FE2D3A5B-246C-483F-8594-734AE9EBC8BD}"/>
                </a:ext>
              </a:extLst>
            </p:cNvPr>
            <p:cNvCxnSpPr/>
            <p:nvPr/>
          </p:nvCxnSpPr>
          <p:spPr>
            <a:xfrm>
              <a:off x="2147213" y="5712979"/>
              <a:ext cx="754111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A97151FE-FAC1-460B-9BAC-1797AF4B7B1A}"/>
                </a:ext>
              </a:extLst>
            </p:cNvPr>
            <p:cNvCxnSpPr/>
            <p:nvPr/>
          </p:nvCxnSpPr>
          <p:spPr>
            <a:xfrm>
              <a:off x="2147213" y="6250862"/>
              <a:ext cx="754111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A576BD41-A3A6-43F9-A859-A1F2ABD4AF9D}"/>
                </a:ext>
              </a:extLst>
            </p:cNvPr>
            <p:cNvCxnSpPr/>
            <p:nvPr/>
          </p:nvCxnSpPr>
          <p:spPr>
            <a:xfrm>
              <a:off x="2147213" y="6790537"/>
              <a:ext cx="754111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EA52ED6D-35C9-45A3-A4C2-7437D734FD4B}"/>
                </a:ext>
              </a:extLst>
            </p:cNvPr>
            <p:cNvSpPr txBox="1"/>
            <p:nvPr/>
          </p:nvSpPr>
          <p:spPr>
            <a:xfrm>
              <a:off x="2147213" y="5196195"/>
              <a:ext cx="861304" cy="523220"/>
            </a:xfrm>
            <a:prstGeom prst="rect">
              <a:avLst/>
            </a:prstGeom>
            <a:noFill/>
          </p:spPr>
          <p:txBody>
            <a:bodyPr wrap="square" rtlCol="0">
              <a:spAutoFit/>
            </a:bodyPr>
            <a:lstStyle/>
            <a:p>
              <a:r>
                <a:rPr lang="en-US" altLang="zh-CN" sz="2800" b="1" dirty="0">
                  <a:solidFill>
                    <a:srgbClr val="FF0000"/>
                  </a:solidFill>
                </a:rPr>
                <a:t>P2:</a:t>
              </a:r>
              <a:endParaRPr lang="zh-CN" altLang="en-US" sz="2800" b="1" dirty="0">
                <a:solidFill>
                  <a:srgbClr val="FF0000"/>
                </a:solidFill>
              </a:endParaRPr>
            </a:p>
          </p:txBody>
        </p:sp>
        <p:sp>
          <p:nvSpPr>
            <p:cNvPr id="11" name="文本框 10">
              <a:extLst>
                <a:ext uri="{FF2B5EF4-FFF2-40B4-BE49-F238E27FC236}">
                  <a16:creationId xmlns:a16="http://schemas.microsoft.com/office/drawing/2014/main" id="{57D3177A-4D4A-4CE7-9477-7A29022D0D42}"/>
                </a:ext>
              </a:extLst>
            </p:cNvPr>
            <p:cNvSpPr txBox="1"/>
            <p:nvPr/>
          </p:nvSpPr>
          <p:spPr>
            <a:xfrm>
              <a:off x="2147213" y="5735869"/>
              <a:ext cx="861304" cy="523220"/>
            </a:xfrm>
            <a:prstGeom prst="rect">
              <a:avLst/>
            </a:prstGeom>
            <a:noFill/>
          </p:spPr>
          <p:txBody>
            <a:bodyPr wrap="square" rtlCol="0">
              <a:spAutoFit/>
            </a:bodyPr>
            <a:lstStyle/>
            <a:p>
              <a:r>
                <a:rPr lang="en-US" altLang="zh-CN" sz="2800" b="1" dirty="0">
                  <a:solidFill>
                    <a:srgbClr val="0000FF"/>
                  </a:solidFill>
                </a:rPr>
                <a:t>P3:</a:t>
              </a:r>
              <a:endParaRPr lang="zh-CN" altLang="en-US" sz="2800" b="1" dirty="0">
                <a:solidFill>
                  <a:srgbClr val="0000FF"/>
                </a:solidFill>
              </a:endParaRPr>
            </a:p>
          </p:txBody>
        </p:sp>
        <p:sp>
          <p:nvSpPr>
            <p:cNvPr id="12" name="文本框 11">
              <a:extLst>
                <a:ext uri="{FF2B5EF4-FFF2-40B4-BE49-F238E27FC236}">
                  <a16:creationId xmlns:a16="http://schemas.microsoft.com/office/drawing/2014/main" id="{709FF354-7175-4259-AC84-91CB1DF4906A}"/>
                </a:ext>
              </a:extLst>
            </p:cNvPr>
            <p:cNvSpPr txBox="1"/>
            <p:nvPr/>
          </p:nvSpPr>
          <p:spPr>
            <a:xfrm>
              <a:off x="2147213" y="6259089"/>
              <a:ext cx="861304" cy="523220"/>
            </a:xfrm>
            <a:prstGeom prst="rect">
              <a:avLst/>
            </a:prstGeom>
            <a:noFill/>
          </p:spPr>
          <p:txBody>
            <a:bodyPr wrap="square" rtlCol="0">
              <a:spAutoFit/>
            </a:bodyPr>
            <a:lstStyle/>
            <a:p>
              <a:r>
                <a:rPr lang="en-US" altLang="zh-CN" sz="2800" b="1" dirty="0">
                  <a:solidFill>
                    <a:srgbClr val="B11FB1"/>
                  </a:solidFill>
                </a:rPr>
                <a:t>P4:</a:t>
              </a:r>
              <a:endParaRPr lang="zh-CN" altLang="en-US" sz="2800" b="1" dirty="0">
                <a:solidFill>
                  <a:srgbClr val="B11FB1"/>
                </a:solidFill>
              </a:endParaRPr>
            </a:p>
          </p:txBody>
        </p:sp>
        <p:sp>
          <p:nvSpPr>
            <p:cNvPr id="13" name="文本框 12">
              <a:extLst>
                <a:ext uri="{FF2B5EF4-FFF2-40B4-BE49-F238E27FC236}">
                  <a16:creationId xmlns:a16="http://schemas.microsoft.com/office/drawing/2014/main" id="{408FAAEE-1517-4038-8DD9-470A0A96A745}"/>
                </a:ext>
              </a:extLst>
            </p:cNvPr>
            <p:cNvSpPr txBox="1"/>
            <p:nvPr/>
          </p:nvSpPr>
          <p:spPr>
            <a:xfrm>
              <a:off x="2147213" y="4668861"/>
              <a:ext cx="861304" cy="523220"/>
            </a:xfrm>
            <a:prstGeom prst="rect">
              <a:avLst/>
            </a:prstGeom>
            <a:noFill/>
          </p:spPr>
          <p:txBody>
            <a:bodyPr wrap="square" rtlCol="0">
              <a:spAutoFit/>
            </a:bodyPr>
            <a:lstStyle/>
            <a:p>
              <a:r>
                <a:rPr lang="en-US" altLang="zh-CN" sz="2800" b="1" dirty="0">
                  <a:solidFill>
                    <a:schemeClr val="accent6"/>
                  </a:solidFill>
                </a:rPr>
                <a:t>P1:</a:t>
              </a:r>
              <a:endParaRPr lang="zh-CN" altLang="en-US" sz="2800" b="1" dirty="0">
                <a:solidFill>
                  <a:schemeClr val="accent6"/>
                </a:solidFill>
              </a:endParaRPr>
            </a:p>
          </p:txBody>
        </p:sp>
        <p:sp>
          <p:nvSpPr>
            <p:cNvPr id="14" name="文本框 13">
              <a:extLst>
                <a:ext uri="{FF2B5EF4-FFF2-40B4-BE49-F238E27FC236}">
                  <a16:creationId xmlns:a16="http://schemas.microsoft.com/office/drawing/2014/main" id="{DDDE147C-A277-4C21-BB39-0CB676FCAC42}"/>
                </a:ext>
              </a:extLst>
            </p:cNvPr>
            <p:cNvSpPr txBox="1"/>
            <p:nvPr/>
          </p:nvSpPr>
          <p:spPr>
            <a:xfrm>
              <a:off x="3063404" y="4668861"/>
              <a:ext cx="1750308" cy="523220"/>
            </a:xfrm>
            <a:prstGeom prst="rect">
              <a:avLst/>
            </a:prstGeom>
            <a:noFill/>
          </p:spPr>
          <p:txBody>
            <a:bodyPr wrap="square" rtlCol="0">
              <a:spAutoFit/>
            </a:bodyPr>
            <a:lstStyle/>
            <a:p>
              <a:r>
                <a:rPr lang="en-US" altLang="zh-CN" sz="2800" dirty="0">
                  <a:solidFill>
                    <a:schemeClr val="accent6"/>
                  </a:solidFill>
                </a:rPr>
                <a:t>w(x)a</a:t>
              </a:r>
              <a:endParaRPr lang="zh-CN" altLang="en-US" sz="2800" dirty="0">
                <a:solidFill>
                  <a:schemeClr val="accent6"/>
                </a:solidFill>
              </a:endParaRPr>
            </a:p>
          </p:txBody>
        </p:sp>
        <p:sp>
          <p:nvSpPr>
            <p:cNvPr id="15" name="文本框 14">
              <a:extLst>
                <a:ext uri="{FF2B5EF4-FFF2-40B4-BE49-F238E27FC236}">
                  <a16:creationId xmlns:a16="http://schemas.microsoft.com/office/drawing/2014/main" id="{FAF9D3F8-F0E5-4AEF-9322-C8067579B220}"/>
                </a:ext>
              </a:extLst>
            </p:cNvPr>
            <p:cNvSpPr txBox="1"/>
            <p:nvPr/>
          </p:nvSpPr>
          <p:spPr>
            <a:xfrm>
              <a:off x="4298741" y="5206743"/>
              <a:ext cx="1750308" cy="523220"/>
            </a:xfrm>
            <a:prstGeom prst="rect">
              <a:avLst/>
            </a:prstGeom>
            <a:noFill/>
          </p:spPr>
          <p:txBody>
            <a:bodyPr wrap="square" rtlCol="0">
              <a:spAutoFit/>
            </a:bodyPr>
            <a:lstStyle/>
            <a:p>
              <a:r>
                <a:rPr lang="en-US" altLang="zh-CN" sz="2800" dirty="0">
                  <a:solidFill>
                    <a:srgbClr val="FF0000"/>
                  </a:solidFill>
                </a:rPr>
                <a:t>w(x)b</a:t>
              </a:r>
              <a:endParaRPr lang="zh-CN" altLang="en-US" sz="2800" dirty="0">
                <a:solidFill>
                  <a:srgbClr val="FF0000"/>
                </a:solidFill>
              </a:endParaRPr>
            </a:p>
          </p:txBody>
        </p:sp>
        <p:sp>
          <p:nvSpPr>
            <p:cNvPr id="16" name="文本框 15">
              <a:extLst>
                <a:ext uri="{FF2B5EF4-FFF2-40B4-BE49-F238E27FC236}">
                  <a16:creationId xmlns:a16="http://schemas.microsoft.com/office/drawing/2014/main" id="{CAC7DCC0-5EEF-4F75-ADF3-09BB71BE8E4C}"/>
                </a:ext>
              </a:extLst>
            </p:cNvPr>
            <p:cNvSpPr txBox="1"/>
            <p:nvPr/>
          </p:nvSpPr>
          <p:spPr>
            <a:xfrm>
              <a:off x="5544836" y="5735599"/>
              <a:ext cx="1750308" cy="523220"/>
            </a:xfrm>
            <a:prstGeom prst="rect">
              <a:avLst/>
            </a:prstGeom>
            <a:noFill/>
          </p:spPr>
          <p:txBody>
            <a:bodyPr wrap="square" rtlCol="0">
              <a:spAutoFit/>
            </a:bodyPr>
            <a:lstStyle/>
            <a:p>
              <a:r>
                <a:rPr lang="en-US" altLang="zh-CN" sz="2800" dirty="0">
                  <a:solidFill>
                    <a:srgbClr val="0000FF"/>
                  </a:solidFill>
                </a:rPr>
                <a:t>r(x)b</a:t>
              </a:r>
              <a:endParaRPr lang="zh-CN" altLang="en-US" sz="2800" dirty="0">
                <a:solidFill>
                  <a:srgbClr val="0000FF"/>
                </a:solidFill>
              </a:endParaRPr>
            </a:p>
          </p:txBody>
        </p:sp>
        <p:sp>
          <p:nvSpPr>
            <p:cNvPr id="17" name="文本框 16">
              <a:extLst>
                <a:ext uri="{FF2B5EF4-FFF2-40B4-BE49-F238E27FC236}">
                  <a16:creationId xmlns:a16="http://schemas.microsoft.com/office/drawing/2014/main" id="{74C757C6-E2F9-4F05-870B-3F0D327A3EC5}"/>
                </a:ext>
              </a:extLst>
            </p:cNvPr>
            <p:cNvSpPr txBox="1"/>
            <p:nvPr/>
          </p:nvSpPr>
          <p:spPr>
            <a:xfrm>
              <a:off x="7517965" y="5735599"/>
              <a:ext cx="1750308" cy="523220"/>
            </a:xfrm>
            <a:prstGeom prst="rect">
              <a:avLst/>
            </a:prstGeom>
            <a:noFill/>
          </p:spPr>
          <p:txBody>
            <a:bodyPr wrap="square" rtlCol="0">
              <a:spAutoFit/>
            </a:bodyPr>
            <a:lstStyle/>
            <a:p>
              <a:r>
                <a:rPr lang="en-US" altLang="zh-CN" sz="2800" dirty="0">
                  <a:solidFill>
                    <a:srgbClr val="0000FF"/>
                  </a:solidFill>
                </a:rPr>
                <a:t>r(x)a</a:t>
              </a:r>
              <a:endParaRPr lang="zh-CN" altLang="en-US" sz="2800" dirty="0">
                <a:solidFill>
                  <a:srgbClr val="0000FF"/>
                </a:solidFill>
              </a:endParaRPr>
            </a:p>
          </p:txBody>
        </p:sp>
        <p:sp>
          <p:nvSpPr>
            <p:cNvPr id="18" name="文本框 17">
              <a:extLst>
                <a:ext uri="{FF2B5EF4-FFF2-40B4-BE49-F238E27FC236}">
                  <a16:creationId xmlns:a16="http://schemas.microsoft.com/office/drawing/2014/main" id="{3B6E1D22-CB99-4A00-817D-1D7C7902EFC4}"/>
                </a:ext>
              </a:extLst>
            </p:cNvPr>
            <p:cNvSpPr txBox="1"/>
            <p:nvPr/>
          </p:nvSpPr>
          <p:spPr>
            <a:xfrm>
              <a:off x="6556053" y="6263203"/>
              <a:ext cx="1750308" cy="523220"/>
            </a:xfrm>
            <a:prstGeom prst="rect">
              <a:avLst/>
            </a:prstGeom>
            <a:noFill/>
          </p:spPr>
          <p:txBody>
            <a:bodyPr wrap="square" rtlCol="0">
              <a:spAutoFit/>
            </a:bodyPr>
            <a:lstStyle/>
            <a:p>
              <a:r>
                <a:rPr lang="en-US" altLang="zh-CN" sz="2800" dirty="0">
                  <a:solidFill>
                    <a:srgbClr val="B11FB1"/>
                  </a:solidFill>
                </a:rPr>
                <a:t>r(x)a</a:t>
              </a:r>
              <a:endParaRPr lang="zh-CN" altLang="en-US" sz="2800" dirty="0">
                <a:solidFill>
                  <a:srgbClr val="B11FB1"/>
                </a:solidFill>
              </a:endParaRPr>
            </a:p>
          </p:txBody>
        </p:sp>
        <p:sp>
          <p:nvSpPr>
            <p:cNvPr id="19" name="文本框 18">
              <a:extLst>
                <a:ext uri="{FF2B5EF4-FFF2-40B4-BE49-F238E27FC236}">
                  <a16:creationId xmlns:a16="http://schemas.microsoft.com/office/drawing/2014/main" id="{D993C444-2C76-41F6-B21A-5281A5340680}"/>
                </a:ext>
              </a:extLst>
            </p:cNvPr>
            <p:cNvSpPr txBox="1"/>
            <p:nvPr/>
          </p:nvSpPr>
          <p:spPr>
            <a:xfrm>
              <a:off x="8529185" y="6263203"/>
              <a:ext cx="1750308" cy="523220"/>
            </a:xfrm>
            <a:prstGeom prst="rect">
              <a:avLst/>
            </a:prstGeom>
            <a:noFill/>
          </p:spPr>
          <p:txBody>
            <a:bodyPr wrap="square" rtlCol="0">
              <a:spAutoFit/>
            </a:bodyPr>
            <a:lstStyle/>
            <a:p>
              <a:r>
                <a:rPr lang="en-US" altLang="zh-CN" sz="2800" dirty="0">
                  <a:solidFill>
                    <a:srgbClr val="B11FB1"/>
                  </a:solidFill>
                </a:rPr>
                <a:t>r(x)b</a:t>
              </a:r>
              <a:endParaRPr lang="zh-CN" altLang="en-US" sz="2800" dirty="0">
                <a:solidFill>
                  <a:srgbClr val="B11FB1"/>
                </a:solidFill>
              </a:endParaRPr>
            </a:p>
          </p:txBody>
        </p:sp>
        <p:cxnSp>
          <p:nvCxnSpPr>
            <p:cNvPr id="20" name="直接连接符 19">
              <a:extLst>
                <a:ext uri="{FF2B5EF4-FFF2-40B4-BE49-F238E27FC236}">
                  <a16:creationId xmlns:a16="http://schemas.microsoft.com/office/drawing/2014/main" id="{53ED0470-7F96-4157-B658-EB09999ADCAF}"/>
                </a:ext>
              </a:extLst>
            </p:cNvPr>
            <p:cNvCxnSpPr/>
            <p:nvPr/>
          </p:nvCxnSpPr>
          <p:spPr>
            <a:xfrm>
              <a:off x="2147213" y="4668861"/>
              <a:ext cx="7541111" cy="0"/>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EBE2AB03-0CAE-4ED6-A7E1-9D72B952647A}"/>
                </a:ext>
              </a:extLst>
            </p:cNvPr>
            <p:cNvSpPr txBox="1"/>
            <p:nvPr/>
          </p:nvSpPr>
          <p:spPr>
            <a:xfrm>
              <a:off x="6357168" y="4193150"/>
              <a:ext cx="3845641" cy="523220"/>
            </a:xfrm>
            <a:prstGeom prst="rect">
              <a:avLst/>
            </a:prstGeom>
            <a:noFill/>
          </p:spPr>
          <p:txBody>
            <a:bodyPr wrap="square" rtlCol="0">
              <a:spAutoFit/>
            </a:bodyPr>
            <a:lstStyle/>
            <a:p>
              <a:r>
                <a:rPr lang="en-US" altLang="zh-CN" sz="2800" dirty="0">
                  <a:solidFill>
                    <a:schemeClr val="accent4"/>
                  </a:solidFill>
                </a:rPr>
                <a:t>Wall-clock time</a:t>
              </a:r>
              <a:endParaRPr lang="zh-CN" altLang="en-US" sz="2800" dirty="0">
                <a:solidFill>
                  <a:schemeClr val="accent4"/>
                </a:solidFill>
              </a:endParaRPr>
            </a:p>
          </p:txBody>
        </p:sp>
      </p:grpSp>
      <p:pic>
        <p:nvPicPr>
          <p:cNvPr id="22" name="图片 21">
            <a:extLst>
              <a:ext uri="{FF2B5EF4-FFF2-40B4-BE49-F238E27FC236}">
                <a16:creationId xmlns:a16="http://schemas.microsoft.com/office/drawing/2014/main" id="{325068CA-E33C-446E-A4E5-AE418FC683C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57643" y="2620129"/>
            <a:ext cx="1845026" cy="1845026"/>
          </a:xfrm>
          <a:prstGeom prst="rect">
            <a:avLst/>
          </a:prstGeom>
        </p:spPr>
      </p:pic>
      <p:sp>
        <p:nvSpPr>
          <p:cNvPr id="23" name="矩形 22">
            <a:extLst>
              <a:ext uri="{FF2B5EF4-FFF2-40B4-BE49-F238E27FC236}">
                <a16:creationId xmlns:a16="http://schemas.microsoft.com/office/drawing/2014/main" id="{50A089A5-BB64-4454-9A9E-45D013FADA68}"/>
              </a:ext>
            </a:extLst>
          </p:cNvPr>
          <p:cNvSpPr/>
          <p:nvPr/>
        </p:nvSpPr>
        <p:spPr>
          <a:xfrm>
            <a:off x="351520" y="5182532"/>
            <a:ext cx="5486437" cy="400110"/>
          </a:xfrm>
          <a:prstGeom prst="rect">
            <a:avLst/>
          </a:prstGeom>
        </p:spPr>
        <p:txBody>
          <a:bodyPr wrap="square">
            <a:spAutoFit/>
          </a:bodyPr>
          <a:lstStyle/>
          <a:p>
            <a:r>
              <a:rPr lang="en-US" altLang="zh-CN" sz="2000" b="1" dirty="0">
                <a:solidFill>
                  <a:srgbClr val="C00000"/>
                </a:solidFill>
                <a:latin typeface="LiberationSans"/>
              </a:rPr>
              <a:t>Only per-process ordering (causality) restrictions:</a:t>
            </a:r>
            <a:endParaRPr lang="zh-CN" altLang="en-US" sz="2000" b="1" dirty="0">
              <a:solidFill>
                <a:srgbClr val="C00000"/>
              </a:solidFill>
            </a:endParaRPr>
          </a:p>
        </p:txBody>
      </p:sp>
      <p:sp>
        <p:nvSpPr>
          <p:cNvPr id="24" name="文本框 23">
            <a:extLst>
              <a:ext uri="{FF2B5EF4-FFF2-40B4-BE49-F238E27FC236}">
                <a16:creationId xmlns:a16="http://schemas.microsoft.com/office/drawing/2014/main" id="{A3FAD30A-902F-4477-9C61-9B85C05D1BA1}"/>
              </a:ext>
            </a:extLst>
          </p:cNvPr>
          <p:cNvSpPr txBox="1"/>
          <p:nvPr/>
        </p:nvSpPr>
        <p:spPr>
          <a:xfrm>
            <a:off x="239603" y="5482880"/>
            <a:ext cx="5448613" cy="523220"/>
          </a:xfrm>
          <a:prstGeom prst="rect">
            <a:avLst/>
          </a:prstGeom>
          <a:noFill/>
        </p:spPr>
        <p:txBody>
          <a:bodyPr wrap="square" rtlCol="0">
            <a:spAutoFit/>
          </a:bodyPr>
          <a:lstStyle/>
          <a:p>
            <a:r>
              <a:rPr lang="en-US" altLang="zh-CN" sz="2800" dirty="0"/>
              <a:t>Causality 1: </a:t>
            </a:r>
            <a:r>
              <a:rPr lang="en-US" altLang="zh-CN" sz="2800" dirty="0">
                <a:solidFill>
                  <a:srgbClr val="FF0000"/>
                </a:solidFill>
              </a:rPr>
              <a:t>w(x)b</a:t>
            </a:r>
            <a:r>
              <a:rPr lang="en-US" altLang="zh-CN" sz="2800" dirty="0">
                <a:solidFill>
                  <a:srgbClr val="0000FF"/>
                </a:solidFill>
              </a:rPr>
              <a:t> </a:t>
            </a:r>
            <a:r>
              <a:rPr lang="en-US" altLang="zh-CN" sz="2800" dirty="0"/>
              <a:t>&lt;</a:t>
            </a:r>
            <a:r>
              <a:rPr lang="en-US" altLang="zh-CN" sz="2800" dirty="0">
                <a:solidFill>
                  <a:srgbClr val="0000FF"/>
                </a:solidFill>
              </a:rPr>
              <a:t> r(x)b</a:t>
            </a:r>
            <a:r>
              <a:rPr lang="en-US" altLang="zh-CN" sz="2800" dirty="0">
                <a:solidFill>
                  <a:schemeClr val="accent6"/>
                </a:solidFill>
              </a:rPr>
              <a:t> </a:t>
            </a:r>
            <a:r>
              <a:rPr lang="en-US" altLang="zh-CN" sz="2800" dirty="0"/>
              <a:t>&lt;</a:t>
            </a:r>
            <a:r>
              <a:rPr lang="en-US" altLang="zh-CN" sz="2800" dirty="0">
                <a:solidFill>
                  <a:srgbClr val="B11FB1"/>
                </a:solidFill>
              </a:rPr>
              <a:t> </a:t>
            </a:r>
            <a:r>
              <a:rPr lang="en-US" altLang="zh-CN" sz="2800" dirty="0">
                <a:solidFill>
                  <a:srgbClr val="0000FF"/>
                </a:solidFill>
              </a:rPr>
              <a:t>r(x)a</a:t>
            </a:r>
            <a:endParaRPr lang="zh-CN" altLang="en-US" sz="2800" dirty="0">
              <a:solidFill>
                <a:srgbClr val="B11FB1"/>
              </a:solidFill>
            </a:endParaRPr>
          </a:p>
        </p:txBody>
      </p:sp>
      <p:sp>
        <p:nvSpPr>
          <p:cNvPr id="25" name="文本框 24">
            <a:extLst>
              <a:ext uri="{FF2B5EF4-FFF2-40B4-BE49-F238E27FC236}">
                <a16:creationId xmlns:a16="http://schemas.microsoft.com/office/drawing/2014/main" id="{D0C50E2C-2DF0-4ADD-94DE-EA994BAF4A16}"/>
              </a:ext>
            </a:extLst>
          </p:cNvPr>
          <p:cNvSpPr txBox="1"/>
          <p:nvPr/>
        </p:nvSpPr>
        <p:spPr>
          <a:xfrm>
            <a:off x="234395" y="5823884"/>
            <a:ext cx="5448613" cy="523220"/>
          </a:xfrm>
          <a:prstGeom prst="rect">
            <a:avLst/>
          </a:prstGeom>
          <a:noFill/>
        </p:spPr>
        <p:txBody>
          <a:bodyPr wrap="square" rtlCol="0">
            <a:spAutoFit/>
          </a:bodyPr>
          <a:lstStyle/>
          <a:p>
            <a:r>
              <a:rPr lang="en-US" altLang="zh-CN" sz="2800" dirty="0"/>
              <a:t>Causality 2: </a:t>
            </a:r>
            <a:r>
              <a:rPr lang="en-US" altLang="zh-CN" sz="2800" dirty="0">
                <a:solidFill>
                  <a:schemeClr val="accent6"/>
                </a:solidFill>
              </a:rPr>
              <a:t>w(x)a</a:t>
            </a:r>
            <a:r>
              <a:rPr lang="zh-CN" altLang="en-US" sz="2800" dirty="0">
                <a:solidFill>
                  <a:schemeClr val="accent6"/>
                </a:solidFill>
              </a:rPr>
              <a:t> </a:t>
            </a:r>
            <a:r>
              <a:rPr lang="en-US" altLang="zh-CN" sz="2800" dirty="0"/>
              <a:t>&lt;</a:t>
            </a:r>
            <a:r>
              <a:rPr lang="en-US" altLang="zh-CN" sz="2800" dirty="0">
                <a:solidFill>
                  <a:srgbClr val="B11FB1"/>
                </a:solidFill>
              </a:rPr>
              <a:t> r(x)a</a:t>
            </a:r>
            <a:r>
              <a:rPr lang="zh-CN" altLang="en-US" sz="2800" dirty="0">
                <a:solidFill>
                  <a:srgbClr val="B11FB1"/>
                </a:solidFill>
              </a:rPr>
              <a:t> </a:t>
            </a:r>
            <a:r>
              <a:rPr lang="en-US" altLang="zh-CN" sz="2800" dirty="0"/>
              <a:t>&lt;</a:t>
            </a:r>
            <a:r>
              <a:rPr lang="en-US" altLang="zh-CN" sz="2800" dirty="0">
                <a:solidFill>
                  <a:srgbClr val="0000FF"/>
                </a:solidFill>
              </a:rPr>
              <a:t> </a:t>
            </a:r>
            <a:r>
              <a:rPr lang="en-US" altLang="zh-CN" sz="2800" dirty="0">
                <a:solidFill>
                  <a:srgbClr val="B11FB1"/>
                </a:solidFill>
              </a:rPr>
              <a:t>r(x)b</a:t>
            </a:r>
            <a:endParaRPr lang="zh-CN" altLang="en-US" sz="2800" dirty="0">
              <a:solidFill>
                <a:srgbClr val="B11FB1"/>
              </a:solidFill>
            </a:endParaRPr>
          </a:p>
        </p:txBody>
      </p:sp>
      <p:sp>
        <p:nvSpPr>
          <p:cNvPr id="26" name="矩形 25">
            <a:extLst>
              <a:ext uri="{FF2B5EF4-FFF2-40B4-BE49-F238E27FC236}">
                <a16:creationId xmlns:a16="http://schemas.microsoft.com/office/drawing/2014/main" id="{5A8D1698-3885-4544-B245-900161EC0113}"/>
              </a:ext>
            </a:extLst>
          </p:cNvPr>
          <p:cNvSpPr/>
          <p:nvPr/>
        </p:nvSpPr>
        <p:spPr>
          <a:xfrm>
            <a:off x="351520" y="6225709"/>
            <a:ext cx="5744480" cy="707886"/>
          </a:xfrm>
          <a:prstGeom prst="rect">
            <a:avLst/>
          </a:prstGeom>
        </p:spPr>
        <p:txBody>
          <a:bodyPr wrap="square">
            <a:spAutoFit/>
          </a:bodyPr>
          <a:lstStyle/>
          <a:p>
            <a:r>
              <a:rPr lang="en-US" altLang="zh-CN" sz="2000" dirty="0">
                <a:solidFill>
                  <a:srgbClr val="FF0000"/>
                </a:solidFill>
              </a:rPr>
              <a:t>w(x)b </a:t>
            </a:r>
            <a:r>
              <a:rPr lang="en-US" altLang="zh-CN" sz="2000" dirty="0"/>
              <a:t>&amp;</a:t>
            </a:r>
            <a:r>
              <a:rPr lang="en-US" altLang="zh-CN" sz="2000" dirty="0">
                <a:solidFill>
                  <a:srgbClr val="FF0000"/>
                </a:solidFill>
              </a:rPr>
              <a:t> </a:t>
            </a:r>
            <a:r>
              <a:rPr lang="en-US" altLang="zh-CN" sz="2000" dirty="0">
                <a:solidFill>
                  <a:schemeClr val="accent6"/>
                </a:solidFill>
              </a:rPr>
              <a:t>w(x)a </a:t>
            </a:r>
            <a:r>
              <a:rPr lang="en-US" altLang="zh-CN" dirty="0"/>
              <a:t>can be seen in different orders by different processes</a:t>
            </a:r>
            <a:r>
              <a:rPr lang="en-US" altLang="zh-CN" sz="2000" dirty="0">
                <a:solidFill>
                  <a:srgbClr val="FF0000"/>
                </a:solidFill>
              </a:rPr>
              <a:t> </a:t>
            </a:r>
            <a:endParaRPr lang="zh-CN" altLang="en-US" sz="2000" b="1" dirty="0">
              <a:solidFill>
                <a:srgbClr val="C00000"/>
              </a:solidFill>
            </a:endParaRPr>
          </a:p>
        </p:txBody>
      </p:sp>
      <p:sp>
        <p:nvSpPr>
          <p:cNvPr id="27" name="文本框 26">
            <a:extLst>
              <a:ext uri="{FF2B5EF4-FFF2-40B4-BE49-F238E27FC236}">
                <a16:creationId xmlns:a16="http://schemas.microsoft.com/office/drawing/2014/main" id="{B0293DC4-D58C-47CB-AB6A-EEBC8B975802}"/>
              </a:ext>
            </a:extLst>
          </p:cNvPr>
          <p:cNvSpPr txBox="1"/>
          <p:nvPr/>
        </p:nvSpPr>
        <p:spPr>
          <a:xfrm>
            <a:off x="1532311" y="6325490"/>
            <a:ext cx="3570358" cy="461665"/>
          </a:xfrm>
          <a:prstGeom prst="rect">
            <a:avLst/>
          </a:prstGeom>
          <a:solidFill>
            <a:srgbClr val="FFFF00"/>
          </a:solidFill>
          <a:ln>
            <a:solidFill>
              <a:schemeClr val="tx1"/>
            </a:solidFill>
          </a:ln>
        </p:spPr>
        <p:txBody>
          <a:bodyPr wrap="square" rtlCol="0">
            <a:spAutoFit/>
          </a:bodyPr>
          <a:lstStyle/>
          <a:p>
            <a:pPr algn="ctr"/>
            <a:r>
              <a:rPr lang="en-US" altLang="zh-CN" sz="2400" dirty="0"/>
              <a:t>Not sequentially consistent</a:t>
            </a:r>
            <a:endParaRPr lang="zh-CN" altLang="en-US" sz="2400" dirty="0"/>
          </a:p>
        </p:txBody>
      </p:sp>
      <p:grpSp>
        <p:nvGrpSpPr>
          <p:cNvPr id="28" name="组合 27">
            <a:extLst>
              <a:ext uri="{FF2B5EF4-FFF2-40B4-BE49-F238E27FC236}">
                <a16:creationId xmlns:a16="http://schemas.microsoft.com/office/drawing/2014/main" id="{14DEDB28-2722-4454-B0F7-0A455526BC1A}"/>
              </a:ext>
            </a:extLst>
          </p:cNvPr>
          <p:cNvGrpSpPr/>
          <p:nvPr/>
        </p:nvGrpSpPr>
        <p:grpSpPr>
          <a:xfrm>
            <a:off x="6217348" y="2521117"/>
            <a:ext cx="5921517" cy="2597387"/>
            <a:chOff x="6229807" y="2823960"/>
            <a:chExt cx="5921517" cy="2597387"/>
          </a:xfrm>
        </p:grpSpPr>
        <p:grpSp>
          <p:nvGrpSpPr>
            <p:cNvPr id="29" name="组合 28">
              <a:extLst>
                <a:ext uri="{FF2B5EF4-FFF2-40B4-BE49-F238E27FC236}">
                  <a16:creationId xmlns:a16="http://schemas.microsoft.com/office/drawing/2014/main" id="{7B9E4395-D437-4648-8D35-AF56460AAA9C}"/>
                </a:ext>
              </a:extLst>
            </p:cNvPr>
            <p:cNvGrpSpPr/>
            <p:nvPr/>
          </p:nvGrpSpPr>
          <p:grpSpPr>
            <a:xfrm>
              <a:off x="6229807" y="2823960"/>
              <a:ext cx="5921517" cy="2597387"/>
              <a:chOff x="2147213" y="4193150"/>
              <a:chExt cx="8563808" cy="2597387"/>
            </a:xfrm>
          </p:grpSpPr>
          <p:cxnSp>
            <p:nvCxnSpPr>
              <p:cNvPr id="31" name="直接连接符 30">
                <a:extLst>
                  <a:ext uri="{FF2B5EF4-FFF2-40B4-BE49-F238E27FC236}">
                    <a16:creationId xmlns:a16="http://schemas.microsoft.com/office/drawing/2014/main" id="{58CCD565-F87A-474B-9718-DFE4F12E9D2B}"/>
                  </a:ext>
                </a:extLst>
              </p:cNvPr>
              <p:cNvCxnSpPr/>
              <p:nvPr/>
            </p:nvCxnSpPr>
            <p:spPr>
              <a:xfrm>
                <a:off x="2147213" y="5173304"/>
                <a:ext cx="754111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6D489994-666F-49DB-87B4-58716A48A34E}"/>
                  </a:ext>
                </a:extLst>
              </p:cNvPr>
              <p:cNvCxnSpPr/>
              <p:nvPr/>
            </p:nvCxnSpPr>
            <p:spPr>
              <a:xfrm>
                <a:off x="2147213" y="5712979"/>
                <a:ext cx="754111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DB842BDC-4811-411D-90E8-17860350A8F2}"/>
                  </a:ext>
                </a:extLst>
              </p:cNvPr>
              <p:cNvCxnSpPr/>
              <p:nvPr/>
            </p:nvCxnSpPr>
            <p:spPr>
              <a:xfrm>
                <a:off x="2147213" y="6250862"/>
                <a:ext cx="754111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113F4280-597D-40B7-89C7-BA7CB5D2FDE5}"/>
                  </a:ext>
                </a:extLst>
              </p:cNvPr>
              <p:cNvCxnSpPr/>
              <p:nvPr/>
            </p:nvCxnSpPr>
            <p:spPr>
              <a:xfrm>
                <a:off x="2147213" y="6790537"/>
                <a:ext cx="754111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BA5BAFD5-2746-48C4-B676-3F3E8387F322}"/>
                  </a:ext>
                </a:extLst>
              </p:cNvPr>
              <p:cNvSpPr txBox="1"/>
              <p:nvPr/>
            </p:nvSpPr>
            <p:spPr>
              <a:xfrm>
                <a:off x="2147213" y="5196195"/>
                <a:ext cx="861304" cy="523220"/>
              </a:xfrm>
              <a:prstGeom prst="rect">
                <a:avLst/>
              </a:prstGeom>
              <a:noFill/>
            </p:spPr>
            <p:txBody>
              <a:bodyPr wrap="square" rtlCol="0">
                <a:spAutoFit/>
              </a:bodyPr>
              <a:lstStyle/>
              <a:p>
                <a:r>
                  <a:rPr lang="en-US" altLang="zh-CN" sz="2800" b="1" dirty="0">
                    <a:solidFill>
                      <a:srgbClr val="FF0000"/>
                    </a:solidFill>
                  </a:rPr>
                  <a:t>P2:</a:t>
                </a:r>
                <a:endParaRPr lang="zh-CN" altLang="en-US" sz="2800" b="1" dirty="0">
                  <a:solidFill>
                    <a:srgbClr val="FF0000"/>
                  </a:solidFill>
                </a:endParaRPr>
              </a:p>
            </p:txBody>
          </p:sp>
          <p:sp>
            <p:nvSpPr>
              <p:cNvPr id="36" name="文本框 35">
                <a:extLst>
                  <a:ext uri="{FF2B5EF4-FFF2-40B4-BE49-F238E27FC236}">
                    <a16:creationId xmlns:a16="http://schemas.microsoft.com/office/drawing/2014/main" id="{DC8A0784-B2D7-4AD9-B5C5-D7DB68072255}"/>
                  </a:ext>
                </a:extLst>
              </p:cNvPr>
              <p:cNvSpPr txBox="1"/>
              <p:nvPr/>
            </p:nvSpPr>
            <p:spPr>
              <a:xfrm>
                <a:off x="2147213" y="5735869"/>
                <a:ext cx="861304" cy="523220"/>
              </a:xfrm>
              <a:prstGeom prst="rect">
                <a:avLst/>
              </a:prstGeom>
              <a:noFill/>
            </p:spPr>
            <p:txBody>
              <a:bodyPr wrap="square" rtlCol="0">
                <a:spAutoFit/>
              </a:bodyPr>
              <a:lstStyle/>
              <a:p>
                <a:r>
                  <a:rPr lang="en-US" altLang="zh-CN" sz="2800" b="1" dirty="0">
                    <a:solidFill>
                      <a:srgbClr val="0000FF"/>
                    </a:solidFill>
                  </a:rPr>
                  <a:t>P3:</a:t>
                </a:r>
                <a:endParaRPr lang="zh-CN" altLang="en-US" sz="2800" b="1" dirty="0">
                  <a:solidFill>
                    <a:srgbClr val="0000FF"/>
                  </a:solidFill>
                </a:endParaRPr>
              </a:p>
            </p:txBody>
          </p:sp>
          <p:sp>
            <p:nvSpPr>
              <p:cNvPr id="37" name="文本框 36">
                <a:extLst>
                  <a:ext uri="{FF2B5EF4-FFF2-40B4-BE49-F238E27FC236}">
                    <a16:creationId xmlns:a16="http://schemas.microsoft.com/office/drawing/2014/main" id="{1562CC62-11BB-478A-9CC8-416ABA142CBD}"/>
                  </a:ext>
                </a:extLst>
              </p:cNvPr>
              <p:cNvSpPr txBox="1"/>
              <p:nvPr/>
            </p:nvSpPr>
            <p:spPr>
              <a:xfrm>
                <a:off x="2147213" y="6259089"/>
                <a:ext cx="861304" cy="523220"/>
              </a:xfrm>
              <a:prstGeom prst="rect">
                <a:avLst/>
              </a:prstGeom>
              <a:noFill/>
            </p:spPr>
            <p:txBody>
              <a:bodyPr wrap="square" rtlCol="0">
                <a:spAutoFit/>
              </a:bodyPr>
              <a:lstStyle/>
              <a:p>
                <a:r>
                  <a:rPr lang="en-US" altLang="zh-CN" sz="2800" b="1" dirty="0">
                    <a:solidFill>
                      <a:srgbClr val="B11FB1"/>
                    </a:solidFill>
                  </a:rPr>
                  <a:t>P4:</a:t>
                </a:r>
                <a:endParaRPr lang="zh-CN" altLang="en-US" sz="2800" b="1" dirty="0">
                  <a:solidFill>
                    <a:srgbClr val="B11FB1"/>
                  </a:solidFill>
                </a:endParaRPr>
              </a:p>
            </p:txBody>
          </p:sp>
          <p:sp>
            <p:nvSpPr>
              <p:cNvPr id="38" name="文本框 37">
                <a:extLst>
                  <a:ext uri="{FF2B5EF4-FFF2-40B4-BE49-F238E27FC236}">
                    <a16:creationId xmlns:a16="http://schemas.microsoft.com/office/drawing/2014/main" id="{4C6D4573-F26E-4993-8E84-7CFD55FD2D91}"/>
                  </a:ext>
                </a:extLst>
              </p:cNvPr>
              <p:cNvSpPr txBox="1"/>
              <p:nvPr/>
            </p:nvSpPr>
            <p:spPr>
              <a:xfrm>
                <a:off x="2147213" y="4668861"/>
                <a:ext cx="861304" cy="523220"/>
              </a:xfrm>
              <a:prstGeom prst="rect">
                <a:avLst/>
              </a:prstGeom>
              <a:noFill/>
            </p:spPr>
            <p:txBody>
              <a:bodyPr wrap="square" rtlCol="0">
                <a:spAutoFit/>
              </a:bodyPr>
              <a:lstStyle/>
              <a:p>
                <a:r>
                  <a:rPr lang="en-US" altLang="zh-CN" sz="2800" b="1" dirty="0">
                    <a:solidFill>
                      <a:schemeClr val="accent6"/>
                    </a:solidFill>
                  </a:rPr>
                  <a:t>P1:</a:t>
                </a:r>
                <a:endParaRPr lang="zh-CN" altLang="en-US" sz="2800" b="1" dirty="0">
                  <a:solidFill>
                    <a:schemeClr val="accent6"/>
                  </a:solidFill>
                </a:endParaRPr>
              </a:p>
            </p:txBody>
          </p:sp>
          <p:sp>
            <p:nvSpPr>
              <p:cNvPr id="39" name="文本框 38">
                <a:extLst>
                  <a:ext uri="{FF2B5EF4-FFF2-40B4-BE49-F238E27FC236}">
                    <a16:creationId xmlns:a16="http://schemas.microsoft.com/office/drawing/2014/main" id="{27E9A828-B93C-4A27-B2FB-0FE182B0FEF8}"/>
                  </a:ext>
                </a:extLst>
              </p:cNvPr>
              <p:cNvSpPr txBox="1"/>
              <p:nvPr/>
            </p:nvSpPr>
            <p:spPr>
              <a:xfrm>
                <a:off x="3063404" y="4668861"/>
                <a:ext cx="1750308" cy="523220"/>
              </a:xfrm>
              <a:prstGeom prst="rect">
                <a:avLst/>
              </a:prstGeom>
              <a:noFill/>
            </p:spPr>
            <p:txBody>
              <a:bodyPr wrap="square" rtlCol="0">
                <a:spAutoFit/>
              </a:bodyPr>
              <a:lstStyle/>
              <a:p>
                <a:r>
                  <a:rPr lang="en-US" altLang="zh-CN" sz="2800" dirty="0">
                    <a:solidFill>
                      <a:schemeClr val="accent6"/>
                    </a:solidFill>
                  </a:rPr>
                  <a:t>w(x)a</a:t>
                </a:r>
                <a:endParaRPr lang="zh-CN" altLang="en-US" sz="2800" dirty="0">
                  <a:solidFill>
                    <a:schemeClr val="accent6"/>
                  </a:solidFill>
                </a:endParaRPr>
              </a:p>
            </p:txBody>
          </p:sp>
          <p:sp>
            <p:nvSpPr>
              <p:cNvPr id="40" name="文本框 39">
                <a:extLst>
                  <a:ext uri="{FF2B5EF4-FFF2-40B4-BE49-F238E27FC236}">
                    <a16:creationId xmlns:a16="http://schemas.microsoft.com/office/drawing/2014/main" id="{4D888F60-B73A-420C-95D0-84C16EE890CE}"/>
                  </a:ext>
                </a:extLst>
              </p:cNvPr>
              <p:cNvSpPr txBox="1"/>
              <p:nvPr/>
            </p:nvSpPr>
            <p:spPr>
              <a:xfrm>
                <a:off x="4187382" y="5206743"/>
                <a:ext cx="1750308" cy="523220"/>
              </a:xfrm>
              <a:prstGeom prst="rect">
                <a:avLst/>
              </a:prstGeom>
              <a:noFill/>
            </p:spPr>
            <p:txBody>
              <a:bodyPr wrap="square" rtlCol="0">
                <a:spAutoFit/>
              </a:bodyPr>
              <a:lstStyle/>
              <a:p>
                <a:r>
                  <a:rPr lang="en-US" altLang="zh-CN" sz="2800" dirty="0">
                    <a:solidFill>
                      <a:srgbClr val="FF0000"/>
                    </a:solidFill>
                  </a:rPr>
                  <a:t>w(x)b</a:t>
                </a:r>
                <a:endParaRPr lang="zh-CN" altLang="en-US" sz="2800" dirty="0">
                  <a:solidFill>
                    <a:srgbClr val="FF0000"/>
                  </a:solidFill>
                </a:endParaRPr>
              </a:p>
            </p:txBody>
          </p:sp>
          <p:sp>
            <p:nvSpPr>
              <p:cNvPr id="41" name="文本框 40">
                <a:extLst>
                  <a:ext uri="{FF2B5EF4-FFF2-40B4-BE49-F238E27FC236}">
                    <a16:creationId xmlns:a16="http://schemas.microsoft.com/office/drawing/2014/main" id="{CD0A9C39-C3B0-45E7-8C29-B0F34315C7FC}"/>
                  </a:ext>
                </a:extLst>
              </p:cNvPr>
              <p:cNvSpPr txBox="1"/>
              <p:nvPr/>
            </p:nvSpPr>
            <p:spPr>
              <a:xfrm>
                <a:off x="5976362" y="5735599"/>
                <a:ext cx="1750308" cy="523220"/>
              </a:xfrm>
              <a:prstGeom prst="rect">
                <a:avLst/>
              </a:prstGeom>
              <a:noFill/>
            </p:spPr>
            <p:txBody>
              <a:bodyPr wrap="square" rtlCol="0">
                <a:spAutoFit/>
              </a:bodyPr>
              <a:lstStyle/>
              <a:p>
                <a:r>
                  <a:rPr lang="en-US" altLang="zh-CN" sz="2800" dirty="0">
                    <a:solidFill>
                      <a:srgbClr val="0000FF"/>
                    </a:solidFill>
                  </a:rPr>
                  <a:t>r(x)c</a:t>
                </a:r>
                <a:endParaRPr lang="zh-CN" altLang="en-US" sz="2800" dirty="0">
                  <a:solidFill>
                    <a:srgbClr val="0000FF"/>
                  </a:solidFill>
                </a:endParaRPr>
              </a:p>
            </p:txBody>
          </p:sp>
          <p:sp>
            <p:nvSpPr>
              <p:cNvPr id="42" name="文本框 41">
                <a:extLst>
                  <a:ext uri="{FF2B5EF4-FFF2-40B4-BE49-F238E27FC236}">
                    <a16:creationId xmlns:a16="http://schemas.microsoft.com/office/drawing/2014/main" id="{166FFD52-108D-4590-B37A-D6158FDFC983}"/>
                  </a:ext>
                </a:extLst>
              </p:cNvPr>
              <p:cNvSpPr txBox="1"/>
              <p:nvPr/>
            </p:nvSpPr>
            <p:spPr>
              <a:xfrm>
                <a:off x="7949493" y="5735599"/>
                <a:ext cx="1750308" cy="523220"/>
              </a:xfrm>
              <a:prstGeom prst="rect">
                <a:avLst/>
              </a:prstGeom>
              <a:noFill/>
            </p:spPr>
            <p:txBody>
              <a:bodyPr wrap="square" rtlCol="0">
                <a:spAutoFit/>
              </a:bodyPr>
              <a:lstStyle/>
              <a:p>
                <a:r>
                  <a:rPr lang="en-US" altLang="zh-CN" sz="2800" dirty="0">
                    <a:solidFill>
                      <a:srgbClr val="0000FF"/>
                    </a:solidFill>
                  </a:rPr>
                  <a:t>r(x)a</a:t>
                </a:r>
                <a:endParaRPr lang="zh-CN" altLang="en-US" sz="2800" dirty="0">
                  <a:solidFill>
                    <a:srgbClr val="0000FF"/>
                  </a:solidFill>
                </a:endParaRPr>
              </a:p>
            </p:txBody>
          </p:sp>
          <p:sp>
            <p:nvSpPr>
              <p:cNvPr id="43" name="文本框 42">
                <a:extLst>
                  <a:ext uri="{FF2B5EF4-FFF2-40B4-BE49-F238E27FC236}">
                    <a16:creationId xmlns:a16="http://schemas.microsoft.com/office/drawing/2014/main" id="{764DED59-757F-4809-AEE0-53287A6D7A8E}"/>
                  </a:ext>
                </a:extLst>
              </p:cNvPr>
              <p:cNvSpPr txBox="1"/>
              <p:nvPr/>
            </p:nvSpPr>
            <p:spPr>
              <a:xfrm>
                <a:off x="6987578" y="6263203"/>
                <a:ext cx="1750308" cy="523220"/>
              </a:xfrm>
              <a:prstGeom prst="rect">
                <a:avLst/>
              </a:prstGeom>
              <a:noFill/>
            </p:spPr>
            <p:txBody>
              <a:bodyPr wrap="square" rtlCol="0">
                <a:spAutoFit/>
              </a:bodyPr>
              <a:lstStyle/>
              <a:p>
                <a:r>
                  <a:rPr lang="en-US" altLang="zh-CN" sz="2800" dirty="0">
                    <a:solidFill>
                      <a:srgbClr val="B11FB1"/>
                    </a:solidFill>
                  </a:rPr>
                  <a:t>r(x)a</a:t>
                </a:r>
                <a:endParaRPr lang="zh-CN" altLang="en-US" sz="2800" dirty="0">
                  <a:solidFill>
                    <a:srgbClr val="B11FB1"/>
                  </a:solidFill>
                </a:endParaRPr>
              </a:p>
            </p:txBody>
          </p:sp>
          <p:sp>
            <p:nvSpPr>
              <p:cNvPr id="44" name="文本框 43">
                <a:extLst>
                  <a:ext uri="{FF2B5EF4-FFF2-40B4-BE49-F238E27FC236}">
                    <a16:creationId xmlns:a16="http://schemas.microsoft.com/office/drawing/2014/main" id="{9882B919-5CFA-44D8-81EA-9B0B76D9F00D}"/>
                  </a:ext>
                </a:extLst>
              </p:cNvPr>
              <p:cNvSpPr txBox="1"/>
              <p:nvPr/>
            </p:nvSpPr>
            <p:spPr>
              <a:xfrm>
                <a:off x="8960713" y="6263203"/>
                <a:ext cx="1750308" cy="523220"/>
              </a:xfrm>
              <a:prstGeom prst="rect">
                <a:avLst/>
              </a:prstGeom>
              <a:noFill/>
            </p:spPr>
            <p:txBody>
              <a:bodyPr wrap="square" rtlCol="0">
                <a:spAutoFit/>
              </a:bodyPr>
              <a:lstStyle/>
              <a:p>
                <a:r>
                  <a:rPr lang="en-US" altLang="zh-CN" sz="2800" dirty="0">
                    <a:solidFill>
                      <a:srgbClr val="B11FB1"/>
                    </a:solidFill>
                  </a:rPr>
                  <a:t>r(x)b</a:t>
                </a:r>
                <a:endParaRPr lang="zh-CN" altLang="en-US" sz="2800" dirty="0">
                  <a:solidFill>
                    <a:srgbClr val="B11FB1"/>
                  </a:solidFill>
                </a:endParaRPr>
              </a:p>
            </p:txBody>
          </p:sp>
          <p:cxnSp>
            <p:nvCxnSpPr>
              <p:cNvPr id="45" name="直接连接符 44">
                <a:extLst>
                  <a:ext uri="{FF2B5EF4-FFF2-40B4-BE49-F238E27FC236}">
                    <a16:creationId xmlns:a16="http://schemas.microsoft.com/office/drawing/2014/main" id="{CED4A2B4-5DFD-430F-B2EB-EF086CCEA240}"/>
                  </a:ext>
                </a:extLst>
              </p:cNvPr>
              <p:cNvCxnSpPr/>
              <p:nvPr/>
            </p:nvCxnSpPr>
            <p:spPr>
              <a:xfrm>
                <a:off x="2147213" y="4668861"/>
                <a:ext cx="7541111" cy="0"/>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6" name="文本框 45">
                <a:extLst>
                  <a:ext uri="{FF2B5EF4-FFF2-40B4-BE49-F238E27FC236}">
                    <a16:creationId xmlns:a16="http://schemas.microsoft.com/office/drawing/2014/main" id="{060509F5-AC38-46F9-91D2-5ACEA4637A13}"/>
                  </a:ext>
                </a:extLst>
              </p:cNvPr>
              <p:cNvSpPr txBox="1"/>
              <p:nvPr/>
            </p:nvSpPr>
            <p:spPr>
              <a:xfrm>
                <a:off x="6357168" y="4193150"/>
                <a:ext cx="3845641" cy="523220"/>
              </a:xfrm>
              <a:prstGeom prst="rect">
                <a:avLst/>
              </a:prstGeom>
              <a:noFill/>
            </p:spPr>
            <p:txBody>
              <a:bodyPr wrap="square" rtlCol="0">
                <a:spAutoFit/>
              </a:bodyPr>
              <a:lstStyle/>
              <a:p>
                <a:r>
                  <a:rPr lang="en-US" altLang="zh-CN" sz="2800" dirty="0">
                    <a:solidFill>
                      <a:schemeClr val="accent4"/>
                    </a:solidFill>
                  </a:rPr>
                  <a:t>Wall-clock time</a:t>
                </a:r>
                <a:endParaRPr lang="zh-CN" altLang="en-US" sz="2800" dirty="0">
                  <a:solidFill>
                    <a:schemeClr val="accent4"/>
                  </a:solidFill>
                </a:endParaRPr>
              </a:p>
            </p:txBody>
          </p:sp>
        </p:grpSp>
        <p:sp>
          <p:nvSpPr>
            <p:cNvPr id="30" name="文本框 29">
              <a:extLst>
                <a:ext uri="{FF2B5EF4-FFF2-40B4-BE49-F238E27FC236}">
                  <a16:creationId xmlns:a16="http://schemas.microsoft.com/office/drawing/2014/main" id="{B3B743D3-E2AE-4BA6-AD4C-F03D3C6DF7BF}"/>
                </a:ext>
              </a:extLst>
            </p:cNvPr>
            <p:cNvSpPr txBox="1"/>
            <p:nvPr/>
          </p:nvSpPr>
          <p:spPr>
            <a:xfrm>
              <a:off x="8265112" y="3307899"/>
              <a:ext cx="1210265" cy="523220"/>
            </a:xfrm>
            <a:prstGeom prst="rect">
              <a:avLst/>
            </a:prstGeom>
            <a:noFill/>
          </p:spPr>
          <p:txBody>
            <a:bodyPr wrap="square" rtlCol="0">
              <a:spAutoFit/>
            </a:bodyPr>
            <a:lstStyle/>
            <a:p>
              <a:r>
                <a:rPr lang="en-US" altLang="zh-CN" sz="2800" dirty="0">
                  <a:solidFill>
                    <a:schemeClr val="accent6"/>
                  </a:solidFill>
                </a:rPr>
                <a:t>w(x)c</a:t>
              </a:r>
              <a:endParaRPr lang="zh-CN" altLang="en-US" sz="2800" dirty="0">
                <a:solidFill>
                  <a:schemeClr val="accent6"/>
                </a:solidFill>
              </a:endParaRPr>
            </a:p>
          </p:txBody>
        </p:sp>
      </p:grpSp>
      <p:sp>
        <p:nvSpPr>
          <p:cNvPr id="47" name="文本框 46">
            <a:extLst>
              <a:ext uri="{FF2B5EF4-FFF2-40B4-BE49-F238E27FC236}">
                <a16:creationId xmlns:a16="http://schemas.microsoft.com/office/drawing/2014/main" id="{0D617DFB-2DF9-4344-B231-A74FD3A109FF}"/>
              </a:ext>
            </a:extLst>
          </p:cNvPr>
          <p:cNvSpPr txBox="1"/>
          <p:nvPr/>
        </p:nvSpPr>
        <p:spPr>
          <a:xfrm>
            <a:off x="9356434" y="2628306"/>
            <a:ext cx="1098213" cy="1862048"/>
          </a:xfrm>
          <a:prstGeom prst="rect">
            <a:avLst/>
          </a:prstGeom>
          <a:noFill/>
        </p:spPr>
        <p:txBody>
          <a:bodyPr wrap="square" rtlCol="0">
            <a:spAutoFit/>
          </a:bodyPr>
          <a:lstStyle/>
          <a:p>
            <a:r>
              <a:rPr lang="en-US" altLang="zh-CN" sz="11500" b="1" dirty="0">
                <a:solidFill>
                  <a:srgbClr val="FF0000"/>
                </a:solidFill>
                <a:latin typeface="Arial" panose="020B0604020202020204" pitchFamily="34" charset="0"/>
                <a:cs typeface="Arial" panose="020B0604020202020204" pitchFamily="34" charset="0"/>
              </a:rPr>
              <a:t>X</a:t>
            </a:r>
            <a:endParaRPr lang="zh-CN" altLang="en-US" sz="11500" b="1" dirty="0">
              <a:solidFill>
                <a:srgbClr val="FF0000"/>
              </a:solidFill>
              <a:latin typeface="Arial" panose="020B0604020202020204" pitchFamily="34" charset="0"/>
              <a:cs typeface="Arial" panose="020B0604020202020204" pitchFamily="34" charset="0"/>
            </a:endParaRPr>
          </a:p>
        </p:txBody>
      </p:sp>
      <p:sp>
        <p:nvSpPr>
          <p:cNvPr id="48" name="矩形 47">
            <a:extLst>
              <a:ext uri="{FF2B5EF4-FFF2-40B4-BE49-F238E27FC236}">
                <a16:creationId xmlns:a16="http://schemas.microsoft.com/office/drawing/2014/main" id="{8E7E7C94-AE87-4423-8279-377F7F9A3A8A}"/>
              </a:ext>
            </a:extLst>
          </p:cNvPr>
          <p:cNvSpPr/>
          <p:nvPr/>
        </p:nvSpPr>
        <p:spPr>
          <a:xfrm>
            <a:off x="6174896" y="5269481"/>
            <a:ext cx="5486437" cy="1384995"/>
          </a:xfrm>
          <a:prstGeom prst="rect">
            <a:avLst/>
          </a:prstGeom>
        </p:spPr>
        <p:txBody>
          <a:bodyPr wrap="square">
            <a:spAutoFit/>
          </a:bodyPr>
          <a:lstStyle/>
          <a:p>
            <a:r>
              <a:rPr lang="en-US" altLang="zh-CN" sz="2000" dirty="0"/>
              <a:t>Having read </a:t>
            </a:r>
            <a:r>
              <a:rPr lang="en-US" altLang="zh-CN" sz="2000" b="1" i="1" dirty="0"/>
              <a:t>c</a:t>
            </a:r>
            <a:r>
              <a:rPr lang="en-US" altLang="zh-CN" sz="2000" dirty="0"/>
              <a:t> (</a:t>
            </a:r>
            <a:r>
              <a:rPr lang="en-US" altLang="zh-CN" sz="2000" dirty="0">
                <a:solidFill>
                  <a:srgbClr val="0000FF"/>
                </a:solidFill>
              </a:rPr>
              <a:t>r(x)c</a:t>
            </a:r>
            <a:r>
              <a:rPr lang="en-US" altLang="zh-CN" sz="2000" dirty="0"/>
              <a:t>), </a:t>
            </a:r>
            <a:r>
              <a:rPr lang="en-US" altLang="zh-CN" sz="2000" dirty="0">
                <a:solidFill>
                  <a:srgbClr val="0000FF"/>
                </a:solidFill>
              </a:rPr>
              <a:t>P3</a:t>
            </a:r>
            <a:r>
              <a:rPr lang="en-US" altLang="zh-CN" sz="2000" dirty="0"/>
              <a:t> must continue to read </a:t>
            </a:r>
            <a:r>
              <a:rPr lang="en-US" altLang="zh-CN" sz="2000" b="1" i="1" dirty="0"/>
              <a:t>c </a:t>
            </a:r>
            <a:r>
              <a:rPr lang="en-US" altLang="zh-CN" sz="2000" dirty="0"/>
              <a:t>or some newer value (perhaps </a:t>
            </a:r>
            <a:r>
              <a:rPr lang="en-US" altLang="zh-CN" sz="2000" b="1" i="1" dirty="0"/>
              <a:t>b</a:t>
            </a:r>
            <a:r>
              <a:rPr lang="en-US" altLang="zh-CN" sz="2000" dirty="0"/>
              <a:t>), but can’t go back to </a:t>
            </a:r>
            <a:r>
              <a:rPr lang="en-US" altLang="zh-CN" sz="2000" b="1" i="1" dirty="0"/>
              <a:t>a</a:t>
            </a:r>
            <a:r>
              <a:rPr lang="en-US" altLang="zh-CN" sz="2000" dirty="0"/>
              <a:t>, because </a:t>
            </a:r>
            <a:r>
              <a:rPr lang="en-US" altLang="zh-CN" sz="2000" dirty="0">
                <a:solidFill>
                  <a:schemeClr val="accent6"/>
                </a:solidFill>
              </a:rPr>
              <a:t>w(x)c </a:t>
            </a:r>
            <a:r>
              <a:rPr lang="en-US" altLang="zh-CN" sz="2000" dirty="0"/>
              <a:t>was conditional upon </a:t>
            </a:r>
            <a:r>
              <a:rPr lang="en-US" altLang="zh-CN" sz="2000" dirty="0">
                <a:solidFill>
                  <a:schemeClr val="accent6"/>
                </a:solidFill>
              </a:rPr>
              <a:t>w(x)a </a:t>
            </a:r>
            <a:r>
              <a:rPr lang="en-US" altLang="zh-CN" sz="2000" dirty="0"/>
              <a:t>having finished</a:t>
            </a:r>
            <a:r>
              <a:rPr lang="en-US" altLang="zh-CN" sz="2400" dirty="0"/>
              <a:t> </a:t>
            </a:r>
            <a:endParaRPr lang="zh-CN" altLang="en-US" sz="2400" b="1" dirty="0">
              <a:solidFill>
                <a:srgbClr val="C00000"/>
              </a:solidFill>
            </a:endParaRPr>
          </a:p>
        </p:txBody>
      </p:sp>
    </p:spTree>
    <p:extLst>
      <p:ext uri="{BB962C8B-B14F-4D97-AF65-F5344CB8AC3E}">
        <p14:creationId xmlns:p14="http://schemas.microsoft.com/office/powerpoint/2010/main" val="1272101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
                                            <p:txEl>
                                              <p:pRg st="0" end="0"/>
                                            </p:txEl>
                                          </p:spTgt>
                                        </p:tgtEl>
                                        <p:attrNameLst>
                                          <p:attrName>style.visibility</p:attrName>
                                        </p:attrNameLst>
                                      </p:cBhvr>
                                      <p:to>
                                        <p:strVal val="visible"/>
                                      </p:to>
                                    </p:set>
                                    <p:animEffect transition="in" filter="wipe(left)">
                                      <p:cBhvr>
                                        <p:cTn id="22" dur="3000"/>
                                        <p:tgtEl>
                                          <p:spTgt spid="2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5">
                                            <p:txEl>
                                              <p:pRg st="0" end="0"/>
                                            </p:txEl>
                                          </p:spTgt>
                                        </p:tgtEl>
                                        <p:attrNameLst>
                                          <p:attrName>style.visibility</p:attrName>
                                        </p:attrNameLst>
                                      </p:cBhvr>
                                      <p:to>
                                        <p:strVal val="visible"/>
                                      </p:to>
                                    </p:set>
                                    <p:animEffect transition="in" filter="wipe(left)">
                                      <p:cBhvr>
                                        <p:cTn id="27" dur="3000"/>
                                        <p:tgtEl>
                                          <p:spTgt spid="25">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50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fade">
                                      <p:cBhvr>
                                        <p:cTn id="42" dur="500"/>
                                        <p:tgtEl>
                                          <p:spTgt spid="2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7"/>
                                        </p:tgtEl>
                                        <p:attrNameLst>
                                          <p:attrName>style.visibility</p:attrName>
                                        </p:attrNameLst>
                                      </p:cBhvr>
                                      <p:to>
                                        <p:strVal val="visible"/>
                                      </p:to>
                                    </p:set>
                                    <p:animEffect transition="in" filter="fade">
                                      <p:cBhvr>
                                        <p:cTn id="47" dur="500"/>
                                        <p:tgtEl>
                                          <p:spTgt spid="4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8"/>
                                        </p:tgtEl>
                                        <p:attrNameLst>
                                          <p:attrName>style.visibility</p:attrName>
                                        </p:attrNameLst>
                                      </p:cBhvr>
                                      <p:to>
                                        <p:strVal val="visible"/>
                                      </p:to>
                                    </p:set>
                                    <p:animEffect transition="in" filter="fade">
                                      <p:cBhvr>
                                        <p:cTn id="52"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build="allAtOnce"/>
      <p:bldP spid="25" grpId="0" build="allAtOnce"/>
      <p:bldP spid="26" grpId="0"/>
      <p:bldP spid="27" grpId="0" animBg="1"/>
      <p:bldP spid="47" grpId="0"/>
      <p:bldP spid="4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2EAFE6-8860-2146-A568-CCF3635EE7DD}"/>
              </a:ext>
            </a:extLst>
          </p:cNvPr>
          <p:cNvSpPr>
            <a:spLocks noGrp="1"/>
          </p:cNvSpPr>
          <p:nvPr>
            <p:ph type="title"/>
          </p:nvPr>
        </p:nvSpPr>
        <p:spPr/>
        <p:txBody>
          <a:bodyPr/>
          <a:lstStyle/>
          <a:p>
            <a:r>
              <a:rPr lang="en-US" altLang="zh-CN" dirty="0"/>
              <a:t>The Key-Value Abstraction (2)</a:t>
            </a:r>
            <a:endParaRPr kumimoji="1" lang="zh-CN" altLang="en-US" dirty="0"/>
          </a:p>
        </p:txBody>
      </p:sp>
      <p:sp>
        <p:nvSpPr>
          <p:cNvPr id="3" name="幻灯片编号占位符 2">
            <a:extLst>
              <a:ext uri="{FF2B5EF4-FFF2-40B4-BE49-F238E27FC236}">
                <a16:creationId xmlns:a16="http://schemas.microsoft.com/office/drawing/2014/main" id="{F4983AA5-8D95-D142-88E9-4171F584D7B7}"/>
              </a:ext>
            </a:extLst>
          </p:cNvPr>
          <p:cNvSpPr>
            <a:spLocks noGrp="1"/>
          </p:cNvSpPr>
          <p:nvPr>
            <p:ph type="sldNum" sz="quarter" idx="12"/>
          </p:nvPr>
        </p:nvSpPr>
        <p:spPr/>
        <p:txBody>
          <a:bodyPr/>
          <a:lstStyle/>
          <a:p>
            <a:fld id="{F210D295-9B15-4757-888B-4FDF115DEA16}" type="slidenum">
              <a:rPr lang="zh-CN" altLang="en-US" smtClean="0"/>
              <a:t>6</a:t>
            </a:fld>
            <a:endParaRPr lang="zh-CN" altLang="en-US"/>
          </a:p>
        </p:txBody>
      </p:sp>
      <p:sp>
        <p:nvSpPr>
          <p:cNvPr id="4" name="内容占位符 3">
            <a:extLst>
              <a:ext uri="{FF2B5EF4-FFF2-40B4-BE49-F238E27FC236}">
                <a16:creationId xmlns:a16="http://schemas.microsoft.com/office/drawing/2014/main" id="{24BFF24A-DE56-594C-AD4E-157DE4C7F7B8}"/>
              </a:ext>
            </a:extLst>
          </p:cNvPr>
          <p:cNvSpPr>
            <a:spLocks noGrp="1"/>
          </p:cNvSpPr>
          <p:nvPr>
            <p:ph idx="1"/>
          </p:nvPr>
        </p:nvSpPr>
        <p:spPr/>
        <p:txBody>
          <a:bodyPr/>
          <a:lstStyle/>
          <a:p>
            <a:r>
              <a:rPr kumimoji="1" lang="en-US" altLang="zh-CN" dirty="0"/>
              <a:t>It’s a dictionary </a:t>
            </a:r>
            <a:r>
              <a:rPr kumimoji="1" lang="en-US" altLang="zh-CN" dirty="0" err="1"/>
              <a:t>datastructure</a:t>
            </a:r>
            <a:r>
              <a:rPr kumimoji="1" lang="en-US" altLang="zh-CN" dirty="0"/>
              <a:t>.</a:t>
            </a:r>
          </a:p>
          <a:p>
            <a:pPr lvl="1"/>
            <a:r>
              <a:rPr kumimoji="1" lang="en-US" altLang="zh-CN" dirty="0"/>
              <a:t>Insert, lookup, and delete by key</a:t>
            </a:r>
          </a:p>
          <a:p>
            <a:pPr lvl="1"/>
            <a:r>
              <a:rPr kumimoji="1" lang="en-US" altLang="zh-CN" dirty="0"/>
              <a:t>E.g., hash table, binary tree</a:t>
            </a:r>
          </a:p>
          <a:p>
            <a:r>
              <a:rPr kumimoji="1" lang="en-US" altLang="zh-CN" dirty="0"/>
              <a:t>But distributed.</a:t>
            </a:r>
          </a:p>
          <a:p>
            <a:r>
              <a:rPr kumimoji="1" lang="en-US" altLang="zh-CN" dirty="0"/>
              <a:t>Sound familiar? Remember Distributed Hash tables (DHT) in P2P systems?</a:t>
            </a:r>
          </a:p>
          <a:p>
            <a:r>
              <a:rPr kumimoji="1" lang="en-US" altLang="zh-CN" dirty="0"/>
              <a:t>It’s not surprising that key-value stores reuse many techniques from DHTs.</a:t>
            </a:r>
          </a:p>
        </p:txBody>
      </p:sp>
    </p:spTree>
    <p:extLst>
      <p:ext uri="{BB962C8B-B14F-4D97-AF65-F5344CB8AC3E}">
        <p14:creationId xmlns:p14="http://schemas.microsoft.com/office/powerpoint/2010/main" val="1306928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blinds(horizontal)">
                                      <p:cBhvr>
                                        <p:cTn id="10" dur="500"/>
                                        <p:tgtEl>
                                          <p:spTgt spid="4">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blinds(horizontal)">
                                      <p:cBhvr>
                                        <p:cTn id="15" dur="500"/>
                                        <p:tgtEl>
                                          <p:spTgt spid="4">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animEffect transition="in" filter="blinds(horizontal)">
                                      <p:cBhvr>
                                        <p:cTn id="20" dur="500"/>
                                        <p:tgtEl>
                                          <p:spTgt spid="4">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Effect transition="in" filter="blinds(horizontal)">
                                      <p:cBhvr>
                                        <p:cTn id="25"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544E7A-1696-43A4-82E3-673EFBB864AC}"/>
              </a:ext>
            </a:extLst>
          </p:cNvPr>
          <p:cNvSpPr>
            <a:spLocks noGrp="1"/>
          </p:cNvSpPr>
          <p:nvPr>
            <p:ph type="title"/>
          </p:nvPr>
        </p:nvSpPr>
        <p:spPr/>
        <p:txBody>
          <a:bodyPr/>
          <a:lstStyle/>
          <a:p>
            <a:r>
              <a:rPr lang="en-US" altLang="zh-CN" dirty="0"/>
              <a:t>Causal Consistency</a:t>
            </a:r>
            <a:endParaRPr lang="zh-CN" altLang="en-US" dirty="0"/>
          </a:p>
        </p:txBody>
      </p:sp>
      <p:sp>
        <p:nvSpPr>
          <p:cNvPr id="3" name="灯片编号占位符 2">
            <a:extLst>
              <a:ext uri="{FF2B5EF4-FFF2-40B4-BE49-F238E27FC236}">
                <a16:creationId xmlns:a16="http://schemas.microsoft.com/office/drawing/2014/main" id="{B6F8ABDE-045E-44FD-AE2F-B8FF2EE2B911}"/>
              </a:ext>
            </a:extLst>
          </p:cNvPr>
          <p:cNvSpPr>
            <a:spLocks noGrp="1"/>
          </p:cNvSpPr>
          <p:nvPr>
            <p:ph type="sldNum" sz="quarter" idx="12"/>
          </p:nvPr>
        </p:nvSpPr>
        <p:spPr/>
        <p:txBody>
          <a:bodyPr/>
          <a:lstStyle/>
          <a:p>
            <a:fld id="{F210D295-9B15-4757-888B-4FDF115DEA16}" type="slidenum">
              <a:rPr lang="zh-CN" altLang="en-US" smtClean="0"/>
              <a:t>60</a:t>
            </a:fld>
            <a:endParaRPr lang="zh-CN" altLang="en-US"/>
          </a:p>
        </p:txBody>
      </p:sp>
      <p:sp>
        <p:nvSpPr>
          <p:cNvPr id="4" name="内容占位符 3">
            <a:extLst>
              <a:ext uri="{FF2B5EF4-FFF2-40B4-BE49-F238E27FC236}">
                <a16:creationId xmlns:a16="http://schemas.microsoft.com/office/drawing/2014/main" id="{6C2D5362-3B52-4514-B69F-C38A880C87EB}"/>
              </a:ext>
            </a:extLst>
          </p:cNvPr>
          <p:cNvSpPr>
            <a:spLocks noGrp="1"/>
          </p:cNvSpPr>
          <p:nvPr>
            <p:ph idx="1"/>
          </p:nvPr>
        </p:nvSpPr>
        <p:spPr>
          <a:xfrm>
            <a:off x="838200" y="1290862"/>
            <a:ext cx="10515600" cy="4910329"/>
          </a:xfrm>
        </p:spPr>
        <p:txBody>
          <a:bodyPr/>
          <a:lstStyle/>
          <a:p>
            <a:r>
              <a:rPr lang="en-US" altLang="zh-CN" dirty="0"/>
              <a:t>Any execution is the same as if all </a:t>
            </a:r>
            <a:r>
              <a:rPr lang="en-US" altLang="zh-CN" b="1" dirty="0">
                <a:solidFill>
                  <a:srgbClr val="FF0000"/>
                </a:solidFill>
              </a:rPr>
              <a:t>causally-related</a:t>
            </a:r>
            <a:r>
              <a:rPr lang="en-US" altLang="zh-CN" dirty="0"/>
              <a:t> read/write ops were executed in an </a:t>
            </a:r>
            <a:r>
              <a:rPr lang="en-US" altLang="zh-CN" b="1" dirty="0">
                <a:solidFill>
                  <a:srgbClr val="FF0000"/>
                </a:solidFill>
              </a:rPr>
              <a:t>order that reflects their causality</a:t>
            </a:r>
          </a:p>
          <a:p>
            <a:pPr lvl="1"/>
            <a:r>
              <a:rPr lang="en-US" altLang="zh-CN" dirty="0"/>
              <a:t>All causally-unrelated ops may be seen in different orders</a:t>
            </a:r>
          </a:p>
          <a:p>
            <a:pPr marL="0" indent="0">
              <a:buNone/>
            </a:pPr>
            <a:endParaRPr lang="zh-CN" altLang="en-US" dirty="0"/>
          </a:p>
        </p:txBody>
      </p:sp>
      <p:grpSp>
        <p:nvGrpSpPr>
          <p:cNvPr id="5" name="组合 4">
            <a:extLst>
              <a:ext uri="{FF2B5EF4-FFF2-40B4-BE49-F238E27FC236}">
                <a16:creationId xmlns:a16="http://schemas.microsoft.com/office/drawing/2014/main" id="{F572D56A-7C8A-46D5-88F0-6F13356D101E}"/>
              </a:ext>
            </a:extLst>
          </p:cNvPr>
          <p:cNvGrpSpPr/>
          <p:nvPr/>
        </p:nvGrpSpPr>
        <p:grpSpPr>
          <a:xfrm>
            <a:off x="351520" y="2521117"/>
            <a:ext cx="5623134" cy="2597387"/>
            <a:chOff x="2147213" y="4193150"/>
            <a:chExt cx="8132280" cy="2597387"/>
          </a:xfrm>
        </p:grpSpPr>
        <p:cxnSp>
          <p:nvCxnSpPr>
            <p:cNvPr id="6" name="直接连接符 5">
              <a:extLst>
                <a:ext uri="{FF2B5EF4-FFF2-40B4-BE49-F238E27FC236}">
                  <a16:creationId xmlns:a16="http://schemas.microsoft.com/office/drawing/2014/main" id="{8CE8722F-9234-4D9A-8F5D-9435EE8A6FE3}"/>
                </a:ext>
              </a:extLst>
            </p:cNvPr>
            <p:cNvCxnSpPr/>
            <p:nvPr/>
          </p:nvCxnSpPr>
          <p:spPr>
            <a:xfrm>
              <a:off x="2147213" y="5173304"/>
              <a:ext cx="754111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FE2D3A5B-246C-483F-8594-734AE9EBC8BD}"/>
                </a:ext>
              </a:extLst>
            </p:cNvPr>
            <p:cNvCxnSpPr/>
            <p:nvPr/>
          </p:nvCxnSpPr>
          <p:spPr>
            <a:xfrm>
              <a:off x="2147213" y="5712979"/>
              <a:ext cx="754111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A97151FE-FAC1-460B-9BAC-1797AF4B7B1A}"/>
                </a:ext>
              </a:extLst>
            </p:cNvPr>
            <p:cNvCxnSpPr/>
            <p:nvPr/>
          </p:nvCxnSpPr>
          <p:spPr>
            <a:xfrm>
              <a:off x="2147213" y="6250862"/>
              <a:ext cx="754111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A576BD41-A3A6-43F9-A859-A1F2ABD4AF9D}"/>
                </a:ext>
              </a:extLst>
            </p:cNvPr>
            <p:cNvCxnSpPr/>
            <p:nvPr/>
          </p:nvCxnSpPr>
          <p:spPr>
            <a:xfrm>
              <a:off x="2147213" y="6790537"/>
              <a:ext cx="754111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EA52ED6D-35C9-45A3-A4C2-7437D734FD4B}"/>
                </a:ext>
              </a:extLst>
            </p:cNvPr>
            <p:cNvSpPr txBox="1"/>
            <p:nvPr/>
          </p:nvSpPr>
          <p:spPr>
            <a:xfrm>
              <a:off x="2147213" y="5196195"/>
              <a:ext cx="861304" cy="523220"/>
            </a:xfrm>
            <a:prstGeom prst="rect">
              <a:avLst/>
            </a:prstGeom>
            <a:noFill/>
          </p:spPr>
          <p:txBody>
            <a:bodyPr wrap="square" rtlCol="0">
              <a:spAutoFit/>
            </a:bodyPr>
            <a:lstStyle/>
            <a:p>
              <a:r>
                <a:rPr lang="en-US" altLang="zh-CN" sz="2800" b="1" dirty="0">
                  <a:solidFill>
                    <a:srgbClr val="FF0000"/>
                  </a:solidFill>
                </a:rPr>
                <a:t>P2:</a:t>
              </a:r>
              <a:endParaRPr lang="zh-CN" altLang="en-US" sz="2800" b="1" dirty="0">
                <a:solidFill>
                  <a:srgbClr val="FF0000"/>
                </a:solidFill>
              </a:endParaRPr>
            </a:p>
          </p:txBody>
        </p:sp>
        <p:sp>
          <p:nvSpPr>
            <p:cNvPr id="11" name="文本框 10">
              <a:extLst>
                <a:ext uri="{FF2B5EF4-FFF2-40B4-BE49-F238E27FC236}">
                  <a16:creationId xmlns:a16="http://schemas.microsoft.com/office/drawing/2014/main" id="{57D3177A-4D4A-4CE7-9477-7A29022D0D42}"/>
                </a:ext>
              </a:extLst>
            </p:cNvPr>
            <p:cNvSpPr txBox="1"/>
            <p:nvPr/>
          </p:nvSpPr>
          <p:spPr>
            <a:xfrm>
              <a:off x="2147213" y="5735869"/>
              <a:ext cx="861304" cy="523220"/>
            </a:xfrm>
            <a:prstGeom prst="rect">
              <a:avLst/>
            </a:prstGeom>
            <a:noFill/>
          </p:spPr>
          <p:txBody>
            <a:bodyPr wrap="square" rtlCol="0">
              <a:spAutoFit/>
            </a:bodyPr>
            <a:lstStyle/>
            <a:p>
              <a:r>
                <a:rPr lang="en-US" altLang="zh-CN" sz="2800" b="1" dirty="0">
                  <a:solidFill>
                    <a:srgbClr val="0000FF"/>
                  </a:solidFill>
                </a:rPr>
                <a:t>P3:</a:t>
              </a:r>
              <a:endParaRPr lang="zh-CN" altLang="en-US" sz="2800" b="1" dirty="0">
                <a:solidFill>
                  <a:srgbClr val="0000FF"/>
                </a:solidFill>
              </a:endParaRPr>
            </a:p>
          </p:txBody>
        </p:sp>
        <p:sp>
          <p:nvSpPr>
            <p:cNvPr id="12" name="文本框 11">
              <a:extLst>
                <a:ext uri="{FF2B5EF4-FFF2-40B4-BE49-F238E27FC236}">
                  <a16:creationId xmlns:a16="http://schemas.microsoft.com/office/drawing/2014/main" id="{709FF354-7175-4259-AC84-91CB1DF4906A}"/>
                </a:ext>
              </a:extLst>
            </p:cNvPr>
            <p:cNvSpPr txBox="1"/>
            <p:nvPr/>
          </p:nvSpPr>
          <p:spPr>
            <a:xfrm>
              <a:off x="2147213" y="6259089"/>
              <a:ext cx="861304" cy="523220"/>
            </a:xfrm>
            <a:prstGeom prst="rect">
              <a:avLst/>
            </a:prstGeom>
            <a:noFill/>
          </p:spPr>
          <p:txBody>
            <a:bodyPr wrap="square" rtlCol="0">
              <a:spAutoFit/>
            </a:bodyPr>
            <a:lstStyle/>
            <a:p>
              <a:r>
                <a:rPr lang="en-US" altLang="zh-CN" sz="2800" b="1" dirty="0">
                  <a:solidFill>
                    <a:srgbClr val="B11FB1"/>
                  </a:solidFill>
                </a:rPr>
                <a:t>P4:</a:t>
              </a:r>
              <a:endParaRPr lang="zh-CN" altLang="en-US" sz="2800" b="1" dirty="0">
                <a:solidFill>
                  <a:srgbClr val="B11FB1"/>
                </a:solidFill>
              </a:endParaRPr>
            </a:p>
          </p:txBody>
        </p:sp>
        <p:sp>
          <p:nvSpPr>
            <p:cNvPr id="13" name="文本框 12">
              <a:extLst>
                <a:ext uri="{FF2B5EF4-FFF2-40B4-BE49-F238E27FC236}">
                  <a16:creationId xmlns:a16="http://schemas.microsoft.com/office/drawing/2014/main" id="{408FAAEE-1517-4038-8DD9-470A0A96A745}"/>
                </a:ext>
              </a:extLst>
            </p:cNvPr>
            <p:cNvSpPr txBox="1"/>
            <p:nvPr/>
          </p:nvSpPr>
          <p:spPr>
            <a:xfrm>
              <a:off x="2147213" y="4668861"/>
              <a:ext cx="861304" cy="523220"/>
            </a:xfrm>
            <a:prstGeom prst="rect">
              <a:avLst/>
            </a:prstGeom>
            <a:noFill/>
          </p:spPr>
          <p:txBody>
            <a:bodyPr wrap="square" rtlCol="0">
              <a:spAutoFit/>
            </a:bodyPr>
            <a:lstStyle/>
            <a:p>
              <a:r>
                <a:rPr lang="en-US" altLang="zh-CN" sz="2800" b="1" dirty="0">
                  <a:solidFill>
                    <a:schemeClr val="accent6"/>
                  </a:solidFill>
                </a:rPr>
                <a:t>P1:</a:t>
              </a:r>
              <a:endParaRPr lang="zh-CN" altLang="en-US" sz="2800" b="1" dirty="0">
                <a:solidFill>
                  <a:schemeClr val="accent6"/>
                </a:solidFill>
              </a:endParaRPr>
            </a:p>
          </p:txBody>
        </p:sp>
        <p:sp>
          <p:nvSpPr>
            <p:cNvPr id="14" name="文本框 13">
              <a:extLst>
                <a:ext uri="{FF2B5EF4-FFF2-40B4-BE49-F238E27FC236}">
                  <a16:creationId xmlns:a16="http://schemas.microsoft.com/office/drawing/2014/main" id="{DDDE147C-A277-4C21-BB39-0CB676FCAC42}"/>
                </a:ext>
              </a:extLst>
            </p:cNvPr>
            <p:cNvSpPr txBox="1"/>
            <p:nvPr/>
          </p:nvSpPr>
          <p:spPr>
            <a:xfrm>
              <a:off x="3063404" y="4668861"/>
              <a:ext cx="1750308" cy="523220"/>
            </a:xfrm>
            <a:prstGeom prst="rect">
              <a:avLst/>
            </a:prstGeom>
            <a:noFill/>
          </p:spPr>
          <p:txBody>
            <a:bodyPr wrap="square" rtlCol="0">
              <a:spAutoFit/>
            </a:bodyPr>
            <a:lstStyle/>
            <a:p>
              <a:r>
                <a:rPr lang="en-US" altLang="zh-CN" sz="2800" dirty="0">
                  <a:solidFill>
                    <a:schemeClr val="accent6"/>
                  </a:solidFill>
                </a:rPr>
                <a:t>w(x)a</a:t>
              </a:r>
              <a:endParaRPr lang="zh-CN" altLang="en-US" sz="2800" dirty="0">
                <a:solidFill>
                  <a:schemeClr val="accent6"/>
                </a:solidFill>
              </a:endParaRPr>
            </a:p>
          </p:txBody>
        </p:sp>
        <p:sp>
          <p:nvSpPr>
            <p:cNvPr id="15" name="文本框 14">
              <a:extLst>
                <a:ext uri="{FF2B5EF4-FFF2-40B4-BE49-F238E27FC236}">
                  <a16:creationId xmlns:a16="http://schemas.microsoft.com/office/drawing/2014/main" id="{FAF9D3F8-F0E5-4AEF-9322-C8067579B220}"/>
                </a:ext>
              </a:extLst>
            </p:cNvPr>
            <p:cNvSpPr txBox="1"/>
            <p:nvPr/>
          </p:nvSpPr>
          <p:spPr>
            <a:xfrm>
              <a:off x="4298741" y="5206743"/>
              <a:ext cx="1750308" cy="523220"/>
            </a:xfrm>
            <a:prstGeom prst="rect">
              <a:avLst/>
            </a:prstGeom>
            <a:noFill/>
          </p:spPr>
          <p:txBody>
            <a:bodyPr wrap="square" rtlCol="0">
              <a:spAutoFit/>
            </a:bodyPr>
            <a:lstStyle/>
            <a:p>
              <a:r>
                <a:rPr lang="en-US" altLang="zh-CN" sz="2800" dirty="0">
                  <a:solidFill>
                    <a:srgbClr val="FF0000"/>
                  </a:solidFill>
                </a:rPr>
                <a:t>w(x)b</a:t>
              </a:r>
              <a:endParaRPr lang="zh-CN" altLang="en-US" sz="2800" dirty="0">
                <a:solidFill>
                  <a:srgbClr val="FF0000"/>
                </a:solidFill>
              </a:endParaRPr>
            </a:p>
          </p:txBody>
        </p:sp>
        <p:sp>
          <p:nvSpPr>
            <p:cNvPr id="16" name="文本框 15">
              <a:extLst>
                <a:ext uri="{FF2B5EF4-FFF2-40B4-BE49-F238E27FC236}">
                  <a16:creationId xmlns:a16="http://schemas.microsoft.com/office/drawing/2014/main" id="{CAC7DCC0-5EEF-4F75-ADF3-09BB71BE8E4C}"/>
                </a:ext>
              </a:extLst>
            </p:cNvPr>
            <p:cNvSpPr txBox="1"/>
            <p:nvPr/>
          </p:nvSpPr>
          <p:spPr>
            <a:xfrm>
              <a:off x="5544836" y="5735599"/>
              <a:ext cx="1750308" cy="523220"/>
            </a:xfrm>
            <a:prstGeom prst="rect">
              <a:avLst/>
            </a:prstGeom>
            <a:noFill/>
          </p:spPr>
          <p:txBody>
            <a:bodyPr wrap="square" rtlCol="0">
              <a:spAutoFit/>
            </a:bodyPr>
            <a:lstStyle/>
            <a:p>
              <a:r>
                <a:rPr lang="en-US" altLang="zh-CN" sz="2800" dirty="0">
                  <a:solidFill>
                    <a:srgbClr val="0000FF"/>
                  </a:solidFill>
                </a:rPr>
                <a:t>r(x)b</a:t>
              </a:r>
              <a:endParaRPr lang="zh-CN" altLang="en-US" sz="2800" dirty="0">
                <a:solidFill>
                  <a:srgbClr val="0000FF"/>
                </a:solidFill>
              </a:endParaRPr>
            </a:p>
          </p:txBody>
        </p:sp>
        <p:sp>
          <p:nvSpPr>
            <p:cNvPr id="17" name="文本框 16">
              <a:extLst>
                <a:ext uri="{FF2B5EF4-FFF2-40B4-BE49-F238E27FC236}">
                  <a16:creationId xmlns:a16="http://schemas.microsoft.com/office/drawing/2014/main" id="{74C757C6-E2F9-4F05-870B-3F0D327A3EC5}"/>
                </a:ext>
              </a:extLst>
            </p:cNvPr>
            <p:cNvSpPr txBox="1"/>
            <p:nvPr/>
          </p:nvSpPr>
          <p:spPr>
            <a:xfrm>
              <a:off x="7517965" y="5735599"/>
              <a:ext cx="1750308" cy="523220"/>
            </a:xfrm>
            <a:prstGeom prst="rect">
              <a:avLst/>
            </a:prstGeom>
            <a:noFill/>
          </p:spPr>
          <p:txBody>
            <a:bodyPr wrap="square" rtlCol="0">
              <a:spAutoFit/>
            </a:bodyPr>
            <a:lstStyle/>
            <a:p>
              <a:r>
                <a:rPr lang="en-US" altLang="zh-CN" sz="2800" dirty="0">
                  <a:solidFill>
                    <a:srgbClr val="0000FF"/>
                  </a:solidFill>
                </a:rPr>
                <a:t>r(x)a</a:t>
              </a:r>
              <a:endParaRPr lang="zh-CN" altLang="en-US" sz="2800" dirty="0">
                <a:solidFill>
                  <a:srgbClr val="0000FF"/>
                </a:solidFill>
              </a:endParaRPr>
            </a:p>
          </p:txBody>
        </p:sp>
        <p:sp>
          <p:nvSpPr>
            <p:cNvPr id="18" name="文本框 17">
              <a:extLst>
                <a:ext uri="{FF2B5EF4-FFF2-40B4-BE49-F238E27FC236}">
                  <a16:creationId xmlns:a16="http://schemas.microsoft.com/office/drawing/2014/main" id="{3B6E1D22-CB99-4A00-817D-1D7C7902EFC4}"/>
                </a:ext>
              </a:extLst>
            </p:cNvPr>
            <p:cNvSpPr txBox="1"/>
            <p:nvPr/>
          </p:nvSpPr>
          <p:spPr>
            <a:xfrm>
              <a:off x="6556053" y="6263203"/>
              <a:ext cx="1750308" cy="523220"/>
            </a:xfrm>
            <a:prstGeom prst="rect">
              <a:avLst/>
            </a:prstGeom>
            <a:noFill/>
          </p:spPr>
          <p:txBody>
            <a:bodyPr wrap="square" rtlCol="0">
              <a:spAutoFit/>
            </a:bodyPr>
            <a:lstStyle/>
            <a:p>
              <a:r>
                <a:rPr lang="en-US" altLang="zh-CN" sz="2800" dirty="0">
                  <a:solidFill>
                    <a:srgbClr val="B11FB1"/>
                  </a:solidFill>
                </a:rPr>
                <a:t>r(x)a</a:t>
              </a:r>
              <a:endParaRPr lang="zh-CN" altLang="en-US" sz="2800" dirty="0">
                <a:solidFill>
                  <a:srgbClr val="B11FB1"/>
                </a:solidFill>
              </a:endParaRPr>
            </a:p>
          </p:txBody>
        </p:sp>
        <p:sp>
          <p:nvSpPr>
            <p:cNvPr id="19" name="文本框 18">
              <a:extLst>
                <a:ext uri="{FF2B5EF4-FFF2-40B4-BE49-F238E27FC236}">
                  <a16:creationId xmlns:a16="http://schemas.microsoft.com/office/drawing/2014/main" id="{D993C444-2C76-41F6-B21A-5281A5340680}"/>
                </a:ext>
              </a:extLst>
            </p:cNvPr>
            <p:cNvSpPr txBox="1"/>
            <p:nvPr/>
          </p:nvSpPr>
          <p:spPr>
            <a:xfrm>
              <a:off x="8529185" y="6263203"/>
              <a:ext cx="1750308" cy="523220"/>
            </a:xfrm>
            <a:prstGeom prst="rect">
              <a:avLst/>
            </a:prstGeom>
            <a:noFill/>
          </p:spPr>
          <p:txBody>
            <a:bodyPr wrap="square" rtlCol="0">
              <a:spAutoFit/>
            </a:bodyPr>
            <a:lstStyle/>
            <a:p>
              <a:r>
                <a:rPr lang="en-US" altLang="zh-CN" sz="2800" dirty="0">
                  <a:solidFill>
                    <a:srgbClr val="B11FB1"/>
                  </a:solidFill>
                </a:rPr>
                <a:t>r(x)b</a:t>
              </a:r>
              <a:endParaRPr lang="zh-CN" altLang="en-US" sz="2800" dirty="0">
                <a:solidFill>
                  <a:srgbClr val="B11FB1"/>
                </a:solidFill>
              </a:endParaRPr>
            </a:p>
          </p:txBody>
        </p:sp>
        <p:cxnSp>
          <p:nvCxnSpPr>
            <p:cNvPr id="20" name="直接连接符 19">
              <a:extLst>
                <a:ext uri="{FF2B5EF4-FFF2-40B4-BE49-F238E27FC236}">
                  <a16:creationId xmlns:a16="http://schemas.microsoft.com/office/drawing/2014/main" id="{53ED0470-7F96-4157-B658-EB09999ADCAF}"/>
                </a:ext>
              </a:extLst>
            </p:cNvPr>
            <p:cNvCxnSpPr/>
            <p:nvPr/>
          </p:nvCxnSpPr>
          <p:spPr>
            <a:xfrm>
              <a:off x="2147213" y="4668861"/>
              <a:ext cx="7541111" cy="0"/>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EBE2AB03-0CAE-4ED6-A7E1-9D72B952647A}"/>
                </a:ext>
              </a:extLst>
            </p:cNvPr>
            <p:cNvSpPr txBox="1"/>
            <p:nvPr/>
          </p:nvSpPr>
          <p:spPr>
            <a:xfrm>
              <a:off x="6357168" y="4193150"/>
              <a:ext cx="3845641" cy="523220"/>
            </a:xfrm>
            <a:prstGeom prst="rect">
              <a:avLst/>
            </a:prstGeom>
            <a:noFill/>
          </p:spPr>
          <p:txBody>
            <a:bodyPr wrap="square" rtlCol="0">
              <a:spAutoFit/>
            </a:bodyPr>
            <a:lstStyle/>
            <a:p>
              <a:r>
                <a:rPr lang="en-US" altLang="zh-CN" sz="2800" dirty="0">
                  <a:solidFill>
                    <a:schemeClr val="accent4"/>
                  </a:solidFill>
                </a:rPr>
                <a:t>Wall-clock time</a:t>
              </a:r>
              <a:endParaRPr lang="zh-CN" altLang="en-US" sz="2800" dirty="0">
                <a:solidFill>
                  <a:schemeClr val="accent4"/>
                </a:solidFill>
              </a:endParaRPr>
            </a:p>
          </p:txBody>
        </p:sp>
      </p:grpSp>
      <p:pic>
        <p:nvPicPr>
          <p:cNvPr id="22" name="图片 21">
            <a:extLst>
              <a:ext uri="{FF2B5EF4-FFF2-40B4-BE49-F238E27FC236}">
                <a16:creationId xmlns:a16="http://schemas.microsoft.com/office/drawing/2014/main" id="{325068CA-E33C-446E-A4E5-AE418FC683C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57643" y="2620129"/>
            <a:ext cx="1845026" cy="1845026"/>
          </a:xfrm>
          <a:prstGeom prst="rect">
            <a:avLst/>
          </a:prstGeom>
        </p:spPr>
      </p:pic>
      <p:sp>
        <p:nvSpPr>
          <p:cNvPr id="23" name="矩形 22">
            <a:extLst>
              <a:ext uri="{FF2B5EF4-FFF2-40B4-BE49-F238E27FC236}">
                <a16:creationId xmlns:a16="http://schemas.microsoft.com/office/drawing/2014/main" id="{50A089A5-BB64-4454-9A9E-45D013FADA68}"/>
              </a:ext>
            </a:extLst>
          </p:cNvPr>
          <p:cNvSpPr/>
          <p:nvPr/>
        </p:nvSpPr>
        <p:spPr>
          <a:xfrm>
            <a:off x="351520" y="5182532"/>
            <a:ext cx="5486437" cy="400110"/>
          </a:xfrm>
          <a:prstGeom prst="rect">
            <a:avLst/>
          </a:prstGeom>
        </p:spPr>
        <p:txBody>
          <a:bodyPr wrap="square">
            <a:spAutoFit/>
          </a:bodyPr>
          <a:lstStyle/>
          <a:p>
            <a:r>
              <a:rPr lang="en-US" altLang="zh-CN" sz="2000" b="1" dirty="0">
                <a:solidFill>
                  <a:srgbClr val="C00000"/>
                </a:solidFill>
                <a:latin typeface="LiberationSans"/>
              </a:rPr>
              <a:t>Only per-process ordering (causality) restrictions:</a:t>
            </a:r>
            <a:endParaRPr lang="zh-CN" altLang="en-US" sz="2000" b="1" dirty="0">
              <a:solidFill>
                <a:srgbClr val="C00000"/>
              </a:solidFill>
            </a:endParaRPr>
          </a:p>
        </p:txBody>
      </p:sp>
      <p:sp>
        <p:nvSpPr>
          <p:cNvPr id="24" name="文本框 23">
            <a:extLst>
              <a:ext uri="{FF2B5EF4-FFF2-40B4-BE49-F238E27FC236}">
                <a16:creationId xmlns:a16="http://schemas.microsoft.com/office/drawing/2014/main" id="{A3FAD30A-902F-4477-9C61-9B85C05D1BA1}"/>
              </a:ext>
            </a:extLst>
          </p:cNvPr>
          <p:cNvSpPr txBox="1"/>
          <p:nvPr/>
        </p:nvSpPr>
        <p:spPr>
          <a:xfrm>
            <a:off x="239603" y="5482880"/>
            <a:ext cx="5448613" cy="523220"/>
          </a:xfrm>
          <a:prstGeom prst="rect">
            <a:avLst/>
          </a:prstGeom>
          <a:noFill/>
        </p:spPr>
        <p:txBody>
          <a:bodyPr wrap="square" rtlCol="0">
            <a:spAutoFit/>
          </a:bodyPr>
          <a:lstStyle/>
          <a:p>
            <a:r>
              <a:rPr lang="en-US" altLang="zh-CN" sz="2800" dirty="0"/>
              <a:t>Causality 1: </a:t>
            </a:r>
            <a:r>
              <a:rPr lang="en-US" altLang="zh-CN" sz="2800" dirty="0">
                <a:solidFill>
                  <a:srgbClr val="FF0000"/>
                </a:solidFill>
              </a:rPr>
              <a:t>w(x)b</a:t>
            </a:r>
            <a:r>
              <a:rPr lang="en-US" altLang="zh-CN" sz="2800" dirty="0">
                <a:solidFill>
                  <a:srgbClr val="0000FF"/>
                </a:solidFill>
              </a:rPr>
              <a:t> </a:t>
            </a:r>
            <a:r>
              <a:rPr lang="en-US" altLang="zh-CN" sz="2800" dirty="0"/>
              <a:t>&lt;</a:t>
            </a:r>
            <a:r>
              <a:rPr lang="en-US" altLang="zh-CN" sz="2800" dirty="0">
                <a:solidFill>
                  <a:srgbClr val="0000FF"/>
                </a:solidFill>
              </a:rPr>
              <a:t> r(x)b</a:t>
            </a:r>
            <a:r>
              <a:rPr lang="en-US" altLang="zh-CN" sz="2800" dirty="0">
                <a:solidFill>
                  <a:schemeClr val="accent6"/>
                </a:solidFill>
              </a:rPr>
              <a:t> </a:t>
            </a:r>
            <a:r>
              <a:rPr lang="en-US" altLang="zh-CN" sz="2800" dirty="0"/>
              <a:t>&lt;</a:t>
            </a:r>
            <a:r>
              <a:rPr lang="en-US" altLang="zh-CN" sz="2800" dirty="0">
                <a:solidFill>
                  <a:srgbClr val="B11FB1"/>
                </a:solidFill>
              </a:rPr>
              <a:t> </a:t>
            </a:r>
            <a:r>
              <a:rPr lang="en-US" altLang="zh-CN" sz="2800" dirty="0">
                <a:solidFill>
                  <a:srgbClr val="0000FF"/>
                </a:solidFill>
              </a:rPr>
              <a:t>r(x)a</a:t>
            </a:r>
            <a:endParaRPr lang="zh-CN" altLang="en-US" sz="2800" dirty="0">
              <a:solidFill>
                <a:srgbClr val="B11FB1"/>
              </a:solidFill>
            </a:endParaRPr>
          </a:p>
        </p:txBody>
      </p:sp>
      <p:sp>
        <p:nvSpPr>
          <p:cNvPr id="25" name="文本框 24">
            <a:extLst>
              <a:ext uri="{FF2B5EF4-FFF2-40B4-BE49-F238E27FC236}">
                <a16:creationId xmlns:a16="http://schemas.microsoft.com/office/drawing/2014/main" id="{D0C50E2C-2DF0-4ADD-94DE-EA994BAF4A16}"/>
              </a:ext>
            </a:extLst>
          </p:cNvPr>
          <p:cNvSpPr txBox="1"/>
          <p:nvPr/>
        </p:nvSpPr>
        <p:spPr>
          <a:xfrm>
            <a:off x="234395" y="5823884"/>
            <a:ext cx="5448613" cy="523220"/>
          </a:xfrm>
          <a:prstGeom prst="rect">
            <a:avLst/>
          </a:prstGeom>
          <a:noFill/>
        </p:spPr>
        <p:txBody>
          <a:bodyPr wrap="square" rtlCol="0">
            <a:spAutoFit/>
          </a:bodyPr>
          <a:lstStyle/>
          <a:p>
            <a:r>
              <a:rPr lang="en-US" altLang="zh-CN" sz="2800" dirty="0"/>
              <a:t>Causality 2: </a:t>
            </a:r>
            <a:r>
              <a:rPr lang="en-US" altLang="zh-CN" sz="2800" dirty="0">
                <a:solidFill>
                  <a:schemeClr val="accent6"/>
                </a:solidFill>
              </a:rPr>
              <a:t>w(x)a</a:t>
            </a:r>
            <a:r>
              <a:rPr lang="zh-CN" altLang="en-US" sz="2800" dirty="0">
                <a:solidFill>
                  <a:schemeClr val="accent6"/>
                </a:solidFill>
              </a:rPr>
              <a:t> </a:t>
            </a:r>
            <a:r>
              <a:rPr lang="en-US" altLang="zh-CN" sz="2800" dirty="0"/>
              <a:t>&lt;</a:t>
            </a:r>
            <a:r>
              <a:rPr lang="en-US" altLang="zh-CN" sz="2800" dirty="0">
                <a:solidFill>
                  <a:srgbClr val="B11FB1"/>
                </a:solidFill>
              </a:rPr>
              <a:t> r(x)a</a:t>
            </a:r>
            <a:r>
              <a:rPr lang="zh-CN" altLang="en-US" sz="2800" dirty="0">
                <a:solidFill>
                  <a:srgbClr val="B11FB1"/>
                </a:solidFill>
              </a:rPr>
              <a:t> </a:t>
            </a:r>
            <a:r>
              <a:rPr lang="en-US" altLang="zh-CN" sz="2800" dirty="0"/>
              <a:t>&lt;</a:t>
            </a:r>
            <a:r>
              <a:rPr lang="en-US" altLang="zh-CN" sz="2800" dirty="0">
                <a:solidFill>
                  <a:srgbClr val="0000FF"/>
                </a:solidFill>
              </a:rPr>
              <a:t> </a:t>
            </a:r>
            <a:r>
              <a:rPr lang="en-US" altLang="zh-CN" sz="2800" dirty="0">
                <a:solidFill>
                  <a:srgbClr val="B11FB1"/>
                </a:solidFill>
              </a:rPr>
              <a:t>r(x)b</a:t>
            </a:r>
            <a:endParaRPr lang="zh-CN" altLang="en-US" sz="2800" dirty="0">
              <a:solidFill>
                <a:srgbClr val="B11FB1"/>
              </a:solidFill>
            </a:endParaRPr>
          </a:p>
        </p:txBody>
      </p:sp>
      <p:sp>
        <p:nvSpPr>
          <p:cNvPr id="26" name="矩形 25">
            <a:extLst>
              <a:ext uri="{FF2B5EF4-FFF2-40B4-BE49-F238E27FC236}">
                <a16:creationId xmlns:a16="http://schemas.microsoft.com/office/drawing/2014/main" id="{5A8D1698-3885-4544-B245-900161EC0113}"/>
              </a:ext>
            </a:extLst>
          </p:cNvPr>
          <p:cNvSpPr/>
          <p:nvPr/>
        </p:nvSpPr>
        <p:spPr>
          <a:xfrm>
            <a:off x="351520" y="6225709"/>
            <a:ext cx="5744480" cy="707886"/>
          </a:xfrm>
          <a:prstGeom prst="rect">
            <a:avLst/>
          </a:prstGeom>
        </p:spPr>
        <p:txBody>
          <a:bodyPr wrap="square">
            <a:spAutoFit/>
          </a:bodyPr>
          <a:lstStyle/>
          <a:p>
            <a:r>
              <a:rPr lang="en-US" altLang="zh-CN" sz="2000" dirty="0">
                <a:solidFill>
                  <a:srgbClr val="FF0000"/>
                </a:solidFill>
              </a:rPr>
              <a:t>w(x)b </a:t>
            </a:r>
            <a:r>
              <a:rPr lang="en-US" altLang="zh-CN" sz="2000" dirty="0"/>
              <a:t>&amp;</a:t>
            </a:r>
            <a:r>
              <a:rPr lang="en-US" altLang="zh-CN" sz="2000" dirty="0">
                <a:solidFill>
                  <a:srgbClr val="FF0000"/>
                </a:solidFill>
              </a:rPr>
              <a:t> </a:t>
            </a:r>
            <a:r>
              <a:rPr lang="en-US" altLang="zh-CN" sz="2000" dirty="0">
                <a:solidFill>
                  <a:schemeClr val="accent6"/>
                </a:solidFill>
              </a:rPr>
              <a:t>w(x)a </a:t>
            </a:r>
            <a:r>
              <a:rPr lang="en-US" altLang="zh-CN" dirty="0"/>
              <a:t>can be seen in different orders by different processes</a:t>
            </a:r>
            <a:r>
              <a:rPr lang="en-US" altLang="zh-CN" sz="2000" dirty="0">
                <a:solidFill>
                  <a:srgbClr val="FF0000"/>
                </a:solidFill>
              </a:rPr>
              <a:t> </a:t>
            </a:r>
            <a:endParaRPr lang="zh-CN" altLang="en-US" sz="2000" b="1" dirty="0">
              <a:solidFill>
                <a:srgbClr val="C00000"/>
              </a:solidFill>
            </a:endParaRPr>
          </a:p>
        </p:txBody>
      </p:sp>
      <p:sp>
        <p:nvSpPr>
          <p:cNvPr id="27" name="文本框 26">
            <a:extLst>
              <a:ext uri="{FF2B5EF4-FFF2-40B4-BE49-F238E27FC236}">
                <a16:creationId xmlns:a16="http://schemas.microsoft.com/office/drawing/2014/main" id="{B0293DC4-D58C-47CB-AB6A-EEBC8B975802}"/>
              </a:ext>
            </a:extLst>
          </p:cNvPr>
          <p:cNvSpPr txBox="1"/>
          <p:nvPr/>
        </p:nvSpPr>
        <p:spPr>
          <a:xfrm>
            <a:off x="1532311" y="6325490"/>
            <a:ext cx="3570358" cy="461665"/>
          </a:xfrm>
          <a:prstGeom prst="rect">
            <a:avLst/>
          </a:prstGeom>
          <a:solidFill>
            <a:srgbClr val="FFFF00"/>
          </a:solidFill>
          <a:ln>
            <a:solidFill>
              <a:schemeClr val="tx1"/>
            </a:solidFill>
          </a:ln>
        </p:spPr>
        <p:txBody>
          <a:bodyPr wrap="square" rtlCol="0">
            <a:spAutoFit/>
          </a:bodyPr>
          <a:lstStyle/>
          <a:p>
            <a:pPr algn="ctr"/>
            <a:r>
              <a:rPr lang="en-US" altLang="zh-CN" sz="2400" dirty="0"/>
              <a:t>Not sequentially consistent</a:t>
            </a:r>
            <a:endParaRPr lang="zh-CN" altLang="en-US" sz="2400" dirty="0"/>
          </a:p>
        </p:txBody>
      </p:sp>
      <p:grpSp>
        <p:nvGrpSpPr>
          <p:cNvPr id="29" name="组合 28">
            <a:extLst>
              <a:ext uri="{FF2B5EF4-FFF2-40B4-BE49-F238E27FC236}">
                <a16:creationId xmlns:a16="http://schemas.microsoft.com/office/drawing/2014/main" id="{7B9E4395-D437-4648-8D35-AF56460AAA9C}"/>
              </a:ext>
            </a:extLst>
          </p:cNvPr>
          <p:cNvGrpSpPr/>
          <p:nvPr/>
        </p:nvGrpSpPr>
        <p:grpSpPr>
          <a:xfrm>
            <a:off x="6217348" y="2521117"/>
            <a:ext cx="5921517" cy="2597387"/>
            <a:chOff x="2147213" y="4193150"/>
            <a:chExt cx="8563808" cy="2597387"/>
          </a:xfrm>
        </p:grpSpPr>
        <p:cxnSp>
          <p:nvCxnSpPr>
            <p:cNvPr id="31" name="直接连接符 30">
              <a:extLst>
                <a:ext uri="{FF2B5EF4-FFF2-40B4-BE49-F238E27FC236}">
                  <a16:creationId xmlns:a16="http://schemas.microsoft.com/office/drawing/2014/main" id="{58CCD565-F87A-474B-9718-DFE4F12E9D2B}"/>
                </a:ext>
              </a:extLst>
            </p:cNvPr>
            <p:cNvCxnSpPr/>
            <p:nvPr/>
          </p:nvCxnSpPr>
          <p:spPr>
            <a:xfrm>
              <a:off x="2147213" y="5173304"/>
              <a:ext cx="754111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6D489994-666F-49DB-87B4-58716A48A34E}"/>
                </a:ext>
              </a:extLst>
            </p:cNvPr>
            <p:cNvCxnSpPr/>
            <p:nvPr/>
          </p:nvCxnSpPr>
          <p:spPr>
            <a:xfrm>
              <a:off x="2147213" y="5712979"/>
              <a:ext cx="754111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DB842BDC-4811-411D-90E8-17860350A8F2}"/>
                </a:ext>
              </a:extLst>
            </p:cNvPr>
            <p:cNvCxnSpPr/>
            <p:nvPr/>
          </p:nvCxnSpPr>
          <p:spPr>
            <a:xfrm>
              <a:off x="2147213" y="6250862"/>
              <a:ext cx="754111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113F4280-597D-40B7-89C7-BA7CB5D2FDE5}"/>
                </a:ext>
              </a:extLst>
            </p:cNvPr>
            <p:cNvCxnSpPr/>
            <p:nvPr/>
          </p:nvCxnSpPr>
          <p:spPr>
            <a:xfrm>
              <a:off x="2147213" y="6790537"/>
              <a:ext cx="754111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BA5BAFD5-2746-48C4-B676-3F3E8387F322}"/>
                </a:ext>
              </a:extLst>
            </p:cNvPr>
            <p:cNvSpPr txBox="1"/>
            <p:nvPr/>
          </p:nvSpPr>
          <p:spPr>
            <a:xfrm>
              <a:off x="2147213" y="5196195"/>
              <a:ext cx="861304" cy="523220"/>
            </a:xfrm>
            <a:prstGeom prst="rect">
              <a:avLst/>
            </a:prstGeom>
            <a:noFill/>
          </p:spPr>
          <p:txBody>
            <a:bodyPr wrap="square" rtlCol="0">
              <a:spAutoFit/>
            </a:bodyPr>
            <a:lstStyle/>
            <a:p>
              <a:r>
                <a:rPr lang="en-US" altLang="zh-CN" sz="2800" b="1" dirty="0">
                  <a:solidFill>
                    <a:srgbClr val="FF0000"/>
                  </a:solidFill>
                </a:rPr>
                <a:t>P2:</a:t>
              </a:r>
              <a:endParaRPr lang="zh-CN" altLang="en-US" sz="2800" b="1" dirty="0">
                <a:solidFill>
                  <a:srgbClr val="FF0000"/>
                </a:solidFill>
              </a:endParaRPr>
            </a:p>
          </p:txBody>
        </p:sp>
        <p:sp>
          <p:nvSpPr>
            <p:cNvPr id="36" name="文本框 35">
              <a:extLst>
                <a:ext uri="{FF2B5EF4-FFF2-40B4-BE49-F238E27FC236}">
                  <a16:creationId xmlns:a16="http://schemas.microsoft.com/office/drawing/2014/main" id="{DC8A0784-B2D7-4AD9-B5C5-D7DB68072255}"/>
                </a:ext>
              </a:extLst>
            </p:cNvPr>
            <p:cNvSpPr txBox="1"/>
            <p:nvPr/>
          </p:nvSpPr>
          <p:spPr>
            <a:xfrm>
              <a:off x="2147213" y="5735869"/>
              <a:ext cx="861304" cy="523220"/>
            </a:xfrm>
            <a:prstGeom prst="rect">
              <a:avLst/>
            </a:prstGeom>
            <a:noFill/>
          </p:spPr>
          <p:txBody>
            <a:bodyPr wrap="square" rtlCol="0">
              <a:spAutoFit/>
            </a:bodyPr>
            <a:lstStyle/>
            <a:p>
              <a:r>
                <a:rPr lang="en-US" altLang="zh-CN" sz="2800" b="1" dirty="0">
                  <a:solidFill>
                    <a:srgbClr val="0000FF"/>
                  </a:solidFill>
                </a:rPr>
                <a:t>P3:</a:t>
              </a:r>
              <a:endParaRPr lang="zh-CN" altLang="en-US" sz="2800" b="1" dirty="0">
                <a:solidFill>
                  <a:srgbClr val="0000FF"/>
                </a:solidFill>
              </a:endParaRPr>
            </a:p>
          </p:txBody>
        </p:sp>
        <p:sp>
          <p:nvSpPr>
            <p:cNvPr id="37" name="文本框 36">
              <a:extLst>
                <a:ext uri="{FF2B5EF4-FFF2-40B4-BE49-F238E27FC236}">
                  <a16:creationId xmlns:a16="http://schemas.microsoft.com/office/drawing/2014/main" id="{1562CC62-11BB-478A-9CC8-416ABA142CBD}"/>
                </a:ext>
              </a:extLst>
            </p:cNvPr>
            <p:cNvSpPr txBox="1"/>
            <p:nvPr/>
          </p:nvSpPr>
          <p:spPr>
            <a:xfrm>
              <a:off x="2147213" y="6259089"/>
              <a:ext cx="861304" cy="523220"/>
            </a:xfrm>
            <a:prstGeom prst="rect">
              <a:avLst/>
            </a:prstGeom>
            <a:noFill/>
          </p:spPr>
          <p:txBody>
            <a:bodyPr wrap="square" rtlCol="0">
              <a:spAutoFit/>
            </a:bodyPr>
            <a:lstStyle/>
            <a:p>
              <a:r>
                <a:rPr lang="en-US" altLang="zh-CN" sz="2800" b="1" dirty="0">
                  <a:solidFill>
                    <a:srgbClr val="B11FB1"/>
                  </a:solidFill>
                </a:rPr>
                <a:t>P4:</a:t>
              </a:r>
              <a:endParaRPr lang="zh-CN" altLang="en-US" sz="2800" b="1" dirty="0">
                <a:solidFill>
                  <a:srgbClr val="B11FB1"/>
                </a:solidFill>
              </a:endParaRPr>
            </a:p>
          </p:txBody>
        </p:sp>
        <p:sp>
          <p:nvSpPr>
            <p:cNvPr id="38" name="文本框 37">
              <a:extLst>
                <a:ext uri="{FF2B5EF4-FFF2-40B4-BE49-F238E27FC236}">
                  <a16:creationId xmlns:a16="http://schemas.microsoft.com/office/drawing/2014/main" id="{4C6D4573-F26E-4993-8E84-7CFD55FD2D91}"/>
                </a:ext>
              </a:extLst>
            </p:cNvPr>
            <p:cNvSpPr txBox="1"/>
            <p:nvPr/>
          </p:nvSpPr>
          <p:spPr>
            <a:xfrm>
              <a:off x="2147213" y="4668861"/>
              <a:ext cx="861304" cy="523220"/>
            </a:xfrm>
            <a:prstGeom prst="rect">
              <a:avLst/>
            </a:prstGeom>
            <a:noFill/>
          </p:spPr>
          <p:txBody>
            <a:bodyPr wrap="square" rtlCol="0">
              <a:spAutoFit/>
            </a:bodyPr>
            <a:lstStyle/>
            <a:p>
              <a:r>
                <a:rPr lang="en-US" altLang="zh-CN" sz="2800" b="1" dirty="0">
                  <a:solidFill>
                    <a:schemeClr val="accent6"/>
                  </a:solidFill>
                </a:rPr>
                <a:t>P1:</a:t>
              </a:r>
              <a:endParaRPr lang="zh-CN" altLang="en-US" sz="2800" b="1" dirty="0">
                <a:solidFill>
                  <a:schemeClr val="accent6"/>
                </a:solidFill>
              </a:endParaRPr>
            </a:p>
          </p:txBody>
        </p:sp>
        <p:sp>
          <p:nvSpPr>
            <p:cNvPr id="39" name="文本框 38">
              <a:extLst>
                <a:ext uri="{FF2B5EF4-FFF2-40B4-BE49-F238E27FC236}">
                  <a16:creationId xmlns:a16="http://schemas.microsoft.com/office/drawing/2014/main" id="{27E9A828-B93C-4A27-B2FB-0FE182B0FEF8}"/>
                </a:ext>
              </a:extLst>
            </p:cNvPr>
            <p:cNvSpPr txBox="1"/>
            <p:nvPr/>
          </p:nvSpPr>
          <p:spPr>
            <a:xfrm>
              <a:off x="3063404" y="4668861"/>
              <a:ext cx="1750308" cy="523220"/>
            </a:xfrm>
            <a:prstGeom prst="rect">
              <a:avLst/>
            </a:prstGeom>
            <a:noFill/>
          </p:spPr>
          <p:txBody>
            <a:bodyPr wrap="square" rtlCol="0">
              <a:spAutoFit/>
            </a:bodyPr>
            <a:lstStyle/>
            <a:p>
              <a:r>
                <a:rPr lang="en-US" altLang="zh-CN" sz="2800" dirty="0">
                  <a:solidFill>
                    <a:schemeClr val="accent6"/>
                  </a:solidFill>
                </a:rPr>
                <a:t>w(x)a</a:t>
              </a:r>
              <a:endParaRPr lang="zh-CN" altLang="en-US" sz="2800" dirty="0">
                <a:solidFill>
                  <a:schemeClr val="accent6"/>
                </a:solidFill>
              </a:endParaRPr>
            </a:p>
          </p:txBody>
        </p:sp>
        <p:sp>
          <p:nvSpPr>
            <p:cNvPr id="40" name="文本框 39">
              <a:extLst>
                <a:ext uri="{FF2B5EF4-FFF2-40B4-BE49-F238E27FC236}">
                  <a16:creationId xmlns:a16="http://schemas.microsoft.com/office/drawing/2014/main" id="{4D888F60-B73A-420C-95D0-84C16EE890CE}"/>
                </a:ext>
              </a:extLst>
            </p:cNvPr>
            <p:cNvSpPr txBox="1"/>
            <p:nvPr/>
          </p:nvSpPr>
          <p:spPr>
            <a:xfrm>
              <a:off x="5269988" y="5234141"/>
              <a:ext cx="1750308" cy="523220"/>
            </a:xfrm>
            <a:prstGeom prst="rect">
              <a:avLst/>
            </a:prstGeom>
            <a:noFill/>
          </p:spPr>
          <p:txBody>
            <a:bodyPr wrap="square" rtlCol="0">
              <a:spAutoFit/>
            </a:bodyPr>
            <a:lstStyle/>
            <a:p>
              <a:r>
                <a:rPr lang="en-US" altLang="zh-CN" sz="2800" dirty="0">
                  <a:solidFill>
                    <a:srgbClr val="FF0000"/>
                  </a:solidFill>
                </a:rPr>
                <a:t>w(x)b</a:t>
              </a:r>
              <a:endParaRPr lang="zh-CN" altLang="en-US" sz="2800" dirty="0">
                <a:solidFill>
                  <a:srgbClr val="FF0000"/>
                </a:solidFill>
              </a:endParaRPr>
            </a:p>
          </p:txBody>
        </p:sp>
        <p:sp>
          <p:nvSpPr>
            <p:cNvPr id="41" name="文本框 40">
              <a:extLst>
                <a:ext uri="{FF2B5EF4-FFF2-40B4-BE49-F238E27FC236}">
                  <a16:creationId xmlns:a16="http://schemas.microsoft.com/office/drawing/2014/main" id="{CD0A9C39-C3B0-45E7-8C29-B0F34315C7FC}"/>
                </a:ext>
              </a:extLst>
            </p:cNvPr>
            <p:cNvSpPr txBox="1"/>
            <p:nvPr/>
          </p:nvSpPr>
          <p:spPr>
            <a:xfrm>
              <a:off x="5976362" y="5735599"/>
              <a:ext cx="1750308" cy="523220"/>
            </a:xfrm>
            <a:prstGeom prst="rect">
              <a:avLst/>
            </a:prstGeom>
            <a:noFill/>
          </p:spPr>
          <p:txBody>
            <a:bodyPr wrap="square" rtlCol="0">
              <a:spAutoFit/>
            </a:bodyPr>
            <a:lstStyle/>
            <a:p>
              <a:r>
                <a:rPr lang="en-US" altLang="zh-CN" sz="2800" dirty="0">
                  <a:solidFill>
                    <a:srgbClr val="0000FF"/>
                  </a:solidFill>
                </a:rPr>
                <a:t>r(x)b</a:t>
              </a:r>
              <a:endParaRPr lang="zh-CN" altLang="en-US" sz="2800" dirty="0">
                <a:solidFill>
                  <a:srgbClr val="0000FF"/>
                </a:solidFill>
              </a:endParaRPr>
            </a:p>
          </p:txBody>
        </p:sp>
        <p:sp>
          <p:nvSpPr>
            <p:cNvPr id="42" name="文本框 41">
              <a:extLst>
                <a:ext uri="{FF2B5EF4-FFF2-40B4-BE49-F238E27FC236}">
                  <a16:creationId xmlns:a16="http://schemas.microsoft.com/office/drawing/2014/main" id="{166FFD52-108D-4590-B37A-D6158FDFC983}"/>
                </a:ext>
              </a:extLst>
            </p:cNvPr>
            <p:cNvSpPr txBox="1"/>
            <p:nvPr/>
          </p:nvSpPr>
          <p:spPr>
            <a:xfrm>
              <a:off x="7949493" y="5735599"/>
              <a:ext cx="1750308" cy="523220"/>
            </a:xfrm>
            <a:prstGeom prst="rect">
              <a:avLst/>
            </a:prstGeom>
            <a:noFill/>
          </p:spPr>
          <p:txBody>
            <a:bodyPr wrap="square" rtlCol="0">
              <a:spAutoFit/>
            </a:bodyPr>
            <a:lstStyle/>
            <a:p>
              <a:r>
                <a:rPr lang="en-US" altLang="zh-CN" sz="2800" dirty="0">
                  <a:solidFill>
                    <a:srgbClr val="0000FF"/>
                  </a:solidFill>
                </a:rPr>
                <a:t>r(x)a</a:t>
              </a:r>
              <a:endParaRPr lang="zh-CN" altLang="en-US" sz="2800" dirty="0">
                <a:solidFill>
                  <a:srgbClr val="0000FF"/>
                </a:solidFill>
              </a:endParaRPr>
            </a:p>
          </p:txBody>
        </p:sp>
        <p:sp>
          <p:nvSpPr>
            <p:cNvPr id="43" name="文本框 42">
              <a:extLst>
                <a:ext uri="{FF2B5EF4-FFF2-40B4-BE49-F238E27FC236}">
                  <a16:creationId xmlns:a16="http://schemas.microsoft.com/office/drawing/2014/main" id="{764DED59-757F-4809-AEE0-53287A6D7A8E}"/>
                </a:ext>
              </a:extLst>
            </p:cNvPr>
            <p:cNvSpPr txBox="1"/>
            <p:nvPr/>
          </p:nvSpPr>
          <p:spPr>
            <a:xfrm>
              <a:off x="6987578" y="6263203"/>
              <a:ext cx="1750308" cy="523220"/>
            </a:xfrm>
            <a:prstGeom prst="rect">
              <a:avLst/>
            </a:prstGeom>
            <a:noFill/>
          </p:spPr>
          <p:txBody>
            <a:bodyPr wrap="square" rtlCol="0">
              <a:spAutoFit/>
            </a:bodyPr>
            <a:lstStyle/>
            <a:p>
              <a:r>
                <a:rPr lang="en-US" altLang="zh-CN" sz="2800" dirty="0">
                  <a:solidFill>
                    <a:srgbClr val="B11FB1"/>
                  </a:solidFill>
                </a:rPr>
                <a:t>r(x)a</a:t>
              </a:r>
              <a:endParaRPr lang="zh-CN" altLang="en-US" sz="2800" dirty="0">
                <a:solidFill>
                  <a:srgbClr val="B11FB1"/>
                </a:solidFill>
              </a:endParaRPr>
            </a:p>
          </p:txBody>
        </p:sp>
        <p:sp>
          <p:nvSpPr>
            <p:cNvPr id="44" name="文本框 43">
              <a:extLst>
                <a:ext uri="{FF2B5EF4-FFF2-40B4-BE49-F238E27FC236}">
                  <a16:creationId xmlns:a16="http://schemas.microsoft.com/office/drawing/2014/main" id="{9882B919-5CFA-44D8-81EA-9B0B76D9F00D}"/>
                </a:ext>
              </a:extLst>
            </p:cNvPr>
            <p:cNvSpPr txBox="1"/>
            <p:nvPr/>
          </p:nvSpPr>
          <p:spPr>
            <a:xfrm>
              <a:off x="8960713" y="6263203"/>
              <a:ext cx="1750308" cy="523220"/>
            </a:xfrm>
            <a:prstGeom prst="rect">
              <a:avLst/>
            </a:prstGeom>
            <a:noFill/>
          </p:spPr>
          <p:txBody>
            <a:bodyPr wrap="square" rtlCol="0">
              <a:spAutoFit/>
            </a:bodyPr>
            <a:lstStyle/>
            <a:p>
              <a:r>
                <a:rPr lang="en-US" altLang="zh-CN" sz="2800" dirty="0">
                  <a:solidFill>
                    <a:srgbClr val="B11FB1"/>
                  </a:solidFill>
                </a:rPr>
                <a:t>r(x)b</a:t>
              </a:r>
              <a:endParaRPr lang="zh-CN" altLang="en-US" sz="2800" dirty="0">
                <a:solidFill>
                  <a:srgbClr val="B11FB1"/>
                </a:solidFill>
              </a:endParaRPr>
            </a:p>
          </p:txBody>
        </p:sp>
        <p:cxnSp>
          <p:nvCxnSpPr>
            <p:cNvPr id="45" name="直接连接符 44">
              <a:extLst>
                <a:ext uri="{FF2B5EF4-FFF2-40B4-BE49-F238E27FC236}">
                  <a16:creationId xmlns:a16="http://schemas.microsoft.com/office/drawing/2014/main" id="{CED4A2B4-5DFD-430F-B2EB-EF086CCEA240}"/>
                </a:ext>
              </a:extLst>
            </p:cNvPr>
            <p:cNvCxnSpPr/>
            <p:nvPr/>
          </p:nvCxnSpPr>
          <p:spPr>
            <a:xfrm>
              <a:off x="2147213" y="4668861"/>
              <a:ext cx="7541111" cy="0"/>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6" name="文本框 45">
              <a:extLst>
                <a:ext uri="{FF2B5EF4-FFF2-40B4-BE49-F238E27FC236}">
                  <a16:creationId xmlns:a16="http://schemas.microsoft.com/office/drawing/2014/main" id="{060509F5-AC38-46F9-91D2-5ACEA4637A13}"/>
                </a:ext>
              </a:extLst>
            </p:cNvPr>
            <p:cNvSpPr txBox="1"/>
            <p:nvPr/>
          </p:nvSpPr>
          <p:spPr>
            <a:xfrm>
              <a:off x="6357168" y="4193150"/>
              <a:ext cx="3845641" cy="523220"/>
            </a:xfrm>
            <a:prstGeom prst="rect">
              <a:avLst/>
            </a:prstGeom>
            <a:noFill/>
          </p:spPr>
          <p:txBody>
            <a:bodyPr wrap="square" rtlCol="0">
              <a:spAutoFit/>
            </a:bodyPr>
            <a:lstStyle/>
            <a:p>
              <a:r>
                <a:rPr lang="en-US" altLang="zh-CN" sz="2800" dirty="0">
                  <a:solidFill>
                    <a:schemeClr val="accent4"/>
                  </a:solidFill>
                </a:rPr>
                <a:t>Wall-clock time</a:t>
              </a:r>
              <a:endParaRPr lang="zh-CN" altLang="en-US" sz="2800" dirty="0">
                <a:solidFill>
                  <a:schemeClr val="accent4"/>
                </a:solidFill>
              </a:endParaRPr>
            </a:p>
          </p:txBody>
        </p:sp>
      </p:grpSp>
      <p:sp>
        <p:nvSpPr>
          <p:cNvPr id="47" name="文本框 46">
            <a:extLst>
              <a:ext uri="{FF2B5EF4-FFF2-40B4-BE49-F238E27FC236}">
                <a16:creationId xmlns:a16="http://schemas.microsoft.com/office/drawing/2014/main" id="{0D617DFB-2DF9-4344-B231-A74FD3A109FF}"/>
              </a:ext>
            </a:extLst>
          </p:cNvPr>
          <p:cNvSpPr txBox="1"/>
          <p:nvPr/>
        </p:nvSpPr>
        <p:spPr>
          <a:xfrm>
            <a:off x="9356434" y="2628306"/>
            <a:ext cx="1098213" cy="1862048"/>
          </a:xfrm>
          <a:prstGeom prst="rect">
            <a:avLst/>
          </a:prstGeom>
          <a:noFill/>
        </p:spPr>
        <p:txBody>
          <a:bodyPr wrap="square" rtlCol="0">
            <a:spAutoFit/>
          </a:bodyPr>
          <a:lstStyle/>
          <a:p>
            <a:r>
              <a:rPr lang="en-US" altLang="zh-CN" sz="11500" b="1" dirty="0">
                <a:solidFill>
                  <a:srgbClr val="FF0000"/>
                </a:solidFill>
                <a:latin typeface="Arial" panose="020B0604020202020204" pitchFamily="34" charset="0"/>
                <a:cs typeface="Arial" panose="020B0604020202020204" pitchFamily="34" charset="0"/>
              </a:rPr>
              <a:t>X</a:t>
            </a:r>
            <a:endParaRPr lang="zh-CN" altLang="en-US" sz="11500" b="1" dirty="0">
              <a:solidFill>
                <a:srgbClr val="FF0000"/>
              </a:solidFill>
              <a:latin typeface="Arial" panose="020B0604020202020204" pitchFamily="34" charset="0"/>
              <a:cs typeface="Arial" panose="020B0604020202020204" pitchFamily="34" charset="0"/>
            </a:endParaRPr>
          </a:p>
        </p:txBody>
      </p:sp>
      <p:sp>
        <p:nvSpPr>
          <p:cNvPr id="48" name="矩形 47">
            <a:extLst>
              <a:ext uri="{FF2B5EF4-FFF2-40B4-BE49-F238E27FC236}">
                <a16:creationId xmlns:a16="http://schemas.microsoft.com/office/drawing/2014/main" id="{8E7E7C94-AE87-4423-8279-377F7F9A3A8A}"/>
              </a:ext>
            </a:extLst>
          </p:cNvPr>
          <p:cNvSpPr/>
          <p:nvPr/>
        </p:nvSpPr>
        <p:spPr>
          <a:xfrm>
            <a:off x="6174896" y="5269481"/>
            <a:ext cx="5486437" cy="1323439"/>
          </a:xfrm>
          <a:prstGeom prst="rect">
            <a:avLst/>
          </a:prstGeom>
        </p:spPr>
        <p:txBody>
          <a:bodyPr wrap="square">
            <a:spAutoFit/>
          </a:bodyPr>
          <a:lstStyle/>
          <a:p>
            <a:r>
              <a:rPr lang="en-US" altLang="zh-CN" sz="2000" dirty="0">
                <a:solidFill>
                  <a:srgbClr val="FF0000"/>
                </a:solidFill>
              </a:rPr>
              <a:t>w(x)b </a:t>
            </a:r>
            <a:r>
              <a:rPr lang="en-US" altLang="zh-CN" sz="2000" dirty="0"/>
              <a:t>is causally-related on </a:t>
            </a:r>
            <a:r>
              <a:rPr lang="en-US" altLang="zh-CN" sz="2000" dirty="0">
                <a:solidFill>
                  <a:srgbClr val="FF0000"/>
                </a:solidFill>
              </a:rPr>
              <a:t>r(x)a</a:t>
            </a:r>
            <a:r>
              <a:rPr lang="en-US" altLang="zh-CN" sz="2000" dirty="0"/>
              <a:t>, which is causally-related on </a:t>
            </a:r>
            <a:r>
              <a:rPr lang="en-US" altLang="zh-CN" sz="2000" dirty="0">
                <a:solidFill>
                  <a:schemeClr val="accent6"/>
                </a:solidFill>
              </a:rPr>
              <a:t>w(x)a</a:t>
            </a:r>
            <a:r>
              <a:rPr lang="en-US" altLang="zh-CN" sz="2000" dirty="0"/>
              <a:t>. Therefore, system must enforce </a:t>
            </a:r>
            <a:r>
              <a:rPr lang="en-US" altLang="zh-CN" sz="2000" dirty="0">
                <a:solidFill>
                  <a:schemeClr val="accent6"/>
                </a:solidFill>
              </a:rPr>
              <a:t>w(x)a</a:t>
            </a:r>
            <a:r>
              <a:rPr lang="en-US" altLang="zh-CN" sz="2000" dirty="0"/>
              <a:t> &lt; </a:t>
            </a:r>
            <a:r>
              <a:rPr lang="en-US" altLang="zh-CN" sz="2000" dirty="0">
                <a:solidFill>
                  <a:srgbClr val="FF0000"/>
                </a:solidFill>
              </a:rPr>
              <a:t>w(x)b</a:t>
            </a:r>
            <a:r>
              <a:rPr lang="en-US" altLang="zh-CN" sz="2000" dirty="0"/>
              <a:t> ordering. But </a:t>
            </a:r>
            <a:r>
              <a:rPr lang="en-US" altLang="zh-CN" sz="2000" dirty="0">
                <a:solidFill>
                  <a:srgbClr val="0000FF"/>
                </a:solidFill>
              </a:rPr>
              <a:t>P3</a:t>
            </a:r>
            <a:r>
              <a:rPr lang="en-US" altLang="zh-CN" sz="2000" dirty="0"/>
              <a:t> violates that ordering, because it reads </a:t>
            </a:r>
            <a:r>
              <a:rPr lang="en-US" altLang="zh-CN" sz="2000" b="1" i="1" dirty="0"/>
              <a:t>a</a:t>
            </a:r>
            <a:r>
              <a:rPr lang="en-US" altLang="zh-CN" sz="2000" dirty="0"/>
              <a:t> after reading </a:t>
            </a:r>
            <a:r>
              <a:rPr lang="en-US" altLang="zh-CN" sz="2000" b="1" i="1" dirty="0"/>
              <a:t>b</a:t>
            </a:r>
            <a:r>
              <a:rPr lang="en-US" altLang="zh-CN" sz="2000" dirty="0"/>
              <a:t>.</a:t>
            </a:r>
            <a:endParaRPr lang="zh-CN" altLang="en-US" sz="2400" b="1" dirty="0">
              <a:solidFill>
                <a:srgbClr val="C00000"/>
              </a:solidFill>
            </a:endParaRPr>
          </a:p>
        </p:txBody>
      </p:sp>
      <p:sp>
        <p:nvSpPr>
          <p:cNvPr id="49" name="文本框 48">
            <a:extLst>
              <a:ext uri="{FF2B5EF4-FFF2-40B4-BE49-F238E27FC236}">
                <a16:creationId xmlns:a16="http://schemas.microsoft.com/office/drawing/2014/main" id="{45AE92DD-8EB7-49E4-9858-50620FD63E40}"/>
              </a:ext>
            </a:extLst>
          </p:cNvPr>
          <p:cNvSpPr txBox="1"/>
          <p:nvPr/>
        </p:nvSpPr>
        <p:spPr>
          <a:xfrm>
            <a:off x="7430348" y="3560487"/>
            <a:ext cx="1210265" cy="523220"/>
          </a:xfrm>
          <a:prstGeom prst="rect">
            <a:avLst/>
          </a:prstGeom>
          <a:noFill/>
        </p:spPr>
        <p:txBody>
          <a:bodyPr wrap="square" rtlCol="0">
            <a:spAutoFit/>
          </a:bodyPr>
          <a:lstStyle/>
          <a:p>
            <a:r>
              <a:rPr lang="en-US" altLang="zh-CN" sz="2800" dirty="0">
                <a:solidFill>
                  <a:srgbClr val="FF0000"/>
                </a:solidFill>
              </a:rPr>
              <a:t>r(x)a</a:t>
            </a:r>
            <a:endParaRPr lang="zh-CN" altLang="en-US" sz="2800" dirty="0">
              <a:solidFill>
                <a:srgbClr val="FF0000"/>
              </a:solidFill>
            </a:endParaRPr>
          </a:p>
        </p:txBody>
      </p:sp>
    </p:spTree>
    <p:extLst>
      <p:ext uri="{BB962C8B-B14F-4D97-AF65-F5344CB8AC3E}">
        <p14:creationId xmlns:p14="http://schemas.microsoft.com/office/powerpoint/2010/main" val="2216814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fade">
                                      <p:cBhvr>
                                        <p:cTn id="12"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8"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253026-33EA-4578-88AA-932623829A1C}"/>
              </a:ext>
            </a:extLst>
          </p:cNvPr>
          <p:cNvSpPr>
            <a:spLocks noGrp="1"/>
          </p:cNvSpPr>
          <p:nvPr>
            <p:ph type="title"/>
          </p:nvPr>
        </p:nvSpPr>
        <p:spPr/>
        <p:txBody>
          <a:bodyPr/>
          <a:lstStyle/>
          <a:p>
            <a:r>
              <a:rPr lang="en-US" altLang="zh-CN" dirty="0"/>
              <a:t>Why Causal Consistency?</a:t>
            </a:r>
            <a:endParaRPr lang="zh-CN" altLang="en-US" dirty="0"/>
          </a:p>
        </p:txBody>
      </p:sp>
      <p:sp>
        <p:nvSpPr>
          <p:cNvPr id="3" name="灯片编号占位符 2">
            <a:extLst>
              <a:ext uri="{FF2B5EF4-FFF2-40B4-BE49-F238E27FC236}">
                <a16:creationId xmlns:a16="http://schemas.microsoft.com/office/drawing/2014/main" id="{B8EBB1A6-BB45-47F3-B0CE-78F9B99ADA17}"/>
              </a:ext>
            </a:extLst>
          </p:cNvPr>
          <p:cNvSpPr>
            <a:spLocks noGrp="1"/>
          </p:cNvSpPr>
          <p:nvPr>
            <p:ph type="sldNum" sz="quarter" idx="12"/>
          </p:nvPr>
        </p:nvSpPr>
        <p:spPr/>
        <p:txBody>
          <a:bodyPr/>
          <a:lstStyle/>
          <a:p>
            <a:fld id="{F210D295-9B15-4757-888B-4FDF115DEA16}" type="slidenum">
              <a:rPr lang="zh-CN" altLang="en-US" smtClean="0"/>
              <a:t>61</a:t>
            </a:fld>
            <a:endParaRPr lang="zh-CN" altLang="en-US"/>
          </a:p>
        </p:txBody>
      </p:sp>
      <p:sp>
        <p:nvSpPr>
          <p:cNvPr id="4" name="内容占位符 3">
            <a:extLst>
              <a:ext uri="{FF2B5EF4-FFF2-40B4-BE49-F238E27FC236}">
                <a16:creationId xmlns:a16="http://schemas.microsoft.com/office/drawing/2014/main" id="{C4049B23-7402-4606-BF80-D1019A64EB64}"/>
              </a:ext>
            </a:extLst>
          </p:cNvPr>
          <p:cNvSpPr>
            <a:spLocks noGrp="1"/>
          </p:cNvSpPr>
          <p:nvPr>
            <p:ph idx="1"/>
          </p:nvPr>
        </p:nvSpPr>
        <p:spPr/>
        <p:txBody>
          <a:bodyPr>
            <a:normAutofit/>
          </a:bodyPr>
          <a:lstStyle/>
          <a:p>
            <a:r>
              <a:rPr lang="en-US" altLang="zh-CN" dirty="0"/>
              <a:t>Causal consistency is </a:t>
            </a:r>
            <a:r>
              <a:rPr lang="en-US" altLang="zh-CN" b="1" dirty="0">
                <a:solidFill>
                  <a:srgbClr val="FF0000"/>
                </a:solidFill>
              </a:rPr>
              <a:t>strictly weaker </a:t>
            </a:r>
            <a:r>
              <a:rPr lang="en-US" altLang="zh-CN" dirty="0"/>
              <a:t>than sequential consistency and can give </a:t>
            </a:r>
            <a:r>
              <a:rPr lang="en-US" altLang="zh-CN" b="1" dirty="0">
                <a:solidFill>
                  <a:srgbClr val="FF0000"/>
                </a:solidFill>
              </a:rPr>
              <a:t>weird results</a:t>
            </a:r>
            <a:r>
              <a:rPr lang="en-US" altLang="zh-CN" dirty="0"/>
              <a:t>, as you’ve seen</a:t>
            </a:r>
          </a:p>
          <a:p>
            <a:pPr lvl="1"/>
            <a:r>
              <a:rPr lang="en-US" altLang="zh-CN" dirty="0"/>
              <a:t>If system is sequentially consistent =&gt; it is also causally consistent</a:t>
            </a:r>
          </a:p>
          <a:p>
            <a:r>
              <a:rPr lang="en-US" altLang="zh-CN" dirty="0"/>
              <a:t>BUT: it also offers more possibilities for </a:t>
            </a:r>
            <a:r>
              <a:rPr lang="en-US" altLang="zh-CN" b="1" dirty="0">
                <a:solidFill>
                  <a:srgbClr val="FF0000"/>
                </a:solidFill>
              </a:rPr>
              <a:t>concurrency</a:t>
            </a:r>
          </a:p>
          <a:p>
            <a:pPr lvl="1"/>
            <a:r>
              <a:rPr lang="en-US" altLang="zh-CN" dirty="0"/>
              <a:t>Concurrent operations (which are not causally-dependent) can be</a:t>
            </a:r>
            <a:br>
              <a:rPr lang="en-US" altLang="zh-CN" dirty="0"/>
            </a:br>
            <a:r>
              <a:rPr lang="en-US" altLang="zh-CN" dirty="0"/>
              <a:t>executed in different orders by different people</a:t>
            </a:r>
          </a:p>
          <a:p>
            <a:pPr lvl="1"/>
            <a:r>
              <a:rPr lang="en-US" altLang="zh-CN" dirty="0"/>
              <a:t>In contrast, with sequential consistency, you need to enforce a</a:t>
            </a:r>
            <a:br>
              <a:rPr lang="en-US" altLang="zh-CN" dirty="0"/>
            </a:br>
            <a:r>
              <a:rPr lang="en-US" altLang="zh-CN" dirty="0"/>
              <a:t>global ordering of all operations</a:t>
            </a:r>
          </a:p>
          <a:p>
            <a:pPr lvl="1"/>
            <a:r>
              <a:rPr lang="en-US" altLang="zh-CN" dirty="0"/>
              <a:t>Hence, one can get </a:t>
            </a:r>
            <a:r>
              <a:rPr lang="en-US" altLang="zh-CN" b="1" dirty="0">
                <a:solidFill>
                  <a:srgbClr val="FF0000"/>
                </a:solidFill>
              </a:rPr>
              <a:t>better performance </a:t>
            </a:r>
            <a:r>
              <a:rPr lang="en-US" altLang="zh-CN" dirty="0"/>
              <a:t>than sequential </a:t>
            </a:r>
            <a:br>
              <a:rPr lang="en-US" altLang="zh-CN" dirty="0"/>
            </a:br>
            <a:endParaRPr lang="zh-CN" altLang="en-US" dirty="0"/>
          </a:p>
        </p:txBody>
      </p:sp>
    </p:spTree>
    <p:extLst>
      <p:ext uri="{BB962C8B-B14F-4D97-AF65-F5344CB8AC3E}">
        <p14:creationId xmlns:p14="http://schemas.microsoft.com/office/powerpoint/2010/main" val="2610908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500"/>
                                        <p:tgtEl>
                                          <p:spTgt spid="4">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6C8FCE-120C-4C79-A416-2E145E3ECAA7}"/>
              </a:ext>
            </a:extLst>
          </p:cNvPr>
          <p:cNvSpPr>
            <a:spLocks noGrp="1"/>
          </p:cNvSpPr>
          <p:nvPr>
            <p:ph type="title"/>
          </p:nvPr>
        </p:nvSpPr>
        <p:spPr/>
        <p:txBody>
          <a:bodyPr/>
          <a:lstStyle/>
          <a:p>
            <a:r>
              <a:rPr lang="en-US" altLang="zh-CN" dirty="0"/>
              <a:t>Eventual Consistency </a:t>
            </a:r>
            <a:endParaRPr lang="zh-CN" altLang="en-US" dirty="0"/>
          </a:p>
        </p:txBody>
      </p:sp>
      <p:sp>
        <p:nvSpPr>
          <p:cNvPr id="3" name="灯片编号占位符 2">
            <a:extLst>
              <a:ext uri="{FF2B5EF4-FFF2-40B4-BE49-F238E27FC236}">
                <a16:creationId xmlns:a16="http://schemas.microsoft.com/office/drawing/2014/main" id="{2CC1C8B2-A4DB-4CB9-A855-597A623559D4}"/>
              </a:ext>
            </a:extLst>
          </p:cNvPr>
          <p:cNvSpPr>
            <a:spLocks noGrp="1"/>
          </p:cNvSpPr>
          <p:nvPr>
            <p:ph type="sldNum" sz="quarter" idx="12"/>
          </p:nvPr>
        </p:nvSpPr>
        <p:spPr/>
        <p:txBody>
          <a:bodyPr/>
          <a:lstStyle/>
          <a:p>
            <a:fld id="{F210D295-9B15-4757-888B-4FDF115DEA16}" type="slidenum">
              <a:rPr lang="zh-CN" altLang="en-US" smtClean="0"/>
              <a:t>62</a:t>
            </a:fld>
            <a:endParaRPr lang="zh-CN" altLang="en-US"/>
          </a:p>
        </p:txBody>
      </p:sp>
      <p:sp>
        <p:nvSpPr>
          <p:cNvPr id="4" name="内容占位符 3">
            <a:extLst>
              <a:ext uri="{FF2B5EF4-FFF2-40B4-BE49-F238E27FC236}">
                <a16:creationId xmlns:a16="http://schemas.microsoft.com/office/drawing/2014/main" id="{C588D2D1-8E12-4BB4-9044-FDE00C3A94E7}"/>
              </a:ext>
            </a:extLst>
          </p:cNvPr>
          <p:cNvSpPr>
            <a:spLocks noGrp="1"/>
          </p:cNvSpPr>
          <p:nvPr>
            <p:ph idx="1"/>
          </p:nvPr>
        </p:nvSpPr>
        <p:spPr/>
        <p:txBody>
          <a:bodyPr/>
          <a:lstStyle/>
          <a:p>
            <a:r>
              <a:rPr lang="en-US" altLang="zh-CN" dirty="0"/>
              <a:t>Allow stale reads, but ensure that reads will eventually reflect previously written values</a:t>
            </a:r>
          </a:p>
          <a:p>
            <a:pPr lvl="1"/>
            <a:r>
              <a:rPr lang="en-US" altLang="zh-CN" dirty="0"/>
              <a:t>Even after very long times</a:t>
            </a:r>
          </a:p>
          <a:p>
            <a:r>
              <a:rPr lang="en-US" altLang="zh-CN" dirty="0"/>
              <a:t>Doesn’t order concurrent writes as they are executed, which might create conflicts later: which write was first?</a:t>
            </a:r>
          </a:p>
          <a:p>
            <a:r>
              <a:rPr lang="en-US" altLang="zh-CN" dirty="0"/>
              <a:t>Used in Amazon’s Dynamo, Cassandra, and many key/value stores</a:t>
            </a:r>
          </a:p>
          <a:p>
            <a:pPr lvl="1"/>
            <a:r>
              <a:rPr lang="en-US" altLang="zh-CN" dirty="0"/>
              <a:t>Plus a lot of academic systems</a:t>
            </a:r>
          </a:p>
          <a:p>
            <a:pPr lvl="1"/>
            <a:r>
              <a:rPr lang="en-US" altLang="zh-CN" dirty="0"/>
              <a:t>Plus file synchronization</a:t>
            </a:r>
            <a:endParaRPr lang="zh-CN" altLang="en-US" dirty="0"/>
          </a:p>
        </p:txBody>
      </p:sp>
    </p:spTree>
    <p:extLst>
      <p:ext uri="{BB962C8B-B14F-4D97-AF65-F5344CB8AC3E}">
        <p14:creationId xmlns:p14="http://schemas.microsoft.com/office/powerpoint/2010/main" val="1836033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fade">
                                      <p:cBhvr>
                                        <p:cTn id="20" dur="500"/>
                                        <p:tgtEl>
                                          <p:spTgt spid="4">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fade">
                                      <p:cBhvr>
                                        <p:cTn id="23" dur="500"/>
                                        <p:tgtEl>
                                          <p:spTgt spid="4">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fade">
                                      <p:cBhvr>
                                        <p:cTn id="26"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C0ADF1-C1AC-4DBD-9FB3-51680239B955}"/>
              </a:ext>
            </a:extLst>
          </p:cNvPr>
          <p:cNvSpPr>
            <a:spLocks noGrp="1"/>
          </p:cNvSpPr>
          <p:nvPr>
            <p:ph type="title"/>
          </p:nvPr>
        </p:nvSpPr>
        <p:spPr/>
        <p:txBody>
          <a:bodyPr>
            <a:normAutofit/>
          </a:bodyPr>
          <a:lstStyle/>
          <a:p>
            <a:r>
              <a:rPr lang="en-US" altLang="zh-CN" dirty="0"/>
              <a:t>Why Eventual Consistency? </a:t>
            </a:r>
            <a:endParaRPr lang="zh-CN" altLang="en-US" dirty="0"/>
          </a:p>
        </p:txBody>
      </p:sp>
      <p:sp>
        <p:nvSpPr>
          <p:cNvPr id="3" name="灯片编号占位符 2">
            <a:extLst>
              <a:ext uri="{FF2B5EF4-FFF2-40B4-BE49-F238E27FC236}">
                <a16:creationId xmlns:a16="http://schemas.microsoft.com/office/drawing/2014/main" id="{3C4661B5-5FDB-452B-B371-73C87D086D6E}"/>
              </a:ext>
            </a:extLst>
          </p:cNvPr>
          <p:cNvSpPr>
            <a:spLocks noGrp="1"/>
          </p:cNvSpPr>
          <p:nvPr>
            <p:ph type="sldNum" sz="quarter" idx="12"/>
          </p:nvPr>
        </p:nvSpPr>
        <p:spPr/>
        <p:txBody>
          <a:bodyPr/>
          <a:lstStyle/>
          <a:p>
            <a:fld id="{F210D295-9B15-4757-888B-4FDF115DEA16}" type="slidenum">
              <a:rPr lang="zh-CN" altLang="en-US" smtClean="0"/>
              <a:t>63</a:t>
            </a:fld>
            <a:endParaRPr lang="zh-CN" altLang="en-US"/>
          </a:p>
        </p:txBody>
      </p:sp>
      <p:sp>
        <p:nvSpPr>
          <p:cNvPr id="4" name="内容占位符 3">
            <a:extLst>
              <a:ext uri="{FF2B5EF4-FFF2-40B4-BE49-F238E27FC236}">
                <a16:creationId xmlns:a16="http://schemas.microsoft.com/office/drawing/2014/main" id="{E8A471E7-C2CE-46A9-A36A-B733E4C0EEB0}"/>
              </a:ext>
            </a:extLst>
          </p:cNvPr>
          <p:cNvSpPr>
            <a:spLocks noGrp="1"/>
          </p:cNvSpPr>
          <p:nvPr>
            <p:ph idx="1"/>
          </p:nvPr>
        </p:nvSpPr>
        <p:spPr/>
        <p:txBody>
          <a:bodyPr>
            <a:normAutofit/>
          </a:bodyPr>
          <a:lstStyle/>
          <a:p>
            <a:r>
              <a:rPr lang="en-US" altLang="zh-CN" dirty="0"/>
              <a:t>More concurrency opportunities than strict, sequential, or causal consistency</a:t>
            </a:r>
          </a:p>
          <a:p>
            <a:pPr lvl="1"/>
            <a:r>
              <a:rPr lang="en-US" altLang="zh-CN" dirty="0"/>
              <a:t>Sequential consistency requires </a:t>
            </a:r>
            <a:r>
              <a:rPr lang="en-US" altLang="zh-CN" b="1" dirty="0">
                <a:solidFill>
                  <a:srgbClr val="FF0000"/>
                </a:solidFill>
              </a:rPr>
              <a:t>highly available connections</a:t>
            </a:r>
          </a:p>
          <a:p>
            <a:pPr lvl="2"/>
            <a:r>
              <a:rPr lang="en-US" altLang="zh-CN" dirty="0"/>
              <a:t>Lots of chatter between clients/servers</a:t>
            </a:r>
          </a:p>
          <a:p>
            <a:r>
              <a:rPr lang="en-US" altLang="zh-CN" dirty="0"/>
              <a:t>Sequential consistency many be unsuitable for certain scenarios:</a:t>
            </a:r>
          </a:p>
          <a:p>
            <a:pPr lvl="1"/>
            <a:r>
              <a:rPr lang="en-US" altLang="zh-CN" dirty="0"/>
              <a:t>Disconnected clients (e.g. your laptop goes offline, but you still want to edit your shared document)</a:t>
            </a:r>
          </a:p>
          <a:p>
            <a:pPr lvl="1"/>
            <a:r>
              <a:rPr lang="en-US" altLang="zh-CN" dirty="0"/>
              <a:t>Network partitioning across datacenters</a:t>
            </a:r>
          </a:p>
          <a:p>
            <a:pPr lvl="1"/>
            <a:r>
              <a:rPr lang="en-US" altLang="zh-CN" dirty="0"/>
              <a:t>Apps might prefer potential inconsistency to loss of availability</a:t>
            </a:r>
            <a:endParaRPr lang="zh-CN" altLang="en-US" dirty="0"/>
          </a:p>
        </p:txBody>
      </p:sp>
    </p:spTree>
    <p:extLst>
      <p:ext uri="{BB962C8B-B14F-4D97-AF65-F5344CB8AC3E}">
        <p14:creationId xmlns:p14="http://schemas.microsoft.com/office/powerpoint/2010/main" val="2131862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500"/>
                                        <p:tgtEl>
                                          <p:spTgt spid="4">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fade">
                                      <p:cBhvr>
                                        <p:cTn id="2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64BA3C-F99B-4965-AA78-A0D81128F442}"/>
              </a:ext>
            </a:extLst>
          </p:cNvPr>
          <p:cNvSpPr>
            <a:spLocks noGrp="1"/>
          </p:cNvSpPr>
          <p:nvPr>
            <p:ph type="title"/>
          </p:nvPr>
        </p:nvSpPr>
        <p:spPr/>
        <p:txBody>
          <a:bodyPr/>
          <a:lstStyle/>
          <a:p>
            <a:r>
              <a:rPr lang="en-US" altLang="zh-CN" dirty="0"/>
              <a:t>Realizing Sequential Consistency</a:t>
            </a:r>
            <a:endParaRPr lang="zh-CN" altLang="en-US" dirty="0"/>
          </a:p>
        </p:txBody>
      </p:sp>
      <p:sp>
        <p:nvSpPr>
          <p:cNvPr id="3" name="灯片编号占位符 2">
            <a:extLst>
              <a:ext uri="{FF2B5EF4-FFF2-40B4-BE49-F238E27FC236}">
                <a16:creationId xmlns:a16="http://schemas.microsoft.com/office/drawing/2014/main" id="{7D011006-B787-462A-9A80-A99C032D6AA1}"/>
              </a:ext>
            </a:extLst>
          </p:cNvPr>
          <p:cNvSpPr>
            <a:spLocks noGrp="1"/>
          </p:cNvSpPr>
          <p:nvPr>
            <p:ph type="sldNum" sz="quarter" idx="12"/>
          </p:nvPr>
        </p:nvSpPr>
        <p:spPr/>
        <p:txBody>
          <a:bodyPr/>
          <a:lstStyle/>
          <a:p>
            <a:fld id="{F210D295-9B15-4757-888B-4FDF115DEA16}" type="slidenum">
              <a:rPr lang="zh-CN" altLang="en-US" smtClean="0"/>
              <a:t>64</a:t>
            </a:fld>
            <a:endParaRPr lang="zh-CN" altLang="en-US"/>
          </a:p>
        </p:txBody>
      </p:sp>
      <p:sp>
        <p:nvSpPr>
          <p:cNvPr id="4" name="内容占位符 3">
            <a:extLst>
              <a:ext uri="{FF2B5EF4-FFF2-40B4-BE49-F238E27FC236}">
                <a16:creationId xmlns:a16="http://schemas.microsoft.com/office/drawing/2014/main" id="{BF8A13AF-4F5A-4C09-84B6-119F0985511C}"/>
              </a:ext>
            </a:extLst>
          </p:cNvPr>
          <p:cNvSpPr>
            <a:spLocks noGrp="1"/>
          </p:cNvSpPr>
          <p:nvPr>
            <p:ph idx="1"/>
          </p:nvPr>
        </p:nvSpPr>
        <p:spPr>
          <a:xfrm>
            <a:off x="838200" y="1290863"/>
            <a:ext cx="10515600" cy="1962476"/>
          </a:xfrm>
        </p:spPr>
        <p:txBody>
          <a:bodyPr/>
          <a:lstStyle/>
          <a:p>
            <a:r>
              <a:rPr lang="en-US" altLang="zh-CN" dirty="0"/>
              <a:t>All reads/writes to address X must be ordered by one memory/storage module responsible for X </a:t>
            </a:r>
          </a:p>
          <a:p>
            <a:r>
              <a:rPr lang="en-US" altLang="zh-CN" dirty="0"/>
              <a:t>If you write data that others have, you must let them know</a:t>
            </a:r>
          </a:p>
          <a:p>
            <a:r>
              <a:rPr lang="en-US" altLang="zh-CN" dirty="0"/>
              <a:t>Thus, everyone must be online all the time</a:t>
            </a:r>
            <a:endParaRPr lang="zh-CN" altLang="en-US" dirty="0"/>
          </a:p>
        </p:txBody>
      </p:sp>
      <p:pic>
        <p:nvPicPr>
          <p:cNvPr id="41" name="Picture 7" descr="MCj04316160000[1]">
            <a:extLst>
              <a:ext uri="{FF2B5EF4-FFF2-40B4-BE49-F238E27FC236}">
                <a16:creationId xmlns:a16="http://schemas.microsoft.com/office/drawing/2014/main" id="{ED5E21A6-ADCF-4E0C-98DA-0C56363A4F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5741" y="3253339"/>
            <a:ext cx="1128713" cy="112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8" descr="MCj04316420000[1]">
            <a:extLst>
              <a:ext uri="{FF2B5EF4-FFF2-40B4-BE49-F238E27FC236}">
                <a16:creationId xmlns:a16="http://schemas.microsoft.com/office/drawing/2014/main" id="{C87B6BFB-8F1A-480E-BD13-0333F579AE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1741" y="5310739"/>
            <a:ext cx="1160463"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 name="Picture 7" descr="MCj04316160000[1]">
            <a:extLst>
              <a:ext uri="{FF2B5EF4-FFF2-40B4-BE49-F238E27FC236}">
                <a16:creationId xmlns:a16="http://schemas.microsoft.com/office/drawing/2014/main" id="{9A980AB7-3E3A-46C8-B5F0-809E5D6FD6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9741" y="3253339"/>
            <a:ext cx="1128713" cy="112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8" descr="MCj04316420000[1]">
            <a:extLst>
              <a:ext uri="{FF2B5EF4-FFF2-40B4-BE49-F238E27FC236}">
                <a16:creationId xmlns:a16="http://schemas.microsoft.com/office/drawing/2014/main" id="{7406D198-4F39-4515-96E3-BD84961E23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8941" y="5445677"/>
            <a:ext cx="1160463" cy="116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5" name="Group 23">
            <a:extLst>
              <a:ext uri="{FF2B5EF4-FFF2-40B4-BE49-F238E27FC236}">
                <a16:creationId xmlns:a16="http://schemas.microsoft.com/office/drawing/2014/main" id="{E0C0574A-C638-438E-BA0D-9ADD43E9B40A}"/>
              </a:ext>
            </a:extLst>
          </p:cNvPr>
          <p:cNvGrpSpPr>
            <a:grpSpLocks/>
          </p:cNvGrpSpPr>
          <p:nvPr/>
        </p:nvGrpSpPr>
        <p:grpSpPr bwMode="auto">
          <a:xfrm>
            <a:off x="3330341" y="4320139"/>
            <a:ext cx="4038600" cy="1828800"/>
            <a:chOff x="1152" y="1872"/>
            <a:chExt cx="2544" cy="1152"/>
          </a:xfrm>
        </p:grpSpPr>
        <p:sp>
          <p:nvSpPr>
            <p:cNvPr id="46" name="Line 10">
              <a:extLst>
                <a:ext uri="{FF2B5EF4-FFF2-40B4-BE49-F238E27FC236}">
                  <a16:creationId xmlns:a16="http://schemas.microsoft.com/office/drawing/2014/main" id="{DF5E36EC-37A2-4580-B3C5-05ADECE8EEEF}"/>
                </a:ext>
              </a:extLst>
            </p:cNvPr>
            <p:cNvSpPr>
              <a:spLocks noChangeShapeType="1"/>
            </p:cNvSpPr>
            <p:nvPr/>
          </p:nvSpPr>
          <p:spPr bwMode="auto">
            <a:xfrm flipV="1">
              <a:off x="1296" y="1920"/>
              <a:ext cx="672" cy="576"/>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47" name="Line 11">
              <a:extLst>
                <a:ext uri="{FF2B5EF4-FFF2-40B4-BE49-F238E27FC236}">
                  <a16:creationId xmlns:a16="http://schemas.microsoft.com/office/drawing/2014/main" id="{08AC35F2-8268-40CC-A37F-0EA3E0EF1E11}"/>
                </a:ext>
              </a:extLst>
            </p:cNvPr>
            <p:cNvSpPr>
              <a:spLocks noChangeShapeType="1"/>
            </p:cNvSpPr>
            <p:nvPr/>
          </p:nvSpPr>
          <p:spPr bwMode="auto">
            <a:xfrm flipH="1" flipV="1">
              <a:off x="2256" y="1872"/>
              <a:ext cx="1440" cy="96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48" name="Text Box 12">
              <a:extLst>
                <a:ext uri="{FF2B5EF4-FFF2-40B4-BE49-F238E27FC236}">
                  <a16:creationId xmlns:a16="http://schemas.microsoft.com/office/drawing/2014/main" id="{2188994B-8C41-411E-8E9B-9CC91B54836E}"/>
                </a:ext>
              </a:extLst>
            </p:cNvPr>
            <p:cNvSpPr txBox="1">
              <a:spLocks noChangeArrowheads="1"/>
            </p:cNvSpPr>
            <p:nvPr/>
          </p:nvSpPr>
          <p:spPr bwMode="auto">
            <a:xfrm rot="-2562868">
              <a:off x="1152" y="1968"/>
              <a:ext cx="660"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2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W(A)1</a:t>
              </a:r>
            </a:p>
          </p:txBody>
        </p:sp>
        <p:sp>
          <p:nvSpPr>
            <p:cNvPr id="49" name="Text Box 13">
              <a:extLst>
                <a:ext uri="{FF2B5EF4-FFF2-40B4-BE49-F238E27FC236}">
                  <a16:creationId xmlns:a16="http://schemas.microsoft.com/office/drawing/2014/main" id="{DA980DF6-7F71-42B5-AAE9-72F35433A8F9}"/>
                </a:ext>
              </a:extLst>
            </p:cNvPr>
            <p:cNvSpPr txBox="1">
              <a:spLocks noChangeArrowheads="1"/>
            </p:cNvSpPr>
            <p:nvPr/>
          </p:nvSpPr>
          <p:spPr bwMode="auto">
            <a:xfrm rot="2203199">
              <a:off x="3024" y="2736"/>
              <a:ext cx="660"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2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W(A)2</a:t>
              </a:r>
            </a:p>
          </p:txBody>
        </p:sp>
      </p:grpSp>
      <p:sp>
        <p:nvSpPr>
          <p:cNvPr id="50" name="Rectangle 16">
            <a:extLst>
              <a:ext uri="{FF2B5EF4-FFF2-40B4-BE49-F238E27FC236}">
                <a16:creationId xmlns:a16="http://schemas.microsoft.com/office/drawing/2014/main" id="{BF6A591F-1937-4EF8-9CFB-EF163E1364B4}"/>
              </a:ext>
            </a:extLst>
          </p:cNvPr>
          <p:cNvSpPr>
            <a:spLocks noChangeArrowheads="1"/>
          </p:cNvSpPr>
          <p:nvPr/>
        </p:nvSpPr>
        <p:spPr bwMode="auto">
          <a:xfrm>
            <a:off x="1882541" y="5158339"/>
            <a:ext cx="914400" cy="1219200"/>
          </a:xfrm>
          <a:prstGeom prst="rect">
            <a:avLst/>
          </a:prstGeom>
          <a:solidFill>
            <a:srgbClr val="BBE0E3"/>
          </a:solidFill>
          <a:ln w="9525">
            <a:solidFill>
              <a:srgbClr val="000000"/>
            </a:solidFill>
            <a:miter lim="800000"/>
            <a:headEnd/>
            <a:tailEnd/>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2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Cache</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2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or</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2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replica</a:t>
            </a:r>
          </a:p>
        </p:txBody>
      </p:sp>
      <p:sp>
        <p:nvSpPr>
          <p:cNvPr id="51" name="Rectangle 17">
            <a:extLst>
              <a:ext uri="{FF2B5EF4-FFF2-40B4-BE49-F238E27FC236}">
                <a16:creationId xmlns:a16="http://schemas.microsoft.com/office/drawing/2014/main" id="{B1F0E2D6-E239-4CBA-8310-3E9F9142B811}"/>
              </a:ext>
            </a:extLst>
          </p:cNvPr>
          <p:cNvSpPr>
            <a:spLocks noChangeArrowheads="1"/>
          </p:cNvSpPr>
          <p:nvPr/>
        </p:nvSpPr>
        <p:spPr bwMode="auto">
          <a:xfrm>
            <a:off x="8511941" y="5310739"/>
            <a:ext cx="914400" cy="1143000"/>
          </a:xfrm>
          <a:prstGeom prst="rect">
            <a:avLst/>
          </a:prstGeom>
          <a:solidFill>
            <a:srgbClr val="BBE0E3"/>
          </a:solidFill>
          <a:ln w="9525">
            <a:solidFill>
              <a:srgbClr val="000000"/>
            </a:solidFill>
            <a:miter lim="800000"/>
            <a:headEnd/>
            <a:tailEnd/>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2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Cache</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2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Or</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2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replica</a:t>
            </a:r>
          </a:p>
        </p:txBody>
      </p:sp>
      <p:sp>
        <p:nvSpPr>
          <p:cNvPr id="52" name="AutoShape 18">
            <a:extLst>
              <a:ext uri="{FF2B5EF4-FFF2-40B4-BE49-F238E27FC236}">
                <a16:creationId xmlns:a16="http://schemas.microsoft.com/office/drawing/2014/main" id="{B91CA437-2FCF-4E56-A8BF-8795EDE616F7}"/>
              </a:ext>
            </a:extLst>
          </p:cNvPr>
          <p:cNvSpPr>
            <a:spLocks noChangeArrowheads="1"/>
          </p:cNvSpPr>
          <p:nvPr/>
        </p:nvSpPr>
        <p:spPr bwMode="auto">
          <a:xfrm>
            <a:off x="3711341" y="3253339"/>
            <a:ext cx="990600" cy="838200"/>
          </a:xfrm>
          <a:prstGeom prst="can">
            <a:avLst>
              <a:gd name="adj" fmla="val 25000"/>
            </a:avLst>
          </a:prstGeom>
          <a:solidFill>
            <a:srgbClr val="FF00FF"/>
          </a:solidFill>
          <a:ln w="9525">
            <a:solidFill>
              <a:srgbClr val="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53" name="AutoShape 19">
            <a:extLst>
              <a:ext uri="{FF2B5EF4-FFF2-40B4-BE49-F238E27FC236}">
                <a16:creationId xmlns:a16="http://schemas.microsoft.com/office/drawing/2014/main" id="{970B6987-3E18-4803-A06E-7FB2C85A5E1C}"/>
              </a:ext>
            </a:extLst>
          </p:cNvPr>
          <p:cNvSpPr>
            <a:spLocks noChangeArrowheads="1"/>
          </p:cNvSpPr>
          <p:nvPr/>
        </p:nvSpPr>
        <p:spPr bwMode="auto">
          <a:xfrm>
            <a:off x="7140341" y="3329539"/>
            <a:ext cx="990600" cy="838200"/>
          </a:xfrm>
          <a:prstGeom prst="can">
            <a:avLst>
              <a:gd name="adj" fmla="val 25000"/>
            </a:avLst>
          </a:prstGeom>
          <a:solidFill>
            <a:srgbClr val="FF00FF"/>
          </a:solidFill>
          <a:ln w="9525">
            <a:solidFill>
              <a:srgbClr val="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grpSp>
        <p:nvGrpSpPr>
          <p:cNvPr id="54" name="Group 24">
            <a:extLst>
              <a:ext uri="{FF2B5EF4-FFF2-40B4-BE49-F238E27FC236}">
                <a16:creationId xmlns:a16="http://schemas.microsoft.com/office/drawing/2014/main" id="{78253BC4-9DE7-4140-B564-22F9F14B1EF0}"/>
              </a:ext>
            </a:extLst>
          </p:cNvPr>
          <p:cNvGrpSpPr>
            <a:grpSpLocks/>
          </p:cNvGrpSpPr>
          <p:nvPr/>
        </p:nvGrpSpPr>
        <p:grpSpPr bwMode="auto">
          <a:xfrm>
            <a:off x="4092341" y="4396339"/>
            <a:ext cx="4400550" cy="1371600"/>
            <a:chOff x="1632" y="1920"/>
            <a:chExt cx="2772" cy="864"/>
          </a:xfrm>
        </p:grpSpPr>
        <p:sp>
          <p:nvSpPr>
            <p:cNvPr id="55" name="Line 15">
              <a:extLst>
                <a:ext uri="{FF2B5EF4-FFF2-40B4-BE49-F238E27FC236}">
                  <a16:creationId xmlns:a16="http://schemas.microsoft.com/office/drawing/2014/main" id="{31A588E0-6528-4DC4-B984-E7234B16A626}"/>
                </a:ext>
              </a:extLst>
            </p:cNvPr>
            <p:cNvSpPr>
              <a:spLocks noChangeShapeType="1"/>
            </p:cNvSpPr>
            <p:nvPr/>
          </p:nvSpPr>
          <p:spPr bwMode="auto">
            <a:xfrm flipH="1" flipV="1">
              <a:off x="3456" y="1920"/>
              <a:ext cx="576" cy="672"/>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56" name="Text Box 20">
              <a:extLst>
                <a:ext uri="{FF2B5EF4-FFF2-40B4-BE49-F238E27FC236}">
                  <a16:creationId xmlns:a16="http://schemas.microsoft.com/office/drawing/2014/main" id="{EDE0AC59-2C33-44E9-AAE2-AE5E52939044}"/>
                </a:ext>
              </a:extLst>
            </p:cNvPr>
            <p:cNvSpPr txBox="1">
              <a:spLocks noChangeArrowheads="1"/>
            </p:cNvSpPr>
            <p:nvPr/>
          </p:nvSpPr>
          <p:spPr bwMode="auto">
            <a:xfrm rot="2203199">
              <a:off x="3744" y="2160"/>
              <a:ext cx="660"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2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W(B)3</a:t>
              </a:r>
            </a:p>
          </p:txBody>
        </p:sp>
        <p:sp>
          <p:nvSpPr>
            <p:cNvPr id="57" name="Line 21">
              <a:extLst>
                <a:ext uri="{FF2B5EF4-FFF2-40B4-BE49-F238E27FC236}">
                  <a16:creationId xmlns:a16="http://schemas.microsoft.com/office/drawing/2014/main" id="{1203CCA1-8CA1-497A-B79A-D469B7ED906B}"/>
                </a:ext>
              </a:extLst>
            </p:cNvPr>
            <p:cNvSpPr>
              <a:spLocks noChangeShapeType="1"/>
            </p:cNvSpPr>
            <p:nvPr/>
          </p:nvSpPr>
          <p:spPr bwMode="auto">
            <a:xfrm flipV="1">
              <a:off x="1632" y="1920"/>
              <a:ext cx="1632" cy="864"/>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58" name="Text Box 22">
              <a:extLst>
                <a:ext uri="{FF2B5EF4-FFF2-40B4-BE49-F238E27FC236}">
                  <a16:creationId xmlns:a16="http://schemas.microsoft.com/office/drawing/2014/main" id="{D609A073-FDAA-49A8-801B-18BA99FC25CD}"/>
                </a:ext>
              </a:extLst>
            </p:cNvPr>
            <p:cNvSpPr txBox="1">
              <a:spLocks noChangeArrowheads="1"/>
            </p:cNvSpPr>
            <p:nvPr/>
          </p:nvSpPr>
          <p:spPr bwMode="auto">
            <a:xfrm rot="-1668069">
              <a:off x="1635" y="2026"/>
              <a:ext cx="1439"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2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Invalidate, R(B)</a:t>
              </a:r>
            </a:p>
          </p:txBody>
        </p:sp>
      </p:grpSp>
    </p:spTree>
    <p:extLst>
      <p:ext uri="{BB962C8B-B14F-4D97-AF65-F5344CB8AC3E}">
        <p14:creationId xmlns:p14="http://schemas.microsoft.com/office/powerpoint/2010/main" val="1194357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4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19323B-C7E7-4AF0-9FA6-919E5F0B1E86}"/>
              </a:ext>
            </a:extLst>
          </p:cNvPr>
          <p:cNvSpPr>
            <a:spLocks noGrp="1"/>
          </p:cNvSpPr>
          <p:nvPr>
            <p:ph type="title"/>
          </p:nvPr>
        </p:nvSpPr>
        <p:spPr/>
        <p:txBody>
          <a:bodyPr/>
          <a:lstStyle/>
          <a:p>
            <a:r>
              <a:rPr lang="en-US" altLang="zh-CN" dirty="0"/>
              <a:t>Why (Not) Eventual Consistency?</a:t>
            </a:r>
            <a:endParaRPr lang="zh-CN" altLang="en-US" dirty="0"/>
          </a:p>
        </p:txBody>
      </p:sp>
      <p:sp>
        <p:nvSpPr>
          <p:cNvPr id="3" name="灯片编号占位符 2">
            <a:extLst>
              <a:ext uri="{FF2B5EF4-FFF2-40B4-BE49-F238E27FC236}">
                <a16:creationId xmlns:a16="http://schemas.microsoft.com/office/drawing/2014/main" id="{E8243BD8-3338-4D5D-83A5-EC15D7244279}"/>
              </a:ext>
            </a:extLst>
          </p:cNvPr>
          <p:cNvSpPr>
            <a:spLocks noGrp="1"/>
          </p:cNvSpPr>
          <p:nvPr>
            <p:ph type="sldNum" sz="quarter" idx="12"/>
          </p:nvPr>
        </p:nvSpPr>
        <p:spPr/>
        <p:txBody>
          <a:bodyPr/>
          <a:lstStyle/>
          <a:p>
            <a:fld id="{F210D295-9B15-4757-888B-4FDF115DEA16}" type="slidenum">
              <a:rPr lang="zh-CN" altLang="en-US" smtClean="0"/>
              <a:t>65</a:t>
            </a:fld>
            <a:endParaRPr lang="zh-CN" altLang="en-US"/>
          </a:p>
        </p:txBody>
      </p:sp>
      <p:sp>
        <p:nvSpPr>
          <p:cNvPr id="4" name="内容占位符 3">
            <a:extLst>
              <a:ext uri="{FF2B5EF4-FFF2-40B4-BE49-F238E27FC236}">
                <a16:creationId xmlns:a16="http://schemas.microsoft.com/office/drawing/2014/main" id="{2BDD39E4-F793-43DB-9727-003042385932}"/>
              </a:ext>
            </a:extLst>
          </p:cNvPr>
          <p:cNvSpPr>
            <a:spLocks noGrp="1"/>
          </p:cNvSpPr>
          <p:nvPr>
            <p:ph idx="1"/>
          </p:nvPr>
        </p:nvSpPr>
        <p:spPr/>
        <p:txBody>
          <a:bodyPr/>
          <a:lstStyle/>
          <a:p>
            <a:pPr>
              <a:buClr>
                <a:srgbClr val="68D63C"/>
              </a:buClr>
              <a:buFont typeface="Wingdings" panose="05000000000000000000" pitchFamily="2" charset="2"/>
              <a:buChar char="ü"/>
            </a:pPr>
            <a:r>
              <a:rPr lang="en-US" altLang="zh-CN" dirty="0"/>
              <a:t>Support disconnected operations</a:t>
            </a:r>
          </a:p>
          <a:p>
            <a:pPr lvl="1"/>
            <a:r>
              <a:rPr lang="en-US" altLang="zh-CN" dirty="0"/>
              <a:t>Better to read a stale value than nothing</a:t>
            </a:r>
          </a:p>
          <a:p>
            <a:pPr lvl="1"/>
            <a:r>
              <a:rPr lang="en-US" altLang="zh-CN" dirty="0"/>
              <a:t>Better to save writes somewhere than nothing</a:t>
            </a:r>
          </a:p>
          <a:p>
            <a:pPr>
              <a:buClr>
                <a:srgbClr val="FF0000"/>
              </a:buClr>
              <a:buFont typeface="Monotype Sorts" pitchFamily="1" charset="2"/>
              <a:buChar char="8"/>
            </a:pPr>
            <a:r>
              <a:rPr lang="en-US" altLang="zh-CN" dirty="0"/>
              <a:t>Potentially anomalous application behavior</a:t>
            </a:r>
          </a:p>
          <a:p>
            <a:pPr lvl="1"/>
            <a:r>
              <a:rPr lang="en-US" altLang="zh-CN" dirty="0"/>
              <a:t>Stale reads and conflicting writes…</a:t>
            </a:r>
          </a:p>
        </p:txBody>
      </p:sp>
    </p:spTree>
    <p:extLst>
      <p:ext uri="{BB962C8B-B14F-4D97-AF65-F5344CB8AC3E}">
        <p14:creationId xmlns:p14="http://schemas.microsoft.com/office/powerpoint/2010/main" val="2475247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00194C-6630-4F4E-93B9-94B4AA12FB23}"/>
              </a:ext>
            </a:extLst>
          </p:cNvPr>
          <p:cNvSpPr>
            <a:spLocks noGrp="1"/>
          </p:cNvSpPr>
          <p:nvPr>
            <p:ph type="title"/>
          </p:nvPr>
        </p:nvSpPr>
        <p:spPr/>
        <p:txBody>
          <a:bodyPr/>
          <a:lstStyle/>
          <a:p>
            <a:r>
              <a:rPr lang="en-US" altLang="zh-CN" dirty="0"/>
              <a:t>Sequential vs. Eventual Consistency</a:t>
            </a:r>
            <a:endParaRPr lang="zh-CN" altLang="en-US" dirty="0"/>
          </a:p>
        </p:txBody>
      </p:sp>
      <p:sp>
        <p:nvSpPr>
          <p:cNvPr id="3" name="灯片编号占位符 2">
            <a:extLst>
              <a:ext uri="{FF2B5EF4-FFF2-40B4-BE49-F238E27FC236}">
                <a16:creationId xmlns:a16="http://schemas.microsoft.com/office/drawing/2014/main" id="{67482CB5-7DB1-47F8-AC9A-3C707389087F}"/>
              </a:ext>
            </a:extLst>
          </p:cNvPr>
          <p:cNvSpPr>
            <a:spLocks noGrp="1"/>
          </p:cNvSpPr>
          <p:nvPr>
            <p:ph type="sldNum" sz="quarter" idx="12"/>
          </p:nvPr>
        </p:nvSpPr>
        <p:spPr/>
        <p:txBody>
          <a:bodyPr/>
          <a:lstStyle/>
          <a:p>
            <a:fld id="{F210D295-9B15-4757-888B-4FDF115DEA16}" type="slidenum">
              <a:rPr lang="zh-CN" altLang="en-US" smtClean="0"/>
              <a:t>66</a:t>
            </a:fld>
            <a:endParaRPr lang="zh-CN" altLang="en-US"/>
          </a:p>
        </p:txBody>
      </p:sp>
      <p:sp>
        <p:nvSpPr>
          <p:cNvPr id="4" name="内容占位符 3">
            <a:extLst>
              <a:ext uri="{FF2B5EF4-FFF2-40B4-BE49-F238E27FC236}">
                <a16:creationId xmlns:a16="http://schemas.microsoft.com/office/drawing/2014/main" id="{ABBCA446-BF7A-416B-BF5E-D07AC9502577}"/>
              </a:ext>
            </a:extLst>
          </p:cNvPr>
          <p:cNvSpPr>
            <a:spLocks noGrp="1"/>
          </p:cNvSpPr>
          <p:nvPr>
            <p:ph idx="1"/>
          </p:nvPr>
        </p:nvSpPr>
        <p:spPr/>
        <p:txBody>
          <a:bodyPr>
            <a:normAutofit/>
          </a:bodyPr>
          <a:lstStyle/>
          <a:p>
            <a:r>
              <a:rPr lang="en-US" altLang="zh-CN" dirty="0"/>
              <a:t>Sequential: </a:t>
            </a:r>
            <a:r>
              <a:rPr lang="en-US" altLang="zh-CN" b="1" dirty="0">
                <a:solidFill>
                  <a:srgbClr val="FF0000"/>
                </a:solidFill>
              </a:rPr>
              <a:t>pessimistic</a:t>
            </a:r>
            <a:r>
              <a:rPr lang="en-US" altLang="zh-CN" dirty="0"/>
              <a:t> concurrency handling</a:t>
            </a:r>
          </a:p>
          <a:p>
            <a:pPr lvl="1"/>
            <a:r>
              <a:rPr lang="en-US" altLang="zh-CN" dirty="0"/>
              <a:t>Decide on update order as they are executed</a:t>
            </a:r>
          </a:p>
          <a:p>
            <a:r>
              <a:rPr lang="en-US" altLang="zh-CN" dirty="0"/>
              <a:t>Eventual: </a:t>
            </a:r>
            <a:r>
              <a:rPr lang="en-US" altLang="zh-CN" b="1" dirty="0">
                <a:solidFill>
                  <a:srgbClr val="FF0000"/>
                </a:solidFill>
              </a:rPr>
              <a:t>optimistic</a:t>
            </a:r>
            <a:r>
              <a:rPr lang="en-US" altLang="zh-CN" dirty="0"/>
              <a:t> concurrency handling</a:t>
            </a:r>
          </a:p>
          <a:p>
            <a:pPr lvl="1"/>
            <a:r>
              <a:rPr lang="en-US" altLang="zh-CN" dirty="0"/>
              <a:t>Let updates happen, worry about deciding their order later</a:t>
            </a:r>
          </a:p>
          <a:p>
            <a:pPr lvl="1"/>
            <a:r>
              <a:rPr lang="en-US" altLang="zh-CN" dirty="0"/>
              <a:t>May raise conflicts</a:t>
            </a:r>
          </a:p>
          <a:p>
            <a:pPr lvl="2"/>
            <a:r>
              <a:rPr lang="en-US" altLang="zh-CN" dirty="0"/>
              <a:t>Think about when you code offline for a while – you may need to resolve conflicts with other team members when you commit</a:t>
            </a:r>
          </a:p>
          <a:p>
            <a:pPr lvl="2"/>
            <a:r>
              <a:rPr lang="en-US" altLang="zh-CN" dirty="0"/>
              <a:t>Resolving conflicts is not that difficult with code, but it’s really hard in general (e.g., think about resolving conflicts when you’ve updated an image)</a:t>
            </a:r>
            <a:endParaRPr lang="zh-CN" altLang="en-US" dirty="0"/>
          </a:p>
        </p:txBody>
      </p:sp>
    </p:spTree>
    <p:extLst>
      <p:ext uri="{BB962C8B-B14F-4D97-AF65-F5344CB8AC3E}">
        <p14:creationId xmlns:p14="http://schemas.microsoft.com/office/powerpoint/2010/main" val="1337152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500"/>
                                        <p:tgtEl>
                                          <p:spTgt spid="4">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fade">
                                      <p:cBhvr>
                                        <p:cTn id="2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F97236-3387-40A1-A8F6-35E794CD48A5}"/>
              </a:ext>
            </a:extLst>
          </p:cNvPr>
          <p:cNvSpPr>
            <a:spLocks noGrp="1"/>
          </p:cNvSpPr>
          <p:nvPr>
            <p:ph type="title"/>
          </p:nvPr>
        </p:nvSpPr>
        <p:spPr/>
        <p:txBody>
          <a:bodyPr/>
          <a:lstStyle/>
          <a:p>
            <a:r>
              <a:rPr lang="en-US" altLang="zh-CN" dirty="0"/>
              <a:t>Example Usage: File Synchronizer</a:t>
            </a:r>
            <a:endParaRPr lang="zh-CN" altLang="en-US" dirty="0"/>
          </a:p>
        </p:txBody>
      </p:sp>
      <p:sp>
        <p:nvSpPr>
          <p:cNvPr id="3" name="灯片编号占位符 2">
            <a:extLst>
              <a:ext uri="{FF2B5EF4-FFF2-40B4-BE49-F238E27FC236}">
                <a16:creationId xmlns:a16="http://schemas.microsoft.com/office/drawing/2014/main" id="{BAC1884F-3F4C-4B87-8A1B-C41577BD09E5}"/>
              </a:ext>
            </a:extLst>
          </p:cNvPr>
          <p:cNvSpPr>
            <a:spLocks noGrp="1"/>
          </p:cNvSpPr>
          <p:nvPr>
            <p:ph type="sldNum" sz="quarter" idx="12"/>
          </p:nvPr>
        </p:nvSpPr>
        <p:spPr/>
        <p:txBody>
          <a:bodyPr/>
          <a:lstStyle/>
          <a:p>
            <a:fld id="{F210D295-9B15-4757-888B-4FDF115DEA16}" type="slidenum">
              <a:rPr lang="zh-CN" altLang="en-US" smtClean="0"/>
              <a:t>67</a:t>
            </a:fld>
            <a:endParaRPr lang="zh-CN" altLang="en-US"/>
          </a:p>
        </p:txBody>
      </p:sp>
      <p:sp>
        <p:nvSpPr>
          <p:cNvPr id="4" name="内容占位符 3">
            <a:extLst>
              <a:ext uri="{FF2B5EF4-FFF2-40B4-BE49-F238E27FC236}">
                <a16:creationId xmlns:a16="http://schemas.microsoft.com/office/drawing/2014/main" id="{9923A1C7-61D3-4079-9D97-2B7B47A3A393}"/>
              </a:ext>
            </a:extLst>
          </p:cNvPr>
          <p:cNvSpPr>
            <a:spLocks noGrp="1"/>
          </p:cNvSpPr>
          <p:nvPr>
            <p:ph idx="1"/>
          </p:nvPr>
        </p:nvSpPr>
        <p:spPr>
          <a:xfrm>
            <a:off x="838200" y="1290863"/>
            <a:ext cx="10515600" cy="1009576"/>
          </a:xfrm>
        </p:spPr>
        <p:txBody>
          <a:bodyPr/>
          <a:lstStyle/>
          <a:p>
            <a:r>
              <a:rPr lang="en-US" altLang="zh-CN" dirty="0"/>
              <a:t>One user, many devices, common files</a:t>
            </a:r>
            <a:endParaRPr lang="zh-CN" altLang="en-US" dirty="0"/>
          </a:p>
        </p:txBody>
      </p:sp>
      <p:pic>
        <p:nvPicPr>
          <p:cNvPr id="5" name="图片 4">
            <a:extLst>
              <a:ext uri="{FF2B5EF4-FFF2-40B4-BE49-F238E27FC236}">
                <a16:creationId xmlns:a16="http://schemas.microsoft.com/office/drawing/2014/main" id="{8CCAB784-C5B5-425F-8908-7BFE928BCE67}"/>
              </a:ext>
            </a:extLst>
          </p:cNvPr>
          <p:cNvPicPr>
            <a:picLocks noChangeAspect="1"/>
          </p:cNvPicPr>
          <p:nvPr/>
        </p:nvPicPr>
        <p:blipFill>
          <a:blip r:embed="rId2"/>
          <a:stretch>
            <a:fillRect/>
          </a:stretch>
        </p:blipFill>
        <p:spPr>
          <a:xfrm>
            <a:off x="1172901" y="1733249"/>
            <a:ext cx="9980952" cy="2390476"/>
          </a:xfrm>
          <a:prstGeom prst="rect">
            <a:avLst/>
          </a:prstGeom>
        </p:spPr>
      </p:pic>
      <p:sp>
        <p:nvSpPr>
          <p:cNvPr id="6" name="内容占位符 3">
            <a:extLst>
              <a:ext uri="{FF2B5EF4-FFF2-40B4-BE49-F238E27FC236}">
                <a16:creationId xmlns:a16="http://schemas.microsoft.com/office/drawing/2014/main" id="{6CC03D42-1FC6-4F6F-9955-2D0F4FCD67FF}"/>
              </a:ext>
            </a:extLst>
          </p:cNvPr>
          <p:cNvSpPr txBox="1">
            <a:spLocks/>
          </p:cNvSpPr>
          <p:nvPr/>
        </p:nvSpPr>
        <p:spPr>
          <a:xfrm>
            <a:off x="838200" y="3994484"/>
            <a:ext cx="10515600" cy="2206707"/>
          </a:xfrm>
          <a:prstGeom prst="rect">
            <a:avLst/>
          </a:prstGeom>
        </p:spPr>
        <p:txBody>
          <a:bodyPr vert="horz" lIns="91440" tIns="45720" rIns="91440" bIns="45720" rtlCol="0">
            <a:normAutofit/>
          </a:bodyPr>
          <a:lstStyle>
            <a:lvl1pPr marL="450850" indent="-450850" algn="l" defTabSz="914400" rtl="0" eaLnBrk="1" latinLnBrk="0" hangingPunct="1">
              <a:lnSpc>
                <a:spcPct val="90000"/>
              </a:lnSpc>
              <a:spcBef>
                <a:spcPts val="1000"/>
              </a:spcBef>
              <a:buClr>
                <a:srgbClr val="00007D"/>
              </a:buClr>
              <a:buSzPct val="90000"/>
              <a:buFont typeface="Wingdings" panose="05000000000000000000" pitchFamily="2" charset="2"/>
              <a:buChar char="n"/>
              <a:defRPr sz="2800" kern="1200" baseline="0">
                <a:solidFill>
                  <a:schemeClr val="tx1"/>
                </a:solidFill>
                <a:latin typeface="Arial" panose="020B0604020202020204" pitchFamily="34" charset="0"/>
                <a:ea typeface="微软雅黑" panose="020B0503020204020204" pitchFamily="34" charset="-122"/>
                <a:cs typeface="+mn-cs"/>
              </a:defRPr>
            </a:lvl1pPr>
            <a:lvl2pPr marL="900113" indent="-450850" algn="l" defTabSz="914400" rtl="0" eaLnBrk="1" latinLnBrk="0" hangingPunct="1">
              <a:lnSpc>
                <a:spcPct val="130000"/>
              </a:lnSpc>
              <a:spcBef>
                <a:spcPts val="500"/>
              </a:spcBef>
              <a:buClr>
                <a:srgbClr val="9999CC"/>
              </a:buClr>
              <a:buSzPct val="80000"/>
              <a:buFont typeface="Wingdings" pitchFamily="2" charset="2"/>
              <a:buChar char=""/>
              <a:defRPr sz="2400" kern="1200" baseline="0">
                <a:solidFill>
                  <a:schemeClr val="tx1"/>
                </a:solidFill>
                <a:latin typeface="Arial" panose="020B0604020202020204" pitchFamily="34" charset="0"/>
                <a:ea typeface="微软雅黑" panose="020B0503020204020204" pitchFamily="34" charset="-122"/>
                <a:cs typeface="+mn-cs"/>
              </a:defRPr>
            </a:lvl2pPr>
            <a:lvl3pPr marL="1350000" indent="-450000" algn="l" defTabSz="914400" rtl="0" eaLnBrk="1" latinLnBrk="0" hangingPunct="1">
              <a:lnSpc>
                <a:spcPct val="130000"/>
              </a:lnSpc>
              <a:spcBef>
                <a:spcPts val="500"/>
              </a:spcBef>
              <a:buSzPct val="80000"/>
              <a:buFont typeface="Wingdings" panose="05000000000000000000" pitchFamily="2" charset="2"/>
              <a:buChar char="Ø"/>
              <a:defRPr sz="2000" kern="1200" baseline="0">
                <a:solidFill>
                  <a:schemeClr val="tx1"/>
                </a:solidFill>
                <a:latin typeface="Arial" panose="020B0604020202020204" pitchFamily="34" charset="0"/>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Arial" panose="020B0604020202020204" pitchFamily="34" charset="0"/>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Goal of file synchronization</a:t>
            </a:r>
          </a:p>
          <a:p>
            <a:pPr lvl="1"/>
            <a:r>
              <a:rPr lang="en-US" altLang="zh-CN" dirty="0"/>
              <a:t>All replica contents eventually become identical</a:t>
            </a:r>
          </a:p>
          <a:p>
            <a:pPr lvl="1"/>
            <a:r>
              <a:rPr lang="en-US" altLang="zh-CN" dirty="0"/>
              <a:t>No lost updates</a:t>
            </a:r>
          </a:p>
          <a:p>
            <a:pPr lvl="2"/>
            <a:r>
              <a:rPr lang="en-US" altLang="zh-CN" dirty="0"/>
              <a:t>Do not replace new version with old ones</a:t>
            </a:r>
            <a:endParaRPr lang="zh-CN" altLang="en-US" dirty="0"/>
          </a:p>
        </p:txBody>
      </p:sp>
    </p:spTree>
    <p:extLst>
      <p:ext uri="{BB962C8B-B14F-4D97-AF65-F5344CB8AC3E}">
        <p14:creationId xmlns:p14="http://schemas.microsoft.com/office/powerpoint/2010/main" val="4049127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C70826-53AB-4AF7-A56C-E528C1C1F3E4}"/>
              </a:ext>
            </a:extLst>
          </p:cNvPr>
          <p:cNvSpPr>
            <a:spLocks noGrp="1"/>
          </p:cNvSpPr>
          <p:nvPr>
            <p:ph type="title"/>
          </p:nvPr>
        </p:nvSpPr>
        <p:spPr/>
        <p:txBody>
          <a:bodyPr/>
          <a:lstStyle/>
          <a:p>
            <a:r>
              <a:rPr lang="en-US" altLang="zh-CN" dirty="0"/>
              <a:t>Operating w/o total connectivity </a:t>
            </a:r>
            <a:endParaRPr lang="zh-CN" altLang="en-US" dirty="0"/>
          </a:p>
        </p:txBody>
      </p:sp>
      <p:sp>
        <p:nvSpPr>
          <p:cNvPr id="3" name="灯片编号占位符 2">
            <a:extLst>
              <a:ext uri="{FF2B5EF4-FFF2-40B4-BE49-F238E27FC236}">
                <a16:creationId xmlns:a16="http://schemas.microsoft.com/office/drawing/2014/main" id="{79B2601E-3D08-4506-9651-BFE46226CA7C}"/>
              </a:ext>
            </a:extLst>
          </p:cNvPr>
          <p:cNvSpPr>
            <a:spLocks noGrp="1"/>
          </p:cNvSpPr>
          <p:nvPr>
            <p:ph type="sldNum" sz="quarter" idx="12"/>
          </p:nvPr>
        </p:nvSpPr>
        <p:spPr/>
        <p:txBody>
          <a:bodyPr/>
          <a:lstStyle/>
          <a:p>
            <a:fld id="{F210D295-9B15-4757-888B-4FDF115DEA16}" type="slidenum">
              <a:rPr lang="zh-CN" altLang="en-US" smtClean="0"/>
              <a:t>68</a:t>
            </a:fld>
            <a:endParaRPr lang="zh-CN" altLang="en-US"/>
          </a:p>
        </p:txBody>
      </p:sp>
      <p:pic>
        <p:nvPicPr>
          <p:cNvPr id="27" name="Picture 8" descr="MCj04316420000[1]">
            <a:extLst>
              <a:ext uri="{FF2B5EF4-FFF2-40B4-BE49-F238E27FC236}">
                <a16:creationId xmlns:a16="http://schemas.microsoft.com/office/drawing/2014/main" id="{71A9DFEE-1B68-4364-B3B8-C0972A85AB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3871" y="4054477"/>
            <a:ext cx="1160463"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8" descr="MCj04316420000[1]">
            <a:extLst>
              <a:ext uri="{FF2B5EF4-FFF2-40B4-BE49-F238E27FC236}">
                <a16:creationId xmlns:a16="http://schemas.microsoft.com/office/drawing/2014/main" id="{84F184A3-5441-4A31-80F7-E637BB6344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0671" y="4206877"/>
            <a:ext cx="1160463"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Rectangle 13">
            <a:extLst>
              <a:ext uri="{FF2B5EF4-FFF2-40B4-BE49-F238E27FC236}">
                <a16:creationId xmlns:a16="http://schemas.microsoft.com/office/drawing/2014/main" id="{F5C16FCC-803A-4838-9022-2F065D310964}"/>
              </a:ext>
            </a:extLst>
          </p:cNvPr>
          <p:cNvSpPr>
            <a:spLocks noChangeArrowheads="1"/>
          </p:cNvSpPr>
          <p:nvPr/>
        </p:nvSpPr>
        <p:spPr bwMode="auto">
          <a:xfrm>
            <a:off x="2084671" y="4130677"/>
            <a:ext cx="914400" cy="990600"/>
          </a:xfrm>
          <a:prstGeom prst="rect">
            <a:avLst/>
          </a:prstGeom>
          <a:solidFill>
            <a:srgbClr val="BBE0E3"/>
          </a:solidFill>
          <a:ln w="9525">
            <a:solidFill>
              <a:srgbClr val="000000"/>
            </a:solidFill>
            <a:miter lim="800000"/>
            <a:headEnd/>
            <a:tailEnd/>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2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replica</a:t>
            </a:r>
          </a:p>
        </p:txBody>
      </p:sp>
      <p:sp>
        <p:nvSpPr>
          <p:cNvPr id="30" name="Rectangle 14">
            <a:extLst>
              <a:ext uri="{FF2B5EF4-FFF2-40B4-BE49-F238E27FC236}">
                <a16:creationId xmlns:a16="http://schemas.microsoft.com/office/drawing/2014/main" id="{04B2CF58-D3FB-44F8-9EB3-DE8757E1A66C}"/>
              </a:ext>
            </a:extLst>
          </p:cNvPr>
          <p:cNvSpPr>
            <a:spLocks noChangeArrowheads="1"/>
          </p:cNvSpPr>
          <p:nvPr/>
        </p:nvSpPr>
        <p:spPr bwMode="auto">
          <a:xfrm>
            <a:off x="9323671" y="4224340"/>
            <a:ext cx="914400" cy="990600"/>
          </a:xfrm>
          <a:prstGeom prst="rect">
            <a:avLst/>
          </a:prstGeom>
          <a:solidFill>
            <a:srgbClr val="BBE0E3"/>
          </a:solidFill>
          <a:ln w="9525">
            <a:solidFill>
              <a:srgbClr val="000000"/>
            </a:solidFill>
            <a:miter lim="800000"/>
            <a:headEnd/>
            <a:tailEnd/>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2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replica</a:t>
            </a:r>
          </a:p>
        </p:txBody>
      </p:sp>
      <p:grpSp>
        <p:nvGrpSpPr>
          <p:cNvPr id="31" name="Group 60">
            <a:extLst>
              <a:ext uri="{FF2B5EF4-FFF2-40B4-BE49-F238E27FC236}">
                <a16:creationId xmlns:a16="http://schemas.microsoft.com/office/drawing/2014/main" id="{361C7442-5785-4B3D-A31F-32FF52EA1DDF}"/>
              </a:ext>
            </a:extLst>
          </p:cNvPr>
          <p:cNvGrpSpPr>
            <a:grpSpLocks/>
          </p:cNvGrpSpPr>
          <p:nvPr/>
        </p:nvGrpSpPr>
        <p:grpSpPr bwMode="auto">
          <a:xfrm>
            <a:off x="2008471" y="3063877"/>
            <a:ext cx="7813675" cy="3505200"/>
            <a:chOff x="192" y="2016"/>
            <a:chExt cx="4922" cy="2208"/>
          </a:xfrm>
        </p:grpSpPr>
        <p:sp>
          <p:nvSpPr>
            <p:cNvPr id="32" name="AutoShape 30">
              <a:extLst>
                <a:ext uri="{FF2B5EF4-FFF2-40B4-BE49-F238E27FC236}">
                  <a16:creationId xmlns:a16="http://schemas.microsoft.com/office/drawing/2014/main" id="{FDA56940-5F96-4723-B6B5-D98992D53EA1}"/>
                </a:ext>
              </a:extLst>
            </p:cNvPr>
            <p:cNvSpPr>
              <a:spLocks noChangeArrowheads="1"/>
            </p:cNvSpPr>
            <p:nvPr/>
          </p:nvSpPr>
          <p:spPr bwMode="auto">
            <a:xfrm>
              <a:off x="192" y="3744"/>
              <a:ext cx="1920" cy="480"/>
            </a:xfrm>
            <a:prstGeom prst="wedgeRoundRectCallout">
              <a:avLst>
                <a:gd name="adj1" fmla="val 3176"/>
                <a:gd name="adj2" fmla="val -140208"/>
                <a:gd name="adj3" fmla="val 16667"/>
              </a:avLst>
            </a:prstGeom>
            <a:solidFill>
              <a:srgbClr val="FFFFFF"/>
            </a:solidFill>
            <a:ln w="9525">
              <a:solidFill>
                <a:srgbClr val="000000"/>
              </a:solidFill>
              <a:miter lim="800000"/>
              <a:headEnd/>
              <a:tailEnd/>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2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Client writes to its </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2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local replica</a:t>
              </a:r>
            </a:p>
          </p:txBody>
        </p:sp>
        <p:sp>
          <p:nvSpPr>
            <p:cNvPr id="33" name="Freeform 43">
              <a:extLst>
                <a:ext uri="{FF2B5EF4-FFF2-40B4-BE49-F238E27FC236}">
                  <a16:creationId xmlns:a16="http://schemas.microsoft.com/office/drawing/2014/main" id="{591E2A1F-CE26-4AFE-83FA-60707C3B9372}"/>
                </a:ext>
              </a:extLst>
            </p:cNvPr>
            <p:cNvSpPr>
              <a:spLocks/>
            </p:cNvSpPr>
            <p:nvPr/>
          </p:nvSpPr>
          <p:spPr bwMode="auto">
            <a:xfrm>
              <a:off x="528" y="2312"/>
              <a:ext cx="776" cy="328"/>
            </a:xfrm>
            <a:custGeom>
              <a:avLst/>
              <a:gdLst>
                <a:gd name="T0" fmla="*/ 768 w 776"/>
                <a:gd name="T1" fmla="*/ 280 h 328"/>
                <a:gd name="T2" fmla="*/ 672 w 776"/>
                <a:gd name="T3" fmla="*/ 88 h 328"/>
                <a:gd name="T4" fmla="*/ 144 w 776"/>
                <a:gd name="T5" fmla="*/ 40 h 328"/>
                <a:gd name="T6" fmla="*/ 0 w 776"/>
                <a:gd name="T7" fmla="*/ 328 h 328"/>
              </a:gdLst>
              <a:ahLst/>
              <a:cxnLst>
                <a:cxn ang="0">
                  <a:pos x="T0" y="T1"/>
                </a:cxn>
                <a:cxn ang="0">
                  <a:pos x="T2" y="T3"/>
                </a:cxn>
                <a:cxn ang="0">
                  <a:pos x="T4" y="T5"/>
                </a:cxn>
                <a:cxn ang="0">
                  <a:pos x="T6" y="T7"/>
                </a:cxn>
              </a:cxnLst>
              <a:rect l="0" t="0" r="r" b="b"/>
              <a:pathLst>
                <a:path w="776" h="328">
                  <a:moveTo>
                    <a:pt x="768" y="280"/>
                  </a:moveTo>
                  <a:cubicBezTo>
                    <a:pt x="772" y="204"/>
                    <a:pt x="776" y="128"/>
                    <a:pt x="672" y="88"/>
                  </a:cubicBezTo>
                  <a:cubicBezTo>
                    <a:pt x="568" y="48"/>
                    <a:pt x="256" y="0"/>
                    <a:pt x="144" y="40"/>
                  </a:cubicBezTo>
                  <a:cubicBezTo>
                    <a:pt x="32" y="80"/>
                    <a:pt x="16" y="204"/>
                    <a:pt x="0" y="328"/>
                  </a:cubicBezTo>
                </a:path>
              </a:pathLst>
            </a:custGeom>
            <a:noFill/>
            <a:ln w="9525">
              <a:solidFill>
                <a:srgbClr val="000000"/>
              </a:solidFill>
              <a:round/>
              <a:headEnd/>
              <a:tailEnd type="triangle" w="med" len="med"/>
            </a:ln>
            <a:extLst>
              <a:ext uri="{909E8E84-426E-40DD-AFC4-6F175D3DCCD1}">
                <a14:hiddenFill xmlns:a14="http://schemas.microsoft.com/office/drawing/2010/main">
                  <a:solidFill>
                    <a:schemeClr val="accent1"/>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34" name="Text Box 44">
              <a:extLst>
                <a:ext uri="{FF2B5EF4-FFF2-40B4-BE49-F238E27FC236}">
                  <a16:creationId xmlns:a16="http://schemas.microsoft.com/office/drawing/2014/main" id="{D72A063E-455F-4548-BB7B-7A93699D3621}"/>
                </a:ext>
              </a:extLst>
            </p:cNvPr>
            <p:cNvSpPr txBox="1">
              <a:spLocks noChangeArrowheads="1"/>
            </p:cNvSpPr>
            <p:nvPr/>
          </p:nvSpPr>
          <p:spPr bwMode="auto">
            <a:xfrm>
              <a:off x="576" y="2016"/>
              <a:ext cx="660"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2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W(A)1</a:t>
              </a:r>
            </a:p>
          </p:txBody>
        </p:sp>
        <p:sp>
          <p:nvSpPr>
            <p:cNvPr id="35" name="Freeform 46">
              <a:extLst>
                <a:ext uri="{FF2B5EF4-FFF2-40B4-BE49-F238E27FC236}">
                  <a16:creationId xmlns:a16="http://schemas.microsoft.com/office/drawing/2014/main" id="{85B92789-BBCA-4B86-B01D-BA5CB3896AB7}"/>
                </a:ext>
              </a:extLst>
            </p:cNvPr>
            <p:cNvSpPr>
              <a:spLocks/>
            </p:cNvSpPr>
            <p:nvPr/>
          </p:nvSpPr>
          <p:spPr bwMode="auto">
            <a:xfrm>
              <a:off x="4304" y="2403"/>
              <a:ext cx="744" cy="296"/>
            </a:xfrm>
            <a:custGeom>
              <a:avLst/>
              <a:gdLst>
                <a:gd name="T0" fmla="*/ 16 w 744"/>
                <a:gd name="T1" fmla="*/ 248 h 296"/>
                <a:gd name="T2" fmla="*/ 64 w 744"/>
                <a:gd name="T3" fmla="*/ 104 h 296"/>
                <a:gd name="T4" fmla="*/ 400 w 744"/>
                <a:gd name="T5" fmla="*/ 8 h 296"/>
                <a:gd name="T6" fmla="*/ 688 w 744"/>
                <a:gd name="T7" fmla="*/ 152 h 296"/>
                <a:gd name="T8" fmla="*/ 736 w 744"/>
                <a:gd name="T9" fmla="*/ 296 h 296"/>
              </a:gdLst>
              <a:ahLst/>
              <a:cxnLst>
                <a:cxn ang="0">
                  <a:pos x="T0" y="T1"/>
                </a:cxn>
                <a:cxn ang="0">
                  <a:pos x="T2" y="T3"/>
                </a:cxn>
                <a:cxn ang="0">
                  <a:pos x="T4" y="T5"/>
                </a:cxn>
                <a:cxn ang="0">
                  <a:pos x="T6" y="T7"/>
                </a:cxn>
                <a:cxn ang="0">
                  <a:pos x="T8" y="T9"/>
                </a:cxn>
              </a:cxnLst>
              <a:rect l="0" t="0" r="r" b="b"/>
              <a:pathLst>
                <a:path w="744" h="296">
                  <a:moveTo>
                    <a:pt x="16" y="248"/>
                  </a:moveTo>
                  <a:cubicBezTo>
                    <a:pt x="8" y="196"/>
                    <a:pt x="0" y="144"/>
                    <a:pt x="64" y="104"/>
                  </a:cubicBezTo>
                  <a:cubicBezTo>
                    <a:pt x="128" y="64"/>
                    <a:pt x="296" y="0"/>
                    <a:pt x="400" y="8"/>
                  </a:cubicBezTo>
                  <a:cubicBezTo>
                    <a:pt x="504" y="16"/>
                    <a:pt x="632" y="104"/>
                    <a:pt x="688" y="152"/>
                  </a:cubicBezTo>
                  <a:cubicBezTo>
                    <a:pt x="744" y="200"/>
                    <a:pt x="740" y="248"/>
                    <a:pt x="736" y="296"/>
                  </a:cubicBezTo>
                </a:path>
              </a:pathLst>
            </a:custGeom>
            <a:noFill/>
            <a:ln w="9525">
              <a:solidFill>
                <a:srgbClr val="000000"/>
              </a:solidFill>
              <a:round/>
              <a:headEnd/>
              <a:tailEnd type="triangle" w="med" len="med"/>
            </a:ln>
            <a:extLst>
              <a:ext uri="{909E8E84-426E-40DD-AFC4-6F175D3DCCD1}">
                <a14:hiddenFill xmlns:a14="http://schemas.microsoft.com/office/drawing/2010/main">
                  <a:solidFill>
                    <a:schemeClr val="accent1"/>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36" name="Text Box 47">
              <a:extLst>
                <a:ext uri="{FF2B5EF4-FFF2-40B4-BE49-F238E27FC236}">
                  <a16:creationId xmlns:a16="http://schemas.microsoft.com/office/drawing/2014/main" id="{E06BD3B2-A918-4C00-8819-42380B4A89C5}"/>
                </a:ext>
              </a:extLst>
            </p:cNvPr>
            <p:cNvSpPr txBox="1">
              <a:spLocks noChangeArrowheads="1"/>
            </p:cNvSpPr>
            <p:nvPr/>
          </p:nvSpPr>
          <p:spPr bwMode="auto">
            <a:xfrm>
              <a:off x="4454" y="2057"/>
              <a:ext cx="660"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2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W(A)2</a:t>
              </a:r>
            </a:p>
          </p:txBody>
        </p:sp>
      </p:grpSp>
      <p:grpSp>
        <p:nvGrpSpPr>
          <p:cNvPr id="37" name="Group 61">
            <a:extLst>
              <a:ext uri="{FF2B5EF4-FFF2-40B4-BE49-F238E27FC236}">
                <a16:creationId xmlns:a16="http://schemas.microsoft.com/office/drawing/2014/main" id="{6A6EB75D-0A82-45DB-BF86-B71427575E5A}"/>
              </a:ext>
            </a:extLst>
          </p:cNvPr>
          <p:cNvGrpSpPr>
            <a:grpSpLocks/>
          </p:cNvGrpSpPr>
          <p:nvPr/>
        </p:nvGrpSpPr>
        <p:grpSpPr bwMode="auto">
          <a:xfrm>
            <a:off x="2160871" y="1235077"/>
            <a:ext cx="5867400" cy="3505200"/>
            <a:chOff x="288" y="864"/>
            <a:chExt cx="3696" cy="2208"/>
          </a:xfrm>
        </p:grpSpPr>
        <p:sp>
          <p:nvSpPr>
            <p:cNvPr id="38" name="Line 51">
              <a:extLst>
                <a:ext uri="{FF2B5EF4-FFF2-40B4-BE49-F238E27FC236}">
                  <a16:creationId xmlns:a16="http://schemas.microsoft.com/office/drawing/2014/main" id="{610708C3-CE59-44C0-BD07-1031E761FA23}"/>
                </a:ext>
              </a:extLst>
            </p:cNvPr>
            <p:cNvSpPr>
              <a:spLocks noChangeShapeType="1"/>
            </p:cNvSpPr>
            <p:nvPr/>
          </p:nvSpPr>
          <p:spPr bwMode="auto">
            <a:xfrm flipV="1">
              <a:off x="1680" y="2112"/>
              <a:ext cx="1104" cy="960"/>
            </a:xfrm>
            <a:prstGeom prst="line">
              <a:avLst/>
            </a:prstGeom>
            <a:noFill/>
            <a:ln w="5715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39" name="Line 53">
              <a:extLst>
                <a:ext uri="{FF2B5EF4-FFF2-40B4-BE49-F238E27FC236}">
                  <a16:creationId xmlns:a16="http://schemas.microsoft.com/office/drawing/2014/main" id="{69585A71-B79A-4511-9406-53C8502FFF48}"/>
                </a:ext>
              </a:extLst>
            </p:cNvPr>
            <p:cNvSpPr>
              <a:spLocks noChangeShapeType="1"/>
            </p:cNvSpPr>
            <p:nvPr/>
          </p:nvSpPr>
          <p:spPr bwMode="auto">
            <a:xfrm>
              <a:off x="3168" y="2112"/>
              <a:ext cx="816" cy="960"/>
            </a:xfrm>
            <a:prstGeom prst="line">
              <a:avLst/>
            </a:prstGeom>
            <a:noFill/>
            <a:ln w="5715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40" name="AutoShape 55">
              <a:extLst>
                <a:ext uri="{FF2B5EF4-FFF2-40B4-BE49-F238E27FC236}">
                  <a16:creationId xmlns:a16="http://schemas.microsoft.com/office/drawing/2014/main" id="{83219228-D183-45F6-AE39-D3928F8FECC6}"/>
                </a:ext>
              </a:extLst>
            </p:cNvPr>
            <p:cNvSpPr>
              <a:spLocks noChangeArrowheads="1"/>
            </p:cNvSpPr>
            <p:nvPr/>
          </p:nvSpPr>
          <p:spPr bwMode="auto">
            <a:xfrm>
              <a:off x="288" y="864"/>
              <a:ext cx="2256" cy="912"/>
            </a:xfrm>
            <a:prstGeom prst="wedgeRoundRectCallout">
              <a:avLst>
                <a:gd name="adj1" fmla="val 44505"/>
                <a:gd name="adj2" fmla="val 120944"/>
                <a:gd name="adj3" fmla="val 16667"/>
              </a:avLst>
            </a:prstGeom>
            <a:solidFill>
              <a:srgbClr val="FFFFFF"/>
            </a:solidFill>
            <a:ln w="9525">
              <a:solidFill>
                <a:srgbClr val="000000"/>
              </a:solidFill>
              <a:miter lim="800000"/>
              <a:headEnd/>
              <a:tailEnd/>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2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Sync w/ server resolves </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2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non-conflicting changes,</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2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reports conflicting ones </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2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to user</a:t>
              </a:r>
            </a:p>
          </p:txBody>
        </p:sp>
      </p:grpSp>
      <p:pic>
        <p:nvPicPr>
          <p:cNvPr id="41" name="Picture 7" descr="MCj04316160000[1]">
            <a:extLst>
              <a:ext uri="{FF2B5EF4-FFF2-40B4-BE49-F238E27FC236}">
                <a16:creationId xmlns:a16="http://schemas.microsoft.com/office/drawing/2014/main" id="{23FB1203-C050-4565-A540-9F5DC61649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1471" y="2225677"/>
            <a:ext cx="1128713" cy="112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AutoShape 57">
            <a:extLst>
              <a:ext uri="{FF2B5EF4-FFF2-40B4-BE49-F238E27FC236}">
                <a16:creationId xmlns:a16="http://schemas.microsoft.com/office/drawing/2014/main" id="{1EA0D2F2-DB1D-4350-A86A-A6EC3270606D}"/>
              </a:ext>
            </a:extLst>
          </p:cNvPr>
          <p:cNvSpPr>
            <a:spLocks noChangeArrowheads="1"/>
          </p:cNvSpPr>
          <p:nvPr/>
        </p:nvSpPr>
        <p:spPr bwMode="auto">
          <a:xfrm>
            <a:off x="6047071" y="2225677"/>
            <a:ext cx="990600" cy="838200"/>
          </a:xfrm>
          <a:prstGeom prst="can">
            <a:avLst>
              <a:gd name="adj" fmla="val 25000"/>
            </a:avLst>
          </a:prstGeom>
          <a:solidFill>
            <a:srgbClr val="FF00FF"/>
          </a:solidFill>
          <a:ln w="9525">
            <a:solidFill>
              <a:srgbClr val="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grpSp>
        <p:nvGrpSpPr>
          <p:cNvPr id="43" name="Group 62">
            <a:extLst>
              <a:ext uri="{FF2B5EF4-FFF2-40B4-BE49-F238E27FC236}">
                <a16:creationId xmlns:a16="http://schemas.microsoft.com/office/drawing/2014/main" id="{3124CA05-107C-4EB7-94AC-E7365CC02F45}"/>
              </a:ext>
            </a:extLst>
          </p:cNvPr>
          <p:cNvGrpSpPr>
            <a:grpSpLocks/>
          </p:cNvGrpSpPr>
          <p:nvPr/>
        </p:nvGrpSpPr>
        <p:grpSpPr bwMode="auto">
          <a:xfrm>
            <a:off x="5056471" y="4664077"/>
            <a:ext cx="3581400" cy="2057400"/>
            <a:chOff x="2112" y="3024"/>
            <a:chExt cx="2256" cy="1296"/>
          </a:xfrm>
        </p:grpSpPr>
        <p:grpSp>
          <p:nvGrpSpPr>
            <p:cNvPr id="44" name="Group 29">
              <a:extLst>
                <a:ext uri="{FF2B5EF4-FFF2-40B4-BE49-F238E27FC236}">
                  <a16:creationId xmlns:a16="http://schemas.microsoft.com/office/drawing/2014/main" id="{C0554A63-E4B4-4356-A313-D396539E2260}"/>
                </a:ext>
              </a:extLst>
            </p:cNvPr>
            <p:cNvGrpSpPr>
              <a:grpSpLocks/>
            </p:cNvGrpSpPr>
            <p:nvPr/>
          </p:nvGrpSpPr>
          <p:grpSpPr bwMode="auto">
            <a:xfrm>
              <a:off x="2976" y="3024"/>
              <a:ext cx="144" cy="192"/>
              <a:chOff x="480" y="1920"/>
              <a:chExt cx="144" cy="192"/>
            </a:xfrm>
          </p:grpSpPr>
          <p:sp>
            <p:nvSpPr>
              <p:cNvPr id="47" name="Line 27">
                <a:extLst>
                  <a:ext uri="{FF2B5EF4-FFF2-40B4-BE49-F238E27FC236}">
                    <a16:creationId xmlns:a16="http://schemas.microsoft.com/office/drawing/2014/main" id="{5B4E36C9-F84F-48AD-9747-DDE17D8074DE}"/>
                  </a:ext>
                </a:extLst>
              </p:cNvPr>
              <p:cNvSpPr>
                <a:spLocks noChangeShapeType="1"/>
              </p:cNvSpPr>
              <p:nvPr/>
            </p:nvSpPr>
            <p:spPr bwMode="auto">
              <a:xfrm>
                <a:off x="480" y="1920"/>
                <a:ext cx="144" cy="192"/>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48" name="Line 28">
                <a:extLst>
                  <a:ext uri="{FF2B5EF4-FFF2-40B4-BE49-F238E27FC236}">
                    <a16:creationId xmlns:a16="http://schemas.microsoft.com/office/drawing/2014/main" id="{1ADC799A-FDA1-4051-A1F6-3DCBA4D56371}"/>
                  </a:ext>
                </a:extLst>
              </p:cNvPr>
              <p:cNvSpPr>
                <a:spLocks noChangeShapeType="1"/>
              </p:cNvSpPr>
              <p:nvPr/>
            </p:nvSpPr>
            <p:spPr bwMode="auto">
              <a:xfrm flipH="1">
                <a:off x="480" y="1920"/>
                <a:ext cx="144" cy="192"/>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grpSp>
        <p:sp>
          <p:nvSpPr>
            <p:cNvPr id="45" name="Line 58">
              <a:extLst>
                <a:ext uri="{FF2B5EF4-FFF2-40B4-BE49-F238E27FC236}">
                  <a16:creationId xmlns:a16="http://schemas.microsoft.com/office/drawing/2014/main" id="{537BA070-246F-4F88-ACF4-DE3349D7F8D2}"/>
                </a:ext>
              </a:extLst>
            </p:cNvPr>
            <p:cNvSpPr>
              <a:spLocks noChangeShapeType="1"/>
            </p:cNvSpPr>
            <p:nvPr/>
          </p:nvSpPr>
          <p:spPr bwMode="auto">
            <a:xfrm>
              <a:off x="2112" y="3120"/>
              <a:ext cx="1440" cy="0"/>
            </a:xfrm>
            <a:prstGeom prst="line">
              <a:avLst/>
            </a:prstGeom>
            <a:noFill/>
            <a:ln w="38100">
              <a:solidFill>
                <a:srgbClr val="FF0000"/>
              </a:solidFill>
              <a:prstDash val="sysDot"/>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46" name="AutoShape 59">
              <a:extLst>
                <a:ext uri="{FF2B5EF4-FFF2-40B4-BE49-F238E27FC236}">
                  <a16:creationId xmlns:a16="http://schemas.microsoft.com/office/drawing/2014/main" id="{A2115A86-5AF1-474D-8823-9E43DC8F4CFD}"/>
                </a:ext>
              </a:extLst>
            </p:cNvPr>
            <p:cNvSpPr>
              <a:spLocks noChangeArrowheads="1"/>
            </p:cNvSpPr>
            <p:nvPr/>
          </p:nvSpPr>
          <p:spPr bwMode="auto">
            <a:xfrm>
              <a:off x="2208" y="3696"/>
              <a:ext cx="2160" cy="624"/>
            </a:xfrm>
            <a:prstGeom prst="wedgeRoundRectCallout">
              <a:avLst>
                <a:gd name="adj1" fmla="val -24167"/>
                <a:gd name="adj2" fmla="val -119231"/>
                <a:gd name="adj3" fmla="val 16667"/>
              </a:avLst>
            </a:prstGeom>
            <a:solidFill>
              <a:srgbClr val="FFFFFF"/>
            </a:solidFill>
            <a:ln w="9525">
              <a:solidFill>
                <a:srgbClr val="000000"/>
              </a:solidFill>
              <a:miter lim="800000"/>
              <a:headEnd/>
              <a:tailEnd/>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2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No sync between clients</a:t>
              </a:r>
            </a:p>
          </p:txBody>
        </p:sp>
      </p:grpSp>
    </p:spTree>
    <p:extLst>
      <p:ext uri="{BB962C8B-B14F-4D97-AF65-F5344CB8AC3E}">
        <p14:creationId xmlns:p14="http://schemas.microsoft.com/office/powerpoint/2010/main" val="967944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0E55E8-3329-4FD0-88AB-DE2FEFE888B0}"/>
              </a:ext>
            </a:extLst>
          </p:cNvPr>
          <p:cNvSpPr>
            <a:spLocks noGrp="1"/>
          </p:cNvSpPr>
          <p:nvPr>
            <p:ph type="title"/>
          </p:nvPr>
        </p:nvSpPr>
        <p:spPr/>
        <p:txBody>
          <a:bodyPr/>
          <a:lstStyle/>
          <a:p>
            <a:r>
              <a:rPr lang="en-US" altLang="zh-CN" dirty="0"/>
              <a:t>Pair-wise synchronization </a:t>
            </a:r>
            <a:endParaRPr lang="zh-CN" altLang="en-US" dirty="0"/>
          </a:p>
        </p:txBody>
      </p:sp>
      <p:sp>
        <p:nvSpPr>
          <p:cNvPr id="3" name="灯片编号占位符 2">
            <a:extLst>
              <a:ext uri="{FF2B5EF4-FFF2-40B4-BE49-F238E27FC236}">
                <a16:creationId xmlns:a16="http://schemas.microsoft.com/office/drawing/2014/main" id="{25D0AD81-7ADC-4CCF-AC73-9C6FA4BA15A4}"/>
              </a:ext>
            </a:extLst>
          </p:cNvPr>
          <p:cNvSpPr>
            <a:spLocks noGrp="1"/>
          </p:cNvSpPr>
          <p:nvPr>
            <p:ph type="sldNum" sz="quarter" idx="12"/>
          </p:nvPr>
        </p:nvSpPr>
        <p:spPr/>
        <p:txBody>
          <a:bodyPr/>
          <a:lstStyle/>
          <a:p>
            <a:fld id="{F210D295-9B15-4757-888B-4FDF115DEA16}" type="slidenum">
              <a:rPr lang="zh-CN" altLang="en-US" smtClean="0"/>
              <a:t>69</a:t>
            </a:fld>
            <a:endParaRPr lang="zh-CN" altLang="en-US"/>
          </a:p>
        </p:txBody>
      </p:sp>
      <p:pic>
        <p:nvPicPr>
          <p:cNvPr id="20" name="Picture 8" descr="MCj04316420000[1]">
            <a:extLst>
              <a:ext uri="{FF2B5EF4-FFF2-40B4-BE49-F238E27FC236}">
                <a16:creationId xmlns:a16="http://schemas.microsoft.com/office/drawing/2014/main" id="{F05207C9-A201-448D-AF99-C6AD26C1E7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4621" y="4450882"/>
            <a:ext cx="1160463"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8" descr="MCj04316420000[1]">
            <a:extLst>
              <a:ext uri="{FF2B5EF4-FFF2-40B4-BE49-F238E27FC236}">
                <a16:creationId xmlns:a16="http://schemas.microsoft.com/office/drawing/2014/main" id="{84D513FD-769B-44A4-B943-B869841131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1421" y="4603282"/>
            <a:ext cx="1160463"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Rectangle 5">
            <a:extLst>
              <a:ext uri="{FF2B5EF4-FFF2-40B4-BE49-F238E27FC236}">
                <a16:creationId xmlns:a16="http://schemas.microsoft.com/office/drawing/2014/main" id="{57301316-77DE-402B-B416-C2A05C48E427}"/>
              </a:ext>
            </a:extLst>
          </p:cNvPr>
          <p:cNvSpPr>
            <a:spLocks noChangeArrowheads="1"/>
          </p:cNvSpPr>
          <p:nvPr/>
        </p:nvSpPr>
        <p:spPr bwMode="auto">
          <a:xfrm>
            <a:off x="2065421" y="4527082"/>
            <a:ext cx="914400" cy="990600"/>
          </a:xfrm>
          <a:prstGeom prst="rect">
            <a:avLst/>
          </a:prstGeom>
          <a:solidFill>
            <a:srgbClr val="BBE0E3"/>
          </a:solidFill>
          <a:ln w="9525">
            <a:solidFill>
              <a:srgbClr val="000000"/>
            </a:solidFill>
            <a:miter lim="800000"/>
            <a:headEnd/>
            <a:tailEnd/>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2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replica</a:t>
            </a:r>
          </a:p>
        </p:txBody>
      </p:sp>
      <p:sp>
        <p:nvSpPr>
          <p:cNvPr id="23" name="Rectangle 6">
            <a:extLst>
              <a:ext uri="{FF2B5EF4-FFF2-40B4-BE49-F238E27FC236}">
                <a16:creationId xmlns:a16="http://schemas.microsoft.com/office/drawing/2014/main" id="{A7467CF1-AC5A-4B00-96E5-E2E79BEC0C3B}"/>
              </a:ext>
            </a:extLst>
          </p:cNvPr>
          <p:cNvSpPr>
            <a:spLocks noChangeArrowheads="1"/>
          </p:cNvSpPr>
          <p:nvPr/>
        </p:nvSpPr>
        <p:spPr bwMode="auto">
          <a:xfrm>
            <a:off x="9304421" y="4620745"/>
            <a:ext cx="914400" cy="990600"/>
          </a:xfrm>
          <a:prstGeom prst="rect">
            <a:avLst/>
          </a:prstGeom>
          <a:solidFill>
            <a:srgbClr val="BBE0E3"/>
          </a:solidFill>
          <a:ln w="9525">
            <a:solidFill>
              <a:srgbClr val="000000"/>
            </a:solidFill>
            <a:miter lim="800000"/>
            <a:headEnd/>
            <a:tailEnd/>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2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replica</a:t>
            </a:r>
          </a:p>
        </p:txBody>
      </p:sp>
      <p:pic>
        <p:nvPicPr>
          <p:cNvPr id="24" name="Picture 8" descr="MCj04316420000[1]">
            <a:extLst>
              <a:ext uri="{FF2B5EF4-FFF2-40B4-BE49-F238E27FC236}">
                <a16:creationId xmlns:a16="http://schemas.microsoft.com/office/drawing/2014/main" id="{79A71CAC-2433-447D-9EF7-F2389C54F8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4021" y="2545882"/>
            <a:ext cx="1160463"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12">
            <a:extLst>
              <a:ext uri="{FF2B5EF4-FFF2-40B4-BE49-F238E27FC236}">
                <a16:creationId xmlns:a16="http://schemas.microsoft.com/office/drawing/2014/main" id="{183B1CD8-1006-44F0-A397-9AB33306259D}"/>
              </a:ext>
            </a:extLst>
          </p:cNvPr>
          <p:cNvSpPr>
            <a:spLocks noChangeArrowheads="1"/>
          </p:cNvSpPr>
          <p:nvPr/>
        </p:nvSpPr>
        <p:spPr bwMode="auto">
          <a:xfrm>
            <a:off x="7399421" y="2698282"/>
            <a:ext cx="914400" cy="990600"/>
          </a:xfrm>
          <a:prstGeom prst="rect">
            <a:avLst/>
          </a:prstGeom>
          <a:solidFill>
            <a:srgbClr val="BBE0E3"/>
          </a:solidFill>
          <a:ln w="9525">
            <a:solidFill>
              <a:srgbClr val="000000"/>
            </a:solidFill>
            <a:miter lim="800000"/>
            <a:headEnd/>
            <a:tailEnd/>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2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replica</a:t>
            </a:r>
          </a:p>
        </p:txBody>
      </p:sp>
      <p:sp>
        <p:nvSpPr>
          <p:cNvPr id="26" name="Freeform 13">
            <a:extLst>
              <a:ext uri="{FF2B5EF4-FFF2-40B4-BE49-F238E27FC236}">
                <a16:creationId xmlns:a16="http://schemas.microsoft.com/office/drawing/2014/main" id="{0E6BA059-EE6F-440F-839F-C451E06B20AC}"/>
              </a:ext>
            </a:extLst>
          </p:cNvPr>
          <p:cNvSpPr>
            <a:spLocks/>
          </p:cNvSpPr>
          <p:nvPr/>
        </p:nvSpPr>
        <p:spPr bwMode="auto">
          <a:xfrm>
            <a:off x="2522621" y="3930182"/>
            <a:ext cx="1231900" cy="520700"/>
          </a:xfrm>
          <a:custGeom>
            <a:avLst/>
            <a:gdLst>
              <a:gd name="T0" fmla="*/ 768 w 776"/>
              <a:gd name="T1" fmla="*/ 280 h 328"/>
              <a:gd name="T2" fmla="*/ 672 w 776"/>
              <a:gd name="T3" fmla="*/ 88 h 328"/>
              <a:gd name="T4" fmla="*/ 144 w 776"/>
              <a:gd name="T5" fmla="*/ 40 h 328"/>
              <a:gd name="T6" fmla="*/ 0 w 776"/>
              <a:gd name="T7" fmla="*/ 328 h 328"/>
            </a:gdLst>
            <a:ahLst/>
            <a:cxnLst>
              <a:cxn ang="0">
                <a:pos x="T0" y="T1"/>
              </a:cxn>
              <a:cxn ang="0">
                <a:pos x="T2" y="T3"/>
              </a:cxn>
              <a:cxn ang="0">
                <a:pos x="T4" y="T5"/>
              </a:cxn>
              <a:cxn ang="0">
                <a:pos x="T6" y="T7"/>
              </a:cxn>
            </a:cxnLst>
            <a:rect l="0" t="0" r="r" b="b"/>
            <a:pathLst>
              <a:path w="776" h="328">
                <a:moveTo>
                  <a:pt x="768" y="280"/>
                </a:moveTo>
                <a:cubicBezTo>
                  <a:pt x="772" y="204"/>
                  <a:pt x="776" y="128"/>
                  <a:pt x="672" y="88"/>
                </a:cubicBezTo>
                <a:cubicBezTo>
                  <a:pt x="568" y="48"/>
                  <a:pt x="256" y="0"/>
                  <a:pt x="144" y="40"/>
                </a:cubicBezTo>
                <a:cubicBezTo>
                  <a:pt x="32" y="80"/>
                  <a:pt x="16" y="204"/>
                  <a:pt x="0" y="328"/>
                </a:cubicBezTo>
              </a:path>
            </a:pathLst>
          </a:custGeom>
          <a:noFill/>
          <a:ln w="9525">
            <a:solidFill>
              <a:srgbClr val="000000"/>
            </a:solidFill>
            <a:round/>
            <a:headEnd/>
            <a:tailEnd type="triangle" w="med" len="med"/>
          </a:ln>
          <a:extLst>
            <a:ext uri="{909E8E84-426E-40DD-AFC4-6F175D3DCCD1}">
              <a14:hiddenFill xmlns:a14="http://schemas.microsoft.com/office/drawing/2010/main">
                <a:solidFill>
                  <a:schemeClr val="accent1"/>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27" name="Text Box 14">
            <a:extLst>
              <a:ext uri="{FF2B5EF4-FFF2-40B4-BE49-F238E27FC236}">
                <a16:creationId xmlns:a16="http://schemas.microsoft.com/office/drawing/2014/main" id="{33AE8DDD-6A59-4111-A06C-60A826A483D7}"/>
              </a:ext>
            </a:extLst>
          </p:cNvPr>
          <p:cNvSpPr txBox="1">
            <a:spLocks noChangeArrowheads="1"/>
          </p:cNvSpPr>
          <p:nvPr/>
        </p:nvSpPr>
        <p:spPr bwMode="auto">
          <a:xfrm>
            <a:off x="2598821" y="3460282"/>
            <a:ext cx="10477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0" fontAlgn="base" hangingPunct="0">
              <a:spcBef>
                <a:spcPct val="0"/>
              </a:spcBef>
              <a:spcAft>
                <a:spcPct val="0"/>
              </a:spcAft>
            </a:pPr>
            <a:r>
              <a:rPr lang="en-US" altLang="zh-CN" sz="2400">
                <a:solidFill>
                  <a:srgbClr val="000000"/>
                </a:solidFill>
                <a:latin typeface="Arial" panose="020B0604020202020204" pitchFamily="34" charset="0"/>
                <a:ea typeface="ＭＳ Ｐゴシック" panose="020B0600070205080204" pitchFamily="34" charset="-128"/>
              </a:rPr>
              <a:t>W(A)1</a:t>
            </a:r>
          </a:p>
        </p:txBody>
      </p:sp>
      <p:sp>
        <p:nvSpPr>
          <p:cNvPr id="28" name="Freeform 15">
            <a:extLst>
              <a:ext uri="{FF2B5EF4-FFF2-40B4-BE49-F238E27FC236}">
                <a16:creationId xmlns:a16="http://schemas.microsoft.com/office/drawing/2014/main" id="{49052BB8-4E3B-47A0-9567-8B89B0F26BAC}"/>
              </a:ext>
            </a:extLst>
          </p:cNvPr>
          <p:cNvSpPr>
            <a:spLocks/>
          </p:cNvSpPr>
          <p:nvPr/>
        </p:nvSpPr>
        <p:spPr bwMode="auto">
          <a:xfrm>
            <a:off x="8517021" y="4074645"/>
            <a:ext cx="1181100" cy="469900"/>
          </a:xfrm>
          <a:custGeom>
            <a:avLst/>
            <a:gdLst>
              <a:gd name="T0" fmla="*/ 16 w 744"/>
              <a:gd name="T1" fmla="*/ 248 h 296"/>
              <a:gd name="T2" fmla="*/ 64 w 744"/>
              <a:gd name="T3" fmla="*/ 104 h 296"/>
              <a:gd name="T4" fmla="*/ 400 w 744"/>
              <a:gd name="T5" fmla="*/ 8 h 296"/>
              <a:gd name="T6" fmla="*/ 688 w 744"/>
              <a:gd name="T7" fmla="*/ 152 h 296"/>
              <a:gd name="T8" fmla="*/ 736 w 744"/>
              <a:gd name="T9" fmla="*/ 296 h 296"/>
            </a:gdLst>
            <a:ahLst/>
            <a:cxnLst>
              <a:cxn ang="0">
                <a:pos x="T0" y="T1"/>
              </a:cxn>
              <a:cxn ang="0">
                <a:pos x="T2" y="T3"/>
              </a:cxn>
              <a:cxn ang="0">
                <a:pos x="T4" y="T5"/>
              </a:cxn>
              <a:cxn ang="0">
                <a:pos x="T6" y="T7"/>
              </a:cxn>
              <a:cxn ang="0">
                <a:pos x="T8" y="T9"/>
              </a:cxn>
            </a:cxnLst>
            <a:rect l="0" t="0" r="r" b="b"/>
            <a:pathLst>
              <a:path w="744" h="296">
                <a:moveTo>
                  <a:pt x="16" y="248"/>
                </a:moveTo>
                <a:cubicBezTo>
                  <a:pt x="8" y="196"/>
                  <a:pt x="0" y="144"/>
                  <a:pt x="64" y="104"/>
                </a:cubicBezTo>
                <a:cubicBezTo>
                  <a:pt x="128" y="64"/>
                  <a:pt x="296" y="0"/>
                  <a:pt x="400" y="8"/>
                </a:cubicBezTo>
                <a:cubicBezTo>
                  <a:pt x="504" y="16"/>
                  <a:pt x="632" y="104"/>
                  <a:pt x="688" y="152"/>
                </a:cubicBezTo>
                <a:cubicBezTo>
                  <a:pt x="744" y="200"/>
                  <a:pt x="740" y="248"/>
                  <a:pt x="736" y="296"/>
                </a:cubicBezTo>
              </a:path>
            </a:pathLst>
          </a:custGeom>
          <a:noFill/>
          <a:ln w="9525">
            <a:solidFill>
              <a:srgbClr val="000000"/>
            </a:solidFill>
            <a:round/>
            <a:headEnd/>
            <a:tailEnd type="triangle" w="med" len="med"/>
          </a:ln>
          <a:extLst>
            <a:ext uri="{909E8E84-426E-40DD-AFC4-6F175D3DCCD1}">
              <a14:hiddenFill xmlns:a14="http://schemas.microsoft.com/office/drawing/2010/main">
                <a:solidFill>
                  <a:schemeClr val="accent1"/>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29" name="Text Box 16">
            <a:extLst>
              <a:ext uri="{FF2B5EF4-FFF2-40B4-BE49-F238E27FC236}">
                <a16:creationId xmlns:a16="http://schemas.microsoft.com/office/drawing/2014/main" id="{32F2A977-1C7B-474F-87ED-57931D666EFB}"/>
              </a:ext>
            </a:extLst>
          </p:cNvPr>
          <p:cNvSpPr txBox="1">
            <a:spLocks noChangeArrowheads="1"/>
          </p:cNvSpPr>
          <p:nvPr/>
        </p:nvSpPr>
        <p:spPr bwMode="auto">
          <a:xfrm>
            <a:off x="8755146" y="3525370"/>
            <a:ext cx="10477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0" fontAlgn="base" hangingPunct="0">
              <a:spcBef>
                <a:spcPct val="0"/>
              </a:spcBef>
              <a:spcAft>
                <a:spcPct val="0"/>
              </a:spcAft>
            </a:pPr>
            <a:r>
              <a:rPr lang="en-US" altLang="zh-CN" sz="2400">
                <a:solidFill>
                  <a:srgbClr val="000000"/>
                </a:solidFill>
                <a:latin typeface="Arial" panose="020B0604020202020204" pitchFamily="34" charset="0"/>
                <a:ea typeface="ＭＳ Ｐゴシック" panose="020B0600070205080204" pitchFamily="34" charset="-128"/>
              </a:rPr>
              <a:t>W(A)2</a:t>
            </a:r>
          </a:p>
        </p:txBody>
      </p:sp>
      <p:sp>
        <p:nvSpPr>
          <p:cNvPr id="30" name="Freeform 17">
            <a:extLst>
              <a:ext uri="{FF2B5EF4-FFF2-40B4-BE49-F238E27FC236}">
                <a16:creationId xmlns:a16="http://schemas.microsoft.com/office/drawing/2014/main" id="{2CAC11E0-BA68-495A-A65B-4F0AE1D43DFA}"/>
              </a:ext>
            </a:extLst>
          </p:cNvPr>
          <p:cNvSpPr>
            <a:spLocks/>
          </p:cNvSpPr>
          <p:nvPr/>
        </p:nvSpPr>
        <p:spPr bwMode="auto">
          <a:xfrm flipH="1">
            <a:off x="6573921" y="2101382"/>
            <a:ext cx="1282700" cy="444500"/>
          </a:xfrm>
          <a:custGeom>
            <a:avLst/>
            <a:gdLst>
              <a:gd name="T0" fmla="*/ 768 w 776"/>
              <a:gd name="T1" fmla="*/ 280 h 328"/>
              <a:gd name="T2" fmla="*/ 672 w 776"/>
              <a:gd name="T3" fmla="*/ 88 h 328"/>
              <a:gd name="T4" fmla="*/ 144 w 776"/>
              <a:gd name="T5" fmla="*/ 40 h 328"/>
              <a:gd name="T6" fmla="*/ 0 w 776"/>
              <a:gd name="T7" fmla="*/ 328 h 328"/>
            </a:gdLst>
            <a:ahLst/>
            <a:cxnLst>
              <a:cxn ang="0">
                <a:pos x="T0" y="T1"/>
              </a:cxn>
              <a:cxn ang="0">
                <a:pos x="T2" y="T3"/>
              </a:cxn>
              <a:cxn ang="0">
                <a:pos x="T4" y="T5"/>
              </a:cxn>
              <a:cxn ang="0">
                <a:pos x="T6" y="T7"/>
              </a:cxn>
            </a:cxnLst>
            <a:rect l="0" t="0" r="r" b="b"/>
            <a:pathLst>
              <a:path w="776" h="328">
                <a:moveTo>
                  <a:pt x="768" y="280"/>
                </a:moveTo>
                <a:cubicBezTo>
                  <a:pt x="772" y="204"/>
                  <a:pt x="776" y="128"/>
                  <a:pt x="672" y="88"/>
                </a:cubicBezTo>
                <a:cubicBezTo>
                  <a:pt x="568" y="48"/>
                  <a:pt x="256" y="0"/>
                  <a:pt x="144" y="40"/>
                </a:cubicBezTo>
                <a:cubicBezTo>
                  <a:pt x="32" y="80"/>
                  <a:pt x="16" y="204"/>
                  <a:pt x="0" y="328"/>
                </a:cubicBezTo>
              </a:path>
            </a:pathLst>
          </a:custGeom>
          <a:noFill/>
          <a:ln w="9525">
            <a:solidFill>
              <a:srgbClr val="000000"/>
            </a:solidFill>
            <a:round/>
            <a:headEnd/>
            <a:tailEnd type="triangle" w="med" len="med"/>
          </a:ln>
          <a:extLst>
            <a:ext uri="{909E8E84-426E-40DD-AFC4-6F175D3DCCD1}">
              <a14:hiddenFill xmlns:a14="http://schemas.microsoft.com/office/drawing/2010/main">
                <a:solidFill>
                  <a:schemeClr val="accent1"/>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31" name="Text Box 18">
            <a:extLst>
              <a:ext uri="{FF2B5EF4-FFF2-40B4-BE49-F238E27FC236}">
                <a16:creationId xmlns:a16="http://schemas.microsoft.com/office/drawing/2014/main" id="{70C36CD6-2731-4D5D-951B-96CC6DBD520D}"/>
              </a:ext>
            </a:extLst>
          </p:cNvPr>
          <p:cNvSpPr txBox="1">
            <a:spLocks noChangeArrowheads="1"/>
          </p:cNvSpPr>
          <p:nvPr/>
        </p:nvSpPr>
        <p:spPr bwMode="auto">
          <a:xfrm>
            <a:off x="6027821" y="1783882"/>
            <a:ext cx="10477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0" fontAlgn="base" hangingPunct="0">
              <a:spcBef>
                <a:spcPct val="0"/>
              </a:spcBef>
              <a:spcAft>
                <a:spcPct val="0"/>
              </a:spcAft>
            </a:pPr>
            <a:r>
              <a:rPr lang="en-US" altLang="zh-CN" sz="2400">
                <a:solidFill>
                  <a:srgbClr val="000000"/>
                </a:solidFill>
                <a:latin typeface="Arial" panose="020B0604020202020204" pitchFamily="34" charset="0"/>
                <a:ea typeface="ＭＳ Ｐゴシック" panose="020B0600070205080204" pitchFamily="34" charset="-128"/>
              </a:rPr>
              <a:t>W(B)3</a:t>
            </a:r>
          </a:p>
        </p:txBody>
      </p:sp>
      <p:sp>
        <p:nvSpPr>
          <p:cNvPr id="32" name="Line 19">
            <a:extLst>
              <a:ext uri="{FF2B5EF4-FFF2-40B4-BE49-F238E27FC236}">
                <a16:creationId xmlns:a16="http://schemas.microsoft.com/office/drawing/2014/main" id="{BC5C70A8-050B-4DF0-B6E6-A7990E0366D9}"/>
              </a:ext>
            </a:extLst>
          </p:cNvPr>
          <p:cNvSpPr>
            <a:spLocks noChangeShapeType="1"/>
          </p:cNvSpPr>
          <p:nvPr/>
        </p:nvSpPr>
        <p:spPr bwMode="auto">
          <a:xfrm flipV="1">
            <a:off x="4351421" y="3612682"/>
            <a:ext cx="1752600" cy="1524000"/>
          </a:xfrm>
          <a:prstGeom prst="line">
            <a:avLst/>
          </a:prstGeom>
          <a:noFill/>
          <a:ln w="5715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2400">
              <a:solidFill>
                <a:srgbClr val="000000"/>
              </a:solidFill>
              <a:latin typeface="Arial" panose="020B0604020202020204" pitchFamily="34" charset="0"/>
              <a:ea typeface="ＭＳ Ｐゴシック" panose="020B0600070205080204" pitchFamily="34" charset="-128"/>
            </a:endParaRPr>
          </a:p>
        </p:txBody>
      </p:sp>
      <p:sp>
        <p:nvSpPr>
          <p:cNvPr id="33" name="Line 21">
            <a:extLst>
              <a:ext uri="{FF2B5EF4-FFF2-40B4-BE49-F238E27FC236}">
                <a16:creationId xmlns:a16="http://schemas.microsoft.com/office/drawing/2014/main" id="{4B3070C3-8EB2-47DC-87AD-5D02D17A6592}"/>
              </a:ext>
            </a:extLst>
          </p:cNvPr>
          <p:cNvSpPr>
            <a:spLocks noChangeShapeType="1"/>
          </p:cNvSpPr>
          <p:nvPr/>
        </p:nvSpPr>
        <p:spPr bwMode="auto">
          <a:xfrm>
            <a:off x="4503821" y="5289082"/>
            <a:ext cx="3505200" cy="76200"/>
          </a:xfrm>
          <a:prstGeom prst="line">
            <a:avLst/>
          </a:prstGeom>
          <a:noFill/>
          <a:ln w="5715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2400">
              <a:solidFill>
                <a:srgbClr val="000000"/>
              </a:solidFill>
              <a:latin typeface="Arial" panose="020B0604020202020204" pitchFamily="34" charset="0"/>
              <a:ea typeface="ＭＳ Ｐゴシック" panose="020B0600070205080204" pitchFamily="34" charset="-128"/>
            </a:endParaRPr>
          </a:p>
        </p:txBody>
      </p:sp>
      <p:sp>
        <p:nvSpPr>
          <p:cNvPr id="34" name="AutoShape 22">
            <a:extLst>
              <a:ext uri="{FF2B5EF4-FFF2-40B4-BE49-F238E27FC236}">
                <a16:creationId xmlns:a16="http://schemas.microsoft.com/office/drawing/2014/main" id="{2D102734-C1C5-4C29-A3C9-0E53831DDB43}"/>
              </a:ext>
            </a:extLst>
          </p:cNvPr>
          <p:cNvSpPr>
            <a:spLocks noChangeArrowheads="1"/>
          </p:cNvSpPr>
          <p:nvPr/>
        </p:nvSpPr>
        <p:spPr bwMode="auto">
          <a:xfrm>
            <a:off x="2217821" y="1783882"/>
            <a:ext cx="3505200" cy="1295400"/>
          </a:xfrm>
          <a:prstGeom prst="wedgeRoundRectCallout">
            <a:avLst>
              <a:gd name="adj1" fmla="val 44384"/>
              <a:gd name="adj2" fmla="val 129287"/>
              <a:gd name="adj3" fmla="val 16667"/>
            </a:avLst>
          </a:prstGeom>
          <a:solidFill>
            <a:srgbClr val="FFFFFF"/>
          </a:solidFill>
          <a:ln w="9525">
            <a:solidFill>
              <a:srgbClr val="000000"/>
            </a:solidFill>
            <a:miter lim="800000"/>
            <a:headEnd/>
            <a:tailEnd/>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Pair-wise sync resolves </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non-conflicting changes,</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reports conflicting ones </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to users</a:t>
            </a:r>
          </a:p>
        </p:txBody>
      </p:sp>
    </p:spTree>
    <p:extLst>
      <p:ext uri="{BB962C8B-B14F-4D97-AF65-F5344CB8AC3E}">
        <p14:creationId xmlns:p14="http://schemas.microsoft.com/office/powerpoint/2010/main" val="3809884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500"/>
                                        <p:tgtEl>
                                          <p:spTgt spid="3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500"/>
                                        <p:tgtEl>
                                          <p:spTgt spid="3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500"/>
                                        <p:tgtEl>
                                          <p:spTgt spid="2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randombar(horizontal)">
                                      <p:cBhvr>
                                        <p:cTn id="27" dur="500"/>
                                        <p:tgtEl>
                                          <p:spTgt spid="32"/>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randombar(horizontal)">
                                      <p:cBhvr>
                                        <p:cTn id="30" dur="500"/>
                                        <p:tgtEl>
                                          <p:spTgt spid="33"/>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animEffect transition="in" filter="randombar(horizontal)">
                                      <p:cBhvr>
                                        <p:cTn id="33"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p:bldP spid="28" grpId="0" animBg="1"/>
      <p:bldP spid="29" grpId="0"/>
      <p:bldP spid="30" grpId="0" animBg="1"/>
      <p:bldP spid="31" grpId="0"/>
      <p:bldP spid="32" grpId="0" animBg="1"/>
      <p:bldP spid="33" grpId="0" animBg="1"/>
      <p:bldP spid="3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EE053D-720C-B249-9650-E8488D2D5E15}"/>
              </a:ext>
            </a:extLst>
          </p:cNvPr>
          <p:cNvSpPr>
            <a:spLocks noGrp="1"/>
          </p:cNvSpPr>
          <p:nvPr>
            <p:ph type="title"/>
          </p:nvPr>
        </p:nvSpPr>
        <p:spPr/>
        <p:txBody>
          <a:bodyPr/>
          <a:lstStyle/>
          <a:p>
            <a:r>
              <a:rPr kumimoji="1" lang="en-US" altLang="zh-CN" dirty="0"/>
              <a:t>Isn’t that just a database? </a:t>
            </a:r>
            <a:endParaRPr kumimoji="1" lang="zh-CN" altLang="en-US" dirty="0"/>
          </a:p>
        </p:txBody>
      </p:sp>
      <p:sp>
        <p:nvSpPr>
          <p:cNvPr id="3" name="幻灯片编号占位符 2">
            <a:extLst>
              <a:ext uri="{FF2B5EF4-FFF2-40B4-BE49-F238E27FC236}">
                <a16:creationId xmlns:a16="http://schemas.microsoft.com/office/drawing/2014/main" id="{C24425B8-3845-354C-8842-F3838E01588D}"/>
              </a:ext>
            </a:extLst>
          </p:cNvPr>
          <p:cNvSpPr>
            <a:spLocks noGrp="1"/>
          </p:cNvSpPr>
          <p:nvPr>
            <p:ph type="sldNum" sz="quarter" idx="12"/>
          </p:nvPr>
        </p:nvSpPr>
        <p:spPr/>
        <p:txBody>
          <a:bodyPr/>
          <a:lstStyle/>
          <a:p>
            <a:fld id="{F210D295-9B15-4757-888B-4FDF115DEA16}" type="slidenum">
              <a:rPr lang="zh-CN" altLang="en-US" smtClean="0"/>
              <a:t>7</a:t>
            </a:fld>
            <a:endParaRPr lang="zh-CN" altLang="en-US"/>
          </a:p>
        </p:txBody>
      </p:sp>
      <p:sp>
        <p:nvSpPr>
          <p:cNvPr id="4" name="内容占位符 3">
            <a:extLst>
              <a:ext uri="{FF2B5EF4-FFF2-40B4-BE49-F238E27FC236}">
                <a16:creationId xmlns:a16="http://schemas.microsoft.com/office/drawing/2014/main" id="{3EB9DBA0-BF35-8342-BDCB-6B7DB24FF214}"/>
              </a:ext>
            </a:extLst>
          </p:cNvPr>
          <p:cNvSpPr>
            <a:spLocks noGrp="1"/>
          </p:cNvSpPr>
          <p:nvPr>
            <p:ph idx="1"/>
          </p:nvPr>
        </p:nvSpPr>
        <p:spPr/>
        <p:txBody>
          <a:bodyPr>
            <a:normAutofit/>
          </a:bodyPr>
          <a:lstStyle/>
          <a:p>
            <a:r>
              <a:rPr lang="en-US" altLang="zh-CN" dirty="0"/>
              <a:t>Yes, sort of</a:t>
            </a:r>
          </a:p>
          <a:p>
            <a:r>
              <a:rPr lang="en-US" altLang="zh-CN" dirty="0"/>
              <a:t>Relational Database (RDB) has been around for ages</a:t>
            </a:r>
          </a:p>
          <a:p>
            <a:pPr lvl="1"/>
            <a:r>
              <a:rPr lang="en-US" altLang="zh-CN" dirty="0"/>
              <a:t>MySQL is the most popular among them</a:t>
            </a:r>
          </a:p>
          <a:p>
            <a:pPr lvl="1"/>
            <a:r>
              <a:rPr lang="en-US" altLang="zh-CN" dirty="0"/>
              <a:t>Data stored in tables</a:t>
            </a:r>
          </a:p>
          <a:p>
            <a:pPr lvl="1"/>
            <a:r>
              <a:rPr lang="en-US" altLang="zh-CN" dirty="0"/>
              <a:t>Schema-based, i.e., structured tables</a:t>
            </a:r>
          </a:p>
          <a:p>
            <a:pPr lvl="1"/>
            <a:r>
              <a:rPr lang="en-US" altLang="zh-CN" dirty="0"/>
              <a:t>Each row (data item) in a table has a primary key that is unique within that table</a:t>
            </a:r>
          </a:p>
          <a:p>
            <a:pPr lvl="1"/>
            <a:r>
              <a:rPr lang="en-US" altLang="zh-CN" dirty="0"/>
              <a:t>Queried using SQL (Structured Query Language)</a:t>
            </a:r>
          </a:p>
          <a:p>
            <a:pPr lvl="1"/>
            <a:r>
              <a:rPr lang="en-US" altLang="zh-CN" dirty="0"/>
              <a:t>Supports joins</a:t>
            </a:r>
          </a:p>
        </p:txBody>
      </p:sp>
    </p:spTree>
    <p:extLst>
      <p:ext uri="{BB962C8B-B14F-4D97-AF65-F5344CB8AC3E}">
        <p14:creationId xmlns:p14="http://schemas.microsoft.com/office/powerpoint/2010/main" val="3353258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linds(horizontal)">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blinds(horizontal)">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blinds(horizontal)">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blinds(horizontal)">
                                      <p:cBhvr>
                                        <p:cTn id="4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03B495-3859-4560-BB6A-9D63CDEC4C9C}"/>
              </a:ext>
            </a:extLst>
          </p:cNvPr>
          <p:cNvSpPr>
            <a:spLocks noGrp="1"/>
          </p:cNvSpPr>
          <p:nvPr>
            <p:ph type="title"/>
          </p:nvPr>
        </p:nvSpPr>
        <p:spPr/>
        <p:txBody>
          <a:bodyPr/>
          <a:lstStyle/>
          <a:p>
            <a:r>
              <a:rPr lang="en-US" altLang="zh-CN" dirty="0"/>
              <a:t>Prevent lost updates</a:t>
            </a:r>
            <a:endParaRPr lang="zh-CN" altLang="en-US" dirty="0"/>
          </a:p>
        </p:txBody>
      </p:sp>
      <p:sp>
        <p:nvSpPr>
          <p:cNvPr id="3" name="灯片编号占位符 2">
            <a:extLst>
              <a:ext uri="{FF2B5EF4-FFF2-40B4-BE49-F238E27FC236}">
                <a16:creationId xmlns:a16="http://schemas.microsoft.com/office/drawing/2014/main" id="{BF57D797-EFF1-4605-8D71-1A6EBE9CFDE4}"/>
              </a:ext>
            </a:extLst>
          </p:cNvPr>
          <p:cNvSpPr>
            <a:spLocks noGrp="1"/>
          </p:cNvSpPr>
          <p:nvPr>
            <p:ph type="sldNum" sz="quarter" idx="12"/>
          </p:nvPr>
        </p:nvSpPr>
        <p:spPr/>
        <p:txBody>
          <a:bodyPr/>
          <a:lstStyle/>
          <a:p>
            <a:fld id="{F210D295-9B15-4757-888B-4FDF115DEA16}" type="slidenum">
              <a:rPr lang="zh-CN" altLang="en-US" smtClean="0"/>
              <a:t>70</a:t>
            </a:fld>
            <a:endParaRPr lang="zh-CN" altLang="en-US"/>
          </a:p>
        </p:txBody>
      </p:sp>
      <p:sp>
        <p:nvSpPr>
          <p:cNvPr id="4" name="内容占位符 3">
            <a:extLst>
              <a:ext uri="{FF2B5EF4-FFF2-40B4-BE49-F238E27FC236}">
                <a16:creationId xmlns:a16="http://schemas.microsoft.com/office/drawing/2014/main" id="{3E64CBFC-356A-4C43-B030-E981D02B24BB}"/>
              </a:ext>
            </a:extLst>
          </p:cNvPr>
          <p:cNvSpPr>
            <a:spLocks noGrp="1"/>
          </p:cNvSpPr>
          <p:nvPr>
            <p:ph idx="1"/>
          </p:nvPr>
        </p:nvSpPr>
        <p:spPr/>
        <p:txBody>
          <a:bodyPr/>
          <a:lstStyle/>
          <a:p>
            <a:r>
              <a:rPr lang="en-US" altLang="zh-CN" dirty="0"/>
              <a:t>Detect if updates were </a:t>
            </a:r>
            <a:r>
              <a:rPr lang="en-US" altLang="zh-CN" b="1" dirty="0">
                <a:solidFill>
                  <a:srgbClr val="FF0000"/>
                </a:solidFill>
              </a:rPr>
              <a:t>sequential</a:t>
            </a:r>
          </a:p>
          <a:p>
            <a:pPr lvl="1"/>
            <a:r>
              <a:rPr lang="en-US" altLang="zh-CN" dirty="0"/>
              <a:t>If so, replace old version with new one</a:t>
            </a:r>
          </a:p>
          <a:p>
            <a:pPr lvl="1"/>
            <a:r>
              <a:rPr lang="en-US" altLang="zh-CN" dirty="0"/>
              <a:t>If not, detect conflict</a:t>
            </a:r>
            <a:endParaRPr lang="zh-CN" altLang="en-US" dirty="0"/>
          </a:p>
        </p:txBody>
      </p:sp>
    </p:spTree>
    <p:extLst>
      <p:ext uri="{BB962C8B-B14F-4D97-AF65-F5344CB8AC3E}">
        <p14:creationId xmlns:p14="http://schemas.microsoft.com/office/powerpoint/2010/main" val="223226647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2CBC79-5724-44F7-B38F-F71B4710015E}"/>
              </a:ext>
            </a:extLst>
          </p:cNvPr>
          <p:cNvSpPr>
            <a:spLocks noGrp="1"/>
          </p:cNvSpPr>
          <p:nvPr>
            <p:ph type="title"/>
          </p:nvPr>
        </p:nvSpPr>
        <p:spPr/>
        <p:txBody>
          <a:bodyPr/>
          <a:lstStyle/>
          <a:p>
            <a:r>
              <a:rPr lang="en-US" altLang="zh-CN" dirty="0"/>
              <a:t>How to prevent lost updates?</a:t>
            </a:r>
            <a:endParaRPr lang="zh-CN" altLang="en-US" dirty="0"/>
          </a:p>
        </p:txBody>
      </p:sp>
      <p:sp>
        <p:nvSpPr>
          <p:cNvPr id="3" name="灯片编号占位符 2">
            <a:extLst>
              <a:ext uri="{FF2B5EF4-FFF2-40B4-BE49-F238E27FC236}">
                <a16:creationId xmlns:a16="http://schemas.microsoft.com/office/drawing/2014/main" id="{B38F8DA5-527B-4F02-92E0-1FE5006ABE48}"/>
              </a:ext>
            </a:extLst>
          </p:cNvPr>
          <p:cNvSpPr>
            <a:spLocks noGrp="1"/>
          </p:cNvSpPr>
          <p:nvPr>
            <p:ph type="sldNum" sz="quarter" idx="12"/>
          </p:nvPr>
        </p:nvSpPr>
        <p:spPr/>
        <p:txBody>
          <a:bodyPr/>
          <a:lstStyle/>
          <a:p>
            <a:fld id="{F210D295-9B15-4757-888B-4FDF115DEA16}" type="slidenum">
              <a:rPr lang="zh-CN" altLang="en-US" smtClean="0"/>
              <a:t>71</a:t>
            </a:fld>
            <a:endParaRPr lang="zh-CN" altLang="en-US"/>
          </a:p>
        </p:txBody>
      </p:sp>
      <p:sp>
        <p:nvSpPr>
          <p:cNvPr id="4" name="内容占位符 3">
            <a:extLst>
              <a:ext uri="{FF2B5EF4-FFF2-40B4-BE49-F238E27FC236}">
                <a16:creationId xmlns:a16="http://schemas.microsoft.com/office/drawing/2014/main" id="{9F2A396D-1216-43D7-80EE-C79D709DA7C9}"/>
              </a:ext>
            </a:extLst>
          </p:cNvPr>
          <p:cNvSpPr>
            <a:spLocks noGrp="1"/>
          </p:cNvSpPr>
          <p:nvPr>
            <p:ph idx="1"/>
          </p:nvPr>
        </p:nvSpPr>
        <p:spPr>
          <a:xfrm>
            <a:off x="838200" y="4080278"/>
            <a:ext cx="10515600" cy="2619520"/>
          </a:xfrm>
        </p:spPr>
        <p:txBody>
          <a:bodyPr>
            <a:normAutofit fontScale="92500" lnSpcReduction="10000"/>
          </a:bodyPr>
          <a:lstStyle/>
          <a:p>
            <a:r>
              <a:rPr lang="en-US" altLang="zh-CN" dirty="0"/>
              <a:t>Strawman: use </a:t>
            </a:r>
            <a:r>
              <a:rPr lang="en-US" altLang="zh-CN" b="1" dirty="0" err="1">
                <a:solidFill>
                  <a:srgbClr val="FF0000"/>
                </a:solidFill>
              </a:rPr>
              <a:t>mtime</a:t>
            </a:r>
            <a:r>
              <a:rPr lang="en-US" altLang="zh-CN" dirty="0"/>
              <a:t> to decide which version should replace the other</a:t>
            </a:r>
          </a:p>
          <a:p>
            <a:r>
              <a:rPr lang="en-US" altLang="zh-CN" dirty="0"/>
              <a:t>Problem?</a:t>
            </a:r>
          </a:p>
          <a:p>
            <a:pPr lvl="1"/>
            <a:r>
              <a:rPr lang="en-US" altLang="zh-CN" b="1" dirty="0">
                <a:solidFill>
                  <a:srgbClr val="FF0000"/>
                </a:solidFill>
              </a:rPr>
              <a:t>If clocks are unsynchronized</a:t>
            </a:r>
            <a:r>
              <a:rPr lang="en-US" altLang="zh-CN" dirty="0"/>
              <a:t>: new data might have older timestamp than old data</a:t>
            </a:r>
          </a:p>
          <a:p>
            <a:pPr lvl="1"/>
            <a:r>
              <a:rPr lang="en-US" altLang="zh-CN" b="1" dirty="0">
                <a:solidFill>
                  <a:srgbClr val="FF0000"/>
                </a:solidFill>
              </a:rPr>
              <a:t>Does not detect conflicts </a:t>
            </a:r>
            <a:r>
              <a:rPr lang="en-US" altLang="zh-CN" dirty="0"/>
              <a:t>=&gt; may lose some contacts…</a:t>
            </a:r>
          </a:p>
        </p:txBody>
      </p:sp>
      <p:sp>
        <p:nvSpPr>
          <p:cNvPr id="27" name="Line 4">
            <a:extLst>
              <a:ext uri="{FF2B5EF4-FFF2-40B4-BE49-F238E27FC236}">
                <a16:creationId xmlns:a16="http://schemas.microsoft.com/office/drawing/2014/main" id="{FF34863E-ACD0-4F97-84DE-30A509D82E3A}"/>
              </a:ext>
            </a:extLst>
          </p:cNvPr>
          <p:cNvSpPr>
            <a:spLocks noChangeShapeType="1"/>
          </p:cNvSpPr>
          <p:nvPr/>
        </p:nvSpPr>
        <p:spPr bwMode="auto">
          <a:xfrm>
            <a:off x="2933700" y="1954730"/>
            <a:ext cx="66294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pic>
        <p:nvPicPr>
          <p:cNvPr id="28" name="Picture 8" descr="MCj04316420000[1]">
            <a:extLst>
              <a:ext uri="{FF2B5EF4-FFF2-40B4-BE49-F238E27FC236}">
                <a16:creationId xmlns:a16="http://schemas.microsoft.com/office/drawing/2014/main" id="{A65D4433-7F75-44C2-8E03-2FB0A3207A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500" y="134513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Line 6">
            <a:extLst>
              <a:ext uri="{FF2B5EF4-FFF2-40B4-BE49-F238E27FC236}">
                <a16:creationId xmlns:a16="http://schemas.microsoft.com/office/drawing/2014/main" id="{BB0EC8A3-7FCA-472F-900D-2231D04AD9C0}"/>
              </a:ext>
            </a:extLst>
          </p:cNvPr>
          <p:cNvSpPr>
            <a:spLocks noChangeShapeType="1"/>
          </p:cNvSpPr>
          <p:nvPr/>
        </p:nvSpPr>
        <p:spPr bwMode="auto">
          <a:xfrm>
            <a:off x="2933700" y="3326330"/>
            <a:ext cx="66294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pic>
        <p:nvPicPr>
          <p:cNvPr id="30" name="Picture 8" descr="MCj04316420000[1]">
            <a:extLst>
              <a:ext uri="{FF2B5EF4-FFF2-40B4-BE49-F238E27FC236}">
                <a16:creationId xmlns:a16="http://schemas.microsoft.com/office/drawing/2014/main" id="{61005FBE-A339-4BD7-9694-03DC1A7597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500" y="271673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 Box 8">
            <a:extLst>
              <a:ext uri="{FF2B5EF4-FFF2-40B4-BE49-F238E27FC236}">
                <a16:creationId xmlns:a16="http://schemas.microsoft.com/office/drawing/2014/main" id="{512C622C-307E-4E55-9B75-45562F4B74A6}"/>
              </a:ext>
            </a:extLst>
          </p:cNvPr>
          <p:cNvSpPr txBox="1">
            <a:spLocks noChangeArrowheads="1"/>
          </p:cNvSpPr>
          <p:nvPr/>
        </p:nvSpPr>
        <p:spPr bwMode="auto">
          <a:xfrm>
            <a:off x="2232025" y="2002355"/>
            <a:ext cx="573088"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0" fontAlgn="base" hangingPunct="0">
              <a:spcBef>
                <a:spcPct val="0"/>
              </a:spcBef>
              <a:spcAft>
                <a:spcPct val="0"/>
              </a:spcAft>
            </a:pPr>
            <a:r>
              <a:rPr lang="en-US" altLang="zh-CN" sz="2400">
                <a:solidFill>
                  <a:srgbClr val="000000"/>
                </a:solidFill>
                <a:latin typeface="Arial" panose="020B0604020202020204" pitchFamily="34" charset="0"/>
                <a:ea typeface="ＭＳ Ｐゴシック" panose="020B0600070205080204" pitchFamily="34" charset="-128"/>
              </a:rPr>
              <a:t>H1</a:t>
            </a:r>
          </a:p>
        </p:txBody>
      </p:sp>
      <p:sp>
        <p:nvSpPr>
          <p:cNvPr id="32" name="Text Box 9">
            <a:extLst>
              <a:ext uri="{FF2B5EF4-FFF2-40B4-BE49-F238E27FC236}">
                <a16:creationId xmlns:a16="http://schemas.microsoft.com/office/drawing/2014/main" id="{C634A148-A38F-49C5-BC70-C41BB204274A}"/>
              </a:ext>
            </a:extLst>
          </p:cNvPr>
          <p:cNvSpPr txBox="1">
            <a:spLocks noChangeArrowheads="1"/>
          </p:cNvSpPr>
          <p:nvPr/>
        </p:nvSpPr>
        <p:spPr bwMode="auto">
          <a:xfrm>
            <a:off x="2171700" y="3554930"/>
            <a:ext cx="573088"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0" fontAlgn="base" hangingPunct="0">
              <a:spcBef>
                <a:spcPct val="0"/>
              </a:spcBef>
              <a:spcAft>
                <a:spcPct val="0"/>
              </a:spcAft>
            </a:pPr>
            <a:r>
              <a:rPr lang="en-US" altLang="zh-CN" sz="2400" dirty="0">
                <a:solidFill>
                  <a:srgbClr val="000000"/>
                </a:solidFill>
                <a:latin typeface="Arial" panose="020B0604020202020204" pitchFamily="34" charset="0"/>
                <a:ea typeface="ＭＳ Ｐゴシック" panose="020B0600070205080204" pitchFamily="34" charset="-128"/>
              </a:rPr>
              <a:t>H2</a:t>
            </a:r>
          </a:p>
        </p:txBody>
      </p:sp>
      <p:sp>
        <p:nvSpPr>
          <p:cNvPr id="33" name="Text Box 10">
            <a:extLst>
              <a:ext uri="{FF2B5EF4-FFF2-40B4-BE49-F238E27FC236}">
                <a16:creationId xmlns:a16="http://schemas.microsoft.com/office/drawing/2014/main" id="{ACCBFAC3-CB71-47DC-9BD5-4BA1E6CE512E}"/>
              </a:ext>
            </a:extLst>
          </p:cNvPr>
          <p:cNvSpPr txBox="1">
            <a:spLocks noChangeArrowheads="1"/>
          </p:cNvSpPr>
          <p:nvPr/>
        </p:nvSpPr>
        <p:spPr bwMode="auto">
          <a:xfrm>
            <a:off x="3070225" y="1392755"/>
            <a:ext cx="928688"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0" fontAlgn="base" hangingPunct="0">
              <a:spcBef>
                <a:spcPct val="0"/>
              </a:spcBef>
              <a:spcAft>
                <a:spcPct val="0"/>
              </a:spcAft>
            </a:pPr>
            <a:r>
              <a:rPr lang="en-US" altLang="zh-CN" sz="2400">
                <a:solidFill>
                  <a:srgbClr val="000000"/>
                </a:solidFill>
                <a:latin typeface="Arial" panose="020B0604020202020204" pitchFamily="34" charset="0"/>
                <a:ea typeface="ＭＳ Ｐゴシック" panose="020B0600070205080204" pitchFamily="34" charset="-128"/>
              </a:rPr>
              <a:t>W(f)a</a:t>
            </a:r>
          </a:p>
        </p:txBody>
      </p:sp>
      <p:sp>
        <p:nvSpPr>
          <p:cNvPr id="34" name="Freeform 14">
            <a:extLst>
              <a:ext uri="{FF2B5EF4-FFF2-40B4-BE49-F238E27FC236}">
                <a16:creationId xmlns:a16="http://schemas.microsoft.com/office/drawing/2014/main" id="{E2032B49-1B76-4D6C-8D1F-B277BBD4AAFE}"/>
              </a:ext>
            </a:extLst>
          </p:cNvPr>
          <p:cNvSpPr>
            <a:spLocks/>
          </p:cNvSpPr>
          <p:nvPr/>
        </p:nvSpPr>
        <p:spPr bwMode="auto">
          <a:xfrm>
            <a:off x="7988300" y="1954730"/>
            <a:ext cx="622300" cy="1219200"/>
          </a:xfrm>
          <a:custGeom>
            <a:avLst/>
            <a:gdLst>
              <a:gd name="T0" fmla="*/ 80 w 392"/>
              <a:gd name="T1" fmla="*/ 768 h 768"/>
              <a:gd name="T2" fmla="*/ 32 w 392"/>
              <a:gd name="T3" fmla="*/ 528 h 768"/>
              <a:gd name="T4" fmla="*/ 272 w 392"/>
              <a:gd name="T5" fmla="*/ 576 h 768"/>
              <a:gd name="T6" fmla="*/ 224 w 392"/>
              <a:gd name="T7" fmla="*/ 288 h 768"/>
              <a:gd name="T8" fmla="*/ 368 w 392"/>
              <a:gd name="T9" fmla="*/ 192 h 768"/>
              <a:gd name="T10" fmla="*/ 368 w 392"/>
              <a:gd name="T11" fmla="*/ 0 h 768"/>
            </a:gdLst>
            <a:ahLst/>
            <a:cxnLst>
              <a:cxn ang="0">
                <a:pos x="T0" y="T1"/>
              </a:cxn>
              <a:cxn ang="0">
                <a:pos x="T2" y="T3"/>
              </a:cxn>
              <a:cxn ang="0">
                <a:pos x="T4" y="T5"/>
              </a:cxn>
              <a:cxn ang="0">
                <a:pos x="T6" y="T7"/>
              </a:cxn>
              <a:cxn ang="0">
                <a:pos x="T8" y="T9"/>
              </a:cxn>
              <a:cxn ang="0">
                <a:pos x="T10" y="T11"/>
              </a:cxn>
            </a:cxnLst>
            <a:rect l="0" t="0" r="r" b="b"/>
            <a:pathLst>
              <a:path w="392" h="768">
                <a:moveTo>
                  <a:pt x="80" y="768"/>
                </a:moveTo>
                <a:cubicBezTo>
                  <a:pt x="40" y="664"/>
                  <a:pt x="0" y="560"/>
                  <a:pt x="32" y="528"/>
                </a:cubicBezTo>
                <a:cubicBezTo>
                  <a:pt x="64" y="496"/>
                  <a:pt x="240" y="616"/>
                  <a:pt x="272" y="576"/>
                </a:cubicBezTo>
                <a:cubicBezTo>
                  <a:pt x="304" y="536"/>
                  <a:pt x="208" y="352"/>
                  <a:pt x="224" y="288"/>
                </a:cubicBezTo>
                <a:cubicBezTo>
                  <a:pt x="240" y="224"/>
                  <a:pt x="344" y="240"/>
                  <a:pt x="368" y="192"/>
                </a:cubicBezTo>
                <a:cubicBezTo>
                  <a:pt x="392" y="144"/>
                  <a:pt x="380" y="72"/>
                  <a:pt x="368" y="0"/>
                </a:cubicBezTo>
              </a:path>
            </a:pathLst>
          </a:custGeom>
          <a:noFill/>
          <a:ln w="19050" cmpd="sng">
            <a:solidFill>
              <a:srgbClr val="FF0000"/>
            </a:solidFill>
            <a:round/>
            <a:headEnd/>
            <a:tailEnd type="stealth" w="med" len="med"/>
          </a:ln>
          <a:extLst>
            <a:ext uri="{909E8E84-426E-40DD-AFC4-6F175D3DCCD1}">
              <a14:hiddenFill xmlns:a14="http://schemas.microsoft.com/office/drawing/2010/main">
                <a:solidFill>
                  <a:schemeClr val="accent1"/>
                </a:solidFill>
              </a14:hiddenFill>
            </a:ext>
          </a:extLst>
        </p:spPr>
        <p:txBody>
          <a:bodyPr wrap="none" anchor="ctr"/>
          <a:lstStyle/>
          <a:p>
            <a:pPr eaLnBrk="0" fontAlgn="base" hangingPunct="0">
              <a:spcBef>
                <a:spcPct val="0"/>
              </a:spcBef>
              <a:spcAft>
                <a:spcPct val="0"/>
              </a:spcAft>
            </a:pPr>
            <a:endParaRPr lang="zh-CN" altLang="en-US" sz="2400">
              <a:solidFill>
                <a:srgbClr val="000000"/>
              </a:solidFill>
              <a:latin typeface="Arial" panose="020B0604020202020204" pitchFamily="34" charset="0"/>
              <a:ea typeface="ＭＳ Ｐゴシック" panose="020B0600070205080204" pitchFamily="34" charset="-128"/>
            </a:endParaRPr>
          </a:p>
        </p:txBody>
      </p:sp>
      <p:sp>
        <p:nvSpPr>
          <p:cNvPr id="35" name="Text Box 15">
            <a:extLst>
              <a:ext uri="{FF2B5EF4-FFF2-40B4-BE49-F238E27FC236}">
                <a16:creationId xmlns:a16="http://schemas.microsoft.com/office/drawing/2014/main" id="{9403C471-E379-45D7-8875-293ED3199D29}"/>
              </a:ext>
            </a:extLst>
          </p:cNvPr>
          <p:cNvSpPr txBox="1">
            <a:spLocks noChangeArrowheads="1"/>
          </p:cNvSpPr>
          <p:nvPr/>
        </p:nvSpPr>
        <p:spPr bwMode="auto">
          <a:xfrm>
            <a:off x="3162300" y="2078555"/>
            <a:ext cx="1722438" cy="396875"/>
          </a:xfrm>
          <a:prstGeom prst="rect">
            <a:avLst/>
          </a:prstGeom>
          <a:solidFill>
            <a:srgbClr val="FFFF99"/>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0" fontAlgn="base" hangingPunct="0">
              <a:spcBef>
                <a:spcPct val="0"/>
              </a:spcBef>
              <a:spcAft>
                <a:spcPct val="0"/>
              </a:spcAft>
            </a:pPr>
            <a:r>
              <a:rPr lang="en-US" altLang="zh-CN" sz="2000">
                <a:solidFill>
                  <a:srgbClr val="000000"/>
                </a:solidFill>
                <a:latin typeface="Arial" panose="020B0604020202020204" pitchFamily="34" charset="0"/>
                <a:ea typeface="ＭＳ Ｐゴシック" panose="020B0600070205080204" pitchFamily="34" charset="-128"/>
              </a:rPr>
              <a:t>mtime: 15648</a:t>
            </a:r>
          </a:p>
        </p:txBody>
      </p:sp>
      <p:grpSp>
        <p:nvGrpSpPr>
          <p:cNvPr id="36" name="Group 25">
            <a:extLst>
              <a:ext uri="{FF2B5EF4-FFF2-40B4-BE49-F238E27FC236}">
                <a16:creationId xmlns:a16="http://schemas.microsoft.com/office/drawing/2014/main" id="{261718CB-9055-42FA-B8D1-B44268FB85A8}"/>
              </a:ext>
            </a:extLst>
          </p:cNvPr>
          <p:cNvGrpSpPr>
            <a:grpSpLocks/>
          </p:cNvGrpSpPr>
          <p:nvPr/>
        </p:nvGrpSpPr>
        <p:grpSpPr bwMode="auto">
          <a:xfrm>
            <a:off x="6743700" y="2792930"/>
            <a:ext cx="987425" cy="1054100"/>
            <a:chOff x="3168" y="2208"/>
            <a:chExt cx="622" cy="664"/>
          </a:xfrm>
        </p:grpSpPr>
        <p:sp>
          <p:nvSpPr>
            <p:cNvPr id="37" name="Text Box 12">
              <a:extLst>
                <a:ext uri="{FF2B5EF4-FFF2-40B4-BE49-F238E27FC236}">
                  <a16:creationId xmlns:a16="http://schemas.microsoft.com/office/drawing/2014/main" id="{764B1E42-443C-48F6-8307-0CE609EE02F8}"/>
                </a:ext>
              </a:extLst>
            </p:cNvPr>
            <p:cNvSpPr txBox="1">
              <a:spLocks noChangeArrowheads="1"/>
            </p:cNvSpPr>
            <p:nvPr/>
          </p:nvSpPr>
          <p:spPr bwMode="auto">
            <a:xfrm>
              <a:off x="3216" y="2208"/>
              <a:ext cx="574"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0" fontAlgn="base" hangingPunct="0">
                <a:spcBef>
                  <a:spcPct val="0"/>
                </a:spcBef>
                <a:spcAft>
                  <a:spcPct val="0"/>
                </a:spcAft>
              </a:pPr>
              <a:r>
                <a:rPr lang="en-US" altLang="zh-CN" sz="2400">
                  <a:solidFill>
                    <a:srgbClr val="000000"/>
                  </a:solidFill>
                  <a:latin typeface="Arial" panose="020B0604020202020204" pitchFamily="34" charset="0"/>
                  <a:ea typeface="ＭＳ Ｐゴシック" panose="020B0600070205080204" pitchFamily="34" charset="-128"/>
                </a:rPr>
                <a:t>W(f)c</a:t>
              </a:r>
            </a:p>
          </p:txBody>
        </p:sp>
        <p:sp>
          <p:nvSpPr>
            <p:cNvPr id="38" name="Text Box 17">
              <a:extLst>
                <a:ext uri="{FF2B5EF4-FFF2-40B4-BE49-F238E27FC236}">
                  <a16:creationId xmlns:a16="http://schemas.microsoft.com/office/drawing/2014/main" id="{3CB67029-53B2-42E4-9D29-4567B9A00D12}"/>
                </a:ext>
              </a:extLst>
            </p:cNvPr>
            <p:cNvSpPr txBox="1">
              <a:spLocks noChangeArrowheads="1"/>
            </p:cNvSpPr>
            <p:nvPr/>
          </p:nvSpPr>
          <p:spPr bwMode="auto">
            <a:xfrm>
              <a:off x="3168" y="2622"/>
              <a:ext cx="561" cy="250"/>
            </a:xfrm>
            <a:prstGeom prst="rect">
              <a:avLst/>
            </a:prstGeom>
            <a:solidFill>
              <a:srgbClr val="FFFF99"/>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0" fontAlgn="base" hangingPunct="0">
                <a:spcBef>
                  <a:spcPct val="0"/>
                </a:spcBef>
                <a:spcAft>
                  <a:spcPct val="0"/>
                </a:spcAft>
              </a:pPr>
              <a:r>
                <a:rPr lang="en-US" altLang="zh-CN" sz="2000">
                  <a:solidFill>
                    <a:srgbClr val="000000"/>
                  </a:solidFill>
                  <a:latin typeface="Arial" panose="020B0604020202020204" pitchFamily="34" charset="0"/>
                  <a:ea typeface="ＭＳ Ｐゴシック" panose="020B0600070205080204" pitchFamily="34" charset="-128"/>
                </a:rPr>
                <a:t>23657</a:t>
              </a:r>
            </a:p>
          </p:txBody>
        </p:sp>
      </p:grpSp>
      <p:sp>
        <p:nvSpPr>
          <p:cNvPr id="39" name="Text Box 18">
            <a:extLst>
              <a:ext uri="{FF2B5EF4-FFF2-40B4-BE49-F238E27FC236}">
                <a16:creationId xmlns:a16="http://schemas.microsoft.com/office/drawing/2014/main" id="{004001FB-2118-4EC0-AF87-B35DD061D4C0}"/>
              </a:ext>
            </a:extLst>
          </p:cNvPr>
          <p:cNvSpPr txBox="1">
            <a:spLocks noChangeArrowheads="1"/>
          </p:cNvSpPr>
          <p:nvPr/>
        </p:nvSpPr>
        <p:spPr bwMode="auto">
          <a:xfrm>
            <a:off x="2917825" y="2030930"/>
            <a:ext cx="268288"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0" fontAlgn="base" hangingPunct="0">
              <a:spcBef>
                <a:spcPct val="0"/>
              </a:spcBef>
              <a:spcAft>
                <a:spcPct val="0"/>
              </a:spcAft>
            </a:pPr>
            <a:r>
              <a:rPr lang="en-US" altLang="zh-CN" sz="2400">
                <a:solidFill>
                  <a:srgbClr val="000000"/>
                </a:solidFill>
                <a:latin typeface="Arial" panose="020B0604020202020204" pitchFamily="34" charset="0"/>
                <a:ea typeface="ＭＳ Ｐゴシック" panose="020B0600070205080204" pitchFamily="34" charset="-128"/>
              </a:rPr>
              <a:t>f</a:t>
            </a:r>
          </a:p>
        </p:txBody>
      </p:sp>
      <p:grpSp>
        <p:nvGrpSpPr>
          <p:cNvPr id="40" name="Group 24">
            <a:extLst>
              <a:ext uri="{FF2B5EF4-FFF2-40B4-BE49-F238E27FC236}">
                <a16:creationId xmlns:a16="http://schemas.microsoft.com/office/drawing/2014/main" id="{BD67FA46-53BF-43AD-BECF-C4360CF7B549}"/>
              </a:ext>
            </a:extLst>
          </p:cNvPr>
          <p:cNvGrpSpPr>
            <a:grpSpLocks/>
          </p:cNvGrpSpPr>
          <p:nvPr/>
        </p:nvGrpSpPr>
        <p:grpSpPr bwMode="auto">
          <a:xfrm>
            <a:off x="5295900" y="1421330"/>
            <a:ext cx="1462088" cy="1066800"/>
            <a:chOff x="2256" y="1344"/>
            <a:chExt cx="921" cy="672"/>
          </a:xfrm>
        </p:grpSpPr>
        <p:sp>
          <p:nvSpPr>
            <p:cNvPr id="41" name="Text Box 11">
              <a:extLst>
                <a:ext uri="{FF2B5EF4-FFF2-40B4-BE49-F238E27FC236}">
                  <a16:creationId xmlns:a16="http://schemas.microsoft.com/office/drawing/2014/main" id="{F01F9570-9C68-462B-B773-3569EA749782}"/>
                </a:ext>
              </a:extLst>
            </p:cNvPr>
            <p:cNvSpPr txBox="1">
              <a:spLocks noChangeArrowheads="1"/>
            </p:cNvSpPr>
            <p:nvPr/>
          </p:nvSpPr>
          <p:spPr bwMode="auto">
            <a:xfrm>
              <a:off x="2592" y="1344"/>
              <a:ext cx="585"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0" fontAlgn="base" hangingPunct="0">
                <a:spcBef>
                  <a:spcPct val="0"/>
                </a:spcBef>
                <a:spcAft>
                  <a:spcPct val="0"/>
                </a:spcAft>
              </a:pPr>
              <a:r>
                <a:rPr lang="en-US" altLang="zh-CN" sz="2400">
                  <a:solidFill>
                    <a:srgbClr val="000000"/>
                  </a:solidFill>
                  <a:latin typeface="Arial" panose="020B0604020202020204" pitchFamily="34" charset="0"/>
                  <a:ea typeface="ＭＳ Ｐゴシック" panose="020B0600070205080204" pitchFamily="34" charset="-128"/>
                </a:rPr>
                <a:t>W(f)b</a:t>
              </a:r>
            </a:p>
          </p:txBody>
        </p:sp>
        <p:sp>
          <p:nvSpPr>
            <p:cNvPr id="42" name="Text Box 16">
              <a:extLst>
                <a:ext uri="{FF2B5EF4-FFF2-40B4-BE49-F238E27FC236}">
                  <a16:creationId xmlns:a16="http://schemas.microsoft.com/office/drawing/2014/main" id="{D71E6AA8-6562-41D2-BE94-85F5D15842E1}"/>
                </a:ext>
              </a:extLst>
            </p:cNvPr>
            <p:cNvSpPr txBox="1">
              <a:spLocks noChangeArrowheads="1"/>
            </p:cNvSpPr>
            <p:nvPr/>
          </p:nvSpPr>
          <p:spPr bwMode="auto">
            <a:xfrm>
              <a:off x="2448" y="1758"/>
              <a:ext cx="561" cy="250"/>
            </a:xfrm>
            <a:prstGeom prst="rect">
              <a:avLst/>
            </a:prstGeom>
            <a:solidFill>
              <a:srgbClr val="FFFF99"/>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0" fontAlgn="base" hangingPunct="0">
                <a:spcBef>
                  <a:spcPct val="0"/>
                </a:spcBef>
                <a:spcAft>
                  <a:spcPct val="0"/>
                </a:spcAft>
              </a:pPr>
              <a:r>
                <a:rPr lang="en-US" altLang="zh-CN" sz="2000">
                  <a:solidFill>
                    <a:srgbClr val="000000"/>
                  </a:solidFill>
                  <a:latin typeface="Arial" panose="020B0604020202020204" pitchFamily="34" charset="0"/>
                  <a:ea typeface="ＭＳ Ｐゴシック" panose="020B0600070205080204" pitchFamily="34" charset="-128"/>
                </a:rPr>
                <a:t>16679</a:t>
              </a:r>
            </a:p>
          </p:txBody>
        </p:sp>
        <p:sp>
          <p:nvSpPr>
            <p:cNvPr id="43" name="Text Box 19">
              <a:extLst>
                <a:ext uri="{FF2B5EF4-FFF2-40B4-BE49-F238E27FC236}">
                  <a16:creationId xmlns:a16="http://schemas.microsoft.com/office/drawing/2014/main" id="{63958674-5B01-4A0E-8282-7DF174ACD7EA}"/>
                </a:ext>
              </a:extLst>
            </p:cNvPr>
            <p:cNvSpPr txBox="1">
              <a:spLocks noChangeArrowheads="1"/>
            </p:cNvSpPr>
            <p:nvPr/>
          </p:nvSpPr>
          <p:spPr bwMode="auto">
            <a:xfrm>
              <a:off x="2256" y="1728"/>
              <a:ext cx="169"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0" fontAlgn="base" hangingPunct="0">
                <a:spcBef>
                  <a:spcPct val="0"/>
                </a:spcBef>
                <a:spcAft>
                  <a:spcPct val="0"/>
                </a:spcAft>
              </a:pPr>
              <a:r>
                <a:rPr lang="en-US" altLang="zh-CN" sz="2400">
                  <a:solidFill>
                    <a:srgbClr val="000000"/>
                  </a:solidFill>
                  <a:latin typeface="Arial" panose="020B0604020202020204" pitchFamily="34" charset="0"/>
                  <a:ea typeface="ＭＳ Ｐゴシック" panose="020B0600070205080204" pitchFamily="34" charset="-128"/>
                </a:rPr>
                <a:t>f</a:t>
              </a:r>
            </a:p>
          </p:txBody>
        </p:sp>
      </p:grpSp>
      <p:sp>
        <p:nvSpPr>
          <p:cNvPr id="44" name="Text Box 20">
            <a:extLst>
              <a:ext uri="{FF2B5EF4-FFF2-40B4-BE49-F238E27FC236}">
                <a16:creationId xmlns:a16="http://schemas.microsoft.com/office/drawing/2014/main" id="{5C59317C-18D4-4903-B9B9-7EDDFC7374A8}"/>
              </a:ext>
            </a:extLst>
          </p:cNvPr>
          <p:cNvSpPr txBox="1">
            <a:spLocks noChangeArrowheads="1"/>
          </p:cNvSpPr>
          <p:nvPr/>
        </p:nvSpPr>
        <p:spPr bwMode="auto">
          <a:xfrm>
            <a:off x="3543300" y="3402530"/>
            <a:ext cx="890588" cy="396875"/>
          </a:xfrm>
          <a:prstGeom prst="rect">
            <a:avLst/>
          </a:prstGeom>
          <a:solidFill>
            <a:srgbClr val="FFFF99"/>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0" fontAlgn="base" hangingPunct="0">
              <a:spcBef>
                <a:spcPct val="0"/>
              </a:spcBef>
              <a:spcAft>
                <a:spcPct val="0"/>
              </a:spcAft>
            </a:pPr>
            <a:r>
              <a:rPr lang="en-US" altLang="zh-CN" sz="2000">
                <a:solidFill>
                  <a:srgbClr val="000000"/>
                </a:solidFill>
                <a:latin typeface="Arial" panose="020B0604020202020204" pitchFamily="34" charset="0"/>
                <a:ea typeface="ＭＳ Ｐゴシック" panose="020B0600070205080204" pitchFamily="34" charset="-128"/>
              </a:rPr>
              <a:t>12354</a:t>
            </a:r>
          </a:p>
        </p:txBody>
      </p:sp>
      <p:sp>
        <p:nvSpPr>
          <p:cNvPr id="45" name="Text Box 21">
            <a:extLst>
              <a:ext uri="{FF2B5EF4-FFF2-40B4-BE49-F238E27FC236}">
                <a16:creationId xmlns:a16="http://schemas.microsoft.com/office/drawing/2014/main" id="{DED8F5AB-73D3-4D8B-A80D-294B1F0452C9}"/>
              </a:ext>
            </a:extLst>
          </p:cNvPr>
          <p:cNvSpPr txBox="1">
            <a:spLocks noChangeArrowheads="1"/>
          </p:cNvSpPr>
          <p:nvPr/>
        </p:nvSpPr>
        <p:spPr bwMode="auto">
          <a:xfrm>
            <a:off x="3298825" y="3354905"/>
            <a:ext cx="268288"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0" fontAlgn="base" hangingPunct="0">
              <a:spcBef>
                <a:spcPct val="0"/>
              </a:spcBef>
              <a:spcAft>
                <a:spcPct val="0"/>
              </a:spcAft>
            </a:pPr>
            <a:r>
              <a:rPr lang="en-US" altLang="zh-CN" sz="2400">
                <a:solidFill>
                  <a:srgbClr val="000000"/>
                </a:solidFill>
                <a:latin typeface="Arial" panose="020B0604020202020204" pitchFamily="34" charset="0"/>
                <a:ea typeface="ＭＳ Ｐゴシック" panose="020B0600070205080204" pitchFamily="34" charset="-128"/>
              </a:rPr>
              <a:t>f</a:t>
            </a:r>
          </a:p>
        </p:txBody>
      </p:sp>
      <p:grpSp>
        <p:nvGrpSpPr>
          <p:cNvPr id="46" name="Group 23">
            <a:extLst>
              <a:ext uri="{FF2B5EF4-FFF2-40B4-BE49-F238E27FC236}">
                <a16:creationId xmlns:a16="http://schemas.microsoft.com/office/drawing/2014/main" id="{D828B13B-6D77-460E-A68E-B42A3736A53A}"/>
              </a:ext>
            </a:extLst>
          </p:cNvPr>
          <p:cNvGrpSpPr>
            <a:grpSpLocks/>
          </p:cNvGrpSpPr>
          <p:nvPr/>
        </p:nvGrpSpPr>
        <p:grpSpPr bwMode="auto">
          <a:xfrm>
            <a:off x="3543300" y="1878530"/>
            <a:ext cx="890588" cy="1920875"/>
            <a:chOff x="1104" y="1632"/>
            <a:chExt cx="561" cy="1210"/>
          </a:xfrm>
        </p:grpSpPr>
        <p:sp>
          <p:nvSpPr>
            <p:cNvPr id="47" name="Freeform 13">
              <a:extLst>
                <a:ext uri="{FF2B5EF4-FFF2-40B4-BE49-F238E27FC236}">
                  <a16:creationId xmlns:a16="http://schemas.microsoft.com/office/drawing/2014/main" id="{4A36B508-3F78-4EB5-8FC1-B20FEC6B4ED8}"/>
                </a:ext>
              </a:extLst>
            </p:cNvPr>
            <p:cNvSpPr>
              <a:spLocks/>
            </p:cNvSpPr>
            <p:nvPr/>
          </p:nvSpPr>
          <p:spPr bwMode="auto">
            <a:xfrm>
              <a:off x="1104" y="1632"/>
              <a:ext cx="480" cy="816"/>
            </a:xfrm>
            <a:custGeom>
              <a:avLst/>
              <a:gdLst>
                <a:gd name="T0" fmla="*/ 0 w 480"/>
                <a:gd name="T1" fmla="*/ 0 h 816"/>
                <a:gd name="T2" fmla="*/ 192 w 480"/>
                <a:gd name="T3" fmla="*/ 240 h 816"/>
                <a:gd name="T4" fmla="*/ 48 w 480"/>
                <a:gd name="T5" fmla="*/ 288 h 816"/>
                <a:gd name="T6" fmla="*/ 432 w 480"/>
                <a:gd name="T7" fmla="*/ 528 h 816"/>
                <a:gd name="T8" fmla="*/ 336 w 480"/>
                <a:gd name="T9" fmla="*/ 720 h 816"/>
                <a:gd name="T10" fmla="*/ 432 w 480"/>
                <a:gd name="T11" fmla="*/ 816 h 816"/>
              </a:gdLst>
              <a:ahLst/>
              <a:cxnLst>
                <a:cxn ang="0">
                  <a:pos x="T0" y="T1"/>
                </a:cxn>
                <a:cxn ang="0">
                  <a:pos x="T2" y="T3"/>
                </a:cxn>
                <a:cxn ang="0">
                  <a:pos x="T4" y="T5"/>
                </a:cxn>
                <a:cxn ang="0">
                  <a:pos x="T6" y="T7"/>
                </a:cxn>
                <a:cxn ang="0">
                  <a:pos x="T8" y="T9"/>
                </a:cxn>
                <a:cxn ang="0">
                  <a:pos x="T10" y="T11"/>
                </a:cxn>
              </a:cxnLst>
              <a:rect l="0" t="0" r="r" b="b"/>
              <a:pathLst>
                <a:path w="480" h="816">
                  <a:moveTo>
                    <a:pt x="0" y="0"/>
                  </a:moveTo>
                  <a:cubicBezTo>
                    <a:pt x="92" y="96"/>
                    <a:pt x="184" y="192"/>
                    <a:pt x="192" y="240"/>
                  </a:cubicBezTo>
                  <a:cubicBezTo>
                    <a:pt x="200" y="288"/>
                    <a:pt x="8" y="240"/>
                    <a:pt x="48" y="288"/>
                  </a:cubicBezTo>
                  <a:cubicBezTo>
                    <a:pt x="88" y="336"/>
                    <a:pt x="384" y="456"/>
                    <a:pt x="432" y="528"/>
                  </a:cubicBezTo>
                  <a:cubicBezTo>
                    <a:pt x="480" y="600"/>
                    <a:pt x="336" y="672"/>
                    <a:pt x="336" y="720"/>
                  </a:cubicBezTo>
                  <a:cubicBezTo>
                    <a:pt x="336" y="768"/>
                    <a:pt x="384" y="792"/>
                    <a:pt x="432" y="816"/>
                  </a:cubicBezTo>
                </a:path>
              </a:pathLst>
            </a:custGeom>
            <a:noFill/>
            <a:ln w="19050" cmpd="sng">
              <a:solidFill>
                <a:srgbClr val="FF0000"/>
              </a:solidFill>
              <a:round/>
              <a:headEnd/>
              <a:tailEnd type="stealth" w="med" len="med"/>
            </a:ln>
            <a:extLst>
              <a:ext uri="{909E8E84-426E-40DD-AFC4-6F175D3DCCD1}">
                <a14:hiddenFill xmlns:a14="http://schemas.microsoft.com/office/drawing/2010/main">
                  <a:solidFill>
                    <a:schemeClr val="accent1"/>
                  </a:solidFill>
                </a14:hiddenFill>
              </a:ext>
            </a:extLst>
          </p:spPr>
          <p:txBody>
            <a:bodyPr wrap="none" anchor="ctr"/>
            <a:lstStyle/>
            <a:p>
              <a:pPr eaLnBrk="0" fontAlgn="base" hangingPunct="0">
                <a:spcBef>
                  <a:spcPct val="0"/>
                </a:spcBef>
                <a:spcAft>
                  <a:spcPct val="0"/>
                </a:spcAft>
              </a:pPr>
              <a:endParaRPr lang="zh-CN" altLang="en-US" sz="2400">
                <a:solidFill>
                  <a:srgbClr val="000000"/>
                </a:solidFill>
                <a:latin typeface="Arial" panose="020B0604020202020204" pitchFamily="34" charset="0"/>
                <a:ea typeface="ＭＳ Ｐゴシック" panose="020B0600070205080204" pitchFamily="34" charset="-128"/>
              </a:endParaRPr>
            </a:p>
          </p:txBody>
        </p:sp>
        <p:sp>
          <p:nvSpPr>
            <p:cNvPr id="48" name="Text Box 22">
              <a:extLst>
                <a:ext uri="{FF2B5EF4-FFF2-40B4-BE49-F238E27FC236}">
                  <a16:creationId xmlns:a16="http://schemas.microsoft.com/office/drawing/2014/main" id="{AD653269-0A01-433E-BEA2-E7604F02F201}"/>
                </a:ext>
              </a:extLst>
            </p:cNvPr>
            <p:cNvSpPr txBox="1">
              <a:spLocks noChangeArrowheads="1"/>
            </p:cNvSpPr>
            <p:nvPr/>
          </p:nvSpPr>
          <p:spPr bwMode="auto">
            <a:xfrm>
              <a:off x="1104" y="2592"/>
              <a:ext cx="561" cy="250"/>
            </a:xfrm>
            <a:prstGeom prst="rect">
              <a:avLst/>
            </a:prstGeom>
            <a:solidFill>
              <a:srgbClr val="FFFF99"/>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0" fontAlgn="base" hangingPunct="0">
                <a:spcBef>
                  <a:spcPct val="0"/>
                </a:spcBef>
                <a:spcAft>
                  <a:spcPct val="0"/>
                </a:spcAft>
              </a:pPr>
              <a:r>
                <a:rPr lang="en-US" altLang="zh-CN" sz="2000">
                  <a:solidFill>
                    <a:srgbClr val="000000"/>
                  </a:solidFill>
                  <a:latin typeface="Arial" panose="020B0604020202020204" pitchFamily="34" charset="0"/>
                  <a:ea typeface="ＭＳ Ｐゴシック" panose="020B0600070205080204" pitchFamily="34" charset="-128"/>
                </a:rPr>
                <a:t>15648</a:t>
              </a:r>
            </a:p>
          </p:txBody>
        </p:sp>
      </p:grpSp>
    </p:spTree>
    <p:extLst>
      <p:ext uri="{BB962C8B-B14F-4D97-AF65-F5344CB8AC3E}">
        <p14:creationId xmlns:p14="http://schemas.microsoft.com/office/powerpoint/2010/main" val="2964167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
                                            <p:txEl>
                                              <p:pRg st="1" end="1"/>
                                            </p:txEl>
                                          </p:spTgt>
                                        </p:tgtEl>
                                        <p:attrNameLst>
                                          <p:attrName>style.visibility</p:attrName>
                                        </p:attrNameLst>
                                      </p:cBhvr>
                                      <p:to>
                                        <p:strVal val="visible"/>
                                      </p:to>
                                    </p:set>
                                    <p:animEffect transition="in" filter="fade">
                                      <p:cBhvr>
                                        <p:cTn id="28" dur="500"/>
                                        <p:tgtEl>
                                          <p:spTgt spid="4">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animEffect transition="in" filter="fade">
                                      <p:cBhvr>
                                        <p:cTn id="33" dur="500"/>
                                        <p:tgtEl>
                                          <p:spTgt spid="4">
                                            <p:txEl>
                                              <p:pRg st="2" end="2"/>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
                                            <p:txEl>
                                              <p:pRg st="3" end="3"/>
                                            </p:txEl>
                                          </p:spTgt>
                                        </p:tgtEl>
                                        <p:attrNameLst>
                                          <p:attrName>style.visibility</p:attrName>
                                        </p:attrNameLst>
                                      </p:cBhvr>
                                      <p:to>
                                        <p:strVal val="visible"/>
                                      </p:to>
                                    </p:set>
                                    <p:animEffect transition="in" filter="fade">
                                      <p:cBhvr>
                                        <p:cTn id="36"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FF360D-D7BE-4340-B5D8-ECD602448A2F}"/>
              </a:ext>
            </a:extLst>
          </p:cNvPr>
          <p:cNvSpPr>
            <a:spLocks noGrp="1"/>
          </p:cNvSpPr>
          <p:nvPr>
            <p:ph type="title"/>
          </p:nvPr>
        </p:nvSpPr>
        <p:spPr/>
        <p:txBody>
          <a:bodyPr/>
          <a:lstStyle/>
          <a:p>
            <a:r>
              <a:rPr lang="en-US" altLang="zh-CN" dirty="0"/>
              <a:t>Strawman fix</a:t>
            </a:r>
            <a:endParaRPr lang="zh-CN" altLang="en-US" dirty="0"/>
          </a:p>
        </p:txBody>
      </p:sp>
      <p:sp>
        <p:nvSpPr>
          <p:cNvPr id="3" name="灯片编号占位符 2">
            <a:extLst>
              <a:ext uri="{FF2B5EF4-FFF2-40B4-BE49-F238E27FC236}">
                <a16:creationId xmlns:a16="http://schemas.microsoft.com/office/drawing/2014/main" id="{A9C7A9ED-CEAA-4203-9885-882A30CE4BF7}"/>
              </a:ext>
            </a:extLst>
          </p:cNvPr>
          <p:cNvSpPr>
            <a:spLocks noGrp="1"/>
          </p:cNvSpPr>
          <p:nvPr>
            <p:ph type="sldNum" sz="quarter" idx="12"/>
          </p:nvPr>
        </p:nvSpPr>
        <p:spPr/>
        <p:txBody>
          <a:bodyPr/>
          <a:lstStyle/>
          <a:p>
            <a:fld id="{F210D295-9B15-4757-888B-4FDF115DEA16}" type="slidenum">
              <a:rPr lang="zh-CN" altLang="en-US" smtClean="0"/>
              <a:t>72</a:t>
            </a:fld>
            <a:endParaRPr lang="zh-CN" altLang="en-US"/>
          </a:p>
        </p:txBody>
      </p:sp>
      <p:sp>
        <p:nvSpPr>
          <p:cNvPr id="4" name="内容占位符 3">
            <a:extLst>
              <a:ext uri="{FF2B5EF4-FFF2-40B4-BE49-F238E27FC236}">
                <a16:creationId xmlns:a16="http://schemas.microsoft.com/office/drawing/2014/main" id="{D88DF1CC-BF2C-4808-80BA-7086AB17C081}"/>
              </a:ext>
            </a:extLst>
          </p:cNvPr>
          <p:cNvSpPr>
            <a:spLocks noGrp="1"/>
          </p:cNvSpPr>
          <p:nvPr>
            <p:ph idx="1"/>
          </p:nvPr>
        </p:nvSpPr>
        <p:spPr>
          <a:xfrm>
            <a:off x="838200" y="4389120"/>
            <a:ext cx="10515600" cy="1812071"/>
          </a:xfrm>
        </p:spPr>
        <p:txBody>
          <a:bodyPr/>
          <a:lstStyle/>
          <a:p>
            <a:r>
              <a:rPr lang="en-US" altLang="zh-CN" dirty="0"/>
              <a:t>Carry the entire modification history</a:t>
            </a:r>
          </a:p>
          <a:p>
            <a:r>
              <a:rPr lang="en-US" altLang="zh-CN" dirty="0"/>
              <a:t>If history X is a prefix of Y, Y is newer</a:t>
            </a:r>
          </a:p>
        </p:txBody>
      </p:sp>
      <p:sp>
        <p:nvSpPr>
          <p:cNvPr id="19" name="Line 4">
            <a:extLst>
              <a:ext uri="{FF2B5EF4-FFF2-40B4-BE49-F238E27FC236}">
                <a16:creationId xmlns:a16="http://schemas.microsoft.com/office/drawing/2014/main" id="{B2CFC35B-401C-47AE-AF09-65C611FD2BBB}"/>
              </a:ext>
            </a:extLst>
          </p:cNvPr>
          <p:cNvSpPr>
            <a:spLocks noChangeShapeType="1"/>
          </p:cNvSpPr>
          <p:nvPr/>
        </p:nvSpPr>
        <p:spPr bwMode="auto">
          <a:xfrm>
            <a:off x="2933700" y="1736943"/>
            <a:ext cx="66294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pic>
        <p:nvPicPr>
          <p:cNvPr id="20" name="Picture 8" descr="MCj04316420000[1]">
            <a:extLst>
              <a:ext uri="{FF2B5EF4-FFF2-40B4-BE49-F238E27FC236}">
                <a16:creationId xmlns:a16="http://schemas.microsoft.com/office/drawing/2014/main" id="{898AE4E9-1645-435E-83AB-8D581547CF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500" y="1127343"/>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Line 6">
            <a:extLst>
              <a:ext uri="{FF2B5EF4-FFF2-40B4-BE49-F238E27FC236}">
                <a16:creationId xmlns:a16="http://schemas.microsoft.com/office/drawing/2014/main" id="{4F155220-964A-4E21-8015-56A40E62F528}"/>
              </a:ext>
            </a:extLst>
          </p:cNvPr>
          <p:cNvSpPr>
            <a:spLocks noChangeShapeType="1"/>
          </p:cNvSpPr>
          <p:nvPr/>
        </p:nvSpPr>
        <p:spPr bwMode="auto">
          <a:xfrm>
            <a:off x="2933700" y="3108543"/>
            <a:ext cx="66294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pic>
        <p:nvPicPr>
          <p:cNvPr id="22" name="Picture 8" descr="MCj04316420000[1]">
            <a:extLst>
              <a:ext uri="{FF2B5EF4-FFF2-40B4-BE49-F238E27FC236}">
                <a16:creationId xmlns:a16="http://schemas.microsoft.com/office/drawing/2014/main" id="{2E956FD0-5CEB-4330-AAB2-374EC54DF1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500" y="2498943"/>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 Box 8">
            <a:extLst>
              <a:ext uri="{FF2B5EF4-FFF2-40B4-BE49-F238E27FC236}">
                <a16:creationId xmlns:a16="http://schemas.microsoft.com/office/drawing/2014/main" id="{41D98772-447D-451B-89BD-19156B6B3686}"/>
              </a:ext>
            </a:extLst>
          </p:cNvPr>
          <p:cNvSpPr txBox="1">
            <a:spLocks noChangeArrowheads="1"/>
          </p:cNvSpPr>
          <p:nvPr/>
        </p:nvSpPr>
        <p:spPr bwMode="auto">
          <a:xfrm>
            <a:off x="2232025" y="1784568"/>
            <a:ext cx="573088"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0" fontAlgn="base" hangingPunct="0">
              <a:spcBef>
                <a:spcPct val="0"/>
              </a:spcBef>
              <a:spcAft>
                <a:spcPct val="0"/>
              </a:spcAft>
            </a:pPr>
            <a:r>
              <a:rPr lang="en-US" altLang="zh-CN" sz="2400">
                <a:solidFill>
                  <a:srgbClr val="000000"/>
                </a:solidFill>
                <a:latin typeface="Arial" panose="020B0604020202020204" pitchFamily="34" charset="0"/>
                <a:ea typeface="ＭＳ Ｐゴシック" panose="020B0600070205080204" pitchFamily="34" charset="-128"/>
              </a:rPr>
              <a:t>H1</a:t>
            </a:r>
          </a:p>
        </p:txBody>
      </p:sp>
      <p:sp>
        <p:nvSpPr>
          <p:cNvPr id="24" name="Text Box 9">
            <a:extLst>
              <a:ext uri="{FF2B5EF4-FFF2-40B4-BE49-F238E27FC236}">
                <a16:creationId xmlns:a16="http://schemas.microsoft.com/office/drawing/2014/main" id="{6CEAB100-4D4F-4F35-A005-9B133270D021}"/>
              </a:ext>
            </a:extLst>
          </p:cNvPr>
          <p:cNvSpPr txBox="1">
            <a:spLocks noChangeArrowheads="1"/>
          </p:cNvSpPr>
          <p:nvPr/>
        </p:nvSpPr>
        <p:spPr bwMode="auto">
          <a:xfrm>
            <a:off x="3070225" y="1174968"/>
            <a:ext cx="928688"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0" fontAlgn="base" hangingPunct="0">
              <a:spcBef>
                <a:spcPct val="0"/>
              </a:spcBef>
              <a:spcAft>
                <a:spcPct val="0"/>
              </a:spcAft>
            </a:pPr>
            <a:r>
              <a:rPr lang="en-US" altLang="zh-CN" sz="2400">
                <a:solidFill>
                  <a:srgbClr val="000000"/>
                </a:solidFill>
                <a:latin typeface="Arial" panose="020B0604020202020204" pitchFamily="34" charset="0"/>
                <a:ea typeface="ＭＳ Ｐゴシック" panose="020B0600070205080204" pitchFamily="34" charset="-128"/>
              </a:rPr>
              <a:t>W(f)a</a:t>
            </a:r>
          </a:p>
        </p:txBody>
      </p:sp>
      <p:sp>
        <p:nvSpPr>
          <p:cNvPr id="25" name="Text Box 10">
            <a:extLst>
              <a:ext uri="{FF2B5EF4-FFF2-40B4-BE49-F238E27FC236}">
                <a16:creationId xmlns:a16="http://schemas.microsoft.com/office/drawing/2014/main" id="{62DAE7A8-3E09-4971-BD04-12335330B238}"/>
              </a:ext>
            </a:extLst>
          </p:cNvPr>
          <p:cNvSpPr txBox="1">
            <a:spLocks noChangeArrowheads="1"/>
          </p:cNvSpPr>
          <p:nvPr/>
        </p:nvSpPr>
        <p:spPr bwMode="auto">
          <a:xfrm>
            <a:off x="5829300" y="1203543"/>
            <a:ext cx="928688"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0" fontAlgn="base" hangingPunct="0">
              <a:spcBef>
                <a:spcPct val="0"/>
              </a:spcBef>
              <a:spcAft>
                <a:spcPct val="0"/>
              </a:spcAft>
            </a:pPr>
            <a:r>
              <a:rPr lang="en-US" altLang="zh-CN" sz="2400">
                <a:solidFill>
                  <a:srgbClr val="000000"/>
                </a:solidFill>
                <a:latin typeface="Arial" panose="020B0604020202020204" pitchFamily="34" charset="0"/>
                <a:ea typeface="ＭＳ Ｐゴシック" panose="020B0600070205080204" pitchFamily="34" charset="-128"/>
              </a:rPr>
              <a:t>W(f)b</a:t>
            </a:r>
          </a:p>
        </p:txBody>
      </p:sp>
      <p:sp>
        <p:nvSpPr>
          <p:cNvPr id="26" name="Text Box 11">
            <a:extLst>
              <a:ext uri="{FF2B5EF4-FFF2-40B4-BE49-F238E27FC236}">
                <a16:creationId xmlns:a16="http://schemas.microsoft.com/office/drawing/2014/main" id="{05B6E9F7-DDC5-4593-B615-B346854C08DB}"/>
              </a:ext>
            </a:extLst>
          </p:cNvPr>
          <p:cNvSpPr txBox="1">
            <a:spLocks noChangeArrowheads="1"/>
          </p:cNvSpPr>
          <p:nvPr/>
        </p:nvSpPr>
        <p:spPr bwMode="auto">
          <a:xfrm>
            <a:off x="7048500" y="2575143"/>
            <a:ext cx="91122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0" fontAlgn="base" hangingPunct="0">
              <a:spcBef>
                <a:spcPct val="0"/>
              </a:spcBef>
              <a:spcAft>
                <a:spcPct val="0"/>
              </a:spcAft>
            </a:pPr>
            <a:r>
              <a:rPr lang="en-US" altLang="zh-CN" sz="2400" dirty="0">
                <a:solidFill>
                  <a:srgbClr val="000000"/>
                </a:solidFill>
                <a:latin typeface="Arial" panose="020B0604020202020204" pitchFamily="34" charset="0"/>
                <a:ea typeface="ＭＳ Ｐゴシック" panose="020B0600070205080204" pitchFamily="34" charset="-128"/>
              </a:rPr>
              <a:t>W(f)c</a:t>
            </a:r>
          </a:p>
        </p:txBody>
      </p:sp>
      <p:sp>
        <p:nvSpPr>
          <p:cNvPr id="27" name="Freeform 13">
            <a:extLst>
              <a:ext uri="{FF2B5EF4-FFF2-40B4-BE49-F238E27FC236}">
                <a16:creationId xmlns:a16="http://schemas.microsoft.com/office/drawing/2014/main" id="{3D7EA1AD-119C-4C3F-A1A1-5BFB600CF4C6}"/>
              </a:ext>
            </a:extLst>
          </p:cNvPr>
          <p:cNvSpPr>
            <a:spLocks/>
          </p:cNvSpPr>
          <p:nvPr/>
        </p:nvSpPr>
        <p:spPr bwMode="auto">
          <a:xfrm>
            <a:off x="7988300" y="1736943"/>
            <a:ext cx="622300" cy="1219200"/>
          </a:xfrm>
          <a:custGeom>
            <a:avLst/>
            <a:gdLst>
              <a:gd name="T0" fmla="*/ 80 w 392"/>
              <a:gd name="T1" fmla="*/ 768 h 768"/>
              <a:gd name="T2" fmla="*/ 32 w 392"/>
              <a:gd name="T3" fmla="*/ 528 h 768"/>
              <a:gd name="T4" fmla="*/ 272 w 392"/>
              <a:gd name="T5" fmla="*/ 576 h 768"/>
              <a:gd name="T6" fmla="*/ 224 w 392"/>
              <a:gd name="T7" fmla="*/ 288 h 768"/>
              <a:gd name="T8" fmla="*/ 368 w 392"/>
              <a:gd name="T9" fmla="*/ 192 h 768"/>
              <a:gd name="T10" fmla="*/ 368 w 392"/>
              <a:gd name="T11" fmla="*/ 0 h 768"/>
            </a:gdLst>
            <a:ahLst/>
            <a:cxnLst>
              <a:cxn ang="0">
                <a:pos x="T0" y="T1"/>
              </a:cxn>
              <a:cxn ang="0">
                <a:pos x="T2" y="T3"/>
              </a:cxn>
              <a:cxn ang="0">
                <a:pos x="T4" y="T5"/>
              </a:cxn>
              <a:cxn ang="0">
                <a:pos x="T6" y="T7"/>
              </a:cxn>
              <a:cxn ang="0">
                <a:pos x="T8" y="T9"/>
              </a:cxn>
              <a:cxn ang="0">
                <a:pos x="T10" y="T11"/>
              </a:cxn>
            </a:cxnLst>
            <a:rect l="0" t="0" r="r" b="b"/>
            <a:pathLst>
              <a:path w="392" h="768">
                <a:moveTo>
                  <a:pt x="80" y="768"/>
                </a:moveTo>
                <a:cubicBezTo>
                  <a:pt x="40" y="664"/>
                  <a:pt x="0" y="560"/>
                  <a:pt x="32" y="528"/>
                </a:cubicBezTo>
                <a:cubicBezTo>
                  <a:pt x="64" y="496"/>
                  <a:pt x="240" y="616"/>
                  <a:pt x="272" y="576"/>
                </a:cubicBezTo>
                <a:cubicBezTo>
                  <a:pt x="304" y="536"/>
                  <a:pt x="208" y="352"/>
                  <a:pt x="224" y="288"/>
                </a:cubicBezTo>
                <a:cubicBezTo>
                  <a:pt x="240" y="224"/>
                  <a:pt x="344" y="240"/>
                  <a:pt x="368" y="192"/>
                </a:cubicBezTo>
                <a:cubicBezTo>
                  <a:pt x="392" y="144"/>
                  <a:pt x="380" y="72"/>
                  <a:pt x="368" y="0"/>
                </a:cubicBezTo>
              </a:path>
            </a:pathLst>
          </a:custGeom>
          <a:noFill/>
          <a:ln w="19050" cmpd="sng">
            <a:solidFill>
              <a:srgbClr val="FF0000"/>
            </a:solidFill>
            <a:round/>
            <a:headEnd/>
            <a:tailEnd type="stealth" w="med" len="med"/>
          </a:ln>
          <a:extLst>
            <a:ext uri="{909E8E84-426E-40DD-AFC4-6F175D3DCCD1}">
              <a14:hiddenFill xmlns:a14="http://schemas.microsoft.com/office/drawing/2010/main">
                <a:solidFill>
                  <a:schemeClr val="accent1"/>
                </a:solidFill>
              </a14:hiddenFill>
            </a:ext>
          </a:extLst>
        </p:spPr>
        <p:txBody>
          <a:bodyPr wrap="none" anchor="ctr"/>
          <a:lstStyle/>
          <a:p>
            <a:pPr eaLnBrk="0" fontAlgn="base" hangingPunct="0">
              <a:spcBef>
                <a:spcPct val="0"/>
              </a:spcBef>
              <a:spcAft>
                <a:spcPct val="0"/>
              </a:spcAft>
            </a:pPr>
            <a:endParaRPr lang="zh-CN" altLang="en-US" sz="2400">
              <a:solidFill>
                <a:srgbClr val="000000"/>
              </a:solidFill>
              <a:latin typeface="Arial" panose="020B0604020202020204" pitchFamily="34" charset="0"/>
              <a:ea typeface="ＭＳ Ｐゴシック" panose="020B0600070205080204" pitchFamily="34" charset="-128"/>
            </a:endParaRPr>
          </a:p>
        </p:txBody>
      </p:sp>
      <p:sp>
        <p:nvSpPr>
          <p:cNvPr id="28" name="Text Box 14">
            <a:extLst>
              <a:ext uri="{FF2B5EF4-FFF2-40B4-BE49-F238E27FC236}">
                <a16:creationId xmlns:a16="http://schemas.microsoft.com/office/drawing/2014/main" id="{562CEB89-3F0C-4740-92E1-071EE3500537}"/>
              </a:ext>
            </a:extLst>
          </p:cNvPr>
          <p:cNvSpPr txBox="1">
            <a:spLocks noChangeArrowheads="1"/>
          </p:cNvSpPr>
          <p:nvPr/>
        </p:nvSpPr>
        <p:spPr bwMode="auto">
          <a:xfrm>
            <a:off x="3162300" y="1813143"/>
            <a:ext cx="1506538" cy="457200"/>
          </a:xfrm>
          <a:prstGeom prst="rect">
            <a:avLst/>
          </a:prstGeom>
          <a:solidFill>
            <a:srgbClr val="FFFF99"/>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0" fontAlgn="base" hangingPunct="0">
              <a:spcBef>
                <a:spcPct val="0"/>
              </a:spcBef>
              <a:spcAft>
                <a:spcPct val="0"/>
              </a:spcAft>
            </a:pPr>
            <a:r>
              <a:rPr lang="en-US" altLang="zh-CN" sz="2400">
                <a:solidFill>
                  <a:srgbClr val="000000"/>
                </a:solidFill>
                <a:latin typeface="Arial" panose="020B0604020202020204" pitchFamily="34" charset="0"/>
                <a:ea typeface="ＭＳ Ｐゴシック" panose="020B0600070205080204" pitchFamily="34" charset="-128"/>
              </a:rPr>
              <a:t>H1:15648</a:t>
            </a:r>
          </a:p>
        </p:txBody>
      </p:sp>
      <p:sp>
        <p:nvSpPr>
          <p:cNvPr id="29" name="Freeform 12">
            <a:extLst>
              <a:ext uri="{FF2B5EF4-FFF2-40B4-BE49-F238E27FC236}">
                <a16:creationId xmlns:a16="http://schemas.microsoft.com/office/drawing/2014/main" id="{26B17000-5530-44C5-87B2-6446948D9D05}"/>
              </a:ext>
            </a:extLst>
          </p:cNvPr>
          <p:cNvSpPr>
            <a:spLocks/>
          </p:cNvSpPr>
          <p:nvPr/>
        </p:nvSpPr>
        <p:spPr bwMode="auto">
          <a:xfrm>
            <a:off x="3467100" y="1660743"/>
            <a:ext cx="762000" cy="1295400"/>
          </a:xfrm>
          <a:custGeom>
            <a:avLst/>
            <a:gdLst>
              <a:gd name="T0" fmla="*/ 0 w 480"/>
              <a:gd name="T1" fmla="*/ 0 h 816"/>
              <a:gd name="T2" fmla="*/ 192 w 480"/>
              <a:gd name="T3" fmla="*/ 240 h 816"/>
              <a:gd name="T4" fmla="*/ 48 w 480"/>
              <a:gd name="T5" fmla="*/ 288 h 816"/>
              <a:gd name="T6" fmla="*/ 432 w 480"/>
              <a:gd name="T7" fmla="*/ 528 h 816"/>
              <a:gd name="T8" fmla="*/ 336 w 480"/>
              <a:gd name="T9" fmla="*/ 720 h 816"/>
              <a:gd name="T10" fmla="*/ 432 w 480"/>
              <a:gd name="T11" fmla="*/ 816 h 816"/>
            </a:gdLst>
            <a:ahLst/>
            <a:cxnLst>
              <a:cxn ang="0">
                <a:pos x="T0" y="T1"/>
              </a:cxn>
              <a:cxn ang="0">
                <a:pos x="T2" y="T3"/>
              </a:cxn>
              <a:cxn ang="0">
                <a:pos x="T4" y="T5"/>
              </a:cxn>
              <a:cxn ang="0">
                <a:pos x="T6" y="T7"/>
              </a:cxn>
              <a:cxn ang="0">
                <a:pos x="T8" y="T9"/>
              </a:cxn>
              <a:cxn ang="0">
                <a:pos x="T10" y="T11"/>
              </a:cxn>
            </a:cxnLst>
            <a:rect l="0" t="0" r="r" b="b"/>
            <a:pathLst>
              <a:path w="480" h="816">
                <a:moveTo>
                  <a:pt x="0" y="0"/>
                </a:moveTo>
                <a:cubicBezTo>
                  <a:pt x="92" y="96"/>
                  <a:pt x="184" y="192"/>
                  <a:pt x="192" y="240"/>
                </a:cubicBezTo>
                <a:cubicBezTo>
                  <a:pt x="200" y="288"/>
                  <a:pt x="8" y="240"/>
                  <a:pt x="48" y="288"/>
                </a:cubicBezTo>
                <a:cubicBezTo>
                  <a:pt x="88" y="336"/>
                  <a:pt x="384" y="456"/>
                  <a:pt x="432" y="528"/>
                </a:cubicBezTo>
                <a:cubicBezTo>
                  <a:pt x="480" y="600"/>
                  <a:pt x="336" y="672"/>
                  <a:pt x="336" y="720"/>
                </a:cubicBezTo>
                <a:cubicBezTo>
                  <a:pt x="336" y="768"/>
                  <a:pt x="384" y="792"/>
                  <a:pt x="432" y="816"/>
                </a:cubicBezTo>
              </a:path>
            </a:pathLst>
          </a:custGeom>
          <a:noFill/>
          <a:ln w="19050" cmpd="sng">
            <a:solidFill>
              <a:srgbClr val="FF0000"/>
            </a:solidFill>
            <a:round/>
            <a:headEnd/>
            <a:tailEnd type="stealth" w="med" len="med"/>
          </a:ln>
          <a:extLst>
            <a:ext uri="{909E8E84-426E-40DD-AFC4-6F175D3DCCD1}">
              <a14:hiddenFill xmlns:a14="http://schemas.microsoft.com/office/drawing/2010/main">
                <a:solidFill>
                  <a:schemeClr val="accent1"/>
                </a:solidFill>
              </a14:hiddenFill>
            </a:ext>
          </a:extLst>
        </p:spPr>
        <p:txBody>
          <a:bodyPr wrap="none" anchor="ctr"/>
          <a:lstStyle/>
          <a:p>
            <a:pPr eaLnBrk="0" fontAlgn="base" hangingPunct="0">
              <a:spcBef>
                <a:spcPct val="0"/>
              </a:spcBef>
              <a:spcAft>
                <a:spcPct val="0"/>
              </a:spcAft>
            </a:pPr>
            <a:endParaRPr lang="zh-CN" altLang="en-US" sz="2400">
              <a:solidFill>
                <a:srgbClr val="000000"/>
              </a:solidFill>
              <a:latin typeface="Arial" panose="020B0604020202020204" pitchFamily="34" charset="0"/>
              <a:ea typeface="ＭＳ Ｐゴシック" panose="020B0600070205080204" pitchFamily="34" charset="-128"/>
            </a:endParaRPr>
          </a:p>
        </p:txBody>
      </p:sp>
      <p:sp>
        <p:nvSpPr>
          <p:cNvPr id="30" name="Text Box 15">
            <a:extLst>
              <a:ext uri="{FF2B5EF4-FFF2-40B4-BE49-F238E27FC236}">
                <a16:creationId xmlns:a16="http://schemas.microsoft.com/office/drawing/2014/main" id="{13EFE30C-3B34-49D4-A3BE-1E9EBA47D445}"/>
              </a:ext>
            </a:extLst>
          </p:cNvPr>
          <p:cNvSpPr txBox="1">
            <a:spLocks noChangeArrowheads="1"/>
          </p:cNvSpPr>
          <p:nvPr/>
        </p:nvSpPr>
        <p:spPr bwMode="auto">
          <a:xfrm>
            <a:off x="3543300" y="3184743"/>
            <a:ext cx="1506538" cy="457200"/>
          </a:xfrm>
          <a:prstGeom prst="rect">
            <a:avLst/>
          </a:prstGeom>
          <a:solidFill>
            <a:srgbClr val="FFFF99"/>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0" fontAlgn="base" hangingPunct="0">
              <a:spcBef>
                <a:spcPct val="0"/>
              </a:spcBef>
              <a:spcAft>
                <a:spcPct val="0"/>
              </a:spcAft>
            </a:pPr>
            <a:r>
              <a:rPr lang="en-US" altLang="zh-CN" sz="2400">
                <a:solidFill>
                  <a:srgbClr val="000000"/>
                </a:solidFill>
                <a:latin typeface="Arial" panose="020B0604020202020204" pitchFamily="34" charset="0"/>
                <a:ea typeface="ＭＳ Ｐゴシック" panose="020B0600070205080204" pitchFamily="34" charset="-128"/>
              </a:rPr>
              <a:t>H1:15648</a:t>
            </a:r>
          </a:p>
        </p:txBody>
      </p:sp>
      <p:sp>
        <p:nvSpPr>
          <p:cNvPr id="31" name="Text Box 16">
            <a:extLst>
              <a:ext uri="{FF2B5EF4-FFF2-40B4-BE49-F238E27FC236}">
                <a16:creationId xmlns:a16="http://schemas.microsoft.com/office/drawing/2014/main" id="{ECB19768-9829-4416-9E2A-05E4FC669DD8}"/>
              </a:ext>
            </a:extLst>
          </p:cNvPr>
          <p:cNvSpPr txBox="1">
            <a:spLocks noChangeArrowheads="1"/>
          </p:cNvSpPr>
          <p:nvPr/>
        </p:nvSpPr>
        <p:spPr bwMode="auto">
          <a:xfrm>
            <a:off x="5600700" y="1813143"/>
            <a:ext cx="1506538" cy="822325"/>
          </a:xfrm>
          <a:prstGeom prst="rect">
            <a:avLst/>
          </a:prstGeom>
          <a:solidFill>
            <a:srgbClr val="FFFF99"/>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0" fontAlgn="base" hangingPunct="0">
              <a:spcBef>
                <a:spcPct val="0"/>
              </a:spcBef>
              <a:spcAft>
                <a:spcPct val="0"/>
              </a:spcAft>
            </a:pPr>
            <a:r>
              <a:rPr lang="en-US" altLang="zh-CN" sz="2400">
                <a:solidFill>
                  <a:srgbClr val="000000"/>
                </a:solidFill>
                <a:latin typeface="Arial" panose="020B0604020202020204" pitchFamily="34" charset="0"/>
                <a:ea typeface="ＭＳ Ｐゴシック" panose="020B0600070205080204" pitchFamily="34" charset="-128"/>
              </a:rPr>
              <a:t>H1:15648</a:t>
            </a:r>
          </a:p>
          <a:p>
            <a:pPr eaLnBrk="0" fontAlgn="base" hangingPunct="0">
              <a:spcBef>
                <a:spcPct val="0"/>
              </a:spcBef>
              <a:spcAft>
                <a:spcPct val="0"/>
              </a:spcAft>
            </a:pPr>
            <a:r>
              <a:rPr lang="en-US" altLang="zh-CN" sz="2400">
                <a:solidFill>
                  <a:srgbClr val="000000"/>
                </a:solidFill>
                <a:latin typeface="Arial" panose="020B0604020202020204" pitchFamily="34" charset="0"/>
                <a:ea typeface="ＭＳ Ｐゴシック" panose="020B0600070205080204" pitchFamily="34" charset="-128"/>
              </a:rPr>
              <a:t>H1:16679</a:t>
            </a:r>
          </a:p>
        </p:txBody>
      </p:sp>
      <p:sp>
        <p:nvSpPr>
          <p:cNvPr id="32" name="Text Box 17">
            <a:extLst>
              <a:ext uri="{FF2B5EF4-FFF2-40B4-BE49-F238E27FC236}">
                <a16:creationId xmlns:a16="http://schemas.microsoft.com/office/drawing/2014/main" id="{2FE174E7-1FC4-4A20-9B4C-CB9AE4B1FA6F}"/>
              </a:ext>
            </a:extLst>
          </p:cNvPr>
          <p:cNvSpPr txBox="1">
            <a:spLocks noChangeArrowheads="1"/>
          </p:cNvSpPr>
          <p:nvPr/>
        </p:nvSpPr>
        <p:spPr bwMode="auto">
          <a:xfrm>
            <a:off x="6819900" y="3260943"/>
            <a:ext cx="1506538" cy="822325"/>
          </a:xfrm>
          <a:prstGeom prst="rect">
            <a:avLst/>
          </a:prstGeom>
          <a:solidFill>
            <a:srgbClr val="FFFF99"/>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0" fontAlgn="base" hangingPunct="0">
              <a:spcBef>
                <a:spcPct val="0"/>
              </a:spcBef>
              <a:spcAft>
                <a:spcPct val="0"/>
              </a:spcAft>
            </a:pPr>
            <a:r>
              <a:rPr lang="en-US" altLang="zh-CN" sz="2400">
                <a:solidFill>
                  <a:srgbClr val="000000"/>
                </a:solidFill>
                <a:latin typeface="Arial" panose="020B0604020202020204" pitchFamily="34" charset="0"/>
                <a:ea typeface="ＭＳ Ｐゴシック" panose="020B0600070205080204" pitchFamily="34" charset="-128"/>
              </a:rPr>
              <a:t>H1:15648</a:t>
            </a:r>
          </a:p>
          <a:p>
            <a:pPr eaLnBrk="0" fontAlgn="base" hangingPunct="0">
              <a:spcBef>
                <a:spcPct val="0"/>
              </a:spcBef>
              <a:spcAft>
                <a:spcPct val="0"/>
              </a:spcAft>
            </a:pPr>
            <a:r>
              <a:rPr lang="en-US" altLang="zh-CN" sz="2400">
                <a:solidFill>
                  <a:srgbClr val="000000"/>
                </a:solidFill>
                <a:latin typeface="Arial" panose="020B0604020202020204" pitchFamily="34" charset="0"/>
                <a:ea typeface="ＭＳ Ｐゴシック" panose="020B0600070205080204" pitchFamily="34" charset="-128"/>
              </a:rPr>
              <a:t>H2:23657</a:t>
            </a:r>
          </a:p>
        </p:txBody>
      </p:sp>
      <p:sp>
        <p:nvSpPr>
          <p:cNvPr id="33" name="Text Box 9">
            <a:extLst>
              <a:ext uri="{FF2B5EF4-FFF2-40B4-BE49-F238E27FC236}">
                <a16:creationId xmlns:a16="http://schemas.microsoft.com/office/drawing/2014/main" id="{91E99605-9135-413B-B992-DB60BA48FC0E}"/>
              </a:ext>
            </a:extLst>
          </p:cNvPr>
          <p:cNvSpPr txBox="1">
            <a:spLocks noChangeArrowheads="1"/>
          </p:cNvSpPr>
          <p:nvPr/>
        </p:nvSpPr>
        <p:spPr bwMode="auto">
          <a:xfrm>
            <a:off x="2189956" y="3260943"/>
            <a:ext cx="573088"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0" fontAlgn="base" hangingPunct="0">
              <a:spcBef>
                <a:spcPct val="0"/>
              </a:spcBef>
              <a:spcAft>
                <a:spcPct val="0"/>
              </a:spcAft>
            </a:pPr>
            <a:r>
              <a:rPr lang="en-US" altLang="zh-CN" sz="2400" dirty="0">
                <a:solidFill>
                  <a:srgbClr val="000000"/>
                </a:solidFill>
                <a:latin typeface="Arial" panose="020B0604020202020204" pitchFamily="34" charset="0"/>
                <a:ea typeface="ＭＳ Ｐゴシック" panose="020B0600070205080204" pitchFamily="34" charset="-128"/>
              </a:rPr>
              <a:t>H2</a:t>
            </a:r>
          </a:p>
        </p:txBody>
      </p:sp>
    </p:spTree>
    <p:extLst>
      <p:ext uri="{BB962C8B-B14F-4D97-AF65-F5344CB8AC3E}">
        <p14:creationId xmlns:p14="http://schemas.microsoft.com/office/powerpoint/2010/main" val="795129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animBg="1"/>
      <p:bldP spid="29" grpId="0" animBg="1"/>
      <p:bldP spid="30" grpId="0" animBg="1"/>
      <p:bldP spid="31" grpId="0" animBg="1"/>
      <p:bldP spid="32"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C0051E-094C-4244-8EF7-033107DE91B6}"/>
              </a:ext>
            </a:extLst>
          </p:cNvPr>
          <p:cNvSpPr>
            <a:spLocks noGrp="1"/>
          </p:cNvSpPr>
          <p:nvPr>
            <p:ph type="title"/>
          </p:nvPr>
        </p:nvSpPr>
        <p:spPr/>
        <p:txBody>
          <a:bodyPr/>
          <a:lstStyle/>
          <a:p>
            <a:r>
              <a:rPr lang="en-US" altLang="zh-CN" dirty="0"/>
              <a:t>How to Deal w/ Conflicts?</a:t>
            </a:r>
            <a:endParaRPr lang="zh-CN" altLang="en-US" dirty="0"/>
          </a:p>
        </p:txBody>
      </p:sp>
      <p:sp>
        <p:nvSpPr>
          <p:cNvPr id="3" name="灯片编号占位符 2">
            <a:extLst>
              <a:ext uri="{FF2B5EF4-FFF2-40B4-BE49-F238E27FC236}">
                <a16:creationId xmlns:a16="http://schemas.microsoft.com/office/drawing/2014/main" id="{FBB022A7-736F-49FB-8FCB-34360F6B309E}"/>
              </a:ext>
            </a:extLst>
          </p:cNvPr>
          <p:cNvSpPr>
            <a:spLocks noGrp="1"/>
          </p:cNvSpPr>
          <p:nvPr>
            <p:ph type="sldNum" sz="quarter" idx="12"/>
          </p:nvPr>
        </p:nvSpPr>
        <p:spPr/>
        <p:txBody>
          <a:bodyPr/>
          <a:lstStyle/>
          <a:p>
            <a:fld id="{F210D295-9B15-4757-888B-4FDF115DEA16}" type="slidenum">
              <a:rPr lang="zh-CN" altLang="en-US" smtClean="0"/>
              <a:t>73</a:t>
            </a:fld>
            <a:endParaRPr lang="zh-CN" altLang="en-US"/>
          </a:p>
        </p:txBody>
      </p:sp>
      <p:sp>
        <p:nvSpPr>
          <p:cNvPr id="4" name="内容占位符 3">
            <a:extLst>
              <a:ext uri="{FF2B5EF4-FFF2-40B4-BE49-F238E27FC236}">
                <a16:creationId xmlns:a16="http://schemas.microsoft.com/office/drawing/2014/main" id="{5D0F0E6A-E3F3-4AB2-9BFB-5FB21FE603AB}"/>
              </a:ext>
            </a:extLst>
          </p:cNvPr>
          <p:cNvSpPr>
            <a:spLocks noGrp="1"/>
          </p:cNvSpPr>
          <p:nvPr>
            <p:ph idx="1"/>
          </p:nvPr>
        </p:nvSpPr>
        <p:spPr>
          <a:xfrm>
            <a:off x="838200" y="4219990"/>
            <a:ext cx="10515600" cy="2288757"/>
          </a:xfrm>
        </p:spPr>
        <p:txBody>
          <a:bodyPr/>
          <a:lstStyle/>
          <a:p>
            <a:r>
              <a:rPr lang="en-US" altLang="zh-CN" dirty="0"/>
              <a:t>Easy: mailboxes w/ two different set of messages</a:t>
            </a:r>
          </a:p>
          <a:p>
            <a:r>
              <a:rPr lang="en-US" altLang="zh-CN" dirty="0"/>
              <a:t>Medium: changes to different lines of a C source file</a:t>
            </a:r>
          </a:p>
          <a:p>
            <a:r>
              <a:rPr lang="en-US" altLang="zh-CN" dirty="0"/>
              <a:t>Hard: changes to same line of a C source file</a:t>
            </a:r>
          </a:p>
          <a:p>
            <a:r>
              <a:rPr lang="en-US" altLang="zh-CN" dirty="0"/>
              <a:t>After conflict resolution, add a new item to the history</a:t>
            </a:r>
            <a:endParaRPr lang="zh-CN" altLang="en-US" dirty="0"/>
          </a:p>
        </p:txBody>
      </p:sp>
      <p:sp>
        <p:nvSpPr>
          <p:cNvPr id="5" name="Line 4">
            <a:extLst>
              <a:ext uri="{FF2B5EF4-FFF2-40B4-BE49-F238E27FC236}">
                <a16:creationId xmlns:a16="http://schemas.microsoft.com/office/drawing/2014/main" id="{8C278FD3-F6E7-4C04-8D92-669CC8D9C1AA}"/>
              </a:ext>
            </a:extLst>
          </p:cNvPr>
          <p:cNvSpPr>
            <a:spLocks noChangeShapeType="1"/>
          </p:cNvSpPr>
          <p:nvPr/>
        </p:nvSpPr>
        <p:spPr bwMode="auto">
          <a:xfrm>
            <a:off x="2933700" y="1736943"/>
            <a:ext cx="66294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pic>
        <p:nvPicPr>
          <p:cNvPr id="6" name="Picture 8" descr="MCj04316420000[1]">
            <a:extLst>
              <a:ext uri="{FF2B5EF4-FFF2-40B4-BE49-F238E27FC236}">
                <a16:creationId xmlns:a16="http://schemas.microsoft.com/office/drawing/2014/main" id="{C94E3E33-C8AC-4C23-81D8-7FCA8D659A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500" y="1127343"/>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6">
            <a:extLst>
              <a:ext uri="{FF2B5EF4-FFF2-40B4-BE49-F238E27FC236}">
                <a16:creationId xmlns:a16="http://schemas.microsoft.com/office/drawing/2014/main" id="{7A89D9C5-2EFB-4BBF-9A85-7D4126DBE37B}"/>
              </a:ext>
            </a:extLst>
          </p:cNvPr>
          <p:cNvSpPr>
            <a:spLocks noChangeShapeType="1"/>
          </p:cNvSpPr>
          <p:nvPr/>
        </p:nvSpPr>
        <p:spPr bwMode="auto">
          <a:xfrm>
            <a:off x="2933700" y="3108543"/>
            <a:ext cx="66294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pic>
        <p:nvPicPr>
          <p:cNvPr id="8" name="Picture 8" descr="MCj04316420000[1]">
            <a:extLst>
              <a:ext uri="{FF2B5EF4-FFF2-40B4-BE49-F238E27FC236}">
                <a16:creationId xmlns:a16="http://schemas.microsoft.com/office/drawing/2014/main" id="{406FEC2F-A4D9-448D-BFBC-4E4FBF4D58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500" y="2498943"/>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8">
            <a:extLst>
              <a:ext uri="{FF2B5EF4-FFF2-40B4-BE49-F238E27FC236}">
                <a16:creationId xmlns:a16="http://schemas.microsoft.com/office/drawing/2014/main" id="{B92A356A-55C9-49D6-A95B-C830D1BF4C81}"/>
              </a:ext>
            </a:extLst>
          </p:cNvPr>
          <p:cNvSpPr txBox="1">
            <a:spLocks noChangeArrowheads="1"/>
          </p:cNvSpPr>
          <p:nvPr/>
        </p:nvSpPr>
        <p:spPr bwMode="auto">
          <a:xfrm>
            <a:off x="2232025" y="1784568"/>
            <a:ext cx="573088"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0" fontAlgn="base" hangingPunct="0">
              <a:spcBef>
                <a:spcPct val="0"/>
              </a:spcBef>
              <a:spcAft>
                <a:spcPct val="0"/>
              </a:spcAft>
            </a:pPr>
            <a:r>
              <a:rPr lang="en-US" altLang="zh-CN" sz="2400">
                <a:solidFill>
                  <a:srgbClr val="000000"/>
                </a:solidFill>
                <a:latin typeface="Arial" panose="020B0604020202020204" pitchFamily="34" charset="0"/>
                <a:ea typeface="ＭＳ Ｐゴシック" panose="020B0600070205080204" pitchFamily="34" charset="-128"/>
              </a:rPr>
              <a:t>H1</a:t>
            </a:r>
          </a:p>
        </p:txBody>
      </p:sp>
      <p:sp>
        <p:nvSpPr>
          <p:cNvPr id="10" name="Text Box 9">
            <a:extLst>
              <a:ext uri="{FF2B5EF4-FFF2-40B4-BE49-F238E27FC236}">
                <a16:creationId xmlns:a16="http://schemas.microsoft.com/office/drawing/2014/main" id="{1D786769-4D88-41EE-829F-8E8E0FF19A6F}"/>
              </a:ext>
            </a:extLst>
          </p:cNvPr>
          <p:cNvSpPr txBox="1">
            <a:spLocks noChangeArrowheads="1"/>
          </p:cNvSpPr>
          <p:nvPr/>
        </p:nvSpPr>
        <p:spPr bwMode="auto">
          <a:xfrm>
            <a:off x="3070225" y="1174968"/>
            <a:ext cx="928688"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0" fontAlgn="base" hangingPunct="0">
              <a:spcBef>
                <a:spcPct val="0"/>
              </a:spcBef>
              <a:spcAft>
                <a:spcPct val="0"/>
              </a:spcAft>
            </a:pPr>
            <a:r>
              <a:rPr lang="en-US" altLang="zh-CN" sz="2400">
                <a:solidFill>
                  <a:srgbClr val="000000"/>
                </a:solidFill>
                <a:latin typeface="Arial" panose="020B0604020202020204" pitchFamily="34" charset="0"/>
                <a:ea typeface="ＭＳ Ｐゴシック" panose="020B0600070205080204" pitchFamily="34" charset="-128"/>
              </a:rPr>
              <a:t>W(f)a</a:t>
            </a:r>
          </a:p>
        </p:txBody>
      </p:sp>
      <p:sp>
        <p:nvSpPr>
          <p:cNvPr id="11" name="Text Box 10">
            <a:extLst>
              <a:ext uri="{FF2B5EF4-FFF2-40B4-BE49-F238E27FC236}">
                <a16:creationId xmlns:a16="http://schemas.microsoft.com/office/drawing/2014/main" id="{AEB6012C-A228-49A2-B6BF-685700FBF858}"/>
              </a:ext>
            </a:extLst>
          </p:cNvPr>
          <p:cNvSpPr txBox="1">
            <a:spLocks noChangeArrowheads="1"/>
          </p:cNvSpPr>
          <p:nvPr/>
        </p:nvSpPr>
        <p:spPr bwMode="auto">
          <a:xfrm>
            <a:off x="5829300" y="1203543"/>
            <a:ext cx="928688"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0" fontAlgn="base" hangingPunct="0">
              <a:spcBef>
                <a:spcPct val="0"/>
              </a:spcBef>
              <a:spcAft>
                <a:spcPct val="0"/>
              </a:spcAft>
            </a:pPr>
            <a:r>
              <a:rPr lang="en-US" altLang="zh-CN" sz="2400">
                <a:solidFill>
                  <a:srgbClr val="000000"/>
                </a:solidFill>
                <a:latin typeface="Arial" panose="020B0604020202020204" pitchFamily="34" charset="0"/>
                <a:ea typeface="ＭＳ Ｐゴシック" panose="020B0600070205080204" pitchFamily="34" charset="-128"/>
              </a:rPr>
              <a:t>W(f)b</a:t>
            </a:r>
          </a:p>
        </p:txBody>
      </p:sp>
      <p:sp>
        <p:nvSpPr>
          <p:cNvPr id="12" name="Text Box 11">
            <a:extLst>
              <a:ext uri="{FF2B5EF4-FFF2-40B4-BE49-F238E27FC236}">
                <a16:creationId xmlns:a16="http://schemas.microsoft.com/office/drawing/2014/main" id="{D2D2EAAF-BAA3-42BE-893E-14787A84A2E1}"/>
              </a:ext>
            </a:extLst>
          </p:cNvPr>
          <p:cNvSpPr txBox="1">
            <a:spLocks noChangeArrowheads="1"/>
          </p:cNvSpPr>
          <p:nvPr/>
        </p:nvSpPr>
        <p:spPr bwMode="auto">
          <a:xfrm>
            <a:off x="7048500" y="2575143"/>
            <a:ext cx="91122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0" fontAlgn="base" hangingPunct="0">
              <a:spcBef>
                <a:spcPct val="0"/>
              </a:spcBef>
              <a:spcAft>
                <a:spcPct val="0"/>
              </a:spcAft>
            </a:pPr>
            <a:r>
              <a:rPr lang="en-US" altLang="zh-CN" sz="2400" dirty="0">
                <a:solidFill>
                  <a:srgbClr val="000000"/>
                </a:solidFill>
                <a:latin typeface="Arial" panose="020B0604020202020204" pitchFamily="34" charset="0"/>
                <a:ea typeface="ＭＳ Ｐゴシック" panose="020B0600070205080204" pitchFamily="34" charset="-128"/>
              </a:rPr>
              <a:t>W(f)c</a:t>
            </a:r>
          </a:p>
        </p:txBody>
      </p:sp>
      <p:sp>
        <p:nvSpPr>
          <p:cNvPr id="13" name="Freeform 13">
            <a:extLst>
              <a:ext uri="{FF2B5EF4-FFF2-40B4-BE49-F238E27FC236}">
                <a16:creationId xmlns:a16="http://schemas.microsoft.com/office/drawing/2014/main" id="{668AE7C5-BD54-4562-9209-202A786F3408}"/>
              </a:ext>
            </a:extLst>
          </p:cNvPr>
          <p:cNvSpPr>
            <a:spLocks/>
          </p:cNvSpPr>
          <p:nvPr/>
        </p:nvSpPr>
        <p:spPr bwMode="auto">
          <a:xfrm>
            <a:off x="7988300" y="1736943"/>
            <a:ext cx="622300" cy="1219200"/>
          </a:xfrm>
          <a:custGeom>
            <a:avLst/>
            <a:gdLst>
              <a:gd name="T0" fmla="*/ 80 w 392"/>
              <a:gd name="T1" fmla="*/ 768 h 768"/>
              <a:gd name="T2" fmla="*/ 32 w 392"/>
              <a:gd name="T3" fmla="*/ 528 h 768"/>
              <a:gd name="T4" fmla="*/ 272 w 392"/>
              <a:gd name="T5" fmla="*/ 576 h 768"/>
              <a:gd name="T6" fmla="*/ 224 w 392"/>
              <a:gd name="T7" fmla="*/ 288 h 768"/>
              <a:gd name="T8" fmla="*/ 368 w 392"/>
              <a:gd name="T9" fmla="*/ 192 h 768"/>
              <a:gd name="T10" fmla="*/ 368 w 392"/>
              <a:gd name="T11" fmla="*/ 0 h 768"/>
            </a:gdLst>
            <a:ahLst/>
            <a:cxnLst>
              <a:cxn ang="0">
                <a:pos x="T0" y="T1"/>
              </a:cxn>
              <a:cxn ang="0">
                <a:pos x="T2" y="T3"/>
              </a:cxn>
              <a:cxn ang="0">
                <a:pos x="T4" y="T5"/>
              </a:cxn>
              <a:cxn ang="0">
                <a:pos x="T6" y="T7"/>
              </a:cxn>
              <a:cxn ang="0">
                <a:pos x="T8" y="T9"/>
              </a:cxn>
              <a:cxn ang="0">
                <a:pos x="T10" y="T11"/>
              </a:cxn>
            </a:cxnLst>
            <a:rect l="0" t="0" r="r" b="b"/>
            <a:pathLst>
              <a:path w="392" h="768">
                <a:moveTo>
                  <a:pt x="80" y="768"/>
                </a:moveTo>
                <a:cubicBezTo>
                  <a:pt x="40" y="664"/>
                  <a:pt x="0" y="560"/>
                  <a:pt x="32" y="528"/>
                </a:cubicBezTo>
                <a:cubicBezTo>
                  <a:pt x="64" y="496"/>
                  <a:pt x="240" y="616"/>
                  <a:pt x="272" y="576"/>
                </a:cubicBezTo>
                <a:cubicBezTo>
                  <a:pt x="304" y="536"/>
                  <a:pt x="208" y="352"/>
                  <a:pt x="224" y="288"/>
                </a:cubicBezTo>
                <a:cubicBezTo>
                  <a:pt x="240" y="224"/>
                  <a:pt x="344" y="240"/>
                  <a:pt x="368" y="192"/>
                </a:cubicBezTo>
                <a:cubicBezTo>
                  <a:pt x="392" y="144"/>
                  <a:pt x="380" y="72"/>
                  <a:pt x="368" y="0"/>
                </a:cubicBezTo>
              </a:path>
            </a:pathLst>
          </a:custGeom>
          <a:noFill/>
          <a:ln w="19050" cmpd="sng">
            <a:solidFill>
              <a:srgbClr val="FF0000"/>
            </a:solidFill>
            <a:round/>
            <a:headEnd/>
            <a:tailEnd type="stealth" w="med" len="med"/>
          </a:ln>
          <a:extLst>
            <a:ext uri="{909E8E84-426E-40DD-AFC4-6F175D3DCCD1}">
              <a14:hiddenFill xmlns:a14="http://schemas.microsoft.com/office/drawing/2010/main">
                <a:solidFill>
                  <a:schemeClr val="accent1"/>
                </a:solidFill>
              </a14:hiddenFill>
            </a:ext>
          </a:extLst>
        </p:spPr>
        <p:txBody>
          <a:bodyPr wrap="none" anchor="ctr"/>
          <a:lstStyle/>
          <a:p>
            <a:pPr eaLnBrk="0" fontAlgn="base" hangingPunct="0">
              <a:spcBef>
                <a:spcPct val="0"/>
              </a:spcBef>
              <a:spcAft>
                <a:spcPct val="0"/>
              </a:spcAft>
            </a:pPr>
            <a:endParaRPr lang="zh-CN" altLang="en-US" sz="2400">
              <a:solidFill>
                <a:srgbClr val="000000"/>
              </a:solidFill>
              <a:latin typeface="Arial" panose="020B0604020202020204" pitchFamily="34" charset="0"/>
              <a:ea typeface="ＭＳ Ｐゴシック" panose="020B0600070205080204" pitchFamily="34" charset="-128"/>
            </a:endParaRPr>
          </a:p>
        </p:txBody>
      </p:sp>
      <p:sp>
        <p:nvSpPr>
          <p:cNvPr id="14" name="Text Box 14">
            <a:extLst>
              <a:ext uri="{FF2B5EF4-FFF2-40B4-BE49-F238E27FC236}">
                <a16:creationId xmlns:a16="http://schemas.microsoft.com/office/drawing/2014/main" id="{46A3822C-4EBD-4FA7-9DEF-0327D3745BD7}"/>
              </a:ext>
            </a:extLst>
          </p:cNvPr>
          <p:cNvSpPr txBox="1">
            <a:spLocks noChangeArrowheads="1"/>
          </p:cNvSpPr>
          <p:nvPr/>
        </p:nvSpPr>
        <p:spPr bwMode="auto">
          <a:xfrm>
            <a:off x="3162300" y="1813143"/>
            <a:ext cx="1506538" cy="457200"/>
          </a:xfrm>
          <a:prstGeom prst="rect">
            <a:avLst/>
          </a:prstGeom>
          <a:solidFill>
            <a:srgbClr val="FFFF99"/>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0" fontAlgn="base" hangingPunct="0">
              <a:spcBef>
                <a:spcPct val="0"/>
              </a:spcBef>
              <a:spcAft>
                <a:spcPct val="0"/>
              </a:spcAft>
            </a:pPr>
            <a:r>
              <a:rPr lang="en-US" altLang="zh-CN" sz="2400">
                <a:solidFill>
                  <a:srgbClr val="000000"/>
                </a:solidFill>
                <a:latin typeface="Arial" panose="020B0604020202020204" pitchFamily="34" charset="0"/>
                <a:ea typeface="ＭＳ Ｐゴシック" panose="020B0600070205080204" pitchFamily="34" charset="-128"/>
              </a:rPr>
              <a:t>H1:15648</a:t>
            </a:r>
          </a:p>
        </p:txBody>
      </p:sp>
      <p:sp>
        <p:nvSpPr>
          <p:cNvPr id="15" name="Freeform 12">
            <a:extLst>
              <a:ext uri="{FF2B5EF4-FFF2-40B4-BE49-F238E27FC236}">
                <a16:creationId xmlns:a16="http://schemas.microsoft.com/office/drawing/2014/main" id="{BCD5903F-0B79-4681-984A-CB35FDE136F1}"/>
              </a:ext>
            </a:extLst>
          </p:cNvPr>
          <p:cNvSpPr>
            <a:spLocks/>
          </p:cNvSpPr>
          <p:nvPr/>
        </p:nvSpPr>
        <p:spPr bwMode="auto">
          <a:xfrm>
            <a:off x="3467100" y="1660743"/>
            <a:ext cx="762000" cy="1295400"/>
          </a:xfrm>
          <a:custGeom>
            <a:avLst/>
            <a:gdLst>
              <a:gd name="T0" fmla="*/ 0 w 480"/>
              <a:gd name="T1" fmla="*/ 0 h 816"/>
              <a:gd name="T2" fmla="*/ 192 w 480"/>
              <a:gd name="T3" fmla="*/ 240 h 816"/>
              <a:gd name="T4" fmla="*/ 48 w 480"/>
              <a:gd name="T5" fmla="*/ 288 h 816"/>
              <a:gd name="T6" fmla="*/ 432 w 480"/>
              <a:gd name="T7" fmla="*/ 528 h 816"/>
              <a:gd name="T8" fmla="*/ 336 w 480"/>
              <a:gd name="T9" fmla="*/ 720 h 816"/>
              <a:gd name="T10" fmla="*/ 432 w 480"/>
              <a:gd name="T11" fmla="*/ 816 h 816"/>
            </a:gdLst>
            <a:ahLst/>
            <a:cxnLst>
              <a:cxn ang="0">
                <a:pos x="T0" y="T1"/>
              </a:cxn>
              <a:cxn ang="0">
                <a:pos x="T2" y="T3"/>
              </a:cxn>
              <a:cxn ang="0">
                <a:pos x="T4" y="T5"/>
              </a:cxn>
              <a:cxn ang="0">
                <a:pos x="T6" y="T7"/>
              </a:cxn>
              <a:cxn ang="0">
                <a:pos x="T8" y="T9"/>
              </a:cxn>
              <a:cxn ang="0">
                <a:pos x="T10" y="T11"/>
              </a:cxn>
            </a:cxnLst>
            <a:rect l="0" t="0" r="r" b="b"/>
            <a:pathLst>
              <a:path w="480" h="816">
                <a:moveTo>
                  <a:pt x="0" y="0"/>
                </a:moveTo>
                <a:cubicBezTo>
                  <a:pt x="92" y="96"/>
                  <a:pt x="184" y="192"/>
                  <a:pt x="192" y="240"/>
                </a:cubicBezTo>
                <a:cubicBezTo>
                  <a:pt x="200" y="288"/>
                  <a:pt x="8" y="240"/>
                  <a:pt x="48" y="288"/>
                </a:cubicBezTo>
                <a:cubicBezTo>
                  <a:pt x="88" y="336"/>
                  <a:pt x="384" y="456"/>
                  <a:pt x="432" y="528"/>
                </a:cubicBezTo>
                <a:cubicBezTo>
                  <a:pt x="480" y="600"/>
                  <a:pt x="336" y="672"/>
                  <a:pt x="336" y="720"/>
                </a:cubicBezTo>
                <a:cubicBezTo>
                  <a:pt x="336" y="768"/>
                  <a:pt x="384" y="792"/>
                  <a:pt x="432" y="816"/>
                </a:cubicBezTo>
              </a:path>
            </a:pathLst>
          </a:custGeom>
          <a:noFill/>
          <a:ln w="19050" cmpd="sng">
            <a:solidFill>
              <a:srgbClr val="FF0000"/>
            </a:solidFill>
            <a:round/>
            <a:headEnd/>
            <a:tailEnd type="stealth" w="med" len="med"/>
          </a:ln>
          <a:extLst>
            <a:ext uri="{909E8E84-426E-40DD-AFC4-6F175D3DCCD1}">
              <a14:hiddenFill xmlns:a14="http://schemas.microsoft.com/office/drawing/2010/main">
                <a:solidFill>
                  <a:schemeClr val="accent1"/>
                </a:solidFill>
              </a14:hiddenFill>
            </a:ext>
          </a:extLst>
        </p:spPr>
        <p:txBody>
          <a:bodyPr wrap="none" anchor="ctr"/>
          <a:lstStyle/>
          <a:p>
            <a:pPr eaLnBrk="0" fontAlgn="base" hangingPunct="0">
              <a:spcBef>
                <a:spcPct val="0"/>
              </a:spcBef>
              <a:spcAft>
                <a:spcPct val="0"/>
              </a:spcAft>
            </a:pPr>
            <a:endParaRPr lang="zh-CN" altLang="en-US" sz="2400">
              <a:solidFill>
                <a:srgbClr val="000000"/>
              </a:solidFill>
              <a:latin typeface="Arial" panose="020B0604020202020204" pitchFamily="34" charset="0"/>
              <a:ea typeface="ＭＳ Ｐゴシック" panose="020B0600070205080204" pitchFamily="34" charset="-128"/>
            </a:endParaRPr>
          </a:p>
        </p:txBody>
      </p:sp>
      <p:sp>
        <p:nvSpPr>
          <p:cNvPr id="16" name="Text Box 15">
            <a:extLst>
              <a:ext uri="{FF2B5EF4-FFF2-40B4-BE49-F238E27FC236}">
                <a16:creationId xmlns:a16="http://schemas.microsoft.com/office/drawing/2014/main" id="{859D1D3A-3469-4310-9FFA-A5B7F9252DA5}"/>
              </a:ext>
            </a:extLst>
          </p:cNvPr>
          <p:cNvSpPr txBox="1">
            <a:spLocks noChangeArrowheads="1"/>
          </p:cNvSpPr>
          <p:nvPr/>
        </p:nvSpPr>
        <p:spPr bwMode="auto">
          <a:xfrm>
            <a:off x="3543300" y="3184743"/>
            <a:ext cx="1506538" cy="457200"/>
          </a:xfrm>
          <a:prstGeom prst="rect">
            <a:avLst/>
          </a:prstGeom>
          <a:solidFill>
            <a:srgbClr val="FFFF99"/>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0" fontAlgn="base" hangingPunct="0">
              <a:spcBef>
                <a:spcPct val="0"/>
              </a:spcBef>
              <a:spcAft>
                <a:spcPct val="0"/>
              </a:spcAft>
            </a:pPr>
            <a:r>
              <a:rPr lang="en-US" altLang="zh-CN" sz="2400">
                <a:solidFill>
                  <a:srgbClr val="000000"/>
                </a:solidFill>
                <a:latin typeface="Arial" panose="020B0604020202020204" pitchFamily="34" charset="0"/>
                <a:ea typeface="ＭＳ Ｐゴシック" panose="020B0600070205080204" pitchFamily="34" charset="-128"/>
              </a:rPr>
              <a:t>H1:15648</a:t>
            </a:r>
          </a:p>
        </p:txBody>
      </p:sp>
      <p:sp>
        <p:nvSpPr>
          <p:cNvPr id="17" name="Text Box 16">
            <a:extLst>
              <a:ext uri="{FF2B5EF4-FFF2-40B4-BE49-F238E27FC236}">
                <a16:creationId xmlns:a16="http://schemas.microsoft.com/office/drawing/2014/main" id="{35DD6DB2-F717-49AF-B4AE-8A5C25E7B2BD}"/>
              </a:ext>
            </a:extLst>
          </p:cNvPr>
          <p:cNvSpPr txBox="1">
            <a:spLocks noChangeArrowheads="1"/>
          </p:cNvSpPr>
          <p:nvPr/>
        </p:nvSpPr>
        <p:spPr bwMode="auto">
          <a:xfrm>
            <a:off x="5600700" y="1813143"/>
            <a:ext cx="1506538" cy="822325"/>
          </a:xfrm>
          <a:prstGeom prst="rect">
            <a:avLst/>
          </a:prstGeom>
          <a:solidFill>
            <a:srgbClr val="FFFF99"/>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0" fontAlgn="base" hangingPunct="0">
              <a:spcBef>
                <a:spcPct val="0"/>
              </a:spcBef>
              <a:spcAft>
                <a:spcPct val="0"/>
              </a:spcAft>
            </a:pPr>
            <a:r>
              <a:rPr lang="en-US" altLang="zh-CN" sz="2400">
                <a:solidFill>
                  <a:srgbClr val="000000"/>
                </a:solidFill>
                <a:latin typeface="Arial" panose="020B0604020202020204" pitchFamily="34" charset="0"/>
                <a:ea typeface="ＭＳ Ｐゴシック" panose="020B0600070205080204" pitchFamily="34" charset="-128"/>
              </a:rPr>
              <a:t>H1:15648</a:t>
            </a:r>
          </a:p>
          <a:p>
            <a:pPr eaLnBrk="0" fontAlgn="base" hangingPunct="0">
              <a:spcBef>
                <a:spcPct val="0"/>
              </a:spcBef>
              <a:spcAft>
                <a:spcPct val="0"/>
              </a:spcAft>
            </a:pPr>
            <a:r>
              <a:rPr lang="en-US" altLang="zh-CN" sz="2400">
                <a:solidFill>
                  <a:srgbClr val="000000"/>
                </a:solidFill>
                <a:latin typeface="Arial" panose="020B0604020202020204" pitchFamily="34" charset="0"/>
                <a:ea typeface="ＭＳ Ｐゴシック" panose="020B0600070205080204" pitchFamily="34" charset="-128"/>
              </a:rPr>
              <a:t>H1:16679</a:t>
            </a:r>
          </a:p>
        </p:txBody>
      </p:sp>
      <p:sp>
        <p:nvSpPr>
          <p:cNvPr id="18" name="Text Box 17">
            <a:extLst>
              <a:ext uri="{FF2B5EF4-FFF2-40B4-BE49-F238E27FC236}">
                <a16:creationId xmlns:a16="http://schemas.microsoft.com/office/drawing/2014/main" id="{37FAF937-680F-4423-A907-3925CB1787A0}"/>
              </a:ext>
            </a:extLst>
          </p:cNvPr>
          <p:cNvSpPr txBox="1">
            <a:spLocks noChangeArrowheads="1"/>
          </p:cNvSpPr>
          <p:nvPr/>
        </p:nvSpPr>
        <p:spPr bwMode="auto">
          <a:xfrm>
            <a:off x="6819900" y="3260943"/>
            <a:ext cx="1506538" cy="822325"/>
          </a:xfrm>
          <a:prstGeom prst="rect">
            <a:avLst/>
          </a:prstGeom>
          <a:solidFill>
            <a:srgbClr val="FFFF99"/>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0" fontAlgn="base" hangingPunct="0">
              <a:spcBef>
                <a:spcPct val="0"/>
              </a:spcBef>
              <a:spcAft>
                <a:spcPct val="0"/>
              </a:spcAft>
            </a:pPr>
            <a:r>
              <a:rPr lang="en-US" altLang="zh-CN" sz="2400">
                <a:solidFill>
                  <a:srgbClr val="000000"/>
                </a:solidFill>
                <a:latin typeface="Arial" panose="020B0604020202020204" pitchFamily="34" charset="0"/>
                <a:ea typeface="ＭＳ Ｐゴシック" panose="020B0600070205080204" pitchFamily="34" charset="-128"/>
              </a:rPr>
              <a:t>H1:15648</a:t>
            </a:r>
          </a:p>
          <a:p>
            <a:pPr eaLnBrk="0" fontAlgn="base" hangingPunct="0">
              <a:spcBef>
                <a:spcPct val="0"/>
              </a:spcBef>
              <a:spcAft>
                <a:spcPct val="0"/>
              </a:spcAft>
            </a:pPr>
            <a:r>
              <a:rPr lang="en-US" altLang="zh-CN" sz="2400">
                <a:solidFill>
                  <a:srgbClr val="000000"/>
                </a:solidFill>
                <a:latin typeface="Arial" panose="020B0604020202020204" pitchFamily="34" charset="0"/>
                <a:ea typeface="ＭＳ Ｐゴシック" panose="020B0600070205080204" pitchFamily="34" charset="-128"/>
              </a:rPr>
              <a:t>H2:23657</a:t>
            </a:r>
          </a:p>
        </p:txBody>
      </p:sp>
      <p:sp>
        <p:nvSpPr>
          <p:cNvPr id="19" name="Text Box 9">
            <a:extLst>
              <a:ext uri="{FF2B5EF4-FFF2-40B4-BE49-F238E27FC236}">
                <a16:creationId xmlns:a16="http://schemas.microsoft.com/office/drawing/2014/main" id="{38432272-2C7A-4FA8-B2AF-F67BC33E4549}"/>
              </a:ext>
            </a:extLst>
          </p:cNvPr>
          <p:cNvSpPr txBox="1">
            <a:spLocks noChangeArrowheads="1"/>
          </p:cNvSpPr>
          <p:nvPr/>
        </p:nvSpPr>
        <p:spPr bwMode="auto">
          <a:xfrm>
            <a:off x="2189956" y="3260943"/>
            <a:ext cx="573088"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0" fontAlgn="base" hangingPunct="0">
              <a:spcBef>
                <a:spcPct val="0"/>
              </a:spcBef>
              <a:spcAft>
                <a:spcPct val="0"/>
              </a:spcAft>
            </a:pPr>
            <a:r>
              <a:rPr lang="en-US" altLang="zh-CN" sz="2400" dirty="0">
                <a:solidFill>
                  <a:srgbClr val="000000"/>
                </a:solidFill>
                <a:latin typeface="Arial" panose="020B0604020202020204" pitchFamily="34" charset="0"/>
                <a:ea typeface="ＭＳ Ｐゴシック" panose="020B0600070205080204" pitchFamily="34" charset="-128"/>
              </a:rPr>
              <a:t>H2</a:t>
            </a:r>
          </a:p>
        </p:txBody>
      </p:sp>
      <p:sp>
        <p:nvSpPr>
          <p:cNvPr id="20" name="文本框 19">
            <a:extLst>
              <a:ext uri="{FF2B5EF4-FFF2-40B4-BE49-F238E27FC236}">
                <a16:creationId xmlns:a16="http://schemas.microsoft.com/office/drawing/2014/main" id="{50FC2DFC-5936-483A-BCC2-3BBA62235580}"/>
              </a:ext>
            </a:extLst>
          </p:cNvPr>
          <p:cNvSpPr txBox="1"/>
          <p:nvPr/>
        </p:nvSpPr>
        <p:spPr>
          <a:xfrm>
            <a:off x="7750343" y="879357"/>
            <a:ext cx="1098213" cy="1862048"/>
          </a:xfrm>
          <a:prstGeom prst="rect">
            <a:avLst/>
          </a:prstGeom>
          <a:noFill/>
        </p:spPr>
        <p:txBody>
          <a:bodyPr wrap="square" rtlCol="0">
            <a:spAutoFit/>
          </a:bodyPr>
          <a:lstStyle/>
          <a:p>
            <a:r>
              <a:rPr lang="en-US" altLang="zh-CN" sz="11500" b="1" dirty="0">
                <a:solidFill>
                  <a:srgbClr val="FF0000"/>
                </a:solidFill>
                <a:latin typeface="Arial" panose="020B0604020202020204" pitchFamily="34" charset="0"/>
                <a:cs typeface="Arial" panose="020B0604020202020204" pitchFamily="34" charset="0"/>
              </a:rPr>
              <a:t>X</a:t>
            </a:r>
            <a:endParaRPr lang="zh-CN" altLang="en-US" sz="11500" b="1" dirty="0">
              <a:solidFill>
                <a:srgbClr val="FF0000"/>
              </a:solidFill>
              <a:latin typeface="Arial" panose="020B0604020202020204" pitchFamily="34" charset="0"/>
              <a:cs typeface="Arial" panose="020B0604020202020204" pitchFamily="34" charset="0"/>
            </a:endParaRPr>
          </a:p>
        </p:txBody>
      </p:sp>
      <p:grpSp>
        <p:nvGrpSpPr>
          <p:cNvPr id="23" name="组合 22">
            <a:extLst>
              <a:ext uri="{FF2B5EF4-FFF2-40B4-BE49-F238E27FC236}">
                <a16:creationId xmlns:a16="http://schemas.microsoft.com/office/drawing/2014/main" id="{BF1C840E-B5CE-4516-91F7-9117307A1AAE}"/>
              </a:ext>
            </a:extLst>
          </p:cNvPr>
          <p:cNvGrpSpPr/>
          <p:nvPr/>
        </p:nvGrpSpPr>
        <p:grpSpPr>
          <a:xfrm>
            <a:off x="314325" y="2378490"/>
            <a:ext cx="5286375" cy="1695450"/>
            <a:chOff x="314325" y="2378490"/>
            <a:chExt cx="5286375" cy="1695450"/>
          </a:xfrm>
        </p:grpSpPr>
        <p:pic>
          <p:nvPicPr>
            <p:cNvPr id="21" name="图片 20">
              <a:extLst>
                <a:ext uri="{FF2B5EF4-FFF2-40B4-BE49-F238E27FC236}">
                  <a16:creationId xmlns:a16="http://schemas.microsoft.com/office/drawing/2014/main" id="{2448AEEE-D3B2-4660-AE3A-21386E51CAE2}"/>
                </a:ext>
              </a:extLst>
            </p:cNvPr>
            <p:cNvPicPr>
              <a:picLocks noChangeAspect="1"/>
            </p:cNvPicPr>
            <p:nvPr/>
          </p:nvPicPr>
          <p:blipFill>
            <a:blip r:embed="rId3"/>
            <a:stretch>
              <a:fillRect/>
            </a:stretch>
          </p:blipFill>
          <p:spPr>
            <a:xfrm>
              <a:off x="314325" y="2378490"/>
              <a:ext cx="5286375" cy="1695450"/>
            </a:xfrm>
            <a:prstGeom prst="rect">
              <a:avLst/>
            </a:prstGeom>
          </p:spPr>
        </p:pic>
        <p:sp>
          <p:nvSpPr>
            <p:cNvPr id="22" name="矩形 21">
              <a:extLst>
                <a:ext uri="{FF2B5EF4-FFF2-40B4-BE49-F238E27FC236}">
                  <a16:creationId xmlns:a16="http://schemas.microsoft.com/office/drawing/2014/main" id="{48873E89-17E7-45D6-B3AA-7F3E31F444F8}"/>
                </a:ext>
              </a:extLst>
            </p:cNvPr>
            <p:cNvSpPr/>
            <p:nvPr/>
          </p:nvSpPr>
          <p:spPr>
            <a:xfrm>
              <a:off x="3190875" y="2956142"/>
              <a:ext cx="381000" cy="68579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4" name="图片 23">
            <a:extLst>
              <a:ext uri="{FF2B5EF4-FFF2-40B4-BE49-F238E27FC236}">
                <a16:creationId xmlns:a16="http://schemas.microsoft.com/office/drawing/2014/main" id="{732B2AE1-2F61-448F-B5F1-3CB8C4AC3AFB}"/>
              </a:ext>
            </a:extLst>
          </p:cNvPr>
          <p:cNvPicPr>
            <a:picLocks noChangeAspect="1"/>
          </p:cNvPicPr>
          <p:nvPr/>
        </p:nvPicPr>
        <p:blipFill>
          <a:blip r:embed="rId4"/>
          <a:stretch>
            <a:fillRect/>
          </a:stretch>
        </p:blipFill>
        <p:spPr>
          <a:xfrm>
            <a:off x="0" y="1432143"/>
            <a:ext cx="12192000" cy="2808111"/>
          </a:xfrm>
          <a:prstGeom prst="rect">
            <a:avLst/>
          </a:prstGeom>
        </p:spPr>
      </p:pic>
      <p:pic>
        <p:nvPicPr>
          <p:cNvPr id="26" name="图片 25">
            <a:extLst>
              <a:ext uri="{FF2B5EF4-FFF2-40B4-BE49-F238E27FC236}">
                <a16:creationId xmlns:a16="http://schemas.microsoft.com/office/drawing/2014/main" id="{918F3D45-8BFE-427D-800F-DF981865CEF0}"/>
              </a:ext>
            </a:extLst>
          </p:cNvPr>
          <p:cNvPicPr>
            <a:picLocks noChangeAspect="1"/>
          </p:cNvPicPr>
          <p:nvPr/>
        </p:nvPicPr>
        <p:blipFill>
          <a:blip r:embed="rId5"/>
          <a:stretch>
            <a:fillRect/>
          </a:stretch>
        </p:blipFill>
        <p:spPr>
          <a:xfrm>
            <a:off x="0" y="1219426"/>
            <a:ext cx="12192000" cy="2941582"/>
          </a:xfrm>
          <a:prstGeom prst="rect">
            <a:avLst/>
          </a:prstGeom>
        </p:spPr>
      </p:pic>
    </p:spTree>
    <p:extLst>
      <p:ext uri="{BB962C8B-B14F-4D97-AF65-F5344CB8AC3E}">
        <p14:creationId xmlns:p14="http://schemas.microsoft.com/office/powerpoint/2010/main" val="208119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fade">
                                      <p:cBhvr>
                                        <p:cTn id="22" dur="500"/>
                                        <p:tgtEl>
                                          <p:spTgt spid="4">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2" end="2"/>
                                            </p:txEl>
                                          </p:spTgt>
                                        </p:tgtEl>
                                        <p:attrNameLst>
                                          <p:attrName>style.visibility</p:attrName>
                                        </p:attrNameLst>
                                      </p:cBhvr>
                                      <p:to>
                                        <p:strVal val="visible"/>
                                      </p:to>
                                    </p:set>
                                    <p:animEffect transition="in" filter="fade">
                                      <p:cBhvr>
                                        <p:cTn id="32" dur="500"/>
                                        <p:tgtEl>
                                          <p:spTgt spid="4">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3" end="3"/>
                                            </p:txEl>
                                          </p:spTgt>
                                        </p:tgtEl>
                                        <p:attrNameLst>
                                          <p:attrName>style.visibility</p:attrName>
                                        </p:attrNameLst>
                                      </p:cBhvr>
                                      <p:to>
                                        <p:strVal val="visible"/>
                                      </p:to>
                                    </p:set>
                                    <p:animEffect transition="in" filter="fade">
                                      <p:cBhvr>
                                        <p:cTn id="4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20"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F194F0-10C8-42F9-B3D5-84DBC2B7E75E}"/>
              </a:ext>
            </a:extLst>
          </p:cNvPr>
          <p:cNvSpPr>
            <a:spLocks noGrp="1"/>
          </p:cNvSpPr>
          <p:nvPr>
            <p:ph type="title"/>
          </p:nvPr>
        </p:nvSpPr>
        <p:spPr/>
        <p:txBody>
          <a:bodyPr/>
          <a:lstStyle/>
          <a:p>
            <a:r>
              <a:rPr lang="en-US" altLang="zh-CN" dirty="0"/>
              <a:t>So, What’s Used Where?</a:t>
            </a:r>
            <a:endParaRPr lang="zh-CN" altLang="en-US" dirty="0"/>
          </a:p>
        </p:txBody>
      </p:sp>
      <p:sp>
        <p:nvSpPr>
          <p:cNvPr id="3" name="灯片编号占位符 2">
            <a:extLst>
              <a:ext uri="{FF2B5EF4-FFF2-40B4-BE49-F238E27FC236}">
                <a16:creationId xmlns:a16="http://schemas.microsoft.com/office/drawing/2014/main" id="{3B5D89C4-8FFD-4C49-B5F3-B14BAA561234}"/>
              </a:ext>
            </a:extLst>
          </p:cNvPr>
          <p:cNvSpPr>
            <a:spLocks noGrp="1"/>
          </p:cNvSpPr>
          <p:nvPr>
            <p:ph type="sldNum" sz="quarter" idx="12"/>
          </p:nvPr>
        </p:nvSpPr>
        <p:spPr/>
        <p:txBody>
          <a:bodyPr/>
          <a:lstStyle/>
          <a:p>
            <a:fld id="{F210D295-9B15-4757-888B-4FDF115DEA16}" type="slidenum">
              <a:rPr lang="zh-CN" altLang="en-US" smtClean="0"/>
              <a:t>74</a:t>
            </a:fld>
            <a:endParaRPr lang="zh-CN" altLang="en-US"/>
          </a:p>
        </p:txBody>
      </p:sp>
      <p:sp>
        <p:nvSpPr>
          <p:cNvPr id="4" name="内容占位符 3">
            <a:extLst>
              <a:ext uri="{FF2B5EF4-FFF2-40B4-BE49-F238E27FC236}">
                <a16:creationId xmlns:a16="http://schemas.microsoft.com/office/drawing/2014/main" id="{A2550AC9-8C8E-4E0B-ACE1-B319592E8B4C}"/>
              </a:ext>
            </a:extLst>
          </p:cNvPr>
          <p:cNvSpPr>
            <a:spLocks noGrp="1"/>
          </p:cNvSpPr>
          <p:nvPr>
            <p:ph idx="1"/>
          </p:nvPr>
        </p:nvSpPr>
        <p:spPr/>
        <p:txBody>
          <a:bodyPr>
            <a:normAutofit fontScale="85000" lnSpcReduction="20000"/>
          </a:bodyPr>
          <a:lstStyle/>
          <a:p>
            <a:r>
              <a:rPr lang="en-US" altLang="zh-CN" dirty="0"/>
              <a:t>Strict consistency</a:t>
            </a:r>
          </a:p>
          <a:p>
            <a:pPr lvl="1"/>
            <a:r>
              <a:rPr lang="en-US" altLang="zh-CN" dirty="0"/>
              <a:t>Google’s just presented Spanner at OSDI ‘12 conference, which looks similar to strict consistency (they call it “external consistency”)</a:t>
            </a:r>
          </a:p>
          <a:p>
            <a:pPr lvl="1"/>
            <a:r>
              <a:rPr lang="en-US" altLang="zh-CN" dirty="0"/>
              <a:t>EXCITING: thus far thought of as impossible</a:t>
            </a:r>
          </a:p>
          <a:p>
            <a:r>
              <a:rPr lang="en-US" altLang="zh-CN" dirty="0"/>
              <a:t>Sequential consistency</a:t>
            </a:r>
          </a:p>
          <a:p>
            <a:pPr lvl="1"/>
            <a:r>
              <a:rPr lang="en-US" altLang="zh-CN" dirty="0"/>
              <a:t>A number of both academic and industrial systems provide (at least) sequential consistency (some a bit stronger – linearizability)</a:t>
            </a:r>
          </a:p>
          <a:p>
            <a:pPr lvl="1"/>
            <a:r>
              <a:rPr lang="en-US" altLang="zh-CN" dirty="0"/>
              <a:t>Examples: Yale’s IVY DSM, Microsoft’s Niobe DFS, Cornell’s chain replication, …</a:t>
            </a:r>
          </a:p>
          <a:p>
            <a:r>
              <a:rPr lang="en-US" altLang="zh-CN" dirty="0"/>
              <a:t>Causal consistency – not many</a:t>
            </a:r>
          </a:p>
          <a:p>
            <a:r>
              <a:rPr lang="en-US" altLang="zh-CN" dirty="0"/>
              <a:t>Eventual consistency</a:t>
            </a:r>
          </a:p>
          <a:p>
            <a:pPr lvl="1"/>
            <a:r>
              <a:rPr lang="en-US" altLang="zh-CN" dirty="0"/>
              <a:t>Very popular for a while both in industry and in academia</a:t>
            </a:r>
          </a:p>
          <a:p>
            <a:pPr lvl="1"/>
            <a:r>
              <a:rPr lang="en-US" altLang="zh-CN" dirty="0"/>
              <a:t>Examples: Cassandra, file synchronizers, Amazon’s Dynamo, Bayou</a:t>
            </a:r>
            <a:endParaRPr lang="zh-CN" altLang="en-US" dirty="0"/>
          </a:p>
        </p:txBody>
      </p:sp>
    </p:spTree>
    <p:extLst>
      <p:ext uri="{BB962C8B-B14F-4D97-AF65-F5344CB8AC3E}">
        <p14:creationId xmlns:p14="http://schemas.microsoft.com/office/powerpoint/2010/main" val="1693868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500"/>
                                        <p:tgtEl>
                                          <p:spTgt spid="4">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Effect transition="in" filter="fade">
                                      <p:cBhvr>
                                        <p:cTn id="29" dur="500"/>
                                        <p:tgtEl>
                                          <p:spTgt spid="4">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
                                            <p:txEl>
                                              <p:pRg st="7" end="7"/>
                                            </p:txEl>
                                          </p:spTgt>
                                        </p:tgtEl>
                                        <p:attrNameLst>
                                          <p:attrName>style.visibility</p:attrName>
                                        </p:attrNameLst>
                                      </p:cBhvr>
                                      <p:to>
                                        <p:strVal val="visible"/>
                                      </p:to>
                                    </p:set>
                                    <p:animEffect transition="in" filter="fade">
                                      <p:cBhvr>
                                        <p:cTn id="34" dur="500"/>
                                        <p:tgtEl>
                                          <p:spTgt spid="4">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fade">
                                      <p:cBhvr>
                                        <p:cTn id="37" dur="500"/>
                                        <p:tgtEl>
                                          <p:spTgt spid="4">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
                                            <p:txEl>
                                              <p:pRg st="9" end="9"/>
                                            </p:txEl>
                                          </p:spTgt>
                                        </p:tgtEl>
                                        <p:attrNameLst>
                                          <p:attrName>style.visibility</p:attrName>
                                        </p:attrNameLst>
                                      </p:cBhvr>
                                      <p:to>
                                        <p:strVal val="visible"/>
                                      </p:to>
                                    </p:set>
                                    <p:animEffect transition="in" filter="fade">
                                      <p:cBhvr>
                                        <p:cTn id="40"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DFDC375-207C-4980-91CB-3A3AAC812228}"/>
              </a:ext>
            </a:extLst>
          </p:cNvPr>
          <p:cNvSpPr>
            <a:spLocks noGrp="1"/>
          </p:cNvSpPr>
          <p:nvPr>
            <p:ph type="title"/>
          </p:nvPr>
        </p:nvSpPr>
        <p:spPr/>
        <p:txBody>
          <a:bodyPr/>
          <a:lstStyle/>
          <a:p>
            <a:r>
              <a:rPr lang="en-US" altLang="zh-CN" dirty="0"/>
              <a:t>Outline</a:t>
            </a:r>
            <a:endParaRPr lang="zh-CN" altLang="en-US" dirty="0"/>
          </a:p>
        </p:txBody>
      </p:sp>
      <p:sp>
        <p:nvSpPr>
          <p:cNvPr id="4" name="灯片编号占位符 3">
            <a:extLst>
              <a:ext uri="{FF2B5EF4-FFF2-40B4-BE49-F238E27FC236}">
                <a16:creationId xmlns:a16="http://schemas.microsoft.com/office/drawing/2014/main" id="{A5B5F23B-40D6-4A7E-9CF2-EBBD6DD53000}"/>
              </a:ext>
            </a:extLst>
          </p:cNvPr>
          <p:cNvSpPr>
            <a:spLocks noGrp="1"/>
          </p:cNvSpPr>
          <p:nvPr>
            <p:ph type="sldNum" sz="quarter" idx="12"/>
          </p:nvPr>
        </p:nvSpPr>
        <p:spPr/>
        <p:txBody>
          <a:bodyPr/>
          <a:lstStyle/>
          <a:p>
            <a:fld id="{F210D295-9B15-4757-888B-4FDF115DEA16}" type="slidenum">
              <a:rPr lang="zh-CN" altLang="en-US" smtClean="0"/>
              <a:t>75</a:t>
            </a:fld>
            <a:endParaRPr lang="zh-CN" altLang="en-US"/>
          </a:p>
        </p:txBody>
      </p:sp>
      <p:sp>
        <p:nvSpPr>
          <p:cNvPr id="7" name="文本框 6">
            <a:extLst>
              <a:ext uri="{FF2B5EF4-FFF2-40B4-BE49-F238E27FC236}">
                <a16:creationId xmlns:a16="http://schemas.microsoft.com/office/drawing/2014/main" id="{882281F1-AA0D-4825-A0EC-D57A8D7ECBD7}"/>
              </a:ext>
            </a:extLst>
          </p:cNvPr>
          <p:cNvSpPr txBox="1"/>
          <p:nvPr/>
        </p:nvSpPr>
        <p:spPr>
          <a:xfrm>
            <a:off x="846086" y="1591936"/>
            <a:ext cx="10507714" cy="3313599"/>
          </a:xfrm>
          <a:prstGeom prst="rect">
            <a:avLst/>
          </a:prstGeom>
          <a:noFill/>
        </p:spPr>
        <p:txBody>
          <a:bodyPr wrap="square" rtlCol="0">
            <a:spAutoFit/>
          </a:bodyPr>
          <a:lstStyle/>
          <a:p>
            <a:pPr marL="742950" indent="-742950">
              <a:lnSpc>
                <a:spcPct val="150000"/>
              </a:lnSpc>
              <a:buFont typeface="+mj-ea"/>
              <a:buAutoNum type="circleNumDbPlain"/>
            </a:pPr>
            <a:r>
              <a:rPr lang="en-US" altLang="zh-CN" sz="3600" dirty="0">
                <a:latin typeface="Arial" panose="020B0604020202020204" pitchFamily="34" charset="0"/>
                <a:cs typeface="Arial" panose="020B0604020202020204" pitchFamily="34" charset="0"/>
              </a:rPr>
              <a:t>Introduction to Key-Value Store/NoSQL</a:t>
            </a:r>
          </a:p>
          <a:p>
            <a:pPr marL="742950" indent="-742950">
              <a:lnSpc>
                <a:spcPct val="150000"/>
              </a:lnSpc>
              <a:buFont typeface="+mj-lt"/>
              <a:buAutoNum type="circleNumDbPlain"/>
            </a:pPr>
            <a:r>
              <a:rPr lang="en-US" altLang="zh-CN" sz="3600" dirty="0">
                <a:latin typeface="Arial" panose="020B0604020202020204" pitchFamily="34" charset="0"/>
                <a:cs typeface="Arial" panose="020B0604020202020204" pitchFamily="34" charset="0"/>
              </a:rPr>
              <a:t>Cassandra</a:t>
            </a:r>
            <a:endParaRPr lang="en-US" altLang="zh-CN" sz="2800" dirty="0">
              <a:latin typeface="Arial" panose="020B0604020202020204" pitchFamily="34" charset="0"/>
              <a:cs typeface="Arial" panose="020B0604020202020204" pitchFamily="34" charset="0"/>
            </a:endParaRPr>
          </a:p>
          <a:p>
            <a:pPr marL="742950" indent="-742950">
              <a:lnSpc>
                <a:spcPct val="150000"/>
              </a:lnSpc>
              <a:buFont typeface="+mj-lt"/>
              <a:buAutoNum type="circleNumDbPlain"/>
            </a:pPr>
            <a:r>
              <a:rPr lang="en-US" altLang="zh-CN" sz="3600" dirty="0">
                <a:latin typeface="Arial" panose="020B0604020202020204" pitchFamily="34" charset="0"/>
                <a:cs typeface="Arial" panose="020B0604020202020204" pitchFamily="34" charset="0"/>
              </a:rPr>
              <a:t>CAP theorem &amp; Consistency spectrum</a:t>
            </a:r>
          </a:p>
          <a:p>
            <a:pPr marL="742950" indent="-742950">
              <a:lnSpc>
                <a:spcPct val="150000"/>
              </a:lnSpc>
              <a:buFont typeface="+mj-lt"/>
              <a:buAutoNum type="circleNumDbPlain"/>
            </a:pPr>
            <a:r>
              <a:rPr lang="en-US" altLang="zh-CN" sz="3600" b="1" dirty="0">
                <a:solidFill>
                  <a:srgbClr val="FF0000"/>
                </a:solidFill>
                <a:latin typeface="Arial" panose="020B0604020202020204" pitchFamily="34" charset="0"/>
                <a:cs typeface="Arial" panose="020B0604020202020204" pitchFamily="34" charset="0"/>
              </a:rPr>
              <a:t>HBase</a:t>
            </a:r>
            <a:endParaRPr lang="zh-CN" altLang="en-US" sz="28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9647800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2B32410F-3CC9-49A5-A271-6D07D3C58F4B}"/>
              </a:ext>
            </a:extLst>
          </p:cNvPr>
          <p:cNvSpPr>
            <a:spLocks noGrp="1"/>
          </p:cNvSpPr>
          <p:nvPr>
            <p:ph type="title"/>
          </p:nvPr>
        </p:nvSpPr>
        <p:spPr/>
        <p:txBody>
          <a:bodyPr/>
          <a:lstStyle/>
          <a:p>
            <a:r>
              <a:rPr lang="en-US" altLang="zh-CN" dirty="0"/>
              <a:t>HBase</a:t>
            </a:r>
            <a:endParaRPr lang="zh-CN" altLang="en-US" dirty="0"/>
          </a:p>
        </p:txBody>
      </p:sp>
      <p:sp>
        <p:nvSpPr>
          <p:cNvPr id="3" name="灯片编号占位符 2">
            <a:extLst>
              <a:ext uri="{FF2B5EF4-FFF2-40B4-BE49-F238E27FC236}">
                <a16:creationId xmlns:a16="http://schemas.microsoft.com/office/drawing/2014/main" id="{B9781935-4C83-4DED-AB8A-DCE5FD81644A}"/>
              </a:ext>
            </a:extLst>
          </p:cNvPr>
          <p:cNvSpPr>
            <a:spLocks noGrp="1"/>
          </p:cNvSpPr>
          <p:nvPr>
            <p:ph type="sldNum" sz="quarter" idx="12"/>
          </p:nvPr>
        </p:nvSpPr>
        <p:spPr/>
        <p:txBody>
          <a:bodyPr/>
          <a:lstStyle/>
          <a:p>
            <a:fld id="{F210D295-9B15-4757-888B-4FDF115DEA16}" type="slidenum">
              <a:rPr lang="zh-CN" altLang="en-US" smtClean="0"/>
              <a:t>76</a:t>
            </a:fld>
            <a:endParaRPr lang="zh-CN" altLang="en-US"/>
          </a:p>
        </p:txBody>
      </p:sp>
      <p:sp>
        <p:nvSpPr>
          <p:cNvPr id="5" name="内容占位符 4">
            <a:extLst>
              <a:ext uri="{FF2B5EF4-FFF2-40B4-BE49-F238E27FC236}">
                <a16:creationId xmlns:a16="http://schemas.microsoft.com/office/drawing/2014/main" id="{F12AFF88-1831-40BE-B2C4-A1B0D9D299CB}"/>
              </a:ext>
            </a:extLst>
          </p:cNvPr>
          <p:cNvSpPr>
            <a:spLocks noGrp="1"/>
          </p:cNvSpPr>
          <p:nvPr>
            <p:ph idx="1"/>
          </p:nvPr>
        </p:nvSpPr>
        <p:spPr>
          <a:xfrm>
            <a:off x="838200" y="1290862"/>
            <a:ext cx="10731366" cy="4910329"/>
          </a:xfrm>
        </p:spPr>
        <p:txBody>
          <a:bodyPr>
            <a:normAutofit lnSpcReduction="10000"/>
          </a:bodyPr>
          <a:lstStyle/>
          <a:p>
            <a:r>
              <a:rPr lang="en-US" altLang="zh-CN" dirty="0"/>
              <a:t>History and current status</a:t>
            </a:r>
          </a:p>
          <a:p>
            <a:pPr lvl="1"/>
            <a:r>
              <a:rPr lang="en-US" altLang="zh-CN" dirty="0"/>
              <a:t>Google’s </a:t>
            </a:r>
            <a:r>
              <a:rPr lang="en-US" altLang="zh-CN" dirty="0" err="1"/>
              <a:t>BigTable</a:t>
            </a:r>
            <a:endParaRPr lang="en-US" altLang="zh-CN" dirty="0"/>
          </a:p>
          <a:p>
            <a:pPr lvl="1"/>
            <a:r>
              <a:rPr lang="en-US" altLang="zh-CN" dirty="0"/>
              <a:t>Yahoo! Open-sourced it </a:t>
            </a:r>
            <a:r>
              <a:rPr lang="en-US" altLang="zh-CN" dirty="0">
                <a:sym typeface="Wingdings" panose="05000000000000000000" pitchFamily="2" charset="2"/>
              </a:rPr>
              <a:t> </a:t>
            </a:r>
            <a:r>
              <a:rPr lang="en-US" altLang="zh-CN" dirty="0"/>
              <a:t>HBase</a:t>
            </a:r>
          </a:p>
          <a:p>
            <a:pPr lvl="2"/>
            <a:r>
              <a:rPr lang="en-US" altLang="zh-CN" dirty="0"/>
              <a:t>Major Apache project today</a:t>
            </a:r>
          </a:p>
          <a:p>
            <a:pPr lvl="1"/>
            <a:r>
              <a:rPr lang="en-US" altLang="zh-CN" dirty="0"/>
              <a:t>Facebook uses HBase internally</a:t>
            </a:r>
          </a:p>
          <a:p>
            <a:r>
              <a:rPr lang="en-US" altLang="zh-CN" dirty="0"/>
              <a:t>API functions</a:t>
            </a:r>
          </a:p>
          <a:p>
            <a:pPr lvl="1"/>
            <a:r>
              <a:rPr lang="en-US" altLang="zh-CN" dirty="0"/>
              <a:t>Get/Put(row)</a:t>
            </a:r>
          </a:p>
          <a:p>
            <a:pPr lvl="1"/>
            <a:r>
              <a:rPr lang="en-US" altLang="zh-CN" dirty="0"/>
              <a:t>Scan(row range, filter) – range queries</a:t>
            </a:r>
          </a:p>
          <a:p>
            <a:pPr lvl="1"/>
            <a:r>
              <a:rPr lang="en-US" altLang="zh-CN" dirty="0" err="1"/>
              <a:t>MultiPut</a:t>
            </a:r>
            <a:endParaRPr lang="en-US" altLang="zh-CN" dirty="0"/>
          </a:p>
          <a:p>
            <a:r>
              <a:rPr lang="en-US" altLang="zh-CN" dirty="0"/>
              <a:t>Unlike Cassandra, HBase prefers consistency (over availability)</a:t>
            </a:r>
          </a:p>
        </p:txBody>
      </p:sp>
    </p:spTree>
    <p:extLst>
      <p:ext uri="{BB962C8B-B14F-4D97-AF65-F5344CB8AC3E}">
        <p14:creationId xmlns:p14="http://schemas.microsoft.com/office/powerpoint/2010/main" val="2657969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500"/>
                                        <p:tgtEl>
                                          <p:spTgt spid="5">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fade">
                                      <p:cBhvr>
                                        <p:cTn id="19" dur="500"/>
                                        <p:tgtEl>
                                          <p:spTgt spid="5">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fade">
                                      <p:cBhvr>
                                        <p:cTn id="24" dur="500"/>
                                        <p:tgtEl>
                                          <p:spTgt spid="5">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fade">
                                      <p:cBhvr>
                                        <p:cTn id="27" dur="500"/>
                                        <p:tgtEl>
                                          <p:spTgt spid="5">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
                                            <p:txEl>
                                              <p:pRg st="7" end="7"/>
                                            </p:txEl>
                                          </p:spTgt>
                                        </p:tgtEl>
                                        <p:attrNameLst>
                                          <p:attrName>style.visibility</p:attrName>
                                        </p:attrNameLst>
                                      </p:cBhvr>
                                      <p:to>
                                        <p:strVal val="visible"/>
                                      </p:to>
                                    </p:set>
                                    <p:animEffect transition="in" filter="fade">
                                      <p:cBhvr>
                                        <p:cTn id="30" dur="500"/>
                                        <p:tgtEl>
                                          <p:spTgt spid="5">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animEffect transition="in" filter="fade">
                                      <p:cBhvr>
                                        <p:cTn id="33" dur="500"/>
                                        <p:tgtEl>
                                          <p:spTgt spid="5">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5">
                                            <p:txEl>
                                              <p:pRg st="9" end="9"/>
                                            </p:txEl>
                                          </p:spTgt>
                                        </p:tgtEl>
                                        <p:attrNameLst>
                                          <p:attrName>style.visibility</p:attrName>
                                        </p:attrNameLst>
                                      </p:cBhvr>
                                      <p:to>
                                        <p:strVal val="visible"/>
                                      </p:to>
                                    </p:set>
                                    <p:animEffect transition="in" filter="fade">
                                      <p:cBhvr>
                                        <p:cTn id="38"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5527F1-3D69-4A69-B9E9-399C81230396}"/>
              </a:ext>
            </a:extLst>
          </p:cNvPr>
          <p:cNvSpPr>
            <a:spLocks noGrp="1"/>
          </p:cNvSpPr>
          <p:nvPr>
            <p:ph type="title"/>
          </p:nvPr>
        </p:nvSpPr>
        <p:spPr/>
        <p:txBody>
          <a:bodyPr/>
          <a:lstStyle/>
          <a:p>
            <a:r>
              <a:rPr lang="en-US" altLang="zh-CN" dirty="0"/>
              <a:t>HBase Architecture</a:t>
            </a:r>
            <a:endParaRPr lang="zh-CN" altLang="en-US" dirty="0"/>
          </a:p>
        </p:txBody>
      </p:sp>
      <p:sp>
        <p:nvSpPr>
          <p:cNvPr id="3" name="灯片编号占位符 2">
            <a:extLst>
              <a:ext uri="{FF2B5EF4-FFF2-40B4-BE49-F238E27FC236}">
                <a16:creationId xmlns:a16="http://schemas.microsoft.com/office/drawing/2014/main" id="{74AFEB83-CD24-4244-8905-3670F00F77F7}"/>
              </a:ext>
            </a:extLst>
          </p:cNvPr>
          <p:cNvSpPr>
            <a:spLocks noGrp="1"/>
          </p:cNvSpPr>
          <p:nvPr>
            <p:ph type="sldNum" sz="quarter" idx="12"/>
          </p:nvPr>
        </p:nvSpPr>
        <p:spPr/>
        <p:txBody>
          <a:bodyPr/>
          <a:lstStyle/>
          <a:p>
            <a:fld id="{F210D295-9B15-4757-888B-4FDF115DEA16}" type="slidenum">
              <a:rPr lang="zh-CN" altLang="en-US" smtClean="0"/>
              <a:t>77</a:t>
            </a:fld>
            <a:endParaRPr lang="zh-CN" altLang="en-US"/>
          </a:p>
        </p:txBody>
      </p:sp>
      <p:sp>
        <p:nvSpPr>
          <p:cNvPr id="6" name="TextBox 56">
            <a:extLst>
              <a:ext uri="{FF2B5EF4-FFF2-40B4-BE49-F238E27FC236}">
                <a16:creationId xmlns:a16="http://schemas.microsoft.com/office/drawing/2014/main" id="{591ACD2E-864D-41DB-BAD5-C0DC2EAE277C}"/>
              </a:ext>
            </a:extLst>
          </p:cNvPr>
          <p:cNvSpPr txBox="1">
            <a:spLocks noChangeArrowheads="1"/>
          </p:cNvSpPr>
          <p:nvPr/>
        </p:nvSpPr>
        <p:spPr bwMode="auto">
          <a:xfrm>
            <a:off x="1879315" y="5752066"/>
            <a:ext cx="7937288" cy="289823"/>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algn="ctr"/>
            <a:r>
              <a:rPr lang="en-US">
                <a:solidFill>
                  <a:srgbClr val="000000"/>
                </a:solidFill>
              </a:rPr>
              <a:t>HDFS</a:t>
            </a:r>
          </a:p>
        </p:txBody>
      </p:sp>
      <p:sp>
        <p:nvSpPr>
          <p:cNvPr id="7" name="TextBox 57">
            <a:extLst>
              <a:ext uri="{FF2B5EF4-FFF2-40B4-BE49-F238E27FC236}">
                <a16:creationId xmlns:a16="http://schemas.microsoft.com/office/drawing/2014/main" id="{B18B8E50-350D-4FD8-AC50-9D26D669A5A7}"/>
              </a:ext>
            </a:extLst>
          </p:cNvPr>
          <p:cNvSpPr txBox="1">
            <a:spLocks noChangeArrowheads="1"/>
          </p:cNvSpPr>
          <p:nvPr/>
        </p:nvSpPr>
        <p:spPr bwMode="auto">
          <a:xfrm>
            <a:off x="9816603" y="4024499"/>
            <a:ext cx="496081" cy="2898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a:solidFill>
                  <a:srgbClr val="000000"/>
                </a:solidFill>
              </a:rPr>
              <a:t>. . .</a:t>
            </a:r>
          </a:p>
        </p:txBody>
      </p:sp>
      <p:sp>
        <p:nvSpPr>
          <p:cNvPr id="8" name="TextBox 58">
            <a:extLst>
              <a:ext uri="{FF2B5EF4-FFF2-40B4-BE49-F238E27FC236}">
                <a16:creationId xmlns:a16="http://schemas.microsoft.com/office/drawing/2014/main" id="{E335B018-EDF8-422D-B457-A5F285B91CF9}"/>
              </a:ext>
            </a:extLst>
          </p:cNvPr>
          <p:cNvSpPr txBox="1">
            <a:spLocks noChangeArrowheads="1"/>
          </p:cNvSpPr>
          <p:nvPr/>
        </p:nvSpPr>
        <p:spPr bwMode="auto">
          <a:xfrm>
            <a:off x="8328362" y="3114646"/>
            <a:ext cx="1488242" cy="2228815"/>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a:solidFill>
                  <a:srgbClr val="000000"/>
                </a:solidFill>
              </a:rPr>
              <a:t>HRegionServer</a:t>
            </a:r>
          </a:p>
          <a:p>
            <a:endParaRPr lang="en-US">
              <a:solidFill>
                <a:srgbClr val="000000"/>
              </a:solidFill>
            </a:endParaRPr>
          </a:p>
          <a:p>
            <a:endParaRPr lang="en-US">
              <a:solidFill>
                <a:srgbClr val="000000"/>
              </a:solidFill>
            </a:endParaRPr>
          </a:p>
          <a:p>
            <a:endParaRPr lang="en-US">
              <a:solidFill>
                <a:srgbClr val="000000"/>
              </a:solidFill>
            </a:endParaRPr>
          </a:p>
          <a:p>
            <a:endParaRPr lang="en-US">
              <a:solidFill>
                <a:srgbClr val="000000"/>
              </a:solidFill>
            </a:endParaRPr>
          </a:p>
          <a:p>
            <a:endParaRPr lang="en-US">
              <a:solidFill>
                <a:srgbClr val="000000"/>
              </a:solidFill>
            </a:endParaRPr>
          </a:p>
          <a:p>
            <a:endParaRPr lang="en-US">
              <a:solidFill>
                <a:srgbClr val="000000"/>
              </a:solidFill>
            </a:endParaRPr>
          </a:p>
          <a:p>
            <a:endParaRPr lang="en-US">
              <a:solidFill>
                <a:srgbClr val="000000"/>
              </a:solidFill>
            </a:endParaRPr>
          </a:p>
          <a:p>
            <a:endParaRPr lang="en-US">
              <a:solidFill>
                <a:srgbClr val="000000"/>
              </a:solidFill>
            </a:endParaRPr>
          </a:p>
          <a:p>
            <a:endParaRPr lang="en-US">
              <a:solidFill>
                <a:srgbClr val="000000"/>
              </a:solidFill>
            </a:endParaRPr>
          </a:p>
          <a:p>
            <a:endParaRPr lang="en-US">
              <a:solidFill>
                <a:srgbClr val="000000"/>
              </a:solidFill>
            </a:endParaRPr>
          </a:p>
        </p:txBody>
      </p:sp>
      <p:cxnSp>
        <p:nvCxnSpPr>
          <p:cNvPr id="9" name="Straight Arrow Connector 7">
            <a:extLst>
              <a:ext uri="{FF2B5EF4-FFF2-40B4-BE49-F238E27FC236}">
                <a16:creationId xmlns:a16="http://schemas.microsoft.com/office/drawing/2014/main" id="{94DABF8B-EE25-4855-99E7-89750C20FF97}"/>
              </a:ext>
            </a:extLst>
          </p:cNvPr>
          <p:cNvCxnSpPr>
            <a:cxnSpLocks noChangeShapeType="1"/>
            <a:stCxn id="46" idx="2"/>
          </p:cNvCxnSpPr>
          <p:nvPr/>
        </p:nvCxnSpPr>
        <p:spPr bwMode="auto">
          <a:xfrm flipH="1">
            <a:off x="2588002" y="4659834"/>
            <a:ext cx="18332" cy="1092233"/>
          </a:xfrm>
          <a:prstGeom prst="straightConnector1">
            <a:avLst/>
          </a:prstGeom>
          <a:noFill/>
          <a:ln w="12700">
            <a:solidFill>
              <a:srgbClr val="000000"/>
            </a:solidFill>
            <a:round/>
            <a:headEnd type="none" w="sm" len="sm"/>
            <a:tailEnd type="arrow" w="med" len="med"/>
          </a:ln>
          <a:extLst>
            <a:ext uri="{909E8E84-426E-40dd-AFC4-6F175D3DCCD1}">
              <a14:hiddenFill xmlns="" xmlns:a14="http://schemas.microsoft.com/office/drawing/2010/main">
                <a:noFill/>
              </a14:hiddenFill>
            </a:ext>
          </a:extLst>
        </p:spPr>
      </p:cxnSp>
      <p:cxnSp>
        <p:nvCxnSpPr>
          <p:cNvPr id="10" name="Straight Arrow Connector 7">
            <a:extLst>
              <a:ext uri="{FF2B5EF4-FFF2-40B4-BE49-F238E27FC236}">
                <a16:creationId xmlns:a16="http://schemas.microsoft.com/office/drawing/2014/main" id="{2D755F00-E1C8-44C4-9551-9BA5ECCB3F1D}"/>
              </a:ext>
            </a:extLst>
          </p:cNvPr>
          <p:cNvCxnSpPr>
            <a:cxnSpLocks noChangeShapeType="1"/>
          </p:cNvCxnSpPr>
          <p:nvPr/>
        </p:nvCxnSpPr>
        <p:spPr bwMode="auto">
          <a:xfrm>
            <a:off x="4076243" y="4646422"/>
            <a:ext cx="2784" cy="1119225"/>
          </a:xfrm>
          <a:prstGeom prst="straightConnector1">
            <a:avLst/>
          </a:prstGeom>
          <a:noFill/>
          <a:ln w="12700">
            <a:solidFill>
              <a:srgbClr val="000000"/>
            </a:solidFill>
            <a:round/>
            <a:headEnd type="none" w="sm" len="sm"/>
            <a:tailEnd type="arrow" w="med" len="med"/>
          </a:ln>
          <a:extLst>
            <a:ext uri="{909E8E84-426E-40dd-AFC4-6F175D3DCCD1}">
              <a14:hiddenFill xmlns="" xmlns:a14="http://schemas.microsoft.com/office/drawing/2010/main">
                <a:noFill/>
              </a14:hiddenFill>
            </a:ext>
          </a:extLst>
        </p:spPr>
      </p:cxnSp>
      <p:cxnSp>
        <p:nvCxnSpPr>
          <p:cNvPr id="11" name="Straight Arrow Connector 7">
            <a:extLst>
              <a:ext uri="{FF2B5EF4-FFF2-40B4-BE49-F238E27FC236}">
                <a16:creationId xmlns:a16="http://schemas.microsoft.com/office/drawing/2014/main" id="{779C4709-D79B-4A86-B5FC-2385682B958E}"/>
              </a:ext>
            </a:extLst>
          </p:cNvPr>
          <p:cNvCxnSpPr>
            <a:cxnSpLocks noChangeShapeType="1"/>
          </p:cNvCxnSpPr>
          <p:nvPr/>
        </p:nvCxnSpPr>
        <p:spPr bwMode="auto">
          <a:xfrm>
            <a:off x="5706222" y="4646422"/>
            <a:ext cx="2784" cy="1119225"/>
          </a:xfrm>
          <a:prstGeom prst="straightConnector1">
            <a:avLst/>
          </a:prstGeom>
          <a:noFill/>
          <a:ln w="12700">
            <a:solidFill>
              <a:srgbClr val="000000"/>
            </a:solidFill>
            <a:round/>
            <a:headEnd type="none" w="sm" len="sm"/>
            <a:tailEnd type="arrow" w="med" len="med"/>
          </a:ln>
          <a:extLst>
            <a:ext uri="{909E8E84-426E-40dd-AFC4-6F175D3DCCD1}">
              <a14:hiddenFill xmlns="" xmlns:a14="http://schemas.microsoft.com/office/drawing/2010/main">
                <a:noFill/>
              </a14:hiddenFill>
            </a:ext>
          </a:extLst>
        </p:spPr>
      </p:cxnSp>
      <p:cxnSp>
        <p:nvCxnSpPr>
          <p:cNvPr id="12" name="Straight Arrow Connector 7">
            <a:extLst>
              <a:ext uri="{FF2B5EF4-FFF2-40B4-BE49-F238E27FC236}">
                <a16:creationId xmlns:a16="http://schemas.microsoft.com/office/drawing/2014/main" id="{45F57301-893D-4646-9256-C38789C290E4}"/>
              </a:ext>
            </a:extLst>
          </p:cNvPr>
          <p:cNvCxnSpPr>
            <a:cxnSpLocks noChangeShapeType="1"/>
          </p:cNvCxnSpPr>
          <p:nvPr/>
        </p:nvCxnSpPr>
        <p:spPr bwMode="auto">
          <a:xfrm>
            <a:off x="7194464" y="4646422"/>
            <a:ext cx="2784" cy="1119225"/>
          </a:xfrm>
          <a:prstGeom prst="straightConnector1">
            <a:avLst/>
          </a:prstGeom>
          <a:noFill/>
          <a:ln w="12700">
            <a:solidFill>
              <a:srgbClr val="000000"/>
            </a:solidFill>
            <a:round/>
            <a:headEnd type="none" w="sm" len="sm"/>
            <a:tailEnd type="arrow" w="med" len="med"/>
          </a:ln>
          <a:extLst>
            <a:ext uri="{909E8E84-426E-40dd-AFC4-6F175D3DCCD1}">
              <a14:hiddenFill xmlns="" xmlns:a14="http://schemas.microsoft.com/office/drawing/2010/main">
                <a:noFill/>
              </a14:hiddenFill>
            </a:ext>
          </a:extLst>
        </p:spPr>
      </p:cxnSp>
      <p:grpSp>
        <p:nvGrpSpPr>
          <p:cNvPr id="13" name="Group 6">
            <a:extLst>
              <a:ext uri="{FF2B5EF4-FFF2-40B4-BE49-F238E27FC236}">
                <a16:creationId xmlns:a16="http://schemas.microsoft.com/office/drawing/2014/main" id="{8CACFD39-ACC2-44DC-BBC8-7344960384C4}"/>
              </a:ext>
            </a:extLst>
          </p:cNvPr>
          <p:cNvGrpSpPr>
            <a:grpSpLocks/>
          </p:cNvGrpSpPr>
          <p:nvPr/>
        </p:nvGrpSpPr>
        <p:grpSpPr bwMode="auto">
          <a:xfrm>
            <a:off x="1879315" y="3114647"/>
            <a:ext cx="6519916" cy="2228815"/>
            <a:chOff x="228600" y="2197101"/>
            <a:chExt cx="7010400" cy="2457729"/>
          </a:xfrm>
        </p:grpSpPr>
        <p:sp>
          <p:nvSpPr>
            <p:cNvPr id="22" name="TextBox 42">
              <a:extLst>
                <a:ext uri="{FF2B5EF4-FFF2-40B4-BE49-F238E27FC236}">
                  <a16:creationId xmlns:a16="http://schemas.microsoft.com/office/drawing/2014/main" id="{3CE4F109-A3D9-4A48-8693-ED1C49CE73B0}"/>
                </a:ext>
              </a:extLst>
            </p:cNvPr>
            <p:cNvSpPr txBox="1">
              <a:spLocks noChangeArrowheads="1"/>
            </p:cNvSpPr>
            <p:nvPr/>
          </p:nvSpPr>
          <p:spPr bwMode="auto">
            <a:xfrm>
              <a:off x="228600" y="2197101"/>
              <a:ext cx="6858000" cy="2457729"/>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a:solidFill>
                    <a:srgbClr val="000000"/>
                  </a:solidFill>
                </a:rPr>
                <a:t>HRegionServer	</a:t>
              </a:r>
            </a:p>
            <a:p>
              <a:endParaRPr lang="en-US">
                <a:solidFill>
                  <a:srgbClr val="000000"/>
                </a:solidFill>
              </a:endParaRPr>
            </a:p>
            <a:p>
              <a:endParaRPr lang="en-US">
                <a:solidFill>
                  <a:srgbClr val="000000"/>
                </a:solidFill>
              </a:endParaRPr>
            </a:p>
            <a:p>
              <a:endParaRPr lang="en-US">
                <a:solidFill>
                  <a:srgbClr val="000000"/>
                </a:solidFill>
              </a:endParaRPr>
            </a:p>
            <a:p>
              <a:endParaRPr lang="en-US">
                <a:solidFill>
                  <a:srgbClr val="000000"/>
                </a:solidFill>
              </a:endParaRPr>
            </a:p>
            <a:p>
              <a:endParaRPr lang="en-US">
                <a:solidFill>
                  <a:srgbClr val="000000"/>
                </a:solidFill>
              </a:endParaRPr>
            </a:p>
            <a:p>
              <a:endParaRPr lang="en-US">
                <a:solidFill>
                  <a:srgbClr val="000000"/>
                </a:solidFill>
              </a:endParaRPr>
            </a:p>
            <a:p>
              <a:endParaRPr lang="en-US">
                <a:solidFill>
                  <a:srgbClr val="000000"/>
                </a:solidFill>
              </a:endParaRPr>
            </a:p>
            <a:p>
              <a:endParaRPr lang="en-US">
                <a:solidFill>
                  <a:srgbClr val="000000"/>
                </a:solidFill>
              </a:endParaRPr>
            </a:p>
            <a:p>
              <a:endParaRPr lang="en-US">
                <a:solidFill>
                  <a:srgbClr val="000000"/>
                </a:solidFill>
              </a:endParaRPr>
            </a:p>
            <a:p>
              <a:r>
                <a:rPr lang="en-US">
                  <a:solidFill>
                    <a:srgbClr val="000000"/>
                  </a:solidFill>
                </a:rPr>
                <a:t>	</a:t>
              </a:r>
            </a:p>
          </p:txBody>
        </p:sp>
        <p:sp>
          <p:nvSpPr>
            <p:cNvPr id="23" name="TextBox 10">
              <a:extLst>
                <a:ext uri="{FF2B5EF4-FFF2-40B4-BE49-F238E27FC236}">
                  <a16:creationId xmlns:a16="http://schemas.microsoft.com/office/drawing/2014/main" id="{BA447E15-083D-492C-B0B6-2AB0A064DB3A}"/>
                </a:ext>
              </a:extLst>
            </p:cNvPr>
            <p:cNvSpPr txBox="1">
              <a:spLocks noChangeArrowheads="1"/>
            </p:cNvSpPr>
            <p:nvPr/>
          </p:nvSpPr>
          <p:spPr bwMode="auto">
            <a:xfrm>
              <a:off x="381000" y="2540000"/>
              <a:ext cx="6248399" cy="2030102"/>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a:solidFill>
                    <a:srgbClr val="000000"/>
                  </a:solidFill>
                </a:rPr>
                <a:t>Hregion		</a:t>
              </a:r>
            </a:p>
            <a:p>
              <a:endParaRPr lang="en-US">
                <a:solidFill>
                  <a:srgbClr val="000000"/>
                </a:solidFill>
              </a:endParaRPr>
            </a:p>
            <a:p>
              <a:endParaRPr lang="en-US">
                <a:solidFill>
                  <a:srgbClr val="000000"/>
                </a:solidFill>
              </a:endParaRPr>
            </a:p>
            <a:p>
              <a:endParaRPr lang="en-US">
                <a:solidFill>
                  <a:srgbClr val="000000"/>
                </a:solidFill>
              </a:endParaRPr>
            </a:p>
            <a:p>
              <a:endParaRPr lang="en-US">
                <a:solidFill>
                  <a:srgbClr val="000000"/>
                </a:solidFill>
              </a:endParaRPr>
            </a:p>
            <a:p>
              <a:endParaRPr lang="en-US">
                <a:solidFill>
                  <a:srgbClr val="000000"/>
                </a:solidFill>
              </a:endParaRPr>
            </a:p>
            <a:p>
              <a:endParaRPr lang="en-US">
                <a:solidFill>
                  <a:srgbClr val="000000"/>
                </a:solidFill>
              </a:endParaRPr>
            </a:p>
            <a:p>
              <a:endParaRPr lang="en-US">
                <a:solidFill>
                  <a:srgbClr val="000000"/>
                </a:solidFill>
              </a:endParaRPr>
            </a:p>
            <a:p>
              <a:endParaRPr lang="en-US">
                <a:solidFill>
                  <a:srgbClr val="000000"/>
                </a:solidFill>
              </a:endParaRPr>
            </a:p>
          </p:txBody>
        </p:sp>
        <p:grpSp>
          <p:nvGrpSpPr>
            <p:cNvPr id="24" name="Group 27">
              <a:extLst>
                <a:ext uri="{FF2B5EF4-FFF2-40B4-BE49-F238E27FC236}">
                  <a16:creationId xmlns:a16="http://schemas.microsoft.com/office/drawing/2014/main" id="{1798360C-1FE4-4165-86B6-7A924BC95698}"/>
                </a:ext>
              </a:extLst>
            </p:cNvPr>
            <p:cNvGrpSpPr>
              <a:grpSpLocks/>
            </p:cNvGrpSpPr>
            <p:nvPr/>
          </p:nvGrpSpPr>
          <p:grpSpPr bwMode="auto">
            <a:xfrm>
              <a:off x="457200" y="2895600"/>
              <a:ext cx="2667000" cy="1388660"/>
              <a:chOff x="4572000" y="1219200"/>
              <a:chExt cx="2667000" cy="1388660"/>
            </a:xfrm>
          </p:grpSpPr>
          <p:sp>
            <p:nvSpPr>
              <p:cNvPr id="38" name="TextBox 24">
                <a:extLst>
                  <a:ext uri="{FF2B5EF4-FFF2-40B4-BE49-F238E27FC236}">
                    <a16:creationId xmlns:a16="http://schemas.microsoft.com/office/drawing/2014/main" id="{DDC0654A-D988-4F59-A6F2-0D2BFF752FE7}"/>
                  </a:ext>
                </a:extLst>
              </p:cNvPr>
              <p:cNvSpPr txBox="1">
                <a:spLocks noChangeArrowheads="1"/>
              </p:cNvSpPr>
              <p:nvPr/>
            </p:nvSpPr>
            <p:spPr bwMode="auto">
              <a:xfrm>
                <a:off x="4572000" y="1219200"/>
                <a:ext cx="2667000" cy="138866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a:solidFill>
                      <a:srgbClr val="000000"/>
                    </a:solidFill>
                  </a:rPr>
                  <a:t>Store   </a:t>
                </a:r>
              </a:p>
              <a:p>
                <a:endParaRPr lang="en-US">
                  <a:solidFill>
                    <a:srgbClr val="000000"/>
                  </a:solidFill>
                </a:endParaRPr>
              </a:p>
              <a:p>
                <a:endParaRPr lang="en-US">
                  <a:solidFill>
                    <a:srgbClr val="000000"/>
                  </a:solidFill>
                </a:endParaRPr>
              </a:p>
              <a:p>
                <a:endParaRPr lang="en-US">
                  <a:solidFill>
                    <a:srgbClr val="000000"/>
                  </a:solidFill>
                </a:endParaRPr>
              </a:p>
              <a:p>
                <a:endParaRPr lang="en-US">
                  <a:solidFill>
                    <a:srgbClr val="000000"/>
                  </a:solidFill>
                </a:endParaRPr>
              </a:p>
              <a:p>
                <a:endParaRPr lang="en-US">
                  <a:solidFill>
                    <a:srgbClr val="000000"/>
                  </a:solidFill>
                </a:endParaRPr>
              </a:p>
            </p:txBody>
          </p:sp>
          <p:grpSp>
            <p:nvGrpSpPr>
              <p:cNvPr id="39" name="Group 20">
                <a:extLst>
                  <a:ext uri="{FF2B5EF4-FFF2-40B4-BE49-F238E27FC236}">
                    <a16:creationId xmlns:a16="http://schemas.microsoft.com/office/drawing/2014/main" id="{C93C84BE-977C-4A8B-A074-1D1AED6AA709}"/>
                  </a:ext>
                </a:extLst>
              </p:cNvPr>
              <p:cNvGrpSpPr>
                <a:grpSpLocks/>
              </p:cNvGrpSpPr>
              <p:nvPr/>
            </p:nvGrpSpPr>
            <p:grpSpPr bwMode="auto">
              <a:xfrm>
                <a:off x="4648200" y="1600200"/>
                <a:ext cx="971011" cy="747216"/>
                <a:chOff x="4648200" y="1600200"/>
                <a:chExt cx="971011" cy="747216"/>
              </a:xfrm>
            </p:grpSpPr>
            <p:sp>
              <p:nvSpPr>
                <p:cNvPr id="45" name="TextBox 25">
                  <a:extLst>
                    <a:ext uri="{FF2B5EF4-FFF2-40B4-BE49-F238E27FC236}">
                      <a16:creationId xmlns:a16="http://schemas.microsoft.com/office/drawing/2014/main" id="{3C013EF4-B714-4F7C-AC98-189A3E302318}"/>
                    </a:ext>
                  </a:extLst>
                </p:cNvPr>
                <p:cNvSpPr txBox="1">
                  <a:spLocks noChangeArrowheads="1"/>
                </p:cNvSpPr>
                <p:nvPr/>
              </p:nvSpPr>
              <p:spPr bwMode="auto">
                <a:xfrm>
                  <a:off x="4648200" y="1600200"/>
                  <a:ext cx="971011" cy="747216"/>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a:solidFill>
                        <a:srgbClr val="000000"/>
                      </a:solidFill>
                    </a:rPr>
                    <a:t>StoreFile</a:t>
                  </a:r>
                </a:p>
                <a:p>
                  <a:endParaRPr lang="en-US">
                    <a:solidFill>
                      <a:srgbClr val="000000"/>
                    </a:solidFill>
                  </a:endParaRPr>
                </a:p>
                <a:p>
                  <a:endParaRPr lang="en-US">
                    <a:solidFill>
                      <a:srgbClr val="000000"/>
                    </a:solidFill>
                  </a:endParaRPr>
                </a:p>
              </p:txBody>
            </p:sp>
            <p:sp>
              <p:nvSpPr>
                <p:cNvPr id="46" name="TextBox 26">
                  <a:extLst>
                    <a:ext uri="{FF2B5EF4-FFF2-40B4-BE49-F238E27FC236}">
                      <a16:creationId xmlns:a16="http://schemas.microsoft.com/office/drawing/2014/main" id="{C296BE7A-31A6-4DF8-B90E-A160F4C1B996}"/>
                    </a:ext>
                  </a:extLst>
                </p:cNvPr>
                <p:cNvSpPr txBox="1">
                  <a:spLocks noChangeArrowheads="1"/>
                </p:cNvSpPr>
                <p:nvPr/>
              </p:nvSpPr>
              <p:spPr bwMode="auto">
                <a:xfrm>
                  <a:off x="4800600" y="1904999"/>
                  <a:ext cx="649022" cy="31959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a:solidFill>
                        <a:srgbClr val="000000"/>
                      </a:solidFill>
                    </a:rPr>
                    <a:t>HFile</a:t>
                  </a:r>
                </a:p>
              </p:txBody>
            </p:sp>
          </p:grpSp>
          <p:grpSp>
            <p:nvGrpSpPr>
              <p:cNvPr id="40" name="Group 37">
                <a:extLst>
                  <a:ext uri="{FF2B5EF4-FFF2-40B4-BE49-F238E27FC236}">
                    <a16:creationId xmlns:a16="http://schemas.microsoft.com/office/drawing/2014/main" id="{6E6F4542-0A44-44F9-A8E4-5E6C49FCD058}"/>
                  </a:ext>
                </a:extLst>
              </p:cNvPr>
              <p:cNvGrpSpPr>
                <a:grpSpLocks/>
              </p:cNvGrpSpPr>
              <p:nvPr/>
            </p:nvGrpSpPr>
            <p:grpSpPr bwMode="auto">
              <a:xfrm>
                <a:off x="6248400" y="1600200"/>
                <a:ext cx="971011" cy="747216"/>
                <a:chOff x="4648200" y="1600200"/>
                <a:chExt cx="971011" cy="747216"/>
              </a:xfrm>
            </p:grpSpPr>
            <p:sp>
              <p:nvSpPr>
                <p:cNvPr id="43" name="TextBox 38">
                  <a:extLst>
                    <a:ext uri="{FF2B5EF4-FFF2-40B4-BE49-F238E27FC236}">
                      <a16:creationId xmlns:a16="http://schemas.microsoft.com/office/drawing/2014/main" id="{D447FA7F-9507-4DC7-B4D0-F225D553AB9E}"/>
                    </a:ext>
                  </a:extLst>
                </p:cNvPr>
                <p:cNvSpPr txBox="1">
                  <a:spLocks noChangeArrowheads="1"/>
                </p:cNvSpPr>
                <p:nvPr/>
              </p:nvSpPr>
              <p:spPr bwMode="auto">
                <a:xfrm>
                  <a:off x="4648200" y="1600200"/>
                  <a:ext cx="971011" cy="747216"/>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a:solidFill>
                        <a:srgbClr val="000000"/>
                      </a:solidFill>
                    </a:rPr>
                    <a:t>StoreFile</a:t>
                  </a:r>
                </a:p>
                <a:p>
                  <a:endParaRPr lang="en-US">
                    <a:solidFill>
                      <a:srgbClr val="000000"/>
                    </a:solidFill>
                  </a:endParaRPr>
                </a:p>
                <a:p>
                  <a:endParaRPr lang="en-US">
                    <a:solidFill>
                      <a:srgbClr val="000000"/>
                    </a:solidFill>
                  </a:endParaRPr>
                </a:p>
              </p:txBody>
            </p:sp>
            <p:sp>
              <p:nvSpPr>
                <p:cNvPr id="44" name="TextBox 39">
                  <a:extLst>
                    <a:ext uri="{FF2B5EF4-FFF2-40B4-BE49-F238E27FC236}">
                      <a16:creationId xmlns:a16="http://schemas.microsoft.com/office/drawing/2014/main" id="{FBDB3254-9737-429A-B1D7-2EB0097D86D5}"/>
                    </a:ext>
                  </a:extLst>
                </p:cNvPr>
                <p:cNvSpPr txBox="1">
                  <a:spLocks noChangeArrowheads="1"/>
                </p:cNvSpPr>
                <p:nvPr/>
              </p:nvSpPr>
              <p:spPr bwMode="auto">
                <a:xfrm>
                  <a:off x="4800600" y="1904999"/>
                  <a:ext cx="649022" cy="31959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a:solidFill>
                        <a:srgbClr val="000000"/>
                      </a:solidFill>
                    </a:rPr>
                    <a:t>HFile</a:t>
                  </a:r>
                </a:p>
              </p:txBody>
            </p:sp>
          </p:grpSp>
          <p:sp>
            <p:nvSpPr>
              <p:cNvPr id="41" name="TextBox 21">
                <a:extLst>
                  <a:ext uri="{FF2B5EF4-FFF2-40B4-BE49-F238E27FC236}">
                    <a16:creationId xmlns:a16="http://schemas.microsoft.com/office/drawing/2014/main" id="{8D6C74CA-81B6-41B1-8E9B-0D1FA82D29B5}"/>
                  </a:ext>
                </a:extLst>
              </p:cNvPr>
              <p:cNvSpPr txBox="1">
                <a:spLocks noChangeArrowheads="1"/>
              </p:cNvSpPr>
              <p:nvPr/>
            </p:nvSpPr>
            <p:spPr bwMode="auto">
              <a:xfrm>
                <a:off x="5715000" y="1752599"/>
                <a:ext cx="391600" cy="3195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a:solidFill>
                      <a:srgbClr val="000000"/>
                    </a:solidFill>
                  </a:rPr>
                  <a:t>…</a:t>
                </a:r>
              </a:p>
            </p:txBody>
          </p:sp>
          <p:sp>
            <p:nvSpPr>
              <p:cNvPr id="42" name="TextBox 41">
                <a:extLst>
                  <a:ext uri="{FF2B5EF4-FFF2-40B4-BE49-F238E27FC236}">
                    <a16:creationId xmlns:a16="http://schemas.microsoft.com/office/drawing/2014/main" id="{03E428C9-6787-46E5-A7F6-1DD85603AE5C}"/>
                  </a:ext>
                </a:extLst>
              </p:cNvPr>
              <p:cNvSpPr txBox="1">
                <a:spLocks noChangeArrowheads="1"/>
              </p:cNvSpPr>
              <p:nvPr/>
            </p:nvSpPr>
            <p:spPr bwMode="auto">
              <a:xfrm>
                <a:off x="5486400" y="1234178"/>
                <a:ext cx="1088929" cy="31959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a:solidFill>
                      <a:srgbClr val="000000"/>
                    </a:solidFill>
                  </a:rPr>
                  <a:t>MemStore</a:t>
                </a:r>
              </a:p>
            </p:txBody>
          </p:sp>
        </p:grpSp>
        <p:grpSp>
          <p:nvGrpSpPr>
            <p:cNvPr id="25" name="Group 43">
              <a:extLst>
                <a:ext uri="{FF2B5EF4-FFF2-40B4-BE49-F238E27FC236}">
                  <a16:creationId xmlns:a16="http://schemas.microsoft.com/office/drawing/2014/main" id="{A3CE8C74-89BB-449E-8F1D-ACC739B7C038}"/>
                </a:ext>
              </a:extLst>
            </p:cNvPr>
            <p:cNvGrpSpPr>
              <a:grpSpLocks/>
            </p:cNvGrpSpPr>
            <p:nvPr/>
          </p:nvGrpSpPr>
          <p:grpSpPr bwMode="auto">
            <a:xfrm>
              <a:off x="3810000" y="2895600"/>
              <a:ext cx="2667000" cy="1388660"/>
              <a:chOff x="4572000" y="1219200"/>
              <a:chExt cx="2667000" cy="1388660"/>
            </a:xfrm>
          </p:grpSpPr>
          <p:sp>
            <p:nvSpPr>
              <p:cNvPr id="29" name="TextBox 44">
                <a:extLst>
                  <a:ext uri="{FF2B5EF4-FFF2-40B4-BE49-F238E27FC236}">
                    <a16:creationId xmlns:a16="http://schemas.microsoft.com/office/drawing/2014/main" id="{81F30904-E92E-455B-81B4-B3F853287B5F}"/>
                  </a:ext>
                </a:extLst>
              </p:cNvPr>
              <p:cNvSpPr txBox="1">
                <a:spLocks noChangeArrowheads="1"/>
              </p:cNvSpPr>
              <p:nvPr/>
            </p:nvSpPr>
            <p:spPr bwMode="auto">
              <a:xfrm>
                <a:off x="4572000" y="1219200"/>
                <a:ext cx="2667000" cy="138866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a:solidFill>
                      <a:srgbClr val="000000"/>
                    </a:solidFill>
                  </a:rPr>
                  <a:t>Store   </a:t>
                </a:r>
              </a:p>
              <a:p>
                <a:endParaRPr lang="en-US">
                  <a:solidFill>
                    <a:srgbClr val="000000"/>
                  </a:solidFill>
                </a:endParaRPr>
              </a:p>
              <a:p>
                <a:endParaRPr lang="en-US">
                  <a:solidFill>
                    <a:srgbClr val="000000"/>
                  </a:solidFill>
                </a:endParaRPr>
              </a:p>
              <a:p>
                <a:endParaRPr lang="en-US">
                  <a:solidFill>
                    <a:srgbClr val="000000"/>
                  </a:solidFill>
                </a:endParaRPr>
              </a:p>
              <a:p>
                <a:endParaRPr lang="en-US">
                  <a:solidFill>
                    <a:srgbClr val="000000"/>
                  </a:solidFill>
                </a:endParaRPr>
              </a:p>
              <a:p>
                <a:endParaRPr lang="en-US">
                  <a:solidFill>
                    <a:srgbClr val="000000"/>
                  </a:solidFill>
                </a:endParaRPr>
              </a:p>
            </p:txBody>
          </p:sp>
          <p:grpSp>
            <p:nvGrpSpPr>
              <p:cNvPr id="30" name="Group 45">
                <a:extLst>
                  <a:ext uri="{FF2B5EF4-FFF2-40B4-BE49-F238E27FC236}">
                    <a16:creationId xmlns:a16="http://schemas.microsoft.com/office/drawing/2014/main" id="{A14B1E55-D344-4FE3-BC06-1181426E858F}"/>
                  </a:ext>
                </a:extLst>
              </p:cNvPr>
              <p:cNvGrpSpPr>
                <a:grpSpLocks/>
              </p:cNvGrpSpPr>
              <p:nvPr/>
            </p:nvGrpSpPr>
            <p:grpSpPr bwMode="auto">
              <a:xfrm>
                <a:off x="4648200" y="1600200"/>
                <a:ext cx="971011" cy="747216"/>
                <a:chOff x="4648200" y="1600200"/>
                <a:chExt cx="971011" cy="747216"/>
              </a:xfrm>
            </p:grpSpPr>
            <p:sp>
              <p:nvSpPr>
                <p:cNvPr id="36" name="TextBox 51">
                  <a:extLst>
                    <a:ext uri="{FF2B5EF4-FFF2-40B4-BE49-F238E27FC236}">
                      <a16:creationId xmlns:a16="http://schemas.microsoft.com/office/drawing/2014/main" id="{A68F7627-6193-48BF-BE09-044A740E7CF1}"/>
                    </a:ext>
                  </a:extLst>
                </p:cNvPr>
                <p:cNvSpPr txBox="1">
                  <a:spLocks noChangeArrowheads="1"/>
                </p:cNvSpPr>
                <p:nvPr/>
              </p:nvSpPr>
              <p:spPr bwMode="auto">
                <a:xfrm>
                  <a:off x="4648200" y="1600200"/>
                  <a:ext cx="971011" cy="747216"/>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a:solidFill>
                        <a:srgbClr val="000000"/>
                      </a:solidFill>
                    </a:rPr>
                    <a:t>StoreFile</a:t>
                  </a:r>
                </a:p>
                <a:p>
                  <a:endParaRPr lang="en-US">
                    <a:solidFill>
                      <a:srgbClr val="000000"/>
                    </a:solidFill>
                  </a:endParaRPr>
                </a:p>
                <a:p>
                  <a:endParaRPr lang="en-US">
                    <a:solidFill>
                      <a:srgbClr val="000000"/>
                    </a:solidFill>
                  </a:endParaRPr>
                </a:p>
              </p:txBody>
            </p:sp>
            <p:sp>
              <p:nvSpPr>
                <p:cNvPr id="37" name="TextBox 52">
                  <a:extLst>
                    <a:ext uri="{FF2B5EF4-FFF2-40B4-BE49-F238E27FC236}">
                      <a16:creationId xmlns:a16="http://schemas.microsoft.com/office/drawing/2014/main" id="{4CA944B0-3941-489D-B141-8176F4570F6D}"/>
                    </a:ext>
                  </a:extLst>
                </p:cNvPr>
                <p:cNvSpPr txBox="1">
                  <a:spLocks noChangeArrowheads="1"/>
                </p:cNvSpPr>
                <p:nvPr/>
              </p:nvSpPr>
              <p:spPr bwMode="auto">
                <a:xfrm>
                  <a:off x="4800600" y="1904999"/>
                  <a:ext cx="649022" cy="31959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a:solidFill>
                        <a:srgbClr val="000000"/>
                      </a:solidFill>
                    </a:rPr>
                    <a:t>HFile</a:t>
                  </a:r>
                </a:p>
              </p:txBody>
            </p:sp>
          </p:grpSp>
          <p:grpSp>
            <p:nvGrpSpPr>
              <p:cNvPr id="31" name="Group 46">
                <a:extLst>
                  <a:ext uri="{FF2B5EF4-FFF2-40B4-BE49-F238E27FC236}">
                    <a16:creationId xmlns:a16="http://schemas.microsoft.com/office/drawing/2014/main" id="{28EE2094-8F30-4949-B74F-72AE4502F2A5}"/>
                  </a:ext>
                </a:extLst>
              </p:cNvPr>
              <p:cNvGrpSpPr>
                <a:grpSpLocks/>
              </p:cNvGrpSpPr>
              <p:nvPr/>
            </p:nvGrpSpPr>
            <p:grpSpPr bwMode="auto">
              <a:xfrm>
                <a:off x="6248400" y="1600200"/>
                <a:ext cx="971011" cy="747216"/>
                <a:chOff x="4648200" y="1600200"/>
                <a:chExt cx="971011" cy="747216"/>
              </a:xfrm>
            </p:grpSpPr>
            <p:sp>
              <p:nvSpPr>
                <p:cNvPr id="34" name="TextBox 49">
                  <a:extLst>
                    <a:ext uri="{FF2B5EF4-FFF2-40B4-BE49-F238E27FC236}">
                      <a16:creationId xmlns:a16="http://schemas.microsoft.com/office/drawing/2014/main" id="{5B68F134-AE96-4327-A08C-7971BE45654B}"/>
                    </a:ext>
                  </a:extLst>
                </p:cNvPr>
                <p:cNvSpPr txBox="1">
                  <a:spLocks noChangeArrowheads="1"/>
                </p:cNvSpPr>
                <p:nvPr/>
              </p:nvSpPr>
              <p:spPr bwMode="auto">
                <a:xfrm>
                  <a:off x="4648200" y="1600200"/>
                  <a:ext cx="971011" cy="747216"/>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a:solidFill>
                        <a:srgbClr val="000000"/>
                      </a:solidFill>
                    </a:rPr>
                    <a:t>StoreFile</a:t>
                  </a:r>
                </a:p>
                <a:p>
                  <a:endParaRPr lang="en-US">
                    <a:solidFill>
                      <a:srgbClr val="000000"/>
                    </a:solidFill>
                  </a:endParaRPr>
                </a:p>
                <a:p>
                  <a:endParaRPr lang="en-US">
                    <a:solidFill>
                      <a:srgbClr val="000000"/>
                    </a:solidFill>
                  </a:endParaRPr>
                </a:p>
              </p:txBody>
            </p:sp>
            <p:sp>
              <p:nvSpPr>
                <p:cNvPr id="35" name="TextBox 50">
                  <a:extLst>
                    <a:ext uri="{FF2B5EF4-FFF2-40B4-BE49-F238E27FC236}">
                      <a16:creationId xmlns:a16="http://schemas.microsoft.com/office/drawing/2014/main" id="{F8AD769F-28B1-43F1-B812-A57BCCF6BF21}"/>
                    </a:ext>
                  </a:extLst>
                </p:cNvPr>
                <p:cNvSpPr txBox="1">
                  <a:spLocks noChangeArrowheads="1"/>
                </p:cNvSpPr>
                <p:nvPr/>
              </p:nvSpPr>
              <p:spPr bwMode="auto">
                <a:xfrm>
                  <a:off x="4800600" y="1904999"/>
                  <a:ext cx="649022" cy="31959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a:solidFill>
                        <a:srgbClr val="000000"/>
                      </a:solidFill>
                    </a:rPr>
                    <a:t>HFile</a:t>
                  </a:r>
                </a:p>
              </p:txBody>
            </p:sp>
          </p:grpSp>
          <p:sp>
            <p:nvSpPr>
              <p:cNvPr id="32" name="TextBox 47">
                <a:extLst>
                  <a:ext uri="{FF2B5EF4-FFF2-40B4-BE49-F238E27FC236}">
                    <a16:creationId xmlns:a16="http://schemas.microsoft.com/office/drawing/2014/main" id="{F4132A1F-0257-45DE-9B75-986608217D06}"/>
                  </a:ext>
                </a:extLst>
              </p:cNvPr>
              <p:cNvSpPr txBox="1">
                <a:spLocks noChangeArrowheads="1"/>
              </p:cNvSpPr>
              <p:nvPr/>
            </p:nvSpPr>
            <p:spPr bwMode="auto">
              <a:xfrm>
                <a:off x="5715000" y="1752599"/>
                <a:ext cx="391600" cy="3195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a:solidFill>
                      <a:srgbClr val="000000"/>
                    </a:solidFill>
                  </a:rPr>
                  <a:t>…</a:t>
                </a:r>
              </a:p>
            </p:txBody>
          </p:sp>
          <p:sp>
            <p:nvSpPr>
              <p:cNvPr id="33" name="TextBox 48">
                <a:extLst>
                  <a:ext uri="{FF2B5EF4-FFF2-40B4-BE49-F238E27FC236}">
                    <a16:creationId xmlns:a16="http://schemas.microsoft.com/office/drawing/2014/main" id="{B68E76AC-9667-423A-9962-320FCBBE0CA2}"/>
                  </a:ext>
                </a:extLst>
              </p:cNvPr>
              <p:cNvSpPr txBox="1">
                <a:spLocks noChangeArrowheads="1"/>
              </p:cNvSpPr>
              <p:nvPr/>
            </p:nvSpPr>
            <p:spPr bwMode="auto">
              <a:xfrm>
                <a:off x="5486400" y="1234178"/>
                <a:ext cx="1088929" cy="31959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a:solidFill>
                      <a:srgbClr val="000000"/>
                    </a:solidFill>
                  </a:rPr>
                  <a:t>MemStore</a:t>
                </a:r>
              </a:p>
            </p:txBody>
          </p:sp>
        </p:grpSp>
        <p:sp>
          <p:nvSpPr>
            <p:cNvPr id="26" name="TextBox 53">
              <a:extLst>
                <a:ext uri="{FF2B5EF4-FFF2-40B4-BE49-F238E27FC236}">
                  <a16:creationId xmlns:a16="http://schemas.microsoft.com/office/drawing/2014/main" id="{E8887450-B084-4F75-AB63-B4962A011CE4}"/>
                </a:ext>
              </a:extLst>
            </p:cNvPr>
            <p:cNvSpPr txBox="1">
              <a:spLocks noChangeArrowheads="1"/>
            </p:cNvSpPr>
            <p:nvPr/>
          </p:nvSpPr>
          <p:spPr bwMode="auto">
            <a:xfrm>
              <a:off x="3276600" y="3352800"/>
              <a:ext cx="533400" cy="3195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a:solidFill>
                    <a:srgbClr val="000000"/>
                  </a:solidFill>
                </a:rPr>
                <a:t>. . .</a:t>
              </a:r>
            </a:p>
          </p:txBody>
        </p:sp>
        <p:sp>
          <p:nvSpPr>
            <p:cNvPr id="27" name="TextBox 55">
              <a:extLst>
                <a:ext uri="{FF2B5EF4-FFF2-40B4-BE49-F238E27FC236}">
                  <a16:creationId xmlns:a16="http://schemas.microsoft.com/office/drawing/2014/main" id="{749E8C03-9623-41DC-83E5-B9473610654B}"/>
                </a:ext>
              </a:extLst>
            </p:cNvPr>
            <p:cNvSpPr txBox="1">
              <a:spLocks noChangeArrowheads="1"/>
            </p:cNvSpPr>
            <p:nvPr/>
          </p:nvSpPr>
          <p:spPr bwMode="auto">
            <a:xfrm>
              <a:off x="2667000" y="2209800"/>
              <a:ext cx="838200" cy="31959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a:solidFill>
                    <a:srgbClr val="000000"/>
                  </a:solidFill>
                </a:rPr>
                <a:t>HLog</a:t>
              </a:r>
            </a:p>
          </p:txBody>
        </p:sp>
        <p:sp>
          <p:nvSpPr>
            <p:cNvPr id="28" name="TextBox 63">
              <a:extLst>
                <a:ext uri="{FF2B5EF4-FFF2-40B4-BE49-F238E27FC236}">
                  <a16:creationId xmlns:a16="http://schemas.microsoft.com/office/drawing/2014/main" id="{C4F667CB-0FD4-4C12-92D9-DBD3598B877F}"/>
                </a:ext>
              </a:extLst>
            </p:cNvPr>
            <p:cNvSpPr txBox="1">
              <a:spLocks noChangeArrowheads="1"/>
            </p:cNvSpPr>
            <p:nvPr/>
          </p:nvSpPr>
          <p:spPr bwMode="auto">
            <a:xfrm>
              <a:off x="6705600" y="3200400"/>
              <a:ext cx="533400" cy="3195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a:solidFill>
                    <a:srgbClr val="000000"/>
                  </a:solidFill>
                </a:rPr>
                <a:t>. . .</a:t>
              </a:r>
            </a:p>
          </p:txBody>
        </p:sp>
      </p:grpSp>
      <p:grpSp>
        <p:nvGrpSpPr>
          <p:cNvPr id="55" name="组合 54">
            <a:extLst>
              <a:ext uri="{FF2B5EF4-FFF2-40B4-BE49-F238E27FC236}">
                <a16:creationId xmlns:a16="http://schemas.microsoft.com/office/drawing/2014/main" id="{3A55D332-DBBF-43D6-988B-17F206973B3E}"/>
              </a:ext>
            </a:extLst>
          </p:cNvPr>
          <p:cNvGrpSpPr/>
          <p:nvPr/>
        </p:nvGrpSpPr>
        <p:grpSpPr>
          <a:xfrm>
            <a:off x="2162790" y="2158726"/>
            <a:ext cx="708686" cy="967437"/>
            <a:chOff x="2162790" y="2158726"/>
            <a:chExt cx="708686" cy="967437"/>
          </a:xfrm>
        </p:grpSpPr>
        <p:sp>
          <p:nvSpPr>
            <p:cNvPr id="14" name="TextBox 64">
              <a:extLst>
                <a:ext uri="{FF2B5EF4-FFF2-40B4-BE49-F238E27FC236}">
                  <a16:creationId xmlns:a16="http://schemas.microsoft.com/office/drawing/2014/main" id="{D558F718-EFF5-49F1-83D3-A56E070B2390}"/>
                </a:ext>
              </a:extLst>
            </p:cNvPr>
            <p:cNvSpPr txBox="1">
              <a:spLocks noChangeArrowheads="1"/>
            </p:cNvSpPr>
            <p:nvPr/>
          </p:nvSpPr>
          <p:spPr bwMode="auto">
            <a:xfrm>
              <a:off x="2162790" y="2158726"/>
              <a:ext cx="708686" cy="289823"/>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a:solidFill>
                    <a:srgbClr val="000000"/>
                  </a:solidFill>
                </a:rPr>
                <a:t>Client</a:t>
              </a:r>
            </a:p>
          </p:txBody>
        </p:sp>
        <p:cxnSp>
          <p:nvCxnSpPr>
            <p:cNvPr id="18" name="Straight Arrow Connector 7">
              <a:extLst>
                <a:ext uri="{FF2B5EF4-FFF2-40B4-BE49-F238E27FC236}">
                  <a16:creationId xmlns:a16="http://schemas.microsoft.com/office/drawing/2014/main" id="{6D83D992-95C2-4E3D-8C4B-27889E6E7AE1}"/>
                </a:ext>
              </a:extLst>
            </p:cNvPr>
            <p:cNvCxnSpPr>
              <a:cxnSpLocks noChangeShapeType="1"/>
              <a:stCxn id="14" idx="2"/>
            </p:cNvCxnSpPr>
            <p:nvPr/>
          </p:nvCxnSpPr>
          <p:spPr bwMode="auto">
            <a:xfrm>
              <a:off x="2517133" y="2448549"/>
              <a:ext cx="0" cy="677614"/>
            </a:xfrm>
            <a:prstGeom prst="straightConnector1">
              <a:avLst/>
            </a:prstGeom>
            <a:noFill/>
            <a:ln w="12700">
              <a:solidFill>
                <a:srgbClr val="000000"/>
              </a:solidFill>
              <a:round/>
              <a:headEnd type="none" w="sm" len="sm"/>
              <a:tailEnd type="arrow" w="med" len="med"/>
            </a:ln>
            <a:extLst>
              <a:ext uri="{909E8E84-426E-40dd-AFC4-6F175D3DCCD1}">
                <a14:hiddenFill xmlns="" xmlns:a14="http://schemas.microsoft.com/office/drawing/2010/main">
                  <a:noFill/>
                </a14:hiddenFill>
              </a:ext>
            </a:extLst>
          </p:spPr>
        </p:cxnSp>
      </p:grpSp>
      <p:grpSp>
        <p:nvGrpSpPr>
          <p:cNvPr id="57" name="组合 56">
            <a:extLst>
              <a:ext uri="{FF2B5EF4-FFF2-40B4-BE49-F238E27FC236}">
                <a16:creationId xmlns:a16="http://schemas.microsoft.com/office/drawing/2014/main" id="{65E01889-CC21-4F8B-AC47-0E438BDC4F82}"/>
              </a:ext>
            </a:extLst>
          </p:cNvPr>
          <p:cNvGrpSpPr/>
          <p:nvPr/>
        </p:nvGrpSpPr>
        <p:grpSpPr>
          <a:xfrm>
            <a:off x="2871476" y="2303637"/>
            <a:ext cx="3189089" cy="421323"/>
            <a:chOff x="2871476" y="2303637"/>
            <a:chExt cx="3189089" cy="421323"/>
          </a:xfrm>
        </p:grpSpPr>
        <p:sp>
          <p:nvSpPr>
            <p:cNvPr id="16" name="TextBox 68">
              <a:extLst>
                <a:ext uri="{FF2B5EF4-FFF2-40B4-BE49-F238E27FC236}">
                  <a16:creationId xmlns:a16="http://schemas.microsoft.com/office/drawing/2014/main" id="{4D9B8DBB-D2C4-4068-8EFE-D2A5DD373E7C}"/>
                </a:ext>
              </a:extLst>
            </p:cNvPr>
            <p:cNvSpPr txBox="1">
              <a:spLocks noChangeArrowheads="1"/>
            </p:cNvSpPr>
            <p:nvPr/>
          </p:nvSpPr>
          <p:spPr bwMode="auto">
            <a:xfrm>
              <a:off x="4076243" y="2435137"/>
              <a:ext cx="1133898" cy="289823"/>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a:solidFill>
                    <a:srgbClr val="000000"/>
                  </a:solidFill>
                </a:rPr>
                <a:t>Zookeeper</a:t>
              </a:r>
            </a:p>
          </p:txBody>
        </p:sp>
        <p:cxnSp>
          <p:nvCxnSpPr>
            <p:cNvPr id="17" name="Straight Arrow Connector 7">
              <a:extLst>
                <a:ext uri="{FF2B5EF4-FFF2-40B4-BE49-F238E27FC236}">
                  <a16:creationId xmlns:a16="http://schemas.microsoft.com/office/drawing/2014/main" id="{6E403FE2-0820-4E22-8701-3A7D3614C43E}"/>
                </a:ext>
              </a:extLst>
            </p:cNvPr>
            <p:cNvCxnSpPr>
              <a:cxnSpLocks noChangeShapeType="1"/>
              <a:stCxn id="14" idx="3"/>
              <a:endCxn id="16" idx="1"/>
            </p:cNvCxnSpPr>
            <p:nvPr/>
          </p:nvCxnSpPr>
          <p:spPr bwMode="auto">
            <a:xfrm>
              <a:off x="2871476" y="2303638"/>
              <a:ext cx="1204767" cy="276411"/>
            </a:xfrm>
            <a:prstGeom prst="straightConnector1">
              <a:avLst/>
            </a:prstGeom>
            <a:noFill/>
            <a:ln w="12700">
              <a:solidFill>
                <a:srgbClr val="000000"/>
              </a:solidFill>
              <a:round/>
              <a:headEnd type="none" w="sm" len="sm"/>
              <a:tailEnd type="arrow" w="med" len="med"/>
            </a:ln>
            <a:extLst>
              <a:ext uri="{909E8E84-426E-40dd-AFC4-6F175D3DCCD1}">
                <a14:hiddenFill xmlns="" xmlns:a14="http://schemas.microsoft.com/office/drawing/2010/main">
                  <a:noFill/>
                </a14:hiddenFill>
              </a:ext>
            </a:extLst>
          </p:spPr>
        </p:cxnSp>
        <p:cxnSp>
          <p:nvCxnSpPr>
            <p:cNvPr id="19" name="Straight Arrow Connector 7">
              <a:extLst>
                <a:ext uri="{FF2B5EF4-FFF2-40B4-BE49-F238E27FC236}">
                  <a16:creationId xmlns:a16="http://schemas.microsoft.com/office/drawing/2014/main" id="{2366ED53-373E-4170-BFFF-707A2C2FFD10}"/>
                </a:ext>
              </a:extLst>
            </p:cNvPr>
            <p:cNvCxnSpPr>
              <a:cxnSpLocks noChangeShapeType="1"/>
              <a:stCxn id="15" idx="1"/>
              <a:endCxn id="16" idx="3"/>
            </p:cNvCxnSpPr>
            <p:nvPr/>
          </p:nvCxnSpPr>
          <p:spPr bwMode="auto">
            <a:xfrm flipH="1">
              <a:off x="5210141" y="2303637"/>
              <a:ext cx="850424" cy="276412"/>
            </a:xfrm>
            <a:prstGeom prst="straightConnector1">
              <a:avLst/>
            </a:prstGeom>
            <a:noFill/>
            <a:ln w="12700">
              <a:solidFill>
                <a:srgbClr val="000000"/>
              </a:solidFill>
              <a:round/>
              <a:headEnd type="none" w="sm" len="sm"/>
              <a:tailEnd type="arrow" w="med" len="med"/>
            </a:ln>
            <a:extLst>
              <a:ext uri="{909E8E84-426E-40dd-AFC4-6F175D3DCCD1}">
                <a14:hiddenFill xmlns="" xmlns:a14="http://schemas.microsoft.com/office/drawing/2010/main">
                  <a:noFill/>
                </a14:hiddenFill>
              </a:ext>
            </a:extLst>
          </p:spPr>
        </p:cxnSp>
      </p:grpSp>
      <p:grpSp>
        <p:nvGrpSpPr>
          <p:cNvPr id="56" name="组合 55">
            <a:extLst>
              <a:ext uri="{FF2B5EF4-FFF2-40B4-BE49-F238E27FC236}">
                <a16:creationId xmlns:a16="http://schemas.microsoft.com/office/drawing/2014/main" id="{4E926730-2FED-41DA-BA23-E9A97683873E}"/>
              </a:ext>
            </a:extLst>
          </p:cNvPr>
          <p:cNvGrpSpPr/>
          <p:nvPr/>
        </p:nvGrpSpPr>
        <p:grpSpPr>
          <a:xfrm>
            <a:off x="6060565" y="2158725"/>
            <a:ext cx="2622140" cy="3593341"/>
            <a:chOff x="6060565" y="2158725"/>
            <a:chExt cx="2622140" cy="3593341"/>
          </a:xfrm>
        </p:grpSpPr>
        <p:sp>
          <p:nvSpPr>
            <p:cNvPr id="15" name="TextBox 66">
              <a:extLst>
                <a:ext uri="{FF2B5EF4-FFF2-40B4-BE49-F238E27FC236}">
                  <a16:creationId xmlns:a16="http://schemas.microsoft.com/office/drawing/2014/main" id="{108E691A-FBC3-4462-9C9A-753A11DCCC49}"/>
                </a:ext>
              </a:extLst>
            </p:cNvPr>
            <p:cNvSpPr txBox="1">
              <a:spLocks noChangeArrowheads="1"/>
            </p:cNvSpPr>
            <p:nvPr/>
          </p:nvSpPr>
          <p:spPr bwMode="auto">
            <a:xfrm>
              <a:off x="6060565" y="2158725"/>
              <a:ext cx="921292" cy="289823"/>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dirty="0" err="1">
                  <a:solidFill>
                    <a:srgbClr val="000000"/>
                  </a:solidFill>
                </a:rPr>
                <a:t>HMaster</a:t>
              </a:r>
              <a:endParaRPr lang="en-US" dirty="0">
                <a:solidFill>
                  <a:srgbClr val="000000"/>
                </a:solidFill>
              </a:endParaRPr>
            </a:p>
          </p:txBody>
        </p:sp>
        <p:cxnSp>
          <p:nvCxnSpPr>
            <p:cNvPr id="20" name="Straight Arrow Connector 7">
              <a:extLst>
                <a:ext uri="{FF2B5EF4-FFF2-40B4-BE49-F238E27FC236}">
                  <a16:creationId xmlns:a16="http://schemas.microsoft.com/office/drawing/2014/main" id="{373B300B-87DE-4319-AD0E-103872FE950C}"/>
                </a:ext>
              </a:extLst>
            </p:cNvPr>
            <p:cNvCxnSpPr>
              <a:cxnSpLocks noChangeShapeType="1"/>
            </p:cNvCxnSpPr>
            <p:nvPr/>
          </p:nvCxnSpPr>
          <p:spPr bwMode="auto">
            <a:xfrm>
              <a:off x="6202302" y="2435136"/>
              <a:ext cx="0" cy="691027"/>
            </a:xfrm>
            <a:prstGeom prst="straightConnector1">
              <a:avLst/>
            </a:prstGeom>
            <a:noFill/>
            <a:ln w="12700">
              <a:solidFill>
                <a:srgbClr val="000000"/>
              </a:solidFill>
              <a:round/>
              <a:headEnd type="none" w="sm" len="sm"/>
              <a:tailEnd type="arrow" w="med" len="med"/>
            </a:ln>
            <a:extLst>
              <a:ext uri="{909E8E84-426E-40dd-AFC4-6F175D3DCCD1}">
                <a14:hiddenFill xmlns="" xmlns:a14="http://schemas.microsoft.com/office/drawing/2010/main">
                  <a:noFill/>
                </a14:hiddenFill>
              </a:ext>
            </a:extLst>
          </p:spPr>
        </p:cxnSp>
        <p:cxnSp>
          <p:nvCxnSpPr>
            <p:cNvPr id="21" name="Straight Arrow Connector 7">
              <a:extLst>
                <a:ext uri="{FF2B5EF4-FFF2-40B4-BE49-F238E27FC236}">
                  <a16:creationId xmlns:a16="http://schemas.microsoft.com/office/drawing/2014/main" id="{15FB5424-0216-47E6-98C6-B200501C3A17}"/>
                </a:ext>
              </a:extLst>
            </p:cNvPr>
            <p:cNvCxnSpPr>
              <a:cxnSpLocks noChangeShapeType="1"/>
              <a:stCxn id="15" idx="2"/>
            </p:cNvCxnSpPr>
            <p:nvPr/>
          </p:nvCxnSpPr>
          <p:spPr bwMode="auto">
            <a:xfrm>
              <a:off x="6521211" y="2448548"/>
              <a:ext cx="2161494" cy="3303518"/>
            </a:xfrm>
            <a:prstGeom prst="straightConnector1">
              <a:avLst/>
            </a:prstGeom>
            <a:noFill/>
            <a:ln w="12700">
              <a:solidFill>
                <a:srgbClr val="000000"/>
              </a:solidFill>
              <a:round/>
              <a:headEnd type="none" w="sm" len="sm"/>
              <a:tailEnd type="arrow" w="med" len="med"/>
            </a:ln>
            <a:extLst>
              <a:ext uri="{909E8E84-426E-40dd-AFC4-6F175D3DCCD1}">
                <a14:hiddenFill xmlns="" xmlns:a14="http://schemas.microsoft.com/office/drawing/2010/main">
                  <a:noFill/>
                </a14:hiddenFill>
              </a:ext>
            </a:extLst>
          </p:spPr>
        </p:cxnSp>
      </p:grpSp>
      <p:grpSp>
        <p:nvGrpSpPr>
          <p:cNvPr id="58" name="组合 57">
            <a:extLst>
              <a:ext uri="{FF2B5EF4-FFF2-40B4-BE49-F238E27FC236}">
                <a16:creationId xmlns:a16="http://schemas.microsoft.com/office/drawing/2014/main" id="{2AD1AE64-CB71-4F5B-99D4-82E10026515C}"/>
              </a:ext>
            </a:extLst>
          </p:cNvPr>
          <p:cNvGrpSpPr/>
          <p:nvPr/>
        </p:nvGrpSpPr>
        <p:grpSpPr>
          <a:xfrm>
            <a:off x="4501459" y="1536901"/>
            <a:ext cx="6393068" cy="898189"/>
            <a:chOff x="4501459" y="1536901"/>
            <a:chExt cx="6393068" cy="898189"/>
          </a:xfrm>
        </p:grpSpPr>
        <p:sp>
          <p:nvSpPr>
            <p:cNvPr id="47" name="TextBox 5">
              <a:extLst>
                <a:ext uri="{FF2B5EF4-FFF2-40B4-BE49-F238E27FC236}">
                  <a16:creationId xmlns:a16="http://schemas.microsoft.com/office/drawing/2014/main" id="{B7A9B752-F4FE-4D12-8453-A852DCA7EF23}"/>
                </a:ext>
              </a:extLst>
            </p:cNvPr>
            <p:cNvSpPr txBox="1">
              <a:spLocks noChangeArrowheads="1"/>
            </p:cNvSpPr>
            <p:nvPr/>
          </p:nvSpPr>
          <p:spPr bwMode="auto">
            <a:xfrm>
              <a:off x="7194467" y="1536901"/>
              <a:ext cx="3700060" cy="6389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sz="1800" dirty="0">
                  <a:solidFill>
                    <a:schemeClr val="tx1"/>
                  </a:solidFill>
                  <a:latin typeface="+mn-lt"/>
                  <a:cs typeface="+mn-cs"/>
                </a:rPr>
                <a:t>Small group of servers running</a:t>
              </a:r>
            </a:p>
            <a:p>
              <a:r>
                <a:rPr lang="en-US" sz="1800" dirty="0" err="1">
                  <a:solidFill>
                    <a:schemeClr val="tx1"/>
                  </a:solidFill>
                  <a:latin typeface="+mn-lt"/>
                  <a:cs typeface="+mn-cs"/>
                </a:rPr>
                <a:t>Zab</a:t>
              </a:r>
              <a:r>
                <a:rPr lang="en-US" sz="1800" dirty="0">
                  <a:solidFill>
                    <a:schemeClr val="tx1"/>
                  </a:solidFill>
                  <a:latin typeface="+mn-lt"/>
                  <a:cs typeface="+mn-cs"/>
                </a:rPr>
                <a:t>, a consensus protocol (</a:t>
              </a:r>
              <a:r>
                <a:rPr lang="en-US" sz="1800" dirty="0" err="1">
                  <a:solidFill>
                    <a:schemeClr val="tx1"/>
                  </a:solidFill>
                  <a:latin typeface="+mn-lt"/>
                  <a:cs typeface="+mn-cs"/>
                </a:rPr>
                <a:t>Paxos</a:t>
              </a:r>
              <a:r>
                <a:rPr lang="en-US" sz="1800" dirty="0">
                  <a:solidFill>
                    <a:schemeClr val="tx1"/>
                  </a:solidFill>
                  <a:latin typeface="+mn-lt"/>
                  <a:cs typeface="+mn-cs"/>
                </a:rPr>
                <a:t>-like)</a:t>
              </a:r>
            </a:p>
          </p:txBody>
        </p:sp>
        <p:cxnSp>
          <p:nvCxnSpPr>
            <p:cNvPr id="48" name="Straight Arrow Connector 7">
              <a:extLst>
                <a:ext uri="{FF2B5EF4-FFF2-40B4-BE49-F238E27FC236}">
                  <a16:creationId xmlns:a16="http://schemas.microsoft.com/office/drawing/2014/main" id="{67E053CD-1E44-42AB-BF46-CEC1CBE2DB6C}"/>
                </a:ext>
              </a:extLst>
            </p:cNvPr>
            <p:cNvCxnSpPr>
              <a:cxnSpLocks noChangeShapeType="1"/>
              <a:stCxn id="47" idx="1"/>
            </p:cNvCxnSpPr>
            <p:nvPr/>
          </p:nvCxnSpPr>
          <p:spPr bwMode="auto">
            <a:xfrm flipH="1">
              <a:off x="4501459" y="1856366"/>
              <a:ext cx="2693008" cy="578724"/>
            </a:xfrm>
            <a:prstGeom prst="straightConnector1">
              <a:avLst/>
            </a:prstGeom>
            <a:noFill/>
            <a:ln w="12700">
              <a:solidFill>
                <a:srgbClr val="000000"/>
              </a:solidFill>
              <a:prstDash val="dash"/>
              <a:round/>
              <a:headEnd type="none" w="sm" len="sm"/>
              <a:tailEnd/>
            </a:ln>
            <a:extLst>
              <a:ext uri="{909E8E84-426E-40dd-AFC4-6F175D3DCCD1}">
                <a14:hiddenFill xmlns="" xmlns:a14="http://schemas.microsoft.com/office/drawing/2010/main">
                  <a:noFill/>
                </a14:hiddenFill>
              </a:ext>
            </a:extLst>
          </p:spPr>
        </p:cxnSp>
      </p:grpSp>
      <p:grpSp>
        <p:nvGrpSpPr>
          <p:cNvPr id="60" name="组合 59">
            <a:extLst>
              <a:ext uri="{FF2B5EF4-FFF2-40B4-BE49-F238E27FC236}">
                <a16:creationId xmlns:a16="http://schemas.microsoft.com/office/drawing/2014/main" id="{B14D4B54-7B07-44C7-9AA8-9313B84C2064}"/>
              </a:ext>
            </a:extLst>
          </p:cNvPr>
          <p:cNvGrpSpPr/>
          <p:nvPr/>
        </p:nvGrpSpPr>
        <p:grpSpPr>
          <a:xfrm>
            <a:off x="459372" y="1087342"/>
            <a:ext cx="8151228" cy="2183732"/>
            <a:chOff x="459372" y="1087342"/>
            <a:chExt cx="8151228" cy="2183732"/>
          </a:xfrm>
        </p:grpSpPr>
        <p:grpSp>
          <p:nvGrpSpPr>
            <p:cNvPr id="59" name="组合 58">
              <a:extLst>
                <a:ext uri="{FF2B5EF4-FFF2-40B4-BE49-F238E27FC236}">
                  <a16:creationId xmlns:a16="http://schemas.microsoft.com/office/drawing/2014/main" id="{1A03C375-491A-4002-8326-58C09E2D7474}"/>
                </a:ext>
              </a:extLst>
            </p:cNvPr>
            <p:cNvGrpSpPr/>
            <p:nvPr/>
          </p:nvGrpSpPr>
          <p:grpSpPr>
            <a:xfrm>
              <a:off x="459372" y="1087342"/>
              <a:ext cx="8151228" cy="2183732"/>
              <a:chOff x="459372" y="1087342"/>
              <a:chExt cx="8151228" cy="2183732"/>
            </a:xfrm>
          </p:grpSpPr>
          <p:sp>
            <p:nvSpPr>
              <p:cNvPr id="49" name="矩形 48">
                <a:extLst>
                  <a:ext uri="{FF2B5EF4-FFF2-40B4-BE49-F238E27FC236}">
                    <a16:creationId xmlns:a16="http://schemas.microsoft.com/office/drawing/2014/main" id="{63888226-1383-4B79-B513-214675E584CC}"/>
                  </a:ext>
                </a:extLst>
              </p:cNvPr>
              <p:cNvSpPr/>
              <p:nvPr/>
            </p:nvSpPr>
            <p:spPr>
              <a:xfrm>
                <a:off x="459372" y="1087342"/>
                <a:ext cx="1703418" cy="6079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err="1"/>
                  <a:t>Hbase</a:t>
                </a:r>
                <a:r>
                  <a:rPr lang="en-US" altLang="zh-CN" sz="2000" b="1" dirty="0"/>
                  <a:t> Table</a:t>
                </a:r>
                <a:endParaRPr lang="zh-CN" altLang="en-US" sz="2000" b="1" dirty="0"/>
              </a:p>
            </p:txBody>
          </p:sp>
          <p:cxnSp>
            <p:nvCxnSpPr>
              <p:cNvPr id="51" name="直接箭头连接符 50">
                <a:extLst>
                  <a:ext uri="{FF2B5EF4-FFF2-40B4-BE49-F238E27FC236}">
                    <a16:creationId xmlns:a16="http://schemas.microsoft.com/office/drawing/2014/main" id="{391BF792-B8B6-4C8B-AFFE-AF4B15FF7C14}"/>
                  </a:ext>
                </a:extLst>
              </p:cNvPr>
              <p:cNvCxnSpPr>
                <a:stCxn id="49" idx="2"/>
              </p:cNvCxnSpPr>
              <p:nvPr/>
            </p:nvCxnSpPr>
            <p:spPr>
              <a:xfrm>
                <a:off x="1311081" y="1695276"/>
                <a:ext cx="2208072" cy="1544542"/>
              </a:xfrm>
              <a:prstGeom prst="straightConnector1">
                <a:avLst/>
              </a:prstGeom>
              <a:ln w="762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a:extLst>
                  <a:ext uri="{FF2B5EF4-FFF2-40B4-BE49-F238E27FC236}">
                    <a16:creationId xmlns:a16="http://schemas.microsoft.com/office/drawing/2014/main" id="{A85CD86A-B893-47BA-8691-768B54B05671}"/>
                  </a:ext>
                </a:extLst>
              </p:cNvPr>
              <p:cNvCxnSpPr>
                <a:stCxn id="49" idx="2"/>
              </p:cNvCxnSpPr>
              <p:nvPr/>
            </p:nvCxnSpPr>
            <p:spPr>
              <a:xfrm>
                <a:off x="1311081" y="1695276"/>
                <a:ext cx="7299519" cy="1575798"/>
              </a:xfrm>
              <a:prstGeom prst="straightConnector1">
                <a:avLst/>
              </a:prstGeom>
              <a:ln w="762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54" name="矩形 53">
              <a:extLst>
                <a:ext uri="{FF2B5EF4-FFF2-40B4-BE49-F238E27FC236}">
                  <a16:creationId xmlns:a16="http://schemas.microsoft.com/office/drawing/2014/main" id="{FF9C31A0-5C68-4858-8A7D-FB7869884B6D}"/>
                </a:ext>
              </a:extLst>
            </p:cNvPr>
            <p:cNvSpPr/>
            <p:nvPr/>
          </p:nvSpPr>
          <p:spPr>
            <a:xfrm>
              <a:off x="1633782" y="1302902"/>
              <a:ext cx="3717186" cy="646331"/>
            </a:xfrm>
            <a:prstGeom prst="rect">
              <a:avLst/>
            </a:prstGeom>
          </p:spPr>
          <p:txBody>
            <a:bodyPr wrap="square">
              <a:spAutoFit/>
            </a:bodyPr>
            <a:lstStyle/>
            <a:p>
              <a:pPr lvl="1" algn="ctr"/>
              <a:r>
                <a:rPr lang="en-US" altLang="zh-CN" dirty="0">
                  <a:ea typeface="ＭＳ Ｐゴシック" charset="0"/>
                </a:rPr>
                <a:t>Split it into multiple </a:t>
              </a:r>
              <a:r>
                <a:rPr lang="en-US" altLang="zh-CN" u="sng" dirty="0">
                  <a:solidFill>
                    <a:srgbClr val="0000FF"/>
                  </a:solidFill>
                  <a:ea typeface="ＭＳ Ｐゴシック" charset="0"/>
                </a:rPr>
                <a:t>regions</a:t>
              </a:r>
              <a:r>
                <a:rPr lang="en-US" altLang="zh-CN" dirty="0">
                  <a:ea typeface="ＭＳ Ｐゴシック" charset="0"/>
                </a:rPr>
                <a:t>: replicated across servers</a:t>
              </a:r>
            </a:p>
          </p:txBody>
        </p:sp>
      </p:grpSp>
    </p:spTree>
    <p:extLst>
      <p:ext uri="{BB962C8B-B14F-4D97-AF65-F5344CB8AC3E}">
        <p14:creationId xmlns:p14="http://schemas.microsoft.com/office/powerpoint/2010/main" val="3060062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wipe(down)">
                                      <p:cBhvr>
                                        <p:cTn id="7" dur="500"/>
                                        <p:tgtEl>
                                          <p:spTgt spid="5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wipe(up)">
                                      <p:cBhvr>
                                        <p:cTn id="12" dur="500"/>
                                        <p:tgtEl>
                                          <p:spTgt spid="5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7"/>
                                        </p:tgtEl>
                                        <p:attrNameLst>
                                          <p:attrName>style.visibility</p:attrName>
                                        </p:attrNameLst>
                                      </p:cBhvr>
                                      <p:to>
                                        <p:strVal val="visible"/>
                                      </p:to>
                                    </p:set>
                                    <p:animEffect transition="in" filter="barn(inVertical)">
                                      <p:cBhvr>
                                        <p:cTn id="17" dur="500"/>
                                        <p:tgtEl>
                                          <p:spTgt spid="5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58"/>
                                        </p:tgtEl>
                                        <p:attrNameLst>
                                          <p:attrName>style.visibility</p:attrName>
                                        </p:attrNameLst>
                                      </p:cBhvr>
                                      <p:to>
                                        <p:strVal val="visible"/>
                                      </p:to>
                                    </p:set>
                                    <p:animEffect transition="in" filter="wipe(right)">
                                      <p:cBhvr>
                                        <p:cTn id="22" dur="500"/>
                                        <p:tgtEl>
                                          <p:spTgt spid="5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60"/>
                                        </p:tgtEl>
                                        <p:attrNameLst>
                                          <p:attrName>style.visibility</p:attrName>
                                        </p:attrNameLst>
                                      </p:cBhvr>
                                      <p:to>
                                        <p:strVal val="visible"/>
                                      </p:to>
                                    </p:set>
                                    <p:animEffect transition="in" filter="wipe(up)">
                                      <p:cBhvr>
                                        <p:cTn id="2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5527F1-3D69-4A69-B9E9-399C81230396}"/>
              </a:ext>
            </a:extLst>
          </p:cNvPr>
          <p:cNvSpPr>
            <a:spLocks noGrp="1"/>
          </p:cNvSpPr>
          <p:nvPr>
            <p:ph type="title"/>
          </p:nvPr>
        </p:nvSpPr>
        <p:spPr/>
        <p:txBody>
          <a:bodyPr/>
          <a:lstStyle/>
          <a:p>
            <a:r>
              <a:rPr lang="en-US" altLang="zh-CN" dirty="0"/>
              <a:t>HBase Architecture</a:t>
            </a:r>
            <a:endParaRPr lang="zh-CN" altLang="en-US" dirty="0"/>
          </a:p>
        </p:txBody>
      </p:sp>
      <p:sp>
        <p:nvSpPr>
          <p:cNvPr id="3" name="灯片编号占位符 2">
            <a:extLst>
              <a:ext uri="{FF2B5EF4-FFF2-40B4-BE49-F238E27FC236}">
                <a16:creationId xmlns:a16="http://schemas.microsoft.com/office/drawing/2014/main" id="{74AFEB83-CD24-4244-8905-3670F00F77F7}"/>
              </a:ext>
            </a:extLst>
          </p:cNvPr>
          <p:cNvSpPr>
            <a:spLocks noGrp="1"/>
          </p:cNvSpPr>
          <p:nvPr>
            <p:ph type="sldNum" sz="quarter" idx="12"/>
          </p:nvPr>
        </p:nvSpPr>
        <p:spPr/>
        <p:txBody>
          <a:bodyPr/>
          <a:lstStyle/>
          <a:p>
            <a:fld id="{F210D295-9B15-4757-888B-4FDF115DEA16}" type="slidenum">
              <a:rPr lang="zh-CN" altLang="en-US" smtClean="0"/>
              <a:t>78</a:t>
            </a:fld>
            <a:endParaRPr lang="zh-CN" altLang="en-US"/>
          </a:p>
        </p:txBody>
      </p:sp>
      <p:sp>
        <p:nvSpPr>
          <p:cNvPr id="6" name="TextBox 56">
            <a:extLst>
              <a:ext uri="{FF2B5EF4-FFF2-40B4-BE49-F238E27FC236}">
                <a16:creationId xmlns:a16="http://schemas.microsoft.com/office/drawing/2014/main" id="{591ACD2E-864D-41DB-BAD5-C0DC2EAE277C}"/>
              </a:ext>
            </a:extLst>
          </p:cNvPr>
          <p:cNvSpPr txBox="1">
            <a:spLocks noChangeArrowheads="1"/>
          </p:cNvSpPr>
          <p:nvPr/>
        </p:nvSpPr>
        <p:spPr bwMode="auto">
          <a:xfrm>
            <a:off x="1879315" y="5752066"/>
            <a:ext cx="7937288" cy="289823"/>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algn="ctr"/>
            <a:r>
              <a:rPr lang="en-US">
                <a:solidFill>
                  <a:srgbClr val="000000"/>
                </a:solidFill>
              </a:rPr>
              <a:t>HDFS</a:t>
            </a:r>
          </a:p>
        </p:txBody>
      </p:sp>
      <p:sp>
        <p:nvSpPr>
          <p:cNvPr id="7" name="TextBox 57">
            <a:extLst>
              <a:ext uri="{FF2B5EF4-FFF2-40B4-BE49-F238E27FC236}">
                <a16:creationId xmlns:a16="http://schemas.microsoft.com/office/drawing/2014/main" id="{B18B8E50-350D-4FD8-AC50-9D26D669A5A7}"/>
              </a:ext>
            </a:extLst>
          </p:cNvPr>
          <p:cNvSpPr txBox="1">
            <a:spLocks noChangeArrowheads="1"/>
          </p:cNvSpPr>
          <p:nvPr/>
        </p:nvSpPr>
        <p:spPr bwMode="auto">
          <a:xfrm>
            <a:off x="9816603" y="4024499"/>
            <a:ext cx="496081" cy="2898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a:solidFill>
                  <a:srgbClr val="000000"/>
                </a:solidFill>
              </a:rPr>
              <a:t>. . .</a:t>
            </a:r>
          </a:p>
        </p:txBody>
      </p:sp>
      <p:sp>
        <p:nvSpPr>
          <p:cNvPr id="8" name="TextBox 58">
            <a:extLst>
              <a:ext uri="{FF2B5EF4-FFF2-40B4-BE49-F238E27FC236}">
                <a16:creationId xmlns:a16="http://schemas.microsoft.com/office/drawing/2014/main" id="{E335B018-EDF8-422D-B457-A5F285B91CF9}"/>
              </a:ext>
            </a:extLst>
          </p:cNvPr>
          <p:cNvSpPr txBox="1">
            <a:spLocks noChangeArrowheads="1"/>
          </p:cNvSpPr>
          <p:nvPr/>
        </p:nvSpPr>
        <p:spPr bwMode="auto">
          <a:xfrm>
            <a:off x="8328362" y="3114646"/>
            <a:ext cx="1488242" cy="2228815"/>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a:solidFill>
                  <a:srgbClr val="000000"/>
                </a:solidFill>
              </a:rPr>
              <a:t>HRegionServer</a:t>
            </a:r>
          </a:p>
          <a:p>
            <a:endParaRPr lang="en-US">
              <a:solidFill>
                <a:srgbClr val="000000"/>
              </a:solidFill>
            </a:endParaRPr>
          </a:p>
          <a:p>
            <a:endParaRPr lang="en-US">
              <a:solidFill>
                <a:srgbClr val="000000"/>
              </a:solidFill>
            </a:endParaRPr>
          </a:p>
          <a:p>
            <a:endParaRPr lang="en-US">
              <a:solidFill>
                <a:srgbClr val="000000"/>
              </a:solidFill>
            </a:endParaRPr>
          </a:p>
          <a:p>
            <a:endParaRPr lang="en-US">
              <a:solidFill>
                <a:srgbClr val="000000"/>
              </a:solidFill>
            </a:endParaRPr>
          </a:p>
          <a:p>
            <a:endParaRPr lang="en-US">
              <a:solidFill>
                <a:srgbClr val="000000"/>
              </a:solidFill>
            </a:endParaRPr>
          </a:p>
          <a:p>
            <a:endParaRPr lang="en-US">
              <a:solidFill>
                <a:srgbClr val="000000"/>
              </a:solidFill>
            </a:endParaRPr>
          </a:p>
          <a:p>
            <a:endParaRPr lang="en-US">
              <a:solidFill>
                <a:srgbClr val="000000"/>
              </a:solidFill>
            </a:endParaRPr>
          </a:p>
          <a:p>
            <a:endParaRPr lang="en-US">
              <a:solidFill>
                <a:srgbClr val="000000"/>
              </a:solidFill>
            </a:endParaRPr>
          </a:p>
          <a:p>
            <a:endParaRPr lang="en-US">
              <a:solidFill>
                <a:srgbClr val="000000"/>
              </a:solidFill>
            </a:endParaRPr>
          </a:p>
          <a:p>
            <a:endParaRPr lang="en-US">
              <a:solidFill>
                <a:srgbClr val="000000"/>
              </a:solidFill>
            </a:endParaRPr>
          </a:p>
        </p:txBody>
      </p:sp>
      <p:cxnSp>
        <p:nvCxnSpPr>
          <p:cNvPr id="9" name="Straight Arrow Connector 7">
            <a:extLst>
              <a:ext uri="{FF2B5EF4-FFF2-40B4-BE49-F238E27FC236}">
                <a16:creationId xmlns:a16="http://schemas.microsoft.com/office/drawing/2014/main" id="{94DABF8B-EE25-4855-99E7-89750C20FF97}"/>
              </a:ext>
            </a:extLst>
          </p:cNvPr>
          <p:cNvCxnSpPr>
            <a:cxnSpLocks noChangeShapeType="1"/>
            <a:stCxn id="46" idx="2"/>
          </p:cNvCxnSpPr>
          <p:nvPr/>
        </p:nvCxnSpPr>
        <p:spPr bwMode="auto">
          <a:xfrm flipH="1">
            <a:off x="2588002" y="4659834"/>
            <a:ext cx="18332" cy="1092233"/>
          </a:xfrm>
          <a:prstGeom prst="straightConnector1">
            <a:avLst/>
          </a:prstGeom>
          <a:noFill/>
          <a:ln w="12700">
            <a:solidFill>
              <a:srgbClr val="000000"/>
            </a:solidFill>
            <a:round/>
            <a:headEnd type="none" w="sm" len="sm"/>
            <a:tailEnd type="arrow" w="med" len="med"/>
          </a:ln>
          <a:extLst>
            <a:ext uri="{909E8E84-426E-40dd-AFC4-6F175D3DCCD1}">
              <a14:hiddenFill xmlns="" xmlns:a14="http://schemas.microsoft.com/office/drawing/2010/main">
                <a:noFill/>
              </a14:hiddenFill>
            </a:ext>
          </a:extLst>
        </p:spPr>
      </p:cxnSp>
      <p:cxnSp>
        <p:nvCxnSpPr>
          <p:cNvPr id="10" name="Straight Arrow Connector 7">
            <a:extLst>
              <a:ext uri="{FF2B5EF4-FFF2-40B4-BE49-F238E27FC236}">
                <a16:creationId xmlns:a16="http://schemas.microsoft.com/office/drawing/2014/main" id="{2D755F00-E1C8-44C4-9551-9BA5ECCB3F1D}"/>
              </a:ext>
            </a:extLst>
          </p:cNvPr>
          <p:cNvCxnSpPr>
            <a:cxnSpLocks noChangeShapeType="1"/>
          </p:cNvCxnSpPr>
          <p:nvPr/>
        </p:nvCxnSpPr>
        <p:spPr bwMode="auto">
          <a:xfrm>
            <a:off x="4076243" y="4646422"/>
            <a:ext cx="2784" cy="1119225"/>
          </a:xfrm>
          <a:prstGeom prst="straightConnector1">
            <a:avLst/>
          </a:prstGeom>
          <a:noFill/>
          <a:ln w="12700">
            <a:solidFill>
              <a:srgbClr val="000000"/>
            </a:solidFill>
            <a:round/>
            <a:headEnd type="none" w="sm" len="sm"/>
            <a:tailEnd type="arrow" w="med" len="med"/>
          </a:ln>
          <a:extLst>
            <a:ext uri="{909E8E84-426E-40dd-AFC4-6F175D3DCCD1}">
              <a14:hiddenFill xmlns="" xmlns:a14="http://schemas.microsoft.com/office/drawing/2010/main">
                <a:noFill/>
              </a14:hiddenFill>
            </a:ext>
          </a:extLst>
        </p:spPr>
      </p:cxnSp>
      <p:cxnSp>
        <p:nvCxnSpPr>
          <p:cNvPr id="11" name="Straight Arrow Connector 7">
            <a:extLst>
              <a:ext uri="{FF2B5EF4-FFF2-40B4-BE49-F238E27FC236}">
                <a16:creationId xmlns:a16="http://schemas.microsoft.com/office/drawing/2014/main" id="{779C4709-D79B-4A86-B5FC-2385682B958E}"/>
              </a:ext>
            </a:extLst>
          </p:cNvPr>
          <p:cNvCxnSpPr>
            <a:cxnSpLocks noChangeShapeType="1"/>
          </p:cNvCxnSpPr>
          <p:nvPr/>
        </p:nvCxnSpPr>
        <p:spPr bwMode="auto">
          <a:xfrm>
            <a:off x="5706222" y="4646422"/>
            <a:ext cx="2784" cy="1119225"/>
          </a:xfrm>
          <a:prstGeom prst="straightConnector1">
            <a:avLst/>
          </a:prstGeom>
          <a:noFill/>
          <a:ln w="12700">
            <a:solidFill>
              <a:srgbClr val="000000"/>
            </a:solidFill>
            <a:round/>
            <a:headEnd type="none" w="sm" len="sm"/>
            <a:tailEnd type="arrow" w="med" len="med"/>
          </a:ln>
          <a:extLst>
            <a:ext uri="{909E8E84-426E-40dd-AFC4-6F175D3DCCD1}">
              <a14:hiddenFill xmlns="" xmlns:a14="http://schemas.microsoft.com/office/drawing/2010/main">
                <a:noFill/>
              </a14:hiddenFill>
            </a:ext>
          </a:extLst>
        </p:spPr>
      </p:cxnSp>
      <p:cxnSp>
        <p:nvCxnSpPr>
          <p:cNvPr id="12" name="Straight Arrow Connector 7">
            <a:extLst>
              <a:ext uri="{FF2B5EF4-FFF2-40B4-BE49-F238E27FC236}">
                <a16:creationId xmlns:a16="http://schemas.microsoft.com/office/drawing/2014/main" id="{45F57301-893D-4646-9256-C38789C290E4}"/>
              </a:ext>
            </a:extLst>
          </p:cNvPr>
          <p:cNvCxnSpPr>
            <a:cxnSpLocks noChangeShapeType="1"/>
          </p:cNvCxnSpPr>
          <p:nvPr/>
        </p:nvCxnSpPr>
        <p:spPr bwMode="auto">
          <a:xfrm>
            <a:off x="7194464" y="4646422"/>
            <a:ext cx="2784" cy="1119225"/>
          </a:xfrm>
          <a:prstGeom prst="straightConnector1">
            <a:avLst/>
          </a:prstGeom>
          <a:noFill/>
          <a:ln w="12700">
            <a:solidFill>
              <a:srgbClr val="000000"/>
            </a:solidFill>
            <a:round/>
            <a:headEnd type="none" w="sm" len="sm"/>
            <a:tailEnd type="arrow" w="med" len="med"/>
          </a:ln>
          <a:extLst>
            <a:ext uri="{909E8E84-426E-40dd-AFC4-6F175D3DCCD1}">
              <a14:hiddenFill xmlns="" xmlns:a14="http://schemas.microsoft.com/office/drawing/2010/main">
                <a:noFill/>
              </a14:hiddenFill>
            </a:ext>
          </a:extLst>
        </p:spPr>
      </p:cxnSp>
      <p:grpSp>
        <p:nvGrpSpPr>
          <p:cNvPr id="13" name="Group 6">
            <a:extLst>
              <a:ext uri="{FF2B5EF4-FFF2-40B4-BE49-F238E27FC236}">
                <a16:creationId xmlns:a16="http://schemas.microsoft.com/office/drawing/2014/main" id="{8CACFD39-ACC2-44DC-BBC8-7344960384C4}"/>
              </a:ext>
            </a:extLst>
          </p:cNvPr>
          <p:cNvGrpSpPr>
            <a:grpSpLocks/>
          </p:cNvGrpSpPr>
          <p:nvPr/>
        </p:nvGrpSpPr>
        <p:grpSpPr bwMode="auto">
          <a:xfrm>
            <a:off x="1879315" y="3114647"/>
            <a:ext cx="6519916" cy="2228815"/>
            <a:chOff x="228600" y="2197101"/>
            <a:chExt cx="7010400" cy="2457729"/>
          </a:xfrm>
        </p:grpSpPr>
        <p:sp>
          <p:nvSpPr>
            <p:cNvPr id="22" name="TextBox 42">
              <a:extLst>
                <a:ext uri="{FF2B5EF4-FFF2-40B4-BE49-F238E27FC236}">
                  <a16:creationId xmlns:a16="http://schemas.microsoft.com/office/drawing/2014/main" id="{3CE4F109-A3D9-4A48-8693-ED1C49CE73B0}"/>
                </a:ext>
              </a:extLst>
            </p:cNvPr>
            <p:cNvSpPr txBox="1">
              <a:spLocks noChangeArrowheads="1"/>
            </p:cNvSpPr>
            <p:nvPr/>
          </p:nvSpPr>
          <p:spPr bwMode="auto">
            <a:xfrm>
              <a:off x="228600" y="2197101"/>
              <a:ext cx="6858000" cy="2457729"/>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a:solidFill>
                    <a:srgbClr val="000000"/>
                  </a:solidFill>
                </a:rPr>
                <a:t>HRegionServer	</a:t>
              </a:r>
            </a:p>
            <a:p>
              <a:endParaRPr lang="en-US">
                <a:solidFill>
                  <a:srgbClr val="000000"/>
                </a:solidFill>
              </a:endParaRPr>
            </a:p>
            <a:p>
              <a:endParaRPr lang="en-US">
                <a:solidFill>
                  <a:srgbClr val="000000"/>
                </a:solidFill>
              </a:endParaRPr>
            </a:p>
            <a:p>
              <a:endParaRPr lang="en-US">
                <a:solidFill>
                  <a:srgbClr val="000000"/>
                </a:solidFill>
              </a:endParaRPr>
            </a:p>
            <a:p>
              <a:endParaRPr lang="en-US">
                <a:solidFill>
                  <a:srgbClr val="000000"/>
                </a:solidFill>
              </a:endParaRPr>
            </a:p>
            <a:p>
              <a:endParaRPr lang="en-US">
                <a:solidFill>
                  <a:srgbClr val="000000"/>
                </a:solidFill>
              </a:endParaRPr>
            </a:p>
            <a:p>
              <a:endParaRPr lang="en-US">
                <a:solidFill>
                  <a:srgbClr val="000000"/>
                </a:solidFill>
              </a:endParaRPr>
            </a:p>
            <a:p>
              <a:endParaRPr lang="en-US">
                <a:solidFill>
                  <a:srgbClr val="000000"/>
                </a:solidFill>
              </a:endParaRPr>
            </a:p>
            <a:p>
              <a:endParaRPr lang="en-US">
                <a:solidFill>
                  <a:srgbClr val="000000"/>
                </a:solidFill>
              </a:endParaRPr>
            </a:p>
            <a:p>
              <a:endParaRPr lang="en-US">
                <a:solidFill>
                  <a:srgbClr val="000000"/>
                </a:solidFill>
              </a:endParaRPr>
            </a:p>
            <a:p>
              <a:r>
                <a:rPr lang="en-US">
                  <a:solidFill>
                    <a:srgbClr val="000000"/>
                  </a:solidFill>
                </a:rPr>
                <a:t>	</a:t>
              </a:r>
            </a:p>
          </p:txBody>
        </p:sp>
        <p:sp>
          <p:nvSpPr>
            <p:cNvPr id="23" name="TextBox 10">
              <a:extLst>
                <a:ext uri="{FF2B5EF4-FFF2-40B4-BE49-F238E27FC236}">
                  <a16:creationId xmlns:a16="http://schemas.microsoft.com/office/drawing/2014/main" id="{BA447E15-083D-492C-B0B6-2AB0A064DB3A}"/>
                </a:ext>
              </a:extLst>
            </p:cNvPr>
            <p:cNvSpPr txBox="1">
              <a:spLocks noChangeArrowheads="1"/>
            </p:cNvSpPr>
            <p:nvPr/>
          </p:nvSpPr>
          <p:spPr bwMode="auto">
            <a:xfrm>
              <a:off x="381000" y="2540000"/>
              <a:ext cx="6248399" cy="2030102"/>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a:solidFill>
                    <a:srgbClr val="000000"/>
                  </a:solidFill>
                </a:rPr>
                <a:t>Hregion		</a:t>
              </a:r>
            </a:p>
            <a:p>
              <a:endParaRPr lang="en-US">
                <a:solidFill>
                  <a:srgbClr val="000000"/>
                </a:solidFill>
              </a:endParaRPr>
            </a:p>
            <a:p>
              <a:endParaRPr lang="en-US">
                <a:solidFill>
                  <a:srgbClr val="000000"/>
                </a:solidFill>
              </a:endParaRPr>
            </a:p>
            <a:p>
              <a:endParaRPr lang="en-US">
                <a:solidFill>
                  <a:srgbClr val="000000"/>
                </a:solidFill>
              </a:endParaRPr>
            </a:p>
            <a:p>
              <a:endParaRPr lang="en-US">
                <a:solidFill>
                  <a:srgbClr val="000000"/>
                </a:solidFill>
              </a:endParaRPr>
            </a:p>
            <a:p>
              <a:endParaRPr lang="en-US">
                <a:solidFill>
                  <a:srgbClr val="000000"/>
                </a:solidFill>
              </a:endParaRPr>
            </a:p>
            <a:p>
              <a:endParaRPr lang="en-US">
                <a:solidFill>
                  <a:srgbClr val="000000"/>
                </a:solidFill>
              </a:endParaRPr>
            </a:p>
            <a:p>
              <a:endParaRPr lang="en-US">
                <a:solidFill>
                  <a:srgbClr val="000000"/>
                </a:solidFill>
              </a:endParaRPr>
            </a:p>
            <a:p>
              <a:endParaRPr lang="en-US">
                <a:solidFill>
                  <a:srgbClr val="000000"/>
                </a:solidFill>
              </a:endParaRPr>
            </a:p>
          </p:txBody>
        </p:sp>
        <p:grpSp>
          <p:nvGrpSpPr>
            <p:cNvPr id="24" name="Group 27">
              <a:extLst>
                <a:ext uri="{FF2B5EF4-FFF2-40B4-BE49-F238E27FC236}">
                  <a16:creationId xmlns:a16="http://schemas.microsoft.com/office/drawing/2014/main" id="{1798360C-1FE4-4165-86B6-7A924BC95698}"/>
                </a:ext>
              </a:extLst>
            </p:cNvPr>
            <p:cNvGrpSpPr>
              <a:grpSpLocks/>
            </p:cNvGrpSpPr>
            <p:nvPr/>
          </p:nvGrpSpPr>
          <p:grpSpPr bwMode="auto">
            <a:xfrm>
              <a:off x="457200" y="2895600"/>
              <a:ext cx="2667000" cy="1388660"/>
              <a:chOff x="4572000" y="1219200"/>
              <a:chExt cx="2667000" cy="1388660"/>
            </a:xfrm>
          </p:grpSpPr>
          <p:sp>
            <p:nvSpPr>
              <p:cNvPr id="38" name="TextBox 24">
                <a:extLst>
                  <a:ext uri="{FF2B5EF4-FFF2-40B4-BE49-F238E27FC236}">
                    <a16:creationId xmlns:a16="http://schemas.microsoft.com/office/drawing/2014/main" id="{DDC0654A-D988-4F59-A6F2-0D2BFF752FE7}"/>
                  </a:ext>
                </a:extLst>
              </p:cNvPr>
              <p:cNvSpPr txBox="1">
                <a:spLocks noChangeArrowheads="1"/>
              </p:cNvSpPr>
              <p:nvPr/>
            </p:nvSpPr>
            <p:spPr bwMode="auto">
              <a:xfrm>
                <a:off x="4572000" y="1219200"/>
                <a:ext cx="2667000" cy="138866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a:solidFill>
                      <a:srgbClr val="000000"/>
                    </a:solidFill>
                  </a:rPr>
                  <a:t>Store   </a:t>
                </a:r>
              </a:p>
              <a:p>
                <a:endParaRPr lang="en-US">
                  <a:solidFill>
                    <a:srgbClr val="000000"/>
                  </a:solidFill>
                </a:endParaRPr>
              </a:p>
              <a:p>
                <a:endParaRPr lang="en-US">
                  <a:solidFill>
                    <a:srgbClr val="000000"/>
                  </a:solidFill>
                </a:endParaRPr>
              </a:p>
              <a:p>
                <a:endParaRPr lang="en-US">
                  <a:solidFill>
                    <a:srgbClr val="000000"/>
                  </a:solidFill>
                </a:endParaRPr>
              </a:p>
              <a:p>
                <a:endParaRPr lang="en-US">
                  <a:solidFill>
                    <a:srgbClr val="000000"/>
                  </a:solidFill>
                </a:endParaRPr>
              </a:p>
              <a:p>
                <a:endParaRPr lang="en-US">
                  <a:solidFill>
                    <a:srgbClr val="000000"/>
                  </a:solidFill>
                </a:endParaRPr>
              </a:p>
            </p:txBody>
          </p:sp>
          <p:grpSp>
            <p:nvGrpSpPr>
              <p:cNvPr id="39" name="Group 20">
                <a:extLst>
                  <a:ext uri="{FF2B5EF4-FFF2-40B4-BE49-F238E27FC236}">
                    <a16:creationId xmlns:a16="http://schemas.microsoft.com/office/drawing/2014/main" id="{C93C84BE-977C-4A8B-A074-1D1AED6AA709}"/>
                  </a:ext>
                </a:extLst>
              </p:cNvPr>
              <p:cNvGrpSpPr>
                <a:grpSpLocks/>
              </p:cNvGrpSpPr>
              <p:nvPr/>
            </p:nvGrpSpPr>
            <p:grpSpPr bwMode="auto">
              <a:xfrm>
                <a:off x="4648200" y="1600200"/>
                <a:ext cx="971011" cy="747216"/>
                <a:chOff x="4648200" y="1600200"/>
                <a:chExt cx="971011" cy="747216"/>
              </a:xfrm>
            </p:grpSpPr>
            <p:sp>
              <p:nvSpPr>
                <p:cNvPr id="45" name="TextBox 25">
                  <a:extLst>
                    <a:ext uri="{FF2B5EF4-FFF2-40B4-BE49-F238E27FC236}">
                      <a16:creationId xmlns:a16="http://schemas.microsoft.com/office/drawing/2014/main" id="{3C013EF4-B714-4F7C-AC98-189A3E302318}"/>
                    </a:ext>
                  </a:extLst>
                </p:cNvPr>
                <p:cNvSpPr txBox="1">
                  <a:spLocks noChangeArrowheads="1"/>
                </p:cNvSpPr>
                <p:nvPr/>
              </p:nvSpPr>
              <p:spPr bwMode="auto">
                <a:xfrm>
                  <a:off x="4648200" y="1600200"/>
                  <a:ext cx="971011" cy="747216"/>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a:solidFill>
                        <a:srgbClr val="000000"/>
                      </a:solidFill>
                    </a:rPr>
                    <a:t>StoreFile</a:t>
                  </a:r>
                </a:p>
                <a:p>
                  <a:endParaRPr lang="en-US">
                    <a:solidFill>
                      <a:srgbClr val="000000"/>
                    </a:solidFill>
                  </a:endParaRPr>
                </a:p>
                <a:p>
                  <a:endParaRPr lang="en-US">
                    <a:solidFill>
                      <a:srgbClr val="000000"/>
                    </a:solidFill>
                  </a:endParaRPr>
                </a:p>
              </p:txBody>
            </p:sp>
            <p:sp>
              <p:nvSpPr>
                <p:cNvPr id="46" name="TextBox 26">
                  <a:extLst>
                    <a:ext uri="{FF2B5EF4-FFF2-40B4-BE49-F238E27FC236}">
                      <a16:creationId xmlns:a16="http://schemas.microsoft.com/office/drawing/2014/main" id="{C296BE7A-31A6-4DF8-B90E-A160F4C1B996}"/>
                    </a:ext>
                  </a:extLst>
                </p:cNvPr>
                <p:cNvSpPr txBox="1">
                  <a:spLocks noChangeArrowheads="1"/>
                </p:cNvSpPr>
                <p:nvPr/>
              </p:nvSpPr>
              <p:spPr bwMode="auto">
                <a:xfrm>
                  <a:off x="4800600" y="1904999"/>
                  <a:ext cx="649022" cy="31959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a:solidFill>
                        <a:srgbClr val="000000"/>
                      </a:solidFill>
                    </a:rPr>
                    <a:t>HFile</a:t>
                  </a:r>
                </a:p>
              </p:txBody>
            </p:sp>
          </p:grpSp>
          <p:grpSp>
            <p:nvGrpSpPr>
              <p:cNvPr id="40" name="Group 37">
                <a:extLst>
                  <a:ext uri="{FF2B5EF4-FFF2-40B4-BE49-F238E27FC236}">
                    <a16:creationId xmlns:a16="http://schemas.microsoft.com/office/drawing/2014/main" id="{6E6F4542-0A44-44F9-A8E4-5E6C49FCD058}"/>
                  </a:ext>
                </a:extLst>
              </p:cNvPr>
              <p:cNvGrpSpPr>
                <a:grpSpLocks/>
              </p:cNvGrpSpPr>
              <p:nvPr/>
            </p:nvGrpSpPr>
            <p:grpSpPr bwMode="auto">
              <a:xfrm>
                <a:off x="6248400" y="1600200"/>
                <a:ext cx="971011" cy="747216"/>
                <a:chOff x="4648200" y="1600200"/>
                <a:chExt cx="971011" cy="747216"/>
              </a:xfrm>
            </p:grpSpPr>
            <p:sp>
              <p:nvSpPr>
                <p:cNvPr id="43" name="TextBox 38">
                  <a:extLst>
                    <a:ext uri="{FF2B5EF4-FFF2-40B4-BE49-F238E27FC236}">
                      <a16:creationId xmlns:a16="http://schemas.microsoft.com/office/drawing/2014/main" id="{D447FA7F-9507-4DC7-B4D0-F225D553AB9E}"/>
                    </a:ext>
                  </a:extLst>
                </p:cNvPr>
                <p:cNvSpPr txBox="1">
                  <a:spLocks noChangeArrowheads="1"/>
                </p:cNvSpPr>
                <p:nvPr/>
              </p:nvSpPr>
              <p:spPr bwMode="auto">
                <a:xfrm>
                  <a:off x="4648200" y="1600200"/>
                  <a:ext cx="971011" cy="747216"/>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a:solidFill>
                        <a:srgbClr val="000000"/>
                      </a:solidFill>
                    </a:rPr>
                    <a:t>StoreFile</a:t>
                  </a:r>
                </a:p>
                <a:p>
                  <a:endParaRPr lang="en-US">
                    <a:solidFill>
                      <a:srgbClr val="000000"/>
                    </a:solidFill>
                  </a:endParaRPr>
                </a:p>
                <a:p>
                  <a:endParaRPr lang="en-US">
                    <a:solidFill>
                      <a:srgbClr val="000000"/>
                    </a:solidFill>
                  </a:endParaRPr>
                </a:p>
              </p:txBody>
            </p:sp>
            <p:sp>
              <p:nvSpPr>
                <p:cNvPr id="44" name="TextBox 39">
                  <a:extLst>
                    <a:ext uri="{FF2B5EF4-FFF2-40B4-BE49-F238E27FC236}">
                      <a16:creationId xmlns:a16="http://schemas.microsoft.com/office/drawing/2014/main" id="{FBDB3254-9737-429A-B1D7-2EB0097D86D5}"/>
                    </a:ext>
                  </a:extLst>
                </p:cNvPr>
                <p:cNvSpPr txBox="1">
                  <a:spLocks noChangeArrowheads="1"/>
                </p:cNvSpPr>
                <p:nvPr/>
              </p:nvSpPr>
              <p:spPr bwMode="auto">
                <a:xfrm>
                  <a:off x="4800600" y="1904999"/>
                  <a:ext cx="649022" cy="31959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a:solidFill>
                        <a:srgbClr val="000000"/>
                      </a:solidFill>
                    </a:rPr>
                    <a:t>HFile</a:t>
                  </a:r>
                </a:p>
              </p:txBody>
            </p:sp>
          </p:grpSp>
          <p:sp>
            <p:nvSpPr>
              <p:cNvPr id="41" name="TextBox 21">
                <a:extLst>
                  <a:ext uri="{FF2B5EF4-FFF2-40B4-BE49-F238E27FC236}">
                    <a16:creationId xmlns:a16="http://schemas.microsoft.com/office/drawing/2014/main" id="{8D6C74CA-81B6-41B1-8E9B-0D1FA82D29B5}"/>
                  </a:ext>
                </a:extLst>
              </p:cNvPr>
              <p:cNvSpPr txBox="1">
                <a:spLocks noChangeArrowheads="1"/>
              </p:cNvSpPr>
              <p:nvPr/>
            </p:nvSpPr>
            <p:spPr bwMode="auto">
              <a:xfrm>
                <a:off x="5715000" y="1752599"/>
                <a:ext cx="391600" cy="3195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a:solidFill>
                      <a:srgbClr val="000000"/>
                    </a:solidFill>
                  </a:rPr>
                  <a:t>…</a:t>
                </a:r>
              </a:p>
            </p:txBody>
          </p:sp>
          <p:sp>
            <p:nvSpPr>
              <p:cNvPr id="42" name="TextBox 41">
                <a:extLst>
                  <a:ext uri="{FF2B5EF4-FFF2-40B4-BE49-F238E27FC236}">
                    <a16:creationId xmlns:a16="http://schemas.microsoft.com/office/drawing/2014/main" id="{03E428C9-6787-46E5-A7F6-1DD85603AE5C}"/>
                  </a:ext>
                </a:extLst>
              </p:cNvPr>
              <p:cNvSpPr txBox="1">
                <a:spLocks noChangeArrowheads="1"/>
              </p:cNvSpPr>
              <p:nvPr/>
            </p:nvSpPr>
            <p:spPr bwMode="auto">
              <a:xfrm>
                <a:off x="5486400" y="1234178"/>
                <a:ext cx="1088929" cy="31959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a:solidFill>
                      <a:srgbClr val="000000"/>
                    </a:solidFill>
                  </a:rPr>
                  <a:t>MemStore</a:t>
                </a:r>
              </a:p>
            </p:txBody>
          </p:sp>
        </p:grpSp>
        <p:grpSp>
          <p:nvGrpSpPr>
            <p:cNvPr id="25" name="Group 43">
              <a:extLst>
                <a:ext uri="{FF2B5EF4-FFF2-40B4-BE49-F238E27FC236}">
                  <a16:creationId xmlns:a16="http://schemas.microsoft.com/office/drawing/2014/main" id="{A3CE8C74-89BB-449E-8F1D-ACC739B7C038}"/>
                </a:ext>
              </a:extLst>
            </p:cNvPr>
            <p:cNvGrpSpPr>
              <a:grpSpLocks/>
            </p:cNvGrpSpPr>
            <p:nvPr/>
          </p:nvGrpSpPr>
          <p:grpSpPr bwMode="auto">
            <a:xfrm>
              <a:off x="3810000" y="2895600"/>
              <a:ext cx="2667000" cy="1388660"/>
              <a:chOff x="4572000" y="1219200"/>
              <a:chExt cx="2667000" cy="1388660"/>
            </a:xfrm>
          </p:grpSpPr>
          <p:sp>
            <p:nvSpPr>
              <p:cNvPr id="29" name="TextBox 44">
                <a:extLst>
                  <a:ext uri="{FF2B5EF4-FFF2-40B4-BE49-F238E27FC236}">
                    <a16:creationId xmlns:a16="http://schemas.microsoft.com/office/drawing/2014/main" id="{81F30904-E92E-455B-81B4-B3F853287B5F}"/>
                  </a:ext>
                </a:extLst>
              </p:cNvPr>
              <p:cNvSpPr txBox="1">
                <a:spLocks noChangeArrowheads="1"/>
              </p:cNvSpPr>
              <p:nvPr/>
            </p:nvSpPr>
            <p:spPr bwMode="auto">
              <a:xfrm>
                <a:off x="4572000" y="1219200"/>
                <a:ext cx="2667000" cy="138866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a:solidFill>
                      <a:srgbClr val="000000"/>
                    </a:solidFill>
                  </a:rPr>
                  <a:t>Store   </a:t>
                </a:r>
              </a:p>
              <a:p>
                <a:endParaRPr lang="en-US">
                  <a:solidFill>
                    <a:srgbClr val="000000"/>
                  </a:solidFill>
                </a:endParaRPr>
              </a:p>
              <a:p>
                <a:endParaRPr lang="en-US">
                  <a:solidFill>
                    <a:srgbClr val="000000"/>
                  </a:solidFill>
                </a:endParaRPr>
              </a:p>
              <a:p>
                <a:endParaRPr lang="en-US">
                  <a:solidFill>
                    <a:srgbClr val="000000"/>
                  </a:solidFill>
                </a:endParaRPr>
              </a:p>
              <a:p>
                <a:endParaRPr lang="en-US">
                  <a:solidFill>
                    <a:srgbClr val="000000"/>
                  </a:solidFill>
                </a:endParaRPr>
              </a:p>
              <a:p>
                <a:endParaRPr lang="en-US">
                  <a:solidFill>
                    <a:srgbClr val="000000"/>
                  </a:solidFill>
                </a:endParaRPr>
              </a:p>
            </p:txBody>
          </p:sp>
          <p:grpSp>
            <p:nvGrpSpPr>
              <p:cNvPr id="30" name="Group 45">
                <a:extLst>
                  <a:ext uri="{FF2B5EF4-FFF2-40B4-BE49-F238E27FC236}">
                    <a16:creationId xmlns:a16="http://schemas.microsoft.com/office/drawing/2014/main" id="{A14B1E55-D344-4FE3-BC06-1181426E858F}"/>
                  </a:ext>
                </a:extLst>
              </p:cNvPr>
              <p:cNvGrpSpPr>
                <a:grpSpLocks/>
              </p:cNvGrpSpPr>
              <p:nvPr/>
            </p:nvGrpSpPr>
            <p:grpSpPr bwMode="auto">
              <a:xfrm>
                <a:off x="4648200" y="1600200"/>
                <a:ext cx="971011" cy="747216"/>
                <a:chOff x="4648200" y="1600200"/>
                <a:chExt cx="971011" cy="747216"/>
              </a:xfrm>
            </p:grpSpPr>
            <p:sp>
              <p:nvSpPr>
                <p:cNvPr id="36" name="TextBox 51">
                  <a:extLst>
                    <a:ext uri="{FF2B5EF4-FFF2-40B4-BE49-F238E27FC236}">
                      <a16:creationId xmlns:a16="http://schemas.microsoft.com/office/drawing/2014/main" id="{A68F7627-6193-48BF-BE09-044A740E7CF1}"/>
                    </a:ext>
                  </a:extLst>
                </p:cNvPr>
                <p:cNvSpPr txBox="1">
                  <a:spLocks noChangeArrowheads="1"/>
                </p:cNvSpPr>
                <p:nvPr/>
              </p:nvSpPr>
              <p:spPr bwMode="auto">
                <a:xfrm>
                  <a:off x="4648200" y="1600200"/>
                  <a:ext cx="971011" cy="747216"/>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a:solidFill>
                        <a:srgbClr val="000000"/>
                      </a:solidFill>
                    </a:rPr>
                    <a:t>StoreFile</a:t>
                  </a:r>
                </a:p>
                <a:p>
                  <a:endParaRPr lang="en-US">
                    <a:solidFill>
                      <a:srgbClr val="000000"/>
                    </a:solidFill>
                  </a:endParaRPr>
                </a:p>
                <a:p>
                  <a:endParaRPr lang="en-US">
                    <a:solidFill>
                      <a:srgbClr val="000000"/>
                    </a:solidFill>
                  </a:endParaRPr>
                </a:p>
              </p:txBody>
            </p:sp>
            <p:sp>
              <p:nvSpPr>
                <p:cNvPr id="37" name="TextBox 52">
                  <a:extLst>
                    <a:ext uri="{FF2B5EF4-FFF2-40B4-BE49-F238E27FC236}">
                      <a16:creationId xmlns:a16="http://schemas.microsoft.com/office/drawing/2014/main" id="{4CA944B0-3941-489D-B141-8176F4570F6D}"/>
                    </a:ext>
                  </a:extLst>
                </p:cNvPr>
                <p:cNvSpPr txBox="1">
                  <a:spLocks noChangeArrowheads="1"/>
                </p:cNvSpPr>
                <p:nvPr/>
              </p:nvSpPr>
              <p:spPr bwMode="auto">
                <a:xfrm>
                  <a:off x="4800600" y="1904999"/>
                  <a:ext cx="649022" cy="31959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a:solidFill>
                        <a:srgbClr val="000000"/>
                      </a:solidFill>
                    </a:rPr>
                    <a:t>HFile</a:t>
                  </a:r>
                </a:p>
              </p:txBody>
            </p:sp>
          </p:grpSp>
          <p:grpSp>
            <p:nvGrpSpPr>
              <p:cNvPr id="31" name="Group 46">
                <a:extLst>
                  <a:ext uri="{FF2B5EF4-FFF2-40B4-BE49-F238E27FC236}">
                    <a16:creationId xmlns:a16="http://schemas.microsoft.com/office/drawing/2014/main" id="{28EE2094-8F30-4949-B74F-72AE4502F2A5}"/>
                  </a:ext>
                </a:extLst>
              </p:cNvPr>
              <p:cNvGrpSpPr>
                <a:grpSpLocks/>
              </p:cNvGrpSpPr>
              <p:nvPr/>
            </p:nvGrpSpPr>
            <p:grpSpPr bwMode="auto">
              <a:xfrm>
                <a:off x="6248400" y="1600200"/>
                <a:ext cx="971011" cy="747216"/>
                <a:chOff x="4648200" y="1600200"/>
                <a:chExt cx="971011" cy="747216"/>
              </a:xfrm>
            </p:grpSpPr>
            <p:sp>
              <p:nvSpPr>
                <p:cNvPr id="34" name="TextBox 49">
                  <a:extLst>
                    <a:ext uri="{FF2B5EF4-FFF2-40B4-BE49-F238E27FC236}">
                      <a16:creationId xmlns:a16="http://schemas.microsoft.com/office/drawing/2014/main" id="{5B68F134-AE96-4327-A08C-7971BE45654B}"/>
                    </a:ext>
                  </a:extLst>
                </p:cNvPr>
                <p:cNvSpPr txBox="1">
                  <a:spLocks noChangeArrowheads="1"/>
                </p:cNvSpPr>
                <p:nvPr/>
              </p:nvSpPr>
              <p:spPr bwMode="auto">
                <a:xfrm>
                  <a:off x="4648200" y="1600200"/>
                  <a:ext cx="971011" cy="747216"/>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a:solidFill>
                        <a:srgbClr val="000000"/>
                      </a:solidFill>
                    </a:rPr>
                    <a:t>StoreFile</a:t>
                  </a:r>
                </a:p>
                <a:p>
                  <a:endParaRPr lang="en-US">
                    <a:solidFill>
                      <a:srgbClr val="000000"/>
                    </a:solidFill>
                  </a:endParaRPr>
                </a:p>
                <a:p>
                  <a:endParaRPr lang="en-US">
                    <a:solidFill>
                      <a:srgbClr val="000000"/>
                    </a:solidFill>
                  </a:endParaRPr>
                </a:p>
              </p:txBody>
            </p:sp>
            <p:sp>
              <p:nvSpPr>
                <p:cNvPr id="35" name="TextBox 50">
                  <a:extLst>
                    <a:ext uri="{FF2B5EF4-FFF2-40B4-BE49-F238E27FC236}">
                      <a16:creationId xmlns:a16="http://schemas.microsoft.com/office/drawing/2014/main" id="{F8AD769F-28B1-43F1-B812-A57BCCF6BF21}"/>
                    </a:ext>
                  </a:extLst>
                </p:cNvPr>
                <p:cNvSpPr txBox="1">
                  <a:spLocks noChangeArrowheads="1"/>
                </p:cNvSpPr>
                <p:nvPr/>
              </p:nvSpPr>
              <p:spPr bwMode="auto">
                <a:xfrm>
                  <a:off x="4800600" y="1904999"/>
                  <a:ext cx="649022" cy="31959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a:solidFill>
                        <a:srgbClr val="000000"/>
                      </a:solidFill>
                    </a:rPr>
                    <a:t>HFile</a:t>
                  </a:r>
                </a:p>
              </p:txBody>
            </p:sp>
          </p:grpSp>
          <p:sp>
            <p:nvSpPr>
              <p:cNvPr id="32" name="TextBox 47">
                <a:extLst>
                  <a:ext uri="{FF2B5EF4-FFF2-40B4-BE49-F238E27FC236}">
                    <a16:creationId xmlns:a16="http://schemas.microsoft.com/office/drawing/2014/main" id="{F4132A1F-0257-45DE-9B75-986608217D06}"/>
                  </a:ext>
                </a:extLst>
              </p:cNvPr>
              <p:cNvSpPr txBox="1">
                <a:spLocks noChangeArrowheads="1"/>
              </p:cNvSpPr>
              <p:nvPr/>
            </p:nvSpPr>
            <p:spPr bwMode="auto">
              <a:xfrm>
                <a:off x="5715000" y="1752599"/>
                <a:ext cx="391600" cy="3195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a:solidFill>
                      <a:srgbClr val="000000"/>
                    </a:solidFill>
                  </a:rPr>
                  <a:t>…</a:t>
                </a:r>
              </a:p>
            </p:txBody>
          </p:sp>
          <p:sp>
            <p:nvSpPr>
              <p:cNvPr id="33" name="TextBox 48">
                <a:extLst>
                  <a:ext uri="{FF2B5EF4-FFF2-40B4-BE49-F238E27FC236}">
                    <a16:creationId xmlns:a16="http://schemas.microsoft.com/office/drawing/2014/main" id="{B68E76AC-9667-423A-9962-320FCBBE0CA2}"/>
                  </a:ext>
                </a:extLst>
              </p:cNvPr>
              <p:cNvSpPr txBox="1">
                <a:spLocks noChangeArrowheads="1"/>
              </p:cNvSpPr>
              <p:nvPr/>
            </p:nvSpPr>
            <p:spPr bwMode="auto">
              <a:xfrm>
                <a:off x="5486400" y="1234178"/>
                <a:ext cx="1088929" cy="31959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a:solidFill>
                      <a:srgbClr val="000000"/>
                    </a:solidFill>
                  </a:rPr>
                  <a:t>MemStore</a:t>
                </a:r>
              </a:p>
            </p:txBody>
          </p:sp>
        </p:grpSp>
        <p:sp>
          <p:nvSpPr>
            <p:cNvPr id="26" name="TextBox 53">
              <a:extLst>
                <a:ext uri="{FF2B5EF4-FFF2-40B4-BE49-F238E27FC236}">
                  <a16:creationId xmlns:a16="http://schemas.microsoft.com/office/drawing/2014/main" id="{E8887450-B084-4F75-AB63-B4962A011CE4}"/>
                </a:ext>
              </a:extLst>
            </p:cNvPr>
            <p:cNvSpPr txBox="1">
              <a:spLocks noChangeArrowheads="1"/>
            </p:cNvSpPr>
            <p:nvPr/>
          </p:nvSpPr>
          <p:spPr bwMode="auto">
            <a:xfrm>
              <a:off x="3276600" y="3352800"/>
              <a:ext cx="533400" cy="3195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a:solidFill>
                    <a:srgbClr val="000000"/>
                  </a:solidFill>
                </a:rPr>
                <a:t>. . .</a:t>
              </a:r>
            </a:p>
          </p:txBody>
        </p:sp>
        <p:sp>
          <p:nvSpPr>
            <p:cNvPr id="27" name="TextBox 55">
              <a:extLst>
                <a:ext uri="{FF2B5EF4-FFF2-40B4-BE49-F238E27FC236}">
                  <a16:creationId xmlns:a16="http://schemas.microsoft.com/office/drawing/2014/main" id="{749E8C03-9623-41DC-83E5-B9473610654B}"/>
                </a:ext>
              </a:extLst>
            </p:cNvPr>
            <p:cNvSpPr txBox="1">
              <a:spLocks noChangeArrowheads="1"/>
            </p:cNvSpPr>
            <p:nvPr/>
          </p:nvSpPr>
          <p:spPr bwMode="auto">
            <a:xfrm>
              <a:off x="2667000" y="2209800"/>
              <a:ext cx="838200" cy="31959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a:solidFill>
                    <a:srgbClr val="000000"/>
                  </a:solidFill>
                </a:rPr>
                <a:t>HLog</a:t>
              </a:r>
            </a:p>
          </p:txBody>
        </p:sp>
        <p:sp>
          <p:nvSpPr>
            <p:cNvPr id="28" name="TextBox 63">
              <a:extLst>
                <a:ext uri="{FF2B5EF4-FFF2-40B4-BE49-F238E27FC236}">
                  <a16:creationId xmlns:a16="http://schemas.microsoft.com/office/drawing/2014/main" id="{C4F667CB-0FD4-4C12-92D9-DBD3598B877F}"/>
                </a:ext>
              </a:extLst>
            </p:cNvPr>
            <p:cNvSpPr txBox="1">
              <a:spLocks noChangeArrowheads="1"/>
            </p:cNvSpPr>
            <p:nvPr/>
          </p:nvSpPr>
          <p:spPr bwMode="auto">
            <a:xfrm>
              <a:off x="6705600" y="3200400"/>
              <a:ext cx="533400" cy="3195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a:solidFill>
                    <a:srgbClr val="000000"/>
                  </a:solidFill>
                </a:rPr>
                <a:t>. . .</a:t>
              </a:r>
            </a:p>
          </p:txBody>
        </p:sp>
      </p:grpSp>
      <p:grpSp>
        <p:nvGrpSpPr>
          <p:cNvPr id="55" name="组合 54">
            <a:extLst>
              <a:ext uri="{FF2B5EF4-FFF2-40B4-BE49-F238E27FC236}">
                <a16:creationId xmlns:a16="http://schemas.microsoft.com/office/drawing/2014/main" id="{3A55D332-DBBF-43D6-988B-17F206973B3E}"/>
              </a:ext>
            </a:extLst>
          </p:cNvPr>
          <p:cNvGrpSpPr/>
          <p:nvPr/>
        </p:nvGrpSpPr>
        <p:grpSpPr>
          <a:xfrm>
            <a:off x="2162790" y="2158726"/>
            <a:ext cx="708686" cy="967437"/>
            <a:chOff x="2162790" y="2158726"/>
            <a:chExt cx="708686" cy="967437"/>
          </a:xfrm>
        </p:grpSpPr>
        <p:sp>
          <p:nvSpPr>
            <p:cNvPr id="14" name="TextBox 64">
              <a:extLst>
                <a:ext uri="{FF2B5EF4-FFF2-40B4-BE49-F238E27FC236}">
                  <a16:creationId xmlns:a16="http://schemas.microsoft.com/office/drawing/2014/main" id="{D558F718-EFF5-49F1-83D3-A56E070B2390}"/>
                </a:ext>
              </a:extLst>
            </p:cNvPr>
            <p:cNvSpPr txBox="1">
              <a:spLocks noChangeArrowheads="1"/>
            </p:cNvSpPr>
            <p:nvPr/>
          </p:nvSpPr>
          <p:spPr bwMode="auto">
            <a:xfrm>
              <a:off x="2162790" y="2158726"/>
              <a:ext cx="708686" cy="289823"/>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a:solidFill>
                    <a:srgbClr val="000000"/>
                  </a:solidFill>
                </a:rPr>
                <a:t>Client</a:t>
              </a:r>
            </a:p>
          </p:txBody>
        </p:sp>
        <p:cxnSp>
          <p:nvCxnSpPr>
            <p:cNvPr id="18" name="Straight Arrow Connector 7">
              <a:extLst>
                <a:ext uri="{FF2B5EF4-FFF2-40B4-BE49-F238E27FC236}">
                  <a16:creationId xmlns:a16="http://schemas.microsoft.com/office/drawing/2014/main" id="{6D83D992-95C2-4E3D-8C4B-27889E6E7AE1}"/>
                </a:ext>
              </a:extLst>
            </p:cNvPr>
            <p:cNvCxnSpPr>
              <a:cxnSpLocks noChangeShapeType="1"/>
              <a:stCxn id="14" idx="2"/>
            </p:cNvCxnSpPr>
            <p:nvPr/>
          </p:nvCxnSpPr>
          <p:spPr bwMode="auto">
            <a:xfrm>
              <a:off x="2517133" y="2448549"/>
              <a:ext cx="0" cy="677614"/>
            </a:xfrm>
            <a:prstGeom prst="straightConnector1">
              <a:avLst/>
            </a:prstGeom>
            <a:noFill/>
            <a:ln w="12700">
              <a:solidFill>
                <a:srgbClr val="000000"/>
              </a:solidFill>
              <a:round/>
              <a:headEnd type="none" w="sm" len="sm"/>
              <a:tailEnd type="arrow" w="med" len="med"/>
            </a:ln>
            <a:extLst>
              <a:ext uri="{909E8E84-426E-40dd-AFC4-6F175D3DCCD1}">
                <a14:hiddenFill xmlns="" xmlns:a14="http://schemas.microsoft.com/office/drawing/2010/main">
                  <a:noFill/>
                </a14:hiddenFill>
              </a:ext>
            </a:extLst>
          </p:spPr>
        </p:cxnSp>
      </p:grpSp>
      <p:grpSp>
        <p:nvGrpSpPr>
          <p:cNvPr id="57" name="组合 56">
            <a:extLst>
              <a:ext uri="{FF2B5EF4-FFF2-40B4-BE49-F238E27FC236}">
                <a16:creationId xmlns:a16="http://schemas.microsoft.com/office/drawing/2014/main" id="{65E01889-CC21-4F8B-AC47-0E438BDC4F82}"/>
              </a:ext>
            </a:extLst>
          </p:cNvPr>
          <p:cNvGrpSpPr/>
          <p:nvPr/>
        </p:nvGrpSpPr>
        <p:grpSpPr>
          <a:xfrm>
            <a:off x="2871476" y="2303637"/>
            <a:ext cx="3189089" cy="421323"/>
            <a:chOff x="2871476" y="2303637"/>
            <a:chExt cx="3189089" cy="421323"/>
          </a:xfrm>
        </p:grpSpPr>
        <p:sp>
          <p:nvSpPr>
            <p:cNvPr id="16" name="TextBox 68">
              <a:extLst>
                <a:ext uri="{FF2B5EF4-FFF2-40B4-BE49-F238E27FC236}">
                  <a16:creationId xmlns:a16="http://schemas.microsoft.com/office/drawing/2014/main" id="{4D9B8DBB-D2C4-4068-8EFE-D2A5DD373E7C}"/>
                </a:ext>
              </a:extLst>
            </p:cNvPr>
            <p:cNvSpPr txBox="1">
              <a:spLocks noChangeArrowheads="1"/>
            </p:cNvSpPr>
            <p:nvPr/>
          </p:nvSpPr>
          <p:spPr bwMode="auto">
            <a:xfrm>
              <a:off x="4076243" y="2435137"/>
              <a:ext cx="1133898" cy="289823"/>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a:solidFill>
                    <a:srgbClr val="000000"/>
                  </a:solidFill>
                </a:rPr>
                <a:t>Zookeeper</a:t>
              </a:r>
            </a:p>
          </p:txBody>
        </p:sp>
        <p:cxnSp>
          <p:nvCxnSpPr>
            <p:cNvPr id="17" name="Straight Arrow Connector 7">
              <a:extLst>
                <a:ext uri="{FF2B5EF4-FFF2-40B4-BE49-F238E27FC236}">
                  <a16:creationId xmlns:a16="http://schemas.microsoft.com/office/drawing/2014/main" id="{6E403FE2-0820-4E22-8701-3A7D3614C43E}"/>
                </a:ext>
              </a:extLst>
            </p:cNvPr>
            <p:cNvCxnSpPr>
              <a:cxnSpLocks noChangeShapeType="1"/>
              <a:stCxn id="14" idx="3"/>
              <a:endCxn id="16" idx="1"/>
            </p:cNvCxnSpPr>
            <p:nvPr/>
          </p:nvCxnSpPr>
          <p:spPr bwMode="auto">
            <a:xfrm>
              <a:off x="2871476" y="2303638"/>
              <a:ext cx="1204767" cy="276411"/>
            </a:xfrm>
            <a:prstGeom prst="straightConnector1">
              <a:avLst/>
            </a:prstGeom>
            <a:noFill/>
            <a:ln w="12700">
              <a:solidFill>
                <a:srgbClr val="000000"/>
              </a:solidFill>
              <a:round/>
              <a:headEnd type="none" w="sm" len="sm"/>
              <a:tailEnd type="arrow" w="med" len="med"/>
            </a:ln>
            <a:extLst>
              <a:ext uri="{909E8E84-426E-40dd-AFC4-6F175D3DCCD1}">
                <a14:hiddenFill xmlns="" xmlns:a14="http://schemas.microsoft.com/office/drawing/2010/main">
                  <a:noFill/>
                </a14:hiddenFill>
              </a:ext>
            </a:extLst>
          </p:spPr>
        </p:cxnSp>
        <p:cxnSp>
          <p:nvCxnSpPr>
            <p:cNvPr id="19" name="Straight Arrow Connector 7">
              <a:extLst>
                <a:ext uri="{FF2B5EF4-FFF2-40B4-BE49-F238E27FC236}">
                  <a16:creationId xmlns:a16="http://schemas.microsoft.com/office/drawing/2014/main" id="{2366ED53-373E-4170-BFFF-707A2C2FFD10}"/>
                </a:ext>
              </a:extLst>
            </p:cNvPr>
            <p:cNvCxnSpPr>
              <a:cxnSpLocks noChangeShapeType="1"/>
              <a:stCxn id="15" idx="1"/>
              <a:endCxn id="16" idx="3"/>
            </p:cNvCxnSpPr>
            <p:nvPr/>
          </p:nvCxnSpPr>
          <p:spPr bwMode="auto">
            <a:xfrm flipH="1">
              <a:off x="5210141" y="2303637"/>
              <a:ext cx="850424" cy="276412"/>
            </a:xfrm>
            <a:prstGeom prst="straightConnector1">
              <a:avLst/>
            </a:prstGeom>
            <a:noFill/>
            <a:ln w="12700">
              <a:solidFill>
                <a:srgbClr val="000000"/>
              </a:solidFill>
              <a:round/>
              <a:headEnd type="none" w="sm" len="sm"/>
              <a:tailEnd type="arrow" w="med" len="med"/>
            </a:ln>
            <a:extLst>
              <a:ext uri="{909E8E84-426E-40dd-AFC4-6F175D3DCCD1}">
                <a14:hiddenFill xmlns="" xmlns:a14="http://schemas.microsoft.com/office/drawing/2010/main">
                  <a:noFill/>
                </a14:hiddenFill>
              </a:ext>
            </a:extLst>
          </p:spPr>
        </p:cxnSp>
      </p:grpSp>
      <p:grpSp>
        <p:nvGrpSpPr>
          <p:cNvPr id="56" name="组合 55">
            <a:extLst>
              <a:ext uri="{FF2B5EF4-FFF2-40B4-BE49-F238E27FC236}">
                <a16:creationId xmlns:a16="http://schemas.microsoft.com/office/drawing/2014/main" id="{4E926730-2FED-41DA-BA23-E9A97683873E}"/>
              </a:ext>
            </a:extLst>
          </p:cNvPr>
          <p:cNvGrpSpPr/>
          <p:nvPr/>
        </p:nvGrpSpPr>
        <p:grpSpPr>
          <a:xfrm>
            <a:off x="6060565" y="2158725"/>
            <a:ext cx="2622140" cy="3593341"/>
            <a:chOff x="6060565" y="2158725"/>
            <a:chExt cx="2622140" cy="3593341"/>
          </a:xfrm>
        </p:grpSpPr>
        <p:sp>
          <p:nvSpPr>
            <p:cNvPr id="15" name="TextBox 66">
              <a:extLst>
                <a:ext uri="{FF2B5EF4-FFF2-40B4-BE49-F238E27FC236}">
                  <a16:creationId xmlns:a16="http://schemas.microsoft.com/office/drawing/2014/main" id="{108E691A-FBC3-4462-9C9A-753A11DCCC49}"/>
                </a:ext>
              </a:extLst>
            </p:cNvPr>
            <p:cNvSpPr txBox="1">
              <a:spLocks noChangeArrowheads="1"/>
            </p:cNvSpPr>
            <p:nvPr/>
          </p:nvSpPr>
          <p:spPr bwMode="auto">
            <a:xfrm>
              <a:off x="6060565" y="2158725"/>
              <a:ext cx="921292" cy="289823"/>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dirty="0" err="1">
                  <a:solidFill>
                    <a:srgbClr val="000000"/>
                  </a:solidFill>
                </a:rPr>
                <a:t>HMaster</a:t>
              </a:r>
              <a:endParaRPr lang="en-US" dirty="0">
                <a:solidFill>
                  <a:srgbClr val="000000"/>
                </a:solidFill>
              </a:endParaRPr>
            </a:p>
          </p:txBody>
        </p:sp>
        <p:cxnSp>
          <p:nvCxnSpPr>
            <p:cNvPr id="20" name="Straight Arrow Connector 7">
              <a:extLst>
                <a:ext uri="{FF2B5EF4-FFF2-40B4-BE49-F238E27FC236}">
                  <a16:creationId xmlns:a16="http://schemas.microsoft.com/office/drawing/2014/main" id="{373B300B-87DE-4319-AD0E-103872FE950C}"/>
                </a:ext>
              </a:extLst>
            </p:cNvPr>
            <p:cNvCxnSpPr>
              <a:cxnSpLocks noChangeShapeType="1"/>
            </p:cNvCxnSpPr>
            <p:nvPr/>
          </p:nvCxnSpPr>
          <p:spPr bwMode="auto">
            <a:xfrm>
              <a:off x="6202302" y="2435136"/>
              <a:ext cx="0" cy="691027"/>
            </a:xfrm>
            <a:prstGeom prst="straightConnector1">
              <a:avLst/>
            </a:prstGeom>
            <a:noFill/>
            <a:ln w="12700">
              <a:solidFill>
                <a:srgbClr val="000000"/>
              </a:solidFill>
              <a:round/>
              <a:headEnd type="none" w="sm" len="sm"/>
              <a:tailEnd type="arrow" w="med" len="med"/>
            </a:ln>
            <a:extLst>
              <a:ext uri="{909E8E84-426E-40dd-AFC4-6F175D3DCCD1}">
                <a14:hiddenFill xmlns="" xmlns:a14="http://schemas.microsoft.com/office/drawing/2010/main">
                  <a:noFill/>
                </a14:hiddenFill>
              </a:ext>
            </a:extLst>
          </p:spPr>
        </p:cxnSp>
        <p:cxnSp>
          <p:nvCxnSpPr>
            <p:cNvPr id="21" name="Straight Arrow Connector 7">
              <a:extLst>
                <a:ext uri="{FF2B5EF4-FFF2-40B4-BE49-F238E27FC236}">
                  <a16:creationId xmlns:a16="http://schemas.microsoft.com/office/drawing/2014/main" id="{15FB5424-0216-47E6-98C6-B200501C3A17}"/>
                </a:ext>
              </a:extLst>
            </p:cNvPr>
            <p:cNvCxnSpPr>
              <a:cxnSpLocks noChangeShapeType="1"/>
              <a:stCxn id="15" idx="2"/>
            </p:cNvCxnSpPr>
            <p:nvPr/>
          </p:nvCxnSpPr>
          <p:spPr bwMode="auto">
            <a:xfrm>
              <a:off x="6521211" y="2448548"/>
              <a:ext cx="2161494" cy="3303518"/>
            </a:xfrm>
            <a:prstGeom prst="straightConnector1">
              <a:avLst/>
            </a:prstGeom>
            <a:noFill/>
            <a:ln w="12700">
              <a:solidFill>
                <a:srgbClr val="000000"/>
              </a:solidFill>
              <a:round/>
              <a:headEnd type="none" w="sm" len="sm"/>
              <a:tailEnd type="arrow" w="med" len="med"/>
            </a:ln>
            <a:extLst>
              <a:ext uri="{909E8E84-426E-40dd-AFC4-6F175D3DCCD1}">
                <a14:hiddenFill xmlns="" xmlns:a14="http://schemas.microsoft.com/office/drawing/2010/main">
                  <a:noFill/>
                </a14:hiddenFill>
              </a:ext>
            </a:extLst>
          </p:spPr>
        </p:cxnSp>
      </p:grpSp>
      <p:grpSp>
        <p:nvGrpSpPr>
          <p:cNvPr id="60" name="组合 59">
            <a:extLst>
              <a:ext uri="{FF2B5EF4-FFF2-40B4-BE49-F238E27FC236}">
                <a16:creationId xmlns:a16="http://schemas.microsoft.com/office/drawing/2014/main" id="{B14D4B54-7B07-44C7-9AA8-9313B84C2064}"/>
              </a:ext>
            </a:extLst>
          </p:cNvPr>
          <p:cNvGrpSpPr/>
          <p:nvPr/>
        </p:nvGrpSpPr>
        <p:grpSpPr>
          <a:xfrm>
            <a:off x="459372" y="1087342"/>
            <a:ext cx="8151228" cy="2183732"/>
            <a:chOff x="459372" y="1087342"/>
            <a:chExt cx="8151228" cy="2183732"/>
          </a:xfrm>
        </p:grpSpPr>
        <p:grpSp>
          <p:nvGrpSpPr>
            <p:cNvPr id="59" name="组合 58">
              <a:extLst>
                <a:ext uri="{FF2B5EF4-FFF2-40B4-BE49-F238E27FC236}">
                  <a16:creationId xmlns:a16="http://schemas.microsoft.com/office/drawing/2014/main" id="{1A03C375-491A-4002-8326-58C09E2D7474}"/>
                </a:ext>
              </a:extLst>
            </p:cNvPr>
            <p:cNvGrpSpPr/>
            <p:nvPr/>
          </p:nvGrpSpPr>
          <p:grpSpPr>
            <a:xfrm>
              <a:off x="459372" y="1087342"/>
              <a:ext cx="8151228" cy="2183732"/>
              <a:chOff x="459372" y="1087342"/>
              <a:chExt cx="8151228" cy="2183732"/>
            </a:xfrm>
          </p:grpSpPr>
          <p:sp>
            <p:nvSpPr>
              <p:cNvPr id="49" name="矩形 48">
                <a:extLst>
                  <a:ext uri="{FF2B5EF4-FFF2-40B4-BE49-F238E27FC236}">
                    <a16:creationId xmlns:a16="http://schemas.microsoft.com/office/drawing/2014/main" id="{63888226-1383-4B79-B513-214675E584CC}"/>
                  </a:ext>
                </a:extLst>
              </p:cNvPr>
              <p:cNvSpPr/>
              <p:nvPr/>
            </p:nvSpPr>
            <p:spPr>
              <a:xfrm>
                <a:off x="459372" y="1087342"/>
                <a:ext cx="1703418" cy="6079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err="1"/>
                  <a:t>Hbase</a:t>
                </a:r>
                <a:r>
                  <a:rPr lang="en-US" altLang="zh-CN" sz="2000" b="1" dirty="0"/>
                  <a:t> Table</a:t>
                </a:r>
                <a:endParaRPr lang="zh-CN" altLang="en-US" sz="2000" b="1" dirty="0"/>
              </a:p>
            </p:txBody>
          </p:sp>
          <p:cxnSp>
            <p:nvCxnSpPr>
              <p:cNvPr id="51" name="直接箭头连接符 50">
                <a:extLst>
                  <a:ext uri="{FF2B5EF4-FFF2-40B4-BE49-F238E27FC236}">
                    <a16:creationId xmlns:a16="http://schemas.microsoft.com/office/drawing/2014/main" id="{391BF792-B8B6-4C8B-AFFE-AF4B15FF7C14}"/>
                  </a:ext>
                </a:extLst>
              </p:cNvPr>
              <p:cNvCxnSpPr>
                <a:cxnSpLocks/>
                <a:stCxn id="49" idx="2"/>
              </p:cNvCxnSpPr>
              <p:nvPr/>
            </p:nvCxnSpPr>
            <p:spPr>
              <a:xfrm>
                <a:off x="1311081" y="1695276"/>
                <a:ext cx="2208072" cy="1544542"/>
              </a:xfrm>
              <a:prstGeom prst="straightConnector1">
                <a:avLst/>
              </a:prstGeom>
              <a:ln w="762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a:extLst>
                  <a:ext uri="{FF2B5EF4-FFF2-40B4-BE49-F238E27FC236}">
                    <a16:creationId xmlns:a16="http://schemas.microsoft.com/office/drawing/2014/main" id="{A85CD86A-B893-47BA-8691-768B54B05671}"/>
                  </a:ext>
                </a:extLst>
              </p:cNvPr>
              <p:cNvCxnSpPr>
                <a:cxnSpLocks/>
                <a:stCxn id="49" idx="2"/>
              </p:cNvCxnSpPr>
              <p:nvPr/>
            </p:nvCxnSpPr>
            <p:spPr>
              <a:xfrm>
                <a:off x="1311081" y="1695276"/>
                <a:ext cx="7299519" cy="1575798"/>
              </a:xfrm>
              <a:prstGeom prst="straightConnector1">
                <a:avLst/>
              </a:prstGeom>
              <a:ln w="762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54" name="矩形 53">
              <a:extLst>
                <a:ext uri="{FF2B5EF4-FFF2-40B4-BE49-F238E27FC236}">
                  <a16:creationId xmlns:a16="http://schemas.microsoft.com/office/drawing/2014/main" id="{FF9C31A0-5C68-4858-8A7D-FB7869884B6D}"/>
                </a:ext>
              </a:extLst>
            </p:cNvPr>
            <p:cNvSpPr/>
            <p:nvPr/>
          </p:nvSpPr>
          <p:spPr>
            <a:xfrm>
              <a:off x="1633782" y="1302902"/>
              <a:ext cx="3717186" cy="646331"/>
            </a:xfrm>
            <a:prstGeom prst="rect">
              <a:avLst/>
            </a:prstGeom>
          </p:spPr>
          <p:txBody>
            <a:bodyPr wrap="square">
              <a:spAutoFit/>
            </a:bodyPr>
            <a:lstStyle/>
            <a:p>
              <a:pPr lvl="1" algn="ctr"/>
              <a:r>
                <a:rPr lang="en-US" altLang="zh-CN" dirty="0">
                  <a:ea typeface="ＭＳ Ｐゴシック" charset="0"/>
                </a:rPr>
                <a:t>Split it into multiple </a:t>
              </a:r>
              <a:r>
                <a:rPr lang="en-US" altLang="zh-CN" u="sng" dirty="0">
                  <a:solidFill>
                    <a:srgbClr val="0000FF"/>
                  </a:solidFill>
                  <a:ea typeface="ＭＳ Ｐゴシック" charset="0"/>
                </a:rPr>
                <a:t>regions</a:t>
              </a:r>
              <a:r>
                <a:rPr lang="en-US" altLang="zh-CN" dirty="0">
                  <a:ea typeface="ＭＳ Ｐゴシック" charset="0"/>
                </a:rPr>
                <a:t>: replicated across servers</a:t>
              </a:r>
            </a:p>
          </p:txBody>
        </p:sp>
      </p:grpSp>
      <p:grpSp>
        <p:nvGrpSpPr>
          <p:cNvPr id="5" name="组合 4">
            <a:extLst>
              <a:ext uri="{FF2B5EF4-FFF2-40B4-BE49-F238E27FC236}">
                <a16:creationId xmlns:a16="http://schemas.microsoft.com/office/drawing/2014/main" id="{5F55AE26-8B00-4ACA-AC07-A4A31B971714}"/>
              </a:ext>
            </a:extLst>
          </p:cNvPr>
          <p:cNvGrpSpPr/>
          <p:nvPr/>
        </p:nvGrpSpPr>
        <p:grpSpPr>
          <a:xfrm>
            <a:off x="7194464" y="1118887"/>
            <a:ext cx="4466479" cy="683796"/>
            <a:chOff x="6354966" y="1272678"/>
            <a:chExt cx="4466479" cy="683796"/>
          </a:xfrm>
          <a:solidFill>
            <a:schemeClr val="bg1"/>
          </a:solidFill>
        </p:grpSpPr>
        <p:sp>
          <p:nvSpPr>
            <p:cNvPr id="61" name="矩形 60">
              <a:extLst>
                <a:ext uri="{FF2B5EF4-FFF2-40B4-BE49-F238E27FC236}">
                  <a16:creationId xmlns:a16="http://schemas.microsoft.com/office/drawing/2014/main" id="{C420C75B-71FA-4E88-B6A2-8C623204F619}"/>
                </a:ext>
              </a:extLst>
            </p:cNvPr>
            <p:cNvSpPr/>
            <p:nvPr/>
          </p:nvSpPr>
          <p:spPr>
            <a:xfrm>
              <a:off x="7984537" y="1272678"/>
              <a:ext cx="1703418" cy="27140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tx1"/>
                  </a:solidFill>
                </a:rPr>
                <a:t>ColumnFamily</a:t>
              </a:r>
              <a:endParaRPr lang="zh-CN" altLang="en-US" sz="1600" b="1" dirty="0">
                <a:solidFill>
                  <a:schemeClr val="tx1"/>
                </a:solidFill>
              </a:endParaRPr>
            </a:p>
          </p:txBody>
        </p:sp>
        <p:sp>
          <p:nvSpPr>
            <p:cNvPr id="4" name="矩形 3">
              <a:extLst>
                <a:ext uri="{FF2B5EF4-FFF2-40B4-BE49-F238E27FC236}">
                  <a16:creationId xmlns:a16="http://schemas.microsoft.com/office/drawing/2014/main" id="{D8271C71-73B2-4BFB-B15F-36C95014691C}"/>
                </a:ext>
              </a:extLst>
            </p:cNvPr>
            <p:cNvSpPr/>
            <p:nvPr/>
          </p:nvSpPr>
          <p:spPr>
            <a:xfrm>
              <a:off x="6354966" y="1587142"/>
              <a:ext cx="4466479" cy="369332"/>
            </a:xfrm>
            <a:prstGeom prst="rect">
              <a:avLst/>
            </a:prstGeom>
            <a:grpFill/>
          </p:spPr>
          <p:txBody>
            <a:bodyPr wrap="none">
              <a:spAutoFit/>
            </a:bodyPr>
            <a:lstStyle/>
            <a:p>
              <a:r>
                <a:rPr lang="en-US" altLang="zh-CN" dirty="0">
                  <a:ea typeface="ＭＳ Ｐゴシック" charset="0"/>
                </a:rPr>
                <a:t>subset of columns with similar query patterns</a:t>
              </a:r>
              <a:endParaRPr lang="zh-CN" altLang="en-US" dirty="0"/>
            </a:p>
          </p:txBody>
        </p:sp>
      </p:grpSp>
      <p:grpSp>
        <p:nvGrpSpPr>
          <p:cNvPr id="63" name="组合 62">
            <a:extLst>
              <a:ext uri="{FF2B5EF4-FFF2-40B4-BE49-F238E27FC236}">
                <a16:creationId xmlns:a16="http://schemas.microsoft.com/office/drawing/2014/main" id="{CE5FA0FB-76DA-4E30-BF59-D973C474A842}"/>
              </a:ext>
            </a:extLst>
          </p:cNvPr>
          <p:cNvGrpSpPr/>
          <p:nvPr/>
        </p:nvGrpSpPr>
        <p:grpSpPr>
          <a:xfrm>
            <a:off x="5883394" y="1793720"/>
            <a:ext cx="5452180" cy="2050993"/>
            <a:chOff x="5883394" y="1793720"/>
            <a:chExt cx="5452180" cy="2050993"/>
          </a:xfrm>
        </p:grpSpPr>
        <p:cxnSp>
          <p:nvCxnSpPr>
            <p:cNvPr id="62" name="直接箭头连接符 61">
              <a:extLst>
                <a:ext uri="{FF2B5EF4-FFF2-40B4-BE49-F238E27FC236}">
                  <a16:creationId xmlns:a16="http://schemas.microsoft.com/office/drawing/2014/main" id="{E762BF13-8433-4799-AFE7-585FF02073CE}"/>
                </a:ext>
              </a:extLst>
            </p:cNvPr>
            <p:cNvCxnSpPr>
              <a:cxnSpLocks/>
            </p:cNvCxnSpPr>
            <p:nvPr/>
          </p:nvCxnSpPr>
          <p:spPr>
            <a:xfrm flipH="1">
              <a:off x="5883394" y="1793720"/>
              <a:ext cx="3435892" cy="2050993"/>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2" name="矩形 51">
              <a:extLst>
                <a:ext uri="{FF2B5EF4-FFF2-40B4-BE49-F238E27FC236}">
                  <a16:creationId xmlns:a16="http://schemas.microsoft.com/office/drawing/2014/main" id="{7FEAF7F8-A12E-4FCA-B1C8-E2CDE42141E4}"/>
                </a:ext>
              </a:extLst>
            </p:cNvPr>
            <p:cNvSpPr/>
            <p:nvPr/>
          </p:nvSpPr>
          <p:spPr>
            <a:xfrm>
              <a:off x="7433757" y="2284145"/>
              <a:ext cx="3901817" cy="646331"/>
            </a:xfrm>
            <a:prstGeom prst="rect">
              <a:avLst/>
            </a:prstGeom>
          </p:spPr>
          <p:txBody>
            <a:bodyPr wrap="square">
              <a:spAutoFit/>
            </a:bodyPr>
            <a:lstStyle/>
            <a:p>
              <a:pPr lvl="2" algn="ctr"/>
              <a:r>
                <a:rPr lang="en-US" altLang="zh-CN" dirty="0">
                  <a:ea typeface="ＭＳ Ｐゴシック" charset="0"/>
                </a:rPr>
                <a:t>One </a:t>
              </a:r>
              <a:r>
                <a:rPr lang="en-US" altLang="zh-CN" u="sng" dirty="0">
                  <a:solidFill>
                    <a:srgbClr val="FF6600"/>
                  </a:solidFill>
                  <a:ea typeface="ＭＳ Ｐゴシック" charset="0"/>
                </a:rPr>
                <a:t>Store</a:t>
              </a:r>
              <a:r>
                <a:rPr lang="en-US" altLang="zh-CN" dirty="0">
                  <a:ea typeface="ＭＳ Ｐゴシック" charset="0"/>
                </a:rPr>
                <a:t> per combination of </a:t>
              </a:r>
              <a:r>
                <a:rPr lang="en-US" altLang="zh-CN" dirty="0" err="1">
                  <a:ea typeface="ＭＳ Ｐゴシック" charset="0"/>
                </a:rPr>
                <a:t>ColumnFamily</a:t>
              </a:r>
              <a:r>
                <a:rPr lang="en-US" altLang="zh-CN" dirty="0">
                  <a:ea typeface="ＭＳ Ｐゴシック" charset="0"/>
                </a:rPr>
                <a:t> + region</a:t>
              </a:r>
            </a:p>
          </p:txBody>
        </p:sp>
      </p:grpSp>
      <p:grpSp>
        <p:nvGrpSpPr>
          <p:cNvPr id="72" name="组合 71">
            <a:extLst>
              <a:ext uri="{FF2B5EF4-FFF2-40B4-BE49-F238E27FC236}">
                <a16:creationId xmlns:a16="http://schemas.microsoft.com/office/drawing/2014/main" id="{525CA5A8-4962-434C-A62F-E121748F1DE6}"/>
              </a:ext>
            </a:extLst>
          </p:cNvPr>
          <p:cNvGrpSpPr/>
          <p:nvPr/>
        </p:nvGrpSpPr>
        <p:grpSpPr>
          <a:xfrm>
            <a:off x="18400" y="3301330"/>
            <a:ext cx="2923945" cy="923330"/>
            <a:chOff x="18400" y="3301330"/>
            <a:chExt cx="3305007" cy="923330"/>
          </a:xfrm>
        </p:grpSpPr>
        <p:sp>
          <p:nvSpPr>
            <p:cNvPr id="64" name="矩形 63">
              <a:extLst>
                <a:ext uri="{FF2B5EF4-FFF2-40B4-BE49-F238E27FC236}">
                  <a16:creationId xmlns:a16="http://schemas.microsoft.com/office/drawing/2014/main" id="{D1474F64-558F-4399-9EE0-CF27E1FBF9C0}"/>
                </a:ext>
              </a:extLst>
            </p:cNvPr>
            <p:cNvSpPr/>
            <p:nvPr/>
          </p:nvSpPr>
          <p:spPr>
            <a:xfrm>
              <a:off x="18400" y="3301330"/>
              <a:ext cx="2846966" cy="923330"/>
            </a:xfrm>
            <a:prstGeom prst="rect">
              <a:avLst/>
            </a:prstGeom>
            <a:solidFill>
              <a:schemeClr val="bg1"/>
            </a:solidFill>
          </p:spPr>
          <p:txBody>
            <a:bodyPr wrap="square">
              <a:spAutoFit/>
            </a:bodyPr>
            <a:lstStyle/>
            <a:p>
              <a:pPr marL="0" lvl="3" algn="ctr"/>
              <a:r>
                <a:rPr lang="en-US" altLang="zh-CN" u="sng" dirty="0" err="1">
                  <a:solidFill>
                    <a:srgbClr val="008000"/>
                  </a:solidFill>
                  <a:ea typeface="ＭＳ Ｐゴシック" charset="0"/>
                </a:rPr>
                <a:t>Memstore</a:t>
              </a:r>
              <a:r>
                <a:rPr lang="en-US" altLang="zh-CN" dirty="0">
                  <a:ea typeface="ＭＳ Ｐゴシック" charset="0"/>
                </a:rPr>
                <a:t> :in-memory updates to Store; flushed to disk when full</a:t>
              </a:r>
            </a:p>
          </p:txBody>
        </p:sp>
        <p:cxnSp>
          <p:nvCxnSpPr>
            <p:cNvPr id="65" name="直接箭头连接符 64">
              <a:extLst>
                <a:ext uri="{FF2B5EF4-FFF2-40B4-BE49-F238E27FC236}">
                  <a16:creationId xmlns:a16="http://schemas.microsoft.com/office/drawing/2014/main" id="{E6B11961-605F-4791-AA60-77D769EC8931}"/>
                </a:ext>
              </a:extLst>
            </p:cNvPr>
            <p:cNvCxnSpPr>
              <a:cxnSpLocks/>
              <a:endCxn id="42" idx="1"/>
            </p:cNvCxnSpPr>
            <p:nvPr/>
          </p:nvCxnSpPr>
          <p:spPr>
            <a:xfrm>
              <a:off x="2675824" y="3719236"/>
              <a:ext cx="647583" cy="187346"/>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74" name="组合 73">
            <a:extLst>
              <a:ext uri="{FF2B5EF4-FFF2-40B4-BE49-F238E27FC236}">
                <a16:creationId xmlns:a16="http://schemas.microsoft.com/office/drawing/2014/main" id="{C661E8A2-0E55-48F4-82B5-FDFF0DCC2261}"/>
              </a:ext>
            </a:extLst>
          </p:cNvPr>
          <p:cNvGrpSpPr/>
          <p:nvPr/>
        </p:nvGrpSpPr>
        <p:grpSpPr>
          <a:xfrm>
            <a:off x="3824823" y="4645248"/>
            <a:ext cx="2696388" cy="688026"/>
            <a:chOff x="18400" y="2982636"/>
            <a:chExt cx="3047794" cy="688026"/>
          </a:xfrm>
        </p:grpSpPr>
        <p:sp>
          <p:nvSpPr>
            <p:cNvPr id="75" name="矩形 74">
              <a:extLst>
                <a:ext uri="{FF2B5EF4-FFF2-40B4-BE49-F238E27FC236}">
                  <a16:creationId xmlns:a16="http://schemas.microsoft.com/office/drawing/2014/main" id="{14345CBA-234E-4EFD-A0FE-B32EA4E1F7DB}"/>
                </a:ext>
              </a:extLst>
            </p:cNvPr>
            <p:cNvSpPr/>
            <p:nvPr/>
          </p:nvSpPr>
          <p:spPr>
            <a:xfrm>
              <a:off x="18400" y="3301330"/>
              <a:ext cx="3047794" cy="369332"/>
            </a:xfrm>
            <a:prstGeom prst="rect">
              <a:avLst/>
            </a:prstGeom>
            <a:solidFill>
              <a:schemeClr val="bg1"/>
            </a:solidFill>
          </p:spPr>
          <p:txBody>
            <a:bodyPr wrap="square">
              <a:spAutoFit/>
            </a:bodyPr>
            <a:lstStyle/>
            <a:p>
              <a:pPr marL="0" lvl="3" algn="ctr"/>
              <a:r>
                <a:rPr lang="en-US" altLang="zh-CN" u="sng" dirty="0" err="1">
                  <a:solidFill>
                    <a:srgbClr val="008000"/>
                  </a:solidFill>
                  <a:ea typeface="ＭＳ Ｐゴシック" charset="0"/>
                </a:rPr>
                <a:t>HFile</a:t>
              </a:r>
              <a:r>
                <a:rPr lang="en-US" altLang="zh-CN" dirty="0">
                  <a:ea typeface="ＭＳ Ｐゴシック" charset="0"/>
                </a:rPr>
                <a:t>: where the data lives</a:t>
              </a:r>
            </a:p>
          </p:txBody>
        </p:sp>
        <p:cxnSp>
          <p:nvCxnSpPr>
            <p:cNvPr id="76" name="直接箭头连接符 75">
              <a:extLst>
                <a:ext uri="{FF2B5EF4-FFF2-40B4-BE49-F238E27FC236}">
                  <a16:creationId xmlns:a16="http://schemas.microsoft.com/office/drawing/2014/main" id="{75433E23-165F-47AD-ACE4-5A3706A02A7D}"/>
                </a:ext>
              </a:extLst>
            </p:cNvPr>
            <p:cNvCxnSpPr>
              <a:cxnSpLocks/>
              <a:stCxn id="75" idx="0"/>
            </p:cNvCxnSpPr>
            <p:nvPr/>
          </p:nvCxnSpPr>
          <p:spPr>
            <a:xfrm flipH="1" flipV="1">
              <a:off x="786361" y="2982636"/>
              <a:ext cx="755936" cy="318694"/>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26184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3"/>
                                        </p:tgtEl>
                                        <p:attrNameLst>
                                          <p:attrName>style.visibility</p:attrName>
                                        </p:attrNameLst>
                                      </p:cBhvr>
                                      <p:to>
                                        <p:strVal val="visible"/>
                                      </p:to>
                                    </p:set>
                                    <p:animEffect transition="in" filter="wipe(up)">
                                      <p:cBhvr>
                                        <p:cTn id="12" dur="500"/>
                                        <p:tgtEl>
                                          <p:spTgt spid="6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2"/>
                                        </p:tgtEl>
                                        <p:attrNameLst>
                                          <p:attrName>style.visibility</p:attrName>
                                        </p:attrNameLst>
                                      </p:cBhvr>
                                      <p:to>
                                        <p:strVal val="visible"/>
                                      </p:to>
                                    </p:set>
                                    <p:animEffect transition="in" filter="wipe(left)">
                                      <p:cBhvr>
                                        <p:cTn id="17" dur="500"/>
                                        <p:tgtEl>
                                          <p:spTgt spid="7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4"/>
                                        </p:tgtEl>
                                        <p:attrNameLst>
                                          <p:attrName>style.visibility</p:attrName>
                                        </p:attrNameLst>
                                      </p:cBhvr>
                                      <p:to>
                                        <p:strVal val="visible"/>
                                      </p:to>
                                    </p:set>
                                    <p:animEffect transition="in" filter="wipe(down)">
                                      <p:cBhvr>
                                        <p:cTn id="22"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CFC6B4-6C1C-424F-8ECE-F39615AF081A}"/>
              </a:ext>
            </a:extLst>
          </p:cNvPr>
          <p:cNvSpPr>
            <a:spLocks noGrp="1"/>
          </p:cNvSpPr>
          <p:nvPr>
            <p:ph type="title"/>
          </p:nvPr>
        </p:nvSpPr>
        <p:spPr>
          <a:xfrm>
            <a:off x="846085" y="158202"/>
            <a:ext cx="10665729" cy="813980"/>
          </a:xfrm>
        </p:spPr>
        <p:txBody>
          <a:bodyPr>
            <a:normAutofit fontScale="90000"/>
          </a:bodyPr>
          <a:lstStyle/>
          <a:p>
            <a:r>
              <a:rPr lang="en-US" altLang="zh-CN" dirty="0"/>
              <a:t>Strong Consistency: HBase Write-Ahead Log</a:t>
            </a:r>
            <a:endParaRPr lang="zh-CN" altLang="en-US" dirty="0"/>
          </a:p>
        </p:txBody>
      </p:sp>
      <p:sp>
        <p:nvSpPr>
          <p:cNvPr id="3" name="灯片编号占位符 2">
            <a:extLst>
              <a:ext uri="{FF2B5EF4-FFF2-40B4-BE49-F238E27FC236}">
                <a16:creationId xmlns:a16="http://schemas.microsoft.com/office/drawing/2014/main" id="{40ABDC42-2EE5-439B-8537-817F96137A2C}"/>
              </a:ext>
            </a:extLst>
          </p:cNvPr>
          <p:cNvSpPr>
            <a:spLocks noGrp="1"/>
          </p:cNvSpPr>
          <p:nvPr>
            <p:ph type="sldNum" sz="quarter" idx="12"/>
          </p:nvPr>
        </p:nvSpPr>
        <p:spPr/>
        <p:txBody>
          <a:bodyPr/>
          <a:lstStyle/>
          <a:p>
            <a:fld id="{F210D295-9B15-4757-888B-4FDF115DEA16}" type="slidenum">
              <a:rPr lang="zh-CN" altLang="en-US" smtClean="0"/>
              <a:t>79</a:t>
            </a:fld>
            <a:endParaRPr lang="zh-CN" altLang="en-US"/>
          </a:p>
        </p:txBody>
      </p:sp>
      <p:grpSp>
        <p:nvGrpSpPr>
          <p:cNvPr id="48" name="组合 47">
            <a:extLst>
              <a:ext uri="{FF2B5EF4-FFF2-40B4-BE49-F238E27FC236}">
                <a16:creationId xmlns:a16="http://schemas.microsoft.com/office/drawing/2014/main" id="{5ECAA3A1-F0CF-4058-917C-8D89552FC798}"/>
              </a:ext>
            </a:extLst>
          </p:cNvPr>
          <p:cNvGrpSpPr/>
          <p:nvPr/>
        </p:nvGrpSpPr>
        <p:grpSpPr>
          <a:xfrm>
            <a:off x="872707" y="2347227"/>
            <a:ext cx="5227338" cy="4110364"/>
            <a:chOff x="2650707" y="2540267"/>
            <a:chExt cx="5227338" cy="4110364"/>
          </a:xfrm>
        </p:grpSpPr>
        <p:sp>
          <p:nvSpPr>
            <p:cNvPr id="5" name="TextBox 5">
              <a:extLst>
                <a:ext uri="{FF2B5EF4-FFF2-40B4-BE49-F238E27FC236}">
                  <a16:creationId xmlns:a16="http://schemas.microsoft.com/office/drawing/2014/main" id="{201E7DEB-17BD-4942-890E-EC75D6EE9E2B}"/>
                </a:ext>
              </a:extLst>
            </p:cNvPr>
            <p:cNvSpPr txBox="1">
              <a:spLocks noChangeArrowheads="1"/>
            </p:cNvSpPr>
            <p:nvPr/>
          </p:nvSpPr>
          <p:spPr bwMode="auto">
            <a:xfrm>
              <a:off x="2650707" y="5950146"/>
              <a:ext cx="5227338" cy="70048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sz="2000" dirty="0">
                  <a:solidFill>
                    <a:schemeClr val="tx1"/>
                  </a:solidFill>
                  <a:latin typeface="Arial" panose="020B0604020202020204" pitchFamily="34" charset="0"/>
                  <a:cs typeface="Arial" panose="020B0604020202020204" pitchFamily="34" charset="0"/>
                </a:rPr>
                <a:t>Write to </a:t>
              </a:r>
              <a:r>
                <a:rPr lang="en-US" sz="2000" dirty="0" err="1">
                  <a:solidFill>
                    <a:schemeClr val="tx1"/>
                  </a:solidFill>
                  <a:latin typeface="Arial" panose="020B0604020202020204" pitchFamily="34" charset="0"/>
                  <a:cs typeface="Arial" panose="020B0604020202020204" pitchFamily="34" charset="0"/>
                </a:rPr>
                <a:t>HLog</a:t>
              </a:r>
              <a:r>
                <a:rPr lang="en-US" sz="2000" dirty="0">
                  <a:solidFill>
                    <a:schemeClr val="tx1"/>
                  </a:solidFill>
                  <a:latin typeface="Arial" panose="020B0604020202020204" pitchFamily="34" charset="0"/>
                  <a:cs typeface="Arial" panose="020B0604020202020204" pitchFamily="34" charset="0"/>
                </a:rPr>
                <a:t> </a:t>
              </a:r>
              <a:r>
                <a:rPr lang="en-US" sz="2000" b="1" u="sng" dirty="0">
                  <a:solidFill>
                    <a:schemeClr val="tx1"/>
                  </a:solidFill>
                  <a:latin typeface="Arial" panose="020B0604020202020204" pitchFamily="34" charset="0"/>
                  <a:cs typeface="Arial" panose="020B0604020202020204" pitchFamily="34" charset="0"/>
                </a:rPr>
                <a:t>before</a:t>
              </a:r>
              <a:r>
                <a:rPr lang="en-US" sz="2000" dirty="0">
                  <a:solidFill>
                    <a:schemeClr val="tx1"/>
                  </a:solidFill>
                  <a:latin typeface="Arial" panose="020B0604020202020204" pitchFamily="34" charset="0"/>
                  <a:cs typeface="Arial" panose="020B0604020202020204" pitchFamily="34" charset="0"/>
                </a:rPr>
                <a:t> writing to </a:t>
              </a:r>
              <a:r>
                <a:rPr lang="en-US" sz="2000" b="1" dirty="0" err="1">
                  <a:solidFill>
                    <a:schemeClr val="tx1"/>
                  </a:solidFill>
                  <a:latin typeface="Arial" panose="020B0604020202020204" pitchFamily="34" charset="0"/>
                  <a:cs typeface="Arial" panose="020B0604020202020204" pitchFamily="34" charset="0"/>
                </a:rPr>
                <a:t>MemStore</a:t>
              </a:r>
              <a:endParaRPr lang="en-US" sz="2000" b="1" dirty="0">
                <a:solidFill>
                  <a:schemeClr val="tx1"/>
                </a:solidFill>
                <a:latin typeface="Arial" panose="020B0604020202020204" pitchFamily="34" charset="0"/>
                <a:cs typeface="Arial" panose="020B0604020202020204" pitchFamily="34" charset="0"/>
              </a:endParaRPr>
            </a:p>
            <a:p>
              <a:r>
                <a:rPr lang="en-US" sz="2000" dirty="0">
                  <a:solidFill>
                    <a:schemeClr val="tx1"/>
                  </a:solidFill>
                  <a:latin typeface="Arial" panose="020B0604020202020204" pitchFamily="34" charset="0"/>
                  <a:cs typeface="Arial" panose="020B0604020202020204" pitchFamily="34" charset="0"/>
                </a:rPr>
                <a:t>Helps recover from failure by replaying </a:t>
              </a:r>
              <a:r>
                <a:rPr lang="en-US" sz="2000" dirty="0" err="1">
                  <a:solidFill>
                    <a:schemeClr val="tx1"/>
                  </a:solidFill>
                  <a:latin typeface="Arial" panose="020B0604020202020204" pitchFamily="34" charset="0"/>
                  <a:cs typeface="Arial" panose="020B0604020202020204" pitchFamily="34" charset="0"/>
                </a:rPr>
                <a:t>Hlog</a:t>
              </a:r>
              <a:r>
                <a:rPr lang="en-US" sz="2000" dirty="0">
                  <a:solidFill>
                    <a:schemeClr val="tx1"/>
                  </a:solidFill>
                  <a:latin typeface="Arial" panose="020B0604020202020204" pitchFamily="34" charset="0"/>
                  <a:cs typeface="Arial" panose="020B0604020202020204" pitchFamily="34" charset="0"/>
                </a:rPr>
                <a:t>.</a:t>
              </a:r>
            </a:p>
          </p:txBody>
        </p:sp>
        <p:cxnSp>
          <p:nvCxnSpPr>
            <p:cNvPr id="6" name="Straight Arrow Connector 7">
              <a:extLst>
                <a:ext uri="{FF2B5EF4-FFF2-40B4-BE49-F238E27FC236}">
                  <a16:creationId xmlns:a16="http://schemas.microsoft.com/office/drawing/2014/main" id="{0A43340C-1320-4C5C-AAD5-2562A61D545D}"/>
                </a:ext>
              </a:extLst>
            </p:cNvPr>
            <p:cNvCxnSpPr>
              <a:cxnSpLocks noChangeShapeType="1"/>
            </p:cNvCxnSpPr>
            <p:nvPr/>
          </p:nvCxnSpPr>
          <p:spPr bwMode="auto">
            <a:xfrm flipV="1">
              <a:off x="4776767" y="2540267"/>
              <a:ext cx="1437785" cy="3409878"/>
            </a:xfrm>
            <a:prstGeom prst="straightConnector1">
              <a:avLst/>
            </a:prstGeom>
            <a:noFill/>
            <a:ln w="57150">
              <a:solidFill>
                <a:srgbClr val="FF0000"/>
              </a:solidFill>
              <a:prstDash val="sysDot"/>
              <a:round/>
              <a:headEnd type="none" w="sm" len="sm"/>
              <a:tailEnd type="arrow" w="med" len="med"/>
            </a:ln>
            <a:extLst>
              <a:ext uri="{909E8E84-426E-40dd-AFC4-6F175D3DCCD1}">
                <a14:hiddenFill xmlns="" xmlns:a14="http://schemas.microsoft.com/office/drawing/2010/main">
                  <a:noFill/>
                </a14:hiddenFill>
              </a:ext>
            </a:extLst>
          </p:spPr>
        </p:cxnSp>
      </p:grpSp>
      <p:sp>
        <p:nvSpPr>
          <p:cNvPr id="7" name="TextBox 1">
            <a:extLst>
              <a:ext uri="{FF2B5EF4-FFF2-40B4-BE49-F238E27FC236}">
                <a16:creationId xmlns:a16="http://schemas.microsoft.com/office/drawing/2014/main" id="{97F49353-E584-4BD5-BF7D-07EA11C681FD}"/>
              </a:ext>
            </a:extLst>
          </p:cNvPr>
          <p:cNvSpPr txBox="1">
            <a:spLocks noChangeArrowheads="1"/>
          </p:cNvSpPr>
          <p:nvPr/>
        </p:nvSpPr>
        <p:spPr bwMode="auto">
          <a:xfrm>
            <a:off x="93152" y="1473430"/>
            <a:ext cx="628873" cy="28242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a:solidFill>
                  <a:srgbClr val="000000"/>
                </a:solidFill>
              </a:rPr>
              <a:t>Client</a:t>
            </a:r>
          </a:p>
        </p:txBody>
      </p:sp>
      <p:sp>
        <p:nvSpPr>
          <p:cNvPr id="8" name="TextBox 8">
            <a:extLst>
              <a:ext uri="{FF2B5EF4-FFF2-40B4-BE49-F238E27FC236}">
                <a16:creationId xmlns:a16="http://schemas.microsoft.com/office/drawing/2014/main" id="{F308C7FB-2EBF-43D9-A6FA-66B5AACA5E2F}"/>
              </a:ext>
            </a:extLst>
          </p:cNvPr>
          <p:cNvSpPr txBox="1">
            <a:spLocks noChangeArrowheads="1"/>
          </p:cNvSpPr>
          <p:nvPr/>
        </p:nvSpPr>
        <p:spPr bwMode="auto">
          <a:xfrm>
            <a:off x="1085313" y="2647988"/>
            <a:ext cx="1400969" cy="1162149"/>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dirty="0" err="1">
                <a:solidFill>
                  <a:srgbClr val="000000"/>
                </a:solidFill>
              </a:rPr>
              <a:t>HRegionServer</a:t>
            </a:r>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solidFill>
                <a:srgbClr val="000000"/>
              </a:solidFill>
            </a:endParaRPr>
          </a:p>
          <a:p>
            <a:r>
              <a:rPr lang="en-US" dirty="0">
                <a:solidFill>
                  <a:srgbClr val="000000"/>
                </a:solidFill>
              </a:rPr>
              <a:t>Log flush</a:t>
            </a:r>
          </a:p>
        </p:txBody>
      </p:sp>
      <p:sp>
        <p:nvSpPr>
          <p:cNvPr id="9" name="TextBox 9">
            <a:extLst>
              <a:ext uri="{FF2B5EF4-FFF2-40B4-BE49-F238E27FC236}">
                <a16:creationId xmlns:a16="http://schemas.microsoft.com/office/drawing/2014/main" id="{2DDC25DC-CFBB-4329-914D-8D06308E03DD}"/>
              </a:ext>
            </a:extLst>
          </p:cNvPr>
          <p:cNvSpPr txBox="1">
            <a:spLocks noChangeArrowheads="1"/>
          </p:cNvSpPr>
          <p:nvPr/>
        </p:nvSpPr>
        <p:spPr bwMode="auto">
          <a:xfrm>
            <a:off x="2502685" y="4789825"/>
            <a:ext cx="3330827" cy="28242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algn="ctr"/>
            <a:r>
              <a:rPr lang="en-US">
                <a:solidFill>
                  <a:srgbClr val="000000"/>
                </a:solidFill>
              </a:rPr>
              <a:t>HLog</a:t>
            </a:r>
          </a:p>
        </p:txBody>
      </p:sp>
      <p:sp>
        <p:nvSpPr>
          <p:cNvPr id="10" name="TextBox 10">
            <a:extLst>
              <a:ext uri="{FF2B5EF4-FFF2-40B4-BE49-F238E27FC236}">
                <a16:creationId xmlns:a16="http://schemas.microsoft.com/office/drawing/2014/main" id="{33CE9893-3FC3-4388-B8C7-1B88AAECC24E}"/>
              </a:ext>
            </a:extLst>
          </p:cNvPr>
          <p:cNvSpPr txBox="1">
            <a:spLocks noChangeArrowheads="1"/>
          </p:cNvSpPr>
          <p:nvPr/>
        </p:nvSpPr>
        <p:spPr bwMode="auto">
          <a:xfrm>
            <a:off x="2998766" y="1473430"/>
            <a:ext cx="868459" cy="28242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a:solidFill>
                  <a:srgbClr val="000000"/>
                </a:solidFill>
              </a:rPr>
              <a:t>HRegion</a:t>
            </a:r>
          </a:p>
        </p:txBody>
      </p:sp>
      <p:sp>
        <p:nvSpPr>
          <p:cNvPr id="11" name="TextBox 11">
            <a:extLst>
              <a:ext uri="{FF2B5EF4-FFF2-40B4-BE49-F238E27FC236}">
                <a16:creationId xmlns:a16="http://schemas.microsoft.com/office/drawing/2014/main" id="{9F9C9D68-EEA9-47AE-BF35-EF14FE868090}"/>
              </a:ext>
            </a:extLst>
          </p:cNvPr>
          <p:cNvSpPr txBox="1">
            <a:spLocks noChangeArrowheads="1"/>
          </p:cNvSpPr>
          <p:nvPr/>
        </p:nvSpPr>
        <p:spPr bwMode="auto">
          <a:xfrm>
            <a:off x="2998766" y="2786170"/>
            <a:ext cx="868459" cy="28242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a:solidFill>
                  <a:srgbClr val="000000"/>
                </a:solidFill>
              </a:rPr>
              <a:t>HRegion</a:t>
            </a:r>
          </a:p>
        </p:txBody>
      </p:sp>
      <p:sp>
        <p:nvSpPr>
          <p:cNvPr id="12" name="TextBox 12">
            <a:extLst>
              <a:ext uri="{FF2B5EF4-FFF2-40B4-BE49-F238E27FC236}">
                <a16:creationId xmlns:a16="http://schemas.microsoft.com/office/drawing/2014/main" id="{BF24657B-C707-48A1-934A-F0D8AE41AC1F}"/>
              </a:ext>
            </a:extLst>
          </p:cNvPr>
          <p:cNvSpPr txBox="1">
            <a:spLocks noChangeArrowheads="1"/>
          </p:cNvSpPr>
          <p:nvPr/>
        </p:nvSpPr>
        <p:spPr bwMode="auto">
          <a:xfrm>
            <a:off x="3282243" y="1957073"/>
            <a:ext cx="219744" cy="670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a:solidFill>
                  <a:srgbClr val="000000"/>
                </a:solidFill>
              </a:rPr>
              <a:t>.</a:t>
            </a:r>
          </a:p>
          <a:p>
            <a:r>
              <a:rPr lang="en-US">
                <a:solidFill>
                  <a:srgbClr val="000000"/>
                </a:solidFill>
              </a:rPr>
              <a:t>.</a:t>
            </a:r>
          </a:p>
          <a:p>
            <a:r>
              <a:rPr lang="en-US">
                <a:solidFill>
                  <a:srgbClr val="000000"/>
                </a:solidFill>
              </a:rPr>
              <a:t>.</a:t>
            </a:r>
          </a:p>
        </p:txBody>
      </p:sp>
      <p:grpSp>
        <p:nvGrpSpPr>
          <p:cNvPr id="45" name="组合 44">
            <a:extLst>
              <a:ext uri="{FF2B5EF4-FFF2-40B4-BE49-F238E27FC236}">
                <a16:creationId xmlns:a16="http://schemas.microsoft.com/office/drawing/2014/main" id="{555F79DB-C00A-40D1-90AC-8E6D6787E54D}"/>
              </a:ext>
            </a:extLst>
          </p:cNvPr>
          <p:cNvGrpSpPr/>
          <p:nvPr/>
        </p:nvGrpSpPr>
        <p:grpSpPr>
          <a:xfrm>
            <a:off x="660100" y="1887979"/>
            <a:ext cx="1488933" cy="760007"/>
            <a:chOff x="2438100" y="2081019"/>
            <a:chExt cx="1488933" cy="760007"/>
          </a:xfrm>
        </p:grpSpPr>
        <p:cxnSp>
          <p:nvCxnSpPr>
            <p:cNvPr id="13" name="Straight Arrow Connector 7">
              <a:extLst>
                <a:ext uri="{FF2B5EF4-FFF2-40B4-BE49-F238E27FC236}">
                  <a16:creationId xmlns:a16="http://schemas.microsoft.com/office/drawing/2014/main" id="{3CF0BFC0-B3F3-4463-AF2B-AFF7EA4F677A}"/>
                </a:ext>
              </a:extLst>
            </p:cNvPr>
            <p:cNvCxnSpPr>
              <a:cxnSpLocks noChangeShapeType="1"/>
            </p:cNvCxnSpPr>
            <p:nvPr/>
          </p:nvCxnSpPr>
          <p:spPr bwMode="auto">
            <a:xfrm>
              <a:off x="2438100" y="2081019"/>
              <a:ext cx="425212" cy="760007"/>
            </a:xfrm>
            <a:prstGeom prst="straightConnector1">
              <a:avLst/>
            </a:prstGeom>
            <a:noFill/>
            <a:ln w="12700">
              <a:solidFill>
                <a:srgbClr val="000000"/>
              </a:solidFill>
              <a:round/>
              <a:headEnd type="none" w="sm" len="sm"/>
              <a:tailEnd type="arrow" w="med" len="med"/>
            </a:ln>
            <a:extLst>
              <a:ext uri="{909E8E84-426E-40dd-AFC4-6F175D3DCCD1}">
                <a14:hiddenFill xmlns="" xmlns:a14="http://schemas.microsoft.com/office/drawing/2010/main">
                  <a:noFill/>
                </a14:hiddenFill>
              </a:ext>
            </a:extLst>
          </p:spPr>
        </p:cxnSp>
        <p:sp>
          <p:nvSpPr>
            <p:cNvPr id="14" name="TextBox 3">
              <a:extLst>
                <a:ext uri="{FF2B5EF4-FFF2-40B4-BE49-F238E27FC236}">
                  <a16:creationId xmlns:a16="http://schemas.microsoft.com/office/drawing/2014/main" id="{2BC18DAF-CE2A-4A5D-823E-750F75A3EF55}"/>
                </a:ext>
              </a:extLst>
            </p:cNvPr>
            <p:cNvSpPr txBox="1">
              <a:spLocks noChangeArrowheads="1"/>
            </p:cNvSpPr>
            <p:nvPr/>
          </p:nvSpPr>
          <p:spPr bwMode="auto">
            <a:xfrm>
              <a:off x="2579840" y="2219204"/>
              <a:ext cx="1347193" cy="2824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a:t>(k1, k2, k3, k4)</a:t>
              </a:r>
            </a:p>
          </p:txBody>
        </p:sp>
      </p:grpSp>
      <p:grpSp>
        <p:nvGrpSpPr>
          <p:cNvPr id="46" name="组合 45">
            <a:extLst>
              <a:ext uri="{FF2B5EF4-FFF2-40B4-BE49-F238E27FC236}">
                <a16:creationId xmlns:a16="http://schemas.microsoft.com/office/drawing/2014/main" id="{B7A83356-E796-4EC6-817E-0EE82E0C03FB}"/>
              </a:ext>
            </a:extLst>
          </p:cNvPr>
          <p:cNvGrpSpPr/>
          <p:nvPr/>
        </p:nvGrpSpPr>
        <p:grpSpPr>
          <a:xfrm>
            <a:off x="2290081" y="1614641"/>
            <a:ext cx="1206398" cy="1312740"/>
            <a:chOff x="2360949" y="1614641"/>
            <a:chExt cx="1103524" cy="1312740"/>
          </a:xfrm>
        </p:grpSpPr>
        <p:cxnSp>
          <p:nvCxnSpPr>
            <p:cNvPr id="15" name="Straight Arrow Connector 7">
              <a:extLst>
                <a:ext uri="{FF2B5EF4-FFF2-40B4-BE49-F238E27FC236}">
                  <a16:creationId xmlns:a16="http://schemas.microsoft.com/office/drawing/2014/main" id="{2DCDF474-0743-4374-98CE-4AD4CECA2C9C}"/>
                </a:ext>
              </a:extLst>
            </p:cNvPr>
            <p:cNvCxnSpPr>
              <a:cxnSpLocks noChangeShapeType="1"/>
              <a:endCxn id="10" idx="1"/>
            </p:cNvCxnSpPr>
            <p:nvPr/>
          </p:nvCxnSpPr>
          <p:spPr bwMode="auto">
            <a:xfrm flipV="1">
              <a:off x="2360949" y="1614641"/>
              <a:ext cx="637817" cy="1240624"/>
            </a:xfrm>
            <a:prstGeom prst="straightConnector1">
              <a:avLst/>
            </a:prstGeom>
            <a:noFill/>
            <a:ln w="12700">
              <a:solidFill>
                <a:srgbClr val="000000"/>
              </a:solidFill>
              <a:round/>
              <a:headEnd type="none" w="sm" len="sm"/>
              <a:tailEnd type="arrow" w="med" len="med"/>
            </a:ln>
            <a:extLst>
              <a:ext uri="{909E8E84-426E-40dd-AFC4-6F175D3DCCD1}">
                <a14:hiddenFill xmlns="" xmlns:a14="http://schemas.microsoft.com/office/drawing/2010/main">
                  <a:noFill/>
                </a14:hiddenFill>
              </a:ext>
            </a:extLst>
          </p:spPr>
        </p:cxnSp>
        <p:cxnSp>
          <p:nvCxnSpPr>
            <p:cNvPr id="16" name="Straight Arrow Connector 7">
              <a:extLst>
                <a:ext uri="{FF2B5EF4-FFF2-40B4-BE49-F238E27FC236}">
                  <a16:creationId xmlns:a16="http://schemas.microsoft.com/office/drawing/2014/main" id="{9DF5FBD4-3535-4E72-9E20-CFFB0BFEB0C2}"/>
                </a:ext>
              </a:extLst>
            </p:cNvPr>
            <p:cNvCxnSpPr>
              <a:cxnSpLocks noChangeShapeType="1"/>
              <a:endCxn id="11" idx="1"/>
            </p:cNvCxnSpPr>
            <p:nvPr/>
          </p:nvCxnSpPr>
          <p:spPr bwMode="auto">
            <a:xfrm>
              <a:off x="2360949" y="2855262"/>
              <a:ext cx="637817" cy="72119"/>
            </a:xfrm>
            <a:prstGeom prst="straightConnector1">
              <a:avLst/>
            </a:prstGeom>
            <a:noFill/>
            <a:ln w="12700">
              <a:solidFill>
                <a:srgbClr val="000000"/>
              </a:solidFill>
              <a:round/>
              <a:headEnd type="none" w="sm" len="sm"/>
              <a:tailEnd type="arrow" w="med" len="med"/>
            </a:ln>
            <a:extLst>
              <a:ext uri="{909E8E84-426E-40dd-AFC4-6F175D3DCCD1}">
                <a14:hiddenFill xmlns="" xmlns:a14="http://schemas.microsoft.com/office/drawing/2010/main">
                  <a:noFill/>
                </a14:hiddenFill>
              </a:ext>
            </a:extLst>
          </p:spPr>
        </p:cxnSp>
        <p:sp>
          <p:nvSpPr>
            <p:cNvPr id="17" name="TextBox 22">
              <a:extLst>
                <a:ext uri="{FF2B5EF4-FFF2-40B4-BE49-F238E27FC236}">
                  <a16:creationId xmlns:a16="http://schemas.microsoft.com/office/drawing/2014/main" id="{A27DABE3-CC2C-4C08-9778-152B2BE5A812}"/>
                </a:ext>
              </a:extLst>
            </p:cNvPr>
            <p:cNvSpPr txBox="1">
              <a:spLocks noChangeArrowheads="1"/>
            </p:cNvSpPr>
            <p:nvPr/>
          </p:nvSpPr>
          <p:spPr bwMode="auto">
            <a:xfrm>
              <a:off x="2696039" y="1955558"/>
              <a:ext cx="768434" cy="2824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dirty="0"/>
                <a:t>(k1, k2)</a:t>
              </a:r>
            </a:p>
          </p:txBody>
        </p:sp>
        <p:sp>
          <p:nvSpPr>
            <p:cNvPr id="18" name="TextBox 23">
              <a:extLst>
                <a:ext uri="{FF2B5EF4-FFF2-40B4-BE49-F238E27FC236}">
                  <a16:creationId xmlns:a16="http://schemas.microsoft.com/office/drawing/2014/main" id="{220DA525-3AD7-49D5-83F2-D2F14BB0B67D}"/>
                </a:ext>
              </a:extLst>
            </p:cNvPr>
            <p:cNvSpPr txBox="1">
              <a:spLocks noChangeArrowheads="1"/>
            </p:cNvSpPr>
            <p:nvPr/>
          </p:nvSpPr>
          <p:spPr bwMode="auto">
            <a:xfrm>
              <a:off x="2554303" y="2577382"/>
              <a:ext cx="768434" cy="2824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a:t>(k3, k4)</a:t>
              </a:r>
            </a:p>
          </p:txBody>
        </p:sp>
      </p:grpSp>
      <p:cxnSp>
        <p:nvCxnSpPr>
          <p:cNvPr id="19" name="Straight Arrow Connector 7">
            <a:extLst>
              <a:ext uri="{FF2B5EF4-FFF2-40B4-BE49-F238E27FC236}">
                <a16:creationId xmlns:a16="http://schemas.microsoft.com/office/drawing/2014/main" id="{6B695B56-B2F3-4F96-BFA4-BF8F8BECD05C}"/>
              </a:ext>
            </a:extLst>
          </p:cNvPr>
          <p:cNvCxnSpPr>
            <a:cxnSpLocks noChangeShapeType="1"/>
            <a:endCxn id="9" idx="1"/>
          </p:cNvCxnSpPr>
          <p:nvPr/>
        </p:nvCxnSpPr>
        <p:spPr bwMode="auto">
          <a:xfrm>
            <a:off x="1510524" y="3684360"/>
            <a:ext cx="992161" cy="1246676"/>
          </a:xfrm>
          <a:prstGeom prst="straightConnector1">
            <a:avLst/>
          </a:prstGeom>
          <a:noFill/>
          <a:ln w="12700">
            <a:solidFill>
              <a:srgbClr val="000000"/>
            </a:solidFill>
            <a:round/>
            <a:headEnd type="none" w="sm" len="sm"/>
            <a:tailEnd type="arrow" w="med" len="med"/>
          </a:ln>
          <a:extLst>
            <a:ext uri="{909E8E84-426E-40dd-AFC4-6F175D3DCCD1}">
              <a14:hiddenFill xmlns="" xmlns:a14="http://schemas.microsoft.com/office/drawing/2010/main">
                <a:noFill/>
              </a14:hiddenFill>
            </a:ext>
          </a:extLst>
        </p:spPr>
      </p:cxnSp>
      <p:grpSp>
        <p:nvGrpSpPr>
          <p:cNvPr id="20" name="Group 27">
            <a:extLst>
              <a:ext uri="{FF2B5EF4-FFF2-40B4-BE49-F238E27FC236}">
                <a16:creationId xmlns:a16="http://schemas.microsoft.com/office/drawing/2014/main" id="{EFA589AE-4BEA-4EBE-B5F2-C9F06D70DB93}"/>
              </a:ext>
            </a:extLst>
          </p:cNvPr>
          <p:cNvGrpSpPr>
            <a:grpSpLocks/>
          </p:cNvGrpSpPr>
          <p:nvPr/>
        </p:nvGrpSpPr>
        <p:grpSpPr bwMode="auto">
          <a:xfrm>
            <a:off x="5266563" y="1404341"/>
            <a:ext cx="2480403" cy="1259319"/>
            <a:chOff x="4572000" y="1219200"/>
            <a:chExt cx="2667000" cy="1389358"/>
          </a:xfrm>
        </p:grpSpPr>
        <p:sp>
          <p:nvSpPr>
            <p:cNvPr id="21" name="TextBox 24">
              <a:extLst>
                <a:ext uri="{FF2B5EF4-FFF2-40B4-BE49-F238E27FC236}">
                  <a16:creationId xmlns:a16="http://schemas.microsoft.com/office/drawing/2014/main" id="{FD3D0058-C8A5-4294-9279-5D6F5617A923}"/>
                </a:ext>
              </a:extLst>
            </p:cNvPr>
            <p:cNvSpPr txBox="1">
              <a:spLocks noChangeArrowheads="1"/>
            </p:cNvSpPr>
            <p:nvPr/>
          </p:nvSpPr>
          <p:spPr bwMode="auto">
            <a:xfrm>
              <a:off x="4572000" y="1219200"/>
              <a:ext cx="2667000" cy="138935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a:solidFill>
                    <a:srgbClr val="000000"/>
                  </a:solidFill>
                </a:rPr>
                <a:t>Store   </a:t>
              </a:r>
            </a:p>
            <a:p>
              <a:endParaRPr lang="en-US">
                <a:solidFill>
                  <a:srgbClr val="000000"/>
                </a:solidFill>
              </a:endParaRPr>
            </a:p>
            <a:p>
              <a:endParaRPr lang="en-US">
                <a:solidFill>
                  <a:srgbClr val="000000"/>
                </a:solidFill>
              </a:endParaRPr>
            </a:p>
            <a:p>
              <a:endParaRPr lang="en-US">
                <a:solidFill>
                  <a:srgbClr val="000000"/>
                </a:solidFill>
              </a:endParaRPr>
            </a:p>
            <a:p>
              <a:endParaRPr lang="en-US">
                <a:solidFill>
                  <a:srgbClr val="000000"/>
                </a:solidFill>
              </a:endParaRPr>
            </a:p>
            <a:p>
              <a:endParaRPr lang="en-US">
                <a:solidFill>
                  <a:srgbClr val="000000"/>
                </a:solidFill>
              </a:endParaRPr>
            </a:p>
          </p:txBody>
        </p:sp>
        <p:grpSp>
          <p:nvGrpSpPr>
            <p:cNvPr id="22" name="Group 20">
              <a:extLst>
                <a:ext uri="{FF2B5EF4-FFF2-40B4-BE49-F238E27FC236}">
                  <a16:creationId xmlns:a16="http://schemas.microsoft.com/office/drawing/2014/main" id="{F4DBB03D-3953-4CBC-A873-F2F8BF225180}"/>
                </a:ext>
              </a:extLst>
            </p:cNvPr>
            <p:cNvGrpSpPr>
              <a:grpSpLocks/>
            </p:cNvGrpSpPr>
            <p:nvPr/>
          </p:nvGrpSpPr>
          <p:grpSpPr bwMode="auto">
            <a:xfrm>
              <a:off x="4648200" y="1600200"/>
              <a:ext cx="971011" cy="747594"/>
              <a:chOff x="4648200" y="1600200"/>
              <a:chExt cx="971011" cy="747594"/>
            </a:xfrm>
          </p:grpSpPr>
          <p:sp>
            <p:nvSpPr>
              <p:cNvPr id="28" name="TextBox 25">
                <a:extLst>
                  <a:ext uri="{FF2B5EF4-FFF2-40B4-BE49-F238E27FC236}">
                    <a16:creationId xmlns:a16="http://schemas.microsoft.com/office/drawing/2014/main" id="{C89AFBF4-0AFB-43C0-A1E4-8CB9FAFA07A1}"/>
                  </a:ext>
                </a:extLst>
              </p:cNvPr>
              <p:cNvSpPr txBox="1">
                <a:spLocks noChangeArrowheads="1"/>
              </p:cNvSpPr>
              <p:nvPr/>
            </p:nvSpPr>
            <p:spPr bwMode="auto">
              <a:xfrm>
                <a:off x="4648200" y="1600200"/>
                <a:ext cx="971011" cy="747594"/>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a:solidFill>
                      <a:srgbClr val="000000"/>
                    </a:solidFill>
                  </a:rPr>
                  <a:t>StoreFile</a:t>
                </a:r>
              </a:p>
              <a:p>
                <a:endParaRPr lang="en-US">
                  <a:solidFill>
                    <a:srgbClr val="000000"/>
                  </a:solidFill>
                </a:endParaRPr>
              </a:p>
              <a:p>
                <a:endParaRPr lang="en-US">
                  <a:solidFill>
                    <a:srgbClr val="000000"/>
                  </a:solidFill>
                </a:endParaRPr>
              </a:p>
            </p:txBody>
          </p:sp>
          <p:sp>
            <p:nvSpPr>
              <p:cNvPr id="29" name="TextBox 26">
                <a:extLst>
                  <a:ext uri="{FF2B5EF4-FFF2-40B4-BE49-F238E27FC236}">
                    <a16:creationId xmlns:a16="http://schemas.microsoft.com/office/drawing/2014/main" id="{E6E26D0C-32C7-42F8-99FE-D34C0ACAD884}"/>
                  </a:ext>
                </a:extLst>
              </p:cNvPr>
              <p:cNvSpPr txBox="1">
                <a:spLocks noChangeArrowheads="1"/>
              </p:cNvSpPr>
              <p:nvPr/>
            </p:nvSpPr>
            <p:spPr bwMode="auto">
              <a:xfrm>
                <a:off x="4800600" y="1905000"/>
                <a:ext cx="649022" cy="31975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a:solidFill>
                      <a:srgbClr val="000000"/>
                    </a:solidFill>
                  </a:rPr>
                  <a:t>HFile</a:t>
                </a:r>
              </a:p>
            </p:txBody>
          </p:sp>
        </p:grpSp>
        <p:grpSp>
          <p:nvGrpSpPr>
            <p:cNvPr id="23" name="Group 37">
              <a:extLst>
                <a:ext uri="{FF2B5EF4-FFF2-40B4-BE49-F238E27FC236}">
                  <a16:creationId xmlns:a16="http://schemas.microsoft.com/office/drawing/2014/main" id="{6856A2B3-F91A-4A8A-9516-306FF1BCD12E}"/>
                </a:ext>
              </a:extLst>
            </p:cNvPr>
            <p:cNvGrpSpPr>
              <a:grpSpLocks/>
            </p:cNvGrpSpPr>
            <p:nvPr/>
          </p:nvGrpSpPr>
          <p:grpSpPr bwMode="auto">
            <a:xfrm>
              <a:off x="6248400" y="1600200"/>
              <a:ext cx="971011" cy="747594"/>
              <a:chOff x="4648200" y="1600200"/>
              <a:chExt cx="971011" cy="747594"/>
            </a:xfrm>
          </p:grpSpPr>
          <p:sp>
            <p:nvSpPr>
              <p:cNvPr id="26" name="TextBox 38">
                <a:extLst>
                  <a:ext uri="{FF2B5EF4-FFF2-40B4-BE49-F238E27FC236}">
                    <a16:creationId xmlns:a16="http://schemas.microsoft.com/office/drawing/2014/main" id="{7FE6338F-56F1-47C8-8741-6CBA4F927FD2}"/>
                  </a:ext>
                </a:extLst>
              </p:cNvPr>
              <p:cNvSpPr txBox="1">
                <a:spLocks noChangeArrowheads="1"/>
              </p:cNvSpPr>
              <p:nvPr/>
            </p:nvSpPr>
            <p:spPr bwMode="auto">
              <a:xfrm>
                <a:off x="4648200" y="1600200"/>
                <a:ext cx="971011" cy="747594"/>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a:solidFill>
                      <a:srgbClr val="000000"/>
                    </a:solidFill>
                  </a:rPr>
                  <a:t>StoreFile</a:t>
                </a:r>
              </a:p>
              <a:p>
                <a:endParaRPr lang="en-US">
                  <a:solidFill>
                    <a:srgbClr val="000000"/>
                  </a:solidFill>
                </a:endParaRPr>
              </a:p>
              <a:p>
                <a:endParaRPr lang="en-US">
                  <a:solidFill>
                    <a:srgbClr val="000000"/>
                  </a:solidFill>
                </a:endParaRPr>
              </a:p>
            </p:txBody>
          </p:sp>
          <p:sp>
            <p:nvSpPr>
              <p:cNvPr id="27" name="TextBox 39">
                <a:extLst>
                  <a:ext uri="{FF2B5EF4-FFF2-40B4-BE49-F238E27FC236}">
                    <a16:creationId xmlns:a16="http://schemas.microsoft.com/office/drawing/2014/main" id="{B9644C55-27A3-4617-B343-9A1EB33C0B12}"/>
                  </a:ext>
                </a:extLst>
              </p:cNvPr>
              <p:cNvSpPr txBox="1">
                <a:spLocks noChangeArrowheads="1"/>
              </p:cNvSpPr>
              <p:nvPr/>
            </p:nvSpPr>
            <p:spPr bwMode="auto">
              <a:xfrm>
                <a:off x="4800600" y="1905000"/>
                <a:ext cx="649022" cy="31975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a:solidFill>
                      <a:srgbClr val="000000"/>
                    </a:solidFill>
                  </a:rPr>
                  <a:t>HFile</a:t>
                </a:r>
              </a:p>
            </p:txBody>
          </p:sp>
        </p:grpSp>
        <p:sp>
          <p:nvSpPr>
            <p:cNvPr id="24" name="TextBox 21">
              <a:extLst>
                <a:ext uri="{FF2B5EF4-FFF2-40B4-BE49-F238E27FC236}">
                  <a16:creationId xmlns:a16="http://schemas.microsoft.com/office/drawing/2014/main" id="{5C5A3BC3-F542-45E2-90D8-DC8FE1434A7D}"/>
                </a:ext>
              </a:extLst>
            </p:cNvPr>
            <p:cNvSpPr txBox="1">
              <a:spLocks noChangeArrowheads="1"/>
            </p:cNvSpPr>
            <p:nvPr/>
          </p:nvSpPr>
          <p:spPr bwMode="auto">
            <a:xfrm>
              <a:off x="5715000" y="1752599"/>
              <a:ext cx="391600" cy="3197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a:solidFill>
                    <a:srgbClr val="000000"/>
                  </a:solidFill>
                </a:rPr>
                <a:t>…</a:t>
              </a:r>
            </a:p>
          </p:txBody>
        </p:sp>
        <p:sp>
          <p:nvSpPr>
            <p:cNvPr id="25" name="TextBox 41">
              <a:extLst>
                <a:ext uri="{FF2B5EF4-FFF2-40B4-BE49-F238E27FC236}">
                  <a16:creationId xmlns:a16="http://schemas.microsoft.com/office/drawing/2014/main" id="{2653D03A-9135-45F4-872B-7347FA846E27}"/>
                </a:ext>
              </a:extLst>
            </p:cNvPr>
            <p:cNvSpPr txBox="1">
              <a:spLocks noChangeArrowheads="1"/>
            </p:cNvSpPr>
            <p:nvPr/>
          </p:nvSpPr>
          <p:spPr bwMode="auto">
            <a:xfrm>
              <a:off x="5486400" y="1234177"/>
              <a:ext cx="1088929" cy="31975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a:solidFill>
                    <a:srgbClr val="000000"/>
                  </a:solidFill>
                </a:rPr>
                <a:t>MemStore</a:t>
              </a:r>
            </a:p>
          </p:txBody>
        </p:sp>
      </p:grpSp>
      <p:grpSp>
        <p:nvGrpSpPr>
          <p:cNvPr id="30" name="Group 43">
            <a:extLst>
              <a:ext uri="{FF2B5EF4-FFF2-40B4-BE49-F238E27FC236}">
                <a16:creationId xmlns:a16="http://schemas.microsoft.com/office/drawing/2014/main" id="{92B5EC99-0C27-4E8E-B8C4-B5C28E0758F6}"/>
              </a:ext>
            </a:extLst>
          </p:cNvPr>
          <p:cNvGrpSpPr>
            <a:grpSpLocks/>
          </p:cNvGrpSpPr>
          <p:nvPr/>
        </p:nvGrpSpPr>
        <p:grpSpPr bwMode="auto">
          <a:xfrm>
            <a:off x="5266563" y="3164737"/>
            <a:ext cx="2480403" cy="1259319"/>
            <a:chOff x="4572000" y="1219200"/>
            <a:chExt cx="2667000" cy="1389361"/>
          </a:xfrm>
        </p:grpSpPr>
        <p:sp>
          <p:nvSpPr>
            <p:cNvPr id="31" name="TextBox 44">
              <a:extLst>
                <a:ext uri="{FF2B5EF4-FFF2-40B4-BE49-F238E27FC236}">
                  <a16:creationId xmlns:a16="http://schemas.microsoft.com/office/drawing/2014/main" id="{647F4AC7-B011-4510-93A5-64A1E89970BA}"/>
                </a:ext>
              </a:extLst>
            </p:cNvPr>
            <p:cNvSpPr txBox="1">
              <a:spLocks noChangeArrowheads="1"/>
            </p:cNvSpPr>
            <p:nvPr/>
          </p:nvSpPr>
          <p:spPr bwMode="auto">
            <a:xfrm>
              <a:off x="4572000" y="1219200"/>
              <a:ext cx="2667000" cy="138936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a:solidFill>
                    <a:srgbClr val="000000"/>
                  </a:solidFill>
                </a:rPr>
                <a:t>Store   </a:t>
              </a:r>
            </a:p>
            <a:p>
              <a:endParaRPr lang="en-US">
                <a:solidFill>
                  <a:srgbClr val="000000"/>
                </a:solidFill>
              </a:endParaRPr>
            </a:p>
            <a:p>
              <a:endParaRPr lang="en-US">
                <a:solidFill>
                  <a:srgbClr val="000000"/>
                </a:solidFill>
              </a:endParaRPr>
            </a:p>
            <a:p>
              <a:endParaRPr lang="en-US">
                <a:solidFill>
                  <a:srgbClr val="000000"/>
                </a:solidFill>
              </a:endParaRPr>
            </a:p>
            <a:p>
              <a:endParaRPr lang="en-US">
                <a:solidFill>
                  <a:srgbClr val="000000"/>
                </a:solidFill>
              </a:endParaRPr>
            </a:p>
            <a:p>
              <a:endParaRPr lang="en-US">
                <a:solidFill>
                  <a:srgbClr val="000000"/>
                </a:solidFill>
              </a:endParaRPr>
            </a:p>
          </p:txBody>
        </p:sp>
        <p:grpSp>
          <p:nvGrpSpPr>
            <p:cNvPr id="32" name="Group 45">
              <a:extLst>
                <a:ext uri="{FF2B5EF4-FFF2-40B4-BE49-F238E27FC236}">
                  <a16:creationId xmlns:a16="http://schemas.microsoft.com/office/drawing/2014/main" id="{F54DE44C-91DF-46F5-A703-FB4421BD83BB}"/>
                </a:ext>
              </a:extLst>
            </p:cNvPr>
            <p:cNvGrpSpPr>
              <a:grpSpLocks/>
            </p:cNvGrpSpPr>
            <p:nvPr/>
          </p:nvGrpSpPr>
          <p:grpSpPr bwMode="auto">
            <a:xfrm>
              <a:off x="4648200" y="1600200"/>
              <a:ext cx="971011" cy="747595"/>
              <a:chOff x="4648200" y="1600200"/>
              <a:chExt cx="971011" cy="747595"/>
            </a:xfrm>
          </p:grpSpPr>
          <p:sp>
            <p:nvSpPr>
              <p:cNvPr id="38" name="TextBox 51">
                <a:extLst>
                  <a:ext uri="{FF2B5EF4-FFF2-40B4-BE49-F238E27FC236}">
                    <a16:creationId xmlns:a16="http://schemas.microsoft.com/office/drawing/2014/main" id="{226E80D9-96AA-418B-8654-4D7F52707F07}"/>
                  </a:ext>
                </a:extLst>
              </p:cNvPr>
              <p:cNvSpPr txBox="1">
                <a:spLocks noChangeArrowheads="1"/>
              </p:cNvSpPr>
              <p:nvPr/>
            </p:nvSpPr>
            <p:spPr bwMode="auto">
              <a:xfrm>
                <a:off x="4648200" y="1600200"/>
                <a:ext cx="971011" cy="747595"/>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a:solidFill>
                      <a:srgbClr val="000000"/>
                    </a:solidFill>
                  </a:rPr>
                  <a:t>StoreFile</a:t>
                </a:r>
              </a:p>
              <a:p>
                <a:endParaRPr lang="en-US">
                  <a:solidFill>
                    <a:srgbClr val="000000"/>
                  </a:solidFill>
                </a:endParaRPr>
              </a:p>
              <a:p>
                <a:endParaRPr lang="en-US">
                  <a:solidFill>
                    <a:srgbClr val="000000"/>
                  </a:solidFill>
                </a:endParaRPr>
              </a:p>
            </p:txBody>
          </p:sp>
          <p:sp>
            <p:nvSpPr>
              <p:cNvPr id="39" name="TextBox 52">
                <a:extLst>
                  <a:ext uri="{FF2B5EF4-FFF2-40B4-BE49-F238E27FC236}">
                    <a16:creationId xmlns:a16="http://schemas.microsoft.com/office/drawing/2014/main" id="{389CF16E-F175-4F22-9CFA-19F6002F38BA}"/>
                  </a:ext>
                </a:extLst>
              </p:cNvPr>
              <p:cNvSpPr txBox="1">
                <a:spLocks noChangeArrowheads="1"/>
              </p:cNvSpPr>
              <p:nvPr/>
            </p:nvSpPr>
            <p:spPr bwMode="auto">
              <a:xfrm>
                <a:off x="4800600" y="1905000"/>
                <a:ext cx="649022" cy="31975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a:solidFill>
                      <a:srgbClr val="000000"/>
                    </a:solidFill>
                  </a:rPr>
                  <a:t>HFile</a:t>
                </a:r>
              </a:p>
            </p:txBody>
          </p:sp>
        </p:grpSp>
        <p:grpSp>
          <p:nvGrpSpPr>
            <p:cNvPr id="33" name="Group 46">
              <a:extLst>
                <a:ext uri="{FF2B5EF4-FFF2-40B4-BE49-F238E27FC236}">
                  <a16:creationId xmlns:a16="http://schemas.microsoft.com/office/drawing/2014/main" id="{FC264414-98F8-4D79-8CAC-C66E80ED4130}"/>
                </a:ext>
              </a:extLst>
            </p:cNvPr>
            <p:cNvGrpSpPr>
              <a:grpSpLocks/>
            </p:cNvGrpSpPr>
            <p:nvPr/>
          </p:nvGrpSpPr>
          <p:grpSpPr bwMode="auto">
            <a:xfrm>
              <a:off x="6248400" y="1600200"/>
              <a:ext cx="971011" cy="747595"/>
              <a:chOff x="4648200" y="1600200"/>
              <a:chExt cx="971011" cy="747595"/>
            </a:xfrm>
          </p:grpSpPr>
          <p:sp>
            <p:nvSpPr>
              <p:cNvPr id="36" name="TextBox 49">
                <a:extLst>
                  <a:ext uri="{FF2B5EF4-FFF2-40B4-BE49-F238E27FC236}">
                    <a16:creationId xmlns:a16="http://schemas.microsoft.com/office/drawing/2014/main" id="{A8C9AAA4-C007-4605-A7F3-C37A1904E71D}"/>
                  </a:ext>
                </a:extLst>
              </p:cNvPr>
              <p:cNvSpPr txBox="1">
                <a:spLocks noChangeArrowheads="1"/>
              </p:cNvSpPr>
              <p:nvPr/>
            </p:nvSpPr>
            <p:spPr bwMode="auto">
              <a:xfrm>
                <a:off x="4648200" y="1600200"/>
                <a:ext cx="971011" cy="747595"/>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a:solidFill>
                      <a:srgbClr val="000000"/>
                    </a:solidFill>
                  </a:rPr>
                  <a:t>StoreFile</a:t>
                </a:r>
              </a:p>
              <a:p>
                <a:endParaRPr lang="en-US">
                  <a:solidFill>
                    <a:srgbClr val="000000"/>
                  </a:solidFill>
                </a:endParaRPr>
              </a:p>
              <a:p>
                <a:endParaRPr lang="en-US">
                  <a:solidFill>
                    <a:srgbClr val="000000"/>
                  </a:solidFill>
                </a:endParaRPr>
              </a:p>
            </p:txBody>
          </p:sp>
          <p:sp>
            <p:nvSpPr>
              <p:cNvPr id="37" name="TextBox 50">
                <a:extLst>
                  <a:ext uri="{FF2B5EF4-FFF2-40B4-BE49-F238E27FC236}">
                    <a16:creationId xmlns:a16="http://schemas.microsoft.com/office/drawing/2014/main" id="{8859365F-42D3-4EA4-871F-EAED502A0C54}"/>
                  </a:ext>
                </a:extLst>
              </p:cNvPr>
              <p:cNvSpPr txBox="1">
                <a:spLocks noChangeArrowheads="1"/>
              </p:cNvSpPr>
              <p:nvPr/>
            </p:nvSpPr>
            <p:spPr bwMode="auto">
              <a:xfrm>
                <a:off x="4800600" y="1905000"/>
                <a:ext cx="649022" cy="31975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a:solidFill>
                      <a:srgbClr val="000000"/>
                    </a:solidFill>
                  </a:rPr>
                  <a:t>HFile</a:t>
                </a:r>
              </a:p>
            </p:txBody>
          </p:sp>
        </p:grpSp>
        <p:sp>
          <p:nvSpPr>
            <p:cNvPr id="34" name="TextBox 47">
              <a:extLst>
                <a:ext uri="{FF2B5EF4-FFF2-40B4-BE49-F238E27FC236}">
                  <a16:creationId xmlns:a16="http://schemas.microsoft.com/office/drawing/2014/main" id="{D11D7316-3C6F-4713-BE7B-FCEA37979680}"/>
                </a:ext>
              </a:extLst>
            </p:cNvPr>
            <p:cNvSpPr txBox="1">
              <a:spLocks noChangeArrowheads="1"/>
            </p:cNvSpPr>
            <p:nvPr/>
          </p:nvSpPr>
          <p:spPr bwMode="auto">
            <a:xfrm>
              <a:off x="5715000" y="1752600"/>
              <a:ext cx="391600" cy="3197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a:solidFill>
                    <a:srgbClr val="000000"/>
                  </a:solidFill>
                </a:rPr>
                <a:t>…</a:t>
              </a:r>
            </a:p>
          </p:txBody>
        </p:sp>
        <p:sp>
          <p:nvSpPr>
            <p:cNvPr id="35" name="TextBox 48">
              <a:extLst>
                <a:ext uri="{FF2B5EF4-FFF2-40B4-BE49-F238E27FC236}">
                  <a16:creationId xmlns:a16="http://schemas.microsoft.com/office/drawing/2014/main" id="{4D845D3E-020C-4011-B187-C73999B1638B}"/>
                </a:ext>
              </a:extLst>
            </p:cNvPr>
            <p:cNvSpPr txBox="1">
              <a:spLocks noChangeArrowheads="1"/>
            </p:cNvSpPr>
            <p:nvPr/>
          </p:nvSpPr>
          <p:spPr bwMode="auto">
            <a:xfrm>
              <a:off x="5486400" y="1234177"/>
              <a:ext cx="1088929" cy="31975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a:solidFill>
                    <a:srgbClr val="000000"/>
                  </a:solidFill>
                </a:rPr>
                <a:t>MemStore</a:t>
              </a:r>
            </a:p>
          </p:txBody>
        </p:sp>
      </p:grpSp>
      <p:sp>
        <p:nvSpPr>
          <p:cNvPr id="40" name="TextBox 53">
            <a:extLst>
              <a:ext uri="{FF2B5EF4-FFF2-40B4-BE49-F238E27FC236}">
                <a16:creationId xmlns:a16="http://schemas.microsoft.com/office/drawing/2014/main" id="{425F5E3F-2100-4F77-A535-6DD50309A7D4}"/>
              </a:ext>
            </a:extLst>
          </p:cNvPr>
          <p:cNvSpPr txBox="1">
            <a:spLocks noChangeArrowheads="1"/>
          </p:cNvSpPr>
          <p:nvPr/>
        </p:nvSpPr>
        <p:spPr bwMode="auto">
          <a:xfrm>
            <a:off x="6258726" y="2509805"/>
            <a:ext cx="219744" cy="670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dirty="0">
                <a:solidFill>
                  <a:srgbClr val="000000"/>
                </a:solidFill>
              </a:rPr>
              <a:t>.</a:t>
            </a:r>
          </a:p>
          <a:p>
            <a:r>
              <a:rPr lang="en-US" dirty="0">
                <a:solidFill>
                  <a:srgbClr val="000000"/>
                </a:solidFill>
              </a:rPr>
              <a:t>.</a:t>
            </a:r>
          </a:p>
          <a:p>
            <a:r>
              <a:rPr lang="en-US" dirty="0">
                <a:solidFill>
                  <a:srgbClr val="000000"/>
                </a:solidFill>
              </a:rPr>
              <a:t>.</a:t>
            </a:r>
          </a:p>
        </p:txBody>
      </p:sp>
      <p:grpSp>
        <p:nvGrpSpPr>
          <p:cNvPr id="47" name="组合 46">
            <a:extLst>
              <a:ext uri="{FF2B5EF4-FFF2-40B4-BE49-F238E27FC236}">
                <a16:creationId xmlns:a16="http://schemas.microsoft.com/office/drawing/2014/main" id="{E557621A-A18A-4D5D-8DCE-34E216AE3FD7}"/>
              </a:ext>
            </a:extLst>
          </p:cNvPr>
          <p:cNvGrpSpPr/>
          <p:nvPr/>
        </p:nvGrpSpPr>
        <p:grpSpPr>
          <a:xfrm>
            <a:off x="3867225" y="1614641"/>
            <a:ext cx="1286327" cy="3175184"/>
            <a:chOff x="3867225" y="1614641"/>
            <a:chExt cx="1286327" cy="3175184"/>
          </a:xfrm>
        </p:grpSpPr>
        <p:cxnSp>
          <p:nvCxnSpPr>
            <p:cNvPr id="42" name="Elbow Connector 40">
              <a:extLst>
                <a:ext uri="{FF2B5EF4-FFF2-40B4-BE49-F238E27FC236}">
                  <a16:creationId xmlns:a16="http://schemas.microsoft.com/office/drawing/2014/main" id="{5E5FB00A-D52E-4DB0-A535-95EB82F487ED}"/>
                </a:ext>
              </a:extLst>
            </p:cNvPr>
            <p:cNvCxnSpPr>
              <a:cxnSpLocks noChangeShapeType="1"/>
              <a:stCxn id="10" idx="3"/>
            </p:cNvCxnSpPr>
            <p:nvPr/>
          </p:nvCxnSpPr>
          <p:spPr bwMode="auto">
            <a:xfrm>
              <a:off x="3867225" y="1614641"/>
              <a:ext cx="690651" cy="3175184"/>
            </a:xfrm>
            <a:prstGeom prst="bentConnector2">
              <a:avLst/>
            </a:prstGeom>
            <a:noFill/>
            <a:ln w="12700">
              <a:solidFill>
                <a:srgbClr val="000000"/>
              </a:solidFill>
              <a:round/>
              <a:headEnd type="none" w="sm" len="sm"/>
              <a:tailEnd type="arrow" w="med" len="med"/>
            </a:ln>
          </p:spPr>
        </p:cxnSp>
        <p:sp>
          <p:nvSpPr>
            <p:cNvPr id="43" name="TextBox 65">
              <a:extLst>
                <a:ext uri="{FF2B5EF4-FFF2-40B4-BE49-F238E27FC236}">
                  <a16:creationId xmlns:a16="http://schemas.microsoft.com/office/drawing/2014/main" id="{9E5B49EB-6E8E-407D-B2F4-F22EA2776E84}"/>
                </a:ext>
              </a:extLst>
            </p:cNvPr>
            <p:cNvSpPr txBox="1">
              <a:spLocks noChangeArrowheads="1"/>
            </p:cNvSpPr>
            <p:nvPr/>
          </p:nvSpPr>
          <p:spPr bwMode="auto">
            <a:xfrm>
              <a:off x="4474886" y="2927380"/>
              <a:ext cx="678666" cy="2824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dirty="0"/>
                <a:t>1. (k1)</a:t>
              </a:r>
            </a:p>
          </p:txBody>
        </p:sp>
      </p:grpSp>
      <p:grpSp>
        <p:nvGrpSpPr>
          <p:cNvPr id="49" name="组合 48">
            <a:extLst>
              <a:ext uri="{FF2B5EF4-FFF2-40B4-BE49-F238E27FC236}">
                <a16:creationId xmlns:a16="http://schemas.microsoft.com/office/drawing/2014/main" id="{800C57C5-7F7C-4436-833B-42223BCFA2CA}"/>
              </a:ext>
            </a:extLst>
          </p:cNvPr>
          <p:cNvGrpSpPr/>
          <p:nvPr/>
        </p:nvGrpSpPr>
        <p:grpSpPr>
          <a:xfrm>
            <a:off x="3849191" y="1527663"/>
            <a:ext cx="1417372" cy="368154"/>
            <a:chOff x="3849191" y="1665847"/>
            <a:chExt cx="1417372" cy="368154"/>
          </a:xfrm>
        </p:grpSpPr>
        <p:cxnSp>
          <p:nvCxnSpPr>
            <p:cNvPr id="41" name="Straight Arrow Connector 7">
              <a:extLst>
                <a:ext uri="{FF2B5EF4-FFF2-40B4-BE49-F238E27FC236}">
                  <a16:creationId xmlns:a16="http://schemas.microsoft.com/office/drawing/2014/main" id="{F8D707B0-9D0C-4EBB-A8D0-030F476493B0}"/>
                </a:ext>
              </a:extLst>
            </p:cNvPr>
            <p:cNvCxnSpPr>
              <a:cxnSpLocks noChangeShapeType="1"/>
              <a:endCxn id="21" idx="1"/>
            </p:cNvCxnSpPr>
            <p:nvPr/>
          </p:nvCxnSpPr>
          <p:spPr bwMode="auto">
            <a:xfrm>
              <a:off x="3849191" y="1749798"/>
              <a:ext cx="1417372" cy="284203"/>
            </a:xfrm>
            <a:prstGeom prst="straightConnector1">
              <a:avLst/>
            </a:prstGeom>
            <a:noFill/>
            <a:ln w="12700">
              <a:solidFill>
                <a:srgbClr val="000000"/>
              </a:solidFill>
              <a:round/>
              <a:headEnd type="none" w="sm" len="sm"/>
              <a:tailEnd type="arrow" w="med" len="med"/>
            </a:ln>
            <a:extLst>
              <a:ext uri="{909E8E84-426E-40dd-AFC4-6F175D3DCCD1}">
                <a14:hiddenFill xmlns="" xmlns:a14="http://schemas.microsoft.com/office/drawing/2010/main">
                  <a:noFill/>
                </a14:hiddenFill>
              </a:ext>
            </a:extLst>
          </p:spPr>
        </p:cxnSp>
        <p:sp>
          <p:nvSpPr>
            <p:cNvPr id="44" name="TextBox 67">
              <a:extLst>
                <a:ext uri="{FF2B5EF4-FFF2-40B4-BE49-F238E27FC236}">
                  <a16:creationId xmlns:a16="http://schemas.microsoft.com/office/drawing/2014/main" id="{FD97573A-BA93-4F42-8872-FC96CA0E4B69}"/>
                </a:ext>
              </a:extLst>
            </p:cNvPr>
            <p:cNvSpPr txBox="1">
              <a:spLocks noChangeArrowheads="1"/>
            </p:cNvSpPr>
            <p:nvPr/>
          </p:nvSpPr>
          <p:spPr bwMode="auto">
            <a:xfrm>
              <a:off x="4552463" y="1665847"/>
              <a:ext cx="678666" cy="2824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dirty="0"/>
                <a:t>2. (k1)</a:t>
              </a:r>
            </a:p>
          </p:txBody>
        </p:sp>
      </p:grpSp>
      <p:sp>
        <p:nvSpPr>
          <p:cNvPr id="53" name="内容占位符 50">
            <a:extLst>
              <a:ext uri="{FF2B5EF4-FFF2-40B4-BE49-F238E27FC236}">
                <a16:creationId xmlns:a16="http://schemas.microsoft.com/office/drawing/2014/main" id="{03BD4683-6EC9-4B2F-92C2-DEBC72A28DCD}"/>
              </a:ext>
            </a:extLst>
          </p:cNvPr>
          <p:cNvSpPr>
            <a:spLocks noGrp="1"/>
          </p:cNvSpPr>
          <p:nvPr>
            <p:ph idx="1"/>
          </p:nvPr>
        </p:nvSpPr>
        <p:spPr>
          <a:xfrm>
            <a:off x="8042449" y="2204758"/>
            <a:ext cx="3879501" cy="3623809"/>
          </a:xfrm>
        </p:spPr>
        <p:txBody>
          <a:bodyPr>
            <a:normAutofit lnSpcReduction="10000"/>
          </a:bodyPr>
          <a:lstStyle/>
          <a:p>
            <a:r>
              <a:rPr lang="en-US" altLang="zh-CN" dirty="0">
                <a:ea typeface="ＭＳ Ｐゴシック" charset="0"/>
              </a:rPr>
              <a:t>Log replay</a:t>
            </a:r>
          </a:p>
          <a:p>
            <a:pPr lvl="1"/>
            <a:r>
              <a:rPr lang="en-US" altLang="zh-CN" dirty="0">
                <a:ea typeface="ＭＳ Ｐゴシック" charset="0"/>
              </a:rPr>
              <a:t>After recovery from failure, or upon bootup</a:t>
            </a:r>
          </a:p>
          <a:p>
            <a:pPr lvl="2"/>
            <a:r>
              <a:rPr lang="en-US" altLang="zh-CN" dirty="0">
                <a:ea typeface="ＭＳ Ｐゴシック" charset="0"/>
              </a:rPr>
              <a:t>Replay any stale logs </a:t>
            </a:r>
          </a:p>
          <a:p>
            <a:pPr lvl="2"/>
            <a:r>
              <a:rPr lang="en-US" altLang="zh-CN" dirty="0">
                <a:ea typeface="ＭＳ Ｐゴシック" charset="0"/>
              </a:rPr>
              <a:t>Replay: add edits to the </a:t>
            </a:r>
            <a:r>
              <a:rPr lang="en-US" altLang="zh-CN" dirty="0" err="1">
                <a:ea typeface="ＭＳ Ｐゴシック" charset="0"/>
              </a:rPr>
              <a:t>MemStore</a:t>
            </a:r>
            <a:endParaRPr lang="en-US" altLang="zh-CN" dirty="0">
              <a:ea typeface="ＭＳ Ｐゴシック" charset="0"/>
            </a:endParaRPr>
          </a:p>
        </p:txBody>
      </p:sp>
    </p:spTree>
    <p:extLst>
      <p:ext uri="{BB962C8B-B14F-4D97-AF65-F5344CB8AC3E}">
        <p14:creationId xmlns:p14="http://schemas.microsoft.com/office/powerpoint/2010/main" val="2849884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up)">
                                      <p:cBhvr>
                                        <p:cTn id="7" dur="50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up)">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wipe(left)">
                                      <p:cBhvr>
                                        <p:cTn id="17" dur="500"/>
                                        <p:tgtEl>
                                          <p:spTgt spid="4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wipe(up)">
                                      <p:cBhvr>
                                        <p:cTn id="22" dur="500"/>
                                        <p:tgtEl>
                                          <p:spTgt spid="4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wipe(down)">
                                      <p:cBhvr>
                                        <p:cTn id="27" dur="500"/>
                                        <p:tgtEl>
                                          <p:spTgt spid="4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wipe(left)">
                                      <p:cBhvr>
                                        <p:cTn id="32" dur="500"/>
                                        <p:tgtEl>
                                          <p:spTgt spid="4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3">
                                            <p:txEl>
                                              <p:pRg st="0" end="0"/>
                                            </p:txEl>
                                          </p:spTgt>
                                        </p:tgtEl>
                                        <p:attrNameLst>
                                          <p:attrName>style.visibility</p:attrName>
                                        </p:attrNameLst>
                                      </p:cBhvr>
                                      <p:to>
                                        <p:strVal val="visible"/>
                                      </p:to>
                                    </p:set>
                                    <p:animEffect transition="in" filter="fade">
                                      <p:cBhvr>
                                        <p:cTn id="37" dur="500"/>
                                        <p:tgtEl>
                                          <p:spTgt spid="53">
                                            <p:txEl>
                                              <p:pRg st="0" end="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3">
                                            <p:txEl>
                                              <p:pRg st="1" end="1"/>
                                            </p:txEl>
                                          </p:spTgt>
                                        </p:tgtEl>
                                        <p:attrNameLst>
                                          <p:attrName>style.visibility</p:attrName>
                                        </p:attrNameLst>
                                      </p:cBhvr>
                                      <p:to>
                                        <p:strVal val="visible"/>
                                      </p:to>
                                    </p:set>
                                    <p:animEffect transition="in" filter="fade">
                                      <p:cBhvr>
                                        <p:cTn id="40" dur="500"/>
                                        <p:tgtEl>
                                          <p:spTgt spid="53">
                                            <p:txEl>
                                              <p:pRg st="1" end="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3">
                                            <p:txEl>
                                              <p:pRg st="2" end="2"/>
                                            </p:txEl>
                                          </p:spTgt>
                                        </p:tgtEl>
                                        <p:attrNameLst>
                                          <p:attrName>style.visibility</p:attrName>
                                        </p:attrNameLst>
                                      </p:cBhvr>
                                      <p:to>
                                        <p:strVal val="visible"/>
                                      </p:to>
                                    </p:set>
                                    <p:animEffect transition="in" filter="fade">
                                      <p:cBhvr>
                                        <p:cTn id="43" dur="500"/>
                                        <p:tgtEl>
                                          <p:spTgt spid="53">
                                            <p:txEl>
                                              <p:pRg st="2" end="2"/>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3">
                                            <p:txEl>
                                              <p:pRg st="3" end="3"/>
                                            </p:txEl>
                                          </p:spTgt>
                                        </p:tgtEl>
                                        <p:attrNameLst>
                                          <p:attrName>style.visibility</p:attrName>
                                        </p:attrNameLst>
                                      </p:cBhvr>
                                      <p:to>
                                        <p:strVal val="visible"/>
                                      </p:to>
                                    </p:set>
                                    <p:animEffect transition="in" filter="fade">
                                      <p:cBhvr>
                                        <p:cTn id="46" dur="500"/>
                                        <p:tgtEl>
                                          <p:spTgt spid="5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7D9FC0-94B6-2E4B-91CA-87B92708C786}"/>
              </a:ext>
            </a:extLst>
          </p:cNvPr>
          <p:cNvSpPr>
            <a:spLocks noGrp="1"/>
          </p:cNvSpPr>
          <p:nvPr>
            <p:ph type="title"/>
          </p:nvPr>
        </p:nvSpPr>
        <p:spPr/>
        <p:txBody>
          <a:bodyPr/>
          <a:lstStyle/>
          <a:p>
            <a:r>
              <a:rPr kumimoji="1" lang="en-US" altLang="zh-CN" dirty="0"/>
              <a:t>Relational Database Example</a:t>
            </a:r>
            <a:endParaRPr kumimoji="1" lang="zh-CN" altLang="en-US" dirty="0"/>
          </a:p>
        </p:txBody>
      </p:sp>
      <p:sp>
        <p:nvSpPr>
          <p:cNvPr id="3" name="幻灯片编号占位符 2">
            <a:extLst>
              <a:ext uri="{FF2B5EF4-FFF2-40B4-BE49-F238E27FC236}">
                <a16:creationId xmlns:a16="http://schemas.microsoft.com/office/drawing/2014/main" id="{770649CB-BADD-5246-9851-84664BA78FD0}"/>
              </a:ext>
            </a:extLst>
          </p:cNvPr>
          <p:cNvSpPr>
            <a:spLocks noGrp="1"/>
          </p:cNvSpPr>
          <p:nvPr>
            <p:ph type="sldNum" sz="quarter" idx="12"/>
          </p:nvPr>
        </p:nvSpPr>
        <p:spPr/>
        <p:txBody>
          <a:bodyPr/>
          <a:lstStyle/>
          <a:p>
            <a:fld id="{F210D295-9B15-4757-888B-4FDF115DEA16}" type="slidenum">
              <a:rPr lang="zh-CN" altLang="en-US" smtClean="0"/>
              <a:t>8</a:t>
            </a:fld>
            <a:endParaRPr lang="zh-CN" altLang="en-US"/>
          </a:p>
        </p:txBody>
      </p:sp>
      <p:grpSp>
        <p:nvGrpSpPr>
          <p:cNvPr id="41" name="组合 40">
            <a:extLst>
              <a:ext uri="{FF2B5EF4-FFF2-40B4-BE49-F238E27FC236}">
                <a16:creationId xmlns:a16="http://schemas.microsoft.com/office/drawing/2014/main" id="{D56567C0-1BDB-2946-B152-8E410C5CF5B7}"/>
              </a:ext>
            </a:extLst>
          </p:cNvPr>
          <p:cNvGrpSpPr/>
          <p:nvPr/>
        </p:nvGrpSpPr>
        <p:grpSpPr>
          <a:xfrm>
            <a:off x="5969409" y="3512773"/>
            <a:ext cx="1933166" cy="864692"/>
            <a:chOff x="5969409" y="3409255"/>
            <a:chExt cx="1933166" cy="864692"/>
          </a:xfrm>
        </p:grpSpPr>
        <p:sp>
          <p:nvSpPr>
            <p:cNvPr id="18" name="TextBox 28">
              <a:extLst>
                <a:ext uri="{FF2B5EF4-FFF2-40B4-BE49-F238E27FC236}">
                  <a16:creationId xmlns:a16="http://schemas.microsoft.com/office/drawing/2014/main" id="{3DF2B7B4-9C83-2140-A203-B6F1DFCA6BC6}"/>
                </a:ext>
              </a:extLst>
            </p:cNvPr>
            <p:cNvSpPr txBox="1">
              <a:spLocks noChangeArrowheads="1"/>
            </p:cNvSpPr>
            <p:nvPr/>
          </p:nvSpPr>
          <p:spPr bwMode="auto">
            <a:xfrm>
              <a:off x="5969409" y="3819684"/>
              <a:ext cx="1933166" cy="454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84110" tIns="42055" rIns="84110" bIns="42055">
              <a:spAutoFit/>
            </a:bodyPr>
            <a:lstStyle>
              <a:defPPr>
                <a:defRPr lang="zh-CN"/>
              </a:defPPr>
              <a:lvl1pPr marR="0" lvl="0" indent="0" fontAlgn="auto">
                <a:lnSpc>
                  <a:spcPct val="100000"/>
                </a:lnSpc>
                <a:spcBef>
                  <a:spcPts val="0"/>
                </a:spcBef>
                <a:spcAft>
                  <a:spcPts val="0"/>
                </a:spcAft>
                <a:buClrTx/>
                <a:buSzTx/>
                <a:buFontTx/>
                <a:buNone/>
                <a:tabLst/>
                <a:defRPr kumimoji="0" sz="2400" b="0" i="0" u="none" strike="noStrike" kern="0" cap="none" spc="0" normalizeH="0" baseline="0">
                  <a:ln>
                    <a:noFill/>
                  </a:ln>
                  <a:solidFill>
                    <a:srgbClr val="000000"/>
                  </a:solidFill>
                  <a:effectLst/>
                  <a:uLnTx/>
                  <a:uFillTx/>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dirty="0"/>
                <a:t>Foreign keys</a:t>
              </a:r>
            </a:p>
          </p:txBody>
        </p:sp>
        <p:cxnSp>
          <p:nvCxnSpPr>
            <p:cNvPr id="19" name="Straight Arrow Connector 29">
              <a:extLst>
                <a:ext uri="{FF2B5EF4-FFF2-40B4-BE49-F238E27FC236}">
                  <a16:creationId xmlns:a16="http://schemas.microsoft.com/office/drawing/2014/main" id="{EDAC41FF-2277-944A-A056-46F8CE79671A}"/>
                </a:ext>
              </a:extLst>
            </p:cNvPr>
            <p:cNvCxnSpPr>
              <a:cxnSpLocks noChangeShapeType="1"/>
            </p:cNvCxnSpPr>
            <p:nvPr/>
          </p:nvCxnSpPr>
          <p:spPr bwMode="auto">
            <a:xfrm flipV="1">
              <a:off x="6671922" y="3409255"/>
              <a:ext cx="0" cy="433423"/>
            </a:xfrm>
            <a:prstGeom prst="straightConnector1">
              <a:avLst/>
            </a:prstGeom>
            <a:ln w="57150">
              <a:solidFill>
                <a:schemeClr val="tx1"/>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40" name="组合 39">
            <a:extLst>
              <a:ext uri="{FF2B5EF4-FFF2-40B4-BE49-F238E27FC236}">
                <a16:creationId xmlns:a16="http://schemas.microsoft.com/office/drawing/2014/main" id="{684088E5-7880-7747-950B-17C588E46317}"/>
              </a:ext>
            </a:extLst>
          </p:cNvPr>
          <p:cNvGrpSpPr/>
          <p:nvPr/>
        </p:nvGrpSpPr>
        <p:grpSpPr>
          <a:xfrm>
            <a:off x="483773" y="3513634"/>
            <a:ext cx="2063221" cy="989355"/>
            <a:chOff x="483773" y="3513634"/>
            <a:chExt cx="2063221" cy="989355"/>
          </a:xfrm>
        </p:grpSpPr>
        <p:sp>
          <p:nvSpPr>
            <p:cNvPr id="7" name="TextBox 7">
              <a:extLst>
                <a:ext uri="{FF2B5EF4-FFF2-40B4-BE49-F238E27FC236}">
                  <a16:creationId xmlns:a16="http://schemas.microsoft.com/office/drawing/2014/main" id="{610D0D65-65D2-5044-B529-FA8EB6A67A07}"/>
                </a:ext>
              </a:extLst>
            </p:cNvPr>
            <p:cNvSpPr txBox="1">
              <a:spLocks noChangeArrowheads="1"/>
            </p:cNvSpPr>
            <p:nvPr/>
          </p:nvSpPr>
          <p:spPr bwMode="auto">
            <a:xfrm>
              <a:off x="597798" y="3615547"/>
              <a:ext cx="1949196" cy="454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Helvetica" charset="0"/>
                  <a:ea typeface="ＭＳ Ｐゴシック" charset="0"/>
                  <a:cs typeface="ＭＳ Ｐゴシック" charset="0"/>
                </a:rPr>
                <a:t>Primary keys</a:t>
              </a:r>
            </a:p>
          </p:txBody>
        </p:sp>
        <p:cxnSp>
          <p:nvCxnSpPr>
            <p:cNvPr id="33" name="直线连接符 32">
              <a:extLst>
                <a:ext uri="{FF2B5EF4-FFF2-40B4-BE49-F238E27FC236}">
                  <a16:creationId xmlns:a16="http://schemas.microsoft.com/office/drawing/2014/main" id="{AE726010-F9A7-3F4C-A086-0BBF4EE4AC98}"/>
                </a:ext>
              </a:extLst>
            </p:cNvPr>
            <p:cNvCxnSpPr/>
            <p:nvPr/>
          </p:nvCxnSpPr>
          <p:spPr>
            <a:xfrm>
              <a:off x="483773" y="3513634"/>
              <a:ext cx="0" cy="989355"/>
            </a:xfrm>
            <a:prstGeom prst="line">
              <a:avLst/>
            </a:prstGeom>
            <a:ln w="57150">
              <a:solidFill>
                <a:schemeClr val="tx1"/>
              </a:solidFill>
              <a:prstDash val="sysDot"/>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39" name="TextBox 3">
            <a:extLst>
              <a:ext uri="{FF2B5EF4-FFF2-40B4-BE49-F238E27FC236}">
                <a16:creationId xmlns:a16="http://schemas.microsoft.com/office/drawing/2014/main" id="{AB8CFDED-6CB2-2941-847D-A847F744B211}"/>
              </a:ext>
            </a:extLst>
          </p:cNvPr>
          <p:cNvSpPr txBox="1">
            <a:spLocks noChangeArrowheads="1"/>
          </p:cNvSpPr>
          <p:nvPr/>
        </p:nvSpPr>
        <p:spPr bwMode="auto">
          <a:xfrm>
            <a:off x="8311809" y="1838226"/>
            <a:ext cx="4334516" cy="43938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defRPr>
            </a:lvl2pPr>
            <a:lvl3pPr marL="1143000" indent="-228600">
              <a:defRPr sz="1400">
                <a:solidFill>
                  <a:schemeClr val="accent2"/>
                </a:solidFill>
                <a:latin typeface="Helvetica" charset="0"/>
                <a:ea typeface="ＭＳ Ｐゴシック" charset="0"/>
              </a:defRPr>
            </a:lvl3pPr>
            <a:lvl4pPr marL="1600200" indent="-228600">
              <a:defRPr sz="1400">
                <a:solidFill>
                  <a:schemeClr val="accent2"/>
                </a:solidFill>
                <a:latin typeface="Helvetica" charset="0"/>
                <a:ea typeface="ＭＳ Ｐゴシック" charset="0"/>
              </a:defRPr>
            </a:lvl4pPr>
            <a:lvl5pPr marL="2057400" indent="-228600">
              <a:defRPr sz="1400">
                <a:solidFill>
                  <a:schemeClr val="accent2"/>
                </a:solidFill>
                <a:latin typeface="Helvetica" charset="0"/>
                <a:ea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000090"/>
                </a:solidFill>
                <a:effectLst/>
                <a:uLnTx/>
                <a:uFillTx/>
                <a:latin typeface="Helvetica" charset="0"/>
                <a:ea typeface="ＭＳ Ｐゴシック" charset="0"/>
                <a:cs typeface="ＭＳ Ｐゴシック" charset="0"/>
              </a:rPr>
              <a:t>Example SQL queries </a:t>
            </a:r>
          </a:p>
          <a:p>
            <a:pPr marL="315411" marR="0" lvl="0" indent="-315411" defTabSz="914400" eaLnBrk="1" fontAlgn="auto" latinLnBrk="0" hangingPunct="1">
              <a:lnSpc>
                <a:spcPct val="100000"/>
              </a:lnSpc>
              <a:spcBef>
                <a:spcPts val="0"/>
              </a:spcBef>
              <a:spcAft>
                <a:spcPts val="0"/>
              </a:spcAft>
              <a:buClrTx/>
              <a:buSzTx/>
              <a:buFont typeface="+mj-lt"/>
              <a:buAutoNum type="arabicPeriod"/>
              <a:tabLst/>
              <a:defRPr/>
            </a:pPr>
            <a:r>
              <a:rPr kumimoji="0" lang="en-US" sz="2000" b="0" i="0" u="none" strike="noStrike" kern="0" cap="none" spc="0" normalizeH="0" baseline="0" noProof="0" dirty="0">
                <a:ln>
                  <a:noFill/>
                </a:ln>
                <a:solidFill>
                  <a:srgbClr val="000090"/>
                </a:solidFill>
                <a:effectLst/>
                <a:uLnTx/>
                <a:uFillTx/>
                <a:latin typeface="Helvetica" charset="0"/>
                <a:ea typeface="ＭＳ Ｐゴシック" charset="0"/>
                <a:cs typeface="ＭＳ Ｐゴシック" charset="0"/>
              </a:rPr>
              <a:t>SELECT </a:t>
            </a:r>
            <a:r>
              <a:rPr kumimoji="0" lang="en-US" sz="2000" b="0" i="0" u="none" strike="noStrike" kern="0" cap="none" spc="0" normalizeH="0" baseline="0" noProof="0" dirty="0" err="1">
                <a:ln>
                  <a:noFill/>
                </a:ln>
                <a:solidFill>
                  <a:srgbClr val="000090"/>
                </a:solidFill>
                <a:effectLst/>
                <a:uLnTx/>
                <a:uFillTx/>
                <a:latin typeface="Helvetica" charset="0"/>
                <a:ea typeface="ＭＳ Ｐゴシック" charset="0"/>
                <a:cs typeface="ＭＳ Ｐゴシック" charset="0"/>
              </a:rPr>
              <a:t>zipcode</a:t>
            </a:r>
            <a:r>
              <a:rPr kumimoji="0" lang="en-US" sz="2000" b="0" i="0" u="none" strike="noStrike" kern="0" cap="none" spc="0" normalizeH="0" baseline="0" noProof="0" dirty="0">
                <a:ln>
                  <a:noFill/>
                </a:ln>
                <a:solidFill>
                  <a:srgbClr val="000090"/>
                </a:solidFill>
                <a:effectLst/>
                <a:uLnTx/>
                <a:uFillTx/>
                <a:latin typeface="Helvetica" charset="0"/>
                <a:ea typeface="ＭＳ Ｐゴシック" charset="0"/>
                <a:cs typeface="ＭＳ Ｐゴシック"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0090"/>
                </a:solidFill>
                <a:effectLst/>
                <a:uLnTx/>
                <a:uFillTx/>
                <a:latin typeface="Helvetica" charset="0"/>
                <a:ea typeface="ＭＳ Ｐゴシック" charset="0"/>
                <a:cs typeface="ＭＳ Ｐゴシック" charset="0"/>
              </a:rPr>
              <a:t>       FROM users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0090"/>
                </a:solidFill>
                <a:effectLst/>
                <a:uLnTx/>
                <a:uFillTx/>
                <a:latin typeface="Helvetica" charset="0"/>
                <a:ea typeface="ＭＳ Ｐゴシック" charset="0"/>
                <a:cs typeface="ＭＳ Ｐゴシック" charset="0"/>
              </a:rPr>
              <a:t>       WHERE name = </a:t>
            </a:r>
            <a:r>
              <a:rPr kumimoji="0" lang="ja-JP" altLang="en-US" sz="2000" b="0" i="0" u="none" strike="noStrike" kern="0" cap="none" spc="0" normalizeH="0" baseline="0" noProof="0" dirty="0">
                <a:ln>
                  <a:noFill/>
                </a:ln>
                <a:solidFill>
                  <a:srgbClr val="000090"/>
                </a:solidFill>
                <a:effectLst/>
                <a:uLnTx/>
                <a:uFillTx/>
                <a:latin typeface="Helvetica" charset="0"/>
                <a:ea typeface="ＭＳ Ｐゴシック" charset="0"/>
                <a:cs typeface="ＭＳ Ｐゴシック" charset="0"/>
              </a:rPr>
              <a:t>“</a:t>
            </a:r>
            <a:r>
              <a:rPr kumimoji="0" lang="en-US" altLang="ja-JP" sz="2000" b="0" i="0" u="none" strike="noStrike" kern="0" cap="none" spc="0" normalizeH="0" baseline="0" noProof="0" dirty="0">
                <a:ln>
                  <a:noFill/>
                </a:ln>
                <a:solidFill>
                  <a:srgbClr val="000090"/>
                </a:solidFill>
                <a:effectLst/>
                <a:uLnTx/>
                <a:uFillTx/>
                <a:latin typeface="Helvetica" charset="0"/>
                <a:ea typeface="ＭＳ Ｐゴシック" charset="0"/>
                <a:cs typeface="ＭＳ Ｐゴシック" charset="0"/>
              </a:rPr>
              <a:t>Bob</a:t>
            </a:r>
            <a:r>
              <a:rPr kumimoji="0" lang="ja-JP" altLang="en-US" sz="2000" b="0" i="0" u="none" strike="noStrike" kern="0" cap="none" spc="0" normalizeH="0" baseline="0" noProof="0" dirty="0">
                <a:ln>
                  <a:noFill/>
                </a:ln>
                <a:solidFill>
                  <a:srgbClr val="000090"/>
                </a:solidFill>
                <a:effectLst/>
                <a:uLnTx/>
                <a:uFillTx/>
                <a:latin typeface="Helvetica" charset="0"/>
                <a:ea typeface="ＭＳ Ｐゴシック" charset="0"/>
                <a:cs typeface="ＭＳ Ｐゴシック" charset="0"/>
              </a:rPr>
              <a:t>”</a:t>
            </a:r>
            <a:endParaRPr kumimoji="0" lang="en-US" altLang="ja-JP" sz="2000" b="0" i="0" u="none" strike="noStrike" kern="0" cap="none" spc="0" normalizeH="0" baseline="0" noProof="0" dirty="0">
              <a:ln>
                <a:noFill/>
              </a:ln>
              <a:solidFill>
                <a:srgbClr val="000090"/>
              </a:solidFill>
              <a:effectLst/>
              <a:uLnTx/>
              <a:uFillTx/>
              <a:latin typeface="Helvetica" charset="0"/>
              <a:ea typeface="ＭＳ Ｐゴシック" charset="0"/>
              <a:cs typeface="ＭＳ Ｐゴシック"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2000" b="0" i="0" u="none" strike="noStrike" kern="0" cap="none" spc="0" normalizeH="0" baseline="0" noProof="0" dirty="0">
              <a:ln>
                <a:noFill/>
              </a:ln>
              <a:solidFill>
                <a:srgbClr val="000090"/>
              </a:solidFill>
              <a:effectLst/>
              <a:uLnTx/>
              <a:uFillTx/>
              <a:latin typeface="Helvetica" charset="0"/>
              <a:ea typeface="ＭＳ Ｐゴシック" charset="0"/>
              <a:cs typeface="ＭＳ Ｐゴシック"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0090"/>
                </a:solidFill>
                <a:effectLst/>
                <a:uLnTx/>
                <a:uFillTx/>
                <a:latin typeface="Helvetica" charset="0"/>
                <a:ea typeface="ＭＳ Ｐゴシック" charset="0"/>
                <a:cs typeface="ＭＳ Ｐゴシック" charset="0"/>
              </a:rPr>
              <a:t>2.    SELECT </a:t>
            </a:r>
            <a:r>
              <a:rPr kumimoji="0" lang="en-US" sz="2000" b="0" i="0" u="none" strike="noStrike" kern="0" cap="none" spc="0" normalizeH="0" baseline="0" noProof="0" dirty="0" err="1">
                <a:ln>
                  <a:noFill/>
                </a:ln>
                <a:solidFill>
                  <a:srgbClr val="000090"/>
                </a:solidFill>
                <a:effectLst/>
                <a:uLnTx/>
                <a:uFillTx/>
                <a:latin typeface="Helvetica" charset="0"/>
                <a:ea typeface="ＭＳ Ｐゴシック" charset="0"/>
                <a:cs typeface="ＭＳ Ｐゴシック" charset="0"/>
              </a:rPr>
              <a:t>url</a:t>
            </a:r>
            <a:endParaRPr kumimoji="0" lang="en-US" sz="2000" b="0" i="0" u="none" strike="noStrike" kern="0" cap="none" spc="0" normalizeH="0" baseline="0" noProof="0" dirty="0">
              <a:ln>
                <a:noFill/>
              </a:ln>
              <a:solidFill>
                <a:srgbClr val="000090"/>
              </a:solidFill>
              <a:effectLst/>
              <a:uLnTx/>
              <a:uFillTx/>
              <a:latin typeface="Helvetica" charset="0"/>
              <a:ea typeface="ＭＳ Ｐゴシック" charset="0"/>
              <a:cs typeface="ＭＳ Ｐゴシック"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0090"/>
                </a:solidFill>
                <a:effectLst/>
                <a:uLnTx/>
                <a:uFillTx/>
                <a:latin typeface="Helvetica" charset="0"/>
                <a:ea typeface="ＭＳ Ｐゴシック" charset="0"/>
                <a:cs typeface="ＭＳ Ｐゴシック" charset="0"/>
              </a:rPr>
              <a:t>       FROM blog</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0090"/>
                </a:solidFill>
                <a:effectLst/>
                <a:uLnTx/>
                <a:uFillTx/>
                <a:latin typeface="Helvetica" charset="0"/>
                <a:ea typeface="ＭＳ Ｐゴシック" charset="0"/>
                <a:cs typeface="ＭＳ Ｐゴシック" charset="0"/>
              </a:rPr>
              <a:t>       WHERE id = </a:t>
            </a:r>
            <a:r>
              <a:rPr kumimoji="0" lang="en-US" altLang="ja-JP" sz="2000" b="0" i="0" u="none" strike="noStrike" kern="0" cap="none" spc="0" normalizeH="0" baseline="0" noProof="0" dirty="0">
                <a:ln>
                  <a:noFill/>
                </a:ln>
                <a:solidFill>
                  <a:srgbClr val="000090"/>
                </a:solidFill>
                <a:effectLst/>
                <a:uLnTx/>
                <a:uFillTx/>
                <a:latin typeface="Helvetica" charset="0"/>
                <a:ea typeface="ＭＳ Ｐゴシック" charset="0"/>
                <a:cs typeface="ＭＳ Ｐゴシック" charset="0"/>
              </a:rPr>
              <a:t>3</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2000" b="0" i="0" u="none" strike="noStrike" kern="0" cap="none" spc="0" normalizeH="0" baseline="0" noProof="0" dirty="0">
              <a:ln>
                <a:noFill/>
              </a:ln>
              <a:solidFill>
                <a:srgbClr val="000090"/>
              </a:solidFill>
              <a:effectLst/>
              <a:uLnTx/>
              <a:uFillTx/>
              <a:latin typeface="Helvetica" charset="0"/>
              <a:ea typeface="ＭＳ Ｐゴシック" charset="0"/>
              <a:cs typeface="ＭＳ Ｐゴシック" charset="0"/>
            </a:endParaRPr>
          </a:p>
          <a:p>
            <a:pPr marL="315411" marR="0" lvl="0" indent="-315411" defTabSz="914400" eaLnBrk="1" fontAlgn="auto" latinLnBrk="0" hangingPunct="1">
              <a:lnSpc>
                <a:spcPct val="100000"/>
              </a:lnSpc>
              <a:spcBef>
                <a:spcPts val="0"/>
              </a:spcBef>
              <a:spcAft>
                <a:spcPts val="0"/>
              </a:spcAft>
              <a:buClrTx/>
              <a:buSzTx/>
              <a:buFontTx/>
              <a:buAutoNum type="arabicPeriod" startAt="3"/>
              <a:tabLst/>
              <a:defRPr/>
            </a:pPr>
            <a:r>
              <a:rPr kumimoji="0" lang="en-US" sz="2000" b="0" i="0" u="none" strike="noStrike" kern="0" cap="none" spc="0" normalizeH="0" baseline="0" noProof="0" dirty="0">
                <a:ln>
                  <a:noFill/>
                </a:ln>
                <a:solidFill>
                  <a:srgbClr val="000090"/>
                </a:solidFill>
                <a:effectLst/>
                <a:uLnTx/>
                <a:uFillTx/>
                <a:latin typeface="Helvetica" charset="0"/>
                <a:ea typeface="ＭＳ Ｐゴシック" charset="0"/>
                <a:cs typeface="ＭＳ Ｐゴシック" charset="0"/>
              </a:rPr>
              <a:t>SELECT </a:t>
            </a:r>
            <a:r>
              <a:rPr kumimoji="0" lang="en-US" sz="2000" b="0" i="0" u="none" strike="noStrike" kern="0" cap="none" spc="0" normalizeH="0" baseline="0" noProof="0" dirty="0" err="1">
                <a:ln>
                  <a:noFill/>
                </a:ln>
                <a:solidFill>
                  <a:srgbClr val="000090"/>
                </a:solidFill>
                <a:effectLst/>
                <a:uLnTx/>
                <a:uFillTx/>
                <a:latin typeface="Helvetica" charset="0"/>
                <a:ea typeface="ＭＳ Ｐゴシック" charset="0"/>
                <a:cs typeface="ＭＳ Ｐゴシック" charset="0"/>
              </a:rPr>
              <a:t>users.zipcode</a:t>
            </a:r>
            <a:r>
              <a:rPr kumimoji="0" lang="en-US" sz="2000" b="0" i="0" u="none" strike="noStrike" kern="0" cap="none" spc="0" normalizeH="0" baseline="0" noProof="0" dirty="0">
                <a:ln>
                  <a:noFill/>
                </a:ln>
                <a:solidFill>
                  <a:srgbClr val="000090"/>
                </a:solidFill>
                <a:effectLst/>
                <a:uLnTx/>
                <a:uFillTx/>
                <a:latin typeface="Helvetica" charset="0"/>
                <a:ea typeface="ＭＳ Ｐゴシック" charset="0"/>
                <a:cs typeface="ＭＳ Ｐゴシック" charset="0"/>
              </a:rPr>
              <a:t>, </a:t>
            </a:r>
            <a:r>
              <a:rPr kumimoji="0" lang="en-US" sz="2000" b="0" i="0" u="none" strike="noStrike" kern="0" cap="none" spc="0" normalizeH="0" baseline="0" noProof="0" dirty="0" err="1">
                <a:ln>
                  <a:noFill/>
                </a:ln>
                <a:solidFill>
                  <a:srgbClr val="000090"/>
                </a:solidFill>
                <a:effectLst/>
                <a:uLnTx/>
                <a:uFillTx/>
                <a:latin typeface="Helvetica" charset="0"/>
                <a:ea typeface="ＭＳ Ｐゴシック" charset="0"/>
                <a:cs typeface="ＭＳ Ｐゴシック" charset="0"/>
              </a:rPr>
              <a:t>blog.num_posts</a:t>
            </a:r>
            <a:endParaRPr kumimoji="0" lang="en-US" sz="2000" b="0" i="0" u="none" strike="noStrike" kern="0" cap="none" spc="0" normalizeH="0" baseline="0" noProof="0" dirty="0">
              <a:ln>
                <a:noFill/>
              </a:ln>
              <a:solidFill>
                <a:srgbClr val="000090"/>
              </a:solidFill>
              <a:effectLst/>
              <a:uLnTx/>
              <a:uFillTx/>
              <a:latin typeface="Helvetica" charset="0"/>
              <a:ea typeface="ＭＳ Ｐゴシック" charset="0"/>
              <a:cs typeface="ＭＳ Ｐゴシック"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0090"/>
                </a:solidFill>
                <a:effectLst/>
                <a:uLnTx/>
                <a:uFillTx/>
                <a:latin typeface="Helvetica" charset="0"/>
                <a:ea typeface="ＭＳ Ｐゴシック" charset="0"/>
                <a:cs typeface="ＭＳ Ｐゴシック" charset="0"/>
              </a:rPr>
              <a:t>       FROM users JOIN blog</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0090"/>
                </a:solidFill>
                <a:effectLst/>
                <a:uLnTx/>
                <a:uFillTx/>
                <a:latin typeface="Helvetica" charset="0"/>
                <a:ea typeface="ＭＳ Ｐゴシック" charset="0"/>
                <a:cs typeface="ＭＳ Ｐゴシック" charset="0"/>
              </a:rPr>
              <a:t>       ON </a:t>
            </a:r>
            <a:r>
              <a:rPr kumimoji="0" lang="en-US" sz="2000" b="0" i="0" u="none" strike="noStrike" kern="0" cap="none" spc="0" normalizeH="0" baseline="0" noProof="0" dirty="0" err="1">
                <a:ln>
                  <a:noFill/>
                </a:ln>
                <a:solidFill>
                  <a:srgbClr val="000090"/>
                </a:solidFill>
                <a:effectLst/>
                <a:uLnTx/>
                <a:uFillTx/>
                <a:latin typeface="Helvetica" charset="0"/>
                <a:ea typeface="ＭＳ Ｐゴシック" charset="0"/>
                <a:cs typeface="ＭＳ Ｐゴシック" charset="0"/>
              </a:rPr>
              <a:t>users.blog_url</a:t>
            </a:r>
            <a:r>
              <a:rPr kumimoji="0" lang="en-US" sz="2000" b="0" i="0" u="none" strike="noStrike" kern="0" cap="none" spc="0" normalizeH="0" baseline="0" noProof="0" dirty="0">
                <a:ln>
                  <a:noFill/>
                </a:ln>
                <a:solidFill>
                  <a:srgbClr val="000090"/>
                </a:solidFill>
                <a:effectLst/>
                <a:uLnTx/>
                <a:uFillTx/>
                <a:latin typeface="Helvetica" charset="0"/>
                <a:ea typeface="ＭＳ Ｐゴシック" charset="0"/>
                <a:cs typeface="ＭＳ Ｐゴシック" charset="0"/>
              </a:rPr>
              <a:t> = </a:t>
            </a:r>
            <a:r>
              <a:rPr kumimoji="0" lang="en-US" sz="2000" b="0" i="0" u="none" strike="noStrike" kern="0" cap="none" spc="0" normalizeH="0" baseline="0" noProof="0" dirty="0" err="1">
                <a:ln>
                  <a:noFill/>
                </a:ln>
                <a:solidFill>
                  <a:srgbClr val="000090"/>
                </a:solidFill>
                <a:effectLst/>
                <a:uLnTx/>
                <a:uFillTx/>
                <a:latin typeface="Helvetica" charset="0"/>
                <a:ea typeface="ＭＳ Ｐゴシック" charset="0"/>
                <a:cs typeface="ＭＳ Ｐゴシック" charset="0"/>
              </a:rPr>
              <a:t>blog.url</a:t>
            </a:r>
            <a:endParaRPr kumimoji="0" lang="en-US" sz="2000" b="0" i="0" u="none" strike="noStrike" kern="0" cap="none" spc="0" normalizeH="0" baseline="0" noProof="0" dirty="0">
              <a:ln>
                <a:noFill/>
              </a:ln>
              <a:solidFill>
                <a:srgbClr val="000090"/>
              </a:solidFill>
              <a:effectLst/>
              <a:uLnTx/>
              <a:uFillTx/>
              <a:latin typeface="Helvetica" charset="0"/>
              <a:ea typeface="ＭＳ Ｐゴシック" charset="0"/>
              <a:cs typeface="ＭＳ Ｐゴシック"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000090"/>
              </a:solidFill>
              <a:effectLst/>
              <a:uLnTx/>
              <a:uFillTx/>
              <a:latin typeface="Helvetica" charset="0"/>
              <a:ea typeface="ＭＳ Ｐゴシック" charset="0"/>
              <a:cs typeface="ＭＳ Ｐゴシック" charset="0"/>
            </a:endParaRPr>
          </a:p>
        </p:txBody>
      </p:sp>
      <p:pic>
        <p:nvPicPr>
          <p:cNvPr id="53" name="图片 52">
            <a:extLst>
              <a:ext uri="{FF2B5EF4-FFF2-40B4-BE49-F238E27FC236}">
                <a16:creationId xmlns:a16="http://schemas.microsoft.com/office/drawing/2014/main" id="{A8146FA8-81F3-FE40-AF08-4EA9C058C33C}"/>
              </a:ext>
            </a:extLst>
          </p:cNvPr>
          <p:cNvPicPr>
            <a:picLocks noChangeAspect="1"/>
          </p:cNvPicPr>
          <p:nvPr/>
        </p:nvPicPr>
        <p:blipFill>
          <a:blip r:embed="rId2"/>
          <a:stretch>
            <a:fillRect/>
          </a:stretch>
        </p:blipFill>
        <p:spPr>
          <a:xfrm>
            <a:off x="173869" y="1008085"/>
            <a:ext cx="7904590" cy="2534726"/>
          </a:xfrm>
          <a:prstGeom prst="rect">
            <a:avLst/>
          </a:prstGeom>
        </p:spPr>
      </p:pic>
      <p:pic>
        <p:nvPicPr>
          <p:cNvPr id="54" name="图片 53">
            <a:extLst>
              <a:ext uri="{FF2B5EF4-FFF2-40B4-BE49-F238E27FC236}">
                <a16:creationId xmlns:a16="http://schemas.microsoft.com/office/drawing/2014/main" id="{378718E2-E71E-FC42-9605-BBCC25AA97FB}"/>
              </a:ext>
            </a:extLst>
          </p:cNvPr>
          <p:cNvPicPr>
            <a:picLocks noChangeAspect="1"/>
          </p:cNvPicPr>
          <p:nvPr/>
        </p:nvPicPr>
        <p:blipFill>
          <a:blip r:embed="rId3"/>
          <a:stretch>
            <a:fillRect/>
          </a:stretch>
        </p:blipFill>
        <p:spPr>
          <a:xfrm>
            <a:off x="173869" y="4273947"/>
            <a:ext cx="7904590" cy="2412791"/>
          </a:xfrm>
          <a:prstGeom prst="rect">
            <a:avLst/>
          </a:prstGeom>
        </p:spPr>
      </p:pic>
    </p:spTree>
    <p:extLst>
      <p:ext uri="{BB962C8B-B14F-4D97-AF65-F5344CB8AC3E}">
        <p14:creationId xmlns:p14="http://schemas.microsoft.com/office/powerpoint/2010/main" val="2445300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blinds(horizontal)">
                                      <p:cBhvr>
                                        <p:cTn id="7" dur="500"/>
                                        <p:tgtEl>
                                          <p:spTgt spid="53"/>
                                        </p:tgtEl>
                                      </p:cBhvr>
                                    </p:animEffect>
                                  </p:childTnLst>
                                </p:cTn>
                              </p:par>
                              <p:par>
                                <p:cTn id="8" presetID="3" presetClass="entr" presetSubtype="10" fill="hold"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blinds(horizontal)">
                                      <p:cBhvr>
                                        <p:cTn id="10" dur="500"/>
                                        <p:tgtEl>
                                          <p:spTgt spid="54"/>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42" fill="hold" nodeType="click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barn(outHorizontal)">
                                      <p:cBhvr>
                                        <p:cTn id="15" dur="500"/>
                                        <p:tgtEl>
                                          <p:spTgt spid="4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41"/>
                                        </p:tgtEl>
                                        <p:attrNameLst>
                                          <p:attrName>style.visibility</p:attrName>
                                        </p:attrNameLst>
                                      </p:cBhvr>
                                      <p:to>
                                        <p:strVal val="visible"/>
                                      </p:to>
                                    </p:set>
                                    <p:animEffect transition="in" filter="wipe(down)">
                                      <p:cBhvr>
                                        <p:cTn id="20" dur="500"/>
                                        <p:tgtEl>
                                          <p:spTgt spid="41"/>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DFDC375-207C-4980-91CB-3A3AAC812228}"/>
              </a:ext>
            </a:extLst>
          </p:cNvPr>
          <p:cNvSpPr>
            <a:spLocks noGrp="1"/>
          </p:cNvSpPr>
          <p:nvPr>
            <p:ph type="title"/>
          </p:nvPr>
        </p:nvSpPr>
        <p:spPr/>
        <p:txBody>
          <a:bodyPr/>
          <a:lstStyle/>
          <a:p>
            <a:r>
              <a:rPr lang="en-US" altLang="zh-CN" dirty="0"/>
              <a:t>Outline</a:t>
            </a:r>
            <a:endParaRPr lang="zh-CN" altLang="en-US" dirty="0"/>
          </a:p>
        </p:txBody>
      </p:sp>
      <p:sp>
        <p:nvSpPr>
          <p:cNvPr id="4" name="灯片编号占位符 3">
            <a:extLst>
              <a:ext uri="{FF2B5EF4-FFF2-40B4-BE49-F238E27FC236}">
                <a16:creationId xmlns:a16="http://schemas.microsoft.com/office/drawing/2014/main" id="{A5B5F23B-40D6-4A7E-9CF2-EBBD6DD53000}"/>
              </a:ext>
            </a:extLst>
          </p:cNvPr>
          <p:cNvSpPr>
            <a:spLocks noGrp="1"/>
          </p:cNvSpPr>
          <p:nvPr>
            <p:ph type="sldNum" sz="quarter" idx="12"/>
          </p:nvPr>
        </p:nvSpPr>
        <p:spPr/>
        <p:txBody>
          <a:bodyPr/>
          <a:lstStyle/>
          <a:p>
            <a:fld id="{F210D295-9B15-4757-888B-4FDF115DEA16}" type="slidenum">
              <a:rPr lang="zh-CN" altLang="en-US" smtClean="0"/>
              <a:t>80</a:t>
            </a:fld>
            <a:endParaRPr lang="zh-CN" altLang="en-US"/>
          </a:p>
        </p:txBody>
      </p:sp>
      <p:sp>
        <p:nvSpPr>
          <p:cNvPr id="7" name="文本框 6">
            <a:extLst>
              <a:ext uri="{FF2B5EF4-FFF2-40B4-BE49-F238E27FC236}">
                <a16:creationId xmlns:a16="http://schemas.microsoft.com/office/drawing/2014/main" id="{882281F1-AA0D-4825-A0EC-D57A8D7ECBD7}"/>
              </a:ext>
            </a:extLst>
          </p:cNvPr>
          <p:cNvSpPr txBox="1"/>
          <p:nvPr/>
        </p:nvSpPr>
        <p:spPr>
          <a:xfrm>
            <a:off x="846086" y="1591936"/>
            <a:ext cx="10507714" cy="3313599"/>
          </a:xfrm>
          <a:prstGeom prst="rect">
            <a:avLst/>
          </a:prstGeom>
          <a:noFill/>
        </p:spPr>
        <p:txBody>
          <a:bodyPr wrap="square" rtlCol="0">
            <a:spAutoFit/>
          </a:bodyPr>
          <a:lstStyle/>
          <a:p>
            <a:pPr marL="742950" indent="-742950">
              <a:lnSpc>
                <a:spcPct val="150000"/>
              </a:lnSpc>
              <a:buFont typeface="+mj-ea"/>
              <a:buAutoNum type="circleNumDbPlain"/>
            </a:pPr>
            <a:r>
              <a:rPr lang="en-US" altLang="zh-CN" sz="3600" dirty="0">
                <a:latin typeface="Arial" panose="020B0604020202020204" pitchFamily="34" charset="0"/>
                <a:cs typeface="Arial" panose="020B0604020202020204" pitchFamily="34" charset="0"/>
              </a:rPr>
              <a:t>Introduction to Key-Value Store/NoSQL</a:t>
            </a:r>
          </a:p>
          <a:p>
            <a:pPr marL="742950" indent="-742950">
              <a:lnSpc>
                <a:spcPct val="150000"/>
              </a:lnSpc>
              <a:buFont typeface="+mj-lt"/>
              <a:buAutoNum type="circleNumDbPlain"/>
            </a:pPr>
            <a:r>
              <a:rPr lang="en-US" altLang="zh-CN" sz="3600" dirty="0">
                <a:latin typeface="Arial" panose="020B0604020202020204" pitchFamily="34" charset="0"/>
                <a:cs typeface="Arial" panose="020B0604020202020204" pitchFamily="34" charset="0"/>
              </a:rPr>
              <a:t>Cassandra</a:t>
            </a:r>
            <a:endParaRPr lang="en-US" altLang="zh-CN" sz="2800" dirty="0">
              <a:latin typeface="Arial" panose="020B0604020202020204" pitchFamily="34" charset="0"/>
              <a:cs typeface="Arial" panose="020B0604020202020204" pitchFamily="34" charset="0"/>
            </a:endParaRPr>
          </a:p>
          <a:p>
            <a:pPr marL="742950" indent="-742950">
              <a:lnSpc>
                <a:spcPct val="150000"/>
              </a:lnSpc>
              <a:buFont typeface="+mj-lt"/>
              <a:buAutoNum type="circleNumDbPlain"/>
            </a:pPr>
            <a:r>
              <a:rPr lang="en-US" altLang="zh-CN" sz="3600" dirty="0">
                <a:latin typeface="Arial" panose="020B0604020202020204" pitchFamily="34" charset="0"/>
                <a:cs typeface="Arial" panose="020B0604020202020204" pitchFamily="34" charset="0"/>
              </a:rPr>
              <a:t>CAP theorem &amp; Consistency spectrum</a:t>
            </a:r>
          </a:p>
          <a:p>
            <a:pPr marL="742950" indent="-742950">
              <a:lnSpc>
                <a:spcPct val="150000"/>
              </a:lnSpc>
              <a:buFont typeface="+mj-lt"/>
              <a:buAutoNum type="circleNumDbPlain"/>
            </a:pPr>
            <a:r>
              <a:rPr lang="en-US" altLang="zh-CN" sz="3600" dirty="0">
                <a:latin typeface="Arial" panose="020B0604020202020204" pitchFamily="34" charset="0"/>
                <a:cs typeface="Arial" panose="020B0604020202020204" pitchFamily="34" charset="0"/>
              </a:rPr>
              <a:t>HBase</a:t>
            </a:r>
            <a:endParaRPr lang="zh-CN" alt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3446203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201E12-18AD-42BA-9C9C-10A2E6668CF9}"/>
              </a:ext>
            </a:extLst>
          </p:cNvPr>
          <p:cNvSpPr>
            <a:spLocks noGrp="1"/>
          </p:cNvSpPr>
          <p:nvPr>
            <p:ph type="title"/>
          </p:nvPr>
        </p:nvSpPr>
        <p:spPr/>
        <p:txBody>
          <a:bodyPr/>
          <a:lstStyle/>
          <a:p>
            <a:r>
              <a:rPr lang="en-US" altLang="zh-CN" dirty="0"/>
              <a:t>Summary</a:t>
            </a:r>
            <a:endParaRPr lang="zh-CN" altLang="en-US" dirty="0"/>
          </a:p>
        </p:txBody>
      </p:sp>
      <p:sp>
        <p:nvSpPr>
          <p:cNvPr id="3" name="灯片编号占位符 2">
            <a:extLst>
              <a:ext uri="{FF2B5EF4-FFF2-40B4-BE49-F238E27FC236}">
                <a16:creationId xmlns:a16="http://schemas.microsoft.com/office/drawing/2014/main" id="{E867C2FE-23DB-4AB4-BB2A-887936A47E7D}"/>
              </a:ext>
            </a:extLst>
          </p:cNvPr>
          <p:cNvSpPr>
            <a:spLocks noGrp="1"/>
          </p:cNvSpPr>
          <p:nvPr>
            <p:ph type="sldNum" sz="quarter" idx="12"/>
          </p:nvPr>
        </p:nvSpPr>
        <p:spPr/>
        <p:txBody>
          <a:bodyPr/>
          <a:lstStyle/>
          <a:p>
            <a:fld id="{F210D295-9B15-4757-888B-4FDF115DEA16}" type="slidenum">
              <a:rPr lang="zh-CN" altLang="en-US" smtClean="0"/>
              <a:t>81</a:t>
            </a:fld>
            <a:endParaRPr lang="zh-CN" altLang="en-US"/>
          </a:p>
        </p:txBody>
      </p:sp>
      <p:sp>
        <p:nvSpPr>
          <p:cNvPr id="4" name="内容占位符 3">
            <a:extLst>
              <a:ext uri="{FF2B5EF4-FFF2-40B4-BE49-F238E27FC236}">
                <a16:creationId xmlns:a16="http://schemas.microsoft.com/office/drawing/2014/main" id="{EAB70259-11C1-4503-9705-869F411AE164}"/>
              </a:ext>
            </a:extLst>
          </p:cNvPr>
          <p:cNvSpPr>
            <a:spLocks noGrp="1"/>
          </p:cNvSpPr>
          <p:nvPr>
            <p:ph idx="1"/>
          </p:nvPr>
        </p:nvSpPr>
        <p:spPr/>
        <p:txBody>
          <a:bodyPr>
            <a:normAutofit fontScale="92500" lnSpcReduction="10000"/>
          </a:bodyPr>
          <a:lstStyle/>
          <a:p>
            <a:r>
              <a:rPr lang="en-US" altLang="zh-CN" dirty="0"/>
              <a:t>Requirement of modern database</a:t>
            </a:r>
          </a:p>
          <a:p>
            <a:pPr lvl="1"/>
            <a:r>
              <a:rPr lang="en-US" altLang="zh-CN" dirty="0"/>
              <a:t>Traditional Databases (RDBMSs) work with strong consistency, and offer ACID</a:t>
            </a:r>
          </a:p>
          <a:p>
            <a:pPr lvl="1"/>
            <a:r>
              <a:rPr lang="en-US" altLang="zh-CN" dirty="0"/>
              <a:t>Modern workloads don’t need such strong guarantees, but do need fast response times (availability)</a:t>
            </a:r>
          </a:p>
          <a:p>
            <a:r>
              <a:rPr lang="en-US" altLang="zh-CN" dirty="0"/>
              <a:t>CAP theorem and consistency models</a:t>
            </a:r>
          </a:p>
          <a:p>
            <a:r>
              <a:rPr lang="en-US" altLang="zh-CN" dirty="0"/>
              <a:t>Key-value/NoSQL systems offer BASE</a:t>
            </a:r>
          </a:p>
          <a:p>
            <a:pPr lvl="1"/>
            <a:r>
              <a:rPr lang="en-US" altLang="zh-CN" dirty="0"/>
              <a:t>Tradeoff consistency for availability</a:t>
            </a:r>
          </a:p>
          <a:p>
            <a:r>
              <a:rPr lang="en-US" altLang="zh-CN" dirty="0"/>
              <a:t>We discussed design of</a:t>
            </a:r>
          </a:p>
          <a:p>
            <a:pPr lvl="1"/>
            <a:r>
              <a:rPr lang="en-US" altLang="zh-CN" dirty="0"/>
              <a:t>Cassandra</a:t>
            </a:r>
          </a:p>
          <a:p>
            <a:pPr lvl="1"/>
            <a:r>
              <a:rPr lang="en-US" altLang="zh-CN" dirty="0" err="1"/>
              <a:t>Hbase</a:t>
            </a:r>
            <a:endParaRPr lang="en-US" altLang="zh-CN" dirty="0"/>
          </a:p>
          <a:p>
            <a:endParaRPr lang="zh-CN" altLang="en-US" dirty="0"/>
          </a:p>
        </p:txBody>
      </p:sp>
    </p:spTree>
    <p:extLst>
      <p:ext uri="{BB962C8B-B14F-4D97-AF65-F5344CB8AC3E}">
        <p14:creationId xmlns:p14="http://schemas.microsoft.com/office/powerpoint/2010/main" val="95587710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857A956-8946-4C2B-A79D-A448F4027D4F}"/>
              </a:ext>
            </a:extLst>
          </p:cNvPr>
          <p:cNvSpPr>
            <a:spLocks noGrp="1"/>
          </p:cNvSpPr>
          <p:nvPr>
            <p:ph type="title"/>
          </p:nvPr>
        </p:nvSpPr>
        <p:spPr/>
        <p:txBody>
          <a:bodyPr>
            <a:normAutofit/>
          </a:bodyPr>
          <a:lstStyle/>
          <a:p>
            <a:r>
              <a:rPr lang="en-US" altLang="zh-CN" sz="9650" b="1" dirty="0"/>
              <a:t>Thanks!</a:t>
            </a:r>
            <a:endParaRPr lang="zh-CN" altLang="en-US" sz="9650" b="1" dirty="0"/>
          </a:p>
        </p:txBody>
      </p:sp>
      <p:sp>
        <p:nvSpPr>
          <p:cNvPr id="4" name="文本占位符 3">
            <a:extLst>
              <a:ext uri="{FF2B5EF4-FFF2-40B4-BE49-F238E27FC236}">
                <a16:creationId xmlns:a16="http://schemas.microsoft.com/office/drawing/2014/main" id="{4AB2FE44-B99D-4297-B146-5457F93777AB}"/>
              </a:ext>
            </a:extLst>
          </p:cNvPr>
          <p:cNvSpPr>
            <a:spLocks noGrp="1"/>
          </p:cNvSpPr>
          <p:nvPr>
            <p:ph type="body" sz="quarter" idx="1"/>
          </p:nvPr>
        </p:nvSpPr>
        <p:spPr>
          <a:xfrm>
            <a:off x="2417082" y="3536154"/>
            <a:ext cx="7357839" cy="2491589"/>
          </a:xfrm>
        </p:spPr>
        <p:txBody>
          <a:bodyPr>
            <a:normAutofit lnSpcReduction="10000"/>
          </a:bodyPr>
          <a:lstStyle/>
          <a:p>
            <a:r>
              <a:rPr lang="zh-CN" altLang="en-US" sz="3900" dirty="0"/>
              <a:t>陈果 副教授</a:t>
            </a:r>
            <a:endParaRPr lang="en-US" altLang="zh-CN" sz="3900" dirty="0"/>
          </a:p>
          <a:p>
            <a:endParaRPr lang="en-US" altLang="zh-CN" sz="3900" dirty="0"/>
          </a:p>
          <a:p>
            <a:r>
              <a:rPr lang="zh-CN" altLang="en-US" dirty="0"/>
              <a:t>湖南大学</a:t>
            </a:r>
            <a:r>
              <a:rPr lang="en-US" altLang="zh-CN" dirty="0"/>
              <a:t>-</a:t>
            </a:r>
            <a:r>
              <a:rPr lang="zh-CN" altLang="en-US" dirty="0"/>
              <a:t>信息科学与工程学院</a:t>
            </a:r>
            <a:r>
              <a:rPr lang="en-US" altLang="zh-CN" dirty="0"/>
              <a:t>-</a:t>
            </a:r>
            <a:r>
              <a:rPr lang="zh-CN" altLang="en-US" dirty="0"/>
              <a:t>计算机与科学系</a:t>
            </a:r>
            <a:endParaRPr lang="en-US" altLang="zh-CN" dirty="0"/>
          </a:p>
          <a:p>
            <a:r>
              <a:rPr lang="zh-CN" altLang="en-US" dirty="0"/>
              <a:t>邮箱：</a:t>
            </a:r>
            <a:r>
              <a:rPr lang="en-US" altLang="zh-CN" u="sng" dirty="0">
                <a:solidFill>
                  <a:srgbClr val="0070C0"/>
                </a:solidFill>
              </a:rPr>
              <a:t>guochen@hnu.edu.cn</a:t>
            </a:r>
          </a:p>
          <a:p>
            <a:r>
              <a:rPr lang="zh-CN" altLang="en-US" dirty="0"/>
              <a:t>个人主页：</a:t>
            </a:r>
            <a:r>
              <a:rPr lang="en-US" altLang="zh-CN" u="sng" dirty="0">
                <a:solidFill>
                  <a:srgbClr val="0070C0"/>
                </a:solidFill>
              </a:rPr>
              <a:t>1989chenguo.github.io</a:t>
            </a:r>
          </a:p>
          <a:p>
            <a:endParaRPr lang="zh-CN" altLang="en-US" dirty="0"/>
          </a:p>
        </p:txBody>
      </p:sp>
      <p:sp>
        <p:nvSpPr>
          <p:cNvPr id="5" name="矩形 4">
            <a:extLst>
              <a:ext uri="{FF2B5EF4-FFF2-40B4-BE49-F238E27FC236}">
                <a16:creationId xmlns:a16="http://schemas.microsoft.com/office/drawing/2014/main" id="{B4EF5ABD-2385-4557-9EBF-C2839E972028}"/>
              </a:ext>
            </a:extLst>
          </p:cNvPr>
          <p:cNvSpPr/>
          <p:nvPr/>
        </p:nvSpPr>
        <p:spPr>
          <a:xfrm>
            <a:off x="2416969" y="6090247"/>
            <a:ext cx="8023156" cy="646331"/>
          </a:xfrm>
          <a:prstGeom prst="rect">
            <a:avLst/>
          </a:prstGeom>
        </p:spPr>
        <p:txBody>
          <a:bodyPr wrap="square">
            <a:spAutoFit/>
          </a:bodyPr>
          <a:lstStyle/>
          <a:p>
            <a:pPr defTabSz="457200"/>
            <a:r>
              <a:rPr lang="zh-CN" altLang="en-US" dirty="0">
                <a:latin typeface="Helvetica Light"/>
                <a:hlinkClick r:id="rId2"/>
              </a:rPr>
              <a:t>https://1989chenguo.github.io/Courses/CloudComputing2018Spring.html</a:t>
            </a:r>
            <a:endParaRPr lang="en-US" altLang="zh-CN" dirty="0">
              <a:latin typeface="Helvetica Light"/>
            </a:endParaRPr>
          </a:p>
          <a:p>
            <a:pPr defTabSz="457200"/>
            <a:endParaRPr lang="zh-CN" altLang="en-US" dirty="0">
              <a:latin typeface="Helvetica Light"/>
            </a:endParaRPr>
          </a:p>
        </p:txBody>
      </p:sp>
    </p:spTree>
    <p:extLst>
      <p:ext uri="{BB962C8B-B14F-4D97-AF65-F5344CB8AC3E}">
        <p14:creationId xmlns:p14="http://schemas.microsoft.com/office/powerpoint/2010/main" val="2397897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2E64FB-D2BC-5A4A-822E-229667F02523}"/>
              </a:ext>
            </a:extLst>
          </p:cNvPr>
          <p:cNvSpPr>
            <a:spLocks noGrp="1"/>
          </p:cNvSpPr>
          <p:nvPr>
            <p:ph type="title"/>
          </p:nvPr>
        </p:nvSpPr>
        <p:spPr/>
        <p:txBody>
          <a:bodyPr/>
          <a:lstStyle/>
          <a:p>
            <a:r>
              <a:rPr kumimoji="1" lang="en-US" altLang="zh-CN" dirty="0"/>
              <a:t>Mismatch with today’s workloads </a:t>
            </a:r>
            <a:endParaRPr kumimoji="1" lang="zh-CN" altLang="en-US" dirty="0"/>
          </a:p>
        </p:txBody>
      </p:sp>
      <p:sp>
        <p:nvSpPr>
          <p:cNvPr id="3" name="幻灯片编号占位符 2">
            <a:extLst>
              <a:ext uri="{FF2B5EF4-FFF2-40B4-BE49-F238E27FC236}">
                <a16:creationId xmlns:a16="http://schemas.microsoft.com/office/drawing/2014/main" id="{EE507839-760E-F346-BA4E-F45960ADD6A8}"/>
              </a:ext>
            </a:extLst>
          </p:cNvPr>
          <p:cNvSpPr>
            <a:spLocks noGrp="1"/>
          </p:cNvSpPr>
          <p:nvPr>
            <p:ph type="sldNum" sz="quarter" idx="12"/>
          </p:nvPr>
        </p:nvSpPr>
        <p:spPr/>
        <p:txBody>
          <a:bodyPr/>
          <a:lstStyle/>
          <a:p>
            <a:fld id="{F210D295-9B15-4757-888B-4FDF115DEA16}" type="slidenum">
              <a:rPr lang="zh-CN" altLang="en-US" smtClean="0"/>
              <a:t>9</a:t>
            </a:fld>
            <a:endParaRPr lang="zh-CN" altLang="en-US"/>
          </a:p>
        </p:txBody>
      </p:sp>
      <p:sp>
        <p:nvSpPr>
          <p:cNvPr id="4" name="内容占位符 3">
            <a:extLst>
              <a:ext uri="{FF2B5EF4-FFF2-40B4-BE49-F238E27FC236}">
                <a16:creationId xmlns:a16="http://schemas.microsoft.com/office/drawing/2014/main" id="{C98177E0-0739-1948-A963-5E5E561E18C6}"/>
              </a:ext>
            </a:extLst>
          </p:cNvPr>
          <p:cNvSpPr>
            <a:spLocks noGrp="1"/>
          </p:cNvSpPr>
          <p:nvPr>
            <p:ph idx="1"/>
          </p:nvPr>
        </p:nvSpPr>
        <p:spPr/>
        <p:txBody>
          <a:bodyPr/>
          <a:lstStyle/>
          <a:p>
            <a:r>
              <a:rPr kumimoji="1" lang="en-US" altLang="zh-CN" dirty="0"/>
              <a:t>Data: Large and unstructured</a:t>
            </a:r>
          </a:p>
          <a:p>
            <a:r>
              <a:rPr kumimoji="1" lang="en-US" altLang="zh-CN" dirty="0"/>
              <a:t>Lots of random reads and writes</a:t>
            </a:r>
          </a:p>
          <a:p>
            <a:r>
              <a:rPr kumimoji="1" lang="en-US" altLang="zh-CN" dirty="0"/>
              <a:t>Sometimes write-heavy</a:t>
            </a:r>
          </a:p>
          <a:p>
            <a:r>
              <a:rPr kumimoji="1" lang="en-US" altLang="zh-CN" dirty="0"/>
              <a:t>Foreign keys rarely needed</a:t>
            </a:r>
          </a:p>
          <a:p>
            <a:r>
              <a:rPr kumimoji="1" lang="en-US" altLang="zh-CN" dirty="0"/>
              <a:t>Joins infrequent</a:t>
            </a:r>
          </a:p>
        </p:txBody>
      </p:sp>
    </p:spTree>
    <p:extLst>
      <p:ext uri="{BB962C8B-B14F-4D97-AF65-F5344CB8AC3E}">
        <p14:creationId xmlns:p14="http://schemas.microsoft.com/office/powerpoint/2010/main" val="2846388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dissolv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dissolv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dissolv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dissolv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TotalTime>
  <Words>5369</Words>
  <Application>Microsoft Office PowerPoint</Application>
  <PresentationFormat>宽屏</PresentationFormat>
  <Paragraphs>1097</Paragraphs>
  <Slides>82</Slides>
  <Notes>11</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82</vt:i4>
      </vt:variant>
    </vt:vector>
  </HeadingPairs>
  <TitlesOfParts>
    <vt:vector size="98" baseType="lpstr">
      <vt:lpstr>Gill Sans</vt:lpstr>
      <vt:lpstr>Helvetica Light</vt:lpstr>
      <vt:lpstr>LiberationSans</vt:lpstr>
      <vt:lpstr>Monotype Sorts</vt:lpstr>
      <vt:lpstr>ＭＳ Ｐゴシック</vt:lpstr>
      <vt:lpstr>等线</vt:lpstr>
      <vt:lpstr>等线 Light</vt:lpstr>
      <vt:lpstr>宋体</vt:lpstr>
      <vt:lpstr>微软雅黑</vt:lpstr>
      <vt:lpstr>Arial</vt:lpstr>
      <vt:lpstr>Calibri</vt:lpstr>
      <vt:lpstr>Helvetica</vt:lpstr>
      <vt:lpstr>Times New Roman</vt:lpstr>
      <vt:lpstr>Wingdings</vt:lpstr>
      <vt:lpstr>Office 主题</vt:lpstr>
      <vt:lpstr>自定义设计方案</vt:lpstr>
      <vt:lpstr>云计算技术</vt:lpstr>
      <vt:lpstr>What we have learned</vt:lpstr>
      <vt:lpstr>Key-Value Store/NoSQL</vt:lpstr>
      <vt:lpstr>Outline</vt:lpstr>
      <vt:lpstr>The Key-Value Abstraction</vt:lpstr>
      <vt:lpstr>The Key-Value Abstraction (2)</vt:lpstr>
      <vt:lpstr>Isn’t that just a database? </vt:lpstr>
      <vt:lpstr>Relational Database Example</vt:lpstr>
      <vt:lpstr>Mismatch with today’s workloads </vt:lpstr>
      <vt:lpstr>Needs of Today’s Workloads</vt:lpstr>
      <vt:lpstr>Scale out, not Scale up</vt:lpstr>
      <vt:lpstr>Scale out, not Scale up</vt:lpstr>
      <vt:lpstr>Key-value/NoSQL Data Model</vt:lpstr>
      <vt:lpstr>Key-value/NoSQL Data Model Example </vt:lpstr>
      <vt:lpstr>Outline</vt:lpstr>
      <vt:lpstr>Cassandra</vt:lpstr>
      <vt:lpstr>Inside Cassandra: Key  Server Mapping</vt:lpstr>
      <vt:lpstr>Data Placement Strategies</vt:lpstr>
      <vt:lpstr>Data Placement Strategies</vt:lpstr>
      <vt:lpstr>Data Placement Strategies</vt:lpstr>
      <vt:lpstr>Writes Overview</vt:lpstr>
      <vt:lpstr>Writes at a replica node</vt:lpstr>
      <vt:lpstr>Writes at a replica node: More details</vt:lpstr>
      <vt:lpstr>Writes at a replica node: More details</vt:lpstr>
      <vt:lpstr>Writes at a replica node: More details</vt:lpstr>
      <vt:lpstr>Reads Overview</vt:lpstr>
      <vt:lpstr>Reads at a replica node</vt:lpstr>
      <vt:lpstr>Reads at a replica node: Bloom filter</vt:lpstr>
      <vt:lpstr>Data structure maintaining &amp; updating</vt:lpstr>
      <vt:lpstr>Cassandra Vs. RDBMS</vt:lpstr>
      <vt:lpstr>Outline</vt:lpstr>
      <vt:lpstr>CAP Theorem Background</vt:lpstr>
      <vt:lpstr>Why is Availability Important? </vt:lpstr>
      <vt:lpstr>Why is Consistency Important?</vt:lpstr>
      <vt:lpstr>Why is Partition-Tolerance Important?</vt:lpstr>
      <vt:lpstr>What’s CAP Theorem?</vt:lpstr>
      <vt:lpstr>How current systems choose?</vt:lpstr>
      <vt:lpstr>So, do AP systems totally give up Consistency? </vt:lpstr>
      <vt:lpstr>Consistency model:  RDBMS vs. Key-value stores</vt:lpstr>
      <vt:lpstr>Back to Cassandra: Mystery of X</vt:lpstr>
      <vt:lpstr>Consistency levels of Cassandra</vt:lpstr>
      <vt:lpstr>Quorums?</vt:lpstr>
      <vt:lpstr>Quorums in Detail</vt:lpstr>
      <vt:lpstr>Quorums in Detail (Contd.)</vt:lpstr>
      <vt:lpstr>Types of Consistency</vt:lpstr>
      <vt:lpstr>Consistency Spectrum</vt:lpstr>
      <vt:lpstr>Consistency</vt:lpstr>
      <vt:lpstr>Consistency Model</vt:lpstr>
      <vt:lpstr>Consistency challenges</vt:lpstr>
      <vt:lpstr>Example</vt:lpstr>
      <vt:lpstr>Strict Consistency </vt:lpstr>
      <vt:lpstr>Strict Consistency </vt:lpstr>
      <vt:lpstr>Strict Consistency</vt:lpstr>
      <vt:lpstr>Sequential Consistency </vt:lpstr>
      <vt:lpstr>Sequential Consistency</vt:lpstr>
      <vt:lpstr>Sequential Consistency</vt:lpstr>
      <vt:lpstr>Sequential Consistency</vt:lpstr>
      <vt:lpstr>Causal Consistency</vt:lpstr>
      <vt:lpstr>Causal Consistency</vt:lpstr>
      <vt:lpstr>Causal Consistency</vt:lpstr>
      <vt:lpstr>Why Causal Consistency?</vt:lpstr>
      <vt:lpstr>Eventual Consistency </vt:lpstr>
      <vt:lpstr>Why Eventual Consistency? </vt:lpstr>
      <vt:lpstr>Realizing Sequential Consistency</vt:lpstr>
      <vt:lpstr>Why (Not) Eventual Consistency?</vt:lpstr>
      <vt:lpstr>Sequential vs. Eventual Consistency</vt:lpstr>
      <vt:lpstr>Example Usage: File Synchronizer</vt:lpstr>
      <vt:lpstr>Operating w/o total connectivity </vt:lpstr>
      <vt:lpstr>Pair-wise synchronization </vt:lpstr>
      <vt:lpstr>Prevent lost updates</vt:lpstr>
      <vt:lpstr>How to prevent lost updates?</vt:lpstr>
      <vt:lpstr>Strawman fix</vt:lpstr>
      <vt:lpstr>How to Deal w/ Conflicts?</vt:lpstr>
      <vt:lpstr>So, What’s Used Where?</vt:lpstr>
      <vt:lpstr>Outline</vt:lpstr>
      <vt:lpstr>HBase</vt:lpstr>
      <vt:lpstr>HBase Architecture</vt:lpstr>
      <vt:lpstr>HBase Architecture</vt:lpstr>
      <vt:lpstr>Strong Consistency: HBase Write-Ahead Log</vt:lpstr>
      <vt:lpstr>Outline</vt:lpstr>
      <vt:lpstr>Summary</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CG</dc:creator>
  <cp:lastModifiedBy>chen guo</cp:lastModifiedBy>
  <cp:revision>4844</cp:revision>
  <dcterms:created xsi:type="dcterms:W3CDTF">2013-05-16T08:36:15Z</dcterms:created>
  <dcterms:modified xsi:type="dcterms:W3CDTF">2018-05-17T23:46:14Z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guoche@microsoft.com</vt:lpwstr>
  </property>
  <property fmtid="{D5CDD505-2E9C-101B-9397-08002B2CF9AE}" pid="6" name="MSIP_Label_f42aa342-8706-4288-bd11-ebb85995028c_SetDate">
    <vt:lpwstr>2017-10-22T19:26:02.4036022+08:00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