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6"/>
  </p:notesMasterIdLst>
  <p:handoutMasterIdLst>
    <p:handoutMasterId r:id="rId57"/>
  </p:handoutMasterIdLst>
  <p:sldIdLst>
    <p:sldId id="292" r:id="rId3"/>
    <p:sldId id="293" r:id="rId4"/>
    <p:sldId id="295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7" r:id="rId51"/>
    <p:sldId id="378" r:id="rId52"/>
    <p:sldId id="379" r:id="rId53"/>
    <p:sldId id="380" r:id="rId54"/>
    <p:sldId id="31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11FB1"/>
    <a:srgbClr val="121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7" autoAdjust="0"/>
    <p:restoredTop sz="90247" autoAdjust="0"/>
  </p:normalViewPr>
  <p:slideViewPr>
    <p:cSldViewPr snapToGrid="0">
      <p:cViewPr varScale="1">
        <p:scale>
          <a:sx n="103" d="100"/>
          <a:sy n="103" d="100"/>
        </p:scale>
        <p:origin x="58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A464-048A-4B17-8F79-F5346374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5EC0-B085-4D9C-BAD6-1253217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4A57-B9E1-4E5F-9C6D-7F00F67A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24C4-78B7-4726-83F0-1C8D85A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1493-03CB-42E5-B6B6-291D97E3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E97-F866-4400-B821-FF033FD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5CB88-CA07-4B61-8522-43ED05D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37F22-7436-4EC0-A49E-C1356D1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783-0B13-4666-AE5D-43F76DE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F5F2-FC68-4764-893B-C1005A7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8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AE3-485C-4979-803D-BD733F1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E197-9DC7-4B06-9705-B6EC050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1E0F-302E-4C75-BC24-0FA90C0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B3-1226-4F05-B695-D98811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F4462-CE83-4233-B8B2-7568621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4DE9-0AB6-4B79-9B57-B8AD927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57E7-E11A-4581-95EC-001E50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32873-A26F-4B9B-9FCC-C9205406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BF6F-7440-481B-8574-7248D96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9E396-DA57-48AD-AE4A-6A1B996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2285-8222-4D52-8E86-F0DA9A3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4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44DE-6650-4103-A0E8-E0A668E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93339-C8A1-4A91-B659-F0F1DFF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3276-9308-42E9-BCD5-DBAFECB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C0375-FCF7-4E0A-8331-A6461B0B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38405-3BF3-4661-A090-DF00799A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83368-E1CB-450C-B76B-7EA6F59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6C820-E8B2-4D5A-9834-49038A7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4DFF2-AF79-46F7-9E8B-29DB1DD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5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3DF4-B365-4428-8D7F-74AC0D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A8DC5-41F7-4F13-B3F4-A2763B6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F84EB-9B4C-44D1-BA4F-D2E43A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33800-94EA-4E9D-8313-C5CEFFE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66FEC-5393-41AD-90A5-E4F8CBA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D277-399A-4669-AEA5-77D1D1D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94129-AD30-4FB6-ABB6-7252D288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CEE9-AB4E-4DD3-8CE1-38A110C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7DC-48B7-4CE4-BBE9-430E80D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E6225-EEA5-40B1-98D1-A6F98623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D9FA1-D5BD-4CE8-8AC5-0F80716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CA80C-52C6-4038-BA4A-A8B281E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D9BA5-1F85-4F9E-88F1-4DCAF6CC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8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15E-A9C4-4BA2-9531-A3BB380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9C8A-4A8F-4856-8687-FC850B94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33D08-BFA9-4BF8-BA25-16D8C0C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B47C-201F-492E-A57D-E4FCABF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D0B70-D2F2-4688-B821-F025A86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4477-02F1-4A9E-8B1D-6DA9D33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3D87-15AB-4FE3-9DBA-F1236F4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F65C-C373-4F2A-88A7-D2EBFD16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0901-86E1-4D68-AC1A-40A87BA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ACA04-045E-4B6F-B2E1-C8B3B33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CEB1-E4D5-4B4D-9DD0-E1351B1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AE3B07-67CE-4E09-8993-A00713C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AF9F-8DC5-437F-8A8F-23563F0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3013-1E90-450D-A89E-E2CD8E1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356E-3B1C-4780-9E7B-2FAD750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16C6-7820-4C2D-A22C-31879222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3789E-9546-4A88-B27A-AE515E4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D798-97CA-4B37-B62C-5F59A1FE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00E-A223-45D9-AA9B-423B2F0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336-8F89-4049-A320-5ECC3466BAA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03EBB-3894-4F8C-BC51-1CA016E1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0EC3-856C-47B4-8447-3AE149EA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408" y="3687641"/>
            <a:ext cx="7939144" cy="12661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200" b="1" dirty="0"/>
              <a:t>陈果 副教授</a:t>
            </a:r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B02C-58F8-480B-AF1B-E5154F49E6BA}"/>
              </a:ext>
            </a:extLst>
          </p:cNvPr>
          <p:cNvSpPr/>
          <p:nvPr/>
        </p:nvSpPr>
        <p:spPr>
          <a:xfrm>
            <a:off x="2582091" y="5249653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dirty="0">
                <a:solidFill>
                  <a:srgbClr val="000000"/>
                </a:solidFill>
                <a:latin typeface="Helvetica Light"/>
                <a:sym typeface="Helvetica Light"/>
                <a:hlinkClick r:id="rId3"/>
              </a:rPr>
              <a:t>https://1989chenguo.github.io/Courses/CloudComputing2018Spring.html</a:t>
            </a:r>
            <a:endParaRPr lang="en-US" altLang="zh-CN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defTabSz="457200">
              <a:defRPr/>
            </a:pPr>
            <a:endParaRPr lang="zh-CN" altLang="en-US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C5584-BFEA-4573-8FE6-40D4CF2C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often to Synchronize?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6814F-451E-46C6-8322-40BEBF54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793AE-3F07-4C39-951B-D325B1FE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Maximum Drift Rate (MDR) </a:t>
            </a:r>
            <a:r>
              <a:rPr lang="en-US" altLang="zh-CN" dirty="0"/>
              <a:t>of a clock </a:t>
            </a:r>
          </a:p>
          <a:p>
            <a:r>
              <a:rPr lang="en-US" altLang="zh-CN" dirty="0"/>
              <a:t>Absolute MDR is defined relative to Coordinated Universal Time (UTC). UTC is the “correct” time at any point of time.</a:t>
            </a:r>
          </a:p>
          <a:p>
            <a:pPr lvl="1"/>
            <a:r>
              <a:rPr lang="en-US" altLang="zh-CN" dirty="0"/>
              <a:t>MDR of a process depends on the environment.</a:t>
            </a:r>
          </a:p>
          <a:p>
            <a:r>
              <a:rPr lang="en-US" altLang="zh-CN" dirty="0"/>
              <a:t>Max drift rate between two clocks with similar MDR is </a:t>
            </a:r>
            <a:r>
              <a:rPr lang="en-US" altLang="zh-CN" b="1" dirty="0">
                <a:solidFill>
                  <a:srgbClr val="FF0000"/>
                </a:solidFill>
              </a:rPr>
              <a:t>2 * MDR</a:t>
            </a:r>
          </a:p>
          <a:p>
            <a:r>
              <a:rPr lang="en-US" altLang="zh-CN" dirty="0"/>
              <a:t>Given a maximum acceptable skew M between any pair of clocks, need to synchronize </a:t>
            </a:r>
          </a:p>
          <a:p>
            <a:pPr lvl="1"/>
            <a:r>
              <a:rPr lang="en-US" altLang="zh-CN" dirty="0"/>
              <a:t>at least once every </a:t>
            </a:r>
            <a:r>
              <a:rPr lang="en-US" altLang="zh-CN" b="1" dirty="0">
                <a:solidFill>
                  <a:srgbClr val="FF0000"/>
                </a:solidFill>
              </a:rPr>
              <a:t>M / (2 * MDR) </a:t>
            </a:r>
            <a:r>
              <a:rPr lang="en-US" altLang="zh-CN" dirty="0"/>
              <a:t>time units</a:t>
            </a:r>
          </a:p>
          <a:p>
            <a:pPr lvl="1"/>
            <a:r>
              <a:rPr lang="en-US" altLang="zh-CN" dirty="0"/>
              <a:t>Since time = distance/speed</a:t>
            </a:r>
          </a:p>
        </p:txBody>
      </p:sp>
    </p:spTree>
    <p:extLst>
      <p:ext uri="{BB962C8B-B14F-4D97-AF65-F5344CB8AC3E}">
        <p14:creationId xmlns:p14="http://schemas.microsoft.com/office/powerpoint/2010/main" val="25547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7137-CFDC-4D33-8F66-AB872AC6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External vs Internal Synchronization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130C80-B089-4366-8F47-D8D199F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4F9D78-3174-450E-99D2-79F54D59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Consider a group of processes</a:t>
            </a:r>
          </a:p>
          <a:p>
            <a:r>
              <a:rPr lang="en-US" altLang="zh-CN" dirty="0"/>
              <a:t>External Synchronization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Each process C(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)’s clock is within a bound D of a well-known clock S external to the group</a:t>
            </a:r>
          </a:p>
          <a:p>
            <a:pPr lvl="1"/>
            <a:r>
              <a:rPr lang="en-US" altLang="zh-CN" dirty="0"/>
              <a:t>|C(</a:t>
            </a:r>
            <a:r>
              <a:rPr lang="en-US" altLang="zh-CN" dirty="0" err="1"/>
              <a:t>i</a:t>
            </a:r>
            <a:r>
              <a:rPr lang="en-US" altLang="zh-CN" dirty="0"/>
              <a:t>) – S| &lt; D at all times</a:t>
            </a:r>
          </a:p>
          <a:p>
            <a:pPr lvl="1"/>
            <a:r>
              <a:rPr lang="en-US" altLang="zh-CN" dirty="0"/>
              <a:t>External clock may be connected to UTC (Universal Coordinated Time) or an atomic clock </a:t>
            </a:r>
          </a:p>
          <a:p>
            <a:pPr lvl="1"/>
            <a:r>
              <a:rPr lang="en-US" altLang="zh-CN" dirty="0"/>
              <a:t>E.g., Cristian’s algorithm, NTP</a:t>
            </a:r>
          </a:p>
          <a:p>
            <a:r>
              <a:rPr lang="en-US" altLang="zh-CN" dirty="0"/>
              <a:t>Internal Synchronization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Every pair of processes in group have clocks within bound D</a:t>
            </a:r>
          </a:p>
          <a:p>
            <a:pPr lvl="1"/>
            <a:r>
              <a:rPr lang="en-US" altLang="zh-CN" dirty="0"/>
              <a:t>|C(</a:t>
            </a:r>
            <a:r>
              <a:rPr lang="en-US" altLang="zh-CN" dirty="0" err="1"/>
              <a:t>i</a:t>
            </a:r>
            <a:r>
              <a:rPr lang="en-US" altLang="zh-CN" dirty="0"/>
              <a:t>) – C(j)| &lt; D at all times and for all processes </a:t>
            </a:r>
            <a:r>
              <a:rPr lang="en-US" altLang="zh-CN" dirty="0" err="1"/>
              <a:t>i</a:t>
            </a:r>
            <a:r>
              <a:rPr lang="en-US" altLang="zh-CN" dirty="0"/>
              <a:t>, j</a:t>
            </a:r>
          </a:p>
          <a:p>
            <a:pPr lvl="1"/>
            <a:r>
              <a:rPr lang="en-US" altLang="zh-CN" dirty="0"/>
              <a:t>E.g., Berkeley algorithm</a:t>
            </a:r>
          </a:p>
        </p:txBody>
      </p:sp>
    </p:spTree>
    <p:extLst>
      <p:ext uri="{BB962C8B-B14F-4D97-AF65-F5344CB8AC3E}">
        <p14:creationId xmlns:p14="http://schemas.microsoft.com/office/powerpoint/2010/main" val="11763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A5F6-DCFE-4737-B88B-44FF65E2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External vs Internal Synchronization (2)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E754D7-8D0C-43A1-9998-FCC85CD1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D9884-B2BA-4A14-9D37-880B1658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External Synchronization with D =&gt; Internal Synchronization with 2*D</a:t>
            </a:r>
          </a:p>
          <a:p>
            <a:endParaRPr lang="en-US" altLang="zh-CN" dirty="0"/>
          </a:p>
          <a:p>
            <a:r>
              <a:rPr lang="en-US" altLang="zh-CN" dirty="0"/>
              <a:t>Internal Synchronization does not imply External Synchronization</a:t>
            </a:r>
          </a:p>
          <a:p>
            <a:pPr lvl="1"/>
            <a:r>
              <a:rPr lang="en-US" altLang="zh-CN" dirty="0"/>
              <a:t>In fact, the entire system may drift away from the external clock S! </a:t>
            </a:r>
          </a:p>
        </p:txBody>
      </p:sp>
    </p:spTree>
    <p:extLst>
      <p:ext uri="{BB962C8B-B14F-4D97-AF65-F5344CB8AC3E}">
        <p14:creationId xmlns:p14="http://schemas.microsoft.com/office/powerpoint/2010/main" val="18697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4565-4D7D-40EA-8E79-D85470BC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BC36AA-0AD8-4F04-8EB6-A66926FD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8058C-1C13-468E-B33A-B47D31CFB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Algorithms for Clock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95377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and basics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Cristian’s algorithm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NTP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Lamport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timestamp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Vector clocks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BA77B3-127C-415E-B9BC-54F25D7C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C8A87-91CD-491F-B4FD-509AADFE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A95674-96EA-4240-AA75-B4E58149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1564098"/>
          </a:xfrm>
        </p:spPr>
        <p:txBody>
          <a:bodyPr/>
          <a:lstStyle/>
          <a:p>
            <a:r>
              <a:rPr lang="en-US" altLang="zh-CN" dirty="0"/>
              <a:t>External time synchronization</a:t>
            </a:r>
          </a:p>
          <a:p>
            <a:r>
              <a:rPr lang="en-US" altLang="zh-CN" dirty="0"/>
              <a:t>All processes P synchronize with a time server S</a:t>
            </a:r>
          </a:p>
        </p:txBody>
      </p:sp>
      <p:cxnSp>
        <p:nvCxnSpPr>
          <p:cNvPr id="18" name="Straight Arrow Connector 4">
            <a:extLst>
              <a:ext uri="{FF2B5EF4-FFF2-40B4-BE49-F238E27FC236}">
                <a16:creationId xmlns:a16="http://schemas.microsoft.com/office/drawing/2014/main" id="{FD5619CB-5F4A-4AEC-B8F0-72019FDF4690}"/>
              </a:ext>
            </a:extLst>
          </p:cNvPr>
          <p:cNvCxnSpPr/>
          <p:nvPr/>
        </p:nvCxnSpPr>
        <p:spPr>
          <a:xfrm>
            <a:off x="2616835" y="3424556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5">
            <a:extLst>
              <a:ext uri="{FF2B5EF4-FFF2-40B4-BE49-F238E27FC236}">
                <a16:creationId xmlns:a16="http://schemas.microsoft.com/office/drawing/2014/main" id="{59B2F230-EB9B-486D-A86E-A78F4A81BE7C}"/>
              </a:ext>
            </a:extLst>
          </p:cNvPr>
          <p:cNvCxnSpPr/>
          <p:nvPr/>
        </p:nvCxnSpPr>
        <p:spPr>
          <a:xfrm>
            <a:off x="2616835" y="4719956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294922CA-6883-49AB-9AE7-923D2A24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360" y="3372169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P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66D71E21-4FAD-4B55-ACA4-3AB30034E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523" y="4340544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F47573F2-3A80-4ED7-B817-8C4220DDD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923" y="2967356"/>
            <a:ext cx="8604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Time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D2823D-3BBE-48AB-A5ED-C943956474D0}"/>
              </a:ext>
            </a:extLst>
          </p:cNvPr>
          <p:cNvGrpSpPr/>
          <p:nvPr/>
        </p:nvGrpSpPr>
        <p:grpSpPr>
          <a:xfrm>
            <a:off x="2321560" y="3421381"/>
            <a:ext cx="2074863" cy="1312863"/>
            <a:chOff x="2321560" y="3421381"/>
            <a:chExt cx="2074863" cy="1312863"/>
          </a:xfrm>
        </p:grpSpPr>
        <p:cxnSp>
          <p:nvCxnSpPr>
            <p:cNvPr id="22" name="Straight Arrow Connector 8">
              <a:extLst>
                <a:ext uri="{FF2B5EF4-FFF2-40B4-BE49-F238E27FC236}">
                  <a16:creationId xmlns:a16="http://schemas.microsoft.com/office/drawing/2014/main" id="{69BB9CDC-0E44-4BE7-A29B-4E08A9C279B2}"/>
                </a:ext>
              </a:extLst>
            </p:cNvPr>
            <p:cNvCxnSpPr/>
            <p:nvPr/>
          </p:nvCxnSpPr>
          <p:spPr>
            <a:xfrm>
              <a:off x="3204210" y="3421381"/>
              <a:ext cx="1089025" cy="1312863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A4C99D0C-032C-421D-8AC8-506F55FCF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560" y="3664269"/>
              <a:ext cx="207486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What’s the time?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3B89BA-1A23-4C83-8589-DEBFD5D96D10}"/>
              </a:ext>
            </a:extLst>
          </p:cNvPr>
          <p:cNvGrpSpPr/>
          <p:nvPr/>
        </p:nvGrpSpPr>
        <p:grpSpPr>
          <a:xfrm>
            <a:off x="4451985" y="3421381"/>
            <a:ext cx="1983235" cy="1312863"/>
            <a:chOff x="4451985" y="3421381"/>
            <a:chExt cx="1983235" cy="1312863"/>
          </a:xfrm>
        </p:grpSpPr>
        <p:cxnSp>
          <p:nvCxnSpPr>
            <p:cNvPr id="25" name="Straight Arrow Connector 13">
              <a:extLst>
                <a:ext uri="{FF2B5EF4-FFF2-40B4-BE49-F238E27FC236}">
                  <a16:creationId xmlns:a16="http://schemas.microsoft.com/office/drawing/2014/main" id="{B9AE12D8-8BE0-4A54-BEAA-A3F88A1F4392}"/>
                </a:ext>
              </a:extLst>
            </p:cNvPr>
            <p:cNvCxnSpPr/>
            <p:nvPr/>
          </p:nvCxnSpPr>
          <p:spPr>
            <a:xfrm flipV="1">
              <a:off x="4667885" y="3421381"/>
              <a:ext cx="754063" cy="1312863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97519CFE-E91B-42DD-99A0-5F505205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1985" y="4064319"/>
              <a:ext cx="19832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Here’s the time </a:t>
              </a: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</a:t>
              </a: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!</a:t>
              </a:r>
            </a:p>
          </p:txBody>
        </p:sp>
      </p:grpSp>
      <p:sp>
        <p:nvSpPr>
          <p:cNvPr id="28" name="TextBox 18">
            <a:extLst>
              <a:ext uri="{FF2B5EF4-FFF2-40B4-BE49-F238E27FC236}">
                <a16:creationId xmlns:a16="http://schemas.microsoft.com/office/drawing/2014/main" id="{509BD3BD-A38D-48C9-B2F4-5FD1EE3EA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010" y="3092769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Set clock to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C97655-0BA3-4388-8CF8-4AAC99118AB1}"/>
              </a:ext>
            </a:extLst>
          </p:cNvPr>
          <p:cNvGrpSpPr/>
          <p:nvPr/>
        </p:nvGrpSpPr>
        <p:grpSpPr>
          <a:xfrm>
            <a:off x="4075748" y="4719956"/>
            <a:ext cx="3369833" cy="525523"/>
            <a:chOff x="4075748" y="4719956"/>
            <a:chExt cx="3369833" cy="525523"/>
          </a:xfrm>
        </p:grpSpPr>
        <p:sp>
          <p:nvSpPr>
            <p:cNvPr id="27" name="TextBox 17">
              <a:extLst>
                <a:ext uri="{FF2B5EF4-FFF2-40B4-BE49-F238E27FC236}">
                  <a16:creationId xmlns:a16="http://schemas.microsoft.com/office/drawing/2014/main" id="{EB960BB2-4013-4CC5-8F27-4715393CE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748" y="4845369"/>
              <a:ext cx="3369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Check local clock to find time </a:t>
              </a: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</a:t>
              </a: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CA8C0AB0-DD0A-4663-9351-435D6E9A3190}"/>
                </a:ext>
              </a:extLst>
            </p:cNvPr>
            <p:cNvCxnSpPr/>
            <p:nvPr/>
          </p:nvCxnSpPr>
          <p:spPr>
            <a:xfrm>
              <a:off x="4531360" y="4719956"/>
              <a:ext cx="0" cy="22860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114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F5E3-A43E-47A4-8EFC-CF70115E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Wrong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96EE3C-4D67-440F-85E1-64C97DC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EAE89-410A-4722-8BC7-A8853FAC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3245142"/>
          </a:xfrm>
        </p:spPr>
        <p:txBody>
          <a:bodyPr/>
          <a:lstStyle/>
          <a:p>
            <a:r>
              <a:rPr lang="en-US" altLang="zh-CN" dirty="0"/>
              <a:t>By the time response message is received at P, </a:t>
            </a:r>
            <a:r>
              <a:rPr lang="en-US" altLang="zh-CN" b="1" dirty="0">
                <a:solidFill>
                  <a:srgbClr val="FF0000"/>
                </a:solidFill>
              </a:rPr>
              <a:t>time has moved on</a:t>
            </a:r>
          </a:p>
          <a:p>
            <a:pPr lvl="1"/>
            <a:r>
              <a:rPr lang="en-US" altLang="zh-CN" dirty="0"/>
              <a:t>P’s time set to t is inaccurate!</a:t>
            </a:r>
          </a:p>
          <a:p>
            <a:r>
              <a:rPr lang="en-US" altLang="zh-CN" dirty="0"/>
              <a:t>Inaccuracy = a function of </a:t>
            </a:r>
            <a:r>
              <a:rPr lang="en-US" altLang="zh-CN" b="1" dirty="0">
                <a:solidFill>
                  <a:srgbClr val="FF0000"/>
                </a:solidFill>
              </a:rPr>
              <a:t>message latencies</a:t>
            </a:r>
          </a:p>
          <a:p>
            <a:pPr lvl="1"/>
            <a:r>
              <a:rPr lang="en-US" altLang="zh-CN" dirty="0"/>
              <a:t>Since latencies unbounded in an asynchronous system, the inaccuracy cannot be bounded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99C6A-F622-401E-9199-540D7B7E09FA}"/>
              </a:ext>
            </a:extLst>
          </p:cNvPr>
          <p:cNvCxnSpPr/>
          <p:nvPr/>
        </p:nvCxnSpPr>
        <p:spPr>
          <a:xfrm>
            <a:off x="3114675" y="4936114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8DE3BC-9A36-42FD-BC78-76EB1FA73232}"/>
              </a:ext>
            </a:extLst>
          </p:cNvPr>
          <p:cNvCxnSpPr/>
          <p:nvPr/>
        </p:nvCxnSpPr>
        <p:spPr>
          <a:xfrm>
            <a:off x="3114675" y="6231514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8D420B-A129-4807-A456-84B8D5C4F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83727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CDC82-F66E-41D8-B88B-2E92F00D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852102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96F881-3EAB-4218-9F58-179FACEA850F}"/>
              </a:ext>
            </a:extLst>
          </p:cNvPr>
          <p:cNvCxnSpPr/>
          <p:nvPr/>
        </p:nvCxnSpPr>
        <p:spPr>
          <a:xfrm>
            <a:off x="3702050" y="4932939"/>
            <a:ext cx="1089025" cy="131286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26653B23-BEBF-4EE8-AEE4-6E76A74B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4478914"/>
            <a:ext cx="8604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A49C17F3-6C14-47B1-96F7-EFC892A3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75827"/>
            <a:ext cx="207486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What’s the time?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D83657AF-A14D-47FE-972B-1CFE37D33017}"/>
              </a:ext>
            </a:extLst>
          </p:cNvPr>
          <p:cNvCxnSpPr/>
          <p:nvPr/>
        </p:nvCxnSpPr>
        <p:spPr>
          <a:xfrm flipV="1">
            <a:off x="5165725" y="4932939"/>
            <a:ext cx="754063" cy="131286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3" name="TextBox 16">
            <a:extLst>
              <a:ext uri="{FF2B5EF4-FFF2-40B4-BE49-F238E27FC236}">
                <a16:creationId xmlns:a16="http://schemas.microsoft.com/office/drawing/2014/main" id="{41695BA3-6395-4BC3-83EF-2F708214E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5575877"/>
            <a:ext cx="1983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Here’s the time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!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3E014795-F302-46F4-8628-0DBDB2A8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6356927"/>
            <a:ext cx="3369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Check local clock to find time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F958BC0C-BBA5-44E6-85A0-2F8D70C0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604327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Set clock to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05FED4C-3B4F-4D05-92CE-F49FAEA071B6}"/>
              </a:ext>
            </a:extLst>
          </p:cNvPr>
          <p:cNvCxnSpPr/>
          <p:nvPr/>
        </p:nvCxnSpPr>
        <p:spPr>
          <a:xfrm>
            <a:off x="5029200" y="6231514"/>
            <a:ext cx="0" cy="22860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4658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3A0F-BFCA-4086-BDA0-3AF3B903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Cristian’s Algorithm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01B0B8-0D90-4704-851C-3ADA02EF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4153D-CDAE-47C1-99D6-C11AD4F1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 measures the round-trip-time RTT of message exchange</a:t>
            </a:r>
          </a:p>
          <a:p>
            <a:r>
              <a:rPr lang="en-US" altLang="zh-CN" dirty="0"/>
              <a:t>Suppose we know the minimum P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S latency = </a:t>
            </a:r>
            <a:r>
              <a:rPr lang="en-US" altLang="zh-CN" b="1" u="sng" dirty="0"/>
              <a:t>min1</a:t>
            </a:r>
          </a:p>
          <a:p>
            <a:r>
              <a:rPr lang="en-US" altLang="zh-CN" dirty="0"/>
              <a:t>And the minimum 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P latency = </a:t>
            </a:r>
            <a:r>
              <a:rPr lang="en-US" altLang="zh-CN" b="1" u="sng" dirty="0"/>
              <a:t>min2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The actual time at P when it receives response is between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[t+min2, t+RTT-min1]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058B9-D114-4281-B1AD-2775AA86C63D}"/>
              </a:ext>
            </a:extLst>
          </p:cNvPr>
          <p:cNvCxnSpPr/>
          <p:nvPr/>
        </p:nvCxnSpPr>
        <p:spPr>
          <a:xfrm>
            <a:off x="3114675" y="4936114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BB98EB-185F-4F43-A996-9370216DA948}"/>
              </a:ext>
            </a:extLst>
          </p:cNvPr>
          <p:cNvCxnSpPr/>
          <p:nvPr/>
        </p:nvCxnSpPr>
        <p:spPr>
          <a:xfrm>
            <a:off x="3114675" y="6231514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D38845-9730-49F7-8593-4EF1D953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83727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95F44-4A02-4D0A-A73F-6E22DB89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852102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B1E501-AF22-4667-AEDA-8A1F84B68FBF}"/>
              </a:ext>
            </a:extLst>
          </p:cNvPr>
          <p:cNvCxnSpPr/>
          <p:nvPr/>
        </p:nvCxnSpPr>
        <p:spPr>
          <a:xfrm>
            <a:off x="3702050" y="4932939"/>
            <a:ext cx="1089025" cy="131286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0613778B-0AF4-473B-8FF5-9E56BE2A9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4478914"/>
            <a:ext cx="8604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C4992D91-FC6C-4763-B851-6C514F9A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75827"/>
            <a:ext cx="207486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What’s the time?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7887FB87-A70D-4048-98B6-231A5B5F7865}"/>
              </a:ext>
            </a:extLst>
          </p:cNvPr>
          <p:cNvCxnSpPr/>
          <p:nvPr/>
        </p:nvCxnSpPr>
        <p:spPr>
          <a:xfrm flipV="1">
            <a:off x="5165725" y="4932939"/>
            <a:ext cx="754063" cy="131286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3" name="TextBox 16">
            <a:extLst>
              <a:ext uri="{FF2B5EF4-FFF2-40B4-BE49-F238E27FC236}">
                <a16:creationId xmlns:a16="http://schemas.microsoft.com/office/drawing/2014/main" id="{FC72A64C-4E54-4AF3-8D96-88854D96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5575877"/>
            <a:ext cx="1983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Here’s the time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!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1AF559A2-08FA-4134-A1C2-B06A7820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6356927"/>
            <a:ext cx="3369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Check local clock to find time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880E1CE7-AE45-4D41-A0DF-F0DB785DE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2" y="4521717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Set clock to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618A4207-AD94-4D82-BAC6-64AB38FB9B94}"/>
              </a:ext>
            </a:extLst>
          </p:cNvPr>
          <p:cNvCxnSpPr/>
          <p:nvPr/>
        </p:nvCxnSpPr>
        <p:spPr>
          <a:xfrm>
            <a:off x="5029200" y="6231514"/>
            <a:ext cx="0" cy="22860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Left Brace 3">
            <a:extLst>
              <a:ext uri="{FF2B5EF4-FFF2-40B4-BE49-F238E27FC236}">
                <a16:creationId xmlns:a16="http://schemas.microsoft.com/office/drawing/2014/main" id="{DCEEFA55-F791-49AE-A0FF-E88CB4FA7E2E}"/>
              </a:ext>
            </a:extLst>
          </p:cNvPr>
          <p:cNvSpPr/>
          <p:nvPr/>
        </p:nvSpPr>
        <p:spPr bwMode="auto">
          <a:xfrm rot="5400000">
            <a:off x="4676775" y="3632778"/>
            <a:ext cx="228600" cy="2133600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29CB5A-1F4A-469D-BD1A-3B3C06003F1D}"/>
              </a:ext>
            </a:extLst>
          </p:cNvPr>
          <p:cNvSpPr/>
          <p:nvPr/>
        </p:nvSpPr>
        <p:spPr>
          <a:xfrm>
            <a:off x="4397615" y="4164328"/>
            <a:ext cx="74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RTT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5DB2-248C-40E4-A2B4-1B503845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Cristian’s Algorithm Final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0A403B-6F68-4371-B196-77EEA9BF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4FA64-D166-4E54-B8A2-3D8BB372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actual time at P when it receives response is between </a:t>
            </a:r>
            <a:r>
              <a:rPr lang="en-US" altLang="zh-CN" b="1" dirty="0">
                <a:solidFill>
                  <a:srgbClr val="FF0000"/>
                </a:solidFill>
              </a:rPr>
              <a:t>[t+min2, t+RTT-min1]</a:t>
            </a:r>
          </a:p>
          <a:p>
            <a:r>
              <a:rPr lang="en-US" altLang="zh-CN" dirty="0"/>
              <a:t>P sets its time to halfway through this interval</a:t>
            </a:r>
          </a:p>
          <a:p>
            <a:pPr lvl="1"/>
            <a:r>
              <a:rPr lang="en-US" altLang="zh-CN" dirty="0"/>
              <a:t>To: </a:t>
            </a:r>
            <a:r>
              <a:rPr lang="en-US" altLang="zh-CN" b="1" u="sng" dirty="0"/>
              <a:t>t + (RTT+min2-min1)/2</a:t>
            </a:r>
          </a:p>
          <a:p>
            <a:r>
              <a:rPr lang="en-US" altLang="zh-CN" dirty="0"/>
              <a:t>Error is at most </a:t>
            </a:r>
            <a:r>
              <a:rPr lang="en-US" altLang="zh-CN" b="1" u="sng" dirty="0"/>
              <a:t>(RTT+min2-min1)/2</a:t>
            </a:r>
          </a:p>
          <a:p>
            <a:pPr lvl="1"/>
            <a:r>
              <a:rPr lang="en-US" altLang="zh-CN" dirty="0"/>
              <a:t>Bounded!</a:t>
            </a:r>
          </a:p>
          <a:p>
            <a:endParaRPr lang="zh-CN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18A05-01E3-4A71-9943-7B45493B7A3F}"/>
              </a:ext>
            </a:extLst>
          </p:cNvPr>
          <p:cNvCxnSpPr/>
          <p:nvPr/>
        </p:nvCxnSpPr>
        <p:spPr>
          <a:xfrm>
            <a:off x="3114675" y="4936114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6E3C98-60C8-42E6-9F45-EB06F9124FDD}"/>
              </a:ext>
            </a:extLst>
          </p:cNvPr>
          <p:cNvCxnSpPr/>
          <p:nvPr/>
        </p:nvCxnSpPr>
        <p:spPr>
          <a:xfrm>
            <a:off x="3114675" y="6231514"/>
            <a:ext cx="561657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B01D23-C9D3-4829-A0A5-9C2DD514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83727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7C452-66AE-4707-B8AE-D1437B37C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852102"/>
            <a:ext cx="3905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8DAA9D-A269-4F85-B1A1-18A69FF60D72}"/>
              </a:ext>
            </a:extLst>
          </p:cNvPr>
          <p:cNvCxnSpPr/>
          <p:nvPr/>
        </p:nvCxnSpPr>
        <p:spPr>
          <a:xfrm>
            <a:off x="3702050" y="4932939"/>
            <a:ext cx="1089025" cy="131286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2DC0CE5E-5EEE-4AC6-B224-CBAB5A15E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4478914"/>
            <a:ext cx="8604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Time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8BB7E4A-76EF-4FAD-9EEB-D17EFD3B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75827"/>
            <a:ext cx="207486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What’s the time?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92D7A4A7-A794-42C6-B018-77761DE29A4C}"/>
              </a:ext>
            </a:extLst>
          </p:cNvPr>
          <p:cNvCxnSpPr/>
          <p:nvPr/>
        </p:nvCxnSpPr>
        <p:spPr>
          <a:xfrm flipV="1">
            <a:off x="5165725" y="4932939"/>
            <a:ext cx="754063" cy="131286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3" name="TextBox 16">
            <a:extLst>
              <a:ext uri="{FF2B5EF4-FFF2-40B4-BE49-F238E27FC236}">
                <a16:creationId xmlns:a16="http://schemas.microsoft.com/office/drawing/2014/main" id="{6C1C824B-853F-48D1-AE9D-7BCEB945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5575877"/>
            <a:ext cx="1983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Here’s the time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!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6A67683E-862D-4119-8411-2B12130FD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6356927"/>
            <a:ext cx="3369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Check local clock to find time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9E850078-95B9-4811-ABAD-71CA14ECD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2" y="4521717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Set clock to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t</a:t>
            </a:r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294110F6-88D1-4444-B673-7F05DE49D102}"/>
              </a:ext>
            </a:extLst>
          </p:cNvPr>
          <p:cNvCxnSpPr/>
          <p:nvPr/>
        </p:nvCxnSpPr>
        <p:spPr>
          <a:xfrm>
            <a:off x="5029200" y="6231514"/>
            <a:ext cx="0" cy="22860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sp>
        <p:nvSpPr>
          <p:cNvPr id="17" name="Left Brace 3">
            <a:extLst>
              <a:ext uri="{FF2B5EF4-FFF2-40B4-BE49-F238E27FC236}">
                <a16:creationId xmlns:a16="http://schemas.microsoft.com/office/drawing/2014/main" id="{B432D0DE-3D82-4D8A-A821-C7C33ADE846C}"/>
              </a:ext>
            </a:extLst>
          </p:cNvPr>
          <p:cNvSpPr/>
          <p:nvPr/>
        </p:nvSpPr>
        <p:spPr bwMode="auto">
          <a:xfrm rot="5400000">
            <a:off x="4676775" y="3632778"/>
            <a:ext cx="228600" cy="2133600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AFB436-9A1C-4B26-A04A-D6AFA7FD39AB}"/>
              </a:ext>
            </a:extLst>
          </p:cNvPr>
          <p:cNvSpPr/>
          <p:nvPr/>
        </p:nvSpPr>
        <p:spPr>
          <a:xfrm>
            <a:off x="4397615" y="4164328"/>
            <a:ext cx="74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RTT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0BBF88-85A7-4623-95F0-655B85F0355B}"/>
              </a:ext>
            </a:extLst>
          </p:cNvPr>
          <p:cNvSpPr/>
          <p:nvPr/>
        </p:nvSpPr>
        <p:spPr>
          <a:xfrm>
            <a:off x="889307" y="3688152"/>
            <a:ext cx="10603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/>
              <a:t>If error is too high, take multiple readings and average them</a:t>
            </a:r>
          </a:p>
        </p:txBody>
      </p:sp>
    </p:spTree>
    <p:extLst>
      <p:ext uri="{BB962C8B-B14F-4D97-AF65-F5344CB8AC3E}">
        <p14:creationId xmlns:p14="http://schemas.microsoft.com/office/powerpoint/2010/main" val="24865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and basics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Cristian’s algorithm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Lamport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timestamp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Vector clocks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3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34DBB2-A3AC-45F4-A6E4-74A3A25ED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5408936"/>
          </a:xfrm>
        </p:spPr>
        <p:txBody>
          <a:bodyPr>
            <a:normAutofit fontScale="92500" lnSpcReduction="20000"/>
          </a:bodyPr>
          <a:lstStyle/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  <a:endParaRPr kumimoji="1" lang="en-US" altLang="zh-CN" sz="2700" b="1" dirty="0">
              <a:solidFill>
                <a:sysClr val="windowText" lastClr="000000"/>
              </a:solidFill>
              <a:sym typeface="Helvetica Light"/>
            </a:endParaRP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sz="2700" dirty="0">
                <a:solidFill>
                  <a:sysClr val="windowText" lastClr="000000"/>
                </a:solidFill>
                <a:sym typeface="Helvetica Light"/>
              </a:rPr>
              <a:t>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Introduction to 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MapReduce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Gossip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Membership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P2P systems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Key-value Stores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Basics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Cassandra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CAP theorem &amp; Consistency models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HBase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842683" y="1105989"/>
            <a:ext cx="9516465" cy="5587419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endParaRPr kumimoji="1" lang="en-US" altLang="zh-CN" sz="2000" b="1" dirty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03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9D524-B4EA-4B7B-A0FF-D5F4A0AB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NTP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5075B7-E37A-4908-9C09-834555BC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AF2A4-9492-4FF4-AF8B-DBB9DC8D7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3089988" cy="4910329"/>
          </a:xfrm>
        </p:spPr>
        <p:txBody>
          <a:bodyPr/>
          <a:lstStyle/>
          <a:p>
            <a:r>
              <a:rPr lang="en-US" altLang="zh-CN" dirty="0"/>
              <a:t>NTP = Network Time Protocol</a:t>
            </a:r>
          </a:p>
          <a:p>
            <a:r>
              <a:rPr lang="en-US" altLang="zh-CN" dirty="0"/>
              <a:t>Used everywhere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90573-0EDD-4F26-95FB-59E25600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43" y="1126390"/>
            <a:ext cx="8342857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3B114-83F3-4195-93CB-D1A98E22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NTP Details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BAA777-FB6B-41EA-B839-1990F112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D7183F25-3E91-4725-975F-0FAF0981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1924373"/>
          </a:xfrm>
        </p:spPr>
        <p:txBody>
          <a:bodyPr/>
          <a:lstStyle/>
          <a:p>
            <a:r>
              <a:rPr lang="en-US" altLang="zh-CN" dirty="0"/>
              <a:t>NTP Servers organized in a tree</a:t>
            </a:r>
          </a:p>
          <a:p>
            <a:r>
              <a:rPr lang="en-US" altLang="zh-CN" dirty="0"/>
              <a:t>Each Client = a leaf of tree</a:t>
            </a:r>
          </a:p>
          <a:p>
            <a:r>
              <a:rPr lang="en-US" altLang="zh-CN" dirty="0"/>
              <a:t>Each node synchronizes with its tree parent</a:t>
            </a:r>
          </a:p>
        </p:txBody>
      </p:sp>
      <p:sp>
        <p:nvSpPr>
          <p:cNvPr id="5" name="Hexagon 3">
            <a:extLst>
              <a:ext uri="{FF2B5EF4-FFF2-40B4-BE49-F238E27FC236}">
                <a16:creationId xmlns:a16="http://schemas.microsoft.com/office/drawing/2014/main" id="{944CDF65-CDFE-4CE2-A023-B40E8AFA9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435506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" name="Hexagon 4">
            <a:extLst>
              <a:ext uri="{FF2B5EF4-FFF2-40B4-BE49-F238E27FC236}">
                <a16:creationId xmlns:a16="http://schemas.microsoft.com/office/drawing/2014/main" id="{8A7BCC19-9D08-4C0D-A8C7-A6FF2B39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498371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" name="Hexagon 5">
            <a:extLst>
              <a:ext uri="{FF2B5EF4-FFF2-40B4-BE49-F238E27FC236}">
                <a16:creationId xmlns:a16="http://schemas.microsoft.com/office/drawing/2014/main" id="{D834AAB1-8BD0-45C2-8B60-1A4E963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498371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" name="Hexagon 6">
            <a:extLst>
              <a:ext uri="{FF2B5EF4-FFF2-40B4-BE49-F238E27FC236}">
                <a16:creationId xmlns:a16="http://schemas.microsoft.com/office/drawing/2014/main" id="{96B70C47-26AC-4A31-96A5-22A93D21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98371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" name="Hexagon 7">
            <a:extLst>
              <a:ext uri="{FF2B5EF4-FFF2-40B4-BE49-F238E27FC236}">
                <a16:creationId xmlns:a16="http://schemas.microsoft.com/office/drawing/2014/main" id="{897D7C67-2B1A-4221-91CE-7986193D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566951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" name="Hexagon 8">
            <a:extLst>
              <a:ext uri="{FF2B5EF4-FFF2-40B4-BE49-F238E27FC236}">
                <a16:creationId xmlns:a16="http://schemas.microsoft.com/office/drawing/2014/main" id="{CBF2298D-0AB6-442B-AE8D-F8204CA2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566951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1" name="Hexagon 9">
            <a:extLst>
              <a:ext uri="{FF2B5EF4-FFF2-40B4-BE49-F238E27FC236}">
                <a16:creationId xmlns:a16="http://schemas.microsoft.com/office/drawing/2014/main" id="{239253EC-4562-4D48-903B-FB69B904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025" y="566951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2" name="Hexagon 10">
            <a:extLst>
              <a:ext uri="{FF2B5EF4-FFF2-40B4-BE49-F238E27FC236}">
                <a16:creationId xmlns:a16="http://schemas.microsoft.com/office/drawing/2014/main" id="{BF3ECCB7-9B0D-4DEC-87FB-389F018B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5669510"/>
            <a:ext cx="533400" cy="342900"/>
          </a:xfrm>
          <a:prstGeom prst="hexagon">
            <a:avLst>
              <a:gd name="adj" fmla="val 25004"/>
              <a:gd name="vf" fmla="val 115470"/>
            </a:avLst>
          </a:prstGeom>
          <a:solidFill>
            <a:srgbClr val="008000"/>
          </a:soli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1541F30-A5D5-4FC9-9138-033198C1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825" y="6237835"/>
            <a:ext cx="93503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Client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9823DEFB-251E-4E67-97CE-B19C3C057487}"/>
              </a:ext>
            </a:extLst>
          </p:cNvPr>
          <p:cNvCxnSpPr/>
          <p:nvPr/>
        </p:nvCxnSpPr>
        <p:spPr>
          <a:xfrm>
            <a:off x="3984625" y="6012410"/>
            <a:ext cx="0" cy="2286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CDB20603-80FA-4EE6-AC13-E74280C80822}"/>
              </a:ext>
            </a:extLst>
          </p:cNvPr>
          <p:cNvCxnSpPr/>
          <p:nvPr/>
        </p:nvCxnSpPr>
        <p:spPr>
          <a:xfrm flipH="1">
            <a:off x="3222625" y="5326610"/>
            <a:ext cx="533400" cy="3429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7E868A-B51C-4B05-9B78-F016082D619C}"/>
              </a:ext>
            </a:extLst>
          </p:cNvPr>
          <p:cNvCxnSpPr>
            <a:stCxn id="5" idx="2"/>
            <a:endCxn id="6" idx="2"/>
          </p:cNvCxnSpPr>
          <p:nvPr/>
        </p:nvCxnSpPr>
        <p:spPr>
          <a:xfrm flipH="1">
            <a:off x="3984625" y="4697960"/>
            <a:ext cx="695325" cy="4572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AC47B6BD-9252-4B97-8BEE-71EA585C73D7}"/>
              </a:ext>
            </a:extLst>
          </p:cNvPr>
          <p:cNvCxnSpPr/>
          <p:nvPr/>
        </p:nvCxnSpPr>
        <p:spPr>
          <a:xfrm>
            <a:off x="3756025" y="5326610"/>
            <a:ext cx="304800" cy="3429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ED384080-9AEA-4E34-B28F-54005F62A1F7}"/>
              </a:ext>
            </a:extLst>
          </p:cNvPr>
          <p:cNvCxnSpPr/>
          <p:nvPr/>
        </p:nvCxnSpPr>
        <p:spPr>
          <a:xfrm>
            <a:off x="4746625" y="5326610"/>
            <a:ext cx="304800" cy="3429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>
            <a:extLst>
              <a:ext uri="{FF2B5EF4-FFF2-40B4-BE49-F238E27FC236}">
                <a16:creationId xmlns:a16="http://schemas.microsoft.com/office/drawing/2014/main" id="{FF5757A5-4BF3-4987-98AA-3291AE006F7D}"/>
              </a:ext>
            </a:extLst>
          </p:cNvPr>
          <p:cNvCxnSpPr/>
          <p:nvPr/>
        </p:nvCxnSpPr>
        <p:spPr>
          <a:xfrm>
            <a:off x="5813425" y="5326610"/>
            <a:ext cx="685800" cy="3429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EFA23929-3B25-473E-9CCE-52E7A4F2DB60}"/>
              </a:ext>
            </a:extLst>
          </p:cNvPr>
          <p:cNvCxnSpPr>
            <a:endCxn id="8" idx="2"/>
          </p:cNvCxnSpPr>
          <p:nvPr/>
        </p:nvCxnSpPr>
        <p:spPr>
          <a:xfrm>
            <a:off x="4975225" y="4713835"/>
            <a:ext cx="533400" cy="44132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83C31EAD-291C-4F91-84FE-6679BA6C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2" y="4297910"/>
            <a:ext cx="179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Primary servers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19162051-EF0F-45C8-8FDE-772295988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2" y="4907510"/>
            <a:ext cx="205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Secondary servers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499AF41E-6AB2-4410-89BE-18B182F3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2" y="5669510"/>
            <a:ext cx="177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Tertiary servers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D6C0E0-7E5F-4BA4-AEF2-A3D474E68FFF}"/>
              </a:ext>
            </a:extLst>
          </p:cNvPr>
          <p:cNvCxnSpPr/>
          <p:nvPr/>
        </p:nvCxnSpPr>
        <p:spPr>
          <a:xfrm flipH="1">
            <a:off x="4697412" y="4678910"/>
            <a:ext cx="152400" cy="30480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A1F9-6AAD-4DA0-9794-E92B094B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NTP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D816F-4A64-4413-9FB6-18BDC02E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5BCEB-6686-4146-96EA-A69529BB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2434541"/>
          </a:xfrm>
        </p:spPr>
        <p:txBody>
          <a:bodyPr/>
          <a:lstStyle/>
          <a:p>
            <a:r>
              <a:rPr lang="en-US" altLang="zh-CN" dirty="0"/>
              <a:t>Child calculates </a:t>
            </a:r>
            <a:r>
              <a:rPr lang="en-US" altLang="zh-CN" b="1" dirty="0">
                <a:solidFill>
                  <a:srgbClr val="FF0000"/>
                </a:solidFill>
              </a:rPr>
              <a:t>offset</a:t>
            </a:r>
            <a:r>
              <a:rPr lang="en-US" altLang="zh-CN" dirty="0"/>
              <a:t> between its clock and parent’s clock</a:t>
            </a:r>
          </a:p>
          <a:p>
            <a:r>
              <a:rPr lang="en-US" altLang="zh-CN" dirty="0"/>
              <a:t>Offset is calculated as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o = (tr1 – tr2 + ts2 – ts1)/2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D867F658-22D4-4371-9486-CF5F7A97FEFA}"/>
              </a:ext>
            </a:extLst>
          </p:cNvPr>
          <p:cNvCxnSpPr/>
          <p:nvPr/>
        </p:nvCxnSpPr>
        <p:spPr bwMode="auto">
          <a:xfrm>
            <a:off x="2520723" y="4735297"/>
            <a:ext cx="76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EAFD900A-322E-4917-A486-9C0369C91981}"/>
              </a:ext>
            </a:extLst>
          </p:cNvPr>
          <p:cNvCxnSpPr/>
          <p:nvPr/>
        </p:nvCxnSpPr>
        <p:spPr bwMode="auto">
          <a:xfrm>
            <a:off x="2520723" y="5821147"/>
            <a:ext cx="76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AFFA5997-A5FE-4016-A8A2-2AC3AFC0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842" y="4449616"/>
            <a:ext cx="867484" cy="46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Child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C8C912C-B17E-4204-9FDE-431AE6A3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961" y="5535585"/>
            <a:ext cx="970069" cy="46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Parent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2812CBBF-137D-4652-919D-01994F86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596" y="4263809"/>
            <a:ext cx="783173" cy="46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Time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0BB6C02-E949-4052-A6F3-0F001CCBC6A3}"/>
              </a:ext>
            </a:extLst>
          </p:cNvPr>
          <p:cNvGrpSpPr/>
          <p:nvPr/>
        </p:nvGrpSpPr>
        <p:grpSpPr>
          <a:xfrm>
            <a:off x="2063599" y="4735297"/>
            <a:ext cx="2509037" cy="1085850"/>
            <a:chOff x="2063599" y="4735297"/>
            <a:chExt cx="2509037" cy="1085850"/>
          </a:xfrm>
        </p:grpSpPr>
        <p:cxnSp>
          <p:nvCxnSpPr>
            <p:cNvPr id="10" name="Straight Arrow Connector 8">
              <a:extLst>
                <a:ext uri="{FF2B5EF4-FFF2-40B4-BE49-F238E27FC236}">
                  <a16:creationId xmlns:a16="http://schemas.microsoft.com/office/drawing/2014/main" id="{6A6A5811-77CA-4938-8AC0-8FF070C7DBD4}"/>
                </a:ext>
              </a:extLst>
            </p:cNvPr>
            <p:cNvCxnSpPr/>
            <p:nvPr/>
          </p:nvCxnSpPr>
          <p:spPr bwMode="auto">
            <a:xfrm>
              <a:off x="2901723" y="4735297"/>
              <a:ext cx="990600" cy="108585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661D35EA-A48E-438F-AADC-0CDAFF038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599" y="4906866"/>
              <a:ext cx="2509037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Let’s start protocol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3E7C2B-EF47-44D2-80D8-7DDAA6406327}"/>
              </a:ext>
            </a:extLst>
          </p:cNvPr>
          <p:cNvGrpSpPr/>
          <p:nvPr/>
        </p:nvGrpSpPr>
        <p:grpSpPr>
          <a:xfrm>
            <a:off x="4196904" y="4735297"/>
            <a:ext cx="1492611" cy="1085850"/>
            <a:chOff x="4196904" y="4735297"/>
            <a:chExt cx="1492611" cy="1085850"/>
          </a:xfrm>
        </p:grpSpPr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8ECA438C-391E-4C0E-831D-07F511694CB9}"/>
                </a:ext>
              </a:extLst>
            </p:cNvPr>
            <p:cNvCxnSpPr/>
            <p:nvPr/>
          </p:nvCxnSpPr>
          <p:spPr bwMode="auto">
            <a:xfrm flipV="1">
              <a:off x="4349523" y="4735297"/>
              <a:ext cx="685800" cy="108585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2807BB71-545B-4CA6-ABF0-67AC4AF1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904" y="5306960"/>
              <a:ext cx="1492611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Message 1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143819-65CE-44FD-AFB4-2C8E504D26F3}"/>
              </a:ext>
            </a:extLst>
          </p:cNvPr>
          <p:cNvGrpSpPr/>
          <p:nvPr/>
        </p:nvGrpSpPr>
        <p:grpSpPr>
          <a:xfrm>
            <a:off x="3968335" y="5821147"/>
            <a:ext cx="3175646" cy="1033462"/>
            <a:chOff x="3968335" y="5821147"/>
            <a:chExt cx="3175646" cy="1033462"/>
          </a:xfrm>
        </p:grpSpPr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DE0C26F4-662D-4949-80E9-88DA399BE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335" y="6392929"/>
              <a:ext cx="3175646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Message 1 send time </a:t>
              </a:r>
              <a:r>
                <a:rPr lang="en-US" altLang="en-US" sz="2400" b="1" i="1" dirty="0">
                  <a:solidFill>
                    <a:srgbClr val="FF0000"/>
                  </a:solidFill>
                </a:rPr>
                <a:t>ts1</a:t>
              </a:r>
            </a:p>
          </p:txBody>
        </p:sp>
        <p:cxnSp>
          <p:nvCxnSpPr>
            <p:cNvPr id="16" name="Straight Arrow Connector 23">
              <a:extLst>
                <a:ext uri="{FF2B5EF4-FFF2-40B4-BE49-F238E27FC236}">
                  <a16:creationId xmlns:a16="http://schemas.microsoft.com/office/drawing/2014/main" id="{CFD3E8BF-DE46-46B2-B637-1FC614D83563}"/>
                </a:ext>
              </a:extLst>
            </p:cNvPr>
            <p:cNvCxnSpPr/>
            <p:nvPr/>
          </p:nvCxnSpPr>
          <p:spPr bwMode="auto">
            <a:xfrm>
              <a:off x="4349523" y="5821147"/>
              <a:ext cx="0" cy="6858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C045E4-618A-471A-9A17-383A3ED28964}"/>
              </a:ext>
            </a:extLst>
          </p:cNvPr>
          <p:cNvGrpSpPr/>
          <p:nvPr/>
        </p:nvGrpSpPr>
        <p:grpSpPr>
          <a:xfrm>
            <a:off x="5873071" y="3992366"/>
            <a:ext cx="3175646" cy="742931"/>
            <a:chOff x="5873071" y="3992366"/>
            <a:chExt cx="3175646" cy="742931"/>
          </a:xfrm>
        </p:grpSpPr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0DC62274-6CDB-4B85-8906-201CCD4E6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3071" y="3992366"/>
              <a:ext cx="3175646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Message 2 send time </a:t>
              </a:r>
              <a:r>
                <a:rPr lang="en-US" altLang="en-US" sz="2400" b="1" i="1" dirty="0">
                  <a:solidFill>
                    <a:srgbClr val="FF0000"/>
                  </a:solidFill>
                </a:rPr>
                <a:t>ts2</a:t>
              </a:r>
            </a:p>
          </p:txBody>
        </p:sp>
        <p:cxnSp>
          <p:nvCxnSpPr>
            <p:cNvPr id="18" name="Straight Arrow Connector 27">
              <a:extLst>
                <a:ext uri="{FF2B5EF4-FFF2-40B4-BE49-F238E27FC236}">
                  <a16:creationId xmlns:a16="http://schemas.microsoft.com/office/drawing/2014/main" id="{25B12F32-2933-4E94-8C3F-ED75443C02B8}"/>
                </a:ext>
              </a:extLst>
            </p:cNvPr>
            <p:cNvCxnSpPr/>
            <p:nvPr/>
          </p:nvCxnSpPr>
          <p:spPr bwMode="auto">
            <a:xfrm>
              <a:off x="7092723" y="4392397"/>
              <a:ext cx="0" cy="3429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C24EA68-27D8-469D-ACE7-64A64C13A367}"/>
              </a:ext>
            </a:extLst>
          </p:cNvPr>
          <p:cNvGrpSpPr/>
          <p:nvPr/>
        </p:nvGrpSpPr>
        <p:grpSpPr>
          <a:xfrm>
            <a:off x="2901683" y="3820897"/>
            <a:ext cx="3128970" cy="914400"/>
            <a:chOff x="2901683" y="3820897"/>
            <a:chExt cx="3128970" cy="914400"/>
          </a:xfrm>
        </p:grpSpPr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id="{2B5A3E77-534B-4EA7-8E38-A83B38952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683" y="3820897"/>
              <a:ext cx="3128970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Message 1 </a:t>
              </a:r>
              <a:r>
                <a:rPr lang="en-US" altLang="en-US" sz="2400" i="1" dirty="0" err="1"/>
                <a:t>recv</a:t>
              </a:r>
              <a:r>
                <a:rPr lang="en-US" altLang="en-US" sz="2400" i="1" dirty="0"/>
                <a:t> time </a:t>
              </a:r>
              <a:r>
                <a:rPr lang="en-US" altLang="en-US" sz="2400" b="1" i="1" dirty="0">
                  <a:solidFill>
                    <a:srgbClr val="FF0000"/>
                  </a:solidFill>
                </a:rPr>
                <a:t>tr1</a:t>
              </a:r>
            </a:p>
          </p:txBody>
        </p:sp>
        <p:cxnSp>
          <p:nvCxnSpPr>
            <p:cNvPr id="21" name="Straight Arrow Connector 34">
              <a:extLst>
                <a:ext uri="{FF2B5EF4-FFF2-40B4-BE49-F238E27FC236}">
                  <a16:creationId xmlns:a16="http://schemas.microsoft.com/office/drawing/2014/main" id="{1A686189-DEB9-451D-899A-523EE0035070}"/>
                </a:ext>
              </a:extLst>
            </p:cNvPr>
            <p:cNvCxnSpPr/>
            <p:nvPr/>
          </p:nvCxnSpPr>
          <p:spPr bwMode="auto">
            <a:xfrm>
              <a:off x="5035323" y="4163797"/>
              <a:ext cx="0" cy="5715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A258C30-528A-4B07-A7CC-A2B87B83C434}"/>
              </a:ext>
            </a:extLst>
          </p:cNvPr>
          <p:cNvGrpSpPr/>
          <p:nvPr/>
        </p:nvGrpSpPr>
        <p:grpSpPr>
          <a:xfrm>
            <a:off x="6863534" y="4735297"/>
            <a:ext cx="1905589" cy="1085850"/>
            <a:chOff x="6863534" y="4735297"/>
            <a:chExt cx="1905589" cy="1085850"/>
          </a:xfrm>
        </p:grpSpPr>
        <p:cxnSp>
          <p:nvCxnSpPr>
            <p:cNvPr id="19" name="Straight Arrow Connector 30">
              <a:extLst>
                <a:ext uri="{FF2B5EF4-FFF2-40B4-BE49-F238E27FC236}">
                  <a16:creationId xmlns:a16="http://schemas.microsoft.com/office/drawing/2014/main" id="{8EC6A1F3-2645-4339-9B7C-452EE187021C}"/>
                </a:ext>
              </a:extLst>
            </p:cNvPr>
            <p:cNvCxnSpPr/>
            <p:nvPr/>
          </p:nvCxnSpPr>
          <p:spPr bwMode="auto">
            <a:xfrm>
              <a:off x="7092723" y="4735297"/>
              <a:ext cx="1676400" cy="108585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id="{C7904BFC-3DBA-4F4C-92D4-503D411EC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534" y="5078335"/>
              <a:ext cx="1492611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Message 2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DD5272-12EF-431C-9EA2-BF0DD4B5C0CB}"/>
              </a:ext>
            </a:extLst>
          </p:cNvPr>
          <p:cNvGrpSpPr/>
          <p:nvPr/>
        </p:nvGrpSpPr>
        <p:grpSpPr>
          <a:xfrm>
            <a:off x="9226323" y="4721009"/>
            <a:ext cx="1208088" cy="1100138"/>
            <a:chOff x="9226323" y="4721009"/>
            <a:chExt cx="1208088" cy="1100138"/>
          </a:xfrm>
        </p:grpSpPr>
        <p:cxnSp>
          <p:nvCxnSpPr>
            <p:cNvPr id="24" name="Straight Arrow Connector 38">
              <a:extLst>
                <a:ext uri="{FF2B5EF4-FFF2-40B4-BE49-F238E27FC236}">
                  <a16:creationId xmlns:a16="http://schemas.microsoft.com/office/drawing/2014/main" id="{42F56262-5B79-4D7B-AA70-D1464482C70F}"/>
                </a:ext>
              </a:extLst>
            </p:cNvPr>
            <p:cNvCxnSpPr/>
            <p:nvPr/>
          </p:nvCxnSpPr>
          <p:spPr bwMode="auto">
            <a:xfrm flipV="1">
              <a:off x="9226323" y="4721009"/>
              <a:ext cx="533400" cy="110013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23D8393C-AB7D-41C3-A792-0B9AE197E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7785" y="5192647"/>
              <a:ext cx="1056626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ts1, tr2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024798D-7074-4FEB-BCE1-5877A04B3850}"/>
              </a:ext>
            </a:extLst>
          </p:cNvPr>
          <p:cNvGrpSpPr/>
          <p:nvPr/>
        </p:nvGrpSpPr>
        <p:grpSpPr>
          <a:xfrm>
            <a:off x="6558776" y="5878534"/>
            <a:ext cx="3128970" cy="575980"/>
            <a:chOff x="6558776" y="5878534"/>
            <a:chExt cx="3128970" cy="575980"/>
          </a:xfrm>
        </p:grpSpPr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id="{F693F16E-2EC7-4AD1-BDF5-A22FDD49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8776" y="5992834"/>
              <a:ext cx="3128970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Message 2 </a:t>
              </a:r>
              <a:r>
                <a:rPr lang="en-US" altLang="en-US" sz="2400" i="1" dirty="0" err="1"/>
                <a:t>recv</a:t>
              </a:r>
              <a:r>
                <a:rPr lang="en-US" altLang="en-US" sz="2400" i="1" dirty="0"/>
                <a:t> time </a:t>
              </a:r>
              <a:r>
                <a:rPr lang="en-US" altLang="en-US" sz="2400" b="1" i="1" dirty="0">
                  <a:solidFill>
                    <a:srgbClr val="FF0000"/>
                  </a:solidFill>
                </a:rPr>
                <a:t>tr2</a:t>
              </a:r>
            </a:p>
          </p:txBody>
        </p:sp>
        <p:cxnSp>
          <p:nvCxnSpPr>
            <p:cNvPr id="26" name="Straight Arrow Connector 24">
              <a:extLst>
                <a:ext uri="{FF2B5EF4-FFF2-40B4-BE49-F238E27FC236}">
                  <a16:creationId xmlns:a16="http://schemas.microsoft.com/office/drawing/2014/main" id="{24FC7EF3-965F-4A4C-BB2F-AB6F43F96352}"/>
                </a:ext>
              </a:extLst>
            </p:cNvPr>
            <p:cNvCxnSpPr/>
            <p:nvPr/>
          </p:nvCxnSpPr>
          <p:spPr bwMode="auto">
            <a:xfrm>
              <a:off x="8769123" y="5878534"/>
              <a:ext cx="0" cy="2286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332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E319B-82F1-47ED-8BD6-85D080E5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b="1" dirty="0">
                <a:solidFill>
                  <a:srgbClr val="FF0000"/>
                </a:solidFill>
              </a:rPr>
              <a:t>o = (tr1 - tr2 + ts2 - ts1)/2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8ABDE4-9E09-45FB-A94A-2649388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68B77-879D-4A12-B79D-72133318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92" y="1244417"/>
            <a:ext cx="10831286" cy="491032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Suppose real offset is </a:t>
            </a:r>
            <a:r>
              <a:rPr lang="en-US" altLang="zh-CN" b="1" i="1" u="sng" dirty="0" err="1"/>
              <a:t>oreal</a:t>
            </a:r>
            <a:endParaRPr lang="en-US" altLang="zh-CN" b="1" i="1" u="sng" dirty="0"/>
          </a:p>
          <a:p>
            <a:pPr lvl="1"/>
            <a:r>
              <a:rPr lang="en-US" altLang="zh-CN" dirty="0"/>
              <a:t>Child is ahead of parent by </a:t>
            </a:r>
            <a:r>
              <a:rPr lang="en-US" altLang="zh-CN" dirty="0" err="1"/>
              <a:t>oreal</a:t>
            </a:r>
            <a:endParaRPr lang="en-US" altLang="zh-CN" dirty="0"/>
          </a:p>
          <a:p>
            <a:pPr lvl="1"/>
            <a:r>
              <a:rPr lang="en-US" altLang="zh-CN" dirty="0"/>
              <a:t>Parent is ahead of child by -</a:t>
            </a:r>
            <a:r>
              <a:rPr lang="en-US" altLang="zh-CN" dirty="0" err="1"/>
              <a:t>oreal</a:t>
            </a:r>
            <a:endParaRPr lang="en-US" altLang="zh-CN" dirty="0"/>
          </a:p>
          <a:p>
            <a:r>
              <a:rPr lang="en-US" altLang="zh-CN" dirty="0"/>
              <a:t>Suppose one-way latency of Message 1 is L1 (L2 for Message 2)</a:t>
            </a:r>
          </a:p>
          <a:p>
            <a:pPr lvl="1"/>
            <a:r>
              <a:rPr lang="en-US" altLang="zh-CN" dirty="0"/>
              <a:t>tr1 = ts1 + L1 + </a:t>
            </a:r>
            <a:r>
              <a:rPr lang="en-US" altLang="zh-CN" dirty="0" err="1"/>
              <a:t>oreal</a:t>
            </a:r>
            <a:endParaRPr lang="en-US" altLang="zh-CN" dirty="0"/>
          </a:p>
          <a:p>
            <a:pPr lvl="1"/>
            <a:r>
              <a:rPr lang="en-US" altLang="zh-CN" dirty="0"/>
              <a:t>tr2 = ts2 + L2 – </a:t>
            </a:r>
            <a:r>
              <a:rPr lang="en-US" altLang="zh-CN" dirty="0" err="1"/>
              <a:t>oreal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Then</a:t>
            </a:r>
          </a:p>
          <a:p>
            <a:pPr lvl="1"/>
            <a:r>
              <a:rPr lang="en-US" altLang="zh-CN" dirty="0" err="1"/>
              <a:t>oreal</a:t>
            </a:r>
            <a:r>
              <a:rPr lang="en-US" altLang="zh-CN" dirty="0"/>
              <a:t> = (tr1 – tr2 + ts2 – ts1)/2 + (L2 – L1)/2 = </a:t>
            </a:r>
            <a:r>
              <a:rPr lang="en-US" altLang="zh-CN" b="1" dirty="0">
                <a:solidFill>
                  <a:srgbClr val="FF0000"/>
                </a:solidFill>
              </a:rPr>
              <a:t>o</a:t>
            </a:r>
            <a:r>
              <a:rPr lang="en-US" altLang="zh-CN" dirty="0"/>
              <a:t> + (L2 – L1)/2 </a:t>
            </a:r>
          </a:p>
          <a:p>
            <a:pPr lvl="1"/>
            <a:r>
              <a:rPr lang="en-US" altLang="zh-CN" dirty="0"/>
              <a:t>=&gt; |</a:t>
            </a:r>
            <a:r>
              <a:rPr lang="en-US" altLang="zh-CN" dirty="0" err="1"/>
              <a:t>oreal</a:t>
            </a:r>
            <a:r>
              <a:rPr lang="en-US" altLang="zh-CN" dirty="0"/>
              <a:t> – o| &lt; |(L2 – L1)/2| &lt; |(L2 + L1)/2| = |RTT/2| </a:t>
            </a:r>
          </a:p>
          <a:p>
            <a:pPr lvl="1"/>
            <a:r>
              <a:rPr lang="en-US" altLang="zh-CN" dirty="0"/>
              <a:t>Thus, the error is bounded by the round-trip-time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F76A087-33C1-46A2-9FF9-4C028A2B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09" y="972182"/>
            <a:ext cx="4735578" cy="16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3BE15-116C-4888-A4EA-B8754777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 yet…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FD6D25-A2EC-475E-BB02-2BDC7B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AD7D2-4A2B-4289-B5C5-97B9DB90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still have a non-zero error!</a:t>
            </a:r>
          </a:p>
          <a:p>
            <a:r>
              <a:rPr lang="en-US" altLang="zh-CN" dirty="0"/>
              <a:t>We just can’t seem to get rid of error </a:t>
            </a:r>
          </a:p>
          <a:p>
            <a:pPr lvl="1"/>
            <a:r>
              <a:rPr lang="en-US" altLang="zh-CN" dirty="0"/>
              <a:t>Can’t, as long as message latencies are non-zero</a:t>
            </a:r>
          </a:p>
          <a:p>
            <a:r>
              <a:rPr lang="en-US" altLang="zh-CN" dirty="0"/>
              <a:t>Can we avoid synchronizing clocks altogether, and still be able to order events?</a:t>
            </a:r>
          </a:p>
        </p:txBody>
      </p:sp>
    </p:spTree>
    <p:extLst>
      <p:ext uri="{BB962C8B-B14F-4D97-AF65-F5344CB8AC3E}">
        <p14:creationId xmlns:p14="http://schemas.microsoft.com/office/powerpoint/2010/main" val="28854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and basics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Cristian’s algorithm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NTP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Lamport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timestamp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Vector clocks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4F00ED-97F2-4348-BD18-112316625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79" y="865596"/>
            <a:ext cx="3731559" cy="55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E9763F-DDC4-4ED5-B69D-6D3DD9B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Ordering Events in a Distributed System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7F6DF8-7250-43BC-B225-A3366209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DD76228-3F7C-488D-A884-752F5B3D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order events across processes, trying to sync clocks is one approach</a:t>
            </a:r>
          </a:p>
          <a:p>
            <a:r>
              <a:rPr lang="en-US" altLang="zh-CN" dirty="0"/>
              <a:t>What if we instead assigned timestamps to events that were not absolute time?</a:t>
            </a:r>
          </a:p>
          <a:p>
            <a:r>
              <a:rPr lang="en-US" altLang="zh-CN" dirty="0"/>
              <a:t>As long as these timestamps obey </a:t>
            </a:r>
            <a:r>
              <a:rPr lang="en-US" altLang="zh-CN" b="1" dirty="0">
                <a:solidFill>
                  <a:srgbClr val="FF0000"/>
                </a:solidFill>
              </a:rPr>
              <a:t>causality</a:t>
            </a:r>
            <a:r>
              <a:rPr lang="en-US" altLang="zh-CN" dirty="0"/>
              <a:t>, that would work</a:t>
            </a:r>
          </a:p>
          <a:p>
            <a:pPr lvl="1"/>
            <a:r>
              <a:rPr lang="en-US" altLang="zh-CN" dirty="0"/>
              <a:t>If an event A causally happens before another event B, then timestamp(A) &lt; timestamp(B)</a:t>
            </a:r>
          </a:p>
          <a:p>
            <a:pPr lvl="1"/>
            <a:r>
              <a:rPr lang="en-US" altLang="zh-CN" dirty="0"/>
              <a:t>Humans use causality all the time</a:t>
            </a:r>
          </a:p>
          <a:p>
            <a:pPr lvl="2"/>
            <a:r>
              <a:rPr lang="en-US" altLang="zh-CN" dirty="0"/>
              <a:t>E.g., I enter a house only after I unlock it</a:t>
            </a:r>
          </a:p>
          <a:p>
            <a:pPr lvl="2"/>
            <a:r>
              <a:rPr lang="en-US" altLang="zh-CN" dirty="0"/>
              <a:t>E.g., You receive a letter only after I send 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2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61AAD-D28E-45DE-80F2-7CFDF192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 (or </a:t>
            </a:r>
            <a:r>
              <a:rPr lang="en-US" altLang="zh-CN" dirty="0" err="1"/>
              <a:t>Lamport</a:t>
            </a:r>
            <a:r>
              <a:rPr lang="en-US" altLang="zh-CN" dirty="0"/>
              <a:t>) Ordering History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E7DA39-A0B0-4974-832D-002F0ED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4E228-3FAD-4AF1-B7B1-E5B1753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Proposed by Leslie </a:t>
            </a:r>
            <a:r>
              <a:rPr lang="en-US" altLang="zh-CN" dirty="0" err="1"/>
              <a:t>Lamport</a:t>
            </a:r>
            <a:r>
              <a:rPr lang="en-US" altLang="zh-CN" dirty="0"/>
              <a:t> in the 1970s</a:t>
            </a:r>
          </a:p>
          <a:p>
            <a:r>
              <a:rPr lang="en-US" altLang="zh-CN" dirty="0"/>
              <a:t>Used in almost all distributed systems since then</a:t>
            </a:r>
          </a:p>
          <a:p>
            <a:r>
              <a:rPr lang="en-US" altLang="zh-CN" dirty="0"/>
              <a:t>Almost all cloud computing systems use some form of logical ordering of events</a:t>
            </a:r>
          </a:p>
        </p:txBody>
      </p:sp>
    </p:spTree>
    <p:extLst>
      <p:ext uri="{BB962C8B-B14F-4D97-AF65-F5344CB8AC3E}">
        <p14:creationId xmlns:p14="http://schemas.microsoft.com/office/powerpoint/2010/main" val="366707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0993-1A85-4918-A17D-893E6A76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 (or </a:t>
            </a:r>
            <a:r>
              <a:rPr lang="en-US" altLang="zh-CN" dirty="0" err="1"/>
              <a:t>Lamport</a:t>
            </a:r>
            <a:r>
              <a:rPr lang="en-US" altLang="zh-CN" dirty="0"/>
              <a:t>) Ordering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2A403E-FD19-4BD0-8D01-DAB3A37E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DBA0E-E9B4-4862-B8C9-A88994A3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974355" cy="4910329"/>
          </a:xfrm>
        </p:spPr>
        <p:txBody>
          <a:bodyPr>
            <a:normAutofit/>
          </a:bodyPr>
          <a:lstStyle/>
          <a:p>
            <a:r>
              <a:rPr lang="en-US" altLang="zh-CN" dirty="0"/>
              <a:t>Define a logical relation </a:t>
            </a:r>
            <a:r>
              <a:rPr lang="en-US" altLang="zh-CN" b="1" dirty="0">
                <a:solidFill>
                  <a:srgbClr val="FF0000"/>
                </a:solidFill>
              </a:rPr>
              <a:t>Happens-Before</a:t>
            </a:r>
            <a:r>
              <a:rPr lang="en-US" altLang="zh-CN" dirty="0"/>
              <a:t> among pairs of events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Happens-Before</a:t>
            </a:r>
            <a:r>
              <a:rPr lang="en-US" altLang="zh-CN" dirty="0"/>
              <a:t> denoted as three rules</a:t>
            </a:r>
          </a:p>
          <a:p>
            <a:pPr lvl="1"/>
            <a:r>
              <a:rPr lang="en-US" altLang="zh-CN" dirty="0"/>
              <a:t>On the same process: if time(a) &lt; time(b) (using the local clock), a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If p1 sends m to p2: send(m)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receive(m)</a:t>
            </a:r>
          </a:p>
          <a:p>
            <a:pPr lvl="1"/>
            <a:r>
              <a:rPr lang="en-US" altLang="zh-CN" dirty="0"/>
              <a:t>(Transitivity) If a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b and  b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c, then  a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c</a:t>
            </a:r>
          </a:p>
          <a:p>
            <a:r>
              <a:rPr lang="en-US" altLang="zh-CN" dirty="0"/>
              <a:t>Creates a </a:t>
            </a:r>
            <a:r>
              <a:rPr lang="en-US" altLang="zh-CN" i="1" dirty="0"/>
              <a:t>partial order </a:t>
            </a:r>
            <a:r>
              <a:rPr lang="en-US" altLang="zh-CN" dirty="0"/>
              <a:t>among events</a:t>
            </a:r>
          </a:p>
          <a:p>
            <a:pPr lvl="1"/>
            <a:r>
              <a:rPr lang="en-US" altLang="zh-CN" dirty="0"/>
              <a:t>Not all events related to each other via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99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D5F92-EBBC-44D7-90B7-1BFB983E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Happens-Before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090797-6907-4DD8-A199-E3FB9562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28" name="Group 41">
            <a:extLst>
              <a:ext uri="{FF2B5EF4-FFF2-40B4-BE49-F238E27FC236}">
                <a16:creationId xmlns:a16="http://schemas.microsoft.com/office/drawing/2014/main" id="{72491A55-FE4B-46EE-B81E-E8A93056C4B8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29" name="Straight Arrow Connector 4">
              <a:extLst>
                <a:ext uri="{FF2B5EF4-FFF2-40B4-BE49-F238E27FC236}">
                  <a16:creationId xmlns:a16="http://schemas.microsoft.com/office/drawing/2014/main" id="{F0A87B02-464F-445C-88B4-275D98279CDB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30" name="Straight Arrow Connector 5">
              <a:extLst>
                <a:ext uri="{FF2B5EF4-FFF2-40B4-BE49-F238E27FC236}">
                  <a16:creationId xmlns:a16="http://schemas.microsoft.com/office/drawing/2014/main" id="{F7A88228-F797-4EC6-9B49-4457CAEE395E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3C1A266B-3CAB-4388-8FC0-0B058017A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32" name="Straight Arrow Connector 8">
              <a:extLst>
                <a:ext uri="{FF2B5EF4-FFF2-40B4-BE49-F238E27FC236}">
                  <a16:creationId xmlns:a16="http://schemas.microsoft.com/office/drawing/2014/main" id="{4C3761EA-4F3B-4380-91B4-5352C507EE0A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DF3C170B-FE01-4D03-AA3F-02D7C46F5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34" name="Straight Arrow Connector 11">
              <a:extLst>
                <a:ext uri="{FF2B5EF4-FFF2-40B4-BE49-F238E27FC236}">
                  <a16:creationId xmlns:a16="http://schemas.microsoft.com/office/drawing/2014/main" id="{60B0B012-C22D-4363-905A-5046DE3393C5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F970A60F-F81E-424C-981E-66B407725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36" name="Straight Arrow Connector 17">
              <a:extLst>
                <a:ext uri="{FF2B5EF4-FFF2-40B4-BE49-F238E27FC236}">
                  <a16:creationId xmlns:a16="http://schemas.microsoft.com/office/drawing/2014/main" id="{43645BE5-408D-4B55-9F0B-A36DFADFFB6A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37" name="Straight Arrow Connector 22">
              <a:extLst>
                <a:ext uri="{FF2B5EF4-FFF2-40B4-BE49-F238E27FC236}">
                  <a16:creationId xmlns:a16="http://schemas.microsoft.com/office/drawing/2014/main" id="{9F2DD3B6-F7FA-41A0-A892-9A5BA37C3F28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38" name="TextBox 24">
              <a:extLst>
                <a:ext uri="{FF2B5EF4-FFF2-40B4-BE49-F238E27FC236}">
                  <a16:creationId xmlns:a16="http://schemas.microsoft.com/office/drawing/2014/main" id="{56D93AD6-43B8-4536-8E15-285027C9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39" name="Straight Arrow Connector 25">
              <a:extLst>
                <a:ext uri="{FF2B5EF4-FFF2-40B4-BE49-F238E27FC236}">
                  <a16:creationId xmlns:a16="http://schemas.microsoft.com/office/drawing/2014/main" id="{2FDCD96A-99B9-4C1F-A908-9528B6147482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40" name="TextBox 26">
              <a:extLst>
                <a:ext uri="{FF2B5EF4-FFF2-40B4-BE49-F238E27FC236}">
                  <a16:creationId xmlns:a16="http://schemas.microsoft.com/office/drawing/2014/main" id="{64C80E40-BEF1-4301-8F48-FA5C6FCF5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41" name="Oval 30">
              <a:extLst>
                <a:ext uri="{FF2B5EF4-FFF2-40B4-BE49-F238E27FC236}">
                  <a16:creationId xmlns:a16="http://schemas.microsoft.com/office/drawing/2014/main" id="{D062B31C-6AF8-49BD-B0AB-3706E1C2749E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217F5C19-57D1-4BF6-A802-3DE373EFF016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07115848-0707-444C-A9C8-305FAD546A55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44" name="Oval 36">
              <a:extLst>
                <a:ext uri="{FF2B5EF4-FFF2-40B4-BE49-F238E27FC236}">
                  <a16:creationId xmlns:a16="http://schemas.microsoft.com/office/drawing/2014/main" id="{527CC433-1F8F-4D13-A1A2-382E7A28E4DA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45" name="Straight Arrow Connector 37">
              <a:extLst>
                <a:ext uri="{FF2B5EF4-FFF2-40B4-BE49-F238E27FC236}">
                  <a16:creationId xmlns:a16="http://schemas.microsoft.com/office/drawing/2014/main" id="{ACE69753-49DF-47FD-9D38-F315B21FAEFF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658149A6-EDF1-4748-9991-FC360B143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37A53692-AF61-40AB-A4DA-EA651585544E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8" name="TextBox 28">
            <a:extLst>
              <a:ext uri="{FF2B5EF4-FFF2-40B4-BE49-F238E27FC236}">
                <a16:creationId xmlns:a16="http://schemas.microsoft.com/office/drawing/2014/main" id="{A4AAAB75-2A3A-47C9-85BC-41EA6BE9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49" name="TextBox 29">
            <a:extLst>
              <a:ext uri="{FF2B5EF4-FFF2-40B4-BE49-F238E27FC236}">
                <a16:creationId xmlns:a16="http://schemas.microsoft.com/office/drawing/2014/main" id="{00F0750A-2DD3-43A3-B846-AC61F91A1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50" name="TextBox 31">
            <a:extLst>
              <a:ext uri="{FF2B5EF4-FFF2-40B4-BE49-F238E27FC236}">
                <a16:creationId xmlns:a16="http://schemas.microsoft.com/office/drawing/2014/main" id="{1031E12B-42AA-4456-8322-B754CCB9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04011482-EE79-40B9-A66F-AC2DE4476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04" y="4872489"/>
            <a:ext cx="160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B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B  G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A  G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3" name="TextBox 3">
            <a:extLst>
              <a:ext uri="{FF2B5EF4-FFF2-40B4-BE49-F238E27FC236}">
                <a16:creationId xmlns:a16="http://schemas.microsoft.com/office/drawing/2014/main" id="{61239A7E-34B6-488A-9CA8-A14EA4B9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463" y="4687734"/>
            <a:ext cx="1600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noProof="0" dirty="0">
                <a:solidFill>
                  <a:srgbClr val="3333CC"/>
                </a:solidFill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H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 K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 K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C  K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4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5808-D832-48C4-A28F-93EB61E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Ordering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2E1CF-3919-425B-85F9-9CA6EC0BB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materials from UIUC MOOC</a:t>
            </a:r>
          </a:p>
          <a:p>
            <a:r>
              <a:rPr lang="en-US" altLang="zh-CN" dirty="0"/>
              <a:t>Thanks </a:t>
            </a:r>
            <a:r>
              <a:rPr lang="en-US" altLang="zh-CN" dirty="0" err="1"/>
              <a:t>Indranil</a:t>
            </a:r>
            <a:r>
              <a:rPr lang="en-US" altLang="zh-CN" dirty="0"/>
              <a:t> Gupta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C20BE-FEE3-4C8B-90B9-0B14174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73167D-9FD1-4CF9-A5AA-8EBAB6C000B9}"/>
              </a:ext>
            </a:extLst>
          </p:cNvPr>
          <p:cNvSpPr/>
          <p:nvPr/>
        </p:nvSpPr>
        <p:spPr>
          <a:xfrm>
            <a:off x="831851" y="1185688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Part #2: Cloud Distributed System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DB01-408B-4D35-8F98-330D540F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practice: </a:t>
            </a:r>
            <a:r>
              <a:rPr lang="en-US" altLang="zh-CN" dirty="0" err="1"/>
              <a:t>Lamport</a:t>
            </a:r>
            <a:r>
              <a:rPr lang="en-US" altLang="zh-CN" dirty="0"/>
              <a:t> timestamps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97513F-14DB-47E7-B058-4355EFEB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F9089-BC8D-4111-9CAB-6BD126AA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0862"/>
            <a:ext cx="10881049" cy="491032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Goal: Assign logical (</a:t>
            </a:r>
            <a:r>
              <a:rPr lang="en-US" altLang="zh-CN" dirty="0" err="1"/>
              <a:t>Lamport</a:t>
            </a:r>
            <a:r>
              <a:rPr lang="en-US" altLang="zh-CN" dirty="0"/>
              <a:t>) timestamp to each event</a:t>
            </a:r>
          </a:p>
          <a:p>
            <a:r>
              <a:rPr lang="en-US" altLang="zh-CN" dirty="0"/>
              <a:t>Timestamps obey causality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How to achieve that?</a:t>
            </a:r>
          </a:p>
          <a:p>
            <a:pPr lvl="1"/>
            <a:r>
              <a:rPr lang="en-US" altLang="zh-CN" dirty="0"/>
              <a:t>Each process uses a local counter (clock) which is an integer </a:t>
            </a:r>
          </a:p>
          <a:p>
            <a:pPr lvl="2"/>
            <a:r>
              <a:rPr lang="en-US" altLang="zh-CN" dirty="0"/>
              <a:t>initial value of counter is zero</a:t>
            </a:r>
          </a:p>
          <a:p>
            <a:pPr lvl="1"/>
            <a:r>
              <a:rPr lang="en-US" altLang="zh-CN" dirty="0"/>
              <a:t>A process </a:t>
            </a:r>
            <a:r>
              <a:rPr lang="en-US" altLang="zh-CN" b="1" dirty="0">
                <a:solidFill>
                  <a:srgbClr val="FF0000"/>
                </a:solidFill>
              </a:rPr>
              <a:t>increments its counter </a:t>
            </a:r>
            <a:r>
              <a:rPr lang="en-US" altLang="zh-CN" dirty="0"/>
              <a:t>when a send or an instruction happens at it </a:t>
            </a:r>
          </a:p>
          <a:p>
            <a:pPr lvl="2"/>
            <a:r>
              <a:rPr lang="en-US" altLang="zh-CN" dirty="0"/>
              <a:t>The counter is assigned to the event as its </a:t>
            </a:r>
            <a:r>
              <a:rPr lang="en-US" altLang="zh-CN" b="1" dirty="0">
                <a:solidFill>
                  <a:srgbClr val="FF0000"/>
                </a:solidFill>
              </a:rPr>
              <a:t>timestamp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 send (message) event carries its timestamp  </a:t>
            </a:r>
          </a:p>
          <a:p>
            <a:pPr lvl="1"/>
            <a:r>
              <a:rPr lang="en-US" altLang="zh-CN" dirty="0"/>
              <a:t>For a receive (message) event the counter is updated by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max(local counter, message timestamp) + 1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8F73-A695-49B0-B0E2-E73745F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57E14A-AF40-4EDC-91C2-E3B0182A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75A36D9F-E6D6-4C37-94B2-114D814C521C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6" name="Straight Arrow Connector 4">
              <a:extLst>
                <a:ext uri="{FF2B5EF4-FFF2-40B4-BE49-F238E27FC236}">
                  <a16:creationId xmlns:a16="http://schemas.microsoft.com/office/drawing/2014/main" id="{FFA0CC3A-8916-4A55-B104-B78601B28FE7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7" name="Straight Arrow Connector 5">
              <a:extLst>
                <a:ext uri="{FF2B5EF4-FFF2-40B4-BE49-F238E27FC236}">
                  <a16:creationId xmlns:a16="http://schemas.microsoft.com/office/drawing/2014/main" id="{043C4B18-94C6-49E5-9973-467142B87EC5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BFDB24-F44C-44DC-9E2D-46B061250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9CE000-94D6-4C06-889B-5821CE5A9E0D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BEA241-208B-4E0E-91AA-24296713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BC6896DB-CDC1-4A10-904E-E3544FEE79A4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1FB3CA4-256C-4A10-B864-3440F76BA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F17167A5-0777-4D30-8C2D-F684EE3F1683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8EC5262E-19A3-4BCE-B1FF-B482B0C9827A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2DE63DDC-1324-4B90-B47A-3FE4E471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6" name="Straight Arrow Connector 25">
              <a:extLst>
                <a:ext uri="{FF2B5EF4-FFF2-40B4-BE49-F238E27FC236}">
                  <a16:creationId xmlns:a16="http://schemas.microsoft.com/office/drawing/2014/main" id="{DCB7A611-E447-4C05-B3F5-F5B7088FC882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D9519C9D-C1E7-473A-99F3-AA65F915A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2BB32FDD-898A-454C-8A9B-6F4CBAD931DD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42FCA264-D877-4103-A566-5EFC0FD4ADCB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F9966D5B-6138-4D79-A8C5-A2FEC33B4B15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Oval 36">
              <a:extLst>
                <a:ext uri="{FF2B5EF4-FFF2-40B4-BE49-F238E27FC236}">
                  <a16:creationId xmlns:a16="http://schemas.microsoft.com/office/drawing/2014/main" id="{4B960A70-3562-4BB8-A3E3-6562B86EDEBE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37">
              <a:extLst>
                <a:ext uri="{FF2B5EF4-FFF2-40B4-BE49-F238E27FC236}">
                  <a16:creationId xmlns:a16="http://schemas.microsoft.com/office/drawing/2014/main" id="{1B34EF49-EB70-4E54-8A67-C83316C020FC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3" name="TextBox 39">
              <a:extLst>
                <a:ext uri="{FF2B5EF4-FFF2-40B4-BE49-F238E27FC236}">
                  <a16:creationId xmlns:a16="http://schemas.microsoft.com/office/drawing/2014/main" id="{3DE09845-D48B-498E-99DD-846B7F2C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AA197A4A-6816-4526-B7DA-5C2A92081FEB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5" name="TextBox 28">
            <a:extLst>
              <a:ext uri="{FF2B5EF4-FFF2-40B4-BE49-F238E27FC236}">
                <a16:creationId xmlns:a16="http://schemas.microsoft.com/office/drawing/2014/main" id="{2799D0E0-20D7-438D-B1B0-ECEB6F08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628C3E1B-BF2A-44E6-BD13-09CEB00E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B2C6A8C6-A339-4399-A017-EF8C0835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A264319-993C-4201-B2DF-0C90D6EEB54A}"/>
              </a:ext>
            </a:extLst>
          </p:cNvPr>
          <p:cNvGrpSpPr/>
          <p:nvPr/>
        </p:nvGrpSpPr>
        <p:grpSpPr>
          <a:xfrm>
            <a:off x="152399" y="1351141"/>
            <a:ext cx="2098879" cy="3766106"/>
            <a:chOff x="152399" y="1351141"/>
            <a:chExt cx="2098879" cy="3766106"/>
          </a:xfrm>
        </p:grpSpPr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A16F0EE7-9F9F-4CCC-9E0D-01F8E18A4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99" y="4286250"/>
              <a:ext cx="209887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Initial counters (timestamps)</a:t>
              </a:r>
            </a:p>
          </p:txBody>
        </p:sp>
        <p:sp>
          <p:nvSpPr>
            <p:cNvPr id="29" name="TextBox 2">
              <a:extLst>
                <a:ext uri="{FF2B5EF4-FFF2-40B4-BE49-F238E27FC236}">
                  <a16:creationId xmlns:a16="http://schemas.microsoft.com/office/drawing/2014/main" id="{4E80B84E-C9A3-43C6-9392-9200E5A5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11" y="1351141"/>
              <a:ext cx="338554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rgbClr val="FF9933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rgbClr val="FF9933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rgbClr val="FF9933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solidFill>
                  <a:srgbClr val="FF9933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9933"/>
                  </a:solidFill>
                </a:rPr>
                <a:t>0</a:t>
              </a:r>
            </a:p>
          </p:txBody>
        </p:sp>
      </p:grpSp>
      <p:sp>
        <p:nvSpPr>
          <p:cNvPr id="31" name="TextBox 27">
            <a:extLst>
              <a:ext uri="{FF2B5EF4-FFF2-40B4-BE49-F238E27FC236}">
                <a16:creationId xmlns:a16="http://schemas.microsoft.com/office/drawing/2014/main" id="{D62E2AF8-2882-4239-84D2-49FEAF4E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43050"/>
            <a:ext cx="87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9933"/>
                </a:solidFill>
              </a:rPr>
              <a:t>ts</a:t>
            </a:r>
            <a:r>
              <a:rPr lang="en-US" altLang="en-US" sz="2400" dirty="0">
                <a:solidFill>
                  <a:srgbClr val="FF9933"/>
                </a:solidFill>
              </a:rPr>
              <a:t> = 1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CAF774E8-4C82-4B7F-BFB6-C7168CDB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771900"/>
            <a:ext cx="87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ts = 1</a:t>
            </a:r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41F48D57-B841-465A-8401-ACE21376E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971800"/>
            <a:ext cx="215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Message carries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9933"/>
                </a:solidFill>
              </a:rPr>
              <a:t>ts</a:t>
            </a:r>
            <a:r>
              <a:rPr lang="en-US" altLang="en-US" sz="2400" dirty="0">
                <a:solidFill>
                  <a:srgbClr val="FF9933"/>
                </a:solidFill>
              </a:rPr>
              <a:t> = 1</a:t>
            </a:r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4BD28A3D-1B5A-4825-B9B9-3E91FD8A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279" y="1860429"/>
            <a:ext cx="2444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FF9933"/>
                </a:solidFill>
              </a:rPr>
              <a:t>ts</a:t>
            </a:r>
            <a:r>
              <a:rPr lang="en-US" altLang="en-US" sz="1800" dirty="0">
                <a:solidFill>
                  <a:srgbClr val="FF9933"/>
                </a:solidFill>
              </a:rPr>
              <a:t> = max(local, msg) + 1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9933"/>
                </a:solidFill>
              </a:rPr>
              <a:t>= max(0, 1)+1 = 2</a:t>
            </a:r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FA016663-D372-4BAA-BA86-6C56D14FD7C5}"/>
              </a:ext>
            </a:extLst>
          </p:cNvPr>
          <p:cNvCxnSpPr/>
          <p:nvPr/>
        </p:nvCxnSpPr>
        <p:spPr>
          <a:xfrm>
            <a:off x="3793884" y="2463119"/>
            <a:ext cx="76200" cy="28575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9170698D-30BD-437B-8FC8-CDF1ECA1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60" y="4233863"/>
            <a:ext cx="8147958" cy="26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2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8F73-A695-49B0-B0E2-E73745F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57E14A-AF40-4EDC-91C2-E3B0182A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75A36D9F-E6D6-4C37-94B2-114D814C521C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6" name="Straight Arrow Connector 4">
              <a:extLst>
                <a:ext uri="{FF2B5EF4-FFF2-40B4-BE49-F238E27FC236}">
                  <a16:creationId xmlns:a16="http://schemas.microsoft.com/office/drawing/2014/main" id="{FFA0CC3A-8916-4A55-B104-B78601B28FE7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7" name="Straight Arrow Connector 5">
              <a:extLst>
                <a:ext uri="{FF2B5EF4-FFF2-40B4-BE49-F238E27FC236}">
                  <a16:creationId xmlns:a16="http://schemas.microsoft.com/office/drawing/2014/main" id="{043C4B18-94C6-49E5-9973-467142B87EC5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BFDB24-F44C-44DC-9E2D-46B061250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9CE000-94D6-4C06-889B-5821CE5A9E0D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BEA241-208B-4E0E-91AA-24296713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BC6896DB-CDC1-4A10-904E-E3544FEE79A4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1FB3CA4-256C-4A10-B864-3440F76BA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F17167A5-0777-4D30-8C2D-F684EE3F1683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8EC5262E-19A3-4BCE-B1FF-B482B0C9827A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2DE63DDC-1324-4B90-B47A-3FE4E471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6" name="Straight Arrow Connector 25">
              <a:extLst>
                <a:ext uri="{FF2B5EF4-FFF2-40B4-BE49-F238E27FC236}">
                  <a16:creationId xmlns:a16="http://schemas.microsoft.com/office/drawing/2014/main" id="{DCB7A611-E447-4C05-B3F5-F5B7088FC882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D9519C9D-C1E7-473A-99F3-AA65F915A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2BB32FDD-898A-454C-8A9B-6F4CBAD931DD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42FCA264-D877-4103-A566-5EFC0FD4ADCB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F9966D5B-6138-4D79-A8C5-A2FEC33B4B15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Oval 36">
              <a:extLst>
                <a:ext uri="{FF2B5EF4-FFF2-40B4-BE49-F238E27FC236}">
                  <a16:creationId xmlns:a16="http://schemas.microsoft.com/office/drawing/2014/main" id="{4B960A70-3562-4BB8-A3E3-6562B86EDEBE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37">
              <a:extLst>
                <a:ext uri="{FF2B5EF4-FFF2-40B4-BE49-F238E27FC236}">
                  <a16:creationId xmlns:a16="http://schemas.microsoft.com/office/drawing/2014/main" id="{1B34EF49-EB70-4E54-8A67-C83316C020FC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3" name="TextBox 39">
              <a:extLst>
                <a:ext uri="{FF2B5EF4-FFF2-40B4-BE49-F238E27FC236}">
                  <a16:creationId xmlns:a16="http://schemas.microsoft.com/office/drawing/2014/main" id="{3DE09845-D48B-498E-99DD-846B7F2C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AA197A4A-6816-4526-B7DA-5C2A92081FEB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5" name="TextBox 28">
            <a:extLst>
              <a:ext uri="{FF2B5EF4-FFF2-40B4-BE49-F238E27FC236}">
                <a16:creationId xmlns:a16="http://schemas.microsoft.com/office/drawing/2014/main" id="{2799D0E0-20D7-438D-B1B0-ECEB6F08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628C3E1B-BF2A-44E6-BD13-09CEB00E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B2C6A8C6-A339-4399-A017-EF8C0835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4E80B84E-C9A3-43C6-9392-9200E5A57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11" y="1351141"/>
            <a:ext cx="3385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D62E2AF8-2882-4239-84D2-49FEAF4E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88" y="163601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CAF774E8-4C82-4B7F-BFB6-C7168CDB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025" y="378513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360E2559-3546-447A-814E-7AACF355E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884" y="2683056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2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AB86997-1017-4093-A164-B001A6BE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555" y="1625123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2</a:t>
            </a:r>
          </a:p>
        </p:txBody>
      </p:sp>
      <p:sp>
        <p:nvSpPr>
          <p:cNvPr id="39" name="TextBox 29">
            <a:extLst>
              <a:ext uri="{FF2B5EF4-FFF2-40B4-BE49-F238E27FC236}">
                <a16:creationId xmlns:a16="http://schemas.microsoft.com/office/drawing/2014/main" id="{259AAB11-CDB5-49F9-92A2-F0C7B9F0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004" y="1688759"/>
            <a:ext cx="215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Message carries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ts = 2</a:t>
            </a:r>
          </a:p>
        </p:txBody>
      </p:sp>
      <p:cxnSp>
        <p:nvCxnSpPr>
          <p:cNvPr id="40" name="Straight Connector 12">
            <a:extLst>
              <a:ext uri="{FF2B5EF4-FFF2-40B4-BE49-F238E27FC236}">
                <a16:creationId xmlns:a16="http://schemas.microsoft.com/office/drawing/2014/main" id="{17485646-AB93-40CF-ADE4-D19CF4A5D13E}"/>
              </a:ext>
            </a:extLst>
          </p:cNvPr>
          <p:cNvCxnSpPr/>
          <p:nvPr/>
        </p:nvCxnSpPr>
        <p:spPr>
          <a:xfrm>
            <a:off x="5297649" y="2821712"/>
            <a:ext cx="76200" cy="28575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33">
            <a:extLst>
              <a:ext uri="{FF2B5EF4-FFF2-40B4-BE49-F238E27FC236}">
                <a16:creationId xmlns:a16="http://schemas.microsoft.com/office/drawing/2014/main" id="{17559CBB-1421-45AC-8701-449A78D55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673" y="3056662"/>
            <a:ext cx="2016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max(2, 2)+1=3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6AD3927-C1C0-4B6C-BAC3-35D94094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60" y="4233863"/>
            <a:ext cx="8147958" cy="26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8F73-A695-49B0-B0E2-E73745F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57E14A-AF40-4EDC-91C2-E3B0182A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75A36D9F-E6D6-4C37-94B2-114D814C521C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6" name="Straight Arrow Connector 4">
              <a:extLst>
                <a:ext uri="{FF2B5EF4-FFF2-40B4-BE49-F238E27FC236}">
                  <a16:creationId xmlns:a16="http://schemas.microsoft.com/office/drawing/2014/main" id="{FFA0CC3A-8916-4A55-B104-B78601B28FE7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7" name="Straight Arrow Connector 5">
              <a:extLst>
                <a:ext uri="{FF2B5EF4-FFF2-40B4-BE49-F238E27FC236}">
                  <a16:creationId xmlns:a16="http://schemas.microsoft.com/office/drawing/2014/main" id="{043C4B18-94C6-49E5-9973-467142B87EC5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BFDB24-F44C-44DC-9E2D-46B061250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9CE000-94D6-4C06-889B-5821CE5A9E0D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BEA241-208B-4E0E-91AA-24296713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BC6896DB-CDC1-4A10-904E-E3544FEE79A4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1FB3CA4-256C-4A10-B864-3440F76BA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F17167A5-0777-4D30-8C2D-F684EE3F1683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8EC5262E-19A3-4BCE-B1FF-B482B0C9827A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2DE63DDC-1324-4B90-B47A-3FE4E471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6" name="Straight Arrow Connector 25">
              <a:extLst>
                <a:ext uri="{FF2B5EF4-FFF2-40B4-BE49-F238E27FC236}">
                  <a16:creationId xmlns:a16="http://schemas.microsoft.com/office/drawing/2014/main" id="{DCB7A611-E447-4C05-B3F5-F5B7088FC882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D9519C9D-C1E7-473A-99F3-AA65F915A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2BB32FDD-898A-454C-8A9B-6F4CBAD931DD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42FCA264-D877-4103-A566-5EFC0FD4ADCB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F9966D5B-6138-4D79-A8C5-A2FEC33B4B15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Oval 36">
              <a:extLst>
                <a:ext uri="{FF2B5EF4-FFF2-40B4-BE49-F238E27FC236}">
                  <a16:creationId xmlns:a16="http://schemas.microsoft.com/office/drawing/2014/main" id="{4B960A70-3562-4BB8-A3E3-6562B86EDEBE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37">
              <a:extLst>
                <a:ext uri="{FF2B5EF4-FFF2-40B4-BE49-F238E27FC236}">
                  <a16:creationId xmlns:a16="http://schemas.microsoft.com/office/drawing/2014/main" id="{1B34EF49-EB70-4E54-8A67-C83316C020FC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3" name="TextBox 39">
              <a:extLst>
                <a:ext uri="{FF2B5EF4-FFF2-40B4-BE49-F238E27FC236}">
                  <a16:creationId xmlns:a16="http://schemas.microsoft.com/office/drawing/2014/main" id="{3DE09845-D48B-498E-99DD-846B7F2C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AA197A4A-6816-4526-B7DA-5C2A92081FEB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5" name="TextBox 28">
            <a:extLst>
              <a:ext uri="{FF2B5EF4-FFF2-40B4-BE49-F238E27FC236}">
                <a16:creationId xmlns:a16="http://schemas.microsoft.com/office/drawing/2014/main" id="{2799D0E0-20D7-438D-B1B0-ECEB6F08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628C3E1B-BF2A-44E6-BD13-09CEB00E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B2C6A8C6-A339-4399-A017-EF8C0835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4E80B84E-C9A3-43C6-9392-9200E5A57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11" y="1351141"/>
            <a:ext cx="3385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D62E2AF8-2882-4239-84D2-49FEAF4E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88" y="163601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CAF774E8-4C82-4B7F-BFB6-C7168CDB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025" y="378513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360E2559-3546-447A-814E-7AACF355E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884" y="2683056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2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AB86997-1017-4093-A164-B001A6BE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555" y="1625123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2</a:t>
            </a:r>
          </a:p>
        </p:txBody>
      </p:sp>
      <p:sp>
        <p:nvSpPr>
          <p:cNvPr id="35" name="TextBox 33">
            <a:extLst>
              <a:ext uri="{FF2B5EF4-FFF2-40B4-BE49-F238E27FC236}">
                <a16:creationId xmlns:a16="http://schemas.microsoft.com/office/drawing/2014/main" id="{F9A3C417-8692-4D56-AD4C-86208FC7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728" y="2680044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3</a:t>
            </a:r>
          </a:p>
        </p:txBody>
      </p:sp>
      <p:sp>
        <p:nvSpPr>
          <p:cNvPr id="36" name="TextBox 41">
            <a:extLst>
              <a:ext uri="{FF2B5EF4-FFF2-40B4-BE49-F238E27FC236}">
                <a16:creationId xmlns:a16="http://schemas.microsoft.com/office/drawing/2014/main" id="{B3FD5D56-2CE3-4B4D-B40D-2036BA6A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328" y="1654519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3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4D9E0A05-4D1B-44B4-9DD6-6F1AB26B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346" y="2664937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4</a:t>
            </a:r>
          </a:p>
        </p:txBody>
      </p:sp>
      <p:cxnSp>
        <p:nvCxnSpPr>
          <p:cNvPr id="43" name="Straight Connector 12">
            <a:extLst>
              <a:ext uri="{FF2B5EF4-FFF2-40B4-BE49-F238E27FC236}">
                <a16:creationId xmlns:a16="http://schemas.microsoft.com/office/drawing/2014/main" id="{081AB901-B4E8-47FC-BC88-C01AE4DC298E}"/>
              </a:ext>
            </a:extLst>
          </p:cNvPr>
          <p:cNvCxnSpPr/>
          <p:nvPr/>
        </p:nvCxnSpPr>
        <p:spPr>
          <a:xfrm flipV="1">
            <a:off x="6806668" y="1205154"/>
            <a:ext cx="457200" cy="40005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2">
            <a:extLst>
              <a:ext uri="{FF2B5EF4-FFF2-40B4-BE49-F238E27FC236}">
                <a16:creationId xmlns:a16="http://schemas.microsoft.com/office/drawing/2014/main" id="{9A3017B8-A0AC-4955-9559-DF54254BA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786" y="777655"/>
            <a:ext cx="2034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max(3, 4)+1=5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7FDA5186-64C9-42BA-AFB8-AED567DD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60" y="4233863"/>
            <a:ext cx="8147958" cy="26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8F73-A695-49B0-B0E2-E73745F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57E14A-AF40-4EDC-91C2-E3B0182A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75A36D9F-E6D6-4C37-94B2-114D814C521C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6" name="Straight Arrow Connector 4">
              <a:extLst>
                <a:ext uri="{FF2B5EF4-FFF2-40B4-BE49-F238E27FC236}">
                  <a16:creationId xmlns:a16="http://schemas.microsoft.com/office/drawing/2014/main" id="{FFA0CC3A-8916-4A55-B104-B78601B28FE7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7" name="Straight Arrow Connector 5">
              <a:extLst>
                <a:ext uri="{FF2B5EF4-FFF2-40B4-BE49-F238E27FC236}">
                  <a16:creationId xmlns:a16="http://schemas.microsoft.com/office/drawing/2014/main" id="{043C4B18-94C6-49E5-9973-467142B87EC5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BFDB24-F44C-44DC-9E2D-46B061250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9CE000-94D6-4C06-889B-5821CE5A9E0D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BEA241-208B-4E0E-91AA-24296713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BC6896DB-CDC1-4A10-904E-E3544FEE79A4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1FB3CA4-256C-4A10-B864-3440F76BA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F17167A5-0777-4D30-8C2D-F684EE3F1683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8EC5262E-19A3-4BCE-B1FF-B482B0C9827A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2DE63DDC-1324-4B90-B47A-3FE4E471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6" name="Straight Arrow Connector 25">
              <a:extLst>
                <a:ext uri="{FF2B5EF4-FFF2-40B4-BE49-F238E27FC236}">
                  <a16:creationId xmlns:a16="http://schemas.microsoft.com/office/drawing/2014/main" id="{DCB7A611-E447-4C05-B3F5-F5B7088FC882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D9519C9D-C1E7-473A-99F3-AA65F915A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2BB32FDD-898A-454C-8A9B-6F4CBAD931DD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42FCA264-D877-4103-A566-5EFC0FD4ADCB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F9966D5B-6138-4D79-A8C5-A2FEC33B4B15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Oval 36">
              <a:extLst>
                <a:ext uri="{FF2B5EF4-FFF2-40B4-BE49-F238E27FC236}">
                  <a16:creationId xmlns:a16="http://schemas.microsoft.com/office/drawing/2014/main" id="{4B960A70-3562-4BB8-A3E3-6562B86EDEBE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37">
              <a:extLst>
                <a:ext uri="{FF2B5EF4-FFF2-40B4-BE49-F238E27FC236}">
                  <a16:creationId xmlns:a16="http://schemas.microsoft.com/office/drawing/2014/main" id="{1B34EF49-EB70-4E54-8A67-C83316C020FC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3" name="TextBox 39">
              <a:extLst>
                <a:ext uri="{FF2B5EF4-FFF2-40B4-BE49-F238E27FC236}">
                  <a16:creationId xmlns:a16="http://schemas.microsoft.com/office/drawing/2014/main" id="{3DE09845-D48B-498E-99DD-846B7F2C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AA197A4A-6816-4526-B7DA-5C2A92081FEB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5" name="TextBox 28">
            <a:extLst>
              <a:ext uri="{FF2B5EF4-FFF2-40B4-BE49-F238E27FC236}">
                <a16:creationId xmlns:a16="http://schemas.microsoft.com/office/drawing/2014/main" id="{2799D0E0-20D7-438D-B1B0-ECEB6F08D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628C3E1B-BF2A-44E6-BD13-09CEB00E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B2C6A8C6-A339-4399-A017-EF8C08351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4E80B84E-C9A3-43C6-9392-9200E5A57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11" y="1351141"/>
            <a:ext cx="3385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0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D62E2AF8-2882-4239-84D2-49FEAF4E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788" y="163601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CAF774E8-4C82-4B7F-BFB6-C7168CDB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025" y="378513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1</a:t>
            </a: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360E2559-3546-447A-814E-7AACF355E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884" y="2683056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2</a:t>
            </a: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AB86997-1017-4093-A164-B001A6BE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555" y="1625123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2</a:t>
            </a:r>
          </a:p>
        </p:txBody>
      </p:sp>
      <p:sp>
        <p:nvSpPr>
          <p:cNvPr id="35" name="TextBox 33">
            <a:extLst>
              <a:ext uri="{FF2B5EF4-FFF2-40B4-BE49-F238E27FC236}">
                <a16:creationId xmlns:a16="http://schemas.microsoft.com/office/drawing/2014/main" id="{F9A3C417-8692-4D56-AD4C-86208FC7B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728" y="2680044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3</a:t>
            </a:r>
          </a:p>
        </p:txBody>
      </p:sp>
      <p:sp>
        <p:nvSpPr>
          <p:cNvPr id="36" name="TextBox 41">
            <a:extLst>
              <a:ext uri="{FF2B5EF4-FFF2-40B4-BE49-F238E27FC236}">
                <a16:creationId xmlns:a16="http://schemas.microsoft.com/office/drawing/2014/main" id="{B3FD5D56-2CE3-4B4D-B40D-2036BA6A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328" y="1654519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3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4D9E0A05-4D1B-44B4-9DD6-6F1AB26B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346" y="2664937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4</a:t>
            </a:r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DBFFCACF-D3E3-427C-8B8F-E64DD00E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453" y="160264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5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56F9072A-9E85-4AEF-B439-CC7525F84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653" y="160264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6</a:t>
            </a:r>
          </a:p>
        </p:txBody>
      </p:sp>
      <p:sp>
        <p:nvSpPr>
          <p:cNvPr id="41" name="TextBox 44">
            <a:extLst>
              <a:ext uri="{FF2B5EF4-FFF2-40B4-BE49-F238E27FC236}">
                <a16:creationId xmlns:a16="http://schemas.microsoft.com/office/drawing/2014/main" id="{6557031E-8732-4ECB-9627-24DB4E23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253" y="377434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9933"/>
                </a:solidFill>
              </a:rPr>
              <a:t>7</a:t>
            </a: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364A61AD-063E-47A8-AD04-B04127EA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" y="4872489"/>
            <a:ext cx="33364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B :: 1&lt;2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B  G :: 2&lt;3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A  G :: 1&lt;3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FF5B59A9-46D3-4FCC-A4B8-0CC29150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481" y="4687823"/>
            <a:ext cx="3429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noProof="0" dirty="0">
                <a:solidFill>
                  <a:srgbClr val="3333CC"/>
                </a:solidFill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H :: 1&lt;4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 K :: 3&lt;7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 K :: 1&lt;7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C  K :: 3&lt;7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BD582-E639-435A-8027-476B137EDF5B}"/>
              </a:ext>
            </a:extLst>
          </p:cNvPr>
          <p:cNvSpPr/>
          <p:nvPr/>
        </p:nvSpPr>
        <p:spPr>
          <a:xfrm>
            <a:off x="862304" y="4338654"/>
            <a:ext cx="2541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latin typeface="Whitney-BlackSC" pitchFamily="1" charset="0"/>
              </a:rPr>
              <a:t>Obeying Causality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ADA12E-CB9B-40C4-B9CF-3FF96C1E21CD}"/>
              </a:ext>
            </a:extLst>
          </p:cNvPr>
          <p:cNvSpPr/>
          <p:nvPr/>
        </p:nvSpPr>
        <p:spPr>
          <a:xfrm>
            <a:off x="6908522" y="4334482"/>
            <a:ext cx="4046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  <a:latin typeface="Whitney-BlackSC" pitchFamily="1" charset="0"/>
              </a:rPr>
              <a:t>But not always imply causality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66F464E9-49C6-4558-A497-0026A2C23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860" y="4826738"/>
            <a:ext cx="6370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? C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G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?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:: 3=3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? 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 C ?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:: </a:t>
            </a: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&lt;3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(C,G) and (I,C) are pairs of </a:t>
            </a:r>
            <a:r>
              <a:rPr lang="en-US" altLang="en-US" sz="2400" b="1" u="sng" kern="0" dirty="0">
                <a:solidFill>
                  <a:srgbClr val="3333CC"/>
                </a:solidFill>
                <a:sym typeface="Wingdings" panose="05000000000000000000" pitchFamily="2" charset="2"/>
              </a:rPr>
              <a:t>concurrent</a:t>
            </a: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 events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080737-13B3-4395-B2BC-D691E62C6D60}"/>
              </a:ext>
            </a:extLst>
          </p:cNvPr>
          <p:cNvSpPr/>
          <p:nvPr/>
        </p:nvSpPr>
        <p:spPr>
          <a:xfrm>
            <a:off x="5213397" y="60732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dirty="0"/>
              <a:t>E1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E2 =&gt; timestamp(E1) &lt; timestamp (E2),  </a:t>
            </a:r>
            <a:r>
              <a:rPr lang="en-US" altLang="zh-CN" b="1" dirty="0">
                <a:solidFill>
                  <a:srgbClr val="FF0000"/>
                </a:solidFill>
              </a:rPr>
              <a:t>BUT</a:t>
            </a:r>
            <a:r>
              <a:rPr lang="en-US" altLang="zh-CN" dirty="0"/>
              <a:t> timestamp(E1) &lt; timestamp (E2) !=&gt;</a:t>
            </a:r>
            <a:r>
              <a:rPr lang="en-US" altLang="zh-CN" dirty="0">
                <a:sym typeface="Wingdings" panose="05000000000000000000" pitchFamily="2" charset="2"/>
              </a:rPr>
              <a:t> E1  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5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8" grpId="0"/>
      <p:bldP spid="49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5CAF0-C02A-4E5B-9EAF-B1E8DE8A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Lamport</a:t>
            </a:r>
            <a:r>
              <a:rPr lang="en-US" altLang="zh-CN" dirty="0"/>
              <a:t> Timestamp Wrap-up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D57656-510F-4948-968B-85E3DD23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5FE15E-2242-401F-99AE-C26CEB52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5296550"/>
          </a:xfrm>
        </p:spPr>
        <p:txBody>
          <a:bodyPr>
            <a:normAutofit/>
          </a:bodyPr>
          <a:lstStyle/>
          <a:p>
            <a:r>
              <a:rPr lang="en-US" altLang="zh-CN" dirty="0"/>
              <a:t>Order events without synchronizing times</a:t>
            </a:r>
          </a:p>
          <a:p>
            <a:pPr lvl="1"/>
            <a:r>
              <a:rPr lang="en-US" altLang="zh-CN" dirty="0"/>
              <a:t>Each process uses a local counter (clock) which is an integer </a:t>
            </a:r>
          </a:p>
          <a:p>
            <a:pPr lvl="1"/>
            <a:r>
              <a:rPr lang="en-US" altLang="zh-CN" dirty="0"/>
              <a:t>A process increments its counter when a send or an instruction happens at it </a:t>
            </a:r>
          </a:p>
          <a:p>
            <a:pPr lvl="2"/>
            <a:r>
              <a:rPr lang="en-US" altLang="zh-CN" dirty="0"/>
              <a:t>The counter is assigned to the event as its timestamp.</a:t>
            </a:r>
          </a:p>
          <a:p>
            <a:pPr lvl="1"/>
            <a:r>
              <a:rPr lang="en-US" altLang="zh-CN" dirty="0"/>
              <a:t>A send (message) event carries its timestamp  </a:t>
            </a:r>
          </a:p>
          <a:p>
            <a:pPr lvl="1"/>
            <a:r>
              <a:rPr lang="en-US" altLang="zh-CN" dirty="0"/>
              <a:t>For a receive (message) event the counter is updated by </a:t>
            </a:r>
          </a:p>
          <a:p>
            <a:pPr lvl="2"/>
            <a:r>
              <a:rPr lang="en-US" altLang="zh-CN" dirty="0"/>
              <a:t>max(local counter, message timestamp) + 1</a:t>
            </a:r>
          </a:p>
          <a:p>
            <a:r>
              <a:rPr lang="en-US" altLang="zh-CN" dirty="0"/>
              <a:t>Timestamps obey causality</a:t>
            </a:r>
          </a:p>
          <a:p>
            <a:pPr lvl="1"/>
            <a:r>
              <a:rPr lang="en-US" altLang="zh-CN" dirty="0"/>
              <a:t>But does not imply causality, can be concurrent events</a:t>
            </a:r>
          </a:p>
        </p:txBody>
      </p:sp>
    </p:spTree>
    <p:extLst>
      <p:ext uri="{BB962C8B-B14F-4D97-AF65-F5344CB8AC3E}">
        <p14:creationId xmlns:p14="http://schemas.microsoft.com/office/powerpoint/2010/main" val="28577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252E9-7654-40ED-BEA7-DECD75AA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37117B-4E0E-414C-9A31-E92E301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D1E44-95A5-4E3D-A3DC-AB859A7B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we have causal or logical </a:t>
            </a:r>
            <a:r>
              <a:rPr lang="en-US" altLang="zh-CN" b="1" dirty="0">
                <a:solidFill>
                  <a:srgbClr val="FF0000"/>
                </a:solidFill>
              </a:rPr>
              <a:t>timestamps</a:t>
            </a:r>
            <a:r>
              <a:rPr lang="en-US" altLang="zh-CN" dirty="0"/>
              <a:t> from which we can </a:t>
            </a:r>
            <a:r>
              <a:rPr lang="en-US" altLang="zh-CN" b="1" dirty="0">
                <a:solidFill>
                  <a:srgbClr val="FF0000"/>
                </a:solidFill>
              </a:rPr>
              <a:t>tell</a:t>
            </a:r>
            <a:r>
              <a:rPr lang="en-US" altLang="zh-CN" dirty="0"/>
              <a:t> if two events are </a:t>
            </a:r>
            <a:r>
              <a:rPr lang="en-US" altLang="zh-CN" b="1" dirty="0">
                <a:solidFill>
                  <a:srgbClr val="FF0000"/>
                </a:solidFill>
              </a:rPr>
              <a:t>concurrent or causally related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3001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and basics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Cristian’s algorithm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NTP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Lamport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timestamp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clocks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9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77F298-BE2D-41CA-B795-6E7F7AAB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Timestamps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F49DBA-912B-4E9B-B6FA-61CBF3EA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2EA04D-3FA5-41D4-BD80-35D7C01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Used in key-value stores like </a:t>
            </a:r>
            <a:r>
              <a:rPr lang="en-US" altLang="zh-CN" dirty="0" err="1"/>
              <a:t>Riak</a:t>
            </a:r>
            <a:endParaRPr lang="en-US" altLang="zh-CN" dirty="0"/>
          </a:p>
          <a:p>
            <a:r>
              <a:rPr lang="en-US" altLang="zh-CN" dirty="0"/>
              <a:t>Each process uses a vector of integer clocks</a:t>
            </a:r>
          </a:p>
          <a:p>
            <a:r>
              <a:rPr lang="en-US" altLang="zh-CN" dirty="0"/>
              <a:t>Suppose there are N processes in the group 1…N</a:t>
            </a:r>
          </a:p>
          <a:p>
            <a:r>
              <a:rPr lang="en-US" altLang="zh-CN" dirty="0"/>
              <a:t>Each vector has N elements</a:t>
            </a:r>
          </a:p>
          <a:p>
            <a:r>
              <a:rPr lang="en-US" altLang="zh-CN" dirty="0"/>
              <a:t>Process </a:t>
            </a:r>
            <a:r>
              <a:rPr lang="en-US" altLang="zh-CN" b="1" i="1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 maintains vector </a:t>
            </a:r>
            <a:r>
              <a:rPr lang="en-US" altLang="zh-CN" b="1" i="1" dirty="0">
                <a:solidFill>
                  <a:srgbClr val="FF0000"/>
                </a:solidFill>
              </a:rPr>
              <a:t>Vi[1…N]</a:t>
            </a:r>
          </a:p>
          <a:p>
            <a:r>
              <a:rPr lang="en-US" altLang="zh-CN" b="1" i="1" dirty="0" err="1">
                <a:solidFill>
                  <a:srgbClr val="FF0000"/>
                </a:solidFill>
              </a:rPr>
              <a:t>jth</a:t>
            </a:r>
            <a:r>
              <a:rPr lang="en-US" altLang="zh-CN" dirty="0"/>
              <a:t> element of vector clock at process </a:t>
            </a:r>
            <a:r>
              <a:rPr lang="en-US" altLang="zh-CN" b="1" i="1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Vi[j]</a:t>
            </a:r>
            <a:r>
              <a:rPr lang="en-US" altLang="zh-CN" dirty="0"/>
              <a:t>, is </a:t>
            </a:r>
            <a:r>
              <a:rPr lang="en-US" altLang="zh-CN" b="1" i="1" dirty="0">
                <a:solidFill>
                  <a:srgbClr val="FF0000"/>
                </a:solidFill>
              </a:rPr>
              <a:t>i’s knowledge of latest events at process j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9EC52-FF55-499E-BB21-00E1B7D3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Assigning Vector Timestamps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1B6D27-867C-4DF0-B70F-25A1D12C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797670-EA4B-47B2-8F70-6C7594AB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 an instruction or send event at process </a:t>
            </a:r>
            <a:r>
              <a:rPr lang="en-US" altLang="zh-CN" dirty="0" err="1"/>
              <a:t>i</a:t>
            </a:r>
            <a:r>
              <a:rPr lang="en-US" altLang="zh-CN" dirty="0"/>
              <a:t>, it </a:t>
            </a:r>
            <a:r>
              <a:rPr lang="en-US" altLang="zh-CN" b="1" dirty="0">
                <a:solidFill>
                  <a:srgbClr val="FF0000"/>
                </a:solidFill>
              </a:rPr>
              <a:t>increments </a:t>
            </a:r>
            <a:r>
              <a:rPr lang="en-US" altLang="zh-CN" dirty="0"/>
              <a:t>only its </a:t>
            </a:r>
            <a:r>
              <a:rPr lang="en-US" altLang="zh-CN" b="1" dirty="0" err="1">
                <a:solidFill>
                  <a:srgbClr val="FF0000"/>
                </a:solidFill>
              </a:rPr>
              <a:t>ith</a:t>
            </a:r>
            <a:r>
              <a:rPr lang="en-US" altLang="zh-CN" b="1" dirty="0">
                <a:solidFill>
                  <a:srgbClr val="FF0000"/>
                </a:solidFill>
              </a:rPr>
              <a:t> element </a:t>
            </a:r>
            <a:r>
              <a:rPr lang="en-US" altLang="zh-CN" dirty="0"/>
              <a:t>of its vector clock </a:t>
            </a:r>
          </a:p>
          <a:p>
            <a:r>
              <a:rPr lang="en-US" altLang="zh-CN" dirty="0"/>
              <a:t>Each message carries the send-event’s vector timestamp </a:t>
            </a:r>
            <a:r>
              <a:rPr lang="en-US" altLang="zh-CN" b="1" dirty="0" err="1">
                <a:solidFill>
                  <a:srgbClr val="FF0000"/>
                </a:solidFill>
              </a:rPr>
              <a:t>Vmessage</a:t>
            </a:r>
            <a:r>
              <a:rPr lang="en-US" altLang="zh-CN" b="1" dirty="0">
                <a:solidFill>
                  <a:srgbClr val="FF0000"/>
                </a:solidFill>
              </a:rPr>
              <a:t>[1…N]</a:t>
            </a:r>
          </a:p>
          <a:p>
            <a:r>
              <a:rPr lang="en-US" altLang="zh-CN" dirty="0"/>
              <a:t>On receiving a message at process i:</a:t>
            </a:r>
          </a:p>
          <a:p>
            <a:pPr lvl="1"/>
            <a:r>
              <a:rPr lang="da-DK" altLang="zh-CN" b="1" dirty="0">
                <a:solidFill>
                  <a:srgbClr val="FF0000"/>
                </a:solidFill>
              </a:rPr>
              <a:t>Vi[i] = Vi[i] + 1</a:t>
            </a:r>
          </a:p>
          <a:p>
            <a:pPr lvl="1"/>
            <a:r>
              <a:rPr lang="da-DK" altLang="zh-CN" b="1" dirty="0">
                <a:solidFill>
                  <a:srgbClr val="FF0000"/>
                </a:solidFill>
              </a:rPr>
              <a:t>Vi[j] = max(Vmessage[j], Vi[j]) for j ≠ i </a:t>
            </a:r>
          </a:p>
          <a:p>
            <a:pPr marL="44926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0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basics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Cristian’s algorithm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NTP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Lamport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timestamp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Vector clocks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9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B49EC-A3BF-4907-8E1C-DF83F029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2896"/>
            <a:ext cx="10515600" cy="215915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On an instruction or send event at process </a:t>
            </a:r>
            <a:r>
              <a:rPr lang="en-US" altLang="zh-CN" dirty="0" err="1"/>
              <a:t>i</a:t>
            </a:r>
            <a:r>
              <a:rPr lang="en-US" altLang="zh-CN" dirty="0"/>
              <a:t>, it increments only its </a:t>
            </a:r>
            <a:r>
              <a:rPr lang="en-US" altLang="zh-CN" dirty="0" err="1"/>
              <a:t>ith</a:t>
            </a:r>
            <a:r>
              <a:rPr lang="en-US" altLang="zh-CN" dirty="0"/>
              <a:t> element of its vector clock </a:t>
            </a:r>
          </a:p>
          <a:p>
            <a:r>
              <a:rPr lang="en-US" altLang="zh-CN" dirty="0"/>
              <a:t>Each message carries the send-event’s vector timestamp </a:t>
            </a:r>
            <a:r>
              <a:rPr lang="en-US" altLang="zh-CN" dirty="0" err="1"/>
              <a:t>Vmessage</a:t>
            </a:r>
            <a:r>
              <a:rPr lang="en-US" altLang="zh-CN" dirty="0"/>
              <a:t>[1…N]</a:t>
            </a:r>
          </a:p>
          <a:p>
            <a:r>
              <a:rPr lang="en-US" altLang="zh-CN" dirty="0"/>
              <a:t>On receiving a message at process i:</a:t>
            </a:r>
          </a:p>
          <a:p>
            <a:pPr lvl="1"/>
            <a:r>
              <a:rPr lang="en-US" altLang="zh-CN" dirty="0"/>
              <a:t>Vi[</a:t>
            </a:r>
            <a:r>
              <a:rPr lang="en-US" altLang="zh-CN" dirty="0" err="1"/>
              <a:t>i</a:t>
            </a:r>
            <a:r>
              <a:rPr lang="en-US" altLang="zh-CN" dirty="0"/>
              <a:t>] = Vi[</a:t>
            </a:r>
            <a:r>
              <a:rPr lang="en-US" altLang="zh-CN" dirty="0" err="1"/>
              <a:t>i</a:t>
            </a:r>
            <a:r>
              <a:rPr lang="en-US" altLang="zh-CN" dirty="0"/>
              <a:t>] + 1</a:t>
            </a:r>
          </a:p>
          <a:p>
            <a:pPr lvl="1"/>
            <a:r>
              <a:rPr lang="en-US" altLang="zh-CN" dirty="0"/>
              <a:t>Vi[j] = max(</a:t>
            </a:r>
            <a:r>
              <a:rPr lang="en-US" altLang="zh-CN" dirty="0" err="1"/>
              <a:t>Vmessage</a:t>
            </a:r>
            <a:r>
              <a:rPr lang="en-US" altLang="zh-CN" dirty="0"/>
              <a:t>[j], Vi[j]) for j ≠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</p:spTree>
    <p:extLst>
      <p:ext uri="{BB962C8B-B14F-4D97-AF65-F5344CB8AC3E}">
        <p14:creationId xmlns:p14="http://schemas.microsoft.com/office/powerpoint/2010/main" val="1936757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41</a:t>
            </a:fld>
            <a:endParaRPr lang="zh-CN" altLang="en-US"/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71238258-142F-4B14-AE06-77457A02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99" y="1673678"/>
            <a:ext cx="1005203" cy="267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92D0CFD1-37F5-489D-A319-BE5ADCF9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50" y="4232710"/>
            <a:ext cx="310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Initial counters (clocks)</a:t>
            </a:r>
          </a:p>
        </p:txBody>
      </p:sp>
      <p:sp>
        <p:nvSpPr>
          <p:cNvPr id="50" name="内容占位符 3">
            <a:extLst>
              <a:ext uri="{FF2B5EF4-FFF2-40B4-BE49-F238E27FC236}">
                <a16:creationId xmlns:a16="http://schemas.microsoft.com/office/drawing/2014/main" id="{75E11BD4-E74D-49DD-B26E-B831164CCCBA}"/>
              </a:ext>
            </a:extLst>
          </p:cNvPr>
          <p:cNvSpPr txBox="1">
            <a:spLocks/>
          </p:cNvSpPr>
          <p:nvPr/>
        </p:nvSpPr>
        <p:spPr>
          <a:xfrm>
            <a:off x="838200" y="4702896"/>
            <a:ext cx="10515600" cy="2159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On an instruction or send event at process i, it increments only its ith element of its vector clock </a:t>
            </a:r>
          </a:p>
          <a:p>
            <a:r>
              <a:rPr lang="en-US" altLang="zh-CN"/>
              <a:t>Each message carries the send-event’s vector timestamp Vmessage[1…N]</a:t>
            </a:r>
          </a:p>
          <a:p>
            <a:r>
              <a:rPr lang="en-US" altLang="zh-CN"/>
              <a:t>On receiving a message at process i:</a:t>
            </a:r>
          </a:p>
          <a:p>
            <a:pPr lvl="1"/>
            <a:r>
              <a:rPr lang="en-US" altLang="zh-CN"/>
              <a:t>Vi[i] = Vi[i] + 1</a:t>
            </a:r>
          </a:p>
          <a:p>
            <a:pPr lvl="1"/>
            <a:r>
              <a:rPr lang="en-US" altLang="zh-CN"/>
              <a:t>Vi[j] = max(Vmessage[j], Vi[j]) for j ≠ i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68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42</a:t>
            </a:fld>
            <a:endParaRPr lang="zh-CN" altLang="en-US"/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71238258-142F-4B14-AE06-77457A02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99" y="1673678"/>
            <a:ext cx="1005203" cy="267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</p:txBody>
      </p:sp>
      <p:sp>
        <p:nvSpPr>
          <p:cNvPr id="50" name="内容占位符 3">
            <a:extLst>
              <a:ext uri="{FF2B5EF4-FFF2-40B4-BE49-F238E27FC236}">
                <a16:creationId xmlns:a16="http://schemas.microsoft.com/office/drawing/2014/main" id="{75E11BD4-E74D-49DD-B26E-B831164CCCBA}"/>
              </a:ext>
            </a:extLst>
          </p:cNvPr>
          <p:cNvSpPr txBox="1">
            <a:spLocks/>
          </p:cNvSpPr>
          <p:nvPr/>
        </p:nvSpPr>
        <p:spPr>
          <a:xfrm>
            <a:off x="838200" y="4702896"/>
            <a:ext cx="10515600" cy="2159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On an instruction or send event at process i, it increments only its ith element of its vector clock </a:t>
            </a:r>
          </a:p>
          <a:p>
            <a:r>
              <a:rPr lang="en-US" altLang="zh-CN"/>
              <a:t>Each message carries the send-event’s vector timestamp Vmessage[1…N]</a:t>
            </a:r>
          </a:p>
          <a:p>
            <a:r>
              <a:rPr lang="en-US" altLang="zh-CN"/>
              <a:t>On receiving a message at process i:</a:t>
            </a:r>
          </a:p>
          <a:p>
            <a:pPr lvl="1"/>
            <a:r>
              <a:rPr lang="en-US" altLang="zh-CN"/>
              <a:t>Vi[i] = Vi[i] + 1</a:t>
            </a:r>
          </a:p>
          <a:p>
            <a:pPr lvl="1"/>
            <a:r>
              <a:rPr lang="en-US" altLang="zh-CN"/>
              <a:t>Vi[j] = max(Vmessage[j], Vi[j]) for j ≠ i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5758D-33F0-42DC-A01D-B42D369AF2BD}"/>
              </a:ext>
            </a:extLst>
          </p:cNvPr>
          <p:cNvSpPr/>
          <p:nvPr/>
        </p:nvSpPr>
        <p:spPr>
          <a:xfrm>
            <a:off x="1743782" y="166764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(1,0,0)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2217D6-9D66-4FF4-80D0-00B6DE244749}"/>
              </a:ext>
            </a:extLst>
          </p:cNvPr>
          <p:cNvSpPr/>
          <p:nvPr/>
        </p:nvSpPr>
        <p:spPr>
          <a:xfrm>
            <a:off x="2093512" y="3845377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(0,0,1)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167C4-F593-43D2-9E05-0AA002DB2696}"/>
              </a:ext>
            </a:extLst>
          </p:cNvPr>
          <p:cNvSpPr/>
          <p:nvPr/>
        </p:nvSpPr>
        <p:spPr>
          <a:xfrm>
            <a:off x="2399183" y="3110650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Message(0,0,1)</a:t>
            </a:r>
          </a:p>
        </p:txBody>
      </p:sp>
    </p:spTree>
    <p:extLst>
      <p:ext uri="{BB962C8B-B14F-4D97-AF65-F5344CB8AC3E}">
        <p14:creationId xmlns:p14="http://schemas.microsoft.com/office/powerpoint/2010/main" val="30582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43</a:t>
            </a:fld>
            <a:endParaRPr lang="zh-CN" altLang="en-US"/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71238258-142F-4B14-AE06-77457A02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99" y="1673678"/>
            <a:ext cx="1005203" cy="267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</a:t>
            </a:r>
            <a:r>
              <a:rPr lang="en-US" altLang="en-US" sz="2400" u="sng" dirty="0">
                <a:solidFill>
                  <a:srgbClr val="0000FF"/>
                </a:solidFill>
              </a:rPr>
              <a:t>0</a:t>
            </a:r>
            <a:r>
              <a:rPr lang="en-US" altLang="en-US" sz="2400" dirty="0">
                <a:solidFill>
                  <a:srgbClr val="FF9933"/>
                </a:solidFill>
              </a:rPr>
              <a:t>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</p:txBody>
      </p:sp>
      <p:sp>
        <p:nvSpPr>
          <p:cNvPr id="50" name="内容占位符 3">
            <a:extLst>
              <a:ext uri="{FF2B5EF4-FFF2-40B4-BE49-F238E27FC236}">
                <a16:creationId xmlns:a16="http://schemas.microsoft.com/office/drawing/2014/main" id="{75E11BD4-E74D-49DD-B26E-B831164CCCBA}"/>
              </a:ext>
            </a:extLst>
          </p:cNvPr>
          <p:cNvSpPr txBox="1">
            <a:spLocks/>
          </p:cNvSpPr>
          <p:nvPr/>
        </p:nvSpPr>
        <p:spPr>
          <a:xfrm>
            <a:off x="838200" y="4702896"/>
            <a:ext cx="10515600" cy="2159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On an instruction or send event at process i, it increments only its ith element of its vector clock </a:t>
            </a:r>
          </a:p>
          <a:p>
            <a:r>
              <a:rPr lang="en-US" altLang="zh-CN"/>
              <a:t>Each message carries the send-event’s vector timestamp Vmessage[1…N]</a:t>
            </a:r>
          </a:p>
          <a:p>
            <a:r>
              <a:rPr lang="en-US" altLang="zh-CN"/>
              <a:t>On receiving a message at process i:</a:t>
            </a:r>
          </a:p>
          <a:p>
            <a:pPr lvl="1"/>
            <a:r>
              <a:rPr lang="en-US" altLang="zh-CN"/>
              <a:t>Vi[i] = Vi[i] + 1</a:t>
            </a:r>
          </a:p>
          <a:p>
            <a:pPr lvl="1"/>
            <a:r>
              <a:rPr lang="en-US" altLang="zh-CN"/>
              <a:t>Vi[j] = max(Vmessage[j], Vi[j]) for j ≠ i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5758D-33F0-42DC-A01D-B42D369AF2BD}"/>
              </a:ext>
            </a:extLst>
          </p:cNvPr>
          <p:cNvSpPr/>
          <p:nvPr/>
        </p:nvSpPr>
        <p:spPr>
          <a:xfrm>
            <a:off x="1743782" y="166764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(1,0,0)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2217D6-9D66-4FF4-80D0-00B6DE244749}"/>
              </a:ext>
            </a:extLst>
          </p:cNvPr>
          <p:cNvSpPr/>
          <p:nvPr/>
        </p:nvSpPr>
        <p:spPr>
          <a:xfrm>
            <a:off x="2093512" y="3845377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(0,0,1)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167C4-F593-43D2-9E05-0AA002DB2696}"/>
              </a:ext>
            </a:extLst>
          </p:cNvPr>
          <p:cNvSpPr/>
          <p:nvPr/>
        </p:nvSpPr>
        <p:spPr>
          <a:xfrm>
            <a:off x="2399183" y="3110650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Message(0,0,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54493F-F617-42B3-BB45-5CACF2E059C1}"/>
              </a:ext>
            </a:extLst>
          </p:cNvPr>
          <p:cNvSpPr/>
          <p:nvPr/>
        </p:nvSpPr>
        <p:spPr>
          <a:xfrm>
            <a:off x="2774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</a:t>
            </a:r>
            <a:r>
              <a:rPr lang="en-US" alt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7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44</a:t>
            </a:fld>
            <a:endParaRPr lang="zh-CN" altLang="en-US"/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71238258-142F-4B14-AE06-77457A02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99" y="1673678"/>
            <a:ext cx="1005203" cy="267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</p:txBody>
      </p:sp>
      <p:sp>
        <p:nvSpPr>
          <p:cNvPr id="50" name="内容占位符 3">
            <a:extLst>
              <a:ext uri="{FF2B5EF4-FFF2-40B4-BE49-F238E27FC236}">
                <a16:creationId xmlns:a16="http://schemas.microsoft.com/office/drawing/2014/main" id="{75E11BD4-E74D-49DD-B26E-B831164CCCBA}"/>
              </a:ext>
            </a:extLst>
          </p:cNvPr>
          <p:cNvSpPr txBox="1">
            <a:spLocks/>
          </p:cNvSpPr>
          <p:nvPr/>
        </p:nvSpPr>
        <p:spPr>
          <a:xfrm>
            <a:off x="838200" y="4702896"/>
            <a:ext cx="10515600" cy="2159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On an instruction or send event at process i, it increments only its ith element of its vector clock </a:t>
            </a:r>
          </a:p>
          <a:p>
            <a:r>
              <a:rPr lang="en-US" altLang="zh-CN"/>
              <a:t>Each message carries the send-event’s vector timestamp Vmessage[1…N]</a:t>
            </a:r>
          </a:p>
          <a:p>
            <a:r>
              <a:rPr lang="en-US" altLang="zh-CN"/>
              <a:t>On receiving a message at process i:</a:t>
            </a:r>
          </a:p>
          <a:p>
            <a:pPr lvl="1"/>
            <a:r>
              <a:rPr lang="en-US" altLang="zh-CN"/>
              <a:t>Vi[i] = Vi[i] + 1</a:t>
            </a:r>
          </a:p>
          <a:p>
            <a:pPr lvl="1"/>
            <a:r>
              <a:rPr lang="en-US" altLang="zh-CN"/>
              <a:t>Vi[j] = max(Vmessage[j], Vi[j]) for j ≠ i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5758D-33F0-42DC-A01D-B42D369AF2BD}"/>
              </a:ext>
            </a:extLst>
          </p:cNvPr>
          <p:cNvSpPr/>
          <p:nvPr/>
        </p:nvSpPr>
        <p:spPr>
          <a:xfrm>
            <a:off x="1743782" y="166764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(1,0,0)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2217D6-9D66-4FF4-80D0-00B6DE244749}"/>
              </a:ext>
            </a:extLst>
          </p:cNvPr>
          <p:cNvSpPr/>
          <p:nvPr/>
        </p:nvSpPr>
        <p:spPr>
          <a:xfrm>
            <a:off x="2093512" y="3845377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(0,0,1)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54493F-F617-42B3-BB45-5CACF2E059C1}"/>
              </a:ext>
            </a:extLst>
          </p:cNvPr>
          <p:cNvSpPr/>
          <p:nvPr/>
        </p:nvSpPr>
        <p:spPr>
          <a:xfrm>
            <a:off x="2774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</a:t>
            </a:r>
            <a:r>
              <a:rPr lang="en-US" alt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2ABA4F6-E333-44D7-B81F-8E3761D216AF}"/>
              </a:ext>
            </a:extLst>
          </p:cNvPr>
          <p:cNvSpPr/>
          <p:nvPr/>
        </p:nvSpPr>
        <p:spPr>
          <a:xfrm>
            <a:off x="4817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</a:t>
            </a:r>
            <a:r>
              <a:rPr lang="en-US" altLang="en-US" sz="2400" u="sng" dirty="0">
                <a:solidFill>
                  <a:srgbClr val="3333CC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3CF528-04CD-42CE-BA5A-25C2B476143C}"/>
              </a:ext>
            </a:extLst>
          </p:cNvPr>
          <p:cNvSpPr/>
          <p:nvPr/>
        </p:nvSpPr>
        <p:spPr>
          <a:xfrm>
            <a:off x="3054188" y="1669228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(2,0,0)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446C828-EC14-4070-B367-4BEAFE030B12}"/>
              </a:ext>
            </a:extLst>
          </p:cNvPr>
          <p:cNvSpPr/>
          <p:nvPr/>
        </p:nvSpPr>
        <p:spPr>
          <a:xfrm>
            <a:off x="3838046" y="1993724"/>
            <a:ext cx="2082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Message(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,0,0)</a:t>
            </a:r>
          </a:p>
        </p:txBody>
      </p:sp>
    </p:spTree>
    <p:extLst>
      <p:ext uri="{BB962C8B-B14F-4D97-AF65-F5344CB8AC3E}">
        <p14:creationId xmlns:p14="http://schemas.microsoft.com/office/powerpoint/2010/main" val="39548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45</a:t>
            </a:fld>
            <a:endParaRPr lang="zh-CN" altLang="en-US"/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71238258-142F-4B14-AE06-77457A02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99" y="1673678"/>
            <a:ext cx="1005203" cy="267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</p:txBody>
      </p:sp>
      <p:sp>
        <p:nvSpPr>
          <p:cNvPr id="50" name="内容占位符 3">
            <a:extLst>
              <a:ext uri="{FF2B5EF4-FFF2-40B4-BE49-F238E27FC236}">
                <a16:creationId xmlns:a16="http://schemas.microsoft.com/office/drawing/2014/main" id="{75E11BD4-E74D-49DD-B26E-B831164CCCBA}"/>
              </a:ext>
            </a:extLst>
          </p:cNvPr>
          <p:cNvSpPr txBox="1">
            <a:spLocks/>
          </p:cNvSpPr>
          <p:nvPr/>
        </p:nvSpPr>
        <p:spPr>
          <a:xfrm>
            <a:off x="838200" y="4702896"/>
            <a:ext cx="10515600" cy="2159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On an instruction or send event at process i, it increments only its ith element of its vector clock </a:t>
            </a:r>
          </a:p>
          <a:p>
            <a:r>
              <a:rPr lang="en-US" altLang="zh-CN"/>
              <a:t>Each message carries the send-event’s vector timestamp Vmessage[1…N]</a:t>
            </a:r>
          </a:p>
          <a:p>
            <a:r>
              <a:rPr lang="en-US" altLang="zh-CN"/>
              <a:t>On receiving a message at process i:</a:t>
            </a:r>
          </a:p>
          <a:p>
            <a:pPr lvl="1"/>
            <a:r>
              <a:rPr lang="en-US" altLang="zh-CN"/>
              <a:t>Vi[i] = Vi[i] + 1</a:t>
            </a:r>
          </a:p>
          <a:p>
            <a:pPr lvl="1"/>
            <a:r>
              <a:rPr lang="en-US" altLang="zh-CN"/>
              <a:t>Vi[j] = max(Vmessage[j], Vi[j]) for j ≠ i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5758D-33F0-42DC-A01D-B42D369AF2BD}"/>
              </a:ext>
            </a:extLst>
          </p:cNvPr>
          <p:cNvSpPr/>
          <p:nvPr/>
        </p:nvSpPr>
        <p:spPr>
          <a:xfrm>
            <a:off x="1743782" y="166764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(1,0,0)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2217D6-9D66-4FF4-80D0-00B6DE244749}"/>
              </a:ext>
            </a:extLst>
          </p:cNvPr>
          <p:cNvSpPr/>
          <p:nvPr/>
        </p:nvSpPr>
        <p:spPr>
          <a:xfrm>
            <a:off x="2093512" y="3845377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(0,0,1)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54493F-F617-42B3-BB45-5CACF2E059C1}"/>
              </a:ext>
            </a:extLst>
          </p:cNvPr>
          <p:cNvSpPr/>
          <p:nvPr/>
        </p:nvSpPr>
        <p:spPr>
          <a:xfrm>
            <a:off x="2774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(0,1,1)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2ABA4F6-E333-44D7-B81F-8E3761D216AF}"/>
              </a:ext>
            </a:extLst>
          </p:cNvPr>
          <p:cNvSpPr/>
          <p:nvPr/>
        </p:nvSpPr>
        <p:spPr>
          <a:xfrm>
            <a:off x="4817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(2,2,1)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3CF528-04CD-42CE-BA5A-25C2B476143C}"/>
              </a:ext>
            </a:extLst>
          </p:cNvPr>
          <p:cNvSpPr/>
          <p:nvPr/>
        </p:nvSpPr>
        <p:spPr>
          <a:xfrm>
            <a:off x="3054188" y="1669228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(2,0,0)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5BA367-073A-4267-8C50-612C1420B002}"/>
              </a:ext>
            </a:extLst>
          </p:cNvPr>
          <p:cNvSpPr/>
          <p:nvPr/>
        </p:nvSpPr>
        <p:spPr>
          <a:xfrm>
            <a:off x="4817301" y="3841480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(0,0,2)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BEA6B8F-C232-43B3-BEB6-1A18FBBDA50A}"/>
              </a:ext>
            </a:extLst>
          </p:cNvPr>
          <p:cNvSpPr/>
          <p:nvPr/>
        </p:nvSpPr>
        <p:spPr>
          <a:xfrm>
            <a:off x="7896001" y="38485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(5,3,3)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53B041-A720-4BEC-81FE-AAE2E3AB4663}"/>
              </a:ext>
            </a:extLst>
          </p:cNvPr>
          <p:cNvSpPr/>
          <p:nvPr/>
        </p:nvSpPr>
        <p:spPr>
          <a:xfrm>
            <a:off x="6005804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(2,3,1)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5129EB-DDFC-4A46-9F07-0A89957089FC}"/>
              </a:ext>
            </a:extLst>
          </p:cNvPr>
          <p:cNvSpPr/>
          <p:nvPr/>
        </p:nvSpPr>
        <p:spPr>
          <a:xfrm>
            <a:off x="4732675" y="1667991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(3,0,0)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7E180E-D644-4D1B-A203-C357425C46D8}"/>
              </a:ext>
            </a:extLst>
          </p:cNvPr>
          <p:cNvSpPr/>
          <p:nvPr/>
        </p:nvSpPr>
        <p:spPr>
          <a:xfrm>
            <a:off x="6160896" y="167540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(4,3,1)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7BDB37-083B-4CD4-B02C-7A2B3E491F9B}"/>
              </a:ext>
            </a:extLst>
          </p:cNvPr>
          <p:cNvSpPr/>
          <p:nvPr/>
        </p:nvSpPr>
        <p:spPr>
          <a:xfrm>
            <a:off x="7383309" y="1642016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(5,3,1)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929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8FF5D-BB9B-4613-A309-BC7B8D33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Causally-Related …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EA466E-E82B-4089-8F0B-FAA5570B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8A1AC-66D9-4FD1-A7E6-F852FF115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806404" cy="4910329"/>
          </a:xfrm>
        </p:spPr>
        <p:txBody>
          <a:bodyPr>
            <a:normAutofit/>
          </a:bodyPr>
          <a:lstStyle/>
          <a:p>
            <a:r>
              <a:rPr lang="en-US" altLang="zh-CN" dirty="0"/>
              <a:t>VT1 = VT2, </a:t>
            </a:r>
          </a:p>
          <a:p>
            <a:pPr lvl="1"/>
            <a:r>
              <a:rPr lang="en-US" altLang="zh-CN" dirty="0" err="1"/>
              <a:t>iff</a:t>
            </a:r>
            <a:r>
              <a:rPr lang="en-US" altLang="zh-CN" dirty="0"/>
              <a:t> (if and only if), VT1[</a:t>
            </a:r>
            <a:r>
              <a:rPr lang="en-US" altLang="zh-CN" dirty="0" err="1"/>
              <a:t>i</a:t>
            </a:r>
            <a:r>
              <a:rPr lang="en-US" altLang="zh-CN" dirty="0"/>
              <a:t>] = VT2[</a:t>
            </a:r>
            <a:r>
              <a:rPr lang="en-US" altLang="zh-CN" dirty="0" err="1"/>
              <a:t>i</a:t>
            </a:r>
            <a:r>
              <a:rPr lang="en-US" altLang="zh-CN" dirty="0"/>
              <a:t>], for all </a:t>
            </a:r>
            <a:r>
              <a:rPr lang="en-US" altLang="zh-CN" dirty="0" err="1"/>
              <a:t>i</a:t>
            </a:r>
            <a:r>
              <a:rPr lang="en-US" altLang="zh-CN" dirty="0"/>
              <a:t> = 1, … , N</a:t>
            </a:r>
          </a:p>
          <a:p>
            <a:r>
              <a:rPr lang="en-US" altLang="zh-CN" dirty="0"/>
              <a:t>VT1 ≤ VT2,  </a:t>
            </a:r>
          </a:p>
          <a:p>
            <a:pPr lvl="1"/>
            <a:r>
              <a:rPr lang="en-US" altLang="zh-CN" dirty="0" err="1"/>
              <a:t>iff</a:t>
            </a:r>
            <a:r>
              <a:rPr lang="en-US" altLang="zh-CN" dirty="0"/>
              <a:t> VT1[</a:t>
            </a:r>
            <a:r>
              <a:rPr lang="en-US" altLang="zh-CN" dirty="0" err="1"/>
              <a:t>i</a:t>
            </a:r>
            <a:r>
              <a:rPr lang="en-US" altLang="zh-CN" dirty="0"/>
              <a:t>] ≤ VT2[</a:t>
            </a:r>
            <a:r>
              <a:rPr lang="en-US" altLang="zh-CN" dirty="0" err="1"/>
              <a:t>i</a:t>
            </a:r>
            <a:r>
              <a:rPr lang="en-US" altLang="zh-CN" dirty="0"/>
              <a:t>], for all </a:t>
            </a:r>
            <a:r>
              <a:rPr lang="en-US" altLang="zh-CN" dirty="0" err="1"/>
              <a:t>i</a:t>
            </a:r>
            <a:r>
              <a:rPr lang="en-US" altLang="zh-CN" dirty="0"/>
              <a:t> = 1, … , N</a:t>
            </a:r>
          </a:p>
          <a:p>
            <a:r>
              <a:rPr lang="en-US" altLang="zh-CN" dirty="0"/>
              <a:t>Two events are </a:t>
            </a:r>
            <a:r>
              <a:rPr lang="en-US" altLang="zh-CN" b="1" dirty="0">
                <a:solidFill>
                  <a:srgbClr val="FF0000"/>
                </a:solidFill>
              </a:rPr>
              <a:t>causally related</a:t>
            </a:r>
            <a:r>
              <a:rPr lang="en-US" altLang="zh-CN" dirty="0"/>
              <a:t> </a:t>
            </a:r>
            <a:r>
              <a:rPr lang="en-US" altLang="zh-CN" dirty="0" err="1"/>
              <a:t>iff</a:t>
            </a:r>
            <a:endParaRPr lang="en-US" altLang="zh-CN" dirty="0"/>
          </a:p>
          <a:p>
            <a:pPr lvl="1"/>
            <a:r>
              <a:rPr lang="en-US" altLang="zh-CN" dirty="0"/>
              <a:t>VT1 &lt; VT2,  </a:t>
            </a:r>
          </a:p>
          <a:p>
            <a:pPr lvl="1"/>
            <a:r>
              <a:rPr lang="en-US" altLang="zh-CN" dirty="0"/>
              <a:t>i.e., </a:t>
            </a:r>
            <a:r>
              <a:rPr lang="en-US" altLang="zh-CN" dirty="0" err="1"/>
              <a:t>iff</a:t>
            </a:r>
            <a:r>
              <a:rPr lang="en-US" altLang="zh-CN" dirty="0"/>
              <a:t>   VT1 ≤ VT2 &amp; there exists j such that 1 ≤ j ≤ N &amp; VT1[j] &lt; VT2 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3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9471-1A69-4447-B98D-4DB1E501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… or Not Causally-Related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6C9606-E1E1-4525-A528-22E79CA5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2EDD4-E131-440D-87D6-32859CCA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events VT1 and VT2 are </a:t>
            </a:r>
            <a:r>
              <a:rPr lang="en-US" altLang="zh-CN" b="1" dirty="0">
                <a:solidFill>
                  <a:srgbClr val="FF0000"/>
                </a:solidFill>
              </a:rPr>
              <a:t>concurrent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Iff</a:t>
            </a:r>
            <a:r>
              <a:rPr lang="en-US" altLang="zh-CN" dirty="0"/>
              <a:t> NOT (VT1 ≤ VT2)  AND NOT (VT2 ≤ VT1)</a:t>
            </a:r>
          </a:p>
          <a:p>
            <a:r>
              <a:rPr lang="en-US" altLang="zh-CN" dirty="0"/>
              <a:t>We’ll denote this as VT2 ||| VT1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5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Obeying Causality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71238258-142F-4B14-AE06-77457A02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99" y="1673678"/>
            <a:ext cx="1005203" cy="267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5758D-33F0-42DC-A01D-B42D369AF2BD}"/>
              </a:ext>
            </a:extLst>
          </p:cNvPr>
          <p:cNvSpPr/>
          <p:nvPr/>
        </p:nvSpPr>
        <p:spPr>
          <a:xfrm>
            <a:off x="1743782" y="166764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(1,0,0)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2217D6-9D66-4FF4-80D0-00B6DE244749}"/>
              </a:ext>
            </a:extLst>
          </p:cNvPr>
          <p:cNvSpPr/>
          <p:nvPr/>
        </p:nvSpPr>
        <p:spPr>
          <a:xfrm>
            <a:off x="2093512" y="3845377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(0,0,1)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54493F-F617-42B3-BB45-5CACF2E059C1}"/>
              </a:ext>
            </a:extLst>
          </p:cNvPr>
          <p:cNvSpPr/>
          <p:nvPr/>
        </p:nvSpPr>
        <p:spPr>
          <a:xfrm>
            <a:off x="2774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(0,1,1)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2ABA4F6-E333-44D7-B81F-8E3761D216AF}"/>
              </a:ext>
            </a:extLst>
          </p:cNvPr>
          <p:cNvSpPr/>
          <p:nvPr/>
        </p:nvSpPr>
        <p:spPr>
          <a:xfrm>
            <a:off x="4817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(2,2,1)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3CF528-04CD-42CE-BA5A-25C2B476143C}"/>
              </a:ext>
            </a:extLst>
          </p:cNvPr>
          <p:cNvSpPr/>
          <p:nvPr/>
        </p:nvSpPr>
        <p:spPr>
          <a:xfrm>
            <a:off x="3054188" y="1669228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(2,0,0)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5BA367-073A-4267-8C50-612C1420B002}"/>
              </a:ext>
            </a:extLst>
          </p:cNvPr>
          <p:cNvSpPr/>
          <p:nvPr/>
        </p:nvSpPr>
        <p:spPr>
          <a:xfrm>
            <a:off x="4817301" y="3841480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(0,0,2)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BEA6B8F-C232-43B3-BEB6-1A18FBBDA50A}"/>
              </a:ext>
            </a:extLst>
          </p:cNvPr>
          <p:cNvSpPr/>
          <p:nvPr/>
        </p:nvSpPr>
        <p:spPr>
          <a:xfrm>
            <a:off x="7896001" y="38485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(5,3,3)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53B041-A720-4BEC-81FE-AAE2E3AB4663}"/>
              </a:ext>
            </a:extLst>
          </p:cNvPr>
          <p:cNvSpPr/>
          <p:nvPr/>
        </p:nvSpPr>
        <p:spPr>
          <a:xfrm>
            <a:off x="6005804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(2,3,1)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5129EB-DDFC-4A46-9F07-0A89957089FC}"/>
              </a:ext>
            </a:extLst>
          </p:cNvPr>
          <p:cNvSpPr/>
          <p:nvPr/>
        </p:nvSpPr>
        <p:spPr>
          <a:xfrm>
            <a:off x="4732675" y="1667991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(3,0,0)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7E180E-D644-4D1B-A203-C357425C46D8}"/>
              </a:ext>
            </a:extLst>
          </p:cNvPr>
          <p:cNvSpPr/>
          <p:nvPr/>
        </p:nvSpPr>
        <p:spPr>
          <a:xfrm>
            <a:off x="6160896" y="167540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(4,3,1)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7BDB37-083B-4CD4-B02C-7A2B3E491F9B}"/>
              </a:ext>
            </a:extLst>
          </p:cNvPr>
          <p:cNvSpPr/>
          <p:nvPr/>
        </p:nvSpPr>
        <p:spPr>
          <a:xfrm>
            <a:off x="7383309" y="1642016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(5,3,1)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1225A4F5-9466-478F-A187-C0C50297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31" y="4993671"/>
            <a:ext cx="42815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B :: (1,0,0)&lt;(2,0,0)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B  G :: </a:t>
            </a: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(2,0,0) &lt; (2,2,1)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A  G :: </a:t>
            </a: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(1,0,0) &lt; (2,2,1)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46C179D7-FB5E-4470-9885-F60B8E89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965" y="4799542"/>
            <a:ext cx="46687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noProof="0" dirty="0">
                <a:solidFill>
                  <a:srgbClr val="3333CC"/>
                </a:solidFill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 H :: </a:t>
            </a: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(0,0,1) &lt; (2,3,1)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 K :: </a:t>
            </a: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(2,2,1) &lt; (5,3,3)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sym typeface="Wingdings" panose="05000000000000000000" pitchFamily="2" charset="2"/>
              </a:rPr>
              <a:t>  K :: </a:t>
            </a: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(0,0,1) &lt; (5,3,3)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dirty="0">
                <a:solidFill>
                  <a:srgbClr val="3333CC"/>
                </a:solidFill>
                <a:sym typeface="Wingdings" panose="05000000000000000000" pitchFamily="2" charset="2"/>
              </a:rPr>
              <a:t>C  K :: (3,0,0) &lt; (5,3,3)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6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045-C5D1-41AB-8054-E951FE3A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Identifying Concurrent Events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DCD39B-EEDE-40B5-A968-D3B8ED2B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49</a:t>
            </a:fld>
            <a:endParaRPr lang="zh-CN" altLang="en-US"/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3660173A-73BF-4178-A580-799BCD3381CD}"/>
              </a:ext>
            </a:extLst>
          </p:cNvPr>
          <p:cNvGrpSpPr>
            <a:grpSpLocks/>
          </p:cNvGrpSpPr>
          <p:nvPr/>
        </p:nvGrpSpPr>
        <p:grpSpPr bwMode="auto">
          <a:xfrm>
            <a:off x="367004" y="1502228"/>
            <a:ext cx="11772900" cy="2576431"/>
            <a:chOff x="152400" y="1828800"/>
            <a:chExt cx="11772900" cy="3434953"/>
          </a:xfrm>
        </p:grpSpPr>
        <p:cxnSp>
          <p:nvCxnSpPr>
            <p:cNvPr id="9" name="Straight Arrow Connector 4">
              <a:extLst>
                <a:ext uri="{FF2B5EF4-FFF2-40B4-BE49-F238E27FC236}">
                  <a16:creationId xmlns:a16="http://schemas.microsoft.com/office/drawing/2014/main" id="{05054999-695F-46A7-B241-76E3BE31DA08}"/>
                </a:ext>
              </a:extLst>
            </p:cNvPr>
            <p:cNvCxnSpPr/>
            <p:nvPr/>
          </p:nvCxnSpPr>
          <p:spPr>
            <a:xfrm>
              <a:off x="914400" y="2057381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0" name="Straight Arrow Connector 5">
              <a:extLst>
                <a:ext uri="{FF2B5EF4-FFF2-40B4-BE49-F238E27FC236}">
                  <a16:creationId xmlns:a16="http://schemas.microsoft.com/office/drawing/2014/main" id="{CAC4B0C7-F890-49A5-9177-469E756212AC}"/>
                </a:ext>
              </a:extLst>
            </p:cNvPr>
            <p:cNvCxnSpPr/>
            <p:nvPr/>
          </p:nvCxnSpPr>
          <p:spPr>
            <a:xfrm>
              <a:off x="914400" y="3505059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7D72AA2E-6B55-4095-BCEC-095F16D6C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P2</a:t>
              </a:r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AE568236-66B8-4B2F-A9F1-15A2CF7D53A6}"/>
                </a:ext>
              </a:extLst>
            </p:cNvPr>
            <p:cNvCxnSpPr/>
            <p:nvPr/>
          </p:nvCxnSpPr>
          <p:spPr>
            <a:xfrm>
              <a:off x="7239000" y="2057381"/>
              <a:ext cx="914400" cy="2895357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A08C5BF7-DCB7-41AC-B6E8-39373DD2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362200"/>
              <a:ext cx="78322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Time</a:t>
              </a:r>
            </a:p>
          </p:txBody>
        </p:sp>
        <p:cxnSp>
          <p:nvCxnSpPr>
            <p:cNvPr id="14" name="Straight Arrow Connector 11">
              <a:extLst>
                <a:ext uri="{FF2B5EF4-FFF2-40B4-BE49-F238E27FC236}">
                  <a16:creationId xmlns:a16="http://schemas.microsoft.com/office/drawing/2014/main" id="{018B0389-AF3C-4F76-8FE9-9752C869D4F0}"/>
                </a:ext>
              </a:extLst>
            </p:cNvPr>
            <p:cNvCxnSpPr/>
            <p:nvPr/>
          </p:nvCxnSpPr>
          <p:spPr>
            <a:xfrm flipV="1">
              <a:off x="2362200" y="3505059"/>
              <a:ext cx="1295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3E1C89A8-7630-40C4-9013-E21810E6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3809" y="2444648"/>
              <a:ext cx="245772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Instruction or step</a:t>
              </a:r>
            </a:p>
          </p:txBody>
        </p:sp>
        <p:cxnSp>
          <p:nvCxnSpPr>
            <p:cNvPr id="16" name="Straight Arrow Connector 17">
              <a:extLst>
                <a:ext uri="{FF2B5EF4-FFF2-40B4-BE49-F238E27FC236}">
                  <a16:creationId xmlns:a16="http://schemas.microsoft.com/office/drawing/2014/main" id="{1470569D-F064-4F1E-B26E-1D27D266BC17}"/>
                </a:ext>
              </a:extLst>
            </p:cNvPr>
            <p:cNvCxnSpPr/>
            <p:nvPr/>
          </p:nvCxnSpPr>
          <p:spPr>
            <a:xfrm>
              <a:off x="3429000" y="2057381"/>
              <a:ext cx="1676400" cy="1447678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15CE4458-258C-4182-A0F7-A83340A1DBE2}"/>
                </a:ext>
              </a:extLst>
            </p:cNvPr>
            <p:cNvCxnSpPr/>
            <p:nvPr/>
          </p:nvCxnSpPr>
          <p:spPr>
            <a:xfrm flipV="1">
              <a:off x="6096000" y="2057381"/>
              <a:ext cx="517525" cy="1443445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381906B1-7542-4663-A778-C2B0B37CF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288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P1</a:t>
              </a:r>
            </a:p>
          </p:txBody>
        </p:sp>
        <p:cxnSp>
          <p:nvCxnSpPr>
            <p:cNvPr id="19" name="Straight Arrow Connector 25">
              <a:extLst>
                <a:ext uri="{FF2B5EF4-FFF2-40B4-BE49-F238E27FC236}">
                  <a16:creationId xmlns:a16="http://schemas.microsoft.com/office/drawing/2014/main" id="{15BFC978-8DE1-4BE6-BA0D-7D468EB34ADE}"/>
                </a:ext>
              </a:extLst>
            </p:cNvPr>
            <p:cNvCxnSpPr/>
            <p:nvPr/>
          </p:nvCxnSpPr>
          <p:spPr>
            <a:xfrm>
              <a:off x="990600" y="4952737"/>
              <a:ext cx="762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345B491-A340-42EA-9CB7-6943670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648200"/>
              <a:ext cx="51007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P3</a:t>
              </a: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99973E9C-F66F-4EDF-9908-8776D04595AA}"/>
                </a:ext>
              </a:extLst>
            </p:cNvPr>
            <p:cNvSpPr/>
            <p:nvPr/>
          </p:nvSpPr>
          <p:spPr>
            <a:xfrm>
              <a:off x="1447800" y="1966372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43D960F-61E8-4506-B641-0D90AA119669}"/>
                </a:ext>
              </a:extLst>
            </p:cNvPr>
            <p:cNvSpPr/>
            <p:nvPr/>
          </p:nvSpPr>
          <p:spPr>
            <a:xfrm>
              <a:off x="4876800" y="1981187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30BD501-0A54-4525-8B38-491BE0790A7E}"/>
                </a:ext>
              </a:extLst>
            </p:cNvPr>
            <p:cNvSpPr/>
            <p:nvPr/>
          </p:nvSpPr>
          <p:spPr>
            <a:xfrm>
              <a:off x="5029200" y="4876544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CF277F4A-5A05-4442-BF71-C921BC430E3F}"/>
                </a:ext>
              </a:extLst>
            </p:cNvPr>
            <p:cNvSpPr/>
            <p:nvPr/>
          </p:nvSpPr>
          <p:spPr>
            <a:xfrm>
              <a:off x="9032809" y="2596741"/>
              <a:ext cx="152400" cy="152387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25" name="Straight Arrow Connector 37">
              <a:extLst>
                <a:ext uri="{FF2B5EF4-FFF2-40B4-BE49-F238E27FC236}">
                  <a16:creationId xmlns:a16="http://schemas.microsoft.com/office/drawing/2014/main" id="{FD76DCC7-59E5-4587-8D62-A321A1A6912B}"/>
                </a:ext>
              </a:extLst>
            </p:cNvPr>
            <p:cNvCxnSpPr/>
            <p:nvPr/>
          </p:nvCxnSpPr>
          <p:spPr>
            <a:xfrm>
              <a:off x="8956609" y="3282483"/>
              <a:ext cx="60960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5A618923-B473-4F4C-ACD3-1178375CD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6209" y="3054248"/>
              <a:ext cx="1261884" cy="615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</a:rPr>
                <a:t>Message</a:t>
              </a: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11B1B378-29B3-4572-BB55-6D568CF269FC}"/>
                </a:ext>
              </a:extLst>
            </p:cNvPr>
            <p:cNvSpPr/>
            <p:nvPr/>
          </p:nvSpPr>
          <p:spPr>
            <a:xfrm>
              <a:off x="8839200" y="2450357"/>
              <a:ext cx="3086100" cy="1142904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A6E7E15D-0324-45A0-AA21-CDD6AA41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04" y="1273628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A                      B               C                   D        E                          		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3370D3C9-450D-4BF9-98CA-31DB342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404" y="2356303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              F                    G            H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430102CB-966D-4442-BB7D-4EDDA916C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604" y="34453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        I                                J                                          K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71238258-142F-4B14-AE06-77457A02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99" y="1673678"/>
            <a:ext cx="1005203" cy="267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FF99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9933"/>
                </a:solidFill>
              </a:rPr>
              <a:t>(0,0,0)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5758D-33F0-42DC-A01D-B42D369AF2BD}"/>
              </a:ext>
            </a:extLst>
          </p:cNvPr>
          <p:cNvSpPr/>
          <p:nvPr/>
        </p:nvSpPr>
        <p:spPr>
          <a:xfrm>
            <a:off x="1743782" y="166764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(1,0,0)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2217D6-9D66-4FF4-80D0-00B6DE244749}"/>
              </a:ext>
            </a:extLst>
          </p:cNvPr>
          <p:cNvSpPr/>
          <p:nvPr/>
        </p:nvSpPr>
        <p:spPr>
          <a:xfrm>
            <a:off x="2093512" y="3845377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(0,0,1)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54493F-F617-42B3-BB45-5CACF2E059C1}"/>
              </a:ext>
            </a:extLst>
          </p:cNvPr>
          <p:cNvSpPr/>
          <p:nvPr/>
        </p:nvSpPr>
        <p:spPr>
          <a:xfrm>
            <a:off x="2774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(0,1,1)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2ABA4F6-E333-44D7-B81F-8E3761D216AF}"/>
              </a:ext>
            </a:extLst>
          </p:cNvPr>
          <p:cNvSpPr/>
          <p:nvPr/>
        </p:nvSpPr>
        <p:spPr>
          <a:xfrm>
            <a:off x="4817302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(2,2,1)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3CF528-04CD-42CE-BA5A-25C2B476143C}"/>
              </a:ext>
            </a:extLst>
          </p:cNvPr>
          <p:cNvSpPr/>
          <p:nvPr/>
        </p:nvSpPr>
        <p:spPr>
          <a:xfrm>
            <a:off x="3054188" y="1669228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9933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(2,0,0)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5BA367-073A-4267-8C50-612C1420B002}"/>
              </a:ext>
            </a:extLst>
          </p:cNvPr>
          <p:cNvSpPr/>
          <p:nvPr/>
        </p:nvSpPr>
        <p:spPr>
          <a:xfrm>
            <a:off x="4817301" y="3841480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(0,0,2)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BEA6B8F-C232-43B3-BEB6-1A18FBBDA50A}"/>
              </a:ext>
            </a:extLst>
          </p:cNvPr>
          <p:cNvSpPr/>
          <p:nvPr/>
        </p:nvSpPr>
        <p:spPr>
          <a:xfrm>
            <a:off x="7896001" y="38485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(5,3,3)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53B041-A720-4BEC-81FE-AAE2E3AB4663}"/>
              </a:ext>
            </a:extLst>
          </p:cNvPr>
          <p:cNvSpPr/>
          <p:nvPr/>
        </p:nvSpPr>
        <p:spPr>
          <a:xfrm>
            <a:off x="6005804" y="273095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(2,3,1)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5129EB-DDFC-4A46-9F07-0A89957089FC}"/>
              </a:ext>
            </a:extLst>
          </p:cNvPr>
          <p:cNvSpPr/>
          <p:nvPr/>
        </p:nvSpPr>
        <p:spPr>
          <a:xfrm>
            <a:off x="4732675" y="1667991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(3,0,0)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7E180E-D644-4D1B-A203-C357425C46D8}"/>
              </a:ext>
            </a:extLst>
          </p:cNvPr>
          <p:cNvSpPr/>
          <p:nvPr/>
        </p:nvSpPr>
        <p:spPr>
          <a:xfrm>
            <a:off x="6160896" y="167540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(4,3,1)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7BDB37-083B-4CD4-B02C-7A2B3E491F9B}"/>
              </a:ext>
            </a:extLst>
          </p:cNvPr>
          <p:cNvSpPr/>
          <p:nvPr/>
        </p:nvSpPr>
        <p:spPr>
          <a:xfrm>
            <a:off x="7383309" y="1642016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</a:rPr>
              <a:t>(5,3,1)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1225A4F5-9466-478F-A187-C0C50297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73" y="5073726"/>
            <a:ext cx="88640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dirty="0">
                <a:solidFill>
                  <a:srgbClr val="3333CC"/>
                </a:solidFill>
              </a:rPr>
              <a:t>C &amp; G :: (3,0,0) ||| (2,2,1)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dirty="0">
                <a:solidFill>
                  <a:srgbClr val="3333CC"/>
                </a:solidFill>
              </a:rPr>
              <a:t>I &amp; C :: (0,0,1) ||| (3,0,0)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0" dirty="0">
                <a:solidFill>
                  <a:srgbClr val="3333CC"/>
                </a:solidFill>
              </a:rPr>
              <a:t>(C, G) and (I, C) are pairs of </a:t>
            </a:r>
            <a:r>
              <a:rPr lang="en-US" altLang="en-US" sz="2400" b="1" kern="0" dirty="0">
                <a:solidFill>
                  <a:srgbClr val="FF0000"/>
                </a:solidFill>
              </a:rPr>
              <a:t>concurrent</a:t>
            </a:r>
            <a:r>
              <a:rPr lang="en-US" altLang="en-US" sz="2400" kern="0" dirty="0">
                <a:solidFill>
                  <a:srgbClr val="3333CC"/>
                </a:solidFill>
              </a:rPr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42745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FA67C-E6E9-4030-A548-C2559DB0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Synchronization?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449C97-F1F1-4CF3-A329-6306792B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13B5D-4519-4B6A-B4DD-323BABDC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90861"/>
            <a:ext cx="7137400" cy="5211539"/>
          </a:xfrm>
        </p:spPr>
        <p:txBody>
          <a:bodyPr>
            <a:normAutofit/>
          </a:bodyPr>
          <a:lstStyle/>
          <a:p>
            <a:r>
              <a:rPr lang="en-US" altLang="zh-CN" dirty="0"/>
              <a:t>You want to catch a bus at 6.05 pm, but your watch is </a:t>
            </a:r>
            <a:r>
              <a:rPr lang="en-US" altLang="zh-CN" b="1" dirty="0">
                <a:solidFill>
                  <a:srgbClr val="FF0000"/>
                </a:solidFill>
              </a:rPr>
              <a:t>off by 15 minutes</a:t>
            </a:r>
          </a:p>
          <a:p>
            <a:pPr lvl="1"/>
            <a:r>
              <a:rPr lang="en-US" altLang="zh-CN" dirty="0"/>
              <a:t>What if your watch is Late by 15 minutes?</a:t>
            </a:r>
          </a:p>
          <a:p>
            <a:pPr lvl="2"/>
            <a:r>
              <a:rPr lang="en-US" altLang="zh-CN" dirty="0"/>
              <a:t>You’ll miss the bus! </a:t>
            </a:r>
          </a:p>
          <a:p>
            <a:pPr lvl="1"/>
            <a:r>
              <a:rPr lang="en-US" altLang="zh-CN" dirty="0"/>
              <a:t>What if your watch is Fast by 15 minutes?</a:t>
            </a:r>
          </a:p>
          <a:p>
            <a:pPr lvl="2"/>
            <a:r>
              <a:rPr lang="en-US" altLang="zh-CN" dirty="0"/>
              <a:t>You’ll end up unfairly waiting for a longer time than you intended</a:t>
            </a:r>
          </a:p>
          <a:p>
            <a:r>
              <a:rPr lang="en-US" altLang="zh-CN" dirty="0"/>
              <a:t>Time synchronization is required for both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Correctness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Fairness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3EE181-C8CF-4BC9-A5AE-50A51D27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20" y="1503477"/>
            <a:ext cx="4485098" cy="44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10507714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and basics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Cristian’s algorithm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NTP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Lamport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timestamp</a:t>
            </a:r>
          </a:p>
          <a:p>
            <a:pPr marL="742950" indent="-742950">
              <a:lnSpc>
                <a:spcPct val="150000"/>
              </a:lnSpc>
              <a:buFont typeface="+mj-lt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Vector clocks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61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C687D34-4E2E-4123-A3AE-6F463143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Logical Timestamps: Summary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CF28E0-CD00-4E5D-A37E-AD11D501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17D48E-85AD-45A1-A6FE-33404286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Lamport</a:t>
            </a:r>
            <a:r>
              <a:rPr lang="en-US" altLang="zh-CN" dirty="0"/>
              <a:t> timestamps</a:t>
            </a:r>
          </a:p>
          <a:p>
            <a:pPr lvl="1"/>
            <a:r>
              <a:rPr lang="en-US" altLang="zh-CN" dirty="0"/>
              <a:t>Integer clocks assigned to events</a:t>
            </a:r>
          </a:p>
          <a:p>
            <a:pPr lvl="1"/>
            <a:r>
              <a:rPr lang="en-US" altLang="zh-CN" dirty="0"/>
              <a:t>Obeys causality</a:t>
            </a:r>
          </a:p>
          <a:p>
            <a:pPr lvl="1"/>
            <a:r>
              <a:rPr lang="en-US" altLang="zh-CN" dirty="0"/>
              <a:t>Cannot distinguish concurrent events</a:t>
            </a:r>
          </a:p>
          <a:p>
            <a:r>
              <a:rPr lang="en-US" altLang="zh-CN" dirty="0"/>
              <a:t>Vector timestamps</a:t>
            </a:r>
          </a:p>
          <a:p>
            <a:pPr lvl="1"/>
            <a:r>
              <a:rPr lang="en-US" altLang="zh-CN" dirty="0"/>
              <a:t>Obey causality</a:t>
            </a:r>
          </a:p>
          <a:p>
            <a:pPr lvl="1"/>
            <a:r>
              <a:rPr lang="en-US" altLang="zh-CN" dirty="0"/>
              <a:t>By using more space, can also identify concurrent events</a:t>
            </a:r>
          </a:p>
        </p:txBody>
      </p:sp>
    </p:spTree>
    <p:extLst>
      <p:ext uri="{BB962C8B-B14F-4D97-AF65-F5344CB8AC3E}">
        <p14:creationId xmlns:p14="http://schemas.microsoft.com/office/powerpoint/2010/main" val="910059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5AA34-044E-4F2E-8705-84201118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Ordering: Summary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525AA2-E045-4A40-9A23-11DA8CEA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61040-1C9E-4038-8036-90E732B5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519391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Clocks are unsynchronized in an asynchronous distributed system</a:t>
            </a:r>
          </a:p>
          <a:p>
            <a:r>
              <a:rPr lang="en-US" altLang="zh-CN" dirty="0"/>
              <a:t>But need to order events, across processes!</a:t>
            </a:r>
          </a:p>
          <a:p>
            <a:r>
              <a:rPr lang="en-US" altLang="zh-CN" dirty="0"/>
              <a:t>Time synchronization </a:t>
            </a:r>
          </a:p>
          <a:p>
            <a:pPr lvl="1"/>
            <a:r>
              <a:rPr lang="en-US" altLang="zh-CN" dirty="0"/>
              <a:t>Cristian’s algorithm</a:t>
            </a:r>
          </a:p>
          <a:p>
            <a:pPr lvl="1"/>
            <a:r>
              <a:rPr lang="en-US" altLang="zh-CN" dirty="0"/>
              <a:t>NTP</a:t>
            </a:r>
          </a:p>
          <a:p>
            <a:pPr lvl="1"/>
            <a:r>
              <a:rPr lang="en-US" altLang="zh-CN" dirty="0"/>
              <a:t>But error a function of round-trip-time</a:t>
            </a:r>
          </a:p>
          <a:p>
            <a:r>
              <a:rPr lang="en-US" altLang="zh-CN" dirty="0"/>
              <a:t>Can avoid time sync altogether by instead assigning logical timestamps to events</a:t>
            </a:r>
          </a:p>
          <a:p>
            <a:pPr lvl="1"/>
            <a:r>
              <a:rPr lang="en-US" altLang="zh-CN" dirty="0" err="1"/>
              <a:t>Lamport</a:t>
            </a:r>
            <a:r>
              <a:rPr lang="en-US" altLang="zh-CN" dirty="0"/>
              <a:t> timestamps</a:t>
            </a:r>
          </a:p>
          <a:p>
            <a:pPr lvl="1"/>
            <a:r>
              <a:rPr lang="en-US" altLang="zh-CN" dirty="0"/>
              <a:t>Vector timestamps</a:t>
            </a:r>
          </a:p>
        </p:txBody>
      </p:sp>
    </p:spTree>
    <p:extLst>
      <p:ext uri="{BB962C8B-B14F-4D97-AF65-F5344CB8AC3E}">
        <p14:creationId xmlns:p14="http://schemas.microsoft.com/office/powerpoint/2010/main" val="3436678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17082" y="3536154"/>
            <a:ext cx="7357839" cy="2491589"/>
          </a:xfrm>
        </p:spPr>
        <p:txBody>
          <a:bodyPr>
            <a:normAutofit lnSpcReduction="10000"/>
          </a:bodyPr>
          <a:lstStyle/>
          <a:p>
            <a:r>
              <a:rPr lang="zh-CN" altLang="en-US" sz="3900" dirty="0"/>
              <a:t>陈果 副教授</a:t>
            </a:r>
            <a:endParaRPr lang="en-US" altLang="zh-CN" sz="3900" dirty="0"/>
          </a:p>
          <a:p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EF5ABD-2385-4557-9EBF-C2839E972028}"/>
              </a:ext>
            </a:extLst>
          </p:cNvPr>
          <p:cNvSpPr/>
          <p:nvPr/>
        </p:nvSpPr>
        <p:spPr>
          <a:xfrm>
            <a:off x="2416969" y="6090247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latin typeface="Helvetica Light"/>
                <a:hlinkClick r:id="rId2"/>
              </a:rPr>
              <a:t>https://1989chenguo.github.io/Courses/CloudComputing2018Spring.html</a:t>
            </a:r>
            <a:endParaRPr lang="en-US" altLang="zh-CN" dirty="0">
              <a:latin typeface="Helvetica Light"/>
            </a:endParaRPr>
          </a:p>
          <a:p>
            <a:pPr defTabSz="457200"/>
            <a:endParaRPr lang="zh-CN" altLang="en-US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D066-F5C2-45A1-AB54-93406C9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Synchronization In The Cloud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99A25E-4A56-4B16-9775-12E67FD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11532-8539-45F9-B77B-E1B5A4F4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1201400" cy="4910329"/>
          </a:xfrm>
        </p:spPr>
        <p:txBody>
          <a:bodyPr/>
          <a:lstStyle/>
          <a:p>
            <a:r>
              <a:rPr lang="en-US" altLang="zh-CN" dirty="0"/>
              <a:t>Distributed database for flight ticket reservation</a:t>
            </a:r>
          </a:p>
          <a:p>
            <a:r>
              <a:rPr lang="en-US" altLang="zh-CN" dirty="0"/>
              <a:t>Assuming only 1 ticket left</a:t>
            </a:r>
          </a:p>
          <a:p>
            <a:r>
              <a:rPr lang="en-US" altLang="zh-CN" dirty="0"/>
              <a:t>Server A receives a client request at local clock </a:t>
            </a:r>
            <a:r>
              <a:rPr lang="en-US" altLang="en-US" dirty="0">
                <a:solidFill>
                  <a:srgbClr val="0070C0"/>
                </a:solidFill>
              </a:rPr>
              <a:t>9h:15m:32.45s</a:t>
            </a:r>
          </a:p>
          <a:p>
            <a:r>
              <a:rPr lang="en-US" altLang="zh-CN" dirty="0"/>
              <a:t>Server B receives a client request at local clock </a:t>
            </a:r>
            <a:r>
              <a:rPr lang="en-US" altLang="en-US" dirty="0">
                <a:solidFill>
                  <a:schemeClr val="accent2"/>
                </a:solidFill>
              </a:rPr>
              <a:t>9h:10m:10.11s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If clock not synchronized, then who should get the ticket?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79998-7E55-4CF0-A1B0-4AA3546AC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11294"/>
            <a:ext cx="7071360" cy="26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9C0EF-D861-4CBB-8BC9-B2D94099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Why is it Challenging?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B26DF7-E247-4C99-9465-98741A8C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16FF2-B204-46E7-A52B-AC205F2B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 hosts in distributed systems</a:t>
            </a:r>
          </a:p>
          <a:p>
            <a:pPr lvl="1"/>
            <a:r>
              <a:rPr lang="en-US" altLang="zh-CN" dirty="0"/>
              <a:t>Each have their own clocks</a:t>
            </a:r>
          </a:p>
          <a:p>
            <a:r>
              <a:rPr lang="en-US" altLang="zh-CN" dirty="0"/>
              <a:t>Processes in distributed systems follow an </a:t>
            </a:r>
            <a:r>
              <a:rPr lang="en-US" altLang="zh-CN" b="1" i="1" dirty="0"/>
              <a:t>asynchronous </a:t>
            </a:r>
            <a:r>
              <a:rPr lang="en-US" altLang="zh-CN" dirty="0"/>
              <a:t>system model</a:t>
            </a:r>
          </a:p>
          <a:p>
            <a:pPr lvl="1"/>
            <a:r>
              <a:rPr lang="en-US" altLang="zh-CN" dirty="0"/>
              <a:t>No bounds on </a:t>
            </a:r>
          </a:p>
          <a:p>
            <a:pPr lvl="2"/>
            <a:r>
              <a:rPr lang="en-US" altLang="zh-CN" dirty="0"/>
              <a:t>Message delays</a:t>
            </a:r>
          </a:p>
          <a:p>
            <a:pPr lvl="2"/>
            <a:r>
              <a:rPr lang="en-US" altLang="zh-CN" dirty="0"/>
              <a:t>Processing delays</a:t>
            </a:r>
          </a:p>
          <a:p>
            <a:pPr lvl="1"/>
            <a:r>
              <a:rPr lang="en-US" altLang="zh-CN" dirty="0"/>
              <a:t>Unlike </a:t>
            </a:r>
            <a:r>
              <a:rPr lang="en-US" altLang="zh-CN" i="1" dirty="0"/>
              <a:t>synchronous</a:t>
            </a:r>
            <a:r>
              <a:rPr lang="en-US" altLang="zh-CN" dirty="0"/>
              <a:t> system model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66936-C44A-40EE-A026-5B34E77E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Definitions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7197D2-6D62-491D-B460-B92CCE84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D1DF2-09E1-4542-8FFD-2393977F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Asynchronous Distributed System consists of a number of </a:t>
            </a:r>
            <a:r>
              <a:rPr lang="en-US" altLang="zh-CN" b="1" u="sng" dirty="0">
                <a:solidFill>
                  <a:srgbClr val="FF0000"/>
                </a:solidFill>
              </a:rPr>
              <a:t>processes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Each process has a </a:t>
            </a:r>
            <a:r>
              <a:rPr lang="en-US" altLang="zh-CN" b="1" u="sng" dirty="0">
                <a:solidFill>
                  <a:srgbClr val="FF0000"/>
                </a:solidFill>
              </a:rPr>
              <a:t>state</a:t>
            </a:r>
            <a:r>
              <a:rPr lang="en-US" altLang="zh-CN" dirty="0"/>
              <a:t> (values of variables).</a:t>
            </a:r>
          </a:p>
          <a:p>
            <a:r>
              <a:rPr lang="en-US" altLang="zh-CN" dirty="0"/>
              <a:t>Each process takes </a:t>
            </a:r>
            <a:r>
              <a:rPr lang="en-US" altLang="zh-CN" b="1" u="sng" dirty="0">
                <a:solidFill>
                  <a:srgbClr val="FF0000"/>
                </a:solidFill>
              </a:rPr>
              <a:t>actions</a:t>
            </a:r>
            <a:r>
              <a:rPr lang="en-US" altLang="zh-CN" dirty="0"/>
              <a:t> to change its state, which may be an </a:t>
            </a:r>
            <a:r>
              <a:rPr lang="en-US" altLang="zh-CN" i="1" dirty="0"/>
              <a:t>instruction</a:t>
            </a:r>
            <a:r>
              <a:rPr lang="en-US" altLang="zh-CN" dirty="0"/>
              <a:t> or a </a:t>
            </a:r>
            <a:r>
              <a:rPr lang="en-US" altLang="zh-CN" i="1" dirty="0"/>
              <a:t>communication</a:t>
            </a:r>
            <a:r>
              <a:rPr lang="en-US" altLang="zh-CN" dirty="0"/>
              <a:t> action (send, receive).</a:t>
            </a:r>
          </a:p>
          <a:p>
            <a:r>
              <a:rPr lang="en-US" altLang="zh-CN" dirty="0"/>
              <a:t>An </a:t>
            </a:r>
            <a:r>
              <a:rPr lang="en-US" altLang="zh-CN" b="1" u="sng" dirty="0">
                <a:solidFill>
                  <a:srgbClr val="FF0000"/>
                </a:solidFill>
              </a:rPr>
              <a:t>event</a:t>
            </a:r>
            <a:r>
              <a:rPr lang="en-US" altLang="zh-CN" dirty="0"/>
              <a:t> is the occurrence of an action.</a:t>
            </a:r>
          </a:p>
          <a:p>
            <a:r>
              <a:rPr lang="en-US" altLang="zh-CN" dirty="0"/>
              <a:t>Each process has a local clock – events within a process can be assigned </a:t>
            </a:r>
            <a:r>
              <a:rPr lang="en-US" altLang="zh-CN" b="1" u="sng" dirty="0">
                <a:solidFill>
                  <a:srgbClr val="FF0000"/>
                </a:solidFill>
              </a:rPr>
              <a:t>timestamps</a:t>
            </a:r>
            <a:r>
              <a:rPr lang="en-US" altLang="zh-CN" dirty="0"/>
              <a:t>, and thus ordered linearly.</a:t>
            </a:r>
          </a:p>
          <a:p>
            <a:r>
              <a:rPr lang="en-US" altLang="zh-CN" dirty="0"/>
              <a:t>But – in a distributed system, we also need to know the time order of events </a:t>
            </a:r>
            <a:r>
              <a:rPr lang="en-US" altLang="zh-CN" b="1" u="sng" dirty="0">
                <a:solidFill>
                  <a:srgbClr val="FF0000"/>
                </a:solidFill>
              </a:rPr>
              <a:t>across</a:t>
            </a:r>
            <a:r>
              <a:rPr lang="en-US" altLang="zh-CN" dirty="0"/>
              <a:t> different processes.</a:t>
            </a:r>
          </a:p>
        </p:txBody>
      </p:sp>
    </p:spTree>
    <p:extLst>
      <p:ext uri="{BB962C8B-B14F-4D97-AF65-F5344CB8AC3E}">
        <p14:creationId xmlns:p14="http://schemas.microsoft.com/office/powerpoint/2010/main" val="77100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4B6F-6270-499C-B8CF-4271D093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Clock Skew vs. Clock Drift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270B68-8895-4763-BF7C-481AADFB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3DD46-7751-4F63-9B87-39599708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1181080" cy="491032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Each process (running at some end host) has its own clock.</a:t>
            </a:r>
          </a:p>
          <a:p>
            <a:r>
              <a:rPr lang="en-US" altLang="zh-CN" dirty="0"/>
              <a:t>When comparing two clocks at two processes: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Clock Skew </a:t>
            </a:r>
            <a:r>
              <a:rPr lang="en-US" altLang="zh-CN" dirty="0"/>
              <a:t>= Relative Difference in clock values of two processes</a:t>
            </a:r>
          </a:p>
          <a:p>
            <a:pPr lvl="2"/>
            <a:r>
              <a:rPr lang="en-US" altLang="zh-CN" dirty="0"/>
              <a:t>Like distance between two vehicles on a road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Clock Drift </a:t>
            </a:r>
            <a:r>
              <a:rPr lang="en-US" altLang="zh-CN" dirty="0"/>
              <a:t>= Relative Difference in clock frequencies (rates) of two processes</a:t>
            </a:r>
          </a:p>
          <a:p>
            <a:pPr lvl="2"/>
            <a:r>
              <a:rPr lang="en-US" altLang="zh-CN" dirty="0"/>
              <a:t>Like difference in speeds of two vehicles on the road</a:t>
            </a:r>
          </a:p>
          <a:p>
            <a:r>
              <a:rPr lang="en-US" altLang="zh-CN" dirty="0"/>
              <a:t>A non-zero clock skew implies clocks are not synchronized. </a:t>
            </a:r>
          </a:p>
          <a:p>
            <a:r>
              <a:rPr lang="en-US" altLang="zh-CN" dirty="0"/>
              <a:t>A non-zero clock drift causes skew to increase (eventually).</a:t>
            </a:r>
          </a:p>
          <a:p>
            <a:pPr lvl="1"/>
            <a:r>
              <a:rPr lang="en-US" altLang="zh-CN" dirty="0"/>
              <a:t>If faster vehicle is ahead, it will drift away</a:t>
            </a:r>
          </a:p>
          <a:p>
            <a:pPr lvl="1"/>
            <a:r>
              <a:rPr lang="en-US" altLang="zh-CN" dirty="0"/>
              <a:t>If faster vehicle is behind, it will catch up and then drift away</a:t>
            </a:r>
          </a:p>
        </p:txBody>
      </p:sp>
    </p:spTree>
    <p:extLst>
      <p:ext uri="{BB962C8B-B14F-4D97-AF65-F5344CB8AC3E}">
        <p14:creationId xmlns:p14="http://schemas.microsoft.com/office/powerpoint/2010/main" val="10697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3427</Words>
  <Application>Microsoft Office PowerPoint</Application>
  <PresentationFormat>宽屏</PresentationFormat>
  <Paragraphs>710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Gill Sans</vt:lpstr>
      <vt:lpstr>Helvetica Light</vt:lpstr>
      <vt:lpstr>MS PGothic</vt:lpstr>
      <vt:lpstr>Whitney-BlackSC</vt:lpstr>
      <vt:lpstr>等线</vt:lpstr>
      <vt:lpstr>等线 Light</vt:lpstr>
      <vt:lpstr>宋体</vt:lpstr>
      <vt:lpstr>微软雅黑</vt:lpstr>
      <vt:lpstr>Arial</vt:lpstr>
      <vt:lpstr>Calibri</vt:lpstr>
      <vt:lpstr>Helvetica</vt:lpstr>
      <vt:lpstr>Times New Roman</vt:lpstr>
      <vt:lpstr>Wingdings</vt:lpstr>
      <vt:lpstr>Office 主题</vt:lpstr>
      <vt:lpstr>自定义设计方案</vt:lpstr>
      <vt:lpstr>云计算技术</vt:lpstr>
      <vt:lpstr>What we have learned</vt:lpstr>
      <vt:lpstr>Time and Ordering</vt:lpstr>
      <vt:lpstr>Outline</vt:lpstr>
      <vt:lpstr>Why Synchronization?</vt:lpstr>
      <vt:lpstr>Synchronization In The Cloud</vt:lpstr>
      <vt:lpstr>Why is it Challenging?</vt:lpstr>
      <vt:lpstr>Some Definitions</vt:lpstr>
      <vt:lpstr>Clock Skew vs. Clock Drift</vt:lpstr>
      <vt:lpstr>How often to Synchronize?</vt:lpstr>
      <vt:lpstr>External vs Internal Synchronization</vt:lpstr>
      <vt:lpstr>External vs Internal Synchronization (2)</vt:lpstr>
      <vt:lpstr>Next</vt:lpstr>
      <vt:lpstr>Outline</vt:lpstr>
      <vt:lpstr>Basics</vt:lpstr>
      <vt:lpstr>What’s Wrong</vt:lpstr>
      <vt:lpstr>Cristian’s Algorithm</vt:lpstr>
      <vt:lpstr>Cristian’s Algorithm Final</vt:lpstr>
      <vt:lpstr>Outline</vt:lpstr>
      <vt:lpstr>NTP</vt:lpstr>
      <vt:lpstr>NTP Details</vt:lpstr>
      <vt:lpstr>NTP Protocol</vt:lpstr>
      <vt:lpstr>Why o = (tr1 - tr2 + ts2 - ts1)/2?</vt:lpstr>
      <vt:lpstr>And yet…</vt:lpstr>
      <vt:lpstr>Outline</vt:lpstr>
      <vt:lpstr>Ordering Events in a Distributed System</vt:lpstr>
      <vt:lpstr>Logical (or Lamport) Ordering History</vt:lpstr>
      <vt:lpstr>Logical (or Lamport) Ordering</vt:lpstr>
      <vt:lpstr>Example: Happens-Before</vt:lpstr>
      <vt:lpstr>In practice: Lamport timestamps</vt:lpstr>
      <vt:lpstr>Example</vt:lpstr>
      <vt:lpstr>Example</vt:lpstr>
      <vt:lpstr>Example</vt:lpstr>
      <vt:lpstr>Example</vt:lpstr>
      <vt:lpstr>Lamport Timestamp Wrap-up</vt:lpstr>
      <vt:lpstr>Next</vt:lpstr>
      <vt:lpstr>Outline</vt:lpstr>
      <vt:lpstr>Vector Timestamps</vt:lpstr>
      <vt:lpstr>Assigning Vector Timestamps</vt:lpstr>
      <vt:lpstr>Example</vt:lpstr>
      <vt:lpstr>Example</vt:lpstr>
      <vt:lpstr>Example</vt:lpstr>
      <vt:lpstr>Example</vt:lpstr>
      <vt:lpstr>Example</vt:lpstr>
      <vt:lpstr>Example</vt:lpstr>
      <vt:lpstr>Causally-Related …</vt:lpstr>
      <vt:lpstr>… or Not Causally-Related</vt:lpstr>
      <vt:lpstr>Obeying Causality </vt:lpstr>
      <vt:lpstr>Identifying Concurrent Events</vt:lpstr>
      <vt:lpstr>Outline</vt:lpstr>
      <vt:lpstr>Logical Timestamps: Summary</vt:lpstr>
      <vt:lpstr>Time and Ordering: Summary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chen guo</cp:lastModifiedBy>
  <cp:revision>5092</cp:revision>
  <dcterms:created xsi:type="dcterms:W3CDTF">2013-05-16T08:36:15Z</dcterms:created>
  <dcterms:modified xsi:type="dcterms:W3CDTF">2018-05-25T01:06:06Z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