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</p:sldMasterIdLst>
  <p:notesMasterIdLst>
    <p:notesMasterId r:id="rId28"/>
  </p:notesMasterIdLst>
  <p:handoutMasterIdLst>
    <p:handoutMasterId r:id="rId29"/>
  </p:handoutMasterIdLst>
  <p:sldIdLst>
    <p:sldId id="460" r:id="rId3"/>
    <p:sldId id="458" r:id="rId4"/>
    <p:sldId id="459" r:id="rId5"/>
    <p:sldId id="462" r:id="rId6"/>
    <p:sldId id="423" r:id="rId7"/>
    <p:sldId id="367" r:id="rId8"/>
    <p:sldId id="368" r:id="rId9"/>
    <p:sldId id="422" r:id="rId10"/>
    <p:sldId id="424" r:id="rId11"/>
    <p:sldId id="425" r:id="rId12"/>
    <p:sldId id="376" r:id="rId13"/>
    <p:sldId id="455" r:id="rId14"/>
    <p:sldId id="456" r:id="rId15"/>
    <p:sldId id="377" r:id="rId16"/>
    <p:sldId id="435" r:id="rId17"/>
    <p:sldId id="431" r:id="rId18"/>
    <p:sldId id="438" r:id="rId19"/>
    <p:sldId id="463" r:id="rId20"/>
    <p:sldId id="439" r:id="rId21"/>
    <p:sldId id="467" r:id="rId22"/>
    <p:sldId id="464" r:id="rId23"/>
    <p:sldId id="466" r:id="rId24"/>
    <p:sldId id="468" r:id="rId25"/>
    <p:sldId id="469" r:id="rId26"/>
    <p:sldId id="46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769"/>
    <a:srgbClr val="0D4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75" autoAdjust="0"/>
  </p:normalViewPr>
  <p:slideViewPr>
    <p:cSldViewPr snapToGrid="0" snapToObjects="1">
      <p:cViewPr varScale="1">
        <p:scale>
          <a:sx n="101" d="100"/>
          <a:sy n="101" d="100"/>
        </p:scale>
        <p:origin x="19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5D0C2-6457-0346-AFF0-D2875978021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22C87-F641-F240-B96E-8748DA12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9B130-F56A-354B-8CEF-901263E7AAA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1691A-0BE3-AD47-9744-C0A743F7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717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D0AC1-9E77-403C-BD4A-A844836F515D}" type="slidenum">
              <a:rPr kumimoji="0" lang="zh-CN" altLang="en-US" sz="5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5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938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C169-2663-40F3-AD18-B9929CC3E1C3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</a:t>
            </a:r>
            <a:r>
              <a:rPr lang="en-US" baseline="0" dirty="0"/>
              <a:t> hash?</a:t>
            </a:r>
            <a:endParaRPr lang="en-US" dirty="0"/>
          </a:p>
          <a:p>
            <a:r>
              <a:rPr lang="en-US" dirty="0"/>
              <a:t>Why double </a:t>
            </a:r>
            <a:r>
              <a:rPr lang="en-US" dirty="0" err="1"/>
              <a:t>encap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42DF7-03BE-1B4F-9218-E95B31D4B0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72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Broadcast?</a:t>
            </a:r>
          </a:p>
          <a:p>
            <a:r>
              <a:rPr lang="en-US" baseline="0" dirty="0"/>
              <a:t>-- no ARP (directory system handles it)</a:t>
            </a:r>
          </a:p>
          <a:p>
            <a:r>
              <a:rPr lang="en-US" baseline="0" dirty="0"/>
              <a:t>-- DHCP: intercepted at </a:t>
            </a:r>
            <a:r>
              <a:rPr lang="en-US" baseline="0" dirty="0" err="1"/>
              <a:t>ToR</a:t>
            </a:r>
            <a:r>
              <a:rPr lang="en-US" baseline="0" dirty="0"/>
              <a:t> using conventional DHCP relay agents and unicast forwarded to DHCP servers.</a:t>
            </a:r>
          </a:p>
          <a:p>
            <a:r>
              <a:rPr lang="en-US" baseline="0" dirty="0"/>
              <a:t>-- IP multicast per service, rate-limited</a:t>
            </a:r>
          </a:p>
          <a:p>
            <a:endParaRPr lang="en-US" baseline="0" dirty="0"/>
          </a:p>
          <a:p>
            <a:r>
              <a:rPr lang="en-US" baseline="0" dirty="0"/>
              <a:t>Internet?</a:t>
            </a:r>
          </a:p>
          <a:p>
            <a:r>
              <a:rPr lang="en-US" baseline="0" dirty="0"/>
              <a:t>-- L3 routing fabric for network, so external traffic does not need headers rewritten.</a:t>
            </a:r>
          </a:p>
          <a:p>
            <a:r>
              <a:rPr lang="en-US" baseline="0" dirty="0"/>
              <a:t>-- servers: have LA AND AA. LA is externally reachable and announced via BGP</a:t>
            </a:r>
          </a:p>
          <a:p>
            <a:r>
              <a:rPr lang="en-US" baseline="0" dirty="0"/>
              <a:t>-- Internet </a:t>
            </a:r>
            <a:r>
              <a:rPr lang="en-US" baseline="0" dirty="0">
                <a:sym typeface="Wingdings"/>
              </a:rPr>
              <a:t>&gt; Intermediate Switches &lt; Server with LA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42DF7-03BE-1B4F-9218-E95B31D4B0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01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Directory servers: low latency, high throughput, high availability for a high lookup rate</a:t>
            </a:r>
          </a:p>
          <a:p>
            <a:r>
              <a:rPr lang="en-US" dirty="0"/>
              <a:t>RSM: strongly consistent, reliable store of AA-to-LA mappings</a:t>
            </a:r>
          </a:p>
          <a:p>
            <a:endParaRPr lang="en-US" dirty="0"/>
          </a:p>
          <a:p>
            <a:r>
              <a:rPr lang="en-US" dirty="0"/>
              <a:t>Reactive cache updates: stale host mapping needs to be corrected only when that mapping is used to deliver traffic. Forward non-deliverable packets to a directory server, so directory server corrects stale mapping in source’s stale</a:t>
            </a:r>
            <a:r>
              <a:rPr lang="en-US" baseline="0" dirty="0"/>
              <a:t> </a:t>
            </a:r>
            <a:r>
              <a:rPr lang="en-US" dirty="0"/>
              <a:t>cache via unicast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42DF7-03BE-1B4F-9218-E95B31D4B0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D49E1"/>
                </a:solidFill>
                <a:latin typeface="Arial" charset="0"/>
                <a:cs typeface="Arial" charset="0"/>
              </a:rPr>
              <a:t>Ethernet switching (layer 2)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Fixed IP addresses and auto-configuration (plug &amp; play)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Seamless mobility, migration, and failover</a:t>
            </a:r>
          </a:p>
          <a:p>
            <a:pPr lvl="1">
              <a:buFont typeface="Lucida Grande"/>
              <a:buChar char="x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Broadcast limits scale (ARP) </a:t>
            </a:r>
          </a:p>
          <a:p>
            <a:pPr lvl="1">
              <a:buFont typeface="Lucida Grande"/>
              <a:buChar char="x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Spanning Tree Protocol</a:t>
            </a:r>
          </a:p>
          <a:p>
            <a:pPr marL="457200" lvl="1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rgbClr val="0D49E1"/>
                </a:solidFill>
                <a:latin typeface="Arial" charset="0"/>
                <a:cs typeface="Arial" charset="0"/>
              </a:rPr>
              <a:t>IP routing (layer 3)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Scalability through hierarchical addressing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Multipath routing through equal-cost multipath</a:t>
            </a:r>
          </a:p>
          <a:p>
            <a:pPr lvl="1">
              <a:buFont typeface="Lucida Grande"/>
              <a:buChar char="x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Can’t migrate w/o changing IP address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Char char="x"/>
              <a:tabLst/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Complex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ADE2-9696-4B95-B3B1-6221442BE86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ADE2-9696-4B95-B3B1-6221442BE86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ADE2-9696-4B95-B3B1-6221442BE86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ADE2-9696-4B95-B3B1-6221442BE86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42DF7-03BE-1B4F-9218-E95B31D4B0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0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C169-2663-40F3-AD18-B9929CC3E1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ADE2-9696-4B95-B3B1-6221442BE86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C169-2663-40F3-AD18-B9929CC3E1C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EC0-F29B-984E-9A32-2CFE86BFBDB4}" type="datetime1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69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F44-EE72-C942-AAA7-B1E35DF94AC7}" type="datetime1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AF88-E32B-1449-A211-B3743B2A5CC4}" type="datetime1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1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文本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6858000" cy="12501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925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2331" y="6509742"/>
            <a:ext cx="278922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258108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"/>
          <p:cNvSpPr/>
          <p:nvPr/>
        </p:nvSpPr>
        <p:spPr>
          <a:xfrm>
            <a:off x="1136303" y="0"/>
            <a:ext cx="20091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18" name="矩形"/>
          <p:cNvSpPr/>
          <p:nvPr/>
        </p:nvSpPr>
        <p:spPr>
          <a:xfrm>
            <a:off x="7800082" y="0"/>
            <a:ext cx="20091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19" name="矩形"/>
          <p:cNvSpPr/>
          <p:nvPr/>
        </p:nvSpPr>
        <p:spPr>
          <a:xfrm>
            <a:off x="1230065" y="-8930"/>
            <a:ext cx="6858000" cy="2678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20" name="矩形"/>
          <p:cNvSpPr/>
          <p:nvPr/>
        </p:nvSpPr>
        <p:spPr>
          <a:xfrm>
            <a:off x="1143000" y="6599040"/>
            <a:ext cx="6858000" cy="2678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grpSp>
        <p:nvGrpSpPr>
          <p:cNvPr id="123" name="成组"/>
          <p:cNvGrpSpPr/>
          <p:nvPr/>
        </p:nvGrpSpPr>
        <p:grpSpPr>
          <a:xfrm>
            <a:off x="19050" y="102179"/>
            <a:ext cx="9105901" cy="8832188"/>
            <a:chOff x="0" y="0"/>
            <a:chExt cx="24282401" cy="17664374"/>
          </a:xfrm>
        </p:grpSpPr>
        <p:sp>
          <p:nvSpPr>
            <p:cNvPr id="121" name="矩形"/>
            <p:cNvSpPr/>
            <p:nvPr/>
          </p:nvSpPr>
          <p:spPr>
            <a:xfrm>
              <a:off x="116549" y="0"/>
              <a:ext cx="24049303" cy="17664375"/>
            </a:xfrm>
            <a:prstGeom prst="rect">
              <a:avLst/>
            </a:prstGeom>
            <a:gradFill flip="none" rotWithShape="1">
              <a:gsLst>
                <a:gs pos="28497">
                  <a:srgbClr val="FFFFFF"/>
                </a:gs>
                <a:gs pos="41968">
                  <a:srgbClr val="FFFFFF"/>
                </a:gs>
                <a:gs pos="41968">
                  <a:srgbClr val="FFFFFF"/>
                </a:gs>
                <a:gs pos="74093">
                  <a:srgbClr val="E0E0E0"/>
                </a:gs>
                <a:gs pos="100000">
                  <a:srgbClr val="C0C0C0"/>
                </a:gs>
              </a:gsLst>
              <a:path path="shape">
                <a:fillToRect l="50000" t="32222" r="50000" b="67777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 sz="2100"/>
            </a:p>
          </p:txBody>
        </p:sp>
        <p:sp>
          <p:nvSpPr>
            <p:cNvPr id="122" name="矩形"/>
            <p:cNvSpPr/>
            <p:nvPr/>
          </p:nvSpPr>
          <p:spPr>
            <a:xfrm>
              <a:off x="0" y="13333841"/>
              <a:ext cx="24282402" cy="5357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200"/>
            </a:p>
          </p:txBody>
        </p:sp>
      </p:grpSp>
      <p:sp>
        <p:nvSpPr>
          <p:cNvPr id="124" name="标题文本"/>
          <p:cNvSpPr txBox="1">
            <a:spLocks noGrp="1"/>
          </p:cNvSpPr>
          <p:nvPr>
            <p:ph type="title"/>
          </p:nvPr>
        </p:nvSpPr>
        <p:spPr>
          <a:xfrm>
            <a:off x="1812727" y="1494830"/>
            <a:ext cx="5518547" cy="209629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563"/>
              </a:spcBef>
              <a:defRPr sz="3750">
                <a:solidFill>
                  <a:srgbClr val="EB701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2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812727" y="3031629"/>
            <a:ext cx="5518547" cy="79474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3673" y="6509742"/>
            <a:ext cx="278922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18663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812727" y="1151930"/>
            <a:ext cx="5518547" cy="2321719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812727" y="3536156"/>
            <a:ext cx="5518547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624005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1990204" y="446484"/>
            <a:ext cx="5156895" cy="4161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812727" y="4723805"/>
            <a:ext cx="5518547" cy="1000126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812727" y="5759648"/>
            <a:ext cx="5518547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0813"/>
            <a:ext cx="288540" cy="2827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590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812727" y="2268141"/>
            <a:ext cx="5518547" cy="232171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991421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4685853" y="446484"/>
            <a:ext cx="2812852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45295" y="446484"/>
            <a:ext cx="2812852" cy="2803923"/>
          </a:xfrm>
          <a:prstGeom prst="rect">
            <a:avLst/>
          </a:prstGeom>
        </p:spPr>
        <p:txBody>
          <a:bodyPr anchor="b"/>
          <a:lstStyle>
            <a:lvl1pPr>
              <a:defRPr sz="315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45295" y="3348633"/>
            <a:ext cx="2812852" cy="28842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715085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484242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919839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B251-700D-1548-8B1C-B53516CA227C}" type="datetime1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7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quarter" idx="13"/>
          </p:nvPr>
        </p:nvSpPr>
        <p:spPr>
          <a:xfrm>
            <a:off x="4685853" y="1830586"/>
            <a:ext cx="2812852" cy="44201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45295" y="1830586"/>
            <a:ext cx="2812852" cy="4420196"/>
          </a:xfrm>
          <a:prstGeom prst="rect">
            <a:avLst/>
          </a:prstGeom>
        </p:spPr>
        <p:txBody>
          <a:bodyPr/>
          <a:lstStyle>
            <a:lvl1pPr marL="174512" indent="-174512">
              <a:spcBef>
                <a:spcPts val="1200"/>
              </a:spcBef>
              <a:defRPr sz="1425"/>
            </a:lvl1pPr>
            <a:lvl2pPr marL="303099" indent="-174512">
              <a:spcBef>
                <a:spcPts val="1200"/>
              </a:spcBef>
              <a:defRPr sz="1425"/>
            </a:lvl2pPr>
            <a:lvl3pPr marL="431687" indent="-174512">
              <a:spcBef>
                <a:spcPts val="1200"/>
              </a:spcBef>
              <a:defRPr sz="1425"/>
            </a:lvl3pPr>
            <a:lvl4pPr marL="560274" indent="-174512">
              <a:spcBef>
                <a:spcPts val="1200"/>
              </a:spcBef>
              <a:defRPr sz="1425"/>
            </a:lvl4pPr>
            <a:lvl5pPr marL="688862" indent="-174512">
              <a:spcBef>
                <a:spcPts val="1200"/>
              </a:spcBef>
              <a:defRPr sz="1425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769639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45295" y="892969"/>
            <a:ext cx="5853410" cy="507206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959551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4685853" y="3580805"/>
            <a:ext cx="2812852" cy="26521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4689133" y="625078"/>
            <a:ext cx="2812852" cy="26521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1645295" y="625078"/>
            <a:ext cx="2812852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41639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812727" y="4473773"/>
            <a:ext cx="5518547" cy="33039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812727" y="3019302"/>
            <a:ext cx="5518547" cy="4443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950"/>
            </a:lvl1pPr>
          </a:lstStyle>
          <a:p>
            <a:r>
              <a:t>“Type a quote here.” 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435663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1143000" y="0"/>
            <a:ext cx="6858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190826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042175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矩形" descr="矩形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6675" y="-40482"/>
            <a:ext cx="10217349" cy="11007726"/>
          </a:xfrm>
          <a:prstGeom prst="rect">
            <a:avLst/>
          </a:prstGeom>
          <a:effectLst>
            <a:outerShdw blurRad="177800" dist="1016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118" name="矩形"/>
          <p:cNvSpPr/>
          <p:nvPr/>
        </p:nvSpPr>
        <p:spPr>
          <a:xfrm>
            <a:off x="1136303" y="0"/>
            <a:ext cx="20091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19" name="矩形"/>
          <p:cNvSpPr/>
          <p:nvPr/>
        </p:nvSpPr>
        <p:spPr>
          <a:xfrm>
            <a:off x="7800082" y="0"/>
            <a:ext cx="20091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20" name="矩形"/>
          <p:cNvSpPr/>
          <p:nvPr/>
        </p:nvSpPr>
        <p:spPr>
          <a:xfrm>
            <a:off x="1230065" y="-8930"/>
            <a:ext cx="6858000" cy="2678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21" name="矩形"/>
          <p:cNvSpPr/>
          <p:nvPr/>
        </p:nvSpPr>
        <p:spPr>
          <a:xfrm>
            <a:off x="1143000" y="6599039"/>
            <a:ext cx="6858000" cy="2678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22" name="标题文本"/>
          <p:cNvSpPr txBox="1">
            <a:spLocks noGrp="1"/>
          </p:cNvSpPr>
          <p:nvPr>
            <p:ph type="title"/>
          </p:nvPr>
        </p:nvSpPr>
        <p:spPr>
          <a:xfrm>
            <a:off x="1812727" y="1151930"/>
            <a:ext cx="5518547" cy="232171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750">
                <a:solidFill>
                  <a:srgbClr val="EB701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2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812727" y="3536156"/>
            <a:ext cx="5518547" cy="79474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2331" y="6509742"/>
            <a:ext cx="278922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537156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标题文本"/>
          <p:cNvSpPr txBox="1">
            <a:spLocks noGrp="1"/>
          </p:cNvSpPr>
          <p:nvPr>
            <p:ph type="title"/>
          </p:nvPr>
        </p:nvSpPr>
        <p:spPr>
          <a:xfrm>
            <a:off x="1337221" y="62508"/>
            <a:ext cx="6469559" cy="12412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925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32" name="正文级别 1…"/>
          <p:cNvSpPr txBox="1">
            <a:spLocks noGrp="1"/>
          </p:cNvSpPr>
          <p:nvPr>
            <p:ph type="body" idx="1"/>
          </p:nvPr>
        </p:nvSpPr>
        <p:spPr>
          <a:xfrm>
            <a:off x="1444377" y="1687711"/>
            <a:ext cx="6255247" cy="517029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1200"/>
              </a:spcBef>
              <a:buSzTx/>
              <a:buNone/>
              <a:defRPr sz="2175">
                <a:latin typeface="Gill Sans"/>
                <a:ea typeface="Gill Sans"/>
                <a:cs typeface="Gill Sans"/>
                <a:sym typeface="Gill Sans"/>
              </a:defRPr>
            </a:lvl1pPr>
            <a:lvl2pPr marL="511969" indent="-297656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marL="726281" indent="-297656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940594" indent="-297656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marL="1154906" indent="-297656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2331" y="6509742"/>
            <a:ext cx="278922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8060526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文本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6858000" cy="12501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925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2331" y="6509742"/>
            <a:ext cx="278922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1162666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1143000" y="0"/>
            <a:ext cx="6858000" cy="892969"/>
          </a:xfrm>
          <a:prstGeom prst="rect">
            <a:avLst/>
          </a:prstGeom>
          <a:solidFill>
            <a:srgbClr val="EE6E12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65" name="形状"/>
          <p:cNvSpPr/>
          <p:nvPr/>
        </p:nvSpPr>
        <p:spPr>
          <a:xfrm>
            <a:off x="1144116" y="339328"/>
            <a:ext cx="6858000" cy="42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593" y="0"/>
                </a:lnTo>
                <a:cubicBezTo>
                  <a:pt x="21593" y="0"/>
                  <a:pt x="17179" y="11327"/>
                  <a:pt x="10796" y="11250"/>
                </a:cubicBezTo>
                <a:cubicBezTo>
                  <a:pt x="4526" y="11175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/>
          </a:gradFill>
          <a:ln w="12700">
            <a:miter lim="400000"/>
            <a:tailEnd type="stealth"/>
          </a:ln>
        </p:spPr>
        <p:txBody>
          <a:bodyPr lIns="26789" tIns="26789" rIns="26789" bIns="26789" anchor="ctr"/>
          <a:lstStyle/>
          <a:p>
            <a:pPr>
              <a:defRPr sz="5800">
                <a:latin typeface="Gill Sans"/>
                <a:ea typeface="Gill Sans"/>
                <a:cs typeface="Gill Sans"/>
                <a:sym typeface="Gill Sans"/>
              </a:defRPr>
            </a:pPr>
            <a:endParaRPr sz="2175"/>
          </a:p>
        </p:txBody>
      </p:sp>
      <p:pic>
        <p:nvPicPr>
          <p:cNvPr id="166" name="i_mark_reverse.pdf" descr="i_mark_revers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2008" y="17859"/>
            <a:ext cx="495598" cy="85658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标题文本"/>
          <p:cNvSpPr txBox="1">
            <a:spLocks noGrp="1"/>
          </p:cNvSpPr>
          <p:nvPr>
            <p:ph type="title"/>
          </p:nvPr>
        </p:nvSpPr>
        <p:spPr>
          <a:xfrm>
            <a:off x="1276945" y="0"/>
            <a:ext cx="6724055" cy="892969"/>
          </a:xfrm>
          <a:prstGeom prst="rect">
            <a:avLst/>
          </a:prstGeom>
          <a:effectLst>
            <a:outerShdw blurRad="177800" dir="2700000" rotWithShape="0">
              <a:srgbClr val="000000">
                <a:alpha val="75000"/>
              </a:srgbClr>
            </a:outerShdw>
          </a:effectLst>
        </p:spPr>
        <p:txBody>
          <a:bodyPr>
            <a:noAutofit/>
          </a:bodyPr>
          <a:lstStyle>
            <a:lvl1pPr algn="l">
              <a:defRPr sz="2925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68" name="正文级别 1…"/>
          <p:cNvSpPr txBox="1">
            <a:spLocks noGrp="1"/>
          </p:cNvSpPr>
          <p:nvPr>
            <p:ph type="body" idx="1"/>
          </p:nvPr>
        </p:nvSpPr>
        <p:spPr>
          <a:xfrm>
            <a:off x="1444377" y="1294805"/>
            <a:ext cx="6255247" cy="556319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1200"/>
              </a:spcBef>
              <a:buSzTx/>
              <a:buNone/>
              <a:defRPr sz="2175">
                <a:latin typeface="Gill Sans"/>
                <a:ea typeface="Gill Sans"/>
                <a:cs typeface="Gill Sans"/>
                <a:sym typeface="Gill Sans"/>
              </a:defRPr>
            </a:lvl1pPr>
            <a:lvl2pPr marL="511969" indent="-297656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marL="726281" indent="-297656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940594" indent="-297656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marL="1154906" indent="-297656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2331" y="6509742"/>
            <a:ext cx="278922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3666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4E2-EFDD-1F42-BF67-B9D1CCBD8C60}" type="datetime1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6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2DF-171A-0849-819F-BC8978A00752}" type="datetime1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3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F977-2E26-1D4E-BD40-FE8AE29E132D}" type="datetime1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5B49-0711-664B-80B4-13B31CE7EDE8}" type="datetime1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9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317B-7FD0-854B-9374-65404920B218}" type="datetime1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0D7A-93BB-E640-AE73-FCB359B680C4}" type="datetime1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0C45-427C-7841-BFA0-CB37FBFD4030}" type="datetime1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1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fld id="{3BA6B21B-622C-0941-840D-742673E83CDA}" type="datetime1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fld id="{AC913800-9833-F549-80FC-C3497A40B0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D49E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45295" y="312539"/>
            <a:ext cx="5853410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45295" y="1830586"/>
            <a:ext cx="5853410" cy="4420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5277"/>
            <a:ext cx="288540" cy="282769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9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394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transition spd="med"/>
  <p:txStyles>
    <p:titleStyle>
      <a:lvl1pPr marL="0" marR="0" indent="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7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0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2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5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7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0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231510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398198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564885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731573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898260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064948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1231635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1398323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1565010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7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0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2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5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7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0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1989chenguo.github.io/Courses/CloudComputing2018Spr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1989chenguo.github.io/Courses/CloudComputing2018Spring.html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>
            <a:extLst>
              <a:ext uri="{FF2B5EF4-FFF2-40B4-BE49-F238E27FC236}">
                <a16:creationId xmlns:a16="http://schemas.microsoft.com/office/drawing/2014/main" id="{12065FA8-D4B6-47AF-AF8C-8746166B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329" y="3687640"/>
            <a:ext cx="5143343" cy="126619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194" dirty="0"/>
              <a:t>陈果 副教授</a:t>
            </a:r>
            <a:endParaRPr lang="en-US" altLang="zh-CN" sz="2194" dirty="0"/>
          </a:p>
          <a:p>
            <a:endParaRPr lang="en-US" altLang="zh-CN" sz="2194" dirty="0"/>
          </a:p>
          <a:p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信息科学与工程学院</a:t>
            </a:r>
            <a:r>
              <a:rPr lang="en-US" altLang="zh-CN" dirty="0"/>
              <a:t>-</a:t>
            </a:r>
            <a:r>
              <a:rPr lang="zh-CN" altLang="en-US" dirty="0"/>
              <a:t>计算机与科学系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dirty="0"/>
              <a:t>个人主页：</a:t>
            </a:r>
            <a:r>
              <a:rPr lang="en-US" altLang="zh-CN" u="sng" dirty="0">
                <a:solidFill>
                  <a:srgbClr val="0070C0"/>
                </a:solidFill>
              </a:rPr>
              <a:t>1989chenguo.github.io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720FD54-3ED7-4D8F-9904-FE6C19B05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468" dirty="0"/>
              <a:t>云计算技术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79B02C-58F8-480B-AF1B-E5154F49E6BA}"/>
              </a:ext>
            </a:extLst>
          </p:cNvPr>
          <p:cNvSpPr/>
          <p:nvPr/>
        </p:nvSpPr>
        <p:spPr>
          <a:xfrm>
            <a:off x="1058091" y="5249653"/>
            <a:ext cx="7589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https://1989chenguo.github.io/Courses/CloudComputing2018Spring.html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2404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VL2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3890"/>
            <a:ext cx="8554278" cy="4828629"/>
          </a:xfrm>
        </p:spPr>
        <p:txBody>
          <a:bodyPr>
            <a:normAutofit lnSpcReduction="10000"/>
          </a:bodyPr>
          <a:lstStyle/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VL2 Design</a:t>
            </a:r>
          </a:p>
          <a:p>
            <a:pPr marL="571500" indent="-571500">
              <a:buFont typeface="Lucida Grande"/>
              <a:buChar char="-"/>
            </a:pPr>
            <a:r>
              <a:rPr lang="en-US" sz="3200" dirty="0"/>
              <a:t>Clos topology</a:t>
            </a:r>
          </a:p>
          <a:p>
            <a:pPr marL="571500" indent="-571500">
              <a:buFont typeface="Lucida Grande"/>
              <a:buChar char="-"/>
            </a:pPr>
            <a:r>
              <a:rPr lang="en-US" sz="3200" dirty="0"/>
              <a:t>Valiant LB</a:t>
            </a:r>
          </a:p>
          <a:p>
            <a:pPr marL="571500" indent="-571500">
              <a:buFont typeface="Lucida Grande"/>
              <a:buChar char="-"/>
            </a:pPr>
            <a:r>
              <a:rPr lang="en-US" sz="3200" dirty="0"/>
              <a:t>Name/location separation                           (precursor to network virtualization)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F19B-68EA-B340-A4BB-C1F18F625CEA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28578" y="4420756"/>
            <a:ext cx="5083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research.microsoft.com</a:t>
            </a:r>
            <a:r>
              <a:rPr lang="en-US" sz="1050" dirty="0"/>
              <a:t>/en-US/news/features/datacenternetworking-081909.aspx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84A5CB-5040-4421-8348-13E94FBB9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3881" y="1639253"/>
            <a:ext cx="5829257" cy="1789747"/>
          </a:xfrm>
          <a:prstGeom prst="rect">
            <a:avLst/>
          </a:prstGeom>
        </p:spPr>
      </p:pic>
      <p:pic>
        <p:nvPicPr>
          <p:cNvPr id="5" name="Picture 4" descr="d-c_grou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675" y="1822174"/>
            <a:ext cx="3309125" cy="247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5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14400" y="1752600"/>
            <a:ext cx="7315200" cy="3421168"/>
          </a:xfrm>
          <a:prstGeom prst="roundRect">
            <a:avLst>
              <a:gd name="adj" fmla="val 2079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isometricOffAxis2Top">
              <a:rot lat="20099985" lon="0" rev="0"/>
            </a:camera>
            <a:lightRig rig="flat" dir="t"/>
          </a:scene3d>
          <a:sp3d extrusionH="76200" contourW="12700" prstMaterial="clear">
            <a:bevelT w="165100" h="254000" prst="softRound"/>
            <a:bevelB w="139700" h="254000" prst="softRound"/>
            <a:extrusionClr>
              <a:schemeClr val="tx2">
                <a:lumMod val="75000"/>
              </a:schemeClr>
            </a:extrusionClr>
            <a:contourClr>
              <a:schemeClr val="tx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The Illusion of a Huge L2 Switch</a:t>
            </a:r>
          </a:p>
        </p:txBody>
      </p:sp>
      <p:sp>
        <p:nvSpPr>
          <p:cNvPr id="285" name="Rounded Rectangle 284"/>
          <p:cNvSpPr/>
          <p:nvPr/>
        </p:nvSpPr>
        <p:spPr>
          <a:xfrm>
            <a:off x="3184070" y="2743200"/>
            <a:ext cx="2607130" cy="80729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1. L2 semantics</a:t>
            </a:r>
          </a:p>
        </p:txBody>
      </p:sp>
      <p:sp>
        <p:nvSpPr>
          <p:cNvPr id="286" name="Rounded Rectangle 285"/>
          <p:cNvSpPr/>
          <p:nvPr/>
        </p:nvSpPr>
        <p:spPr>
          <a:xfrm>
            <a:off x="1600200" y="3802380"/>
            <a:ext cx="2658834" cy="80729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2. Uniform high capacity</a:t>
            </a:r>
          </a:p>
        </p:txBody>
      </p:sp>
      <p:sp>
        <p:nvSpPr>
          <p:cNvPr id="287" name="Rounded Rectangle 286"/>
          <p:cNvSpPr/>
          <p:nvPr/>
        </p:nvSpPr>
        <p:spPr>
          <a:xfrm>
            <a:off x="4724400" y="3802380"/>
            <a:ext cx="2623458" cy="8072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3. Performance isolation</a:t>
            </a:r>
          </a:p>
        </p:txBody>
      </p:sp>
      <p:cxnSp>
        <p:nvCxnSpPr>
          <p:cNvPr id="275" name="AutoShape 69"/>
          <p:cNvCxnSpPr>
            <a:cxnSpLocks noChangeShapeType="1"/>
            <a:stCxn id="280" idx="3"/>
          </p:cNvCxnSpPr>
          <p:nvPr/>
        </p:nvCxnSpPr>
        <p:spPr bwMode="auto">
          <a:xfrm rot="5400000" flipH="1" flipV="1">
            <a:off x="1562708" y="4900502"/>
            <a:ext cx="422129" cy="8962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" name="AutoShape 70"/>
          <p:cNvCxnSpPr>
            <a:cxnSpLocks noChangeShapeType="1"/>
            <a:stCxn id="280" idx="3"/>
          </p:cNvCxnSpPr>
          <p:nvPr/>
        </p:nvCxnSpPr>
        <p:spPr bwMode="auto">
          <a:xfrm rot="16200000" flipV="1">
            <a:off x="1113204" y="5347296"/>
            <a:ext cx="422129" cy="27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7" name="AutoShape 71"/>
          <p:cNvCxnSpPr>
            <a:cxnSpLocks noChangeShapeType="1"/>
            <a:stCxn id="281" idx="3"/>
          </p:cNvCxnSpPr>
          <p:nvPr/>
        </p:nvCxnSpPr>
        <p:spPr bwMode="auto">
          <a:xfrm rot="16200000" flipV="1">
            <a:off x="1562709" y="4897791"/>
            <a:ext cx="422129" cy="901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9" name="AutoShape 72"/>
          <p:cNvCxnSpPr>
            <a:cxnSpLocks noChangeShapeType="1"/>
            <a:stCxn id="281" idx="3"/>
          </p:cNvCxnSpPr>
          <p:nvPr/>
        </p:nvCxnSpPr>
        <p:spPr bwMode="auto">
          <a:xfrm rot="16200000" flipV="1">
            <a:off x="2012214" y="5347295"/>
            <a:ext cx="422129" cy="27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80" name="AutoShape 80"/>
          <p:cNvSpPr>
            <a:spLocks noChangeArrowheads="1"/>
          </p:cNvSpPr>
          <p:nvPr/>
        </p:nvSpPr>
        <p:spPr bwMode="auto">
          <a:xfrm rot="16171351">
            <a:off x="1091242" y="5646222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81" name="AutoShape 82"/>
          <p:cNvSpPr>
            <a:spLocks noChangeArrowheads="1"/>
          </p:cNvSpPr>
          <p:nvPr/>
        </p:nvSpPr>
        <p:spPr bwMode="auto">
          <a:xfrm rot="16171351">
            <a:off x="1990252" y="5646222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82" name="AutoShape 82"/>
          <p:cNvSpPr>
            <a:spLocks noChangeArrowheads="1"/>
          </p:cNvSpPr>
          <p:nvPr/>
        </p:nvSpPr>
        <p:spPr bwMode="auto">
          <a:xfrm rot="16171351">
            <a:off x="1437107" y="5646222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83" name="Rectangle 21"/>
          <p:cNvSpPr>
            <a:spLocks noChangeArrowheads="1"/>
          </p:cNvSpPr>
          <p:nvPr/>
        </p:nvSpPr>
        <p:spPr bwMode="auto">
          <a:xfrm>
            <a:off x="1789584" y="5642183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cxnSp>
        <p:nvCxnSpPr>
          <p:cNvPr id="284" name="AutoShape 69"/>
          <p:cNvCxnSpPr>
            <a:cxnSpLocks noChangeShapeType="1"/>
            <a:stCxn id="282" idx="3"/>
          </p:cNvCxnSpPr>
          <p:nvPr/>
        </p:nvCxnSpPr>
        <p:spPr bwMode="auto">
          <a:xfrm rot="5400000" flipH="1" flipV="1">
            <a:off x="1735640" y="5073434"/>
            <a:ext cx="422129" cy="550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8" name="AutoShape 69"/>
          <p:cNvCxnSpPr>
            <a:cxnSpLocks noChangeShapeType="1"/>
            <a:stCxn id="282" idx="3"/>
          </p:cNvCxnSpPr>
          <p:nvPr/>
        </p:nvCxnSpPr>
        <p:spPr bwMode="auto">
          <a:xfrm rot="16200000" flipV="1">
            <a:off x="1286136" y="5174364"/>
            <a:ext cx="422129" cy="348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1" name="AutoShape 69"/>
          <p:cNvCxnSpPr>
            <a:cxnSpLocks noChangeShapeType="1"/>
            <a:stCxn id="295" idx="3"/>
          </p:cNvCxnSpPr>
          <p:nvPr/>
        </p:nvCxnSpPr>
        <p:spPr bwMode="auto">
          <a:xfrm rot="5400000" flipH="1" flipV="1">
            <a:off x="3269260" y="4899885"/>
            <a:ext cx="420898" cy="89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2" name="AutoShape 70"/>
          <p:cNvCxnSpPr>
            <a:cxnSpLocks noChangeShapeType="1"/>
            <a:stCxn id="295" idx="3"/>
          </p:cNvCxnSpPr>
          <p:nvPr/>
        </p:nvCxnSpPr>
        <p:spPr bwMode="auto">
          <a:xfrm rot="16200000" flipV="1">
            <a:off x="2819755" y="5346680"/>
            <a:ext cx="420898" cy="2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3" name="AutoShape 71"/>
          <p:cNvCxnSpPr>
            <a:cxnSpLocks noChangeShapeType="1"/>
            <a:stCxn id="296" idx="3"/>
          </p:cNvCxnSpPr>
          <p:nvPr/>
        </p:nvCxnSpPr>
        <p:spPr bwMode="auto">
          <a:xfrm rot="16200000" flipV="1">
            <a:off x="3269260" y="4897175"/>
            <a:ext cx="420898" cy="901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4" name="AutoShape 72"/>
          <p:cNvCxnSpPr>
            <a:cxnSpLocks noChangeShapeType="1"/>
            <a:stCxn id="296" idx="3"/>
          </p:cNvCxnSpPr>
          <p:nvPr/>
        </p:nvCxnSpPr>
        <p:spPr bwMode="auto">
          <a:xfrm rot="16200000" flipV="1">
            <a:off x="3718765" y="5346680"/>
            <a:ext cx="420898" cy="2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5" name="AutoShape 80"/>
          <p:cNvSpPr>
            <a:spLocks noChangeArrowheads="1"/>
          </p:cNvSpPr>
          <p:nvPr/>
        </p:nvSpPr>
        <p:spPr bwMode="auto">
          <a:xfrm rot="16171351">
            <a:off x="2797178" y="564499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96" name="AutoShape 82"/>
          <p:cNvSpPr>
            <a:spLocks noChangeArrowheads="1"/>
          </p:cNvSpPr>
          <p:nvPr/>
        </p:nvSpPr>
        <p:spPr bwMode="auto">
          <a:xfrm rot="16171351">
            <a:off x="3696187" y="564499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97" name="AutoShape 82"/>
          <p:cNvSpPr>
            <a:spLocks noChangeArrowheads="1"/>
          </p:cNvSpPr>
          <p:nvPr/>
        </p:nvSpPr>
        <p:spPr bwMode="auto">
          <a:xfrm rot="16171351">
            <a:off x="3143042" y="564499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298" name="Rectangle 21"/>
          <p:cNvSpPr>
            <a:spLocks noChangeArrowheads="1"/>
          </p:cNvSpPr>
          <p:nvPr/>
        </p:nvSpPr>
        <p:spPr bwMode="auto">
          <a:xfrm>
            <a:off x="3480721" y="5640952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cxnSp>
        <p:nvCxnSpPr>
          <p:cNvPr id="299" name="AutoShape 69"/>
          <p:cNvCxnSpPr>
            <a:cxnSpLocks noChangeShapeType="1"/>
            <a:stCxn id="297" idx="3"/>
          </p:cNvCxnSpPr>
          <p:nvPr/>
        </p:nvCxnSpPr>
        <p:spPr bwMode="auto">
          <a:xfrm rot="5400000" flipH="1" flipV="1">
            <a:off x="3442192" y="5072817"/>
            <a:ext cx="420898" cy="5504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0" name="AutoShape 69"/>
          <p:cNvCxnSpPr>
            <a:cxnSpLocks noChangeShapeType="1"/>
            <a:stCxn id="297" idx="3"/>
          </p:cNvCxnSpPr>
          <p:nvPr/>
        </p:nvCxnSpPr>
        <p:spPr bwMode="auto">
          <a:xfrm rot="16200000" flipV="1">
            <a:off x="2992687" y="5173748"/>
            <a:ext cx="420898" cy="3485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5" name="AutoShape 69"/>
          <p:cNvCxnSpPr>
            <a:cxnSpLocks noChangeShapeType="1"/>
            <a:stCxn id="329" idx="3"/>
          </p:cNvCxnSpPr>
          <p:nvPr/>
        </p:nvCxnSpPr>
        <p:spPr bwMode="auto">
          <a:xfrm rot="5400000" flipH="1" flipV="1">
            <a:off x="5460323" y="4876402"/>
            <a:ext cx="422129" cy="8962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6" name="AutoShape 70"/>
          <p:cNvCxnSpPr>
            <a:cxnSpLocks noChangeShapeType="1"/>
            <a:stCxn id="329" idx="3"/>
          </p:cNvCxnSpPr>
          <p:nvPr/>
        </p:nvCxnSpPr>
        <p:spPr bwMode="auto">
          <a:xfrm rot="16200000" flipV="1">
            <a:off x="5010819" y="5323196"/>
            <a:ext cx="422129" cy="27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" name="AutoShape 71"/>
          <p:cNvCxnSpPr>
            <a:cxnSpLocks noChangeShapeType="1"/>
            <a:stCxn id="330" idx="3"/>
          </p:cNvCxnSpPr>
          <p:nvPr/>
        </p:nvCxnSpPr>
        <p:spPr bwMode="auto">
          <a:xfrm rot="16200000" flipV="1">
            <a:off x="5460324" y="4873691"/>
            <a:ext cx="422129" cy="901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" name="AutoShape 72"/>
          <p:cNvCxnSpPr>
            <a:cxnSpLocks noChangeShapeType="1"/>
            <a:stCxn id="330" idx="3"/>
          </p:cNvCxnSpPr>
          <p:nvPr/>
        </p:nvCxnSpPr>
        <p:spPr bwMode="auto">
          <a:xfrm rot="16200000" flipV="1">
            <a:off x="5909829" y="5323195"/>
            <a:ext cx="422129" cy="27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9" name="AutoShape 80"/>
          <p:cNvSpPr>
            <a:spLocks noChangeArrowheads="1"/>
          </p:cNvSpPr>
          <p:nvPr/>
        </p:nvSpPr>
        <p:spPr bwMode="auto">
          <a:xfrm rot="16171351">
            <a:off x="4988857" y="5622122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330" name="AutoShape 82"/>
          <p:cNvSpPr>
            <a:spLocks noChangeArrowheads="1"/>
          </p:cNvSpPr>
          <p:nvPr/>
        </p:nvSpPr>
        <p:spPr bwMode="auto">
          <a:xfrm rot="16171351">
            <a:off x="5887867" y="5622122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331" name="AutoShape 82"/>
          <p:cNvSpPr>
            <a:spLocks noChangeArrowheads="1"/>
          </p:cNvSpPr>
          <p:nvPr/>
        </p:nvSpPr>
        <p:spPr bwMode="auto">
          <a:xfrm rot="16171351">
            <a:off x="5334722" y="5622122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332" name="Rectangle 21"/>
          <p:cNvSpPr>
            <a:spLocks noChangeArrowheads="1"/>
          </p:cNvSpPr>
          <p:nvPr/>
        </p:nvSpPr>
        <p:spPr bwMode="auto">
          <a:xfrm>
            <a:off x="5687199" y="5618083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cxnSp>
        <p:nvCxnSpPr>
          <p:cNvPr id="333" name="AutoShape 69"/>
          <p:cNvCxnSpPr>
            <a:cxnSpLocks noChangeShapeType="1"/>
            <a:stCxn id="331" idx="3"/>
          </p:cNvCxnSpPr>
          <p:nvPr/>
        </p:nvCxnSpPr>
        <p:spPr bwMode="auto">
          <a:xfrm rot="5400000" flipH="1" flipV="1">
            <a:off x="5633255" y="5049334"/>
            <a:ext cx="422129" cy="550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4" name="AutoShape 69"/>
          <p:cNvCxnSpPr>
            <a:cxnSpLocks noChangeShapeType="1"/>
            <a:stCxn id="331" idx="3"/>
          </p:cNvCxnSpPr>
          <p:nvPr/>
        </p:nvCxnSpPr>
        <p:spPr bwMode="auto">
          <a:xfrm rot="16200000" flipV="1">
            <a:off x="5183751" y="5150264"/>
            <a:ext cx="422129" cy="348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7" name="AutoShape 69"/>
          <p:cNvCxnSpPr>
            <a:cxnSpLocks noChangeShapeType="1"/>
            <a:stCxn id="341" idx="3"/>
          </p:cNvCxnSpPr>
          <p:nvPr/>
        </p:nvCxnSpPr>
        <p:spPr bwMode="auto">
          <a:xfrm rot="5400000" flipH="1" flipV="1">
            <a:off x="7166875" y="4875785"/>
            <a:ext cx="420898" cy="89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" name="AutoShape 70"/>
          <p:cNvCxnSpPr>
            <a:cxnSpLocks noChangeShapeType="1"/>
            <a:stCxn id="341" idx="3"/>
          </p:cNvCxnSpPr>
          <p:nvPr/>
        </p:nvCxnSpPr>
        <p:spPr bwMode="auto">
          <a:xfrm rot="16200000" flipV="1">
            <a:off x="6717370" y="5322580"/>
            <a:ext cx="420898" cy="2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9" name="AutoShape 71"/>
          <p:cNvCxnSpPr>
            <a:cxnSpLocks noChangeShapeType="1"/>
            <a:stCxn id="342" idx="3"/>
          </p:cNvCxnSpPr>
          <p:nvPr/>
        </p:nvCxnSpPr>
        <p:spPr bwMode="auto">
          <a:xfrm rot="16200000" flipV="1">
            <a:off x="7166875" y="4873075"/>
            <a:ext cx="420898" cy="901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0" name="AutoShape 72"/>
          <p:cNvCxnSpPr>
            <a:cxnSpLocks noChangeShapeType="1"/>
            <a:stCxn id="342" idx="3"/>
          </p:cNvCxnSpPr>
          <p:nvPr/>
        </p:nvCxnSpPr>
        <p:spPr bwMode="auto">
          <a:xfrm rot="16200000" flipV="1">
            <a:off x="7616380" y="5322580"/>
            <a:ext cx="420898" cy="2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41" name="AutoShape 80"/>
          <p:cNvSpPr>
            <a:spLocks noChangeArrowheads="1"/>
          </p:cNvSpPr>
          <p:nvPr/>
        </p:nvSpPr>
        <p:spPr bwMode="auto">
          <a:xfrm rot="16171351">
            <a:off x="6694793" y="562089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342" name="AutoShape 82"/>
          <p:cNvSpPr>
            <a:spLocks noChangeArrowheads="1"/>
          </p:cNvSpPr>
          <p:nvPr/>
        </p:nvSpPr>
        <p:spPr bwMode="auto">
          <a:xfrm rot="16171351">
            <a:off x="7593802" y="562089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343" name="AutoShape 82"/>
          <p:cNvSpPr>
            <a:spLocks noChangeArrowheads="1"/>
          </p:cNvSpPr>
          <p:nvPr/>
        </p:nvSpPr>
        <p:spPr bwMode="auto">
          <a:xfrm rot="16171351">
            <a:off x="7040657" y="562089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344" name="Rectangle 21"/>
          <p:cNvSpPr>
            <a:spLocks noChangeArrowheads="1"/>
          </p:cNvSpPr>
          <p:nvPr/>
        </p:nvSpPr>
        <p:spPr bwMode="auto">
          <a:xfrm>
            <a:off x="7378336" y="5616852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cxnSp>
        <p:nvCxnSpPr>
          <p:cNvPr id="345" name="AutoShape 69"/>
          <p:cNvCxnSpPr>
            <a:cxnSpLocks noChangeShapeType="1"/>
            <a:stCxn id="343" idx="3"/>
          </p:cNvCxnSpPr>
          <p:nvPr/>
        </p:nvCxnSpPr>
        <p:spPr bwMode="auto">
          <a:xfrm rot="5400000" flipH="1" flipV="1">
            <a:off x="7339807" y="5048717"/>
            <a:ext cx="420898" cy="5504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6" name="AutoShape 69"/>
          <p:cNvCxnSpPr>
            <a:cxnSpLocks noChangeShapeType="1"/>
            <a:stCxn id="343" idx="3"/>
          </p:cNvCxnSpPr>
          <p:nvPr/>
        </p:nvCxnSpPr>
        <p:spPr bwMode="auto">
          <a:xfrm rot="16200000" flipV="1">
            <a:off x="6890302" y="5149648"/>
            <a:ext cx="420898" cy="3485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" name="AutoShape 82"/>
          <p:cNvSpPr>
            <a:spLocks noChangeArrowheads="1"/>
          </p:cNvSpPr>
          <p:nvPr/>
        </p:nvSpPr>
        <p:spPr bwMode="auto">
          <a:xfrm rot="16171351">
            <a:off x="7039445" y="5621781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17" name="AutoShape 82"/>
          <p:cNvSpPr>
            <a:spLocks noChangeArrowheads="1"/>
          </p:cNvSpPr>
          <p:nvPr/>
        </p:nvSpPr>
        <p:spPr bwMode="auto">
          <a:xfrm rot="16171351">
            <a:off x="5333269" y="56213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18" name="AutoShape 82"/>
          <p:cNvSpPr>
            <a:spLocks noChangeArrowheads="1"/>
          </p:cNvSpPr>
          <p:nvPr/>
        </p:nvSpPr>
        <p:spPr bwMode="auto">
          <a:xfrm rot="16171351">
            <a:off x="2797010" y="5645709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19" name="AutoShape 82"/>
          <p:cNvSpPr>
            <a:spLocks noChangeArrowheads="1"/>
          </p:cNvSpPr>
          <p:nvPr/>
        </p:nvSpPr>
        <p:spPr bwMode="auto">
          <a:xfrm rot="16171351">
            <a:off x="1434788" y="5646448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0" name="AutoShape 82"/>
          <p:cNvSpPr>
            <a:spLocks noChangeArrowheads="1"/>
          </p:cNvSpPr>
          <p:nvPr/>
        </p:nvSpPr>
        <p:spPr bwMode="auto">
          <a:xfrm rot="16171351">
            <a:off x="7592807" y="5622693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1" name="AutoShape 82"/>
          <p:cNvSpPr>
            <a:spLocks noChangeArrowheads="1"/>
          </p:cNvSpPr>
          <p:nvPr/>
        </p:nvSpPr>
        <p:spPr bwMode="auto">
          <a:xfrm rot="16171351">
            <a:off x="5886339" y="5622693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2" name="AutoShape 82"/>
          <p:cNvSpPr>
            <a:spLocks noChangeArrowheads="1"/>
          </p:cNvSpPr>
          <p:nvPr/>
        </p:nvSpPr>
        <p:spPr bwMode="auto">
          <a:xfrm rot="16171351">
            <a:off x="3143639" y="5644466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3" name="AutoShape 82"/>
          <p:cNvSpPr>
            <a:spLocks noChangeArrowheads="1"/>
          </p:cNvSpPr>
          <p:nvPr/>
        </p:nvSpPr>
        <p:spPr bwMode="auto">
          <a:xfrm rot="16171351">
            <a:off x="1989952" y="5646546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4" name="AutoShape 82"/>
          <p:cNvSpPr>
            <a:spLocks noChangeArrowheads="1"/>
          </p:cNvSpPr>
          <p:nvPr/>
        </p:nvSpPr>
        <p:spPr bwMode="auto">
          <a:xfrm rot="16171351">
            <a:off x="6690499" y="5622693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5" name="AutoShape 82"/>
          <p:cNvSpPr>
            <a:spLocks noChangeArrowheads="1"/>
          </p:cNvSpPr>
          <p:nvPr/>
        </p:nvSpPr>
        <p:spPr bwMode="auto">
          <a:xfrm rot="16171351">
            <a:off x="4987760" y="5620788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6" name="AutoShape 82"/>
          <p:cNvSpPr>
            <a:spLocks noChangeArrowheads="1"/>
          </p:cNvSpPr>
          <p:nvPr/>
        </p:nvSpPr>
        <p:spPr bwMode="auto">
          <a:xfrm rot="16171351">
            <a:off x="3693645" y="5645972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7" name="AutoShape 82"/>
          <p:cNvSpPr>
            <a:spLocks noChangeArrowheads="1"/>
          </p:cNvSpPr>
          <p:nvPr/>
        </p:nvSpPr>
        <p:spPr bwMode="auto">
          <a:xfrm rot="16171351">
            <a:off x="1088144" y="5648451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8" name="AutoShape 82"/>
          <p:cNvSpPr>
            <a:spLocks noChangeArrowheads="1"/>
          </p:cNvSpPr>
          <p:nvPr/>
        </p:nvSpPr>
        <p:spPr bwMode="auto">
          <a:xfrm rot="16171351">
            <a:off x="1433826" y="5643532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9" name="AutoShape 82"/>
          <p:cNvSpPr>
            <a:spLocks noChangeArrowheads="1"/>
          </p:cNvSpPr>
          <p:nvPr/>
        </p:nvSpPr>
        <p:spPr bwMode="auto">
          <a:xfrm rot="16171351">
            <a:off x="5333674" y="5616236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0" name="AutoShape 82"/>
          <p:cNvSpPr>
            <a:spLocks noChangeArrowheads="1"/>
          </p:cNvSpPr>
          <p:nvPr/>
        </p:nvSpPr>
        <p:spPr bwMode="auto">
          <a:xfrm rot="16171351">
            <a:off x="5879521" y="5625550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1" name="AutoShape 82"/>
          <p:cNvSpPr>
            <a:spLocks noChangeArrowheads="1"/>
          </p:cNvSpPr>
          <p:nvPr/>
        </p:nvSpPr>
        <p:spPr bwMode="auto">
          <a:xfrm rot="16171351">
            <a:off x="7037370" y="5616236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2" name="AutoShape 82"/>
          <p:cNvSpPr>
            <a:spLocks noChangeArrowheads="1"/>
          </p:cNvSpPr>
          <p:nvPr/>
        </p:nvSpPr>
        <p:spPr bwMode="auto">
          <a:xfrm rot="16171351">
            <a:off x="7592378" y="56219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3" name="AutoShape 82"/>
          <p:cNvSpPr>
            <a:spLocks noChangeArrowheads="1"/>
          </p:cNvSpPr>
          <p:nvPr/>
        </p:nvSpPr>
        <p:spPr bwMode="auto">
          <a:xfrm rot="16171351">
            <a:off x="3692530" y="5650356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4" name="AutoShape 82"/>
          <p:cNvSpPr>
            <a:spLocks noChangeArrowheads="1"/>
          </p:cNvSpPr>
          <p:nvPr/>
        </p:nvSpPr>
        <p:spPr bwMode="auto">
          <a:xfrm rot="16171351">
            <a:off x="4979970" y="5625550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5" name="AutoShape 82"/>
          <p:cNvSpPr>
            <a:spLocks noChangeArrowheads="1"/>
          </p:cNvSpPr>
          <p:nvPr/>
        </p:nvSpPr>
        <p:spPr bwMode="auto">
          <a:xfrm rot="16171351">
            <a:off x="7592378" y="5623060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36" name="AutoShape 82"/>
          <p:cNvSpPr>
            <a:spLocks noChangeArrowheads="1"/>
          </p:cNvSpPr>
          <p:nvPr/>
        </p:nvSpPr>
        <p:spPr bwMode="auto">
          <a:xfrm rot="16171351">
            <a:off x="5332473" y="5623060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7" name="AutoShape 82"/>
          <p:cNvSpPr>
            <a:spLocks noChangeArrowheads="1"/>
          </p:cNvSpPr>
          <p:nvPr/>
        </p:nvSpPr>
        <p:spPr bwMode="auto">
          <a:xfrm rot="16171351">
            <a:off x="7038506" y="5616236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8" name="AutoShape 82"/>
          <p:cNvSpPr>
            <a:spLocks noChangeArrowheads="1"/>
          </p:cNvSpPr>
          <p:nvPr/>
        </p:nvSpPr>
        <p:spPr bwMode="auto">
          <a:xfrm rot="16171351">
            <a:off x="5879521" y="562988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9" name="AutoShape 82"/>
          <p:cNvSpPr>
            <a:spLocks noChangeArrowheads="1"/>
          </p:cNvSpPr>
          <p:nvPr/>
        </p:nvSpPr>
        <p:spPr bwMode="auto">
          <a:xfrm rot="16171351">
            <a:off x="6691626" y="563237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40" name="AutoShape 82"/>
          <p:cNvSpPr>
            <a:spLocks noChangeArrowheads="1"/>
          </p:cNvSpPr>
          <p:nvPr/>
        </p:nvSpPr>
        <p:spPr bwMode="auto">
          <a:xfrm rot="16171351">
            <a:off x="5881858" y="5623060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11</a:t>
            </a:fld>
            <a:endParaRPr lang="en-US"/>
          </a:p>
        </p:txBody>
      </p:sp>
      <p:sp>
        <p:nvSpPr>
          <p:cNvPr id="75" name="Title 1"/>
          <p:cNvSpPr>
            <a:spLocks noGrp="1"/>
          </p:cNvSpPr>
          <p:nvPr>
            <p:ph type="title"/>
          </p:nvPr>
        </p:nvSpPr>
        <p:spPr>
          <a:xfrm>
            <a:off x="342900" y="336205"/>
            <a:ext cx="8458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VL2 Goals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211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5" grpId="0" animBg="1"/>
      <p:bldP spid="286" grpId="0" animBg="1"/>
      <p:bldP spid="287" grpId="0" animBg="1"/>
      <p:bldP spid="115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ounded Rectangle 241"/>
          <p:cNvSpPr/>
          <p:nvPr/>
        </p:nvSpPr>
        <p:spPr>
          <a:xfrm>
            <a:off x="1295400" y="1285240"/>
            <a:ext cx="6705600" cy="4343400"/>
          </a:xfrm>
          <a:prstGeom prst="roundRect">
            <a:avLst>
              <a:gd name="adj" fmla="val 11502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perspectiveRelaxedModerately" fov="3900000">
              <a:rot lat="19799996" lon="0" rev="0"/>
            </a:camera>
            <a:lightRig rig="flat" dir="t"/>
          </a:scene3d>
          <a:sp3d extrusionH="76200" contourW="12700" prstMaterial="clear">
            <a:bevelT w="165100" h="292100" prst="coolSlant"/>
            <a:bevelB w="12700" h="381000" prst="coolSlant"/>
            <a:extrusionClr>
              <a:schemeClr val="tx2">
                <a:lumMod val="75000"/>
              </a:schemeClr>
            </a:extrusionClr>
            <a:contourClr>
              <a:schemeClr val="tx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r>
              <a:rPr lang="en-US" sz="3200" b="1" dirty="0">
                <a:solidFill>
                  <a:schemeClr val="tx1"/>
                </a:solidFill>
              </a:rPr>
              <a:t>VL2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86" y="0"/>
            <a:ext cx="8817428" cy="1143000"/>
          </a:xfrm>
        </p:spPr>
        <p:txBody>
          <a:bodyPr>
            <a:noAutofit/>
          </a:bodyPr>
          <a:lstStyle/>
          <a:p>
            <a:r>
              <a:rPr lang="en-US" sz="4200" dirty="0">
                <a:latin typeface="+mn-lt"/>
              </a:rPr>
              <a:t>Clos Topology</a:t>
            </a:r>
          </a:p>
        </p:txBody>
      </p:sp>
      <p:cxnSp>
        <p:nvCxnSpPr>
          <p:cNvPr id="188" name="Straight Connector 187"/>
          <p:cNvCxnSpPr/>
          <p:nvPr/>
        </p:nvCxnSpPr>
        <p:spPr>
          <a:xfrm rot="16200000" flipH="1">
            <a:off x="3729670" y="4258977"/>
            <a:ext cx="536811" cy="14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16200000" flipH="1">
            <a:off x="3836825" y="4206631"/>
            <a:ext cx="516925" cy="119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3612517" y="4221592"/>
            <a:ext cx="536804" cy="89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213" idx="2"/>
            <a:endCxn id="222" idx="0"/>
          </p:cNvCxnSpPr>
          <p:nvPr/>
        </p:nvCxnSpPr>
        <p:spPr>
          <a:xfrm rot="16200000" flipH="1">
            <a:off x="2481704" y="4227375"/>
            <a:ext cx="1141161" cy="602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222" idx="0"/>
          </p:cNvCxnSpPr>
          <p:nvPr/>
        </p:nvCxnSpPr>
        <p:spPr>
          <a:xfrm rot="5400000" flipH="1" flipV="1">
            <a:off x="3021593" y="4142085"/>
            <a:ext cx="1289351" cy="625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51"/>
          <p:cNvSpPr txBox="1"/>
          <p:nvPr/>
        </p:nvSpPr>
        <p:spPr>
          <a:xfrm>
            <a:off x="4826478" y="235750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195" name="TextBox 52"/>
          <p:cNvSpPr txBox="1"/>
          <p:nvPr/>
        </p:nvSpPr>
        <p:spPr>
          <a:xfrm>
            <a:off x="5084791" y="3709423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cxnSp>
        <p:nvCxnSpPr>
          <p:cNvPr id="196" name="Straight Connector 195"/>
          <p:cNvCxnSpPr>
            <a:stCxn id="216" idx="2"/>
            <a:endCxn id="213" idx="0"/>
          </p:cNvCxnSpPr>
          <p:nvPr/>
        </p:nvCxnSpPr>
        <p:spPr>
          <a:xfrm rot="5400000">
            <a:off x="2557191" y="2949074"/>
            <a:ext cx="1027194" cy="639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217" idx="2"/>
            <a:endCxn id="213" idx="0"/>
          </p:cNvCxnSpPr>
          <p:nvPr/>
        </p:nvCxnSpPr>
        <p:spPr>
          <a:xfrm rot="5400000">
            <a:off x="3074012" y="2432253"/>
            <a:ext cx="1027194" cy="16734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218" idx="2"/>
            <a:endCxn id="213" idx="0"/>
          </p:cNvCxnSpPr>
          <p:nvPr/>
        </p:nvCxnSpPr>
        <p:spPr>
          <a:xfrm rot="5400000">
            <a:off x="3820658" y="1685676"/>
            <a:ext cx="1027125" cy="3166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216" idx="2"/>
            <a:endCxn id="214" idx="0"/>
          </p:cNvCxnSpPr>
          <p:nvPr/>
        </p:nvCxnSpPr>
        <p:spPr>
          <a:xfrm rot="16200000" flipH="1">
            <a:off x="3167044" y="2979013"/>
            <a:ext cx="1042207" cy="5949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217" idx="2"/>
            <a:endCxn id="214" idx="0"/>
          </p:cNvCxnSpPr>
          <p:nvPr/>
        </p:nvCxnSpPr>
        <p:spPr>
          <a:xfrm rot="5400000">
            <a:off x="3683865" y="3057119"/>
            <a:ext cx="1042207" cy="4387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14" idx="0"/>
            <a:endCxn id="218" idx="2"/>
          </p:cNvCxnSpPr>
          <p:nvPr/>
        </p:nvCxnSpPr>
        <p:spPr>
          <a:xfrm rot="5400000" flipH="1" flipV="1">
            <a:off x="4430511" y="2310542"/>
            <a:ext cx="1042138" cy="1931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215" idx="0"/>
            <a:endCxn id="216" idx="2"/>
          </p:cNvCxnSpPr>
          <p:nvPr/>
        </p:nvCxnSpPr>
        <p:spPr>
          <a:xfrm rot="16200000" flipV="1">
            <a:off x="4480670" y="1665387"/>
            <a:ext cx="1022327" cy="3202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215" idx="0"/>
            <a:endCxn id="217" idx="2"/>
          </p:cNvCxnSpPr>
          <p:nvPr/>
        </p:nvCxnSpPr>
        <p:spPr>
          <a:xfrm rot="16200000" flipV="1">
            <a:off x="4997491" y="2182208"/>
            <a:ext cx="1022327" cy="2168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15" idx="0"/>
            <a:endCxn id="218" idx="2"/>
          </p:cNvCxnSpPr>
          <p:nvPr/>
        </p:nvCxnSpPr>
        <p:spPr>
          <a:xfrm rot="16200000" flipV="1">
            <a:off x="5744137" y="2928854"/>
            <a:ext cx="1022257" cy="6754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3049570" y="4967633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663300"/>
                </a:solidFill>
              </a:rPr>
              <a:t>TOR</a:t>
            </a:r>
          </a:p>
        </p:txBody>
      </p:sp>
      <p:sp>
        <p:nvSpPr>
          <p:cNvPr id="206" name="Flowchart: Predefined Process 205"/>
          <p:cNvSpPr/>
          <p:nvPr/>
        </p:nvSpPr>
        <p:spPr>
          <a:xfrm rot="16200000">
            <a:off x="3050496" y="5817502"/>
            <a:ext cx="614676" cy="856719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07" name="TextBox 206"/>
          <p:cNvSpPr txBox="1"/>
          <p:nvPr/>
        </p:nvSpPr>
        <p:spPr>
          <a:xfrm>
            <a:off x="2961495" y="6093632"/>
            <a:ext cx="792678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dirty="0"/>
              <a:t>20 Servers</a:t>
            </a:r>
          </a:p>
        </p:txBody>
      </p:sp>
      <p:cxnSp>
        <p:nvCxnSpPr>
          <p:cNvPr id="208" name="Straight Connector 207"/>
          <p:cNvCxnSpPr>
            <a:stCxn id="205" idx="2"/>
            <a:endCxn id="206" idx="3"/>
          </p:cNvCxnSpPr>
          <p:nvPr/>
        </p:nvCxnSpPr>
        <p:spPr>
          <a:xfrm rot="5400000">
            <a:off x="3091917" y="5672602"/>
            <a:ext cx="531836" cy="1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3059058" y="2368512"/>
            <a:ext cx="616527" cy="43905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003300"/>
                </a:solidFill>
              </a:rPr>
              <a:t>Int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6303818" y="3720434"/>
            <a:ext cx="616527" cy="4390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/>
          </a:p>
        </p:txBody>
      </p:sp>
      <p:sp>
        <p:nvSpPr>
          <p:cNvPr id="211" name="Rectangle 210"/>
          <p:cNvSpPr/>
          <p:nvPr/>
        </p:nvSpPr>
        <p:spPr>
          <a:xfrm>
            <a:off x="4115962" y="2368512"/>
            <a:ext cx="616527" cy="43905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/>
          </a:p>
        </p:txBody>
      </p:sp>
      <p:sp>
        <p:nvSpPr>
          <p:cNvPr id="212" name="Rectangle 211"/>
          <p:cNvSpPr/>
          <p:nvPr/>
        </p:nvSpPr>
        <p:spPr>
          <a:xfrm>
            <a:off x="5599216" y="2368512"/>
            <a:ext cx="616527" cy="43905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/>
          </a:p>
        </p:txBody>
      </p:sp>
      <p:sp>
        <p:nvSpPr>
          <p:cNvPr id="213" name="Rectangle 212"/>
          <p:cNvSpPr/>
          <p:nvPr/>
        </p:nvSpPr>
        <p:spPr>
          <a:xfrm>
            <a:off x="2662817" y="3782567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4" name="Rectangle 213"/>
          <p:cNvSpPr/>
          <p:nvPr/>
        </p:nvSpPr>
        <p:spPr>
          <a:xfrm>
            <a:off x="3897536" y="3797580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5" name="Rectangle 214"/>
          <p:cNvSpPr/>
          <p:nvPr/>
        </p:nvSpPr>
        <p:spPr>
          <a:xfrm>
            <a:off x="6504907" y="3777700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6" name="Rectangle 215"/>
          <p:cNvSpPr/>
          <p:nvPr/>
        </p:nvSpPr>
        <p:spPr>
          <a:xfrm>
            <a:off x="3302609" y="2579751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7" name="Rectangle 216"/>
          <p:cNvSpPr/>
          <p:nvPr/>
        </p:nvSpPr>
        <p:spPr>
          <a:xfrm>
            <a:off x="4336250" y="2579751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8" name="Rectangle 217"/>
          <p:cNvSpPr/>
          <p:nvPr/>
        </p:nvSpPr>
        <p:spPr>
          <a:xfrm>
            <a:off x="5829474" y="2579820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9" name="Rectangle 218"/>
          <p:cNvSpPr/>
          <p:nvPr/>
        </p:nvSpPr>
        <p:spPr>
          <a:xfrm>
            <a:off x="7184571" y="4972603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rgbClr val="663300"/>
              </a:solidFill>
            </a:endParaRPr>
          </a:p>
        </p:txBody>
      </p:sp>
      <p:sp>
        <p:nvSpPr>
          <p:cNvPr id="220" name="TextBox 52"/>
          <p:cNvSpPr txBox="1"/>
          <p:nvPr/>
        </p:nvSpPr>
        <p:spPr>
          <a:xfrm>
            <a:off x="2340429" y="48276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221" name="TextBox 52"/>
          <p:cNvSpPr txBox="1"/>
          <p:nvPr/>
        </p:nvSpPr>
        <p:spPr>
          <a:xfrm>
            <a:off x="4841307" y="4785698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 . . .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3265602" y="5099350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3" name="Rectangle 222"/>
          <p:cNvSpPr/>
          <p:nvPr/>
        </p:nvSpPr>
        <p:spPr>
          <a:xfrm>
            <a:off x="2442529" y="3720434"/>
            <a:ext cx="616527" cy="4390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002060"/>
                </a:solidFill>
              </a:rPr>
              <a:t>Aggr</a:t>
            </a:r>
          </a:p>
        </p:txBody>
      </p:sp>
      <p:cxnSp>
        <p:nvCxnSpPr>
          <p:cNvPr id="232" name="Straight Connector 231"/>
          <p:cNvCxnSpPr/>
          <p:nvPr/>
        </p:nvCxnSpPr>
        <p:spPr>
          <a:xfrm rot="16200000" flipH="1">
            <a:off x="3961418" y="4131928"/>
            <a:ext cx="487099" cy="219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3675586" y="3720434"/>
            <a:ext cx="616527" cy="4390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/>
          </a:p>
        </p:txBody>
      </p:sp>
      <p:sp>
        <p:nvSpPr>
          <p:cNvPr id="241" name="Rectangle 240"/>
          <p:cNvSpPr/>
          <p:nvPr/>
        </p:nvSpPr>
        <p:spPr>
          <a:xfrm>
            <a:off x="1635826" y="4953006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rgbClr val="663300"/>
              </a:solidFill>
            </a:endParaRPr>
          </a:p>
        </p:txBody>
      </p:sp>
      <p:sp>
        <p:nvSpPr>
          <p:cNvPr id="65" name="TextBox 52"/>
          <p:cNvSpPr txBox="1"/>
          <p:nvPr/>
        </p:nvSpPr>
        <p:spPr>
          <a:xfrm>
            <a:off x="1981200" y="5791199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66" name="TextBox 52"/>
          <p:cNvSpPr txBox="1"/>
          <p:nvPr/>
        </p:nvSpPr>
        <p:spPr>
          <a:xfrm>
            <a:off x="4953000" y="5791199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 . . . . 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5920" y="1066800"/>
            <a:ext cx="8447819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45720" rIns="0" bIns="45720" rtlCol="0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Offer huge capacity via multiple paths (scale out, not up)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2042222"/>
      </p:ext>
    </p:extLst>
  </p:cSld>
  <p:clrMapOvr>
    <a:masterClrMapping/>
  </p:clrMapOvr>
  <p:transition advTm="734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194" grpId="0"/>
      <p:bldP spid="195" grpId="0"/>
      <p:bldP spid="205" grpId="0" animBg="1"/>
      <p:bldP spid="206" grpId="0" animBg="1"/>
      <p:bldP spid="207" grpId="0"/>
      <p:bldP spid="209" grpId="0" animBg="1"/>
      <p:bldP spid="210" grpId="0" animBg="1"/>
      <p:bldP spid="211" grpId="0" animBg="1"/>
      <p:bldP spid="212" grpId="0" animBg="1"/>
      <p:bldP spid="213" grpId="0"/>
      <p:bldP spid="214" grpId="0"/>
      <p:bldP spid="215" grpId="0"/>
      <p:bldP spid="216" grpId="0"/>
      <p:bldP spid="217" grpId="0"/>
      <p:bldP spid="218" grpId="0"/>
      <p:bldP spid="219" grpId="0" animBg="1"/>
      <p:bldP spid="220" grpId="0"/>
      <p:bldP spid="221" grpId="0"/>
      <p:bldP spid="222" grpId="0"/>
      <p:bldP spid="223" grpId="0" animBg="1"/>
      <p:bldP spid="233" grpId="0" animBg="1"/>
      <p:bldP spid="241" grpId="0" animBg="1"/>
      <p:bldP spid="65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36205"/>
            <a:ext cx="8458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VL2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2945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D49E1"/>
                </a:solidFill>
              </a:rPr>
              <a:t>Randomizing to Cope with Volatility</a:t>
            </a:r>
          </a:p>
          <a:p>
            <a:pPr lvl="1"/>
            <a:r>
              <a:rPr lang="en-US" dirty="0"/>
              <a:t>Tremendous variability in traffic matrices</a:t>
            </a:r>
          </a:p>
          <a:p>
            <a:r>
              <a:rPr lang="en-US" dirty="0">
                <a:solidFill>
                  <a:srgbClr val="0D49E1"/>
                </a:solidFill>
              </a:rPr>
              <a:t>Separating Names from Locations</a:t>
            </a:r>
          </a:p>
          <a:p>
            <a:pPr lvl="1"/>
            <a:r>
              <a:rPr lang="en-US" dirty="0"/>
              <a:t>Any server, any service</a:t>
            </a:r>
          </a:p>
          <a:p>
            <a:r>
              <a:rPr lang="en-US" dirty="0">
                <a:solidFill>
                  <a:srgbClr val="0D49E1"/>
                </a:solidFill>
              </a:rPr>
              <a:t>Embracing End Systems</a:t>
            </a:r>
          </a:p>
          <a:p>
            <a:pPr lvl="1"/>
            <a:r>
              <a:rPr lang="en-US" dirty="0"/>
              <a:t>Leverage the programmability &amp; resources of servers</a:t>
            </a:r>
          </a:p>
          <a:p>
            <a:pPr lvl="1"/>
            <a:r>
              <a:rPr lang="en-US" dirty="0"/>
              <a:t>Avoid changes to switches</a:t>
            </a:r>
          </a:p>
          <a:p>
            <a:r>
              <a:rPr lang="en-US" dirty="0">
                <a:solidFill>
                  <a:srgbClr val="0D49E1"/>
                </a:solidFill>
              </a:rPr>
              <a:t>Building on Proven Networking Technology</a:t>
            </a:r>
          </a:p>
          <a:p>
            <a:pPr lvl="1"/>
            <a:r>
              <a:rPr lang="en-US" dirty="0"/>
              <a:t>Build with parts shipping today</a:t>
            </a:r>
          </a:p>
          <a:p>
            <a:pPr lvl="1"/>
            <a:r>
              <a:rPr lang="en-US" dirty="0"/>
              <a:t>Leverage low cost, powerful merchant silicon ASICs</a:t>
            </a:r>
          </a:p>
        </p:txBody>
      </p:sp>
    </p:spTree>
    <p:extLst>
      <p:ext uri="{BB962C8B-B14F-4D97-AF65-F5344CB8AC3E}">
        <p14:creationId xmlns:p14="http://schemas.microsoft.com/office/powerpoint/2010/main" val="3151474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VL2 Goals and Solutions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38850" y="1462328"/>
            <a:ext cx="2867126" cy="4557472"/>
          </a:xfrm>
          <a:prstGeom prst="roundRect">
            <a:avLst>
              <a:gd name="adj" fmla="val 37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38437" y="1462328"/>
            <a:ext cx="2867126" cy="4557472"/>
          </a:xfrm>
          <a:prstGeom prst="roundRect">
            <a:avLst>
              <a:gd name="adj" fmla="val 34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8024" y="1462328"/>
            <a:ext cx="2867126" cy="4557472"/>
          </a:xfrm>
          <a:prstGeom prst="roundRect">
            <a:avLst>
              <a:gd name="adj" fmla="val 41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6497" y="3312054"/>
            <a:ext cx="2730180" cy="1209155"/>
          </a:xfrm>
          <a:prstGeom prst="roundRect">
            <a:avLst>
              <a:gd name="adj" fmla="val 1364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1313" indent="-287338">
              <a:lnSpc>
                <a:spcPts val="2600"/>
              </a:lnSpc>
              <a:tabLst>
                <a:tab pos="347663" algn="l"/>
              </a:tabLst>
            </a:pPr>
            <a:r>
              <a:rPr lang="en-US" sz="2300" b="1" dirty="0"/>
              <a:t>2. Uniform</a:t>
            </a:r>
            <a:br>
              <a:rPr lang="en-US" sz="2300" b="1" dirty="0"/>
            </a:br>
            <a:r>
              <a:rPr lang="en-US" sz="2300" b="1" dirty="0"/>
              <a:t>high capacity between servers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06910" y="4651497"/>
            <a:ext cx="2730180" cy="1164806"/>
          </a:xfrm>
          <a:prstGeom prst="roundRect">
            <a:avLst>
              <a:gd name="adj" fmla="val 14273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2600"/>
              </a:lnSpc>
            </a:pPr>
            <a:r>
              <a:rPr lang="en-US" sz="2300" b="1" dirty="0">
                <a:solidFill>
                  <a:srgbClr val="0070C0"/>
                </a:solidFill>
              </a:rPr>
              <a:t>Enforce hose model using existing mechanisms only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06910" y="2041860"/>
            <a:ext cx="2730180" cy="1124669"/>
          </a:xfrm>
          <a:prstGeom prst="roundRect">
            <a:avLst>
              <a:gd name="adj" fmla="val 13050"/>
            </a:avLst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0" rIns="91440" bIns="0" rtlCol="0" anchor="ctr"/>
          <a:lstStyle/>
          <a:p>
            <a:pPr algn="ctr">
              <a:lnSpc>
                <a:spcPts val="2600"/>
              </a:lnSpc>
            </a:pPr>
            <a:r>
              <a:rPr lang="en-US" sz="2300" b="1" dirty="0">
                <a:solidFill>
                  <a:srgbClr val="7030A0"/>
                </a:solidFill>
              </a:rPr>
              <a:t>Employ flat addressing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6497" y="2056000"/>
            <a:ext cx="2730180" cy="1096388"/>
          </a:xfrm>
          <a:prstGeom prst="roundRect">
            <a:avLst>
              <a:gd name="adj" fmla="val 1379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7663" indent="-293688">
              <a:lnSpc>
                <a:spcPts val="2600"/>
              </a:lnSpc>
              <a:tabLst>
                <a:tab pos="347663" algn="l"/>
              </a:tabLst>
            </a:pPr>
            <a:r>
              <a:rPr lang="en-US" sz="2300" b="1" dirty="0"/>
              <a:t>1. Layer-2 semantics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6497" y="4660386"/>
            <a:ext cx="2730180" cy="1147029"/>
          </a:xfrm>
          <a:prstGeom prst="roundRect">
            <a:avLst>
              <a:gd name="adj" fmla="val 129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1313" indent="-287338">
              <a:lnSpc>
                <a:spcPts val="2600"/>
              </a:lnSpc>
              <a:tabLst>
                <a:tab pos="347663" algn="l"/>
              </a:tabLst>
            </a:pPr>
            <a:r>
              <a:rPr lang="en-US" sz="2300" b="1" dirty="0"/>
              <a:t>3. Performance Isolation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206910" y="3304446"/>
            <a:ext cx="2730180" cy="1224370"/>
          </a:xfrm>
          <a:prstGeom prst="roundRect">
            <a:avLst>
              <a:gd name="adj" fmla="val 12255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300" b="1" dirty="0">
                <a:solidFill>
                  <a:schemeClr val="accent3">
                    <a:lumMod val="75000"/>
                  </a:schemeClr>
                </a:solidFill>
              </a:rPr>
              <a:t>Guarantee bandwidth for</a:t>
            </a:r>
            <a:br>
              <a:rPr lang="en-US" sz="23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300" b="1" dirty="0">
                <a:solidFill>
                  <a:schemeClr val="accent3">
                    <a:lumMod val="75000"/>
                  </a:schemeClr>
                </a:solidFill>
              </a:rPr>
              <a:t>hose-model traffic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92083" y="3292511"/>
            <a:ext cx="2730180" cy="1248240"/>
          </a:xfrm>
          <a:prstGeom prst="roundRect">
            <a:avLst>
              <a:gd name="adj" fmla="val 9571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00" b="1" dirty="0">
                <a:solidFill>
                  <a:schemeClr val="bg1"/>
                </a:solidFill>
              </a:rPr>
              <a:t>Flow-based random traffic indirection</a:t>
            </a:r>
            <a:br>
              <a:rPr lang="en-US" sz="2300" b="1" dirty="0">
                <a:solidFill>
                  <a:schemeClr val="bg1"/>
                </a:solidFill>
              </a:rPr>
            </a:br>
            <a:r>
              <a:rPr lang="en-US" sz="2300" b="1" dirty="0">
                <a:solidFill>
                  <a:schemeClr val="bg1"/>
                </a:solidFill>
              </a:rPr>
              <a:t>(Valiant LB)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92083" y="2041598"/>
            <a:ext cx="2730180" cy="1125192"/>
          </a:xfrm>
          <a:prstGeom prst="roundRect">
            <a:avLst>
              <a:gd name="adj" fmla="val 13726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00"/>
              </a:lnSpc>
            </a:pPr>
            <a:r>
              <a:rPr lang="en-US" sz="2300" b="1" dirty="0">
                <a:solidFill>
                  <a:schemeClr val="bg1"/>
                </a:solidFill>
              </a:rPr>
              <a:t>Name-location separation &amp; resolution service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92083" y="4662400"/>
            <a:ext cx="2730180" cy="1143000"/>
          </a:xfrm>
          <a:prstGeom prst="roundRect">
            <a:avLst>
              <a:gd name="adj" fmla="val 101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00" b="1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27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847063" y="2057400"/>
            <a:ext cx="5981754" cy="2895600"/>
          </a:xfrm>
          <a:prstGeom prst="roundRect">
            <a:avLst>
              <a:gd name="adj" fmla="val 11502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perspectiveRelaxedModerately" fov="3900000">
              <a:rot lat="19799996" lon="0" rev="0"/>
            </a:camera>
            <a:lightRig rig="flat" dir="t"/>
          </a:scene3d>
          <a:sp3d extrusionH="76200" contourW="12700" prstMaterial="clear">
            <a:bevelT w="165100" h="292100" prst="coolSlant"/>
            <a:bevelB w="12700" h="381000" prst="coolSlant"/>
            <a:extrusionClr>
              <a:schemeClr val="tx2">
                <a:lumMod val="75000"/>
              </a:schemeClr>
            </a:extrusionClr>
            <a:contourClr>
              <a:schemeClr val="tx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r>
              <a:rPr lang="en-US" sz="3200" b="1" dirty="0">
                <a:solidFill>
                  <a:schemeClr val="tx1"/>
                </a:solidFill>
              </a:rPr>
              <a:t>VL2</a:t>
            </a:r>
          </a:p>
        </p:txBody>
      </p: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104775" y="114300"/>
            <a:ext cx="8934450" cy="1143000"/>
          </a:xfrm>
        </p:spPr>
        <p:txBody>
          <a:bodyPr lIns="0" tIns="45720" rIns="0">
            <a:noAutofit/>
          </a:bodyPr>
          <a:lstStyle/>
          <a:p>
            <a:r>
              <a:rPr lang="en-US" sz="4000" dirty="0"/>
              <a:t>Addressing and Routing:</a:t>
            </a:r>
            <a:br>
              <a:rPr lang="en-US" sz="4000" dirty="0"/>
            </a:br>
            <a:r>
              <a:rPr lang="en-US" sz="4000" dirty="0"/>
              <a:t>Name-Location Separation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1518285" y="5334000"/>
            <a:ext cx="78105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dirty="0">
                <a:solidFill>
                  <a:schemeClr val="tx1"/>
                </a:solidFill>
              </a:rPr>
              <a:t>payload</a:t>
            </a:r>
            <a:endParaRPr lang="en-US" sz="1600" b="1" baseline="-16000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22169" y="5334000"/>
            <a:ext cx="515751" cy="3048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ToR</a:t>
            </a:r>
            <a:r>
              <a:rPr lang="en-US" sz="1600" b="1" i="1" baseline="-16000" dirty="0">
                <a:solidFill>
                  <a:schemeClr val="tx1"/>
                </a:solidFill>
                <a:latin typeface="Cambria" pitchFamily="18" charset="0"/>
              </a:rPr>
              <a:t>3</a:t>
            </a:r>
          </a:p>
        </p:txBody>
      </p:sp>
      <p:sp>
        <p:nvSpPr>
          <p:cNvPr id="75" name="TextBox 52"/>
          <p:cNvSpPr txBox="1"/>
          <p:nvPr/>
        </p:nvSpPr>
        <p:spPr>
          <a:xfrm>
            <a:off x="1746069" y="4262735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76" name="TextBox 52"/>
          <p:cNvSpPr txBox="1"/>
          <p:nvPr/>
        </p:nvSpPr>
        <p:spPr>
          <a:xfrm>
            <a:off x="3424283" y="4262735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671242" y="4405756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7" name="Rectangle 96"/>
          <p:cNvSpPr/>
          <p:nvPr/>
        </p:nvSpPr>
        <p:spPr>
          <a:xfrm>
            <a:off x="1137285" y="5334000"/>
            <a:ext cx="381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y</a:t>
            </a:r>
            <a:endParaRPr lang="en-US" sz="1600" b="1" i="1" baseline="-160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98" name="Straight Connector 97"/>
          <p:cNvCxnSpPr>
            <a:stCxn id="62" idx="2"/>
            <a:endCxn id="99" idx="3"/>
          </p:cNvCxnSpPr>
          <p:nvPr/>
        </p:nvCxnSpPr>
        <p:spPr>
          <a:xfrm rot="5400000">
            <a:off x="2372997" y="5100076"/>
            <a:ext cx="777459" cy="34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Predefined Process 98"/>
          <p:cNvSpPr/>
          <p:nvPr/>
        </p:nvSpPr>
        <p:spPr>
          <a:xfrm rot="16200000">
            <a:off x="2552963" y="5335352"/>
            <a:ext cx="414028" cy="724432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356922" y="5611480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x</a:t>
            </a:r>
            <a:endParaRPr lang="en-US" sz="2000" b="1" i="1" baseline="-16000" dirty="0">
              <a:latin typeface="Cambria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514600" y="6248400"/>
            <a:ext cx="2787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Servers use flat names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5000" y="2583359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Switches run link-state routing and </a:t>
            </a:r>
            <a:b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maintain only switch-level topology</a:t>
            </a:r>
          </a:p>
        </p:txBody>
      </p:sp>
      <p:cxnSp>
        <p:nvCxnSpPr>
          <p:cNvPr id="112" name="Straight Connector 111"/>
          <p:cNvCxnSpPr>
            <a:stCxn id="96" idx="2"/>
            <a:endCxn id="113" idx="3"/>
          </p:cNvCxnSpPr>
          <p:nvPr/>
        </p:nvCxnSpPr>
        <p:spPr>
          <a:xfrm rot="5400000">
            <a:off x="4223507" y="5098884"/>
            <a:ext cx="773306" cy="17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Predefined Process 112"/>
          <p:cNvSpPr/>
          <p:nvPr/>
        </p:nvSpPr>
        <p:spPr>
          <a:xfrm rot="16200000">
            <a:off x="4402281" y="5331199"/>
            <a:ext cx="414028" cy="724432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206240" y="5607327"/>
            <a:ext cx="792678" cy="229550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y</a:t>
            </a:r>
            <a:endParaRPr lang="en-US" sz="2000" b="1" i="1" baseline="-16000" dirty="0">
              <a:latin typeface="Cambria" pitchFamily="18" charset="0"/>
            </a:endParaRPr>
          </a:p>
        </p:txBody>
      </p:sp>
      <p:cxnSp>
        <p:nvCxnSpPr>
          <p:cNvPr id="115" name="Straight Connector 114"/>
          <p:cNvCxnSpPr>
            <a:stCxn id="73" idx="2"/>
            <a:endCxn id="116" idx="3"/>
          </p:cNvCxnSpPr>
          <p:nvPr/>
        </p:nvCxnSpPr>
        <p:spPr>
          <a:xfrm rot="16200000" flipH="1">
            <a:off x="5790587" y="5098171"/>
            <a:ext cx="773306" cy="3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Predefined Process 115"/>
          <p:cNvSpPr/>
          <p:nvPr/>
        </p:nvSpPr>
        <p:spPr>
          <a:xfrm rot="16200000">
            <a:off x="5971803" y="5331199"/>
            <a:ext cx="414028" cy="724432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75762" y="5607327"/>
            <a:ext cx="792678" cy="229550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z</a:t>
            </a:r>
            <a:endParaRPr lang="en-US" sz="2000" b="1" i="1" baseline="-16000" dirty="0">
              <a:latin typeface="Cambria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520190" y="5715000"/>
            <a:ext cx="78105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dirty="0">
                <a:solidFill>
                  <a:schemeClr val="tx1"/>
                </a:solidFill>
              </a:rPr>
              <a:t>payload</a:t>
            </a:r>
            <a:endParaRPr lang="en-US" sz="1600" b="1" baseline="-16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22169" y="5715000"/>
            <a:ext cx="517656" cy="3048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ToR</a:t>
            </a:r>
            <a:r>
              <a:rPr lang="en-US" sz="1600" b="1" i="1" baseline="-16000" dirty="0">
                <a:solidFill>
                  <a:schemeClr val="tx1"/>
                </a:solidFill>
                <a:latin typeface="Cambria" pitchFamily="18" charset="0"/>
              </a:rPr>
              <a:t>4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139190" y="5715000"/>
            <a:ext cx="381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z</a:t>
            </a:r>
            <a:endParaRPr lang="en-US" sz="1600" b="1" i="1" baseline="-160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27" name="Freeform 126"/>
          <p:cNvSpPr/>
          <p:nvPr/>
        </p:nvSpPr>
        <p:spPr>
          <a:xfrm>
            <a:off x="2763520" y="3417147"/>
            <a:ext cx="1808480" cy="857053"/>
          </a:xfrm>
          <a:custGeom>
            <a:avLst/>
            <a:gdLst>
              <a:gd name="connsiteX0" fmla="*/ 0 w 2052320"/>
              <a:gd name="connsiteY0" fmla="*/ 2094653 h 2094653"/>
              <a:gd name="connsiteX1" fmla="*/ 1076960 w 2052320"/>
              <a:gd name="connsiteY1" fmla="*/ 1693 h 2094653"/>
              <a:gd name="connsiteX2" fmla="*/ 2052320 w 2052320"/>
              <a:gd name="connsiteY2" fmla="*/ 2084493 h 209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2320" h="2094653">
                <a:moveTo>
                  <a:pt x="0" y="2094653"/>
                </a:moveTo>
                <a:cubicBezTo>
                  <a:pt x="367453" y="1049019"/>
                  <a:pt x="734907" y="3386"/>
                  <a:pt x="1076960" y="1693"/>
                </a:cubicBezTo>
                <a:cubicBezTo>
                  <a:pt x="1419013" y="0"/>
                  <a:pt x="1735666" y="1042246"/>
                  <a:pt x="2052320" y="2084493"/>
                </a:cubicBezTo>
              </a:path>
            </a:pathLst>
          </a:cu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/>
          <p:cNvSpPr/>
          <p:nvPr/>
        </p:nvSpPr>
        <p:spPr>
          <a:xfrm>
            <a:off x="2768600" y="3429000"/>
            <a:ext cx="3376497" cy="857053"/>
          </a:xfrm>
          <a:custGeom>
            <a:avLst/>
            <a:gdLst>
              <a:gd name="connsiteX0" fmla="*/ 0 w 2052320"/>
              <a:gd name="connsiteY0" fmla="*/ 2094653 h 2094653"/>
              <a:gd name="connsiteX1" fmla="*/ 1076960 w 2052320"/>
              <a:gd name="connsiteY1" fmla="*/ 1693 h 2094653"/>
              <a:gd name="connsiteX2" fmla="*/ 2052320 w 2052320"/>
              <a:gd name="connsiteY2" fmla="*/ 2084493 h 209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2320" h="2094653">
                <a:moveTo>
                  <a:pt x="0" y="2094653"/>
                </a:moveTo>
                <a:cubicBezTo>
                  <a:pt x="367453" y="1049019"/>
                  <a:pt x="734907" y="3386"/>
                  <a:pt x="1076960" y="1693"/>
                </a:cubicBezTo>
                <a:cubicBezTo>
                  <a:pt x="1419013" y="0"/>
                  <a:pt x="1735666" y="1042246"/>
                  <a:pt x="2052320" y="2084493"/>
                </a:cubicBezTo>
              </a:path>
            </a:pathLst>
          </a:cu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455210" y="4274040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ToR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867400" y="4274040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ToR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4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41466" y="4274040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ToR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302760" y="4274040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ToR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11320" y="5599782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y, z</a:t>
            </a:r>
            <a:endParaRPr lang="en-US" sz="2000" b="1" i="1" baseline="-16000" dirty="0">
              <a:latin typeface="Cambria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518285" y="5715000"/>
            <a:ext cx="78105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dirty="0">
                <a:solidFill>
                  <a:schemeClr val="tx1"/>
                </a:solidFill>
              </a:rPr>
              <a:t>payload</a:t>
            </a:r>
            <a:endParaRPr lang="en-US" sz="1600" b="1" baseline="-160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2169" y="5715000"/>
            <a:ext cx="515751" cy="3048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ToR</a:t>
            </a:r>
            <a:r>
              <a:rPr lang="en-US" sz="1600" b="1" i="1" baseline="-16000" dirty="0">
                <a:solidFill>
                  <a:schemeClr val="tx1"/>
                </a:solidFill>
                <a:latin typeface="Cambria" pitchFamily="18" charset="0"/>
              </a:rPr>
              <a:t>3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137285" y="5715000"/>
            <a:ext cx="381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z</a:t>
            </a:r>
            <a:endParaRPr lang="en-US" sz="1600" b="1" i="1" baseline="-160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5100683" y="4262735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7239000" y="2590800"/>
            <a:ext cx="1447800" cy="2286000"/>
          </a:xfrm>
          <a:prstGeom prst="roundRect">
            <a:avLst>
              <a:gd name="adj" fmla="val 5603"/>
            </a:avLst>
          </a:prstGeom>
          <a:solidFill>
            <a:schemeClr val="tx1">
              <a:lumMod val="50000"/>
              <a:lumOff val="50000"/>
            </a:schemeClr>
          </a:solidFill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Directory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391400" y="3352800"/>
            <a:ext cx="1143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…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x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y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z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31" name="Freeform 130"/>
          <p:cNvSpPr/>
          <p:nvPr/>
        </p:nvSpPr>
        <p:spPr>
          <a:xfrm>
            <a:off x="2811294" y="4902740"/>
            <a:ext cx="5048655" cy="1196503"/>
          </a:xfrm>
          <a:custGeom>
            <a:avLst/>
            <a:gdLst>
              <a:gd name="connsiteX0" fmla="*/ 0 w 5048655"/>
              <a:gd name="connsiteY0" fmla="*/ 1011677 h 1196503"/>
              <a:gd name="connsiteX1" fmla="*/ 0 w 5048655"/>
              <a:gd name="connsiteY1" fmla="*/ 1196503 h 1196503"/>
              <a:gd name="connsiteX2" fmla="*/ 5048655 w 5048655"/>
              <a:gd name="connsiteY2" fmla="*/ 1196503 h 1196503"/>
              <a:gd name="connsiteX3" fmla="*/ 5048655 w 5048655"/>
              <a:gd name="connsiteY3" fmla="*/ 0 h 119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655" h="1196503">
                <a:moveTo>
                  <a:pt x="0" y="1011677"/>
                </a:moveTo>
                <a:lnTo>
                  <a:pt x="0" y="1196503"/>
                </a:lnTo>
                <a:lnTo>
                  <a:pt x="5048655" y="1196503"/>
                </a:lnTo>
                <a:lnTo>
                  <a:pt x="5048655" y="0"/>
                </a:lnTo>
              </a:path>
            </a:pathLst>
          </a:custGeom>
          <a:ln>
            <a:solidFill>
              <a:schemeClr val="bg2">
                <a:lumMod val="50000"/>
              </a:schemeClr>
            </a:solidFill>
            <a:prstDash val="sysDot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2684834" y="4912468"/>
            <a:ext cx="5301575" cy="1293779"/>
          </a:xfrm>
          <a:custGeom>
            <a:avLst/>
            <a:gdLst>
              <a:gd name="connsiteX0" fmla="*/ 5301575 w 5301575"/>
              <a:gd name="connsiteY0" fmla="*/ 0 h 1293779"/>
              <a:gd name="connsiteX1" fmla="*/ 5301575 w 5301575"/>
              <a:gd name="connsiteY1" fmla="*/ 1293779 h 1293779"/>
              <a:gd name="connsiteX2" fmla="*/ 0 w 5301575"/>
              <a:gd name="connsiteY2" fmla="*/ 1293779 h 1293779"/>
              <a:gd name="connsiteX3" fmla="*/ 0 w 5301575"/>
              <a:gd name="connsiteY3" fmla="*/ 1011677 h 129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1575" h="1293779">
                <a:moveTo>
                  <a:pt x="5301575" y="0"/>
                </a:moveTo>
                <a:lnTo>
                  <a:pt x="5301575" y="1293779"/>
                </a:lnTo>
                <a:lnTo>
                  <a:pt x="0" y="1293779"/>
                </a:lnTo>
                <a:lnTo>
                  <a:pt x="0" y="1011677"/>
                </a:lnTo>
              </a:path>
            </a:pathLst>
          </a:custGeom>
          <a:ln>
            <a:solidFill>
              <a:schemeClr val="bg2">
                <a:lumMod val="50000"/>
              </a:schemeClr>
            </a:solidFill>
            <a:prstDash val="sysDot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391400" y="5334000"/>
            <a:ext cx="109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Lookup &amp;</a:t>
            </a: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Response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7391400" y="3352800"/>
            <a:ext cx="1143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…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x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y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z </a:t>
            </a:r>
            <a:r>
              <a:rPr lang="en-US" sz="1600" b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028700" y="3181350"/>
            <a:ext cx="7086600" cy="1383938"/>
          </a:xfrm>
          <a:prstGeom prst="roundRect">
            <a:avLst>
              <a:gd name="adj" fmla="val 136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457200" indent="-223838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altLang="ko-KR" sz="2400" b="1" dirty="0">
                <a:solidFill>
                  <a:schemeClr val="bg1"/>
                </a:solidFill>
              </a:rPr>
              <a:t>Allows to use low cost switches</a:t>
            </a:r>
          </a:p>
          <a:p>
            <a:pPr marL="457200" indent="-223838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altLang="ko-KR" sz="2400" b="1" dirty="0">
                <a:solidFill>
                  <a:schemeClr val="bg1"/>
                </a:solidFill>
              </a:rPr>
              <a:t>Protects network from host-state churn</a:t>
            </a:r>
          </a:p>
          <a:p>
            <a:pPr marL="457200" indent="-223838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altLang="ko-KR" sz="2400" b="1" dirty="0">
                <a:solidFill>
                  <a:schemeClr val="bg1"/>
                </a:solidFill>
              </a:rPr>
              <a:t>Obviates host and switch reconfiguration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5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3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6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3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4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6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7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9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0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2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3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mph" presetSubtype="0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4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7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6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8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9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1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2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4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5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7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8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1" dur="indefinite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3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4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6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7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9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0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2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3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5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6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8" dur="indefinit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9" dur="indefinite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1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2" dur="indefinite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4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5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7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8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0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1" dur="indefinite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3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4" dur="indefinite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6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7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9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0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2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3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5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6" dur="indefinite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8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9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1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2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5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7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8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0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1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3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4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7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0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3" dur="indefinite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5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6" dur="indefinite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8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9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1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2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4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5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150" grpId="0" animBg="1"/>
      <p:bldP spid="150" grpId="1" animBg="1"/>
      <p:bldP spid="150" grpId="2" animBg="1"/>
      <p:bldP spid="150" grpId="3" animBg="1"/>
      <p:bldP spid="151" grpId="0" animBg="1"/>
      <p:bldP spid="151" grpId="1" animBg="1"/>
      <p:bldP spid="151" grpId="2" animBg="1"/>
      <p:bldP spid="151" grpId="3" animBg="1"/>
      <p:bldP spid="75" grpId="0"/>
      <p:bldP spid="75" grpId="1"/>
      <p:bldP spid="76" grpId="0"/>
      <p:bldP spid="76" grpId="1"/>
      <p:bldP spid="77" grpId="0"/>
      <p:bldP spid="77" grpId="1"/>
      <p:bldP spid="97" grpId="0" animBg="1"/>
      <p:bldP spid="97" grpId="1" animBg="1"/>
      <p:bldP spid="97" grpId="2" animBg="1"/>
      <p:bldP spid="97" grpId="3" animBg="1"/>
      <p:bldP spid="99" grpId="0" animBg="1"/>
      <p:bldP spid="99" grpId="1" animBg="1"/>
      <p:bldP spid="101" grpId="0"/>
      <p:bldP spid="101" grpId="1"/>
      <p:bldP spid="103" grpId="0"/>
      <p:bldP spid="103" grpId="1"/>
      <p:bldP spid="104" grpId="0"/>
      <p:bldP spid="104" grpId="1"/>
      <p:bldP spid="113" grpId="0" animBg="1"/>
      <p:bldP spid="113" grpId="1" animBg="1"/>
      <p:bldP spid="114" grpId="0"/>
      <p:bldP spid="114" grpId="1"/>
      <p:bldP spid="114" grpId="2"/>
      <p:bldP spid="116" grpId="0" animBg="1"/>
      <p:bldP spid="116" grpId="1" animBg="1"/>
      <p:bldP spid="116" grpId="2" animBg="1"/>
      <p:bldP spid="118" grpId="0"/>
      <p:bldP spid="118" grpId="1"/>
      <p:bldP spid="118" grpId="2"/>
      <p:bldP spid="122" grpId="0" animBg="1"/>
      <p:bldP spid="122" grpId="1" animBg="1"/>
      <p:bldP spid="122" grpId="2" animBg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7" grpId="0" animBg="1"/>
      <p:bldP spid="127" grpId="1" animBg="1"/>
      <p:bldP spid="127" grpId="2" animBg="1"/>
      <p:bldP spid="127" grpId="3" animBg="1"/>
      <p:bldP spid="128" grpId="0" animBg="1"/>
      <p:bldP spid="128" grpId="1" animBg="1"/>
      <p:bldP spid="128" grpId="2" animBg="1"/>
      <p:bldP spid="62" grpId="0" animBg="1"/>
      <p:bldP spid="62" grpId="1" animBg="1"/>
      <p:bldP spid="73" grpId="0" animBg="1"/>
      <p:bldP spid="73" grpId="1" animBg="1"/>
      <p:bldP spid="95" grpId="0" animBg="1"/>
      <p:bldP spid="95" grpId="1" animBg="1"/>
      <p:bldP spid="96" grpId="0" animBg="1"/>
      <p:bldP spid="96" grpId="1" animBg="1"/>
      <p:bldP spid="85" grpId="0"/>
      <p:bldP spid="85" grpId="1"/>
      <p:bldP spid="86" grpId="0" animBg="1"/>
      <p:bldP spid="86" grpId="1" animBg="1"/>
      <p:bldP spid="88" grpId="0" animBg="1"/>
      <p:bldP spid="88" grpId="1" animBg="1"/>
      <p:bldP spid="90" grpId="0" animBg="1"/>
      <p:bldP spid="90" grpId="1" animBg="1"/>
      <p:bldP spid="91" grpId="0"/>
      <p:bldP spid="91" grpId="1"/>
      <p:bldP spid="92" grpId="0" animBg="1"/>
      <p:bldP spid="92" grpId="1" animBg="1"/>
      <p:bldP spid="93" grpId="0" animBg="1"/>
      <p:bldP spid="93" grpId="1" animBg="1"/>
      <p:bldP spid="131" grpId="0" animBg="1"/>
      <p:bldP spid="131" grpId="1" animBg="1"/>
      <p:bldP spid="131" grpId="2" animBg="1"/>
      <p:bldP spid="131" grpId="3" animBg="1"/>
      <p:bldP spid="131" grpId="4" animBg="1"/>
      <p:bldP spid="132" grpId="0" animBg="1"/>
      <p:bldP spid="132" grpId="1" animBg="1"/>
      <p:bldP spid="132" grpId="2" animBg="1"/>
      <p:bldP spid="132" grpId="3" animBg="1"/>
      <p:bldP spid="132" grpId="4" animBg="1"/>
      <p:bldP spid="133" grpId="0"/>
      <p:bldP spid="133" grpId="1"/>
      <p:bldP spid="133" grpId="2"/>
      <p:bldP spid="133" grpId="3"/>
      <p:bldP spid="133" grpId="4"/>
      <p:bldP spid="134" grpId="0" animBg="1"/>
      <p:bldP spid="134" grpId="1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VL2 Agent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F19B-68EA-B340-A4BB-C1F18F625CEA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Macintosh HD:Users:Lisa:Desktop:asdf6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5950" r="53204" b="76364"/>
          <a:stretch/>
        </p:blipFill>
        <p:spPr bwMode="auto">
          <a:xfrm>
            <a:off x="156949" y="1762124"/>
            <a:ext cx="6237096" cy="38576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178548" y="2456896"/>
            <a:ext cx="1254126" cy="26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 AA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32674" y="2452927"/>
            <a:ext cx="1254126" cy="26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dst</a:t>
            </a:r>
            <a:r>
              <a:rPr lang="en-US" dirty="0"/>
              <a:t> AA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78548" y="2722007"/>
            <a:ext cx="2508252" cy="265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78548" y="2177737"/>
            <a:ext cx="1254126" cy="265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 IP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32674" y="2173768"/>
            <a:ext cx="1254126" cy="265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dst</a:t>
            </a:r>
            <a:r>
              <a:rPr lang="en-US" dirty="0"/>
              <a:t> IP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81723" y="2177737"/>
            <a:ext cx="1254126" cy="2651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</a:t>
            </a:r>
            <a:r>
              <a:rPr lang="en-US" dirty="0" err="1"/>
              <a:t>ft</a:t>
            </a:r>
            <a:r>
              <a:rPr lang="en-US" dirty="0"/>
              <a:t>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35849" y="2177737"/>
            <a:ext cx="1254126" cy="2651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dstToR</a:t>
            </a:r>
            <a:r>
              <a:rPr lang="en-US" dirty="0"/>
              <a:t> LA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0375" y="3540125"/>
            <a:ext cx="873125" cy="539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(10.0.0.6)</a:t>
            </a:r>
          </a:p>
          <a:p>
            <a:pPr algn="ctr"/>
            <a:r>
              <a:rPr lang="en-US" sz="1200" b="1" dirty="0" err="1"/>
              <a:t>ToR</a:t>
            </a:r>
            <a:endParaRPr lang="en-US" sz="1200" dirty="0"/>
          </a:p>
          <a:p>
            <a:pPr algn="ctr"/>
            <a:r>
              <a:rPr lang="en-US" sz="1200" dirty="0"/>
              <a:t>(20.0.0.1)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78548" y="1905169"/>
            <a:ext cx="1254126" cy="265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 IP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32674" y="1901200"/>
            <a:ext cx="1254126" cy="265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dst</a:t>
            </a:r>
            <a:r>
              <a:rPr lang="en-US" dirty="0"/>
              <a:t> IP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81723" y="1893888"/>
            <a:ext cx="1254126" cy="265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</a:t>
            </a:r>
            <a:r>
              <a:rPr lang="en-US" dirty="0" err="1"/>
              <a:t>ft</a:t>
            </a:r>
            <a:r>
              <a:rPr lang="en-US" dirty="0"/>
              <a:t>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5849" y="1893888"/>
            <a:ext cx="1254126" cy="265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 LA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7849" y="4254500"/>
            <a:ext cx="101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VLB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1014" y="5090823"/>
            <a:ext cx="1154111" cy="4019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VL2 Agent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65923" y="4839276"/>
            <a:ext cx="13335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ECMP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41462" y="3571875"/>
            <a:ext cx="873125" cy="539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(10.0.0.4)</a:t>
            </a:r>
          </a:p>
          <a:p>
            <a:pPr algn="ctr"/>
            <a:r>
              <a:rPr lang="en-US" sz="1200" b="1" dirty="0" err="1"/>
              <a:t>ToR</a:t>
            </a:r>
            <a:endParaRPr lang="en-US" sz="1200" dirty="0"/>
          </a:p>
          <a:p>
            <a:pPr algn="ctr"/>
            <a:r>
              <a:rPr lang="en-US" sz="1200" dirty="0"/>
              <a:t>(20.0.0.1)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905125" y="2343629"/>
            <a:ext cx="828675" cy="3995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Int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(10.1.1.1)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11452" y="4579937"/>
            <a:ext cx="460375" cy="3333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14587" y="5767619"/>
            <a:ext cx="4070626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Why use hash for </a:t>
            </a:r>
            <a:r>
              <a:rPr lang="en-US" sz="2400" dirty="0" err="1"/>
              <a:t>Src</a:t>
            </a:r>
            <a:r>
              <a:rPr lang="en-US" sz="2400" dirty="0"/>
              <a:t> IP?</a:t>
            </a:r>
          </a:p>
          <a:p>
            <a:r>
              <a:rPr lang="en-US" sz="2400" dirty="0"/>
              <a:t>Why </a:t>
            </a:r>
            <a:r>
              <a:rPr lang="en-US" sz="2400" dirty="0" err="1"/>
              <a:t>anycast</a:t>
            </a:r>
            <a:r>
              <a:rPr lang="en-US" sz="2400" dirty="0"/>
              <a:t> &amp; double </a:t>
            </a:r>
            <a:r>
              <a:rPr lang="en-US" sz="2400" dirty="0" err="1"/>
              <a:t>encap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2594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repeatCount="3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-0.09896 -0.13194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96 -0.13195 L 0.03594 -0.31713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94 -0.31713 L 0.2007 -0.13195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7 -0.13194 L 0.2823 0.03218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0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2" grpId="1" animBg="1"/>
      <p:bldP spid="28" grpId="0" animBg="1"/>
      <p:bldP spid="28" grpId="1" animBg="1"/>
      <p:bldP spid="29" grpId="0" animBg="1"/>
      <p:bldP spid="29" grpId="1" animBg="1"/>
      <p:bldP spid="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10" grpId="0"/>
      <p:bldP spid="12" grpId="0" animBg="1"/>
      <p:bldP spid="12" grpId="1" animBg="1"/>
      <p:bldP spid="35" grpId="0"/>
      <p:bldP spid="36" grpId="0" animBg="1"/>
      <p:bldP spid="37" grpId="0" animBg="1"/>
      <p:bldP spid="7" grpId="0" animBg="1"/>
      <p:bldP spid="7" grpId="1" animBg="1"/>
      <p:bldP spid="7" grpId="2" animBg="1"/>
      <p:bldP spid="7" grpId="3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How does L2 broadcast work?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does Internet communication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F19B-68EA-B340-A4BB-C1F18F625C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Embracing End 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center </a:t>
            </a:r>
            <a:r>
              <a:rPr lang="en-US" altLang="zh-TW" dirty="0" err="1"/>
              <a:t>Oses</a:t>
            </a:r>
            <a:r>
              <a:rPr lang="en-US" altLang="zh-TW" dirty="0"/>
              <a:t> already heavily modified for VMs, storage clouds, etc.</a:t>
            </a:r>
          </a:p>
          <a:p>
            <a:r>
              <a:rPr lang="en-US" altLang="zh-TW" dirty="0"/>
              <a:t>No change to apps or clients outside DC.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7287727" cy="310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749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VL2 Directory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47874"/>
            <a:ext cx="7877175" cy="4143376"/>
          </a:xfrm>
        </p:spPr>
        <p:txBody>
          <a:bodyPr>
            <a:normAutofit/>
          </a:bodyPr>
          <a:lstStyle/>
          <a:p>
            <a:r>
              <a:rPr lang="en-US" dirty="0"/>
              <a:t>Read-optimized Directory Servers for lookups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Write-optimized</a:t>
            </a:r>
            <a:br>
              <a:rPr lang="en-US" dirty="0"/>
            </a:br>
            <a:r>
              <a:rPr lang="en-US" dirty="0"/>
              <a:t>Replicated State</a:t>
            </a:r>
            <a:br>
              <a:rPr lang="en-US" dirty="0"/>
            </a:br>
            <a:r>
              <a:rPr lang="en-US" dirty="0"/>
              <a:t>Machines for updates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Stale mappings?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F19B-68EA-B340-A4BB-C1F18F625CEA}" type="slidenum">
              <a:rPr lang="en-US" smtClean="0"/>
              <a:t>19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40F582-1987-4A29-A681-49BCA83DB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747" y="2625921"/>
            <a:ext cx="6355728" cy="381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C82101-7811-41E9-A2AE-F22C87C3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have learned</a:t>
            </a:r>
            <a:endParaRPr lang="zh-CN" altLang="en-US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FAACD7A9-F6D9-4E5C-A48E-7D38FF19AFBB}"/>
              </a:ext>
            </a:extLst>
          </p:cNvPr>
          <p:cNvSpPr txBox="1">
            <a:spLocks/>
          </p:cNvSpPr>
          <p:nvPr/>
        </p:nvSpPr>
        <p:spPr>
          <a:xfrm>
            <a:off x="314325" y="1105989"/>
            <a:ext cx="8520822" cy="4741551"/>
          </a:xfrm>
          <a:prstGeom prst="rect">
            <a:avLst/>
          </a:prstGeom>
        </p:spPr>
        <p:txBody>
          <a:bodyPr vert="horz" lIns="34290" tIns="17145" rIns="34290" bIns="17145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069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What is cloud computing </a:t>
            </a:r>
          </a:p>
          <a:p>
            <a:pPr marL="169069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Cloud Networking</a:t>
            </a:r>
          </a:p>
          <a:p>
            <a:pPr marL="337542" lvl="1" indent="-169069" defTabSz="342900">
              <a:spcBef>
                <a:spcPts val="188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Physical Structure</a:t>
            </a:r>
          </a:p>
          <a:p>
            <a:pPr marL="337542" lvl="1" indent="-169069" defTabSz="342900">
              <a:spcBef>
                <a:spcPts val="188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Applications and network traffic</a:t>
            </a:r>
          </a:p>
          <a:p>
            <a:pPr marL="337542" lvl="1" indent="-169069" defTabSz="342900">
              <a:spcBef>
                <a:spcPts val="188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Host networking virtualization</a:t>
            </a:r>
          </a:p>
          <a:p>
            <a:pPr marL="337542" lvl="1" indent="-169069" defTabSz="342900">
              <a:spcBef>
                <a:spcPts val="188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Addressing &amp; Routing</a:t>
            </a:r>
          </a:p>
          <a:p>
            <a:pPr marL="337542" lvl="1" indent="-169069" defTabSz="342900">
              <a:spcBef>
                <a:spcPts val="188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Software-Defined Networking Architecture</a:t>
            </a:r>
          </a:p>
          <a:p>
            <a:pPr marL="787429" lvl="2" indent="-169069" defTabSz="342900">
              <a:spcBef>
                <a:spcPts val="188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Decouple data plane and control plane</a:t>
            </a:r>
          </a:p>
          <a:p>
            <a:pPr marL="787429" lvl="2" indent="-169069" defTabSz="342900">
              <a:spcBef>
                <a:spcPts val="188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Killer apps</a:t>
            </a:r>
          </a:p>
          <a:p>
            <a:pPr marL="1037629" lvl="3" indent="-169069" defTabSz="342900">
              <a:spcBef>
                <a:spcPts val="188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Cloud virtualization</a:t>
            </a:r>
          </a:p>
          <a:p>
            <a:pPr marL="1494829" lvl="4" indent="-169069" defTabSz="342900">
              <a:spcBef>
                <a:spcPts val="188"/>
              </a:spcBef>
              <a:defRPr/>
            </a:pPr>
            <a:endParaRPr kumimoji="1" lang="en-US" altLang="zh-CN" b="1" dirty="0">
              <a:solidFill>
                <a:sysClr val="windowText" lastClr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17992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B9469-D5DA-401C-991D-E7EC7A77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VL2 Virtualization Recap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6624A-E2D7-40D9-BDDA-B29EE61C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4C0860-04C0-4EF8-89E9-95499E46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20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708BAC-08BA-4FDF-8A79-46CA28A3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734883"/>
            <a:ext cx="9144000" cy="450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04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Key Nee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Key Needs</a:t>
            </a:r>
          </a:p>
        </p:txBody>
      </p:sp>
      <p:sp>
        <p:nvSpPr>
          <p:cNvPr id="963" name="Agility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EE6E12"/>
                </a:solidFill>
              </a:defRPr>
            </a:pPr>
            <a:r>
              <a:rPr sz="2800" dirty="0"/>
              <a:t>Agility</a:t>
            </a:r>
          </a:p>
          <a:p>
            <a:r>
              <a:rPr sz="2800" dirty="0"/>
              <a:t>Location independent addressing</a:t>
            </a:r>
          </a:p>
          <a:p>
            <a:pPr lvl="1"/>
            <a:r>
              <a:rPr sz="2400" dirty="0"/>
              <a:t>Tenant’s IP addresses can be taken anywhere</a:t>
            </a:r>
          </a:p>
          <a:p>
            <a:r>
              <a:rPr sz="2800" dirty="0"/>
              <a:t>Performance uniformity</a:t>
            </a:r>
          </a:p>
          <a:p>
            <a:pPr lvl="1"/>
            <a:r>
              <a:rPr sz="2400" dirty="0"/>
              <a:t>VMs receive same throughput regardless of placement</a:t>
            </a:r>
          </a:p>
          <a:p>
            <a:r>
              <a:rPr sz="2800" dirty="0"/>
              <a:t>Security</a:t>
            </a:r>
          </a:p>
          <a:p>
            <a:pPr lvl="1"/>
            <a:r>
              <a:rPr sz="2400" dirty="0"/>
              <a:t>Micro-segmentation: isolation at tenant granularity</a:t>
            </a:r>
          </a:p>
          <a:p>
            <a:r>
              <a:rPr sz="2800" dirty="0"/>
              <a:t>Network semantics</a:t>
            </a:r>
          </a:p>
          <a:p>
            <a:pPr lvl="1"/>
            <a:r>
              <a:rPr sz="2400" dirty="0"/>
              <a:t>Layer 2 service discovery, multicast, broadcast, …</a:t>
            </a:r>
          </a:p>
        </p:txBody>
      </p:sp>
    </p:spTree>
    <p:extLst>
      <p:ext uri="{BB962C8B-B14F-4D97-AF65-F5344CB8AC3E}">
        <p14:creationId xmlns:p14="http://schemas.microsoft.com/office/powerpoint/2010/main" val="1952393607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42EFD-A788-44CC-853E-6F374C1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Did we achieve agility?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92F6F-4962-4904-95A7-71A0A40AE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14450"/>
            <a:ext cx="8429625" cy="526891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100" b="1" dirty="0"/>
              <a:t>Location independent addressing</a:t>
            </a:r>
          </a:p>
          <a:p>
            <a:r>
              <a:rPr lang="en-US" altLang="zh-CN" dirty="0"/>
              <a:t>• AAs are location independent</a:t>
            </a:r>
          </a:p>
          <a:p>
            <a:r>
              <a:rPr lang="en-US" altLang="zh-CN" sz="3300" b="1" dirty="0"/>
              <a:t>L2 network semantics</a:t>
            </a:r>
          </a:p>
          <a:p>
            <a:r>
              <a:rPr lang="en-US" altLang="zh-CN" dirty="0"/>
              <a:t>• Agent intercepts and handles L2 broadcast, multicast</a:t>
            </a:r>
          </a:p>
          <a:p>
            <a:r>
              <a:rPr lang="en-US" altLang="zh-CN" sz="3300" b="1" dirty="0"/>
              <a:t>Performance uniformity</a:t>
            </a:r>
            <a:br>
              <a:rPr lang="en-US" altLang="zh-CN" dirty="0"/>
            </a:br>
            <a:r>
              <a:rPr lang="en-US" altLang="zh-CN" dirty="0"/>
              <a:t>• Clos network is nonblocking (non-oversubscribed)</a:t>
            </a:r>
            <a:br>
              <a:rPr lang="en-US" altLang="zh-CN" dirty="0"/>
            </a:br>
            <a:r>
              <a:rPr lang="en-US" altLang="zh-CN" dirty="0"/>
              <a:t>• Uniform capacity everywhere</a:t>
            </a:r>
            <a:br>
              <a:rPr lang="en-US" altLang="zh-CN" dirty="0"/>
            </a:br>
            <a:r>
              <a:rPr lang="en-US" altLang="zh-CN" dirty="0"/>
              <a:t>• ECMP provides good (though not perfect) load balancing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• But, performance isolation among tenants depends on TCP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backing off to rate destination can receive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• Leaves open the possibility of fast load balancing</a:t>
            </a:r>
          </a:p>
          <a:p>
            <a:r>
              <a:rPr lang="en-US" altLang="zh-CN" sz="3300" b="1" dirty="0"/>
              <a:t>Security</a:t>
            </a:r>
            <a:br>
              <a:rPr lang="en-US" altLang="zh-CN" dirty="0"/>
            </a:br>
            <a:r>
              <a:rPr lang="en-US" altLang="zh-CN" dirty="0"/>
              <a:t>• Directory system can allow/deny connections by choosing</a:t>
            </a:r>
            <a:br>
              <a:rPr lang="en-US" altLang="zh-CN" dirty="0"/>
            </a:br>
            <a:r>
              <a:rPr lang="en-US" altLang="zh-CN" dirty="0"/>
              <a:t>whether to resolve an AA to a LA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• But, segmentation not explicitly enforced at hosts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90E682-1322-4775-806F-816F307E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2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08138-F6FD-44BE-9726-3FB2A113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Where’s the </a:t>
            </a:r>
            <a:r>
              <a:rPr lang="en-US" altLang="zh-CN" b="1" dirty="0">
                <a:solidFill>
                  <a:srgbClr val="FF0000"/>
                </a:solidFill>
              </a:rPr>
              <a:t>SDN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213EC-E2E2-4D5D-B5FD-C2778973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Directory servers: Logically centralized control</a:t>
            </a:r>
            <a:br>
              <a:rPr lang="en-US" altLang="zh-CN" dirty="0"/>
            </a:br>
            <a:r>
              <a:rPr lang="en-US" altLang="zh-CN" dirty="0"/>
              <a:t>• Orchestrate application locations</a:t>
            </a:r>
            <a:br>
              <a:rPr lang="en-US" altLang="zh-CN" dirty="0"/>
            </a:br>
            <a:r>
              <a:rPr lang="en-US" altLang="zh-CN" dirty="0"/>
              <a:t>• Control communication policy</a:t>
            </a:r>
          </a:p>
          <a:p>
            <a:br>
              <a:rPr lang="en-US" altLang="zh-CN" dirty="0"/>
            </a:br>
            <a:r>
              <a:rPr lang="en-US" altLang="zh-CN" dirty="0"/>
              <a:t>Host agents: dynamic “programming” of data path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D6DF5A-ADF2-4F53-AA3F-1F049C9B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77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7142F-52FD-4255-AAE4-708C8C37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What’s more about SDN in the Cloud?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64241-2B63-43C7-A062-80A6793A1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8850" y="5430735"/>
            <a:ext cx="8229600" cy="700933"/>
          </a:xfrm>
        </p:spPr>
        <p:txBody>
          <a:bodyPr/>
          <a:lstStyle/>
          <a:p>
            <a:r>
              <a:rPr lang="en-US" altLang="zh-CN" dirty="0"/>
              <a:t>Keynote talk at SIGCOMM 2015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380E27-BFC9-42F5-A207-CA0AB399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24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70FCDE-3FD3-49EA-9CDF-ABAE886B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8690"/>
            <a:ext cx="9144000" cy="34806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573366-CDBE-400B-A4BA-A44EBF7D0110}"/>
              </a:ext>
            </a:extLst>
          </p:cNvPr>
          <p:cNvSpPr/>
          <p:nvPr/>
        </p:nvSpPr>
        <p:spPr>
          <a:xfrm>
            <a:off x="1123950" y="5953168"/>
            <a:ext cx="7791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3585F"/>
                </a:solidFill>
                <a:latin typeface="GillSans"/>
              </a:rPr>
              <a:t>http://conferences.sigcomm.org/sigcomm/2015/pdf/papers/keynote.pdf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280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57A956-8946-4C2B-A79D-A448F402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37" b="1" dirty="0"/>
              <a:t>Thanks!</a:t>
            </a:r>
            <a:endParaRPr lang="zh-CN" altLang="en-US" sz="7237" b="1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B2FE44-B99D-4297-B146-5457F93777A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812811" y="3509366"/>
            <a:ext cx="5518379" cy="1868691"/>
          </a:xfrm>
        </p:spPr>
        <p:txBody>
          <a:bodyPr>
            <a:normAutofit/>
          </a:bodyPr>
          <a:lstStyle/>
          <a:p>
            <a:r>
              <a:rPr lang="zh-CN" altLang="en-US" sz="2925" dirty="0"/>
              <a:t>陈果 副教授</a:t>
            </a:r>
            <a:endParaRPr lang="en-US" altLang="zh-CN" sz="2925" dirty="0"/>
          </a:p>
          <a:p>
            <a:endParaRPr lang="en-US" altLang="zh-CN" sz="2925" dirty="0"/>
          </a:p>
          <a:p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信息科学与工程学院</a:t>
            </a:r>
            <a:r>
              <a:rPr lang="en-US" altLang="zh-CN" dirty="0"/>
              <a:t>-</a:t>
            </a:r>
            <a:r>
              <a:rPr lang="zh-CN" altLang="en-US" dirty="0"/>
              <a:t>计算机与科学系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dirty="0"/>
              <a:t>个人主页：</a:t>
            </a:r>
            <a:r>
              <a:rPr lang="en-US" altLang="zh-CN" u="sng" dirty="0">
                <a:solidFill>
                  <a:srgbClr val="0070C0"/>
                </a:solidFill>
              </a:rPr>
              <a:t>1989chenguo.github.io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4E3D75-9243-4655-97CB-1CBA907660A1}"/>
              </a:ext>
            </a:extLst>
          </p:cNvPr>
          <p:cNvSpPr/>
          <p:nvPr/>
        </p:nvSpPr>
        <p:spPr>
          <a:xfrm>
            <a:off x="1058091" y="5249653"/>
            <a:ext cx="7589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https://1989chenguo.github.io/Courses/CloudComputing2018Spring.html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23930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hysical structure"/>
          <p:cNvSpPr txBox="1">
            <a:spLocks noGrp="1"/>
          </p:cNvSpPr>
          <p:nvPr>
            <p:ph type="title"/>
          </p:nvPr>
        </p:nvSpPr>
        <p:spPr>
          <a:xfrm>
            <a:off x="1812727" y="1978417"/>
            <a:ext cx="5518547" cy="1572173"/>
          </a:xfrm>
          <a:prstGeom prst="rect">
            <a:avLst/>
          </a:prstGeom>
        </p:spPr>
        <p:txBody>
          <a:bodyPr/>
          <a:lstStyle>
            <a:lvl1pPr>
              <a:defRPr sz="9200"/>
            </a:lvl1pPr>
          </a:lstStyle>
          <a:p>
            <a:pPr>
              <a:defRPr sz="9200"/>
            </a:pPr>
            <a:r>
              <a:rPr lang="en-US" altLang="zh-CN" sz="3600" dirty="0"/>
              <a:t>SDN Case Study:</a:t>
            </a:r>
            <a:br>
              <a:rPr lang="en-US" altLang="zh-CN" sz="3600" dirty="0"/>
            </a:br>
            <a:r>
              <a:rPr lang="en-US" altLang="zh-CN" sz="3600" dirty="0"/>
              <a:t>VL2</a:t>
            </a:r>
            <a:endParaRPr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65BB0D-9C30-4DE0-A13C-F8B1509A5E8E}"/>
              </a:ext>
            </a:extLst>
          </p:cNvPr>
          <p:cNvSpPr txBox="1"/>
          <p:nvPr/>
        </p:nvSpPr>
        <p:spPr>
          <a:xfrm>
            <a:off x="-661710" y="4649947"/>
            <a:ext cx="5994828" cy="3888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219064" hangingPunct="0">
              <a:defRPr/>
            </a:pPr>
            <a:r>
              <a:rPr lang="en-US" altLang="zh-CN" sz="2175" kern="0" dirty="0">
                <a:solidFill>
                  <a:srgbClr val="000000"/>
                </a:solidFill>
                <a:latin typeface="Gill Sans"/>
                <a:sym typeface="Helvetica Light"/>
              </a:rPr>
              <a:t>Most materials from MIT Courses</a:t>
            </a:r>
            <a:endParaRPr lang="zh-CN" altLang="en-US" sz="2175" kern="0" dirty="0">
              <a:solidFill>
                <a:srgbClr val="000000"/>
              </a:solidFill>
              <a:latin typeface="Gill Sans"/>
              <a:sym typeface="Helvetica Ligh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6D9A39-7CBF-4451-BB67-11BF7A36D06B}"/>
              </a:ext>
            </a:extLst>
          </p:cNvPr>
          <p:cNvSpPr txBox="1"/>
          <p:nvPr/>
        </p:nvSpPr>
        <p:spPr>
          <a:xfrm>
            <a:off x="236899" y="5280913"/>
            <a:ext cx="1590066" cy="3888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219064" hangingPunct="0">
              <a:defRPr/>
            </a:pPr>
            <a:r>
              <a:rPr lang="en-US" altLang="zh-CN" sz="2175" kern="0" dirty="0">
                <a:solidFill>
                  <a:srgbClr val="000000"/>
                </a:solidFill>
                <a:latin typeface="Gill Sans"/>
                <a:sym typeface="Helvetica Light"/>
              </a:rPr>
              <a:t>Credits to</a:t>
            </a:r>
            <a:endParaRPr lang="zh-CN" altLang="en-US" sz="2175" kern="0" dirty="0">
              <a:solidFill>
                <a:srgbClr val="000000"/>
              </a:solidFill>
              <a:latin typeface="Gill Sans"/>
              <a:sym typeface="Helvetica Ligh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63C40B-67D9-4111-8A5B-C017740B7792}"/>
              </a:ext>
            </a:extLst>
          </p:cNvPr>
          <p:cNvSpPr/>
          <p:nvPr/>
        </p:nvSpPr>
        <p:spPr>
          <a:xfrm>
            <a:off x="303963" y="1078645"/>
            <a:ext cx="2621230" cy="380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219064" hangingPunct="0">
              <a:defRPr/>
            </a:pPr>
            <a:r>
              <a:rPr lang="en-US" altLang="zh-CN" sz="1875" b="1" kern="0" dirty="0">
                <a:solidFill>
                  <a:srgbClr val="000000"/>
                </a:solidFill>
                <a:latin typeface="Abadi" panose="020B0604020104020204" pitchFamily="34" charset="0"/>
                <a:sym typeface="Helvetica Light"/>
              </a:rPr>
              <a:t>Part I: Cloud networking</a:t>
            </a:r>
            <a:endParaRPr lang="zh-CN" altLang="en-US" sz="1875" b="1" kern="0" dirty="0">
              <a:solidFill>
                <a:srgbClr val="000000"/>
              </a:solidFill>
              <a:latin typeface="Abadi" panose="020B0604020104020204" pitchFamily="34" charset="0"/>
              <a:sym typeface="Helvetica Light"/>
            </a:endParaRPr>
          </a:p>
        </p:txBody>
      </p:sp>
      <p:sp>
        <p:nvSpPr>
          <p:cNvPr id="8" name="P. Brighten Godfrey…">
            <a:extLst>
              <a:ext uri="{FF2B5EF4-FFF2-40B4-BE49-F238E27FC236}">
                <a16:creationId xmlns:a16="http://schemas.microsoft.com/office/drawing/2014/main" id="{8941AC77-E03E-4503-83DC-D6904B1E1E4B}"/>
              </a:ext>
            </a:extLst>
          </p:cNvPr>
          <p:cNvSpPr txBox="1"/>
          <p:nvPr/>
        </p:nvSpPr>
        <p:spPr>
          <a:xfrm>
            <a:off x="1943105" y="5196749"/>
            <a:ext cx="2282273" cy="669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8" tIns="26788" rIns="26788" bIns="26788" anchor="ctr">
            <a:spAutoFit/>
          </a:bodyPr>
          <a:lstStyle/>
          <a:p>
            <a:pPr defTabSz="219064" hangingPunct="0">
              <a:defRPr sz="58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2000" kern="0" dirty="0">
                <a:solidFill>
                  <a:srgbClr val="000000"/>
                </a:solidFill>
                <a:latin typeface="Gill Sans"/>
                <a:sym typeface="Gill Sans"/>
              </a:rPr>
              <a:t>Mohammad Alizadeh</a:t>
            </a:r>
          </a:p>
          <a:p>
            <a:pPr defTabSz="219064" hangingPunct="0">
              <a:defRPr sz="58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2000" kern="0" dirty="0">
                <a:solidFill>
                  <a:srgbClr val="000000"/>
                </a:solidFill>
                <a:latin typeface="Gill Sans"/>
                <a:sym typeface="Gill Sans"/>
              </a:rPr>
              <a:t>MIT</a:t>
            </a:r>
            <a:endParaRPr sz="2000" kern="0" dirty="0">
              <a:solidFill>
                <a:srgbClr val="000000"/>
              </a:solidFill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925475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Key Nee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Goal</a:t>
            </a:r>
            <a:endParaRPr sz="4000" dirty="0"/>
          </a:p>
        </p:txBody>
      </p:sp>
      <p:sp>
        <p:nvSpPr>
          <p:cNvPr id="963" name="Agility…"/>
          <p:cNvSpPr txBox="1">
            <a:spLocks noGrp="1"/>
          </p:cNvSpPr>
          <p:nvPr>
            <p:ph idx="1"/>
          </p:nvPr>
        </p:nvSpPr>
        <p:spPr>
          <a:xfrm>
            <a:off x="457200" y="1323975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EE6E12"/>
                </a:solidFill>
              </a:defRPr>
            </a:pPr>
            <a:r>
              <a:rPr sz="3600" b="1" dirty="0"/>
              <a:t>Agility</a:t>
            </a:r>
            <a:r>
              <a:rPr lang="en-US" altLang="zh-CN" sz="3600" b="1" dirty="0"/>
              <a:t> </a:t>
            </a:r>
            <a:r>
              <a:rPr lang="en-US" sz="3600" b="1" dirty="0"/>
              <a:t>– Any service, Any Server</a:t>
            </a:r>
            <a:endParaRPr sz="3600" b="1" dirty="0"/>
          </a:p>
          <a:p>
            <a:r>
              <a:rPr sz="2800" dirty="0"/>
              <a:t>Location independent addressing</a:t>
            </a:r>
          </a:p>
          <a:p>
            <a:pPr lvl="1"/>
            <a:r>
              <a:rPr sz="2400" dirty="0"/>
              <a:t>Tenant’s IP addresses can be taken anywhere</a:t>
            </a:r>
          </a:p>
          <a:p>
            <a:r>
              <a:rPr sz="2800" dirty="0"/>
              <a:t>Performance uniformity</a:t>
            </a:r>
          </a:p>
          <a:p>
            <a:pPr lvl="1"/>
            <a:r>
              <a:rPr sz="2400" dirty="0"/>
              <a:t>VMs receive same throughput regardless of placement</a:t>
            </a:r>
          </a:p>
          <a:p>
            <a:r>
              <a:rPr sz="2800" dirty="0"/>
              <a:t>Security</a:t>
            </a:r>
          </a:p>
          <a:p>
            <a:pPr lvl="1"/>
            <a:r>
              <a:rPr sz="2400" dirty="0"/>
              <a:t>Micro-segmentation: isolation at tenant granularity</a:t>
            </a:r>
          </a:p>
          <a:p>
            <a:r>
              <a:rPr sz="2800" dirty="0"/>
              <a:t>Network semantics</a:t>
            </a:r>
          </a:p>
          <a:p>
            <a:pPr lvl="1"/>
            <a:r>
              <a:rPr sz="2400" dirty="0"/>
              <a:t>Layer 2 service discovery, multicast, broadcast, …</a:t>
            </a:r>
          </a:p>
        </p:txBody>
      </p:sp>
    </p:spTree>
    <p:extLst>
      <p:ext uri="{BB962C8B-B14F-4D97-AF65-F5344CB8AC3E}">
        <p14:creationId xmlns:p14="http://schemas.microsoft.com/office/powerpoint/2010/main" val="307734539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Conventional DC Network Problems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9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 bwMode="auto">
          <a:xfrm>
            <a:off x="1817174" y="2959072"/>
            <a:ext cx="3384222" cy="242574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20000" dir="7200000" rotWithShape="0">
              <a:schemeClr val="tx1">
                <a:alpha val="69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lang="en-US" sz="300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cxnSp>
        <p:nvCxnSpPr>
          <p:cNvPr id="83" name="Straight Connector 57"/>
          <p:cNvCxnSpPr>
            <a:cxnSpLocks noChangeShapeType="1"/>
          </p:cNvCxnSpPr>
          <p:nvPr/>
        </p:nvCxnSpPr>
        <p:spPr bwMode="auto">
          <a:xfrm>
            <a:off x="502920" y="1877847"/>
            <a:ext cx="7554686" cy="1088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57"/>
          <p:cNvCxnSpPr>
            <a:cxnSpLocks noChangeShapeType="1"/>
          </p:cNvCxnSpPr>
          <p:nvPr/>
        </p:nvCxnSpPr>
        <p:spPr bwMode="auto">
          <a:xfrm>
            <a:off x="504285" y="2654272"/>
            <a:ext cx="7554686" cy="1088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" y="0"/>
            <a:ext cx="8928848" cy="1142984"/>
          </a:xfrm>
        </p:spPr>
        <p:txBody>
          <a:bodyPr>
            <a:noAutofit/>
          </a:bodyPr>
          <a:lstStyle/>
          <a:p>
            <a:r>
              <a:rPr lang="en-US" sz="4200" dirty="0">
                <a:latin typeface="+mn-lt"/>
              </a:rPr>
              <a:t>Conventional DC Network</a:t>
            </a:r>
          </a:p>
        </p:txBody>
      </p:sp>
      <p:sp>
        <p:nvSpPr>
          <p:cNvPr id="4" name="TextBox 49"/>
          <p:cNvSpPr txBox="1">
            <a:spLocks noChangeArrowheads="1"/>
          </p:cNvSpPr>
          <p:nvPr/>
        </p:nvSpPr>
        <p:spPr bwMode="auto">
          <a:xfrm>
            <a:off x="960120" y="5650468"/>
            <a:ext cx="723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+mn-lt"/>
              </a:rPr>
              <a:t>Reference – “Data Center: Load  balancing Data Center Services”, Cisco 2004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3833999" y="1748162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CR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57433" y="1748162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>
                <a:latin typeface="+mn-lt"/>
              </a:rPr>
              <a:t>CR</a:t>
            </a:r>
            <a:endParaRPr lang="en-US" sz="2000" b="1" dirty="0">
              <a:latin typeface="+mn-lt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2858788" y="251002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/>
              <a:t>AR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3757800" y="251002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5414178" y="251002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6371857" y="251002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cxnSp>
        <p:nvCxnSpPr>
          <p:cNvPr id="18" name="AutoShape 13"/>
          <p:cNvCxnSpPr>
            <a:cxnSpLocks noChangeShapeType="1"/>
            <a:stCxn id="12" idx="4"/>
            <a:endCxn id="14" idx="0"/>
          </p:cNvCxnSpPr>
          <p:nvPr/>
        </p:nvCxnSpPr>
        <p:spPr bwMode="auto">
          <a:xfrm rot="5400000">
            <a:off x="3285278" y="1773283"/>
            <a:ext cx="498273" cy="9752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4"/>
          <p:cNvCxnSpPr>
            <a:cxnSpLocks noChangeShapeType="1"/>
            <a:stCxn id="14" idx="0"/>
            <a:endCxn id="13" idx="4"/>
          </p:cNvCxnSpPr>
          <p:nvPr/>
        </p:nvCxnSpPr>
        <p:spPr bwMode="auto">
          <a:xfrm rot="5400000" flipH="1" flipV="1">
            <a:off x="3996994" y="1061567"/>
            <a:ext cx="498273" cy="23986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5"/>
          <p:cNvCxnSpPr>
            <a:cxnSpLocks noChangeShapeType="1"/>
            <a:stCxn id="13" idx="4"/>
            <a:endCxn id="15" idx="0"/>
          </p:cNvCxnSpPr>
          <p:nvPr/>
        </p:nvCxnSpPr>
        <p:spPr bwMode="auto">
          <a:xfrm rot="5400000">
            <a:off x="4446501" y="1511072"/>
            <a:ext cx="498273" cy="14996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6"/>
          <p:cNvCxnSpPr>
            <a:cxnSpLocks noChangeShapeType="1"/>
            <a:stCxn id="13" idx="4"/>
            <a:endCxn id="16" idx="0"/>
          </p:cNvCxnSpPr>
          <p:nvPr/>
        </p:nvCxnSpPr>
        <p:spPr bwMode="auto">
          <a:xfrm rot="16200000" flipH="1">
            <a:off x="5274689" y="2182515"/>
            <a:ext cx="498273" cy="156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17"/>
          <p:cNvCxnSpPr>
            <a:cxnSpLocks noChangeShapeType="1"/>
            <a:stCxn id="13" idx="4"/>
            <a:endCxn id="17" idx="0"/>
          </p:cNvCxnSpPr>
          <p:nvPr/>
        </p:nvCxnSpPr>
        <p:spPr bwMode="auto">
          <a:xfrm rot="16200000" flipH="1">
            <a:off x="5753529" y="1703676"/>
            <a:ext cx="498273" cy="1114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18"/>
          <p:cNvCxnSpPr>
            <a:cxnSpLocks noChangeShapeType="1"/>
            <a:stCxn id="12" idx="4"/>
            <a:endCxn id="17" idx="0"/>
          </p:cNvCxnSpPr>
          <p:nvPr/>
        </p:nvCxnSpPr>
        <p:spPr bwMode="auto">
          <a:xfrm rot="16200000" flipH="1">
            <a:off x="5041812" y="991959"/>
            <a:ext cx="498273" cy="25378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19"/>
          <p:cNvCxnSpPr>
            <a:cxnSpLocks noChangeShapeType="1"/>
            <a:stCxn id="12" idx="4"/>
            <a:endCxn id="15" idx="0"/>
          </p:cNvCxnSpPr>
          <p:nvPr/>
        </p:nvCxnSpPr>
        <p:spPr bwMode="auto">
          <a:xfrm rot="5400000">
            <a:off x="3734784" y="2222789"/>
            <a:ext cx="498273" cy="761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0"/>
          <p:cNvCxnSpPr>
            <a:cxnSpLocks noChangeShapeType="1"/>
            <a:stCxn id="12" idx="4"/>
            <a:endCxn id="16" idx="0"/>
          </p:cNvCxnSpPr>
          <p:nvPr/>
        </p:nvCxnSpPr>
        <p:spPr bwMode="auto">
          <a:xfrm rot="16200000" flipH="1">
            <a:off x="4562972" y="1470798"/>
            <a:ext cx="498273" cy="15801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4389119" y="2229050"/>
            <a:ext cx="6222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. </a:t>
            </a:r>
            <a:r>
              <a:rPr lang="en-US" sz="2800"/>
              <a:t>. .</a:t>
            </a:r>
            <a:endParaRPr lang="en-US" sz="2800" dirty="0">
              <a:latin typeface="+mn-lt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3769162" y="3147134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870152" y="3147134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33" name="AutoShape 59"/>
          <p:cNvCxnSpPr>
            <a:cxnSpLocks noChangeShapeType="1"/>
            <a:stCxn id="28" idx="0"/>
            <a:endCxn id="14" idx="4"/>
          </p:cNvCxnSpPr>
          <p:nvPr/>
        </p:nvCxnSpPr>
        <p:spPr bwMode="auto">
          <a:xfrm rot="5400000" flipH="1" flipV="1">
            <a:off x="2859891" y="2960217"/>
            <a:ext cx="373519" cy="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60"/>
          <p:cNvCxnSpPr>
            <a:cxnSpLocks noChangeShapeType="1"/>
            <a:stCxn id="27" idx="0"/>
            <a:endCxn id="14" idx="4"/>
          </p:cNvCxnSpPr>
          <p:nvPr/>
        </p:nvCxnSpPr>
        <p:spPr bwMode="auto">
          <a:xfrm rot="16200000" flipV="1">
            <a:off x="3309396" y="2511028"/>
            <a:ext cx="373519" cy="8986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61"/>
          <p:cNvCxnSpPr>
            <a:cxnSpLocks noChangeShapeType="1"/>
            <a:stCxn id="27" idx="0"/>
            <a:endCxn id="15" idx="4"/>
          </p:cNvCxnSpPr>
          <p:nvPr/>
        </p:nvCxnSpPr>
        <p:spPr bwMode="auto">
          <a:xfrm rot="5400000" flipH="1" flipV="1">
            <a:off x="3758902" y="2960216"/>
            <a:ext cx="373519" cy="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62"/>
          <p:cNvCxnSpPr>
            <a:cxnSpLocks noChangeShapeType="1"/>
            <a:stCxn id="28" idx="0"/>
            <a:endCxn id="15" idx="4"/>
          </p:cNvCxnSpPr>
          <p:nvPr/>
        </p:nvCxnSpPr>
        <p:spPr bwMode="auto">
          <a:xfrm rot="5400000" flipH="1" flipV="1">
            <a:off x="3309397" y="2510711"/>
            <a:ext cx="373519" cy="89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63"/>
          <p:cNvCxnSpPr>
            <a:cxnSpLocks noChangeShapeType="1"/>
            <a:stCxn id="28" idx="3"/>
            <a:endCxn id="27" idx="1"/>
          </p:cNvCxnSpPr>
          <p:nvPr/>
        </p:nvCxnSpPr>
        <p:spPr bwMode="auto">
          <a:xfrm>
            <a:off x="3222831" y="3268497"/>
            <a:ext cx="54633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64"/>
          <p:cNvCxnSpPr>
            <a:cxnSpLocks noChangeShapeType="1"/>
            <a:stCxn id="68" idx="0"/>
            <a:endCxn id="27" idx="2"/>
          </p:cNvCxnSpPr>
          <p:nvPr/>
        </p:nvCxnSpPr>
        <p:spPr bwMode="auto">
          <a:xfrm rot="5400000" flipH="1" flipV="1">
            <a:off x="2826422" y="2756185"/>
            <a:ext cx="485405" cy="17527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65"/>
          <p:cNvCxnSpPr>
            <a:cxnSpLocks noChangeShapeType="1"/>
            <a:stCxn id="68" idx="0"/>
            <a:endCxn id="28" idx="2"/>
          </p:cNvCxnSpPr>
          <p:nvPr/>
        </p:nvCxnSpPr>
        <p:spPr bwMode="auto">
          <a:xfrm rot="5400000" flipH="1" flipV="1">
            <a:off x="2376916" y="3205690"/>
            <a:ext cx="485405" cy="853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66"/>
          <p:cNvCxnSpPr>
            <a:cxnSpLocks noChangeShapeType="1"/>
            <a:stCxn id="67" idx="0"/>
            <a:endCxn id="28" idx="2"/>
          </p:cNvCxnSpPr>
          <p:nvPr/>
        </p:nvCxnSpPr>
        <p:spPr bwMode="auto">
          <a:xfrm rot="16200000" flipV="1">
            <a:off x="2826420" y="3609932"/>
            <a:ext cx="485407" cy="4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67"/>
          <p:cNvCxnSpPr>
            <a:cxnSpLocks noChangeShapeType="1"/>
            <a:stCxn id="67" idx="0"/>
            <a:endCxn id="27" idx="2"/>
          </p:cNvCxnSpPr>
          <p:nvPr/>
        </p:nvCxnSpPr>
        <p:spPr bwMode="auto">
          <a:xfrm rot="5400000" flipH="1" flipV="1">
            <a:off x="3275925" y="3205691"/>
            <a:ext cx="485407" cy="8537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TextBox 58"/>
          <p:cNvSpPr txBox="1">
            <a:spLocks noChangeArrowheads="1"/>
          </p:cNvSpPr>
          <p:nvPr/>
        </p:nvSpPr>
        <p:spPr bwMode="auto">
          <a:xfrm>
            <a:off x="357323" y="2057400"/>
            <a:ext cx="121539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latin typeface="+mn-lt"/>
              </a:rPr>
              <a:t>DC-Layer 3</a:t>
            </a:r>
          </a:p>
        </p:txBody>
      </p:sp>
      <p:sp>
        <p:nvSpPr>
          <p:cNvPr id="44" name="TextBox 59"/>
          <p:cNvSpPr txBox="1">
            <a:spLocks noChangeArrowheads="1"/>
          </p:cNvSpPr>
          <p:nvPr/>
        </p:nvSpPr>
        <p:spPr bwMode="auto">
          <a:xfrm>
            <a:off x="357322" y="1371600"/>
            <a:ext cx="121239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latin typeface="+mn-lt"/>
              </a:rPr>
              <a:t>Internet</a:t>
            </a:r>
          </a:p>
        </p:txBody>
      </p:sp>
      <p:sp>
        <p:nvSpPr>
          <p:cNvPr id="67" name="Rectangle 38"/>
          <p:cNvSpPr>
            <a:spLocks noChangeArrowheads="1"/>
          </p:cNvSpPr>
          <p:nvPr/>
        </p:nvSpPr>
        <p:spPr bwMode="auto">
          <a:xfrm>
            <a:off x="2915415" y="3875267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sp>
        <p:nvSpPr>
          <p:cNvPr id="68" name="Rectangle 39"/>
          <p:cNvSpPr>
            <a:spLocks noChangeArrowheads="1"/>
          </p:cNvSpPr>
          <p:nvPr/>
        </p:nvSpPr>
        <p:spPr bwMode="auto">
          <a:xfrm>
            <a:off x="2016405" y="3875265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69" name="AutoShape 69"/>
          <p:cNvCxnSpPr>
            <a:cxnSpLocks noChangeShapeType="1"/>
            <a:stCxn id="73" idx="3"/>
            <a:endCxn id="67" idx="2"/>
          </p:cNvCxnSpPr>
          <p:nvPr/>
        </p:nvCxnSpPr>
        <p:spPr bwMode="auto">
          <a:xfrm rot="5400000" flipH="1" flipV="1">
            <a:off x="2432849" y="3880598"/>
            <a:ext cx="421513" cy="89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70"/>
          <p:cNvCxnSpPr>
            <a:cxnSpLocks noChangeShapeType="1"/>
            <a:stCxn id="73" idx="3"/>
            <a:endCxn id="68" idx="2"/>
          </p:cNvCxnSpPr>
          <p:nvPr/>
        </p:nvCxnSpPr>
        <p:spPr bwMode="auto">
          <a:xfrm rot="16200000" flipV="1">
            <a:off x="1983344" y="4327393"/>
            <a:ext cx="421513" cy="27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AutoShape 71"/>
          <p:cNvCxnSpPr>
            <a:cxnSpLocks noChangeShapeType="1"/>
            <a:stCxn id="74" idx="3"/>
            <a:endCxn id="68" idx="2"/>
          </p:cNvCxnSpPr>
          <p:nvPr/>
        </p:nvCxnSpPr>
        <p:spPr bwMode="auto">
          <a:xfrm rot="16200000" flipV="1">
            <a:off x="2432849" y="3877888"/>
            <a:ext cx="421513" cy="901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AutoShape 72"/>
          <p:cNvCxnSpPr>
            <a:cxnSpLocks noChangeShapeType="1"/>
            <a:stCxn id="74" idx="3"/>
            <a:endCxn id="67" idx="2"/>
          </p:cNvCxnSpPr>
          <p:nvPr/>
        </p:nvCxnSpPr>
        <p:spPr bwMode="auto">
          <a:xfrm rot="16200000" flipV="1">
            <a:off x="2882354" y="4327393"/>
            <a:ext cx="421513" cy="27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AutoShape 80"/>
          <p:cNvSpPr>
            <a:spLocks noChangeArrowheads="1"/>
          </p:cNvSpPr>
          <p:nvPr/>
        </p:nvSpPr>
        <p:spPr bwMode="auto">
          <a:xfrm rot="16171351">
            <a:off x="1961074" y="462601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>
                <a:latin typeface="+mn-lt"/>
              </a:rPr>
              <a:t>A</a:t>
            </a:r>
          </a:p>
        </p:txBody>
      </p:sp>
      <p:sp>
        <p:nvSpPr>
          <p:cNvPr id="74" name="AutoShape 82"/>
          <p:cNvSpPr>
            <a:spLocks noChangeArrowheads="1"/>
          </p:cNvSpPr>
          <p:nvPr/>
        </p:nvSpPr>
        <p:spPr bwMode="auto">
          <a:xfrm rot="16171351">
            <a:off x="2860084" y="462601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75" name="AutoShape 82"/>
          <p:cNvSpPr>
            <a:spLocks noChangeArrowheads="1"/>
          </p:cNvSpPr>
          <p:nvPr/>
        </p:nvSpPr>
        <p:spPr bwMode="auto">
          <a:xfrm rot="16171351">
            <a:off x="2306939" y="462601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>
                <a:latin typeface="+mn-lt"/>
              </a:rPr>
              <a:t>A</a:t>
            </a:r>
          </a:p>
        </p:txBody>
      </p:sp>
      <p:sp>
        <p:nvSpPr>
          <p:cNvPr id="76" name="Rectangle 21"/>
          <p:cNvSpPr>
            <a:spLocks noChangeArrowheads="1"/>
          </p:cNvSpPr>
          <p:nvPr/>
        </p:nvSpPr>
        <p:spPr bwMode="auto">
          <a:xfrm>
            <a:off x="2659416" y="4591180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cxnSp>
        <p:nvCxnSpPr>
          <p:cNvPr id="77" name="AutoShape 69"/>
          <p:cNvCxnSpPr>
            <a:cxnSpLocks noChangeShapeType="1"/>
            <a:stCxn id="75" idx="3"/>
            <a:endCxn id="67" idx="2"/>
          </p:cNvCxnSpPr>
          <p:nvPr/>
        </p:nvCxnSpPr>
        <p:spPr bwMode="auto">
          <a:xfrm rot="5400000" flipH="1" flipV="1">
            <a:off x="2605781" y="4053531"/>
            <a:ext cx="421513" cy="550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AutoShape 69"/>
          <p:cNvCxnSpPr>
            <a:cxnSpLocks noChangeShapeType="1"/>
            <a:stCxn id="75" idx="3"/>
            <a:endCxn id="68" idx="2"/>
          </p:cNvCxnSpPr>
          <p:nvPr/>
        </p:nvCxnSpPr>
        <p:spPr bwMode="auto">
          <a:xfrm rot="16200000" flipV="1">
            <a:off x="2156277" y="4154460"/>
            <a:ext cx="421513" cy="348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38"/>
          <p:cNvSpPr>
            <a:spLocks noChangeArrowheads="1"/>
          </p:cNvSpPr>
          <p:nvPr/>
        </p:nvSpPr>
        <p:spPr bwMode="auto">
          <a:xfrm>
            <a:off x="4621351" y="3875267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3722341" y="3875265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cxnSp>
        <p:nvCxnSpPr>
          <p:cNvPr id="57" name="AutoShape 69"/>
          <p:cNvCxnSpPr>
            <a:cxnSpLocks noChangeShapeType="1"/>
            <a:stCxn id="61" idx="3"/>
            <a:endCxn id="55" idx="2"/>
          </p:cNvCxnSpPr>
          <p:nvPr/>
        </p:nvCxnSpPr>
        <p:spPr bwMode="auto">
          <a:xfrm rot="5400000" flipH="1" flipV="1">
            <a:off x="4138785" y="3880598"/>
            <a:ext cx="421513" cy="89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AutoShape 70"/>
          <p:cNvCxnSpPr>
            <a:cxnSpLocks noChangeShapeType="1"/>
            <a:stCxn id="61" idx="3"/>
            <a:endCxn id="56" idx="2"/>
          </p:cNvCxnSpPr>
          <p:nvPr/>
        </p:nvCxnSpPr>
        <p:spPr bwMode="auto">
          <a:xfrm rot="16200000" flipV="1">
            <a:off x="3689280" y="4327393"/>
            <a:ext cx="421513" cy="27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" name="AutoShape 71"/>
          <p:cNvCxnSpPr>
            <a:cxnSpLocks noChangeShapeType="1"/>
            <a:stCxn id="62" idx="3"/>
            <a:endCxn id="56" idx="2"/>
          </p:cNvCxnSpPr>
          <p:nvPr/>
        </p:nvCxnSpPr>
        <p:spPr bwMode="auto">
          <a:xfrm rot="16200000" flipV="1">
            <a:off x="4138785" y="3877888"/>
            <a:ext cx="421513" cy="901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AutoShape 72"/>
          <p:cNvCxnSpPr>
            <a:cxnSpLocks noChangeShapeType="1"/>
            <a:stCxn id="62" idx="3"/>
            <a:endCxn id="55" idx="2"/>
          </p:cNvCxnSpPr>
          <p:nvPr/>
        </p:nvCxnSpPr>
        <p:spPr bwMode="auto">
          <a:xfrm rot="16200000" flipV="1">
            <a:off x="4588290" y="4327393"/>
            <a:ext cx="421513" cy="2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AutoShape 80"/>
          <p:cNvSpPr>
            <a:spLocks noChangeArrowheads="1"/>
          </p:cNvSpPr>
          <p:nvPr/>
        </p:nvSpPr>
        <p:spPr bwMode="auto">
          <a:xfrm rot="16171351">
            <a:off x="3667010" y="462601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62" name="AutoShape 82"/>
          <p:cNvSpPr>
            <a:spLocks noChangeArrowheads="1"/>
          </p:cNvSpPr>
          <p:nvPr/>
        </p:nvSpPr>
        <p:spPr bwMode="auto">
          <a:xfrm rot="16171351">
            <a:off x="4566019" y="462601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63" name="AutoShape 82"/>
          <p:cNvSpPr>
            <a:spLocks noChangeArrowheads="1"/>
          </p:cNvSpPr>
          <p:nvPr/>
        </p:nvSpPr>
        <p:spPr bwMode="auto">
          <a:xfrm rot="16171351">
            <a:off x="4012874" y="462601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>
                <a:latin typeface="+mn-lt"/>
              </a:rPr>
              <a:t>A</a:t>
            </a:r>
          </a:p>
        </p:txBody>
      </p: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4350553" y="4591180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cxnSp>
        <p:nvCxnSpPr>
          <p:cNvPr id="65" name="AutoShape 69"/>
          <p:cNvCxnSpPr>
            <a:cxnSpLocks noChangeShapeType="1"/>
            <a:stCxn id="63" idx="3"/>
            <a:endCxn id="55" idx="2"/>
          </p:cNvCxnSpPr>
          <p:nvPr/>
        </p:nvCxnSpPr>
        <p:spPr bwMode="auto">
          <a:xfrm rot="5400000" flipH="1" flipV="1">
            <a:off x="4311717" y="4053530"/>
            <a:ext cx="421513" cy="5504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69"/>
          <p:cNvCxnSpPr>
            <a:cxnSpLocks noChangeShapeType="1"/>
            <a:stCxn id="63" idx="3"/>
            <a:endCxn id="56" idx="2"/>
          </p:cNvCxnSpPr>
          <p:nvPr/>
        </p:nvCxnSpPr>
        <p:spPr bwMode="auto">
          <a:xfrm rot="16200000" flipV="1">
            <a:off x="3862212" y="4154461"/>
            <a:ext cx="421513" cy="348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64"/>
          <p:cNvCxnSpPr>
            <a:cxnSpLocks noChangeShapeType="1"/>
            <a:stCxn id="55" idx="0"/>
            <a:endCxn id="28" idx="2"/>
          </p:cNvCxnSpPr>
          <p:nvPr/>
        </p:nvCxnSpPr>
        <p:spPr bwMode="auto">
          <a:xfrm rot="16200000" flipV="1">
            <a:off x="3679388" y="2756964"/>
            <a:ext cx="485407" cy="17511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65"/>
          <p:cNvCxnSpPr>
            <a:cxnSpLocks noChangeShapeType="1"/>
            <a:stCxn id="56" idx="0"/>
            <a:endCxn id="28" idx="2"/>
          </p:cNvCxnSpPr>
          <p:nvPr/>
        </p:nvCxnSpPr>
        <p:spPr bwMode="auto">
          <a:xfrm rot="16200000" flipV="1">
            <a:off x="3229885" y="3206468"/>
            <a:ext cx="485405" cy="8521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AutoShape 66"/>
          <p:cNvCxnSpPr>
            <a:cxnSpLocks noChangeShapeType="1"/>
            <a:stCxn id="56" idx="0"/>
            <a:endCxn id="27" idx="2"/>
          </p:cNvCxnSpPr>
          <p:nvPr/>
        </p:nvCxnSpPr>
        <p:spPr bwMode="auto">
          <a:xfrm rot="5400000" flipH="1" flipV="1">
            <a:off x="3679389" y="3609153"/>
            <a:ext cx="485405" cy="468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67"/>
          <p:cNvCxnSpPr>
            <a:cxnSpLocks noChangeShapeType="1"/>
            <a:stCxn id="55" idx="0"/>
            <a:endCxn id="27" idx="2"/>
          </p:cNvCxnSpPr>
          <p:nvPr/>
        </p:nvCxnSpPr>
        <p:spPr bwMode="auto">
          <a:xfrm rot="16200000" flipV="1">
            <a:off x="4128893" y="3206470"/>
            <a:ext cx="485407" cy="852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21"/>
          <p:cNvSpPr>
            <a:spLocks noChangeArrowheads="1"/>
          </p:cNvSpPr>
          <p:nvPr/>
        </p:nvSpPr>
        <p:spPr bwMode="auto">
          <a:xfrm>
            <a:off x="5214634" y="3794572"/>
            <a:ext cx="6222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. . .</a:t>
            </a:r>
            <a:endParaRPr lang="en-US" sz="2800" dirty="0">
              <a:latin typeface="+mn-lt"/>
            </a:endParaRPr>
          </a:p>
        </p:txBody>
      </p:sp>
      <p:sp>
        <p:nvSpPr>
          <p:cNvPr id="53" name="TextBox 58"/>
          <p:cNvSpPr txBox="1">
            <a:spLocks noChangeArrowheads="1"/>
          </p:cNvSpPr>
          <p:nvPr/>
        </p:nvSpPr>
        <p:spPr bwMode="auto">
          <a:xfrm>
            <a:off x="350520" y="2823864"/>
            <a:ext cx="121539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latin typeface="+mn-lt"/>
              </a:rPr>
              <a:t>DC-Layer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3120" y="3048000"/>
            <a:ext cx="2743200" cy="1508105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Key</a:t>
            </a:r>
          </a:p>
          <a:p>
            <a:pPr marL="228600" indent="-174625" algn="l">
              <a:buFont typeface="Arial" pitchFamily="34" charset="0"/>
              <a:buChar char="•"/>
            </a:pPr>
            <a:r>
              <a:rPr lang="en-US" b="1" dirty="0">
                <a:latin typeface="+mn-lt"/>
              </a:rPr>
              <a:t>CR</a:t>
            </a:r>
            <a:r>
              <a:rPr lang="en-US" dirty="0">
                <a:latin typeface="+mn-lt"/>
              </a:rPr>
              <a:t> = Core Router (L3)</a:t>
            </a:r>
          </a:p>
          <a:p>
            <a:pPr marL="228600" indent="-174625" algn="l">
              <a:buFont typeface="Arial" pitchFamily="34" charset="0"/>
              <a:buChar char="•"/>
            </a:pPr>
            <a:r>
              <a:rPr lang="en-US" b="1" dirty="0">
                <a:latin typeface="+mn-lt"/>
              </a:rPr>
              <a:t>AR</a:t>
            </a:r>
            <a:r>
              <a:rPr lang="en-US" dirty="0">
                <a:latin typeface="+mn-lt"/>
              </a:rPr>
              <a:t> = Access Router (L3)</a:t>
            </a:r>
          </a:p>
          <a:p>
            <a:pPr marL="228600" indent="-174625" algn="l">
              <a:buFont typeface="Arial" pitchFamily="34" charset="0"/>
              <a:buChar char="•"/>
            </a:pPr>
            <a:r>
              <a:rPr lang="en-US" b="1" dirty="0">
                <a:latin typeface="+mn-lt"/>
              </a:rPr>
              <a:t>S</a:t>
            </a:r>
            <a:r>
              <a:rPr lang="en-US" dirty="0">
                <a:latin typeface="+mn-lt"/>
              </a:rPr>
              <a:t> = Ethernet Switch (L2)</a:t>
            </a:r>
          </a:p>
          <a:p>
            <a:pPr marL="228600" indent="-174625" algn="l">
              <a:buFont typeface="Arial" pitchFamily="34" charset="0"/>
              <a:buChar char="•"/>
            </a:pPr>
            <a:r>
              <a:rPr lang="en-US" b="1" dirty="0">
                <a:latin typeface="+mn-lt"/>
              </a:rPr>
              <a:t>A</a:t>
            </a:r>
            <a:r>
              <a:rPr lang="en-US" dirty="0">
                <a:latin typeface="+mn-lt"/>
              </a:rPr>
              <a:t> = Rack of app. servers         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20092" y="5028140"/>
            <a:ext cx="33503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~ 1,000 servers/pod == IP subnet</a:t>
            </a:r>
          </a:p>
        </p:txBody>
      </p:sp>
      <p:cxnSp>
        <p:nvCxnSpPr>
          <p:cNvPr id="128" name="AutoShape 17"/>
          <p:cNvCxnSpPr>
            <a:cxnSpLocks noChangeShapeType="1"/>
          </p:cNvCxnSpPr>
          <p:nvPr/>
        </p:nvCxnSpPr>
        <p:spPr bwMode="auto">
          <a:xfrm rot="5400000" flipH="1" flipV="1">
            <a:off x="5370343" y="1510183"/>
            <a:ext cx="313090" cy="1628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1" name="AutoShape 17"/>
          <p:cNvCxnSpPr>
            <a:cxnSpLocks noChangeShapeType="1"/>
          </p:cNvCxnSpPr>
          <p:nvPr/>
        </p:nvCxnSpPr>
        <p:spPr bwMode="auto">
          <a:xfrm rot="16200000" flipV="1">
            <a:off x="5217944" y="1520652"/>
            <a:ext cx="313089" cy="1419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5" name="AutoShape 17"/>
          <p:cNvCxnSpPr>
            <a:cxnSpLocks noChangeShapeType="1"/>
          </p:cNvCxnSpPr>
          <p:nvPr/>
        </p:nvCxnSpPr>
        <p:spPr bwMode="auto">
          <a:xfrm rot="5400000">
            <a:off x="5284618" y="1586384"/>
            <a:ext cx="322615" cy="9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0" name="AutoShape 17"/>
          <p:cNvCxnSpPr>
            <a:cxnSpLocks noChangeShapeType="1"/>
          </p:cNvCxnSpPr>
          <p:nvPr/>
        </p:nvCxnSpPr>
        <p:spPr bwMode="auto">
          <a:xfrm rot="5400000" flipH="1" flipV="1">
            <a:off x="3935343" y="1503935"/>
            <a:ext cx="330905" cy="15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1" name="AutoShape 17"/>
          <p:cNvCxnSpPr>
            <a:cxnSpLocks noChangeShapeType="1"/>
          </p:cNvCxnSpPr>
          <p:nvPr/>
        </p:nvCxnSpPr>
        <p:spPr bwMode="auto">
          <a:xfrm rot="16200000" flipV="1">
            <a:off x="3782944" y="1509085"/>
            <a:ext cx="330904" cy="1472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2" name="AutoShape 17"/>
          <p:cNvCxnSpPr>
            <a:cxnSpLocks noChangeShapeType="1"/>
          </p:cNvCxnSpPr>
          <p:nvPr/>
        </p:nvCxnSpPr>
        <p:spPr bwMode="auto">
          <a:xfrm rot="5400000">
            <a:off x="3853741" y="1579252"/>
            <a:ext cx="337190" cy="6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40553" y="1325433"/>
            <a:ext cx="2772143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— L2 pros, cons?</a:t>
            </a:r>
          </a:p>
          <a:p>
            <a:r>
              <a:rPr lang="en-US" sz="2800" dirty="0"/>
              <a:t>— L3 pros, cons?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742477"/>
      </p:ext>
    </p:extLst>
  </p:cSld>
  <p:clrMapOvr>
    <a:masterClrMapping/>
  </p:clrMapOvr>
  <p:transition advTm="1047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 bwMode="auto">
          <a:xfrm>
            <a:off x="1004688" y="2538752"/>
            <a:ext cx="3281916" cy="2286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20000" dir="7200000" rotWithShape="0">
              <a:schemeClr val="tx1">
                <a:alpha val="69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2984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Conventional DC Network Problems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2964167" y="1404042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CR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685451" y="1404042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>
                <a:latin typeface="+mn-lt"/>
              </a:rPr>
              <a:t>CR</a:t>
            </a:r>
            <a:endParaRPr lang="en-US" sz="2000" b="1" dirty="0">
              <a:latin typeface="+mn-lt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1988956" y="208970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/>
              <a:t>AR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887968" y="208970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5890290" y="208970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6781945" y="208970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cxnSp>
        <p:nvCxnSpPr>
          <p:cNvPr id="18" name="AutoShape 13"/>
          <p:cNvCxnSpPr>
            <a:cxnSpLocks noChangeShapeType="1"/>
            <a:stCxn id="12" idx="4"/>
            <a:endCxn id="14" idx="0"/>
          </p:cNvCxnSpPr>
          <p:nvPr/>
        </p:nvCxnSpPr>
        <p:spPr bwMode="auto">
          <a:xfrm rot="5400000">
            <a:off x="2453546" y="1391063"/>
            <a:ext cx="422073" cy="97521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" name="AutoShape 14"/>
          <p:cNvCxnSpPr>
            <a:cxnSpLocks noChangeShapeType="1"/>
            <a:stCxn id="14" idx="0"/>
            <a:endCxn id="13" idx="4"/>
          </p:cNvCxnSpPr>
          <p:nvPr/>
        </p:nvCxnSpPr>
        <p:spPr bwMode="auto">
          <a:xfrm rot="5400000" flipH="1" flipV="1">
            <a:off x="3814187" y="30422"/>
            <a:ext cx="422073" cy="369649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0" name="AutoShape 15"/>
          <p:cNvCxnSpPr>
            <a:cxnSpLocks noChangeShapeType="1"/>
            <a:stCxn id="13" idx="4"/>
            <a:endCxn id="15" idx="0"/>
          </p:cNvCxnSpPr>
          <p:nvPr/>
        </p:nvCxnSpPr>
        <p:spPr bwMode="auto">
          <a:xfrm rot="5400000">
            <a:off x="4263694" y="479927"/>
            <a:ext cx="422073" cy="279748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1" name="AutoShape 16"/>
          <p:cNvCxnSpPr>
            <a:cxnSpLocks noChangeShapeType="1"/>
            <a:stCxn id="13" idx="4"/>
            <a:endCxn id="16" idx="0"/>
          </p:cNvCxnSpPr>
          <p:nvPr/>
        </p:nvCxnSpPr>
        <p:spPr bwMode="auto">
          <a:xfrm rot="16200000" flipH="1">
            <a:off x="5764854" y="1776248"/>
            <a:ext cx="422073" cy="20483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2" name="AutoShape 17"/>
          <p:cNvCxnSpPr>
            <a:cxnSpLocks noChangeShapeType="1"/>
            <a:stCxn id="13" idx="4"/>
            <a:endCxn id="17" idx="0"/>
          </p:cNvCxnSpPr>
          <p:nvPr/>
        </p:nvCxnSpPr>
        <p:spPr bwMode="auto">
          <a:xfrm rot="16200000" flipH="1">
            <a:off x="6210682" y="1330421"/>
            <a:ext cx="422073" cy="109649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3" name="AutoShape 18"/>
          <p:cNvCxnSpPr>
            <a:cxnSpLocks noChangeShapeType="1"/>
            <a:stCxn id="12" idx="4"/>
            <a:endCxn id="17" idx="0"/>
          </p:cNvCxnSpPr>
          <p:nvPr/>
        </p:nvCxnSpPr>
        <p:spPr bwMode="auto">
          <a:xfrm rot="16200000" flipH="1">
            <a:off x="4850040" y="-30221"/>
            <a:ext cx="422073" cy="381777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4" name="AutoShape 19"/>
          <p:cNvCxnSpPr>
            <a:cxnSpLocks noChangeShapeType="1"/>
            <a:stCxn id="12" idx="4"/>
            <a:endCxn id="15" idx="0"/>
          </p:cNvCxnSpPr>
          <p:nvPr/>
        </p:nvCxnSpPr>
        <p:spPr bwMode="auto">
          <a:xfrm rot="5400000">
            <a:off x="2903052" y="1840569"/>
            <a:ext cx="422073" cy="76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5" name="AutoShape 20"/>
          <p:cNvCxnSpPr>
            <a:cxnSpLocks noChangeShapeType="1"/>
            <a:stCxn id="12" idx="4"/>
            <a:endCxn id="16" idx="0"/>
          </p:cNvCxnSpPr>
          <p:nvPr/>
        </p:nvCxnSpPr>
        <p:spPr bwMode="auto">
          <a:xfrm rot="16200000" flipH="1">
            <a:off x="4404212" y="415606"/>
            <a:ext cx="422073" cy="292612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2899330" y="2726814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000320" y="2726814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33" name="AutoShape 59"/>
          <p:cNvCxnSpPr>
            <a:cxnSpLocks noChangeShapeType="1"/>
            <a:stCxn id="28" idx="0"/>
            <a:endCxn id="14" idx="4"/>
          </p:cNvCxnSpPr>
          <p:nvPr/>
        </p:nvCxnSpPr>
        <p:spPr bwMode="auto">
          <a:xfrm rot="5400000" flipH="1" flipV="1">
            <a:off x="1990059" y="2539897"/>
            <a:ext cx="373519" cy="31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34" name="AutoShape 60"/>
          <p:cNvCxnSpPr>
            <a:cxnSpLocks noChangeShapeType="1"/>
            <a:stCxn id="27" idx="0"/>
            <a:endCxn id="14" idx="4"/>
          </p:cNvCxnSpPr>
          <p:nvPr/>
        </p:nvCxnSpPr>
        <p:spPr bwMode="auto">
          <a:xfrm rot="16200000" flipV="1">
            <a:off x="2439564" y="2090708"/>
            <a:ext cx="373519" cy="89869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35" name="AutoShape 61"/>
          <p:cNvCxnSpPr>
            <a:cxnSpLocks noChangeShapeType="1"/>
            <a:stCxn id="27" idx="0"/>
            <a:endCxn id="15" idx="4"/>
          </p:cNvCxnSpPr>
          <p:nvPr/>
        </p:nvCxnSpPr>
        <p:spPr bwMode="auto">
          <a:xfrm rot="5400000" flipH="1" flipV="1">
            <a:off x="2889070" y="2539896"/>
            <a:ext cx="373519" cy="31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36" name="AutoShape 62"/>
          <p:cNvCxnSpPr>
            <a:cxnSpLocks noChangeShapeType="1"/>
            <a:stCxn id="28" idx="0"/>
            <a:endCxn id="15" idx="4"/>
          </p:cNvCxnSpPr>
          <p:nvPr/>
        </p:nvCxnSpPr>
        <p:spPr bwMode="auto">
          <a:xfrm rot="5400000" flipH="1" flipV="1">
            <a:off x="2439565" y="2090391"/>
            <a:ext cx="373519" cy="89932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37" name="AutoShape 63"/>
          <p:cNvCxnSpPr>
            <a:cxnSpLocks noChangeShapeType="1"/>
            <a:stCxn id="28" idx="3"/>
            <a:endCxn id="27" idx="1"/>
          </p:cNvCxnSpPr>
          <p:nvPr/>
        </p:nvCxnSpPr>
        <p:spPr bwMode="auto">
          <a:xfrm>
            <a:off x="2352999" y="2848177"/>
            <a:ext cx="546330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38" name="AutoShape 64"/>
          <p:cNvCxnSpPr>
            <a:cxnSpLocks noChangeShapeType="1"/>
            <a:endCxn id="27" idx="2"/>
          </p:cNvCxnSpPr>
          <p:nvPr/>
        </p:nvCxnSpPr>
        <p:spPr bwMode="auto">
          <a:xfrm rot="5400000" flipH="1" flipV="1">
            <a:off x="1956590" y="2335865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39" name="AutoShape 65"/>
          <p:cNvCxnSpPr>
            <a:cxnSpLocks noChangeShapeType="1"/>
            <a:endCxn id="28" idx="2"/>
          </p:cNvCxnSpPr>
          <p:nvPr/>
        </p:nvCxnSpPr>
        <p:spPr bwMode="auto">
          <a:xfrm rot="5400000" flipH="1" flipV="1">
            <a:off x="1507084" y="2785370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40" name="AutoShape 66"/>
          <p:cNvCxnSpPr>
            <a:cxnSpLocks noChangeShapeType="1"/>
            <a:endCxn id="28" idx="2"/>
          </p:cNvCxnSpPr>
          <p:nvPr/>
        </p:nvCxnSpPr>
        <p:spPr bwMode="auto">
          <a:xfrm rot="16200000" flipV="1">
            <a:off x="1956588" y="3189612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41" name="AutoShape 67"/>
          <p:cNvCxnSpPr>
            <a:cxnSpLocks noChangeShapeType="1"/>
            <a:endCxn id="27" idx="2"/>
          </p:cNvCxnSpPr>
          <p:nvPr/>
        </p:nvCxnSpPr>
        <p:spPr bwMode="auto">
          <a:xfrm rot="5400000" flipH="1" flipV="1">
            <a:off x="2406093" y="2785371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67" name="Rectangle 38"/>
          <p:cNvSpPr>
            <a:spLocks noChangeArrowheads="1"/>
          </p:cNvSpPr>
          <p:nvPr/>
        </p:nvSpPr>
        <p:spPr bwMode="auto">
          <a:xfrm>
            <a:off x="2045583" y="3454947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sp>
        <p:nvSpPr>
          <p:cNvPr id="68" name="Rectangle 39"/>
          <p:cNvSpPr>
            <a:spLocks noChangeArrowheads="1"/>
          </p:cNvSpPr>
          <p:nvPr/>
        </p:nvSpPr>
        <p:spPr bwMode="auto">
          <a:xfrm>
            <a:off x="1146573" y="3454945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69" name="AutoShape 69"/>
          <p:cNvCxnSpPr>
            <a:cxnSpLocks noChangeShapeType="1"/>
            <a:stCxn id="73" idx="3"/>
            <a:endCxn id="67" idx="2"/>
          </p:cNvCxnSpPr>
          <p:nvPr/>
        </p:nvCxnSpPr>
        <p:spPr bwMode="auto">
          <a:xfrm rot="5400000" flipH="1" flipV="1">
            <a:off x="1562708" y="3460587"/>
            <a:ext cx="422129" cy="8962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70" name="AutoShape 70"/>
          <p:cNvCxnSpPr>
            <a:cxnSpLocks noChangeShapeType="1"/>
            <a:stCxn id="73" idx="3"/>
            <a:endCxn id="68" idx="2"/>
          </p:cNvCxnSpPr>
          <p:nvPr/>
        </p:nvCxnSpPr>
        <p:spPr bwMode="auto">
          <a:xfrm rot="16200000" flipV="1">
            <a:off x="1113204" y="3907381"/>
            <a:ext cx="422129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71" name="AutoShape 71"/>
          <p:cNvCxnSpPr>
            <a:cxnSpLocks noChangeShapeType="1"/>
            <a:stCxn id="74" idx="3"/>
            <a:endCxn id="68" idx="2"/>
          </p:cNvCxnSpPr>
          <p:nvPr/>
        </p:nvCxnSpPr>
        <p:spPr bwMode="auto">
          <a:xfrm rot="16200000" flipV="1">
            <a:off x="1562709" y="3457876"/>
            <a:ext cx="422129" cy="90172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72" name="AutoShape 72"/>
          <p:cNvCxnSpPr>
            <a:cxnSpLocks noChangeShapeType="1"/>
            <a:stCxn id="74" idx="3"/>
            <a:endCxn id="67" idx="2"/>
          </p:cNvCxnSpPr>
          <p:nvPr/>
        </p:nvCxnSpPr>
        <p:spPr bwMode="auto">
          <a:xfrm rot="16200000" flipV="1">
            <a:off x="2012214" y="3907380"/>
            <a:ext cx="422129" cy="271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73" name="AutoShape 80"/>
          <p:cNvSpPr>
            <a:spLocks noChangeArrowheads="1"/>
          </p:cNvSpPr>
          <p:nvPr/>
        </p:nvSpPr>
        <p:spPr bwMode="auto">
          <a:xfrm rot="16171351">
            <a:off x="1091242" y="420630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>
                <a:latin typeface="+mn-lt"/>
              </a:rPr>
              <a:t>A</a:t>
            </a:r>
          </a:p>
        </p:txBody>
      </p:sp>
      <p:sp>
        <p:nvSpPr>
          <p:cNvPr id="74" name="AutoShape 82"/>
          <p:cNvSpPr>
            <a:spLocks noChangeArrowheads="1"/>
          </p:cNvSpPr>
          <p:nvPr/>
        </p:nvSpPr>
        <p:spPr bwMode="auto">
          <a:xfrm rot="16171351">
            <a:off x="1990252" y="420630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75" name="AutoShape 82"/>
          <p:cNvSpPr>
            <a:spLocks noChangeArrowheads="1"/>
          </p:cNvSpPr>
          <p:nvPr/>
        </p:nvSpPr>
        <p:spPr bwMode="auto">
          <a:xfrm rot="16171351">
            <a:off x="1437107" y="420630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>
                <a:latin typeface="+mn-lt"/>
              </a:rPr>
              <a:t>A</a:t>
            </a:r>
          </a:p>
        </p:txBody>
      </p:sp>
      <p:sp>
        <p:nvSpPr>
          <p:cNvPr id="76" name="Rectangle 21"/>
          <p:cNvSpPr>
            <a:spLocks noChangeArrowheads="1"/>
          </p:cNvSpPr>
          <p:nvPr/>
        </p:nvSpPr>
        <p:spPr bwMode="auto">
          <a:xfrm>
            <a:off x="1789584" y="4202268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cxnSp>
        <p:nvCxnSpPr>
          <p:cNvPr id="77" name="AutoShape 69"/>
          <p:cNvCxnSpPr>
            <a:cxnSpLocks noChangeShapeType="1"/>
            <a:stCxn id="75" idx="3"/>
            <a:endCxn id="67" idx="2"/>
          </p:cNvCxnSpPr>
          <p:nvPr/>
        </p:nvCxnSpPr>
        <p:spPr bwMode="auto">
          <a:xfrm rot="5400000" flipH="1" flipV="1">
            <a:off x="1735640" y="3633519"/>
            <a:ext cx="422129" cy="5504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78" name="AutoShape 69"/>
          <p:cNvCxnSpPr>
            <a:cxnSpLocks noChangeShapeType="1"/>
            <a:stCxn id="75" idx="3"/>
            <a:endCxn id="68" idx="2"/>
          </p:cNvCxnSpPr>
          <p:nvPr/>
        </p:nvCxnSpPr>
        <p:spPr bwMode="auto">
          <a:xfrm rot="16200000" flipV="1">
            <a:off x="1286136" y="3734449"/>
            <a:ext cx="422129" cy="34857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55" name="Rectangle 38"/>
          <p:cNvSpPr>
            <a:spLocks noChangeArrowheads="1"/>
          </p:cNvSpPr>
          <p:nvPr/>
        </p:nvSpPr>
        <p:spPr bwMode="auto">
          <a:xfrm>
            <a:off x="3751519" y="3454947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2852509" y="3454945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cxnSp>
        <p:nvCxnSpPr>
          <p:cNvPr id="57" name="AutoShape 69"/>
          <p:cNvCxnSpPr>
            <a:cxnSpLocks noChangeShapeType="1"/>
            <a:stCxn id="61" idx="3"/>
            <a:endCxn id="55" idx="2"/>
          </p:cNvCxnSpPr>
          <p:nvPr/>
        </p:nvCxnSpPr>
        <p:spPr bwMode="auto">
          <a:xfrm rot="5400000" flipH="1" flipV="1">
            <a:off x="3269259" y="3459971"/>
            <a:ext cx="420898" cy="8963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58" name="AutoShape 70"/>
          <p:cNvCxnSpPr>
            <a:cxnSpLocks noChangeShapeType="1"/>
            <a:stCxn id="61" idx="3"/>
            <a:endCxn id="56" idx="2"/>
          </p:cNvCxnSpPr>
          <p:nvPr/>
        </p:nvCxnSpPr>
        <p:spPr bwMode="auto">
          <a:xfrm rot="16200000" flipV="1">
            <a:off x="2819755" y="3906765"/>
            <a:ext cx="420898" cy="270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59" name="AutoShape 71"/>
          <p:cNvCxnSpPr>
            <a:cxnSpLocks noChangeShapeType="1"/>
            <a:stCxn id="62" idx="3"/>
            <a:endCxn id="56" idx="2"/>
          </p:cNvCxnSpPr>
          <p:nvPr/>
        </p:nvCxnSpPr>
        <p:spPr bwMode="auto">
          <a:xfrm rot="16200000" flipV="1">
            <a:off x="3269260" y="3457260"/>
            <a:ext cx="420898" cy="90171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60" name="AutoShape 72"/>
          <p:cNvCxnSpPr>
            <a:cxnSpLocks noChangeShapeType="1"/>
            <a:stCxn id="62" idx="3"/>
            <a:endCxn id="55" idx="2"/>
          </p:cNvCxnSpPr>
          <p:nvPr/>
        </p:nvCxnSpPr>
        <p:spPr bwMode="auto">
          <a:xfrm rot="16200000" flipV="1">
            <a:off x="3718764" y="3906766"/>
            <a:ext cx="420898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61" name="AutoShape 80"/>
          <p:cNvSpPr>
            <a:spLocks noChangeArrowheads="1"/>
          </p:cNvSpPr>
          <p:nvPr/>
        </p:nvSpPr>
        <p:spPr bwMode="auto">
          <a:xfrm rot="16171351">
            <a:off x="2797178" y="4205076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62" name="AutoShape 82"/>
          <p:cNvSpPr>
            <a:spLocks noChangeArrowheads="1"/>
          </p:cNvSpPr>
          <p:nvPr/>
        </p:nvSpPr>
        <p:spPr bwMode="auto">
          <a:xfrm rot="16171351">
            <a:off x="3696187" y="4205076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63" name="AutoShape 82"/>
          <p:cNvSpPr>
            <a:spLocks noChangeArrowheads="1"/>
          </p:cNvSpPr>
          <p:nvPr/>
        </p:nvSpPr>
        <p:spPr bwMode="auto">
          <a:xfrm rot="16171351">
            <a:off x="3143042" y="4205076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>
                <a:latin typeface="+mn-lt"/>
              </a:rPr>
              <a:t>A</a:t>
            </a:r>
          </a:p>
        </p:txBody>
      </p: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3480721" y="4201037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cxnSp>
        <p:nvCxnSpPr>
          <p:cNvPr id="65" name="AutoShape 69"/>
          <p:cNvCxnSpPr>
            <a:cxnSpLocks noChangeShapeType="1"/>
            <a:stCxn id="63" idx="3"/>
            <a:endCxn id="55" idx="2"/>
          </p:cNvCxnSpPr>
          <p:nvPr/>
        </p:nvCxnSpPr>
        <p:spPr bwMode="auto">
          <a:xfrm rot="5400000" flipH="1" flipV="1">
            <a:off x="3442191" y="3632902"/>
            <a:ext cx="420898" cy="55043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66" name="AutoShape 69"/>
          <p:cNvCxnSpPr>
            <a:cxnSpLocks noChangeShapeType="1"/>
            <a:stCxn id="63" idx="3"/>
            <a:endCxn id="56" idx="2"/>
          </p:cNvCxnSpPr>
          <p:nvPr/>
        </p:nvCxnSpPr>
        <p:spPr bwMode="auto">
          <a:xfrm rot="16200000" flipV="1">
            <a:off x="2992687" y="3733833"/>
            <a:ext cx="420898" cy="34857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47" name="AutoShape 64"/>
          <p:cNvCxnSpPr>
            <a:cxnSpLocks noChangeShapeType="1"/>
            <a:endCxn id="28" idx="2"/>
          </p:cNvCxnSpPr>
          <p:nvPr/>
        </p:nvCxnSpPr>
        <p:spPr bwMode="auto">
          <a:xfrm rot="16200000" flipV="1">
            <a:off x="2809556" y="2336644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48" name="AutoShape 65"/>
          <p:cNvCxnSpPr>
            <a:cxnSpLocks noChangeShapeType="1"/>
            <a:endCxn id="28" idx="2"/>
          </p:cNvCxnSpPr>
          <p:nvPr/>
        </p:nvCxnSpPr>
        <p:spPr bwMode="auto">
          <a:xfrm rot="16200000" flipV="1">
            <a:off x="2360053" y="2786148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49" name="AutoShape 66"/>
          <p:cNvCxnSpPr>
            <a:cxnSpLocks noChangeShapeType="1"/>
            <a:endCxn id="27" idx="2"/>
          </p:cNvCxnSpPr>
          <p:nvPr/>
        </p:nvCxnSpPr>
        <p:spPr bwMode="auto">
          <a:xfrm rot="5400000" flipH="1" flipV="1">
            <a:off x="2809557" y="3188833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50" name="AutoShape 67"/>
          <p:cNvCxnSpPr>
            <a:cxnSpLocks noChangeShapeType="1"/>
            <a:endCxn id="27" idx="2"/>
          </p:cNvCxnSpPr>
          <p:nvPr/>
        </p:nvCxnSpPr>
        <p:spPr bwMode="auto">
          <a:xfrm rot="16200000" flipV="1">
            <a:off x="3259061" y="2786150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51" name="Rectangle 21"/>
          <p:cNvSpPr>
            <a:spLocks noChangeArrowheads="1"/>
          </p:cNvSpPr>
          <p:nvPr/>
        </p:nvSpPr>
        <p:spPr bwMode="auto">
          <a:xfrm>
            <a:off x="4285130" y="3374252"/>
            <a:ext cx="6222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. . .</a:t>
            </a:r>
            <a:endParaRPr lang="en-US" sz="2800" dirty="0">
              <a:latin typeface="+mn-lt"/>
            </a:endParaRPr>
          </a:p>
        </p:txBody>
      </p:sp>
      <p:cxnSp>
        <p:nvCxnSpPr>
          <p:cNvPr id="128" name="AutoShape 17"/>
          <p:cNvCxnSpPr>
            <a:cxnSpLocks noChangeShapeType="1"/>
          </p:cNvCxnSpPr>
          <p:nvPr/>
        </p:nvCxnSpPr>
        <p:spPr bwMode="auto">
          <a:xfrm rot="5400000" flipH="1" flipV="1">
            <a:off x="5798361" y="1166063"/>
            <a:ext cx="313090" cy="16286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1" name="AutoShape 17"/>
          <p:cNvCxnSpPr>
            <a:cxnSpLocks noChangeShapeType="1"/>
          </p:cNvCxnSpPr>
          <p:nvPr/>
        </p:nvCxnSpPr>
        <p:spPr bwMode="auto">
          <a:xfrm rot="16200000" flipV="1">
            <a:off x="5645962" y="1176532"/>
            <a:ext cx="313089" cy="141932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5" name="AutoShape 17"/>
          <p:cNvCxnSpPr>
            <a:cxnSpLocks noChangeShapeType="1"/>
          </p:cNvCxnSpPr>
          <p:nvPr/>
        </p:nvCxnSpPr>
        <p:spPr bwMode="auto">
          <a:xfrm rot="5400000">
            <a:off x="5712636" y="1242264"/>
            <a:ext cx="322615" cy="94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0" name="AutoShape 17"/>
          <p:cNvCxnSpPr>
            <a:cxnSpLocks noChangeShapeType="1"/>
          </p:cNvCxnSpPr>
          <p:nvPr/>
        </p:nvCxnSpPr>
        <p:spPr bwMode="auto">
          <a:xfrm rot="5400000" flipH="1" flipV="1">
            <a:off x="3065511" y="1159815"/>
            <a:ext cx="330905" cy="1575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1" name="AutoShape 17"/>
          <p:cNvCxnSpPr>
            <a:cxnSpLocks noChangeShapeType="1"/>
          </p:cNvCxnSpPr>
          <p:nvPr/>
        </p:nvCxnSpPr>
        <p:spPr bwMode="auto">
          <a:xfrm rot="16200000" flipV="1">
            <a:off x="2913112" y="1164965"/>
            <a:ext cx="330904" cy="14724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2" name="AutoShape 17"/>
          <p:cNvCxnSpPr>
            <a:cxnSpLocks noChangeShapeType="1"/>
          </p:cNvCxnSpPr>
          <p:nvPr/>
        </p:nvCxnSpPr>
        <p:spPr bwMode="auto">
          <a:xfrm rot="5400000">
            <a:off x="2983909" y="1235132"/>
            <a:ext cx="337190" cy="63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81" name="Rectangle 80"/>
          <p:cNvSpPr/>
          <p:nvPr/>
        </p:nvSpPr>
        <p:spPr bwMode="auto">
          <a:xfrm>
            <a:off x="4902303" y="2522744"/>
            <a:ext cx="3281916" cy="2286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20000" dir="7200000" rotWithShape="0">
              <a:schemeClr val="tx1">
                <a:alpha val="69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sp>
        <p:nvSpPr>
          <p:cNvPr id="85" name="Rectangle 25"/>
          <p:cNvSpPr>
            <a:spLocks noChangeArrowheads="1"/>
          </p:cNvSpPr>
          <p:nvPr/>
        </p:nvSpPr>
        <p:spPr bwMode="auto">
          <a:xfrm>
            <a:off x="6796945" y="2702714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86" name="Rectangle 26"/>
          <p:cNvSpPr>
            <a:spLocks noChangeArrowheads="1"/>
          </p:cNvSpPr>
          <p:nvPr/>
        </p:nvSpPr>
        <p:spPr bwMode="auto">
          <a:xfrm>
            <a:off x="5897935" y="2702714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91" name="AutoShape 59"/>
          <p:cNvCxnSpPr>
            <a:cxnSpLocks noChangeShapeType="1"/>
            <a:stCxn id="86" idx="0"/>
            <a:endCxn id="16" idx="4"/>
          </p:cNvCxnSpPr>
          <p:nvPr/>
        </p:nvCxnSpPr>
        <p:spPr bwMode="auto">
          <a:xfrm rot="5400000" flipH="1" flipV="1">
            <a:off x="5901583" y="2525988"/>
            <a:ext cx="349419" cy="40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2" name="AutoShape 60"/>
          <p:cNvCxnSpPr>
            <a:cxnSpLocks noChangeShapeType="1"/>
            <a:stCxn id="85" idx="0"/>
            <a:endCxn id="16" idx="4"/>
          </p:cNvCxnSpPr>
          <p:nvPr/>
        </p:nvCxnSpPr>
        <p:spPr bwMode="auto">
          <a:xfrm rot="16200000" flipV="1">
            <a:off x="6351089" y="2080517"/>
            <a:ext cx="349419" cy="894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3" name="AutoShape 61"/>
          <p:cNvCxnSpPr>
            <a:cxnSpLocks noChangeShapeType="1"/>
            <a:stCxn id="85" idx="0"/>
            <a:endCxn id="17" idx="4"/>
          </p:cNvCxnSpPr>
          <p:nvPr/>
        </p:nvCxnSpPr>
        <p:spPr bwMode="auto">
          <a:xfrm rot="16200000" flipV="1">
            <a:off x="6796916" y="2526345"/>
            <a:ext cx="349419" cy="332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4" name="AutoShape 62"/>
          <p:cNvCxnSpPr>
            <a:cxnSpLocks noChangeShapeType="1"/>
            <a:stCxn id="86" idx="0"/>
            <a:endCxn id="17" idx="4"/>
          </p:cNvCxnSpPr>
          <p:nvPr/>
        </p:nvCxnSpPr>
        <p:spPr bwMode="auto">
          <a:xfrm rot="5400000" flipH="1" flipV="1">
            <a:off x="6347411" y="2080160"/>
            <a:ext cx="349419" cy="89569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5" name="AutoShape 63"/>
          <p:cNvCxnSpPr>
            <a:cxnSpLocks noChangeShapeType="1"/>
            <a:stCxn id="86" idx="3"/>
            <a:endCxn id="85" idx="1"/>
          </p:cNvCxnSpPr>
          <p:nvPr/>
        </p:nvCxnSpPr>
        <p:spPr bwMode="auto">
          <a:xfrm>
            <a:off x="6250614" y="2824077"/>
            <a:ext cx="546330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6" name="AutoShape 64"/>
          <p:cNvCxnSpPr>
            <a:cxnSpLocks noChangeShapeType="1"/>
            <a:endCxn id="85" idx="2"/>
          </p:cNvCxnSpPr>
          <p:nvPr/>
        </p:nvCxnSpPr>
        <p:spPr bwMode="auto">
          <a:xfrm rot="5400000" flipH="1" flipV="1">
            <a:off x="5854205" y="2311765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7" name="AutoShape 65"/>
          <p:cNvCxnSpPr>
            <a:cxnSpLocks noChangeShapeType="1"/>
            <a:endCxn id="86" idx="2"/>
          </p:cNvCxnSpPr>
          <p:nvPr/>
        </p:nvCxnSpPr>
        <p:spPr bwMode="auto">
          <a:xfrm rot="5400000" flipH="1" flipV="1">
            <a:off x="5404699" y="2761270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8" name="AutoShape 66"/>
          <p:cNvCxnSpPr>
            <a:cxnSpLocks noChangeShapeType="1"/>
            <a:endCxn id="86" idx="2"/>
          </p:cNvCxnSpPr>
          <p:nvPr/>
        </p:nvCxnSpPr>
        <p:spPr bwMode="auto">
          <a:xfrm rot="16200000" flipV="1">
            <a:off x="5854203" y="3165512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9" name="AutoShape 67"/>
          <p:cNvCxnSpPr>
            <a:cxnSpLocks noChangeShapeType="1"/>
            <a:endCxn id="85" idx="2"/>
          </p:cNvCxnSpPr>
          <p:nvPr/>
        </p:nvCxnSpPr>
        <p:spPr bwMode="auto">
          <a:xfrm rot="5400000" flipH="1" flipV="1">
            <a:off x="6303708" y="2761271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01" name="Rectangle 38"/>
          <p:cNvSpPr>
            <a:spLocks noChangeArrowheads="1"/>
          </p:cNvSpPr>
          <p:nvPr/>
        </p:nvSpPr>
        <p:spPr bwMode="auto">
          <a:xfrm>
            <a:off x="5943198" y="3430847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sp>
        <p:nvSpPr>
          <p:cNvPr id="102" name="Rectangle 39"/>
          <p:cNvSpPr>
            <a:spLocks noChangeArrowheads="1"/>
          </p:cNvSpPr>
          <p:nvPr/>
        </p:nvSpPr>
        <p:spPr bwMode="auto">
          <a:xfrm>
            <a:off x="5044188" y="3430845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103" name="AutoShape 69"/>
          <p:cNvCxnSpPr>
            <a:cxnSpLocks noChangeShapeType="1"/>
            <a:stCxn id="107" idx="3"/>
            <a:endCxn id="101" idx="2"/>
          </p:cNvCxnSpPr>
          <p:nvPr/>
        </p:nvCxnSpPr>
        <p:spPr bwMode="auto">
          <a:xfrm rot="5400000" flipH="1" flipV="1">
            <a:off x="5460323" y="3436487"/>
            <a:ext cx="422129" cy="8962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4" name="AutoShape 70"/>
          <p:cNvCxnSpPr>
            <a:cxnSpLocks noChangeShapeType="1"/>
            <a:stCxn id="107" idx="3"/>
            <a:endCxn id="102" idx="2"/>
          </p:cNvCxnSpPr>
          <p:nvPr/>
        </p:nvCxnSpPr>
        <p:spPr bwMode="auto">
          <a:xfrm rot="16200000" flipV="1">
            <a:off x="5010819" y="3883281"/>
            <a:ext cx="422129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5" name="AutoShape 71"/>
          <p:cNvCxnSpPr>
            <a:cxnSpLocks noChangeShapeType="1"/>
            <a:stCxn id="108" idx="3"/>
            <a:endCxn id="102" idx="2"/>
          </p:cNvCxnSpPr>
          <p:nvPr/>
        </p:nvCxnSpPr>
        <p:spPr bwMode="auto">
          <a:xfrm rot="16200000" flipV="1">
            <a:off x="5460324" y="3433776"/>
            <a:ext cx="422129" cy="90172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6" name="AutoShape 72"/>
          <p:cNvCxnSpPr>
            <a:cxnSpLocks noChangeShapeType="1"/>
            <a:stCxn id="108" idx="3"/>
            <a:endCxn id="101" idx="2"/>
          </p:cNvCxnSpPr>
          <p:nvPr/>
        </p:nvCxnSpPr>
        <p:spPr bwMode="auto">
          <a:xfrm rot="16200000" flipV="1">
            <a:off x="5909829" y="3883280"/>
            <a:ext cx="422129" cy="271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07" name="AutoShape 80"/>
          <p:cNvSpPr>
            <a:spLocks noChangeArrowheads="1"/>
          </p:cNvSpPr>
          <p:nvPr/>
        </p:nvSpPr>
        <p:spPr bwMode="auto">
          <a:xfrm rot="16171351">
            <a:off x="4988857" y="418220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>
                <a:latin typeface="+mn-lt"/>
              </a:rPr>
              <a:t>A</a:t>
            </a:r>
          </a:p>
        </p:txBody>
      </p:sp>
      <p:sp>
        <p:nvSpPr>
          <p:cNvPr id="108" name="AutoShape 82"/>
          <p:cNvSpPr>
            <a:spLocks noChangeArrowheads="1"/>
          </p:cNvSpPr>
          <p:nvPr/>
        </p:nvSpPr>
        <p:spPr bwMode="auto">
          <a:xfrm rot="16171351">
            <a:off x="5887867" y="418220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109" name="AutoShape 82"/>
          <p:cNvSpPr>
            <a:spLocks noChangeArrowheads="1"/>
          </p:cNvSpPr>
          <p:nvPr/>
        </p:nvSpPr>
        <p:spPr bwMode="auto">
          <a:xfrm rot="16171351">
            <a:off x="5334722" y="418220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>
                <a:latin typeface="+mn-lt"/>
              </a:rPr>
              <a:t>A</a:t>
            </a:r>
          </a:p>
        </p:txBody>
      </p:sp>
      <p:sp>
        <p:nvSpPr>
          <p:cNvPr id="110" name="Rectangle 21"/>
          <p:cNvSpPr>
            <a:spLocks noChangeArrowheads="1"/>
          </p:cNvSpPr>
          <p:nvPr/>
        </p:nvSpPr>
        <p:spPr bwMode="auto">
          <a:xfrm>
            <a:off x="5687199" y="4178168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cxnSp>
        <p:nvCxnSpPr>
          <p:cNvPr id="111" name="AutoShape 69"/>
          <p:cNvCxnSpPr>
            <a:cxnSpLocks noChangeShapeType="1"/>
            <a:stCxn id="109" idx="3"/>
            <a:endCxn id="101" idx="2"/>
          </p:cNvCxnSpPr>
          <p:nvPr/>
        </p:nvCxnSpPr>
        <p:spPr bwMode="auto">
          <a:xfrm rot="5400000" flipH="1" flipV="1">
            <a:off x="5633255" y="3609419"/>
            <a:ext cx="422129" cy="5504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2" name="AutoShape 69"/>
          <p:cNvCxnSpPr>
            <a:cxnSpLocks noChangeShapeType="1"/>
            <a:stCxn id="109" idx="3"/>
            <a:endCxn id="102" idx="2"/>
          </p:cNvCxnSpPr>
          <p:nvPr/>
        </p:nvCxnSpPr>
        <p:spPr bwMode="auto">
          <a:xfrm rot="16200000" flipV="1">
            <a:off x="5183751" y="3710349"/>
            <a:ext cx="422129" cy="34857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14" name="Rectangle 38"/>
          <p:cNvSpPr>
            <a:spLocks noChangeArrowheads="1"/>
          </p:cNvSpPr>
          <p:nvPr/>
        </p:nvSpPr>
        <p:spPr bwMode="auto">
          <a:xfrm>
            <a:off x="7649134" y="3430847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115" name="Rectangle 39"/>
          <p:cNvSpPr>
            <a:spLocks noChangeArrowheads="1"/>
          </p:cNvSpPr>
          <p:nvPr/>
        </p:nvSpPr>
        <p:spPr bwMode="auto">
          <a:xfrm>
            <a:off x="6750124" y="3430845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cxnSp>
        <p:nvCxnSpPr>
          <p:cNvPr id="116" name="AutoShape 69"/>
          <p:cNvCxnSpPr>
            <a:cxnSpLocks noChangeShapeType="1"/>
            <a:stCxn id="120" idx="3"/>
            <a:endCxn id="114" idx="2"/>
          </p:cNvCxnSpPr>
          <p:nvPr/>
        </p:nvCxnSpPr>
        <p:spPr bwMode="auto">
          <a:xfrm rot="5400000" flipH="1" flipV="1">
            <a:off x="7166874" y="3435871"/>
            <a:ext cx="420898" cy="8963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7" name="AutoShape 70"/>
          <p:cNvCxnSpPr>
            <a:cxnSpLocks noChangeShapeType="1"/>
            <a:stCxn id="120" idx="3"/>
            <a:endCxn id="115" idx="2"/>
          </p:cNvCxnSpPr>
          <p:nvPr/>
        </p:nvCxnSpPr>
        <p:spPr bwMode="auto">
          <a:xfrm rot="16200000" flipV="1">
            <a:off x="6717370" y="3882665"/>
            <a:ext cx="420898" cy="270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8" name="AutoShape 71"/>
          <p:cNvCxnSpPr>
            <a:cxnSpLocks noChangeShapeType="1"/>
            <a:stCxn id="121" idx="3"/>
            <a:endCxn id="115" idx="2"/>
          </p:cNvCxnSpPr>
          <p:nvPr/>
        </p:nvCxnSpPr>
        <p:spPr bwMode="auto">
          <a:xfrm rot="16200000" flipV="1">
            <a:off x="7166875" y="3433160"/>
            <a:ext cx="420898" cy="90171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9" name="AutoShape 72"/>
          <p:cNvCxnSpPr>
            <a:cxnSpLocks noChangeShapeType="1"/>
            <a:stCxn id="121" idx="3"/>
            <a:endCxn id="114" idx="2"/>
          </p:cNvCxnSpPr>
          <p:nvPr/>
        </p:nvCxnSpPr>
        <p:spPr bwMode="auto">
          <a:xfrm rot="16200000" flipV="1">
            <a:off x="7616379" y="3882666"/>
            <a:ext cx="420898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20" name="AutoShape 80"/>
          <p:cNvSpPr>
            <a:spLocks noChangeArrowheads="1"/>
          </p:cNvSpPr>
          <p:nvPr/>
        </p:nvSpPr>
        <p:spPr bwMode="auto">
          <a:xfrm rot="16171351">
            <a:off x="6694793" y="4180976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121" name="AutoShape 82"/>
          <p:cNvSpPr>
            <a:spLocks noChangeArrowheads="1"/>
          </p:cNvSpPr>
          <p:nvPr/>
        </p:nvSpPr>
        <p:spPr bwMode="auto">
          <a:xfrm rot="16171351">
            <a:off x="7593802" y="4180976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122" name="AutoShape 82"/>
          <p:cNvSpPr>
            <a:spLocks noChangeArrowheads="1"/>
          </p:cNvSpPr>
          <p:nvPr/>
        </p:nvSpPr>
        <p:spPr bwMode="auto">
          <a:xfrm rot="16171351">
            <a:off x="7040657" y="4180976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>
                <a:latin typeface="+mn-lt"/>
              </a:rPr>
              <a:t>A</a:t>
            </a:r>
          </a:p>
        </p:txBody>
      </p:sp>
      <p:sp>
        <p:nvSpPr>
          <p:cNvPr id="123" name="Rectangle 21"/>
          <p:cNvSpPr>
            <a:spLocks noChangeArrowheads="1"/>
          </p:cNvSpPr>
          <p:nvPr/>
        </p:nvSpPr>
        <p:spPr bwMode="auto">
          <a:xfrm>
            <a:off x="7378336" y="4176937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cxnSp>
        <p:nvCxnSpPr>
          <p:cNvPr id="124" name="AutoShape 69"/>
          <p:cNvCxnSpPr>
            <a:cxnSpLocks noChangeShapeType="1"/>
            <a:stCxn id="122" idx="3"/>
            <a:endCxn id="114" idx="2"/>
          </p:cNvCxnSpPr>
          <p:nvPr/>
        </p:nvCxnSpPr>
        <p:spPr bwMode="auto">
          <a:xfrm rot="5400000" flipH="1" flipV="1">
            <a:off x="7339806" y="3608802"/>
            <a:ext cx="420898" cy="55043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5" name="AutoShape 69"/>
          <p:cNvCxnSpPr>
            <a:cxnSpLocks noChangeShapeType="1"/>
            <a:stCxn id="122" idx="3"/>
            <a:endCxn id="115" idx="2"/>
          </p:cNvCxnSpPr>
          <p:nvPr/>
        </p:nvCxnSpPr>
        <p:spPr bwMode="auto">
          <a:xfrm rot="16200000" flipV="1">
            <a:off x="6890302" y="3709733"/>
            <a:ext cx="420898" cy="34857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6" name="AutoShape 64"/>
          <p:cNvCxnSpPr>
            <a:cxnSpLocks noChangeShapeType="1"/>
            <a:endCxn id="86" idx="2"/>
          </p:cNvCxnSpPr>
          <p:nvPr/>
        </p:nvCxnSpPr>
        <p:spPr bwMode="auto">
          <a:xfrm rot="16200000" flipV="1">
            <a:off x="6707171" y="2312544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7" name="AutoShape 65"/>
          <p:cNvCxnSpPr>
            <a:cxnSpLocks noChangeShapeType="1"/>
            <a:endCxn id="86" idx="2"/>
          </p:cNvCxnSpPr>
          <p:nvPr/>
        </p:nvCxnSpPr>
        <p:spPr bwMode="auto">
          <a:xfrm rot="16200000" flipV="1">
            <a:off x="6257668" y="2762048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9" name="AutoShape 66"/>
          <p:cNvCxnSpPr>
            <a:cxnSpLocks noChangeShapeType="1"/>
            <a:endCxn id="85" idx="2"/>
          </p:cNvCxnSpPr>
          <p:nvPr/>
        </p:nvCxnSpPr>
        <p:spPr bwMode="auto">
          <a:xfrm rot="5400000" flipH="1" flipV="1">
            <a:off x="6707172" y="3164733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0" name="AutoShape 67"/>
          <p:cNvCxnSpPr>
            <a:cxnSpLocks noChangeShapeType="1"/>
            <a:endCxn id="85" idx="2"/>
          </p:cNvCxnSpPr>
          <p:nvPr/>
        </p:nvCxnSpPr>
        <p:spPr bwMode="auto">
          <a:xfrm rot="16200000" flipV="1">
            <a:off x="7156676" y="2762050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49" name="U-Turn Arrow 148"/>
          <p:cNvSpPr/>
          <p:nvPr/>
        </p:nvSpPr>
        <p:spPr>
          <a:xfrm>
            <a:off x="1864660" y="3505251"/>
            <a:ext cx="802340" cy="546847"/>
          </a:xfrm>
          <a:prstGeom prst="uturnArrow">
            <a:avLst>
              <a:gd name="adj1" fmla="val 30955"/>
              <a:gd name="adj2" fmla="val 25000"/>
              <a:gd name="adj3" fmla="val 35250"/>
              <a:gd name="adj4" fmla="val 43750"/>
              <a:gd name="adj5" fmla="val 100000"/>
            </a:avLst>
          </a:prstGeom>
          <a:gradFill>
            <a:gsLst>
              <a:gs pos="0">
                <a:srgbClr val="00863D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~ 5:1</a:t>
            </a:r>
          </a:p>
        </p:txBody>
      </p:sp>
      <p:sp>
        <p:nvSpPr>
          <p:cNvPr id="150" name="U-Turn Arrow 149"/>
          <p:cNvSpPr/>
          <p:nvPr/>
        </p:nvSpPr>
        <p:spPr>
          <a:xfrm>
            <a:off x="1559860" y="3074947"/>
            <a:ext cx="2362200" cy="990600"/>
          </a:xfrm>
          <a:prstGeom prst="uturnArrow">
            <a:avLst>
              <a:gd name="adj1" fmla="val 7680"/>
              <a:gd name="adj2" fmla="val 11727"/>
              <a:gd name="adj3" fmla="val 18778"/>
              <a:gd name="adj4" fmla="val 58519"/>
              <a:gd name="adj5" fmla="val 100000"/>
            </a:avLst>
          </a:prstGeom>
          <a:gradFill>
            <a:gsLst>
              <a:gs pos="0">
                <a:schemeClr val="accent6">
                  <a:lumMod val="5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~ 40:1</a:t>
            </a:r>
          </a:p>
        </p:txBody>
      </p:sp>
      <p:sp>
        <p:nvSpPr>
          <p:cNvPr id="151" name="U-Turn Arrow 150"/>
          <p:cNvSpPr/>
          <p:nvPr/>
        </p:nvSpPr>
        <p:spPr>
          <a:xfrm>
            <a:off x="1295400" y="1828852"/>
            <a:ext cx="6172200" cy="2236695"/>
          </a:xfrm>
          <a:prstGeom prst="uturnArrow">
            <a:avLst>
              <a:gd name="adj1" fmla="val 1411"/>
              <a:gd name="adj2" fmla="val 3566"/>
              <a:gd name="adj3" fmla="val 8126"/>
              <a:gd name="adj4" fmla="val 71433"/>
              <a:gd name="adj5" fmla="val 100000"/>
            </a:avLst>
          </a:prstGeom>
          <a:gradFill>
            <a:gsLst>
              <a:gs pos="0">
                <a:srgbClr val="660033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~ 200:1</a:t>
            </a:r>
          </a:p>
        </p:txBody>
      </p:sp>
      <p:sp>
        <p:nvSpPr>
          <p:cNvPr id="132" name="Content Placeholder 54"/>
          <p:cNvSpPr>
            <a:spLocks noGrp="1"/>
          </p:cNvSpPr>
          <p:nvPr>
            <p:ph idx="1"/>
          </p:nvPr>
        </p:nvSpPr>
        <p:spPr>
          <a:xfrm>
            <a:off x="348344" y="5029200"/>
            <a:ext cx="8338456" cy="1219200"/>
          </a:xfrm>
        </p:spPr>
        <p:txBody>
          <a:bodyPr>
            <a:noAutofit/>
          </a:bodyPr>
          <a:lstStyle/>
          <a:p>
            <a:r>
              <a:rPr lang="en-US" dirty="0"/>
              <a:t>Dependence on high-cost proprietary routers</a:t>
            </a:r>
          </a:p>
          <a:p>
            <a:r>
              <a:rPr lang="en-US" dirty="0"/>
              <a:t>Extremely limited server-to-server capacity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5419948"/>
      </p:ext>
    </p:extLst>
  </p:cSld>
  <p:clrMapOvr>
    <a:masterClrMapping/>
  </p:clrMapOvr>
  <p:transition advTm="1047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0" grpId="0" animBg="1"/>
      <p:bldP spid="151" grpId="0" animBg="1"/>
      <p:bldP spid="13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/>
          <p:cNvSpPr/>
          <p:nvPr/>
        </p:nvSpPr>
        <p:spPr bwMode="auto">
          <a:xfrm>
            <a:off x="4902303" y="2543175"/>
            <a:ext cx="3281916" cy="24984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0000" dist="20000" dir="7200000" rotWithShape="0">
              <a:srgbClr val="000000">
                <a:alpha val="47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000" dirty="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004688" y="2538700"/>
            <a:ext cx="3262512" cy="24905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0000" dist="20000" dir="7200000" rotWithShape="0">
              <a:srgbClr val="000000">
                <a:alpha val="47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000" dirty="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2984"/>
          </a:xfrm>
        </p:spPr>
        <p:txBody>
          <a:bodyPr>
            <a:noAutofit/>
          </a:bodyPr>
          <a:lstStyle/>
          <a:p>
            <a:r>
              <a:rPr lang="en-US" dirty="0"/>
              <a:t>Conventional DC Network Problems</a:t>
            </a:r>
            <a:endParaRPr lang="en-US" dirty="0">
              <a:latin typeface="+mn-lt"/>
            </a:endParaRPr>
          </a:p>
        </p:txBody>
      </p:sp>
      <p:sp>
        <p:nvSpPr>
          <p:cNvPr id="86" name="Oval 7"/>
          <p:cNvSpPr>
            <a:spLocks noChangeArrowheads="1"/>
          </p:cNvSpPr>
          <p:nvPr/>
        </p:nvSpPr>
        <p:spPr bwMode="auto">
          <a:xfrm>
            <a:off x="2964167" y="1403990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CR</a:t>
            </a:r>
          </a:p>
        </p:txBody>
      </p:sp>
      <p:sp>
        <p:nvSpPr>
          <p:cNvPr id="91" name="Oval 8"/>
          <p:cNvSpPr>
            <a:spLocks noChangeArrowheads="1"/>
          </p:cNvSpPr>
          <p:nvPr/>
        </p:nvSpPr>
        <p:spPr bwMode="auto">
          <a:xfrm>
            <a:off x="5685451" y="1403990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>
                <a:latin typeface="+mn-lt"/>
              </a:rPr>
              <a:t>CR</a:t>
            </a:r>
            <a:endParaRPr lang="en-US" sz="2000" b="1" dirty="0">
              <a:latin typeface="+mn-lt"/>
            </a:endParaRPr>
          </a:p>
        </p:txBody>
      </p:sp>
      <p:sp>
        <p:nvSpPr>
          <p:cNvPr id="92" name="Oval 9"/>
          <p:cNvSpPr>
            <a:spLocks noChangeArrowheads="1"/>
          </p:cNvSpPr>
          <p:nvPr/>
        </p:nvSpPr>
        <p:spPr bwMode="auto">
          <a:xfrm>
            <a:off x="1988956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/>
              <a:t>AR</a:t>
            </a:r>
          </a:p>
        </p:txBody>
      </p:sp>
      <p:sp>
        <p:nvSpPr>
          <p:cNvPr id="93" name="Oval 10"/>
          <p:cNvSpPr>
            <a:spLocks noChangeArrowheads="1"/>
          </p:cNvSpPr>
          <p:nvPr/>
        </p:nvSpPr>
        <p:spPr bwMode="auto">
          <a:xfrm>
            <a:off x="2887968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94" name="Oval 11"/>
          <p:cNvSpPr>
            <a:spLocks noChangeArrowheads="1"/>
          </p:cNvSpPr>
          <p:nvPr/>
        </p:nvSpPr>
        <p:spPr bwMode="auto">
          <a:xfrm>
            <a:off x="5890290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95" name="Oval 12"/>
          <p:cNvSpPr>
            <a:spLocks noChangeArrowheads="1"/>
          </p:cNvSpPr>
          <p:nvPr/>
        </p:nvSpPr>
        <p:spPr bwMode="auto">
          <a:xfrm>
            <a:off x="6781945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cxnSp>
        <p:nvCxnSpPr>
          <p:cNvPr id="96" name="AutoShape 13"/>
          <p:cNvCxnSpPr>
            <a:cxnSpLocks noChangeShapeType="1"/>
            <a:stCxn id="86" idx="4"/>
            <a:endCxn id="92" idx="0"/>
          </p:cNvCxnSpPr>
          <p:nvPr/>
        </p:nvCxnSpPr>
        <p:spPr bwMode="auto">
          <a:xfrm rot="5400000">
            <a:off x="2453546" y="1391011"/>
            <a:ext cx="422073" cy="97521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7" name="AutoShape 14"/>
          <p:cNvCxnSpPr>
            <a:cxnSpLocks noChangeShapeType="1"/>
            <a:stCxn id="92" idx="0"/>
            <a:endCxn id="91" idx="4"/>
          </p:cNvCxnSpPr>
          <p:nvPr/>
        </p:nvCxnSpPr>
        <p:spPr bwMode="auto">
          <a:xfrm rot="5400000" flipH="1" flipV="1">
            <a:off x="3814187" y="30370"/>
            <a:ext cx="422073" cy="369649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8" name="AutoShape 15"/>
          <p:cNvCxnSpPr>
            <a:cxnSpLocks noChangeShapeType="1"/>
            <a:stCxn id="91" idx="4"/>
            <a:endCxn id="93" idx="0"/>
          </p:cNvCxnSpPr>
          <p:nvPr/>
        </p:nvCxnSpPr>
        <p:spPr bwMode="auto">
          <a:xfrm rot="5400000">
            <a:off x="4263694" y="479875"/>
            <a:ext cx="422073" cy="279748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9" name="AutoShape 16"/>
          <p:cNvCxnSpPr>
            <a:cxnSpLocks noChangeShapeType="1"/>
            <a:stCxn id="91" idx="4"/>
            <a:endCxn id="94" idx="0"/>
          </p:cNvCxnSpPr>
          <p:nvPr/>
        </p:nvCxnSpPr>
        <p:spPr bwMode="auto">
          <a:xfrm rot="16200000" flipH="1">
            <a:off x="5764854" y="1776196"/>
            <a:ext cx="422073" cy="20483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0" name="AutoShape 17"/>
          <p:cNvCxnSpPr>
            <a:cxnSpLocks noChangeShapeType="1"/>
            <a:stCxn id="91" idx="4"/>
            <a:endCxn id="95" idx="0"/>
          </p:cNvCxnSpPr>
          <p:nvPr/>
        </p:nvCxnSpPr>
        <p:spPr bwMode="auto">
          <a:xfrm rot="16200000" flipH="1">
            <a:off x="6210682" y="1330369"/>
            <a:ext cx="422073" cy="109649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1" name="AutoShape 18"/>
          <p:cNvCxnSpPr>
            <a:cxnSpLocks noChangeShapeType="1"/>
            <a:stCxn id="86" idx="4"/>
            <a:endCxn id="95" idx="0"/>
          </p:cNvCxnSpPr>
          <p:nvPr/>
        </p:nvCxnSpPr>
        <p:spPr bwMode="auto">
          <a:xfrm rot="16200000" flipH="1">
            <a:off x="4850040" y="-30273"/>
            <a:ext cx="422073" cy="381777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2" name="AutoShape 19"/>
          <p:cNvCxnSpPr>
            <a:cxnSpLocks noChangeShapeType="1"/>
            <a:stCxn id="86" idx="4"/>
            <a:endCxn id="93" idx="0"/>
          </p:cNvCxnSpPr>
          <p:nvPr/>
        </p:nvCxnSpPr>
        <p:spPr bwMode="auto">
          <a:xfrm rot="5400000">
            <a:off x="2903052" y="1840517"/>
            <a:ext cx="422073" cy="76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3" name="AutoShape 20"/>
          <p:cNvCxnSpPr>
            <a:cxnSpLocks noChangeShapeType="1"/>
            <a:stCxn id="86" idx="4"/>
            <a:endCxn id="94" idx="0"/>
          </p:cNvCxnSpPr>
          <p:nvPr/>
        </p:nvCxnSpPr>
        <p:spPr bwMode="auto">
          <a:xfrm rot="16200000" flipH="1">
            <a:off x="4404212" y="415554"/>
            <a:ext cx="422073" cy="292612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04" name="Rectangle 25"/>
          <p:cNvSpPr>
            <a:spLocks noChangeArrowheads="1"/>
          </p:cNvSpPr>
          <p:nvPr/>
        </p:nvSpPr>
        <p:spPr bwMode="auto">
          <a:xfrm>
            <a:off x="2899330" y="27267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105" name="Rectangle 26"/>
          <p:cNvSpPr>
            <a:spLocks noChangeArrowheads="1"/>
          </p:cNvSpPr>
          <p:nvPr/>
        </p:nvSpPr>
        <p:spPr bwMode="auto">
          <a:xfrm>
            <a:off x="2000320" y="27267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106" name="AutoShape 59"/>
          <p:cNvCxnSpPr>
            <a:cxnSpLocks noChangeShapeType="1"/>
            <a:stCxn id="105" idx="0"/>
            <a:endCxn id="92" idx="4"/>
          </p:cNvCxnSpPr>
          <p:nvPr/>
        </p:nvCxnSpPr>
        <p:spPr bwMode="auto">
          <a:xfrm rot="5400000" flipH="1" flipV="1">
            <a:off x="1990059" y="2539845"/>
            <a:ext cx="373519" cy="31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7" name="AutoShape 60"/>
          <p:cNvCxnSpPr>
            <a:cxnSpLocks noChangeShapeType="1"/>
            <a:stCxn id="104" idx="0"/>
            <a:endCxn id="92" idx="4"/>
          </p:cNvCxnSpPr>
          <p:nvPr/>
        </p:nvCxnSpPr>
        <p:spPr bwMode="auto">
          <a:xfrm rot="16200000" flipV="1">
            <a:off x="2439564" y="2090656"/>
            <a:ext cx="373519" cy="89869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8" name="AutoShape 61"/>
          <p:cNvCxnSpPr>
            <a:cxnSpLocks noChangeShapeType="1"/>
            <a:stCxn id="104" idx="0"/>
            <a:endCxn id="93" idx="4"/>
          </p:cNvCxnSpPr>
          <p:nvPr/>
        </p:nvCxnSpPr>
        <p:spPr bwMode="auto">
          <a:xfrm rot="5400000" flipH="1" flipV="1">
            <a:off x="2889070" y="2539844"/>
            <a:ext cx="373519" cy="31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9" name="AutoShape 62"/>
          <p:cNvCxnSpPr>
            <a:cxnSpLocks noChangeShapeType="1"/>
            <a:stCxn id="105" idx="0"/>
            <a:endCxn id="93" idx="4"/>
          </p:cNvCxnSpPr>
          <p:nvPr/>
        </p:nvCxnSpPr>
        <p:spPr bwMode="auto">
          <a:xfrm rot="5400000" flipH="1" flipV="1">
            <a:off x="2439565" y="2090339"/>
            <a:ext cx="373519" cy="89932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0" name="AutoShape 63"/>
          <p:cNvCxnSpPr>
            <a:cxnSpLocks noChangeShapeType="1"/>
            <a:stCxn id="105" idx="3"/>
            <a:endCxn id="104" idx="1"/>
          </p:cNvCxnSpPr>
          <p:nvPr/>
        </p:nvCxnSpPr>
        <p:spPr bwMode="auto">
          <a:xfrm>
            <a:off x="2352999" y="2848125"/>
            <a:ext cx="546330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1" name="AutoShape 64"/>
          <p:cNvCxnSpPr>
            <a:cxnSpLocks noChangeShapeType="1"/>
            <a:endCxn id="104" idx="2"/>
          </p:cNvCxnSpPr>
          <p:nvPr/>
        </p:nvCxnSpPr>
        <p:spPr bwMode="auto">
          <a:xfrm rot="5400000" flipH="1" flipV="1">
            <a:off x="1956590" y="2335813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2" name="AutoShape 65"/>
          <p:cNvCxnSpPr>
            <a:cxnSpLocks noChangeShapeType="1"/>
            <a:endCxn id="105" idx="2"/>
          </p:cNvCxnSpPr>
          <p:nvPr/>
        </p:nvCxnSpPr>
        <p:spPr bwMode="auto">
          <a:xfrm rot="5400000" flipH="1" flipV="1">
            <a:off x="1507084" y="2785318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3" name="AutoShape 66"/>
          <p:cNvCxnSpPr>
            <a:cxnSpLocks noChangeShapeType="1"/>
            <a:endCxn id="105" idx="2"/>
          </p:cNvCxnSpPr>
          <p:nvPr/>
        </p:nvCxnSpPr>
        <p:spPr bwMode="auto">
          <a:xfrm rot="16200000" flipV="1">
            <a:off x="1956588" y="3189560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4" name="AutoShape 67"/>
          <p:cNvCxnSpPr>
            <a:cxnSpLocks noChangeShapeType="1"/>
            <a:endCxn id="104" idx="2"/>
          </p:cNvCxnSpPr>
          <p:nvPr/>
        </p:nvCxnSpPr>
        <p:spPr bwMode="auto">
          <a:xfrm rot="5400000" flipH="1" flipV="1">
            <a:off x="2406093" y="2785319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16" name="Rectangle 38"/>
          <p:cNvSpPr>
            <a:spLocks noChangeArrowheads="1"/>
          </p:cNvSpPr>
          <p:nvPr/>
        </p:nvSpPr>
        <p:spPr bwMode="auto">
          <a:xfrm>
            <a:off x="2045583" y="34548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sp>
        <p:nvSpPr>
          <p:cNvPr id="117" name="Rectangle 39"/>
          <p:cNvSpPr>
            <a:spLocks noChangeArrowheads="1"/>
          </p:cNvSpPr>
          <p:nvPr/>
        </p:nvSpPr>
        <p:spPr bwMode="auto">
          <a:xfrm>
            <a:off x="1146573" y="34548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118" name="AutoShape 69"/>
          <p:cNvCxnSpPr>
            <a:cxnSpLocks noChangeShapeType="1"/>
            <a:stCxn id="122" idx="3"/>
            <a:endCxn id="116" idx="2"/>
          </p:cNvCxnSpPr>
          <p:nvPr/>
        </p:nvCxnSpPr>
        <p:spPr bwMode="auto">
          <a:xfrm rot="5400000" flipH="1" flipV="1">
            <a:off x="1562708" y="3460535"/>
            <a:ext cx="422129" cy="8962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9" name="AutoShape 70"/>
          <p:cNvCxnSpPr>
            <a:cxnSpLocks noChangeShapeType="1"/>
            <a:stCxn id="122" idx="3"/>
            <a:endCxn id="117" idx="2"/>
          </p:cNvCxnSpPr>
          <p:nvPr/>
        </p:nvCxnSpPr>
        <p:spPr bwMode="auto">
          <a:xfrm rot="16200000" flipV="1">
            <a:off x="1113204" y="3907329"/>
            <a:ext cx="422129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0" name="AutoShape 71"/>
          <p:cNvCxnSpPr>
            <a:cxnSpLocks noChangeShapeType="1"/>
            <a:stCxn id="123" idx="3"/>
            <a:endCxn id="117" idx="2"/>
          </p:cNvCxnSpPr>
          <p:nvPr/>
        </p:nvCxnSpPr>
        <p:spPr bwMode="auto">
          <a:xfrm rot="16200000" flipV="1">
            <a:off x="1554617" y="3465916"/>
            <a:ext cx="430221" cy="89362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1" name="AutoShape 72"/>
          <p:cNvCxnSpPr>
            <a:cxnSpLocks noChangeShapeType="1"/>
            <a:stCxn id="123" idx="3"/>
            <a:endCxn id="116" idx="2"/>
          </p:cNvCxnSpPr>
          <p:nvPr/>
        </p:nvCxnSpPr>
        <p:spPr bwMode="auto">
          <a:xfrm rot="5400000" flipH="1" flipV="1">
            <a:off x="2004122" y="3910039"/>
            <a:ext cx="430221" cy="5382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6" name="AutoShape 69"/>
          <p:cNvCxnSpPr>
            <a:cxnSpLocks noChangeShapeType="1"/>
            <a:stCxn id="124" idx="3"/>
            <a:endCxn id="116" idx="2"/>
          </p:cNvCxnSpPr>
          <p:nvPr/>
        </p:nvCxnSpPr>
        <p:spPr bwMode="auto">
          <a:xfrm rot="5400000" flipH="1" flipV="1">
            <a:off x="1735640" y="3633467"/>
            <a:ext cx="422129" cy="5504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7" name="AutoShape 69"/>
          <p:cNvCxnSpPr>
            <a:cxnSpLocks noChangeShapeType="1"/>
            <a:stCxn id="124" idx="3"/>
            <a:endCxn id="117" idx="2"/>
          </p:cNvCxnSpPr>
          <p:nvPr/>
        </p:nvCxnSpPr>
        <p:spPr bwMode="auto">
          <a:xfrm rot="16200000" flipV="1">
            <a:off x="1286136" y="3734397"/>
            <a:ext cx="422129" cy="34857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30" name="Rectangle 38"/>
          <p:cNvSpPr>
            <a:spLocks noChangeArrowheads="1"/>
          </p:cNvSpPr>
          <p:nvPr/>
        </p:nvSpPr>
        <p:spPr bwMode="auto">
          <a:xfrm>
            <a:off x="3751519" y="34548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132" name="Rectangle 39"/>
          <p:cNvSpPr>
            <a:spLocks noChangeArrowheads="1"/>
          </p:cNvSpPr>
          <p:nvPr/>
        </p:nvSpPr>
        <p:spPr bwMode="auto">
          <a:xfrm>
            <a:off x="2852509" y="34548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cxnSp>
        <p:nvCxnSpPr>
          <p:cNvPr id="133" name="AutoShape 69"/>
          <p:cNvCxnSpPr>
            <a:cxnSpLocks noChangeShapeType="1"/>
            <a:stCxn id="138" idx="3"/>
            <a:endCxn id="130" idx="2"/>
          </p:cNvCxnSpPr>
          <p:nvPr/>
        </p:nvCxnSpPr>
        <p:spPr bwMode="auto">
          <a:xfrm rot="5400000" flipH="1" flipV="1">
            <a:off x="3269259" y="3459919"/>
            <a:ext cx="420898" cy="8963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4" name="AutoShape 70"/>
          <p:cNvCxnSpPr>
            <a:cxnSpLocks noChangeShapeType="1"/>
            <a:stCxn id="138" idx="3"/>
            <a:endCxn id="132" idx="2"/>
          </p:cNvCxnSpPr>
          <p:nvPr/>
        </p:nvCxnSpPr>
        <p:spPr bwMode="auto">
          <a:xfrm rot="16200000" flipV="1">
            <a:off x="2819755" y="3906713"/>
            <a:ext cx="420898" cy="270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6" name="AutoShape 71"/>
          <p:cNvCxnSpPr>
            <a:cxnSpLocks noChangeShapeType="1"/>
            <a:stCxn id="139" idx="3"/>
            <a:endCxn id="132" idx="2"/>
          </p:cNvCxnSpPr>
          <p:nvPr/>
        </p:nvCxnSpPr>
        <p:spPr bwMode="auto">
          <a:xfrm rot="16200000" flipV="1">
            <a:off x="3269260" y="3457208"/>
            <a:ext cx="420898" cy="90171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7" name="AutoShape 72"/>
          <p:cNvCxnSpPr>
            <a:cxnSpLocks noChangeShapeType="1"/>
            <a:stCxn id="139" idx="3"/>
            <a:endCxn id="130" idx="2"/>
          </p:cNvCxnSpPr>
          <p:nvPr/>
        </p:nvCxnSpPr>
        <p:spPr bwMode="auto">
          <a:xfrm rot="16200000" flipV="1">
            <a:off x="3718764" y="3906714"/>
            <a:ext cx="420898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5" name="AutoShape 69"/>
          <p:cNvCxnSpPr>
            <a:cxnSpLocks noChangeShapeType="1"/>
            <a:stCxn id="143" idx="3"/>
            <a:endCxn id="130" idx="2"/>
          </p:cNvCxnSpPr>
          <p:nvPr/>
        </p:nvCxnSpPr>
        <p:spPr bwMode="auto">
          <a:xfrm rot="5400000" flipH="1" flipV="1">
            <a:off x="3442191" y="3632850"/>
            <a:ext cx="420898" cy="55043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6" name="AutoShape 69"/>
          <p:cNvCxnSpPr>
            <a:cxnSpLocks noChangeShapeType="1"/>
            <a:stCxn id="143" idx="3"/>
            <a:endCxn id="132" idx="2"/>
          </p:cNvCxnSpPr>
          <p:nvPr/>
        </p:nvCxnSpPr>
        <p:spPr bwMode="auto">
          <a:xfrm rot="16200000" flipV="1">
            <a:off x="2992687" y="3733781"/>
            <a:ext cx="420898" cy="34857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7" name="AutoShape 64"/>
          <p:cNvCxnSpPr>
            <a:cxnSpLocks noChangeShapeType="1"/>
            <a:endCxn id="105" idx="2"/>
          </p:cNvCxnSpPr>
          <p:nvPr/>
        </p:nvCxnSpPr>
        <p:spPr bwMode="auto">
          <a:xfrm rot="16200000" flipV="1">
            <a:off x="2809556" y="2336592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8" name="AutoShape 65"/>
          <p:cNvCxnSpPr>
            <a:cxnSpLocks noChangeShapeType="1"/>
            <a:endCxn id="105" idx="2"/>
          </p:cNvCxnSpPr>
          <p:nvPr/>
        </p:nvCxnSpPr>
        <p:spPr bwMode="auto">
          <a:xfrm rot="16200000" flipV="1">
            <a:off x="2360053" y="2786096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9" name="AutoShape 66"/>
          <p:cNvCxnSpPr>
            <a:cxnSpLocks noChangeShapeType="1"/>
            <a:endCxn id="104" idx="2"/>
          </p:cNvCxnSpPr>
          <p:nvPr/>
        </p:nvCxnSpPr>
        <p:spPr bwMode="auto">
          <a:xfrm rot="5400000" flipH="1" flipV="1">
            <a:off x="2809557" y="3188781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0" name="AutoShape 67"/>
          <p:cNvCxnSpPr>
            <a:cxnSpLocks noChangeShapeType="1"/>
            <a:endCxn id="104" idx="2"/>
          </p:cNvCxnSpPr>
          <p:nvPr/>
        </p:nvCxnSpPr>
        <p:spPr bwMode="auto">
          <a:xfrm rot="16200000" flipV="1">
            <a:off x="3259061" y="2786098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2" name="AutoShape 17"/>
          <p:cNvCxnSpPr>
            <a:cxnSpLocks noChangeShapeType="1"/>
          </p:cNvCxnSpPr>
          <p:nvPr/>
        </p:nvCxnSpPr>
        <p:spPr bwMode="auto">
          <a:xfrm rot="5400000" flipH="1" flipV="1">
            <a:off x="5798361" y="1166011"/>
            <a:ext cx="313090" cy="16286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3" name="AutoShape 17"/>
          <p:cNvCxnSpPr>
            <a:cxnSpLocks noChangeShapeType="1"/>
          </p:cNvCxnSpPr>
          <p:nvPr/>
        </p:nvCxnSpPr>
        <p:spPr bwMode="auto">
          <a:xfrm rot="16200000" flipV="1">
            <a:off x="5645962" y="1176480"/>
            <a:ext cx="313089" cy="141932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4" name="AutoShape 17"/>
          <p:cNvCxnSpPr>
            <a:cxnSpLocks noChangeShapeType="1"/>
          </p:cNvCxnSpPr>
          <p:nvPr/>
        </p:nvCxnSpPr>
        <p:spPr bwMode="auto">
          <a:xfrm rot="5400000">
            <a:off x="5712636" y="1242212"/>
            <a:ext cx="322615" cy="94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5" name="AutoShape 17"/>
          <p:cNvCxnSpPr>
            <a:cxnSpLocks noChangeShapeType="1"/>
          </p:cNvCxnSpPr>
          <p:nvPr/>
        </p:nvCxnSpPr>
        <p:spPr bwMode="auto">
          <a:xfrm rot="5400000" flipH="1" flipV="1">
            <a:off x="3065511" y="1159763"/>
            <a:ext cx="330905" cy="1575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6" name="AutoShape 17"/>
          <p:cNvCxnSpPr>
            <a:cxnSpLocks noChangeShapeType="1"/>
          </p:cNvCxnSpPr>
          <p:nvPr/>
        </p:nvCxnSpPr>
        <p:spPr bwMode="auto">
          <a:xfrm rot="16200000" flipV="1">
            <a:off x="2913112" y="1164913"/>
            <a:ext cx="330904" cy="14724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7" name="AutoShape 17"/>
          <p:cNvCxnSpPr>
            <a:cxnSpLocks noChangeShapeType="1"/>
          </p:cNvCxnSpPr>
          <p:nvPr/>
        </p:nvCxnSpPr>
        <p:spPr bwMode="auto">
          <a:xfrm rot="5400000">
            <a:off x="2983909" y="1235080"/>
            <a:ext cx="337190" cy="63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59" name="Rectangle 25"/>
          <p:cNvSpPr>
            <a:spLocks noChangeArrowheads="1"/>
          </p:cNvSpPr>
          <p:nvPr/>
        </p:nvSpPr>
        <p:spPr bwMode="auto">
          <a:xfrm>
            <a:off x="6796945" y="27026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160" name="Rectangle 26"/>
          <p:cNvSpPr>
            <a:spLocks noChangeArrowheads="1"/>
          </p:cNvSpPr>
          <p:nvPr/>
        </p:nvSpPr>
        <p:spPr bwMode="auto">
          <a:xfrm>
            <a:off x="5897935" y="27026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161" name="AutoShape 59"/>
          <p:cNvCxnSpPr>
            <a:cxnSpLocks noChangeShapeType="1"/>
            <a:stCxn id="160" idx="0"/>
            <a:endCxn id="94" idx="4"/>
          </p:cNvCxnSpPr>
          <p:nvPr/>
        </p:nvCxnSpPr>
        <p:spPr bwMode="auto">
          <a:xfrm rot="5400000" flipH="1" flipV="1">
            <a:off x="5901583" y="2525936"/>
            <a:ext cx="349419" cy="40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2" name="AutoShape 60"/>
          <p:cNvCxnSpPr>
            <a:cxnSpLocks noChangeShapeType="1"/>
            <a:stCxn id="159" idx="0"/>
            <a:endCxn id="94" idx="4"/>
          </p:cNvCxnSpPr>
          <p:nvPr/>
        </p:nvCxnSpPr>
        <p:spPr bwMode="auto">
          <a:xfrm rot="16200000" flipV="1">
            <a:off x="6351089" y="2080465"/>
            <a:ext cx="349419" cy="894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3" name="AutoShape 61"/>
          <p:cNvCxnSpPr>
            <a:cxnSpLocks noChangeShapeType="1"/>
            <a:stCxn id="159" idx="0"/>
            <a:endCxn id="95" idx="4"/>
          </p:cNvCxnSpPr>
          <p:nvPr/>
        </p:nvCxnSpPr>
        <p:spPr bwMode="auto">
          <a:xfrm rot="16200000" flipV="1">
            <a:off x="6796916" y="2526293"/>
            <a:ext cx="349419" cy="332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4" name="AutoShape 62"/>
          <p:cNvCxnSpPr>
            <a:cxnSpLocks noChangeShapeType="1"/>
            <a:stCxn id="160" idx="0"/>
            <a:endCxn id="95" idx="4"/>
          </p:cNvCxnSpPr>
          <p:nvPr/>
        </p:nvCxnSpPr>
        <p:spPr bwMode="auto">
          <a:xfrm rot="5400000" flipH="1" flipV="1">
            <a:off x="6347411" y="2080108"/>
            <a:ext cx="349419" cy="89569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5" name="AutoShape 63"/>
          <p:cNvCxnSpPr>
            <a:cxnSpLocks noChangeShapeType="1"/>
            <a:stCxn id="160" idx="3"/>
            <a:endCxn id="159" idx="1"/>
          </p:cNvCxnSpPr>
          <p:nvPr/>
        </p:nvCxnSpPr>
        <p:spPr bwMode="auto">
          <a:xfrm>
            <a:off x="6250614" y="2824025"/>
            <a:ext cx="546330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6" name="AutoShape 64"/>
          <p:cNvCxnSpPr>
            <a:cxnSpLocks noChangeShapeType="1"/>
            <a:endCxn id="159" idx="2"/>
          </p:cNvCxnSpPr>
          <p:nvPr/>
        </p:nvCxnSpPr>
        <p:spPr bwMode="auto">
          <a:xfrm rot="5400000" flipH="1" flipV="1">
            <a:off x="5854205" y="2311713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7" name="AutoShape 65"/>
          <p:cNvCxnSpPr>
            <a:cxnSpLocks noChangeShapeType="1"/>
            <a:endCxn id="160" idx="2"/>
          </p:cNvCxnSpPr>
          <p:nvPr/>
        </p:nvCxnSpPr>
        <p:spPr bwMode="auto">
          <a:xfrm rot="5400000" flipH="1" flipV="1">
            <a:off x="5404699" y="2761218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8" name="AutoShape 66"/>
          <p:cNvCxnSpPr>
            <a:cxnSpLocks noChangeShapeType="1"/>
            <a:endCxn id="160" idx="2"/>
          </p:cNvCxnSpPr>
          <p:nvPr/>
        </p:nvCxnSpPr>
        <p:spPr bwMode="auto">
          <a:xfrm rot="16200000" flipV="1">
            <a:off x="5854203" y="3165460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9" name="AutoShape 67"/>
          <p:cNvCxnSpPr>
            <a:cxnSpLocks noChangeShapeType="1"/>
            <a:endCxn id="159" idx="2"/>
          </p:cNvCxnSpPr>
          <p:nvPr/>
        </p:nvCxnSpPr>
        <p:spPr bwMode="auto">
          <a:xfrm rot="5400000" flipH="1" flipV="1">
            <a:off x="6303708" y="2761219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71" name="Rectangle 38"/>
          <p:cNvSpPr>
            <a:spLocks noChangeArrowheads="1"/>
          </p:cNvSpPr>
          <p:nvPr/>
        </p:nvSpPr>
        <p:spPr bwMode="auto">
          <a:xfrm>
            <a:off x="5943198" y="34307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172" name="Rectangle 39"/>
          <p:cNvSpPr>
            <a:spLocks noChangeArrowheads="1"/>
          </p:cNvSpPr>
          <p:nvPr/>
        </p:nvSpPr>
        <p:spPr bwMode="auto">
          <a:xfrm>
            <a:off x="5044188" y="34307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173" name="AutoShape 69"/>
          <p:cNvCxnSpPr>
            <a:cxnSpLocks noChangeShapeType="1"/>
            <a:stCxn id="177" idx="3"/>
            <a:endCxn id="171" idx="2"/>
          </p:cNvCxnSpPr>
          <p:nvPr/>
        </p:nvCxnSpPr>
        <p:spPr bwMode="auto">
          <a:xfrm rot="5400000" flipH="1" flipV="1">
            <a:off x="5460323" y="3436435"/>
            <a:ext cx="422129" cy="8962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74" name="AutoShape 70"/>
          <p:cNvCxnSpPr>
            <a:cxnSpLocks noChangeShapeType="1"/>
            <a:stCxn id="177" idx="3"/>
            <a:endCxn id="172" idx="2"/>
          </p:cNvCxnSpPr>
          <p:nvPr/>
        </p:nvCxnSpPr>
        <p:spPr bwMode="auto">
          <a:xfrm rot="16200000" flipV="1">
            <a:off x="5010819" y="3883229"/>
            <a:ext cx="422129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75" name="AutoShape 71"/>
          <p:cNvCxnSpPr>
            <a:cxnSpLocks noChangeShapeType="1"/>
            <a:stCxn id="178" idx="3"/>
            <a:endCxn id="172" idx="2"/>
          </p:cNvCxnSpPr>
          <p:nvPr/>
        </p:nvCxnSpPr>
        <p:spPr bwMode="auto">
          <a:xfrm rot="16200000" flipV="1">
            <a:off x="5460324" y="3433724"/>
            <a:ext cx="422129" cy="90172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76" name="AutoShape 72"/>
          <p:cNvCxnSpPr>
            <a:cxnSpLocks noChangeShapeType="1"/>
            <a:stCxn id="178" idx="3"/>
            <a:endCxn id="171" idx="2"/>
          </p:cNvCxnSpPr>
          <p:nvPr/>
        </p:nvCxnSpPr>
        <p:spPr bwMode="auto">
          <a:xfrm rot="16200000" flipV="1">
            <a:off x="5909829" y="3883228"/>
            <a:ext cx="422129" cy="271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1" name="AutoShape 69"/>
          <p:cNvCxnSpPr>
            <a:cxnSpLocks noChangeShapeType="1"/>
            <a:endCxn id="171" idx="2"/>
          </p:cNvCxnSpPr>
          <p:nvPr/>
        </p:nvCxnSpPr>
        <p:spPr bwMode="auto">
          <a:xfrm rot="5400000" flipH="1" flipV="1">
            <a:off x="5633255" y="3609367"/>
            <a:ext cx="422129" cy="5504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2" name="AutoShape 69"/>
          <p:cNvCxnSpPr>
            <a:cxnSpLocks noChangeShapeType="1"/>
            <a:stCxn id="221" idx="3"/>
            <a:endCxn id="172" idx="2"/>
          </p:cNvCxnSpPr>
          <p:nvPr/>
        </p:nvCxnSpPr>
        <p:spPr bwMode="auto">
          <a:xfrm rot="16200000" flipV="1">
            <a:off x="5183627" y="3710420"/>
            <a:ext cx="422598" cy="34879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84" name="Rectangle 38"/>
          <p:cNvSpPr>
            <a:spLocks noChangeArrowheads="1"/>
          </p:cNvSpPr>
          <p:nvPr/>
        </p:nvSpPr>
        <p:spPr bwMode="auto">
          <a:xfrm>
            <a:off x="7649134" y="34307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185" name="Rectangle 39"/>
          <p:cNvSpPr>
            <a:spLocks noChangeArrowheads="1"/>
          </p:cNvSpPr>
          <p:nvPr/>
        </p:nvSpPr>
        <p:spPr bwMode="auto">
          <a:xfrm>
            <a:off x="6750124" y="34307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cxnSp>
        <p:nvCxnSpPr>
          <p:cNvPr id="186" name="AutoShape 69"/>
          <p:cNvCxnSpPr>
            <a:cxnSpLocks noChangeShapeType="1"/>
            <a:stCxn id="217" idx="3"/>
            <a:endCxn id="184" idx="2"/>
          </p:cNvCxnSpPr>
          <p:nvPr/>
        </p:nvCxnSpPr>
        <p:spPr bwMode="auto">
          <a:xfrm rot="5400000" flipH="1" flipV="1">
            <a:off x="7168029" y="3433665"/>
            <a:ext cx="417591" cy="8973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7" name="AutoShape 70"/>
          <p:cNvCxnSpPr>
            <a:cxnSpLocks noChangeShapeType="1"/>
            <a:stCxn id="217" idx="3"/>
            <a:endCxn id="185" idx="2"/>
          </p:cNvCxnSpPr>
          <p:nvPr/>
        </p:nvCxnSpPr>
        <p:spPr bwMode="auto">
          <a:xfrm rot="16200000" flipV="1">
            <a:off x="6718524" y="3881460"/>
            <a:ext cx="417591" cy="1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8" name="AutoShape 71"/>
          <p:cNvCxnSpPr>
            <a:cxnSpLocks noChangeShapeType="1"/>
            <a:stCxn id="191" idx="3"/>
            <a:endCxn id="185" idx="2"/>
          </p:cNvCxnSpPr>
          <p:nvPr/>
        </p:nvCxnSpPr>
        <p:spPr bwMode="auto">
          <a:xfrm rot="16200000" flipV="1">
            <a:off x="7166875" y="3433108"/>
            <a:ext cx="420898" cy="90171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9" name="AutoShape 72"/>
          <p:cNvCxnSpPr>
            <a:cxnSpLocks noChangeShapeType="1"/>
            <a:stCxn id="191" idx="3"/>
            <a:endCxn id="184" idx="2"/>
          </p:cNvCxnSpPr>
          <p:nvPr/>
        </p:nvCxnSpPr>
        <p:spPr bwMode="auto">
          <a:xfrm rot="16200000" flipV="1">
            <a:off x="7616379" y="3882614"/>
            <a:ext cx="420898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4" name="AutoShape 69"/>
          <p:cNvCxnSpPr>
            <a:cxnSpLocks noChangeShapeType="1"/>
            <a:stCxn id="192" idx="3"/>
            <a:endCxn id="184" idx="2"/>
          </p:cNvCxnSpPr>
          <p:nvPr/>
        </p:nvCxnSpPr>
        <p:spPr bwMode="auto">
          <a:xfrm rot="5400000" flipH="1" flipV="1">
            <a:off x="7339806" y="3608750"/>
            <a:ext cx="420898" cy="55043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5" name="AutoShape 69"/>
          <p:cNvCxnSpPr>
            <a:cxnSpLocks noChangeShapeType="1"/>
            <a:stCxn id="192" idx="3"/>
            <a:endCxn id="185" idx="2"/>
          </p:cNvCxnSpPr>
          <p:nvPr/>
        </p:nvCxnSpPr>
        <p:spPr bwMode="auto">
          <a:xfrm rot="16200000" flipV="1">
            <a:off x="6890302" y="3709681"/>
            <a:ext cx="420898" cy="34857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6" name="AutoShape 64"/>
          <p:cNvCxnSpPr>
            <a:cxnSpLocks noChangeShapeType="1"/>
            <a:endCxn id="160" idx="2"/>
          </p:cNvCxnSpPr>
          <p:nvPr/>
        </p:nvCxnSpPr>
        <p:spPr bwMode="auto">
          <a:xfrm rot="16200000" flipV="1">
            <a:off x="6707171" y="2312492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7" name="AutoShape 65"/>
          <p:cNvCxnSpPr>
            <a:cxnSpLocks noChangeShapeType="1"/>
            <a:endCxn id="160" idx="2"/>
          </p:cNvCxnSpPr>
          <p:nvPr/>
        </p:nvCxnSpPr>
        <p:spPr bwMode="auto">
          <a:xfrm rot="16200000" flipV="1">
            <a:off x="6257668" y="2761996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8" name="AutoShape 66"/>
          <p:cNvCxnSpPr>
            <a:cxnSpLocks noChangeShapeType="1"/>
            <a:endCxn id="159" idx="2"/>
          </p:cNvCxnSpPr>
          <p:nvPr/>
        </p:nvCxnSpPr>
        <p:spPr bwMode="auto">
          <a:xfrm rot="5400000" flipH="1" flipV="1">
            <a:off x="6707172" y="3164681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9" name="AutoShape 67"/>
          <p:cNvCxnSpPr>
            <a:cxnSpLocks noChangeShapeType="1"/>
            <a:endCxn id="159" idx="2"/>
          </p:cNvCxnSpPr>
          <p:nvPr/>
        </p:nvCxnSpPr>
        <p:spPr bwMode="auto">
          <a:xfrm rot="16200000" flipV="1">
            <a:off x="7156676" y="2761998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203" name="TextBox 202"/>
          <p:cNvSpPr txBox="1"/>
          <p:nvPr/>
        </p:nvSpPr>
        <p:spPr>
          <a:xfrm>
            <a:off x="1425390" y="4659868"/>
            <a:ext cx="24359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2060"/>
                </a:solidFill>
                <a:latin typeface="+mn-lt"/>
              </a:rPr>
              <a:t>IP subnet (VLAN) #1</a:t>
            </a:r>
          </a:p>
        </p:txBody>
      </p:sp>
      <p:cxnSp>
        <p:nvCxnSpPr>
          <p:cNvPr id="128" name="AutoShape 64"/>
          <p:cNvCxnSpPr>
            <a:cxnSpLocks noChangeShapeType="1"/>
          </p:cNvCxnSpPr>
          <p:nvPr/>
        </p:nvCxnSpPr>
        <p:spPr bwMode="auto">
          <a:xfrm rot="5400000" flipH="1" flipV="1">
            <a:off x="1956590" y="2335865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9" name="AutoShape 65"/>
          <p:cNvCxnSpPr>
            <a:cxnSpLocks noChangeShapeType="1"/>
          </p:cNvCxnSpPr>
          <p:nvPr/>
        </p:nvCxnSpPr>
        <p:spPr bwMode="auto">
          <a:xfrm rot="5400000" flipH="1" flipV="1">
            <a:off x="1507084" y="2785370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1" name="AutoShape 66"/>
          <p:cNvCxnSpPr>
            <a:cxnSpLocks noChangeShapeType="1"/>
          </p:cNvCxnSpPr>
          <p:nvPr/>
        </p:nvCxnSpPr>
        <p:spPr bwMode="auto">
          <a:xfrm rot="16200000" flipV="1">
            <a:off x="1956588" y="3189612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5" name="AutoShape 67"/>
          <p:cNvCxnSpPr>
            <a:cxnSpLocks noChangeShapeType="1"/>
          </p:cNvCxnSpPr>
          <p:nvPr/>
        </p:nvCxnSpPr>
        <p:spPr bwMode="auto">
          <a:xfrm rot="5400000" flipH="1" flipV="1">
            <a:off x="2406093" y="2785371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0" name="AutoShape 64"/>
          <p:cNvCxnSpPr>
            <a:cxnSpLocks noChangeShapeType="1"/>
          </p:cNvCxnSpPr>
          <p:nvPr/>
        </p:nvCxnSpPr>
        <p:spPr bwMode="auto">
          <a:xfrm rot="16200000" flipV="1">
            <a:off x="2809556" y="2336644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1" name="AutoShape 65"/>
          <p:cNvCxnSpPr>
            <a:cxnSpLocks noChangeShapeType="1"/>
          </p:cNvCxnSpPr>
          <p:nvPr/>
        </p:nvCxnSpPr>
        <p:spPr bwMode="auto">
          <a:xfrm rot="16200000" flipV="1">
            <a:off x="2360053" y="2786148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2" name="AutoShape 66"/>
          <p:cNvCxnSpPr>
            <a:cxnSpLocks noChangeShapeType="1"/>
          </p:cNvCxnSpPr>
          <p:nvPr/>
        </p:nvCxnSpPr>
        <p:spPr bwMode="auto">
          <a:xfrm rot="5400000" flipH="1" flipV="1">
            <a:off x="2809557" y="3188833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8" name="AutoShape 67"/>
          <p:cNvCxnSpPr>
            <a:cxnSpLocks noChangeShapeType="1"/>
          </p:cNvCxnSpPr>
          <p:nvPr/>
        </p:nvCxnSpPr>
        <p:spPr bwMode="auto">
          <a:xfrm rot="16200000" flipV="1">
            <a:off x="3259061" y="2786150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200" name="U-Turn Arrow 199"/>
          <p:cNvSpPr/>
          <p:nvPr/>
        </p:nvSpPr>
        <p:spPr>
          <a:xfrm>
            <a:off x="2286000" y="1828852"/>
            <a:ext cx="4648200" cy="2236695"/>
          </a:xfrm>
          <a:prstGeom prst="uturnArrow">
            <a:avLst>
              <a:gd name="adj1" fmla="val 1668"/>
              <a:gd name="adj2" fmla="val 3566"/>
              <a:gd name="adj3" fmla="val 9573"/>
              <a:gd name="adj4" fmla="val 43750"/>
              <a:gd name="adj5" fmla="val 100000"/>
            </a:avLst>
          </a:prstGeom>
          <a:gradFill>
            <a:gsLst>
              <a:gs pos="0">
                <a:srgbClr val="660033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~ 200:1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412650" y="4657344"/>
            <a:ext cx="24359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C3300"/>
                </a:solidFill>
                <a:latin typeface="+mn-lt"/>
              </a:rPr>
              <a:t>IP subnet (VLAN) #2</a:t>
            </a:r>
          </a:p>
        </p:txBody>
      </p:sp>
      <p:sp>
        <p:nvSpPr>
          <p:cNvPr id="122" name="AutoShape 80"/>
          <p:cNvSpPr>
            <a:spLocks noChangeArrowheads="1"/>
          </p:cNvSpPr>
          <p:nvPr/>
        </p:nvSpPr>
        <p:spPr bwMode="auto">
          <a:xfrm rot="16171351">
            <a:off x="1091242" y="4206255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3" name="AutoShape 82"/>
          <p:cNvSpPr>
            <a:spLocks noChangeArrowheads="1"/>
          </p:cNvSpPr>
          <p:nvPr/>
        </p:nvSpPr>
        <p:spPr bwMode="auto">
          <a:xfrm rot="16171351">
            <a:off x="1982160" y="4214347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4" name="AutoShape 82"/>
          <p:cNvSpPr>
            <a:spLocks noChangeArrowheads="1"/>
          </p:cNvSpPr>
          <p:nvPr/>
        </p:nvSpPr>
        <p:spPr bwMode="auto">
          <a:xfrm rot="16171351">
            <a:off x="1437107" y="4206255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5" name="Rectangle 21"/>
          <p:cNvSpPr>
            <a:spLocks noChangeArrowheads="1"/>
          </p:cNvSpPr>
          <p:nvPr/>
        </p:nvSpPr>
        <p:spPr bwMode="auto">
          <a:xfrm>
            <a:off x="1780440" y="4202216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sp>
        <p:nvSpPr>
          <p:cNvPr id="138" name="AutoShape 80"/>
          <p:cNvSpPr>
            <a:spLocks noChangeArrowheads="1"/>
          </p:cNvSpPr>
          <p:nvPr/>
        </p:nvSpPr>
        <p:spPr bwMode="auto">
          <a:xfrm rot="16171351">
            <a:off x="2797178" y="42050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39" name="AutoShape 82"/>
          <p:cNvSpPr>
            <a:spLocks noChangeArrowheads="1"/>
          </p:cNvSpPr>
          <p:nvPr/>
        </p:nvSpPr>
        <p:spPr bwMode="auto">
          <a:xfrm rot="16171351">
            <a:off x="3696187" y="42050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143" name="AutoShape 82"/>
          <p:cNvSpPr>
            <a:spLocks noChangeArrowheads="1"/>
          </p:cNvSpPr>
          <p:nvPr/>
        </p:nvSpPr>
        <p:spPr bwMode="auto">
          <a:xfrm rot="16171351">
            <a:off x="3143042" y="42050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44" name="Rectangle 21"/>
          <p:cNvSpPr>
            <a:spLocks noChangeArrowheads="1"/>
          </p:cNvSpPr>
          <p:nvPr/>
        </p:nvSpPr>
        <p:spPr bwMode="auto">
          <a:xfrm>
            <a:off x="3480721" y="4200985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sp>
        <p:nvSpPr>
          <p:cNvPr id="177" name="AutoShape 80"/>
          <p:cNvSpPr>
            <a:spLocks noChangeArrowheads="1"/>
          </p:cNvSpPr>
          <p:nvPr/>
        </p:nvSpPr>
        <p:spPr bwMode="auto">
          <a:xfrm rot="16171351">
            <a:off x="4988857" y="4182155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78" name="AutoShape 82"/>
          <p:cNvSpPr>
            <a:spLocks noChangeArrowheads="1"/>
          </p:cNvSpPr>
          <p:nvPr/>
        </p:nvSpPr>
        <p:spPr bwMode="auto">
          <a:xfrm rot="16171351">
            <a:off x="5887867" y="4182155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80" name="Rectangle 21"/>
          <p:cNvSpPr>
            <a:spLocks noChangeArrowheads="1"/>
          </p:cNvSpPr>
          <p:nvPr/>
        </p:nvSpPr>
        <p:spPr bwMode="auto">
          <a:xfrm>
            <a:off x="5678055" y="4178116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sp>
        <p:nvSpPr>
          <p:cNvPr id="191" name="AutoShape 82"/>
          <p:cNvSpPr>
            <a:spLocks noChangeArrowheads="1"/>
          </p:cNvSpPr>
          <p:nvPr/>
        </p:nvSpPr>
        <p:spPr bwMode="auto">
          <a:xfrm rot="16171351">
            <a:off x="7593802" y="41809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92" name="AutoShape 82"/>
          <p:cNvSpPr>
            <a:spLocks noChangeArrowheads="1"/>
          </p:cNvSpPr>
          <p:nvPr/>
        </p:nvSpPr>
        <p:spPr bwMode="auto">
          <a:xfrm rot="16171351">
            <a:off x="7040657" y="41809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93" name="Rectangle 21"/>
          <p:cNvSpPr>
            <a:spLocks noChangeArrowheads="1"/>
          </p:cNvSpPr>
          <p:nvPr/>
        </p:nvSpPr>
        <p:spPr bwMode="auto">
          <a:xfrm>
            <a:off x="7378336" y="4176885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sp>
        <p:nvSpPr>
          <p:cNvPr id="217" name="AutoShape 80"/>
          <p:cNvSpPr>
            <a:spLocks noChangeArrowheads="1"/>
          </p:cNvSpPr>
          <p:nvPr/>
        </p:nvSpPr>
        <p:spPr bwMode="auto">
          <a:xfrm rot="16171351">
            <a:off x="6693793" y="417761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21" name="AutoShape 80"/>
          <p:cNvSpPr>
            <a:spLocks noChangeArrowheads="1"/>
          </p:cNvSpPr>
          <p:nvPr/>
        </p:nvSpPr>
        <p:spPr bwMode="auto">
          <a:xfrm rot="16171351">
            <a:off x="5334942" y="4182624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219" name="AutoShape 80"/>
          <p:cNvSpPr>
            <a:spLocks noChangeArrowheads="1"/>
          </p:cNvSpPr>
          <p:nvPr/>
        </p:nvSpPr>
        <p:spPr bwMode="auto">
          <a:xfrm rot="16171351">
            <a:off x="6693591" y="41751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8</a:t>
            </a:fld>
            <a:endParaRPr lang="en-US"/>
          </a:p>
        </p:txBody>
      </p:sp>
      <p:sp>
        <p:nvSpPr>
          <p:cNvPr id="151" name="Content Placeholder 54"/>
          <p:cNvSpPr>
            <a:spLocks noGrp="1"/>
          </p:cNvSpPr>
          <p:nvPr>
            <p:ph idx="1"/>
          </p:nvPr>
        </p:nvSpPr>
        <p:spPr>
          <a:xfrm>
            <a:off x="348344" y="5029200"/>
            <a:ext cx="8338456" cy="1219200"/>
          </a:xfrm>
        </p:spPr>
        <p:txBody>
          <a:bodyPr>
            <a:noAutofit/>
          </a:bodyPr>
          <a:lstStyle/>
          <a:p>
            <a:r>
              <a:rPr lang="en-US" dirty="0"/>
              <a:t>Dependence on high-cost proprietary routers</a:t>
            </a:r>
          </a:p>
          <a:p>
            <a:r>
              <a:rPr lang="en-US" dirty="0"/>
              <a:t>Extremely limited server-to-server capacity</a:t>
            </a:r>
          </a:p>
          <a:p>
            <a:r>
              <a:rPr lang="en-US" dirty="0"/>
              <a:t>Resource fragmentation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0573789"/>
      </p:ext>
    </p:extLst>
  </p:cSld>
  <p:clrMapOvr>
    <a:masterClrMapping/>
  </p:clrMapOvr>
  <p:transition advTm="1047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219" grpId="0" animBg="1"/>
      <p:bldP spid="15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/>
          <p:cNvSpPr/>
          <p:nvPr/>
        </p:nvSpPr>
        <p:spPr bwMode="auto">
          <a:xfrm>
            <a:off x="4902303" y="2543175"/>
            <a:ext cx="3281916" cy="24984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0000" dist="20000" dir="7200000" rotWithShape="0">
              <a:srgbClr val="000000">
                <a:alpha val="47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000" dirty="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sp>
        <p:nvSpPr>
          <p:cNvPr id="179" name="Freeform 178"/>
          <p:cNvSpPr/>
          <p:nvPr/>
        </p:nvSpPr>
        <p:spPr>
          <a:xfrm>
            <a:off x="996372" y="2197662"/>
            <a:ext cx="6250208" cy="2831538"/>
          </a:xfrm>
          <a:custGeom>
            <a:avLst/>
            <a:gdLst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85367 w 6247052"/>
              <a:gd name="connsiteY2" fmla="*/ 1844984 h 3778980"/>
              <a:gd name="connsiteX3" fmla="*/ 5607781 w 6247052"/>
              <a:gd name="connsiteY3" fmla="*/ 1844984 h 3778980"/>
              <a:gd name="connsiteX4" fmla="*/ 5615873 w 6247052"/>
              <a:gd name="connsiteY4" fmla="*/ 3479575 h 3778980"/>
              <a:gd name="connsiteX5" fmla="*/ 6222776 w 6247052"/>
              <a:gd name="connsiteY5" fmla="*/ 3487667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85367 w 6247052"/>
              <a:gd name="connsiteY2" fmla="*/ 1844984 h 3778980"/>
              <a:gd name="connsiteX3" fmla="*/ 5607781 w 6247052"/>
              <a:gd name="connsiteY3" fmla="*/ 1844984 h 3778980"/>
              <a:gd name="connsiteX4" fmla="*/ 5615873 w 6247052"/>
              <a:gd name="connsiteY4" fmla="*/ 3235503 h 3778980"/>
              <a:gd name="connsiteX5" fmla="*/ 6222776 w 6247052"/>
              <a:gd name="connsiteY5" fmla="*/ 3487667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85367 w 6247052"/>
              <a:gd name="connsiteY2" fmla="*/ 1844984 h 3778980"/>
              <a:gd name="connsiteX3" fmla="*/ 5607781 w 6247052"/>
              <a:gd name="connsiteY3" fmla="*/ 1844984 h 3778980"/>
              <a:gd name="connsiteX4" fmla="*/ 5615873 w 6247052"/>
              <a:gd name="connsiteY4" fmla="*/ 3235503 h 3778980"/>
              <a:gd name="connsiteX5" fmla="*/ 6222776 w 6247052"/>
              <a:gd name="connsiteY5" fmla="*/ 3243595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85367 w 6247052"/>
              <a:gd name="connsiteY2" fmla="*/ 1844984 h 3778980"/>
              <a:gd name="connsiteX3" fmla="*/ 5607781 w 6247052"/>
              <a:gd name="connsiteY3" fmla="*/ 1844984 h 3778980"/>
              <a:gd name="connsiteX4" fmla="*/ 5615873 w 6247052"/>
              <a:gd name="connsiteY4" fmla="*/ 3235503 h 3778980"/>
              <a:gd name="connsiteX5" fmla="*/ 6222776 w 6247052"/>
              <a:gd name="connsiteY5" fmla="*/ 3255798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94511 w 6247052"/>
              <a:gd name="connsiteY2" fmla="*/ 1356839 h 3778980"/>
              <a:gd name="connsiteX3" fmla="*/ 5607781 w 6247052"/>
              <a:gd name="connsiteY3" fmla="*/ 1844984 h 3778980"/>
              <a:gd name="connsiteX4" fmla="*/ 5615873 w 6247052"/>
              <a:gd name="connsiteY4" fmla="*/ 3235503 h 3778980"/>
              <a:gd name="connsiteX5" fmla="*/ 6222776 w 6247052"/>
              <a:gd name="connsiteY5" fmla="*/ 3255798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94511 w 6247052"/>
              <a:gd name="connsiteY2" fmla="*/ 1356839 h 3778980"/>
              <a:gd name="connsiteX3" fmla="*/ 5589493 w 6247052"/>
              <a:gd name="connsiteY3" fmla="*/ 1332432 h 3778980"/>
              <a:gd name="connsiteX4" fmla="*/ 5615873 w 6247052"/>
              <a:gd name="connsiteY4" fmla="*/ 3235503 h 3778980"/>
              <a:gd name="connsiteX5" fmla="*/ 6222776 w 6247052"/>
              <a:gd name="connsiteY5" fmla="*/ 3255798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94511 w 6247052"/>
              <a:gd name="connsiteY2" fmla="*/ 1356839 h 3778980"/>
              <a:gd name="connsiteX3" fmla="*/ 5607781 w 6247052"/>
              <a:gd name="connsiteY3" fmla="*/ 1381246 h 3778980"/>
              <a:gd name="connsiteX4" fmla="*/ 5615873 w 6247052"/>
              <a:gd name="connsiteY4" fmla="*/ 3235503 h 3778980"/>
              <a:gd name="connsiteX5" fmla="*/ 6222776 w 6247052"/>
              <a:gd name="connsiteY5" fmla="*/ 3255798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94511 w 6247052"/>
              <a:gd name="connsiteY2" fmla="*/ 1356839 h 3778980"/>
              <a:gd name="connsiteX3" fmla="*/ 5607781 w 6247052"/>
              <a:gd name="connsiteY3" fmla="*/ 1344636 h 3778980"/>
              <a:gd name="connsiteX4" fmla="*/ 5615873 w 6247052"/>
              <a:gd name="connsiteY4" fmla="*/ 3235503 h 3778980"/>
              <a:gd name="connsiteX5" fmla="*/ 6222776 w 6247052"/>
              <a:gd name="connsiteY5" fmla="*/ 3255798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57935 w 6247052"/>
              <a:gd name="connsiteY2" fmla="*/ 1369043 h 3778980"/>
              <a:gd name="connsiteX3" fmla="*/ 5607781 w 6247052"/>
              <a:gd name="connsiteY3" fmla="*/ 1344636 h 3778980"/>
              <a:gd name="connsiteX4" fmla="*/ 5615873 w 6247052"/>
              <a:gd name="connsiteY4" fmla="*/ 3235503 h 3778980"/>
              <a:gd name="connsiteX5" fmla="*/ 6222776 w 6247052"/>
              <a:gd name="connsiteY5" fmla="*/ 3255798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67079 w 6247052"/>
              <a:gd name="connsiteY2" fmla="*/ 1356839 h 3778980"/>
              <a:gd name="connsiteX3" fmla="*/ 5607781 w 6247052"/>
              <a:gd name="connsiteY3" fmla="*/ 1344636 h 3778980"/>
              <a:gd name="connsiteX4" fmla="*/ 5615873 w 6247052"/>
              <a:gd name="connsiteY4" fmla="*/ 3235503 h 3778980"/>
              <a:gd name="connsiteX5" fmla="*/ 6222776 w 6247052"/>
              <a:gd name="connsiteY5" fmla="*/ 3255798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50208"/>
              <a:gd name="connsiteY0" fmla="*/ 3762796 h 3778980"/>
              <a:gd name="connsiteX1" fmla="*/ 3285367 w 6250208"/>
              <a:gd name="connsiteY1" fmla="*/ 3778980 h 3778980"/>
              <a:gd name="connsiteX2" fmla="*/ 3267079 w 6250208"/>
              <a:gd name="connsiteY2" fmla="*/ 1356839 h 3778980"/>
              <a:gd name="connsiteX3" fmla="*/ 5607781 w 6250208"/>
              <a:gd name="connsiteY3" fmla="*/ 1344636 h 3778980"/>
              <a:gd name="connsiteX4" fmla="*/ 5615873 w 6250208"/>
              <a:gd name="connsiteY4" fmla="*/ 3235503 h 3778980"/>
              <a:gd name="connsiteX5" fmla="*/ 6250208 w 6250208"/>
              <a:gd name="connsiteY5" fmla="*/ 3231391 h 3778980"/>
              <a:gd name="connsiteX6" fmla="*/ 6247052 w 6250208"/>
              <a:gd name="connsiteY6" fmla="*/ 0 h 3778980"/>
              <a:gd name="connsiteX7" fmla="*/ 0 w 6250208"/>
              <a:gd name="connsiteY7" fmla="*/ 0 h 3778980"/>
              <a:gd name="connsiteX8" fmla="*/ 0 w 6250208"/>
              <a:gd name="connsiteY8" fmla="*/ 3762796 h 3778980"/>
              <a:gd name="connsiteX0" fmla="*/ 0 w 6250208"/>
              <a:gd name="connsiteY0" fmla="*/ 3762796 h 3778980"/>
              <a:gd name="connsiteX1" fmla="*/ 3285367 w 6250208"/>
              <a:gd name="connsiteY1" fmla="*/ 3778980 h 3778980"/>
              <a:gd name="connsiteX2" fmla="*/ 3288415 w 6250208"/>
              <a:gd name="connsiteY2" fmla="*/ 1356839 h 3778980"/>
              <a:gd name="connsiteX3" fmla="*/ 5607781 w 6250208"/>
              <a:gd name="connsiteY3" fmla="*/ 1344636 h 3778980"/>
              <a:gd name="connsiteX4" fmla="*/ 5615873 w 6250208"/>
              <a:gd name="connsiteY4" fmla="*/ 3235503 h 3778980"/>
              <a:gd name="connsiteX5" fmla="*/ 6250208 w 6250208"/>
              <a:gd name="connsiteY5" fmla="*/ 3231391 h 3778980"/>
              <a:gd name="connsiteX6" fmla="*/ 6247052 w 6250208"/>
              <a:gd name="connsiteY6" fmla="*/ 0 h 3778980"/>
              <a:gd name="connsiteX7" fmla="*/ 0 w 6250208"/>
              <a:gd name="connsiteY7" fmla="*/ 0 h 3778980"/>
              <a:gd name="connsiteX8" fmla="*/ 0 w 6250208"/>
              <a:gd name="connsiteY8" fmla="*/ 3762796 h 377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0208" h="3778980">
                <a:moveTo>
                  <a:pt x="0" y="3762796"/>
                </a:moveTo>
                <a:lnTo>
                  <a:pt x="3285367" y="3778980"/>
                </a:lnTo>
                <a:lnTo>
                  <a:pt x="3288415" y="1356839"/>
                </a:lnTo>
                <a:lnTo>
                  <a:pt x="5607781" y="1344636"/>
                </a:lnTo>
                <a:cubicBezTo>
                  <a:pt x="5610478" y="1889500"/>
                  <a:pt x="5613176" y="2690639"/>
                  <a:pt x="5615873" y="3235503"/>
                </a:cubicBezTo>
                <a:lnTo>
                  <a:pt x="6250208" y="3231391"/>
                </a:lnTo>
                <a:lnTo>
                  <a:pt x="6247052" y="0"/>
                </a:lnTo>
                <a:lnTo>
                  <a:pt x="0" y="0"/>
                </a:lnTo>
                <a:cubicBezTo>
                  <a:pt x="5395" y="1251568"/>
                  <a:pt x="10789" y="2503136"/>
                  <a:pt x="0" y="3762796"/>
                </a:cubicBezTo>
                <a:close/>
              </a:path>
            </a:pathLst>
          </a:custGeom>
          <a:ln>
            <a:noFill/>
            <a:headEnd type="none" w="med" len="med"/>
            <a:tailEnd type="none" w="med" len="med"/>
          </a:ln>
          <a:effectLst>
            <a:outerShdw blurRad="40000" dist="20000" dir="7200000" rotWithShape="0">
              <a:srgbClr val="000000">
                <a:alpha val="47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004688" y="2538700"/>
            <a:ext cx="3262512" cy="24905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0000" dist="20000" dir="7200000" rotWithShape="0">
              <a:srgbClr val="000000">
                <a:alpha val="47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000" dirty="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2984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And More Problems …</a:t>
            </a:r>
          </a:p>
        </p:txBody>
      </p:sp>
      <p:sp>
        <p:nvSpPr>
          <p:cNvPr id="86" name="Oval 7"/>
          <p:cNvSpPr>
            <a:spLocks noChangeArrowheads="1"/>
          </p:cNvSpPr>
          <p:nvPr/>
        </p:nvSpPr>
        <p:spPr bwMode="auto">
          <a:xfrm>
            <a:off x="2964167" y="1403990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CR</a:t>
            </a:r>
          </a:p>
        </p:txBody>
      </p:sp>
      <p:sp>
        <p:nvSpPr>
          <p:cNvPr id="91" name="Oval 8"/>
          <p:cNvSpPr>
            <a:spLocks noChangeArrowheads="1"/>
          </p:cNvSpPr>
          <p:nvPr/>
        </p:nvSpPr>
        <p:spPr bwMode="auto">
          <a:xfrm>
            <a:off x="5685451" y="1403990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>
                <a:latin typeface="+mn-lt"/>
              </a:rPr>
              <a:t>CR</a:t>
            </a:r>
            <a:endParaRPr lang="en-US" sz="2000" b="1" dirty="0">
              <a:latin typeface="+mn-lt"/>
            </a:endParaRPr>
          </a:p>
        </p:txBody>
      </p:sp>
      <p:sp>
        <p:nvSpPr>
          <p:cNvPr id="92" name="Oval 9"/>
          <p:cNvSpPr>
            <a:spLocks noChangeArrowheads="1"/>
          </p:cNvSpPr>
          <p:nvPr/>
        </p:nvSpPr>
        <p:spPr bwMode="auto">
          <a:xfrm>
            <a:off x="1988956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/>
              <a:t>AR</a:t>
            </a:r>
          </a:p>
        </p:txBody>
      </p:sp>
      <p:sp>
        <p:nvSpPr>
          <p:cNvPr id="93" name="Oval 10"/>
          <p:cNvSpPr>
            <a:spLocks noChangeArrowheads="1"/>
          </p:cNvSpPr>
          <p:nvPr/>
        </p:nvSpPr>
        <p:spPr bwMode="auto">
          <a:xfrm>
            <a:off x="2887968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94" name="Oval 11"/>
          <p:cNvSpPr>
            <a:spLocks noChangeArrowheads="1"/>
          </p:cNvSpPr>
          <p:nvPr/>
        </p:nvSpPr>
        <p:spPr bwMode="auto">
          <a:xfrm>
            <a:off x="5890290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95" name="Oval 12"/>
          <p:cNvSpPr>
            <a:spLocks noChangeArrowheads="1"/>
          </p:cNvSpPr>
          <p:nvPr/>
        </p:nvSpPr>
        <p:spPr bwMode="auto">
          <a:xfrm>
            <a:off x="6781945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cxnSp>
        <p:nvCxnSpPr>
          <p:cNvPr id="96" name="AutoShape 13"/>
          <p:cNvCxnSpPr>
            <a:cxnSpLocks noChangeShapeType="1"/>
            <a:stCxn id="86" idx="4"/>
            <a:endCxn id="92" idx="0"/>
          </p:cNvCxnSpPr>
          <p:nvPr/>
        </p:nvCxnSpPr>
        <p:spPr bwMode="auto">
          <a:xfrm rot="5400000">
            <a:off x="2453546" y="1391011"/>
            <a:ext cx="422073" cy="97521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7" name="AutoShape 14"/>
          <p:cNvCxnSpPr>
            <a:cxnSpLocks noChangeShapeType="1"/>
            <a:stCxn id="92" idx="0"/>
            <a:endCxn id="91" idx="4"/>
          </p:cNvCxnSpPr>
          <p:nvPr/>
        </p:nvCxnSpPr>
        <p:spPr bwMode="auto">
          <a:xfrm rot="5400000" flipH="1" flipV="1">
            <a:off x="3814187" y="30370"/>
            <a:ext cx="422073" cy="369649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8" name="AutoShape 15"/>
          <p:cNvCxnSpPr>
            <a:cxnSpLocks noChangeShapeType="1"/>
            <a:stCxn id="91" idx="4"/>
            <a:endCxn id="93" idx="0"/>
          </p:cNvCxnSpPr>
          <p:nvPr/>
        </p:nvCxnSpPr>
        <p:spPr bwMode="auto">
          <a:xfrm rot="5400000">
            <a:off x="4263694" y="479875"/>
            <a:ext cx="422073" cy="279748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9" name="AutoShape 16"/>
          <p:cNvCxnSpPr>
            <a:cxnSpLocks noChangeShapeType="1"/>
            <a:stCxn id="91" idx="4"/>
            <a:endCxn id="94" idx="0"/>
          </p:cNvCxnSpPr>
          <p:nvPr/>
        </p:nvCxnSpPr>
        <p:spPr bwMode="auto">
          <a:xfrm rot="16200000" flipH="1">
            <a:off x="5764854" y="1776196"/>
            <a:ext cx="422073" cy="20483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0" name="AutoShape 17"/>
          <p:cNvCxnSpPr>
            <a:cxnSpLocks noChangeShapeType="1"/>
            <a:stCxn id="91" idx="4"/>
            <a:endCxn id="95" idx="0"/>
          </p:cNvCxnSpPr>
          <p:nvPr/>
        </p:nvCxnSpPr>
        <p:spPr bwMode="auto">
          <a:xfrm rot="16200000" flipH="1">
            <a:off x="6210682" y="1330369"/>
            <a:ext cx="422073" cy="109649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1" name="AutoShape 18"/>
          <p:cNvCxnSpPr>
            <a:cxnSpLocks noChangeShapeType="1"/>
            <a:stCxn id="86" idx="4"/>
            <a:endCxn id="95" idx="0"/>
          </p:cNvCxnSpPr>
          <p:nvPr/>
        </p:nvCxnSpPr>
        <p:spPr bwMode="auto">
          <a:xfrm rot="16200000" flipH="1">
            <a:off x="4850040" y="-30273"/>
            <a:ext cx="422073" cy="381777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2" name="AutoShape 19"/>
          <p:cNvCxnSpPr>
            <a:cxnSpLocks noChangeShapeType="1"/>
            <a:stCxn id="86" idx="4"/>
            <a:endCxn id="93" idx="0"/>
          </p:cNvCxnSpPr>
          <p:nvPr/>
        </p:nvCxnSpPr>
        <p:spPr bwMode="auto">
          <a:xfrm rot="5400000">
            <a:off x="2903052" y="1840517"/>
            <a:ext cx="422073" cy="76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3" name="AutoShape 20"/>
          <p:cNvCxnSpPr>
            <a:cxnSpLocks noChangeShapeType="1"/>
            <a:stCxn id="86" idx="4"/>
            <a:endCxn id="94" idx="0"/>
          </p:cNvCxnSpPr>
          <p:nvPr/>
        </p:nvCxnSpPr>
        <p:spPr bwMode="auto">
          <a:xfrm rot="16200000" flipH="1">
            <a:off x="4404212" y="415554"/>
            <a:ext cx="422073" cy="292612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04" name="Rectangle 25"/>
          <p:cNvSpPr>
            <a:spLocks noChangeArrowheads="1"/>
          </p:cNvSpPr>
          <p:nvPr/>
        </p:nvSpPr>
        <p:spPr bwMode="auto">
          <a:xfrm>
            <a:off x="2899330" y="27267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105" name="Rectangle 26"/>
          <p:cNvSpPr>
            <a:spLocks noChangeArrowheads="1"/>
          </p:cNvSpPr>
          <p:nvPr/>
        </p:nvSpPr>
        <p:spPr bwMode="auto">
          <a:xfrm>
            <a:off x="2000320" y="27267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106" name="AutoShape 59"/>
          <p:cNvCxnSpPr>
            <a:cxnSpLocks noChangeShapeType="1"/>
            <a:stCxn id="105" idx="0"/>
            <a:endCxn id="92" idx="4"/>
          </p:cNvCxnSpPr>
          <p:nvPr/>
        </p:nvCxnSpPr>
        <p:spPr bwMode="auto">
          <a:xfrm rot="5400000" flipH="1" flipV="1">
            <a:off x="1990059" y="2539845"/>
            <a:ext cx="373519" cy="31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7" name="AutoShape 60"/>
          <p:cNvCxnSpPr>
            <a:cxnSpLocks noChangeShapeType="1"/>
            <a:stCxn id="104" idx="0"/>
            <a:endCxn id="92" idx="4"/>
          </p:cNvCxnSpPr>
          <p:nvPr/>
        </p:nvCxnSpPr>
        <p:spPr bwMode="auto">
          <a:xfrm rot="16200000" flipV="1">
            <a:off x="2439564" y="2090656"/>
            <a:ext cx="373519" cy="89869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8" name="AutoShape 61"/>
          <p:cNvCxnSpPr>
            <a:cxnSpLocks noChangeShapeType="1"/>
            <a:stCxn id="104" idx="0"/>
            <a:endCxn id="93" idx="4"/>
          </p:cNvCxnSpPr>
          <p:nvPr/>
        </p:nvCxnSpPr>
        <p:spPr bwMode="auto">
          <a:xfrm rot="5400000" flipH="1" flipV="1">
            <a:off x="2889070" y="2539844"/>
            <a:ext cx="373519" cy="31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9" name="AutoShape 62"/>
          <p:cNvCxnSpPr>
            <a:cxnSpLocks noChangeShapeType="1"/>
            <a:stCxn id="105" idx="0"/>
            <a:endCxn id="93" idx="4"/>
          </p:cNvCxnSpPr>
          <p:nvPr/>
        </p:nvCxnSpPr>
        <p:spPr bwMode="auto">
          <a:xfrm rot="5400000" flipH="1" flipV="1">
            <a:off x="2439565" y="2090339"/>
            <a:ext cx="373519" cy="89932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0" name="AutoShape 63"/>
          <p:cNvCxnSpPr>
            <a:cxnSpLocks noChangeShapeType="1"/>
            <a:stCxn id="105" idx="3"/>
            <a:endCxn id="104" idx="1"/>
          </p:cNvCxnSpPr>
          <p:nvPr/>
        </p:nvCxnSpPr>
        <p:spPr bwMode="auto">
          <a:xfrm>
            <a:off x="2352999" y="2848125"/>
            <a:ext cx="546330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1" name="AutoShape 64"/>
          <p:cNvCxnSpPr>
            <a:cxnSpLocks noChangeShapeType="1"/>
            <a:endCxn id="104" idx="2"/>
          </p:cNvCxnSpPr>
          <p:nvPr/>
        </p:nvCxnSpPr>
        <p:spPr bwMode="auto">
          <a:xfrm rot="5400000" flipH="1" flipV="1">
            <a:off x="1956590" y="2335813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2" name="AutoShape 65"/>
          <p:cNvCxnSpPr>
            <a:cxnSpLocks noChangeShapeType="1"/>
            <a:endCxn id="105" idx="2"/>
          </p:cNvCxnSpPr>
          <p:nvPr/>
        </p:nvCxnSpPr>
        <p:spPr bwMode="auto">
          <a:xfrm rot="5400000" flipH="1" flipV="1">
            <a:off x="1507084" y="2785318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3" name="AutoShape 66"/>
          <p:cNvCxnSpPr>
            <a:cxnSpLocks noChangeShapeType="1"/>
            <a:endCxn id="105" idx="2"/>
          </p:cNvCxnSpPr>
          <p:nvPr/>
        </p:nvCxnSpPr>
        <p:spPr bwMode="auto">
          <a:xfrm rot="16200000" flipV="1">
            <a:off x="1956588" y="3189560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4" name="AutoShape 67"/>
          <p:cNvCxnSpPr>
            <a:cxnSpLocks noChangeShapeType="1"/>
            <a:endCxn id="104" idx="2"/>
          </p:cNvCxnSpPr>
          <p:nvPr/>
        </p:nvCxnSpPr>
        <p:spPr bwMode="auto">
          <a:xfrm rot="5400000" flipH="1" flipV="1">
            <a:off x="2406093" y="2785319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16" name="Rectangle 38"/>
          <p:cNvSpPr>
            <a:spLocks noChangeArrowheads="1"/>
          </p:cNvSpPr>
          <p:nvPr/>
        </p:nvSpPr>
        <p:spPr bwMode="auto">
          <a:xfrm>
            <a:off x="2045583" y="34548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sp>
        <p:nvSpPr>
          <p:cNvPr id="117" name="Rectangle 39"/>
          <p:cNvSpPr>
            <a:spLocks noChangeArrowheads="1"/>
          </p:cNvSpPr>
          <p:nvPr/>
        </p:nvSpPr>
        <p:spPr bwMode="auto">
          <a:xfrm>
            <a:off x="1146573" y="34548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118" name="AutoShape 69"/>
          <p:cNvCxnSpPr>
            <a:cxnSpLocks noChangeShapeType="1"/>
            <a:stCxn id="122" idx="3"/>
            <a:endCxn id="116" idx="2"/>
          </p:cNvCxnSpPr>
          <p:nvPr/>
        </p:nvCxnSpPr>
        <p:spPr bwMode="auto">
          <a:xfrm rot="5400000" flipH="1" flipV="1">
            <a:off x="1562708" y="3460535"/>
            <a:ext cx="422129" cy="8962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9" name="AutoShape 70"/>
          <p:cNvCxnSpPr>
            <a:cxnSpLocks noChangeShapeType="1"/>
            <a:stCxn id="122" idx="3"/>
            <a:endCxn id="117" idx="2"/>
          </p:cNvCxnSpPr>
          <p:nvPr/>
        </p:nvCxnSpPr>
        <p:spPr bwMode="auto">
          <a:xfrm rot="16200000" flipV="1">
            <a:off x="1113204" y="3907329"/>
            <a:ext cx="422129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0" name="AutoShape 71"/>
          <p:cNvCxnSpPr>
            <a:cxnSpLocks noChangeShapeType="1"/>
            <a:stCxn id="123" idx="3"/>
            <a:endCxn id="117" idx="2"/>
          </p:cNvCxnSpPr>
          <p:nvPr/>
        </p:nvCxnSpPr>
        <p:spPr bwMode="auto">
          <a:xfrm rot="16200000" flipV="1">
            <a:off x="1554617" y="3465916"/>
            <a:ext cx="430221" cy="89362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1" name="AutoShape 72"/>
          <p:cNvCxnSpPr>
            <a:cxnSpLocks noChangeShapeType="1"/>
            <a:stCxn id="123" idx="3"/>
            <a:endCxn id="116" idx="2"/>
          </p:cNvCxnSpPr>
          <p:nvPr/>
        </p:nvCxnSpPr>
        <p:spPr bwMode="auto">
          <a:xfrm rot="5400000" flipH="1" flipV="1">
            <a:off x="2004122" y="3910039"/>
            <a:ext cx="430221" cy="5382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6" name="AutoShape 69"/>
          <p:cNvCxnSpPr>
            <a:cxnSpLocks noChangeShapeType="1"/>
            <a:stCxn id="124" idx="3"/>
            <a:endCxn id="116" idx="2"/>
          </p:cNvCxnSpPr>
          <p:nvPr/>
        </p:nvCxnSpPr>
        <p:spPr bwMode="auto">
          <a:xfrm rot="5400000" flipH="1" flipV="1">
            <a:off x="1735640" y="3633467"/>
            <a:ext cx="422129" cy="5504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7" name="AutoShape 69"/>
          <p:cNvCxnSpPr>
            <a:cxnSpLocks noChangeShapeType="1"/>
            <a:stCxn id="124" idx="3"/>
            <a:endCxn id="117" idx="2"/>
          </p:cNvCxnSpPr>
          <p:nvPr/>
        </p:nvCxnSpPr>
        <p:spPr bwMode="auto">
          <a:xfrm rot="16200000" flipV="1">
            <a:off x="1286136" y="3734397"/>
            <a:ext cx="422129" cy="34857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30" name="Rectangle 38"/>
          <p:cNvSpPr>
            <a:spLocks noChangeArrowheads="1"/>
          </p:cNvSpPr>
          <p:nvPr/>
        </p:nvSpPr>
        <p:spPr bwMode="auto">
          <a:xfrm>
            <a:off x="3751519" y="34548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132" name="Rectangle 39"/>
          <p:cNvSpPr>
            <a:spLocks noChangeArrowheads="1"/>
          </p:cNvSpPr>
          <p:nvPr/>
        </p:nvSpPr>
        <p:spPr bwMode="auto">
          <a:xfrm>
            <a:off x="2852509" y="34548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cxnSp>
        <p:nvCxnSpPr>
          <p:cNvPr id="133" name="AutoShape 69"/>
          <p:cNvCxnSpPr>
            <a:cxnSpLocks noChangeShapeType="1"/>
            <a:stCxn id="138" idx="3"/>
            <a:endCxn id="130" idx="2"/>
          </p:cNvCxnSpPr>
          <p:nvPr/>
        </p:nvCxnSpPr>
        <p:spPr bwMode="auto">
          <a:xfrm rot="5400000" flipH="1" flipV="1">
            <a:off x="3269259" y="3459919"/>
            <a:ext cx="420898" cy="8963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4" name="AutoShape 70"/>
          <p:cNvCxnSpPr>
            <a:cxnSpLocks noChangeShapeType="1"/>
            <a:stCxn id="138" idx="3"/>
            <a:endCxn id="132" idx="2"/>
          </p:cNvCxnSpPr>
          <p:nvPr/>
        </p:nvCxnSpPr>
        <p:spPr bwMode="auto">
          <a:xfrm rot="16200000" flipV="1">
            <a:off x="2819755" y="3906713"/>
            <a:ext cx="420898" cy="270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6" name="AutoShape 71"/>
          <p:cNvCxnSpPr>
            <a:cxnSpLocks noChangeShapeType="1"/>
            <a:stCxn id="139" idx="3"/>
            <a:endCxn id="132" idx="2"/>
          </p:cNvCxnSpPr>
          <p:nvPr/>
        </p:nvCxnSpPr>
        <p:spPr bwMode="auto">
          <a:xfrm rot="16200000" flipV="1">
            <a:off x="3269260" y="3457208"/>
            <a:ext cx="420898" cy="90171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7" name="AutoShape 72"/>
          <p:cNvCxnSpPr>
            <a:cxnSpLocks noChangeShapeType="1"/>
            <a:stCxn id="139" idx="3"/>
            <a:endCxn id="130" idx="2"/>
          </p:cNvCxnSpPr>
          <p:nvPr/>
        </p:nvCxnSpPr>
        <p:spPr bwMode="auto">
          <a:xfrm rot="16200000" flipV="1">
            <a:off x="3718764" y="3906714"/>
            <a:ext cx="420898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5" name="AutoShape 69"/>
          <p:cNvCxnSpPr>
            <a:cxnSpLocks noChangeShapeType="1"/>
            <a:stCxn id="143" idx="3"/>
            <a:endCxn id="130" idx="2"/>
          </p:cNvCxnSpPr>
          <p:nvPr/>
        </p:nvCxnSpPr>
        <p:spPr bwMode="auto">
          <a:xfrm rot="5400000" flipH="1" flipV="1">
            <a:off x="3442191" y="3632850"/>
            <a:ext cx="420898" cy="55043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6" name="AutoShape 69"/>
          <p:cNvCxnSpPr>
            <a:cxnSpLocks noChangeShapeType="1"/>
            <a:stCxn id="143" idx="3"/>
            <a:endCxn id="132" idx="2"/>
          </p:cNvCxnSpPr>
          <p:nvPr/>
        </p:nvCxnSpPr>
        <p:spPr bwMode="auto">
          <a:xfrm rot="16200000" flipV="1">
            <a:off x="2992687" y="3733781"/>
            <a:ext cx="420898" cy="34857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7" name="AutoShape 64"/>
          <p:cNvCxnSpPr>
            <a:cxnSpLocks noChangeShapeType="1"/>
            <a:endCxn id="105" idx="2"/>
          </p:cNvCxnSpPr>
          <p:nvPr/>
        </p:nvCxnSpPr>
        <p:spPr bwMode="auto">
          <a:xfrm rot="16200000" flipV="1">
            <a:off x="2809556" y="2336592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8" name="AutoShape 65"/>
          <p:cNvCxnSpPr>
            <a:cxnSpLocks noChangeShapeType="1"/>
            <a:endCxn id="105" idx="2"/>
          </p:cNvCxnSpPr>
          <p:nvPr/>
        </p:nvCxnSpPr>
        <p:spPr bwMode="auto">
          <a:xfrm rot="16200000" flipV="1">
            <a:off x="2360053" y="2786096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9" name="AutoShape 66"/>
          <p:cNvCxnSpPr>
            <a:cxnSpLocks noChangeShapeType="1"/>
            <a:endCxn id="104" idx="2"/>
          </p:cNvCxnSpPr>
          <p:nvPr/>
        </p:nvCxnSpPr>
        <p:spPr bwMode="auto">
          <a:xfrm rot="5400000" flipH="1" flipV="1">
            <a:off x="2809557" y="3188781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0" name="AutoShape 67"/>
          <p:cNvCxnSpPr>
            <a:cxnSpLocks noChangeShapeType="1"/>
            <a:endCxn id="104" idx="2"/>
          </p:cNvCxnSpPr>
          <p:nvPr/>
        </p:nvCxnSpPr>
        <p:spPr bwMode="auto">
          <a:xfrm rot="16200000" flipV="1">
            <a:off x="3259061" y="2786098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2" name="AutoShape 17"/>
          <p:cNvCxnSpPr>
            <a:cxnSpLocks noChangeShapeType="1"/>
          </p:cNvCxnSpPr>
          <p:nvPr/>
        </p:nvCxnSpPr>
        <p:spPr bwMode="auto">
          <a:xfrm rot="5400000" flipH="1" flipV="1">
            <a:off x="5798361" y="1166011"/>
            <a:ext cx="313090" cy="16286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3" name="AutoShape 17"/>
          <p:cNvCxnSpPr>
            <a:cxnSpLocks noChangeShapeType="1"/>
          </p:cNvCxnSpPr>
          <p:nvPr/>
        </p:nvCxnSpPr>
        <p:spPr bwMode="auto">
          <a:xfrm rot="16200000" flipV="1">
            <a:off x="5645962" y="1176480"/>
            <a:ext cx="313089" cy="141932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4" name="AutoShape 17"/>
          <p:cNvCxnSpPr>
            <a:cxnSpLocks noChangeShapeType="1"/>
          </p:cNvCxnSpPr>
          <p:nvPr/>
        </p:nvCxnSpPr>
        <p:spPr bwMode="auto">
          <a:xfrm rot="5400000">
            <a:off x="5712636" y="1242212"/>
            <a:ext cx="322615" cy="94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5" name="AutoShape 17"/>
          <p:cNvCxnSpPr>
            <a:cxnSpLocks noChangeShapeType="1"/>
          </p:cNvCxnSpPr>
          <p:nvPr/>
        </p:nvCxnSpPr>
        <p:spPr bwMode="auto">
          <a:xfrm rot="5400000" flipH="1" flipV="1">
            <a:off x="3065511" y="1159763"/>
            <a:ext cx="330905" cy="1575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6" name="AutoShape 17"/>
          <p:cNvCxnSpPr>
            <a:cxnSpLocks noChangeShapeType="1"/>
          </p:cNvCxnSpPr>
          <p:nvPr/>
        </p:nvCxnSpPr>
        <p:spPr bwMode="auto">
          <a:xfrm rot="16200000" flipV="1">
            <a:off x="2913112" y="1164913"/>
            <a:ext cx="330904" cy="14724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7" name="AutoShape 17"/>
          <p:cNvCxnSpPr>
            <a:cxnSpLocks noChangeShapeType="1"/>
          </p:cNvCxnSpPr>
          <p:nvPr/>
        </p:nvCxnSpPr>
        <p:spPr bwMode="auto">
          <a:xfrm rot="5400000">
            <a:off x="2983909" y="1235080"/>
            <a:ext cx="337190" cy="63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59" name="Rectangle 25"/>
          <p:cNvSpPr>
            <a:spLocks noChangeArrowheads="1"/>
          </p:cNvSpPr>
          <p:nvPr/>
        </p:nvSpPr>
        <p:spPr bwMode="auto">
          <a:xfrm>
            <a:off x="6796945" y="27026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160" name="Rectangle 26"/>
          <p:cNvSpPr>
            <a:spLocks noChangeArrowheads="1"/>
          </p:cNvSpPr>
          <p:nvPr/>
        </p:nvSpPr>
        <p:spPr bwMode="auto">
          <a:xfrm>
            <a:off x="5897935" y="27026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161" name="AutoShape 59"/>
          <p:cNvCxnSpPr>
            <a:cxnSpLocks noChangeShapeType="1"/>
            <a:stCxn id="160" idx="0"/>
            <a:endCxn id="94" idx="4"/>
          </p:cNvCxnSpPr>
          <p:nvPr/>
        </p:nvCxnSpPr>
        <p:spPr bwMode="auto">
          <a:xfrm rot="5400000" flipH="1" flipV="1">
            <a:off x="5901583" y="2525936"/>
            <a:ext cx="349419" cy="40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2" name="AutoShape 60"/>
          <p:cNvCxnSpPr>
            <a:cxnSpLocks noChangeShapeType="1"/>
            <a:stCxn id="159" idx="0"/>
            <a:endCxn id="94" idx="4"/>
          </p:cNvCxnSpPr>
          <p:nvPr/>
        </p:nvCxnSpPr>
        <p:spPr bwMode="auto">
          <a:xfrm rot="16200000" flipV="1">
            <a:off x="6351089" y="2080465"/>
            <a:ext cx="349419" cy="894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3" name="AutoShape 61"/>
          <p:cNvCxnSpPr>
            <a:cxnSpLocks noChangeShapeType="1"/>
            <a:stCxn id="159" idx="0"/>
            <a:endCxn id="95" idx="4"/>
          </p:cNvCxnSpPr>
          <p:nvPr/>
        </p:nvCxnSpPr>
        <p:spPr bwMode="auto">
          <a:xfrm rot="16200000" flipV="1">
            <a:off x="6796916" y="2526293"/>
            <a:ext cx="349419" cy="332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4" name="AutoShape 62"/>
          <p:cNvCxnSpPr>
            <a:cxnSpLocks noChangeShapeType="1"/>
            <a:stCxn id="160" idx="0"/>
            <a:endCxn id="95" idx="4"/>
          </p:cNvCxnSpPr>
          <p:nvPr/>
        </p:nvCxnSpPr>
        <p:spPr bwMode="auto">
          <a:xfrm rot="5400000" flipH="1" flipV="1">
            <a:off x="6347411" y="2080108"/>
            <a:ext cx="349419" cy="89569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5" name="AutoShape 63"/>
          <p:cNvCxnSpPr>
            <a:cxnSpLocks noChangeShapeType="1"/>
            <a:stCxn id="160" idx="3"/>
            <a:endCxn id="159" idx="1"/>
          </p:cNvCxnSpPr>
          <p:nvPr/>
        </p:nvCxnSpPr>
        <p:spPr bwMode="auto">
          <a:xfrm>
            <a:off x="6250614" y="2824025"/>
            <a:ext cx="546330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6" name="AutoShape 64"/>
          <p:cNvCxnSpPr>
            <a:cxnSpLocks noChangeShapeType="1"/>
            <a:endCxn id="159" idx="2"/>
          </p:cNvCxnSpPr>
          <p:nvPr/>
        </p:nvCxnSpPr>
        <p:spPr bwMode="auto">
          <a:xfrm rot="5400000" flipH="1" flipV="1">
            <a:off x="5854205" y="2311713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7" name="AutoShape 65"/>
          <p:cNvCxnSpPr>
            <a:cxnSpLocks noChangeShapeType="1"/>
            <a:endCxn id="160" idx="2"/>
          </p:cNvCxnSpPr>
          <p:nvPr/>
        </p:nvCxnSpPr>
        <p:spPr bwMode="auto">
          <a:xfrm rot="5400000" flipH="1" flipV="1">
            <a:off x="5404699" y="2761218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8" name="AutoShape 66"/>
          <p:cNvCxnSpPr>
            <a:cxnSpLocks noChangeShapeType="1"/>
            <a:endCxn id="160" idx="2"/>
          </p:cNvCxnSpPr>
          <p:nvPr/>
        </p:nvCxnSpPr>
        <p:spPr bwMode="auto">
          <a:xfrm rot="16200000" flipV="1">
            <a:off x="5854203" y="3165460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9" name="AutoShape 67"/>
          <p:cNvCxnSpPr>
            <a:cxnSpLocks noChangeShapeType="1"/>
            <a:endCxn id="159" idx="2"/>
          </p:cNvCxnSpPr>
          <p:nvPr/>
        </p:nvCxnSpPr>
        <p:spPr bwMode="auto">
          <a:xfrm rot="5400000" flipH="1" flipV="1">
            <a:off x="6303708" y="2761219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71" name="Rectangle 38"/>
          <p:cNvSpPr>
            <a:spLocks noChangeArrowheads="1"/>
          </p:cNvSpPr>
          <p:nvPr/>
        </p:nvSpPr>
        <p:spPr bwMode="auto">
          <a:xfrm>
            <a:off x="5943198" y="34307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172" name="Rectangle 39"/>
          <p:cNvSpPr>
            <a:spLocks noChangeArrowheads="1"/>
          </p:cNvSpPr>
          <p:nvPr/>
        </p:nvSpPr>
        <p:spPr bwMode="auto">
          <a:xfrm>
            <a:off x="5044188" y="34307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173" name="AutoShape 69"/>
          <p:cNvCxnSpPr>
            <a:cxnSpLocks noChangeShapeType="1"/>
            <a:stCxn id="177" idx="3"/>
            <a:endCxn id="171" idx="2"/>
          </p:cNvCxnSpPr>
          <p:nvPr/>
        </p:nvCxnSpPr>
        <p:spPr bwMode="auto">
          <a:xfrm rot="5400000" flipH="1" flipV="1">
            <a:off x="5460323" y="3436435"/>
            <a:ext cx="422129" cy="8962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74" name="AutoShape 70"/>
          <p:cNvCxnSpPr>
            <a:cxnSpLocks noChangeShapeType="1"/>
            <a:stCxn id="177" idx="3"/>
            <a:endCxn id="172" idx="2"/>
          </p:cNvCxnSpPr>
          <p:nvPr/>
        </p:nvCxnSpPr>
        <p:spPr bwMode="auto">
          <a:xfrm rot="16200000" flipV="1">
            <a:off x="5010819" y="3883229"/>
            <a:ext cx="422129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75" name="AutoShape 71"/>
          <p:cNvCxnSpPr>
            <a:cxnSpLocks noChangeShapeType="1"/>
            <a:stCxn id="178" idx="3"/>
            <a:endCxn id="172" idx="2"/>
          </p:cNvCxnSpPr>
          <p:nvPr/>
        </p:nvCxnSpPr>
        <p:spPr bwMode="auto">
          <a:xfrm rot="16200000" flipV="1">
            <a:off x="5460324" y="3433724"/>
            <a:ext cx="422129" cy="90172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76" name="AutoShape 72"/>
          <p:cNvCxnSpPr>
            <a:cxnSpLocks noChangeShapeType="1"/>
            <a:stCxn id="178" idx="3"/>
            <a:endCxn id="171" idx="2"/>
          </p:cNvCxnSpPr>
          <p:nvPr/>
        </p:nvCxnSpPr>
        <p:spPr bwMode="auto">
          <a:xfrm rot="16200000" flipV="1">
            <a:off x="5909829" y="3883228"/>
            <a:ext cx="422129" cy="271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1" name="AutoShape 69"/>
          <p:cNvCxnSpPr>
            <a:cxnSpLocks noChangeShapeType="1"/>
            <a:endCxn id="171" idx="2"/>
          </p:cNvCxnSpPr>
          <p:nvPr/>
        </p:nvCxnSpPr>
        <p:spPr bwMode="auto">
          <a:xfrm rot="5400000" flipH="1" flipV="1">
            <a:off x="5633255" y="3609367"/>
            <a:ext cx="422129" cy="5504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2" name="AutoShape 69"/>
          <p:cNvCxnSpPr>
            <a:cxnSpLocks noChangeShapeType="1"/>
            <a:stCxn id="221" idx="3"/>
            <a:endCxn id="172" idx="2"/>
          </p:cNvCxnSpPr>
          <p:nvPr/>
        </p:nvCxnSpPr>
        <p:spPr bwMode="auto">
          <a:xfrm rot="16200000" flipV="1">
            <a:off x="5183627" y="3710420"/>
            <a:ext cx="422598" cy="34879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84" name="Rectangle 38"/>
          <p:cNvSpPr>
            <a:spLocks noChangeArrowheads="1"/>
          </p:cNvSpPr>
          <p:nvPr/>
        </p:nvSpPr>
        <p:spPr bwMode="auto">
          <a:xfrm>
            <a:off x="7649134" y="34307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185" name="Rectangle 39"/>
          <p:cNvSpPr>
            <a:spLocks noChangeArrowheads="1"/>
          </p:cNvSpPr>
          <p:nvPr/>
        </p:nvSpPr>
        <p:spPr bwMode="auto">
          <a:xfrm>
            <a:off x="6750124" y="34307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cxnSp>
        <p:nvCxnSpPr>
          <p:cNvPr id="186" name="AutoShape 69"/>
          <p:cNvCxnSpPr>
            <a:cxnSpLocks noChangeShapeType="1"/>
            <a:stCxn id="217" idx="3"/>
            <a:endCxn id="184" idx="2"/>
          </p:cNvCxnSpPr>
          <p:nvPr/>
        </p:nvCxnSpPr>
        <p:spPr bwMode="auto">
          <a:xfrm rot="5400000" flipH="1" flipV="1">
            <a:off x="7168029" y="3433665"/>
            <a:ext cx="417591" cy="8973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7" name="AutoShape 70"/>
          <p:cNvCxnSpPr>
            <a:cxnSpLocks noChangeShapeType="1"/>
            <a:stCxn id="217" idx="3"/>
            <a:endCxn id="185" idx="2"/>
          </p:cNvCxnSpPr>
          <p:nvPr/>
        </p:nvCxnSpPr>
        <p:spPr bwMode="auto">
          <a:xfrm rot="16200000" flipV="1">
            <a:off x="6718524" y="3881460"/>
            <a:ext cx="417591" cy="1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8" name="AutoShape 71"/>
          <p:cNvCxnSpPr>
            <a:cxnSpLocks noChangeShapeType="1"/>
            <a:stCxn id="191" idx="3"/>
            <a:endCxn id="185" idx="2"/>
          </p:cNvCxnSpPr>
          <p:nvPr/>
        </p:nvCxnSpPr>
        <p:spPr bwMode="auto">
          <a:xfrm rot="16200000" flipV="1">
            <a:off x="7166875" y="3433108"/>
            <a:ext cx="420898" cy="90171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9" name="AutoShape 72"/>
          <p:cNvCxnSpPr>
            <a:cxnSpLocks noChangeShapeType="1"/>
            <a:stCxn id="191" idx="3"/>
            <a:endCxn id="184" idx="2"/>
          </p:cNvCxnSpPr>
          <p:nvPr/>
        </p:nvCxnSpPr>
        <p:spPr bwMode="auto">
          <a:xfrm rot="16200000" flipV="1">
            <a:off x="7616379" y="3882614"/>
            <a:ext cx="420898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4" name="AutoShape 69"/>
          <p:cNvCxnSpPr>
            <a:cxnSpLocks noChangeShapeType="1"/>
            <a:stCxn id="192" idx="3"/>
            <a:endCxn id="184" idx="2"/>
          </p:cNvCxnSpPr>
          <p:nvPr/>
        </p:nvCxnSpPr>
        <p:spPr bwMode="auto">
          <a:xfrm rot="5400000" flipH="1" flipV="1">
            <a:off x="7339806" y="3608750"/>
            <a:ext cx="420898" cy="55043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5" name="AutoShape 69"/>
          <p:cNvCxnSpPr>
            <a:cxnSpLocks noChangeShapeType="1"/>
            <a:stCxn id="192" idx="3"/>
            <a:endCxn id="185" idx="2"/>
          </p:cNvCxnSpPr>
          <p:nvPr/>
        </p:nvCxnSpPr>
        <p:spPr bwMode="auto">
          <a:xfrm rot="16200000" flipV="1">
            <a:off x="6890302" y="3709681"/>
            <a:ext cx="420898" cy="34857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6" name="AutoShape 64"/>
          <p:cNvCxnSpPr>
            <a:cxnSpLocks noChangeShapeType="1"/>
            <a:endCxn id="160" idx="2"/>
          </p:cNvCxnSpPr>
          <p:nvPr/>
        </p:nvCxnSpPr>
        <p:spPr bwMode="auto">
          <a:xfrm rot="16200000" flipV="1">
            <a:off x="6707171" y="2312492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7" name="AutoShape 65"/>
          <p:cNvCxnSpPr>
            <a:cxnSpLocks noChangeShapeType="1"/>
            <a:endCxn id="160" idx="2"/>
          </p:cNvCxnSpPr>
          <p:nvPr/>
        </p:nvCxnSpPr>
        <p:spPr bwMode="auto">
          <a:xfrm rot="16200000" flipV="1">
            <a:off x="6257668" y="2761996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8" name="AutoShape 66"/>
          <p:cNvCxnSpPr>
            <a:cxnSpLocks noChangeShapeType="1"/>
            <a:endCxn id="159" idx="2"/>
          </p:cNvCxnSpPr>
          <p:nvPr/>
        </p:nvCxnSpPr>
        <p:spPr bwMode="auto">
          <a:xfrm rot="5400000" flipH="1" flipV="1">
            <a:off x="6707172" y="3164681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9" name="AutoShape 67"/>
          <p:cNvCxnSpPr>
            <a:cxnSpLocks noChangeShapeType="1"/>
            <a:endCxn id="159" idx="2"/>
          </p:cNvCxnSpPr>
          <p:nvPr/>
        </p:nvCxnSpPr>
        <p:spPr bwMode="auto">
          <a:xfrm rot="16200000" flipV="1">
            <a:off x="7156676" y="2761998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203" name="TextBox 202"/>
          <p:cNvSpPr txBox="1"/>
          <p:nvPr/>
        </p:nvSpPr>
        <p:spPr>
          <a:xfrm>
            <a:off x="1425390" y="4659868"/>
            <a:ext cx="24359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2060"/>
                </a:solidFill>
                <a:latin typeface="+mn-lt"/>
              </a:rPr>
              <a:t>IP subnet (VLAN) #1</a:t>
            </a:r>
          </a:p>
        </p:txBody>
      </p:sp>
      <p:cxnSp>
        <p:nvCxnSpPr>
          <p:cNvPr id="128" name="AutoShape 64"/>
          <p:cNvCxnSpPr>
            <a:cxnSpLocks noChangeShapeType="1"/>
          </p:cNvCxnSpPr>
          <p:nvPr/>
        </p:nvCxnSpPr>
        <p:spPr bwMode="auto">
          <a:xfrm rot="5400000" flipH="1" flipV="1">
            <a:off x="1956590" y="2335865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9" name="AutoShape 65"/>
          <p:cNvCxnSpPr>
            <a:cxnSpLocks noChangeShapeType="1"/>
          </p:cNvCxnSpPr>
          <p:nvPr/>
        </p:nvCxnSpPr>
        <p:spPr bwMode="auto">
          <a:xfrm rot="5400000" flipH="1" flipV="1">
            <a:off x="1507084" y="2785370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1" name="AutoShape 66"/>
          <p:cNvCxnSpPr>
            <a:cxnSpLocks noChangeShapeType="1"/>
          </p:cNvCxnSpPr>
          <p:nvPr/>
        </p:nvCxnSpPr>
        <p:spPr bwMode="auto">
          <a:xfrm rot="16200000" flipV="1">
            <a:off x="1956588" y="3189612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5" name="AutoShape 67"/>
          <p:cNvCxnSpPr>
            <a:cxnSpLocks noChangeShapeType="1"/>
          </p:cNvCxnSpPr>
          <p:nvPr/>
        </p:nvCxnSpPr>
        <p:spPr bwMode="auto">
          <a:xfrm rot="5400000" flipH="1" flipV="1">
            <a:off x="2406093" y="2785371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0" name="AutoShape 64"/>
          <p:cNvCxnSpPr>
            <a:cxnSpLocks noChangeShapeType="1"/>
          </p:cNvCxnSpPr>
          <p:nvPr/>
        </p:nvCxnSpPr>
        <p:spPr bwMode="auto">
          <a:xfrm rot="16200000" flipV="1">
            <a:off x="2809556" y="2336644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1" name="AutoShape 65"/>
          <p:cNvCxnSpPr>
            <a:cxnSpLocks noChangeShapeType="1"/>
          </p:cNvCxnSpPr>
          <p:nvPr/>
        </p:nvCxnSpPr>
        <p:spPr bwMode="auto">
          <a:xfrm rot="16200000" flipV="1">
            <a:off x="2360053" y="2786148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2" name="AutoShape 66"/>
          <p:cNvCxnSpPr>
            <a:cxnSpLocks noChangeShapeType="1"/>
          </p:cNvCxnSpPr>
          <p:nvPr/>
        </p:nvCxnSpPr>
        <p:spPr bwMode="auto">
          <a:xfrm rot="5400000" flipH="1" flipV="1">
            <a:off x="2809557" y="3188833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8" name="AutoShape 67"/>
          <p:cNvCxnSpPr>
            <a:cxnSpLocks noChangeShapeType="1"/>
          </p:cNvCxnSpPr>
          <p:nvPr/>
        </p:nvCxnSpPr>
        <p:spPr bwMode="auto">
          <a:xfrm rot="16200000" flipV="1">
            <a:off x="3259061" y="2786150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200" name="U-Turn Arrow 199"/>
          <p:cNvSpPr/>
          <p:nvPr/>
        </p:nvSpPr>
        <p:spPr>
          <a:xfrm>
            <a:off x="2286000" y="1828852"/>
            <a:ext cx="4648200" cy="2236695"/>
          </a:xfrm>
          <a:prstGeom prst="uturnArrow">
            <a:avLst>
              <a:gd name="adj1" fmla="val 1668"/>
              <a:gd name="adj2" fmla="val 3566"/>
              <a:gd name="adj3" fmla="val 9573"/>
              <a:gd name="adj4" fmla="val 43750"/>
              <a:gd name="adj5" fmla="val 100000"/>
            </a:avLst>
          </a:prstGeom>
          <a:gradFill>
            <a:gsLst>
              <a:gs pos="0">
                <a:srgbClr val="660033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~ 200:1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412650" y="4657344"/>
            <a:ext cx="24359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C3300"/>
                </a:solidFill>
                <a:latin typeface="+mn-lt"/>
              </a:rPr>
              <a:t>IP subnet (VLAN) #2</a:t>
            </a:r>
          </a:p>
        </p:txBody>
      </p:sp>
      <p:sp>
        <p:nvSpPr>
          <p:cNvPr id="122" name="AutoShape 80"/>
          <p:cNvSpPr>
            <a:spLocks noChangeArrowheads="1"/>
          </p:cNvSpPr>
          <p:nvPr/>
        </p:nvSpPr>
        <p:spPr bwMode="auto">
          <a:xfrm rot="16171351">
            <a:off x="1091242" y="4206255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3" name="AutoShape 82"/>
          <p:cNvSpPr>
            <a:spLocks noChangeArrowheads="1"/>
          </p:cNvSpPr>
          <p:nvPr/>
        </p:nvSpPr>
        <p:spPr bwMode="auto">
          <a:xfrm rot="16171351">
            <a:off x="1982160" y="4214347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4" name="AutoShape 82"/>
          <p:cNvSpPr>
            <a:spLocks noChangeArrowheads="1"/>
          </p:cNvSpPr>
          <p:nvPr/>
        </p:nvSpPr>
        <p:spPr bwMode="auto">
          <a:xfrm rot="16171351">
            <a:off x="1437107" y="4206255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5" name="Rectangle 21"/>
          <p:cNvSpPr>
            <a:spLocks noChangeArrowheads="1"/>
          </p:cNvSpPr>
          <p:nvPr/>
        </p:nvSpPr>
        <p:spPr bwMode="auto">
          <a:xfrm>
            <a:off x="1780440" y="4202216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sp>
        <p:nvSpPr>
          <p:cNvPr id="138" name="AutoShape 80"/>
          <p:cNvSpPr>
            <a:spLocks noChangeArrowheads="1"/>
          </p:cNvSpPr>
          <p:nvPr/>
        </p:nvSpPr>
        <p:spPr bwMode="auto">
          <a:xfrm rot="16171351">
            <a:off x="2797178" y="42050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39" name="AutoShape 82"/>
          <p:cNvSpPr>
            <a:spLocks noChangeArrowheads="1"/>
          </p:cNvSpPr>
          <p:nvPr/>
        </p:nvSpPr>
        <p:spPr bwMode="auto">
          <a:xfrm rot="16171351">
            <a:off x="3696187" y="42050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143" name="AutoShape 82"/>
          <p:cNvSpPr>
            <a:spLocks noChangeArrowheads="1"/>
          </p:cNvSpPr>
          <p:nvPr/>
        </p:nvSpPr>
        <p:spPr bwMode="auto">
          <a:xfrm rot="16171351">
            <a:off x="3143042" y="42050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44" name="Rectangle 21"/>
          <p:cNvSpPr>
            <a:spLocks noChangeArrowheads="1"/>
          </p:cNvSpPr>
          <p:nvPr/>
        </p:nvSpPr>
        <p:spPr bwMode="auto">
          <a:xfrm>
            <a:off x="3480721" y="4200985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sp>
        <p:nvSpPr>
          <p:cNvPr id="177" name="AutoShape 80"/>
          <p:cNvSpPr>
            <a:spLocks noChangeArrowheads="1"/>
          </p:cNvSpPr>
          <p:nvPr/>
        </p:nvSpPr>
        <p:spPr bwMode="auto">
          <a:xfrm rot="16171351">
            <a:off x="4988857" y="4182155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78" name="AutoShape 82"/>
          <p:cNvSpPr>
            <a:spLocks noChangeArrowheads="1"/>
          </p:cNvSpPr>
          <p:nvPr/>
        </p:nvSpPr>
        <p:spPr bwMode="auto">
          <a:xfrm rot="16171351">
            <a:off x="5887867" y="4182155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80" name="Rectangle 21"/>
          <p:cNvSpPr>
            <a:spLocks noChangeArrowheads="1"/>
          </p:cNvSpPr>
          <p:nvPr/>
        </p:nvSpPr>
        <p:spPr bwMode="auto">
          <a:xfrm>
            <a:off x="5678055" y="4178116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sp>
        <p:nvSpPr>
          <p:cNvPr id="191" name="AutoShape 82"/>
          <p:cNvSpPr>
            <a:spLocks noChangeArrowheads="1"/>
          </p:cNvSpPr>
          <p:nvPr/>
        </p:nvSpPr>
        <p:spPr bwMode="auto">
          <a:xfrm rot="16171351">
            <a:off x="7593802" y="41809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92" name="AutoShape 82"/>
          <p:cNvSpPr>
            <a:spLocks noChangeArrowheads="1"/>
          </p:cNvSpPr>
          <p:nvPr/>
        </p:nvSpPr>
        <p:spPr bwMode="auto">
          <a:xfrm rot="16171351">
            <a:off x="7040657" y="41809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93" name="Rectangle 21"/>
          <p:cNvSpPr>
            <a:spLocks noChangeArrowheads="1"/>
          </p:cNvSpPr>
          <p:nvPr/>
        </p:nvSpPr>
        <p:spPr bwMode="auto">
          <a:xfrm>
            <a:off x="7378336" y="4176885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sp>
        <p:nvSpPr>
          <p:cNvPr id="217" name="AutoShape 80"/>
          <p:cNvSpPr>
            <a:spLocks noChangeArrowheads="1"/>
          </p:cNvSpPr>
          <p:nvPr/>
        </p:nvSpPr>
        <p:spPr bwMode="auto">
          <a:xfrm rot="16171351">
            <a:off x="6693793" y="417761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21" name="AutoShape 80"/>
          <p:cNvSpPr>
            <a:spLocks noChangeArrowheads="1"/>
          </p:cNvSpPr>
          <p:nvPr/>
        </p:nvSpPr>
        <p:spPr bwMode="auto">
          <a:xfrm rot="16171351">
            <a:off x="5334942" y="4182624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219" name="AutoShape 80"/>
          <p:cNvSpPr>
            <a:spLocks noChangeArrowheads="1"/>
          </p:cNvSpPr>
          <p:nvPr/>
        </p:nvSpPr>
        <p:spPr bwMode="auto">
          <a:xfrm rot="16171351">
            <a:off x="6693591" y="41751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9</a:t>
            </a:fld>
            <a:endParaRPr lang="en-US"/>
          </a:p>
        </p:txBody>
      </p:sp>
      <p:sp>
        <p:nvSpPr>
          <p:cNvPr id="151" name="Content Placeholder 54"/>
          <p:cNvSpPr>
            <a:spLocks noGrp="1"/>
          </p:cNvSpPr>
          <p:nvPr>
            <p:ph idx="1"/>
          </p:nvPr>
        </p:nvSpPr>
        <p:spPr>
          <a:xfrm>
            <a:off x="348344" y="5106501"/>
            <a:ext cx="8338456" cy="1219200"/>
          </a:xfrm>
        </p:spPr>
        <p:txBody>
          <a:bodyPr>
            <a:noAutofit/>
          </a:bodyPr>
          <a:lstStyle/>
          <a:p>
            <a:r>
              <a:rPr lang="en-US" dirty="0"/>
              <a:t>Poor reliability</a:t>
            </a:r>
          </a:p>
          <a:p>
            <a:r>
              <a:rPr lang="en-US" dirty="0"/>
              <a:t>Lack of performance isolation</a:t>
            </a:r>
          </a:p>
        </p:txBody>
      </p:sp>
      <p:sp>
        <p:nvSpPr>
          <p:cNvPr id="183" name="TextBox 182"/>
          <p:cNvSpPr txBox="1"/>
          <p:nvPr/>
        </p:nvSpPr>
        <p:spPr>
          <a:xfrm rot="10800000" flipV="1">
            <a:off x="3151632" y="2278557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Complicated manual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L2/L3 re-configuration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9838148"/>
      </p:ext>
    </p:extLst>
  </p:cSld>
  <p:clrMapOvr>
    <a:masterClrMapping/>
  </p:clrMapOvr>
  <p:transition advTm="1047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51" grpId="0" uiExpand="1" build="p"/>
      <p:bldP spid="18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15.9|2.7|0.7|1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3.7|3.7|8|7.2|12.6|1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3.7|3.7|8|7.2|12.6|1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7.5|10.8|0.9|6|11.2|1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18.4|12.9|17.2|10.7|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5.9|3.6|14.8|20|25.6|12.1|21.7|8.1|5.7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7901</TotalTime>
  <Words>1278</Words>
  <Application>Microsoft Office PowerPoint</Application>
  <PresentationFormat>全屏显示(4:3)</PresentationFormat>
  <Paragraphs>456</Paragraphs>
  <Slides>25</Slides>
  <Notes>13</Notes>
  <HiddenSlides>1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Gill Sans</vt:lpstr>
      <vt:lpstr>GillSans</vt:lpstr>
      <vt:lpstr>Helvetica Light</vt:lpstr>
      <vt:lpstr>Lucida Grande</vt:lpstr>
      <vt:lpstr>맑은 고딕</vt:lpstr>
      <vt:lpstr>新細明體</vt:lpstr>
      <vt:lpstr>宋体</vt:lpstr>
      <vt:lpstr>微软雅黑</vt:lpstr>
      <vt:lpstr>Abadi</vt:lpstr>
      <vt:lpstr>Arial</vt:lpstr>
      <vt:lpstr>Calibri</vt:lpstr>
      <vt:lpstr>Cambria</vt:lpstr>
      <vt:lpstr>Helvetica</vt:lpstr>
      <vt:lpstr>Times New Roman</vt:lpstr>
      <vt:lpstr>Wingdings</vt:lpstr>
      <vt:lpstr>Office Theme</vt:lpstr>
      <vt:lpstr>White</vt:lpstr>
      <vt:lpstr>云计算技术</vt:lpstr>
      <vt:lpstr>What we have learned</vt:lpstr>
      <vt:lpstr>SDN Case Study: VL2</vt:lpstr>
      <vt:lpstr>Goal</vt:lpstr>
      <vt:lpstr>Conventional DC Network Problems</vt:lpstr>
      <vt:lpstr>Conventional DC Network</vt:lpstr>
      <vt:lpstr>Conventional DC Network Problems</vt:lpstr>
      <vt:lpstr>Conventional DC Network Problems</vt:lpstr>
      <vt:lpstr>And More Problems …</vt:lpstr>
      <vt:lpstr>VL2 Paper</vt:lpstr>
      <vt:lpstr>VL2 Goals</vt:lpstr>
      <vt:lpstr>Clos Topology</vt:lpstr>
      <vt:lpstr>VL2 Design Principles</vt:lpstr>
      <vt:lpstr>VL2 Goals and Solutions</vt:lpstr>
      <vt:lpstr>Addressing and Routing: Name-Location Separation</vt:lpstr>
      <vt:lpstr>VL2 Agent in Action</vt:lpstr>
      <vt:lpstr>Other details</vt:lpstr>
      <vt:lpstr>Embracing End Systems</vt:lpstr>
      <vt:lpstr>VL2 Directory System</vt:lpstr>
      <vt:lpstr>VL2 Virtualization Recap</vt:lpstr>
      <vt:lpstr>Key Needs</vt:lpstr>
      <vt:lpstr>Did we achieve agility?</vt:lpstr>
      <vt:lpstr>Where’s the SDN?</vt:lpstr>
      <vt:lpstr>What’s more about SDN in the Cloud?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Alizadeh</dc:creator>
  <cp:lastModifiedBy>guo chen</cp:lastModifiedBy>
  <cp:revision>777</cp:revision>
  <dcterms:created xsi:type="dcterms:W3CDTF">2016-02-01T15:45:25Z</dcterms:created>
  <dcterms:modified xsi:type="dcterms:W3CDTF">2018-03-30T00:20:30Z</dcterms:modified>
</cp:coreProperties>
</file>