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4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5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6.xml" ContentType="application/vnd.openxmlformats-officedocument.theme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7.xml" ContentType="application/vnd.openxmlformats-officedocument.theme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80" r:id="rId2"/>
    <p:sldMasterId id="2147483724" r:id="rId3"/>
    <p:sldMasterId id="2147483732" r:id="rId4"/>
    <p:sldMasterId id="2147483744" r:id="rId5"/>
    <p:sldMasterId id="2147483752" r:id="rId6"/>
    <p:sldMasterId id="2147483769" r:id="rId7"/>
    <p:sldMasterId id="2147483788" r:id="rId8"/>
  </p:sldMasterIdLst>
  <p:notesMasterIdLst>
    <p:notesMasterId r:id="rId59"/>
  </p:notesMasterIdLst>
  <p:handoutMasterIdLst>
    <p:handoutMasterId r:id="rId60"/>
  </p:handoutMasterIdLst>
  <p:sldIdLst>
    <p:sldId id="563" r:id="rId9"/>
    <p:sldId id="564" r:id="rId10"/>
    <p:sldId id="565" r:id="rId11"/>
    <p:sldId id="594" r:id="rId12"/>
    <p:sldId id="556" r:id="rId13"/>
    <p:sldId id="557" r:id="rId14"/>
    <p:sldId id="411" r:id="rId15"/>
    <p:sldId id="437" r:id="rId16"/>
    <p:sldId id="438" r:id="rId17"/>
    <p:sldId id="553" r:id="rId18"/>
    <p:sldId id="453" r:id="rId19"/>
    <p:sldId id="554" r:id="rId20"/>
    <p:sldId id="552" r:id="rId21"/>
    <p:sldId id="459" r:id="rId22"/>
    <p:sldId id="517" r:id="rId23"/>
    <p:sldId id="555" r:id="rId24"/>
    <p:sldId id="447" r:id="rId25"/>
    <p:sldId id="558" r:id="rId26"/>
    <p:sldId id="468" r:id="rId27"/>
    <p:sldId id="470" r:id="rId28"/>
    <p:sldId id="473" r:id="rId29"/>
    <p:sldId id="474" r:id="rId30"/>
    <p:sldId id="475" r:id="rId31"/>
    <p:sldId id="476" r:id="rId32"/>
    <p:sldId id="477" r:id="rId33"/>
    <p:sldId id="559" r:id="rId34"/>
    <p:sldId id="562" r:id="rId35"/>
    <p:sldId id="561" r:id="rId36"/>
    <p:sldId id="519" r:id="rId37"/>
    <p:sldId id="520" r:id="rId38"/>
    <p:sldId id="514" r:id="rId39"/>
    <p:sldId id="560" r:id="rId40"/>
    <p:sldId id="511" r:id="rId41"/>
    <p:sldId id="512" r:id="rId42"/>
    <p:sldId id="513" r:id="rId43"/>
    <p:sldId id="580" r:id="rId44"/>
    <p:sldId id="581" r:id="rId45"/>
    <p:sldId id="582" r:id="rId46"/>
    <p:sldId id="583" r:id="rId47"/>
    <p:sldId id="584" r:id="rId48"/>
    <p:sldId id="585" r:id="rId49"/>
    <p:sldId id="586" r:id="rId50"/>
    <p:sldId id="587" r:id="rId51"/>
    <p:sldId id="588" r:id="rId52"/>
    <p:sldId id="589" r:id="rId53"/>
    <p:sldId id="590" r:id="rId54"/>
    <p:sldId id="591" r:id="rId55"/>
    <p:sldId id="592" r:id="rId56"/>
    <p:sldId id="593" r:id="rId57"/>
    <p:sldId id="566" r:id="rId5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avid Zats" initials="" lastIdx="12" clrIdx="0"/>
  <p:cmAuthor id="1" name="Radhika Mittal" initials="" lastIdx="11" clrIdx="1"/>
  <p:cmAuthor id="2" name="Emily Blem" initials="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140E"/>
    <a:srgbClr val="183769"/>
    <a:srgbClr val="0D49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50000" autoAdjust="0"/>
  </p:normalViewPr>
  <p:slideViewPr>
    <p:cSldViewPr snapToGrid="0" snapToObjects="1">
      <p:cViewPr varScale="1">
        <p:scale>
          <a:sx n="96" d="100"/>
          <a:sy n="96" d="100"/>
        </p:scale>
        <p:origin x="154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8.xml"/><Relationship Id="rId21" Type="http://schemas.openxmlformats.org/officeDocument/2006/relationships/slide" Target="slides/slide13.xml"/><Relationship Id="rId34" Type="http://schemas.openxmlformats.org/officeDocument/2006/relationships/slide" Target="slides/slide26.xml"/><Relationship Id="rId42" Type="http://schemas.openxmlformats.org/officeDocument/2006/relationships/slide" Target="slides/slide34.xml"/><Relationship Id="rId47" Type="http://schemas.openxmlformats.org/officeDocument/2006/relationships/slide" Target="slides/slide39.xml"/><Relationship Id="rId50" Type="http://schemas.openxmlformats.org/officeDocument/2006/relationships/slide" Target="slides/slide42.xml"/><Relationship Id="rId55" Type="http://schemas.openxmlformats.org/officeDocument/2006/relationships/slide" Target="slides/slide47.xml"/><Relationship Id="rId63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9" Type="http://schemas.openxmlformats.org/officeDocument/2006/relationships/slide" Target="slides/slide21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slide" Target="slides/slide29.xml"/><Relationship Id="rId40" Type="http://schemas.openxmlformats.org/officeDocument/2006/relationships/slide" Target="slides/slide32.xml"/><Relationship Id="rId45" Type="http://schemas.openxmlformats.org/officeDocument/2006/relationships/slide" Target="slides/slide37.xml"/><Relationship Id="rId53" Type="http://schemas.openxmlformats.org/officeDocument/2006/relationships/slide" Target="slides/slide45.xml"/><Relationship Id="rId58" Type="http://schemas.openxmlformats.org/officeDocument/2006/relationships/slide" Target="slides/slide50.xml"/><Relationship Id="rId5" Type="http://schemas.openxmlformats.org/officeDocument/2006/relationships/slideMaster" Target="slideMasters/slideMaster5.xml"/><Relationship Id="rId61" Type="http://schemas.openxmlformats.org/officeDocument/2006/relationships/commentAuthors" Target="commentAuthors.xml"/><Relationship Id="rId19" Type="http://schemas.openxmlformats.org/officeDocument/2006/relationships/slide" Target="slides/slide1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43" Type="http://schemas.openxmlformats.org/officeDocument/2006/relationships/slide" Target="slides/slide35.xml"/><Relationship Id="rId48" Type="http://schemas.openxmlformats.org/officeDocument/2006/relationships/slide" Target="slides/slide40.xml"/><Relationship Id="rId56" Type="http://schemas.openxmlformats.org/officeDocument/2006/relationships/slide" Target="slides/slide48.xml"/><Relationship Id="rId64" Type="http://schemas.openxmlformats.org/officeDocument/2006/relationships/theme" Target="theme/theme1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3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slide" Target="slides/slide30.xml"/><Relationship Id="rId46" Type="http://schemas.openxmlformats.org/officeDocument/2006/relationships/slide" Target="slides/slide38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2.xml"/><Relationship Id="rId41" Type="http://schemas.openxmlformats.org/officeDocument/2006/relationships/slide" Target="slides/slide33.xml"/><Relationship Id="rId54" Type="http://schemas.openxmlformats.org/officeDocument/2006/relationships/slide" Target="slides/slide46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49" Type="http://schemas.openxmlformats.org/officeDocument/2006/relationships/slide" Target="slides/slide41.xml"/><Relationship Id="rId57" Type="http://schemas.openxmlformats.org/officeDocument/2006/relationships/slide" Target="slides/slide49.xml"/><Relationship Id="rId10" Type="http://schemas.openxmlformats.org/officeDocument/2006/relationships/slide" Target="slides/slide2.xml"/><Relationship Id="rId31" Type="http://schemas.openxmlformats.org/officeDocument/2006/relationships/slide" Target="slides/slide23.xml"/><Relationship Id="rId44" Type="http://schemas.openxmlformats.org/officeDocument/2006/relationships/slide" Target="slides/slide36.xml"/><Relationship Id="rId52" Type="http://schemas.openxmlformats.org/officeDocument/2006/relationships/slide" Target="slides/slide44.xml"/><Relationship Id="rId60" Type="http://schemas.openxmlformats.org/officeDocument/2006/relationships/handoutMaster" Target="handoutMasters/handoutMaster1.xml"/><Relationship Id="rId65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39" Type="http://schemas.openxmlformats.org/officeDocument/2006/relationships/slide" Target="slides/slide3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65D0C2-6457-0346-AFF0-D2875978021B}" type="datetimeFigureOut">
              <a:rPr lang="en-US" smtClean="0"/>
              <a:t>3/30/18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222C87-F641-F240-B96E-8748DA123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322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99B130-F56A-354B-8CEF-901263E7AAAC}" type="datetimeFigureOut">
              <a:rPr lang="en-US" smtClean="0"/>
              <a:t>3/30/18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1691A-0BE3-AD47-9744-C0A743F7A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57170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1D0AC1-9E77-403C-BD4A-A844836F515D}" type="slidenum">
              <a:rPr kumimoji="0" lang="zh-CN" altLang="en-US" sz="5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Light"/>
                <a:sym typeface="Helvetica Light"/>
              </a:rPr>
              <a:pPr marL="0" marR="0" lvl="0" indent="0" algn="ctr" defTabSz="584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5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9198101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it-IT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83906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3010" name="Rectangle 3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Talk about forwarding &amp; control planes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Firewall</a:t>
            </a:r>
            <a:r>
              <a:rPr lang="en-US" baseline="0" dirty="0"/>
              <a:t> classifier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11691A-0BE3-AD47-9744-C0A743F7AFB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6414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Firewall</a:t>
            </a:r>
            <a:r>
              <a:rPr lang="en-US" baseline="0" dirty="0"/>
              <a:t> classifier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11691A-0BE3-AD47-9744-C0A743F7AFB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6414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Firewall</a:t>
            </a:r>
            <a:r>
              <a:rPr lang="en-US" baseline="0" dirty="0"/>
              <a:t> classifier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11691A-0BE3-AD47-9744-C0A743F7AFB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6414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529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52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514027F-081C-EE4A-8462-8B883F3E3DBB}" type="slidenum">
              <a:rPr lang="en-US" sz="1200"/>
              <a:pPr eaLnBrk="1" hangingPunct="1"/>
              <a:t>14</a:t>
            </a:fld>
            <a:endParaRPr lang="en-US"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734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734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3B53816-CF89-B64C-AA66-D05AABE23E8F}" type="slidenum">
              <a:rPr lang="en-US" sz="1200"/>
              <a:pPr eaLnBrk="1" hangingPunct="1"/>
              <a:t>15</a:t>
            </a:fld>
            <a:endParaRPr lang="en-US"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939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939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FD639CB-F9E5-C445-BD9B-1D8F55E1B888}" type="slidenum">
              <a:rPr lang="en-US" sz="1200"/>
              <a:pPr eaLnBrk="1" hangingPunct="1"/>
              <a:t>16</a:t>
            </a:fld>
            <a:endParaRPr 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3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CB4E2-1A17-BE44-B0A4-19FAED184EAF}" type="datetime1">
              <a:rPr lang="en-US" smtClean="0"/>
              <a:t>3/30/18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13800-9833-F549-80FC-C3497A40B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5695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3F198-EAB0-1E4B-B7F3-50056BBE61A5}" type="datetime1">
              <a:rPr lang="en-US" smtClean="0"/>
              <a:t>3/30/18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13800-9833-F549-80FC-C3497A40B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18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5E94B-E1A6-964B-AA97-A98A4BDEBD4C}" type="datetime1">
              <a:rPr lang="en-US" smtClean="0"/>
              <a:t>3/30/18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13800-9833-F549-80FC-C3497A40B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0175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Whi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715760"/>
            <a:ext cx="6858000" cy="1608645"/>
          </a:xfrm>
        </p:spPr>
        <p:txBody>
          <a:bodyPr anchor="b"/>
          <a:lstStyle>
            <a:lvl1pPr>
              <a:lnSpc>
                <a:spcPct val="90000"/>
              </a:lnSpc>
              <a:defRPr sz="4600" spc="-1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29184" y="4422171"/>
            <a:ext cx="6858000" cy="1219200"/>
          </a:xfrm>
        </p:spPr>
        <p:txBody>
          <a:bodyPr/>
          <a:lstStyle>
            <a:lvl1pPr marL="0" indent="0" algn="l">
              <a:buNone/>
              <a:defRPr b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2" name="Picture 1" descr="HP_Blue_RGB_150_L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440" y="487680"/>
            <a:ext cx="1883664" cy="2511552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9" y="6345071"/>
            <a:ext cx="8012545" cy="3048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>
              <a:defRPr/>
            </a:pPr>
            <a:r>
              <a:rPr lang="en-US" sz="700" dirty="0">
                <a:solidFill>
                  <a:srgbClr val="B9B8BB"/>
                </a:solidFill>
                <a:latin typeface="HP Simplified"/>
                <a:cs typeface="HP Simplified"/>
              </a:rPr>
              <a:t>© Copyright 2013 Hewlett-Packard Development Company, L.P.  The information contained herein is subject to change without notice.</a:t>
            </a:r>
          </a:p>
        </p:txBody>
      </p:sp>
    </p:spTree>
    <p:extLst>
      <p:ext uri="{BB962C8B-B14F-4D97-AF65-F5344CB8AC3E}">
        <p14:creationId xmlns:p14="http://schemas.microsoft.com/office/powerpoint/2010/main" val="9116577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title slide 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715760"/>
            <a:ext cx="6858000" cy="1608645"/>
          </a:xfrm>
        </p:spPr>
        <p:txBody>
          <a:bodyPr anchor="b"/>
          <a:lstStyle>
            <a:lvl1pPr>
              <a:lnSpc>
                <a:spcPct val="90000"/>
              </a:lnSpc>
              <a:defRPr sz="4600" spc="-1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29184" y="4422171"/>
            <a:ext cx="6858000" cy="1219200"/>
          </a:xfrm>
        </p:spPr>
        <p:txBody>
          <a:bodyPr/>
          <a:lstStyle>
            <a:lvl1pPr marL="0" indent="0" algn="l">
              <a:buNone/>
              <a:defRPr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2" name="Picture 1" descr="HP_White_RGB_150_L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8285" y="487683"/>
            <a:ext cx="1064823" cy="1419764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9" y="6345071"/>
            <a:ext cx="8012545" cy="3048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>
              <a:defRPr/>
            </a:pPr>
            <a:r>
              <a:rPr lang="en-US" sz="700" dirty="0">
                <a:solidFill>
                  <a:prstClr val="white"/>
                </a:solidFill>
                <a:latin typeface="HP Simplified"/>
                <a:cs typeface="HP Simplified"/>
              </a:rPr>
              <a:t>© Copyright 2014 Hewlett-Packard Development Company, L.P.  The information contained herein is subject to change without notice.</a:t>
            </a:r>
          </a:p>
        </p:txBody>
      </p:sp>
    </p:spTree>
    <p:extLst>
      <p:ext uri="{BB962C8B-B14F-4D97-AF65-F5344CB8AC3E}">
        <p14:creationId xmlns:p14="http://schemas.microsoft.com/office/powerpoint/2010/main" val="14936075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316995"/>
            <a:ext cx="7222352" cy="2675604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90000"/>
              </a:lnSpc>
              <a:defRPr sz="4000" b="1" i="0" spc="-100">
                <a:solidFill>
                  <a:schemeClr val="tx1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/>
              <a:t>Click to edit </a:t>
            </a:r>
            <a:br>
              <a:rPr lang="en-US" noProof="0" dirty="0"/>
            </a:br>
            <a:r>
              <a:rPr lang="en-US" noProof="0" dirty="0"/>
              <a:t>master </a:t>
            </a:r>
            <a:br>
              <a:rPr lang="en-US" noProof="0" dirty="0"/>
            </a:br>
            <a:r>
              <a:rPr lang="en-US" noProof="0" dirty="0"/>
              <a:t>title style</a:t>
            </a:r>
          </a:p>
        </p:txBody>
      </p:sp>
      <p:pic>
        <p:nvPicPr>
          <p:cNvPr id="7" name="Picture 6" descr="HP_Whit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05214" y="6047232"/>
            <a:ext cx="365736" cy="487648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9" y="6345071"/>
            <a:ext cx="8012545" cy="3048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>
              <a:defRPr/>
            </a:pPr>
            <a:r>
              <a:rPr lang="en-US" sz="700" dirty="0">
                <a:solidFill>
                  <a:srgbClr val="B9B8BB"/>
                </a:solidFill>
                <a:latin typeface="HP Simplified"/>
                <a:cs typeface="HP Simplified"/>
              </a:rPr>
              <a:t>© Copyright 2012 Hewlett-Packard Development Company, L.P.  The information contained herein is subject to change without notice.</a:t>
            </a:r>
          </a:p>
        </p:txBody>
      </p:sp>
      <p:pic>
        <p:nvPicPr>
          <p:cNvPr id="5" name="Picture 4" descr="HP_Blue_RGB_150_SM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20" y="6047232"/>
            <a:ext cx="365760" cy="48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1466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quote slide with sub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321227"/>
            <a:ext cx="7222352" cy="2675604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lang="en-US" sz="4000" b="1" i="0" kern="1200" spc="-100" noProof="0" dirty="0">
                <a:solidFill>
                  <a:schemeClr val="bg1"/>
                </a:solidFill>
                <a:latin typeface="HP Simplified" pitchFamily="34" charset="0"/>
                <a:ea typeface="+mj-ea"/>
                <a:cs typeface="HP Simplified" pitchFamily="34" charset="0"/>
              </a:defRPr>
            </a:lvl1pPr>
          </a:lstStyle>
          <a:p>
            <a:r>
              <a:rPr lang="en-US" noProof="0" dirty="0"/>
              <a:t>Click to edit </a:t>
            </a:r>
            <a:br>
              <a:rPr lang="en-US" noProof="0" dirty="0"/>
            </a:br>
            <a:r>
              <a:rPr lang="en-US" noProof="0" dirty="0"/>
              <a:t>master </a:t>
            </a:r>
            <a:br>
              <a:rPr lang="en-US" noProof="0" dirty="0"/>
            </a:br>
            <a:r>
              <a:rPr lang="en-US" noProof="0" dirty="0"/>
              <a:t>title style</a:t>
            </a:r>
          </a:p>
        </p:txBody>
      </p:sp>
      <p:pic>
        <p:nvPicPr>
          <p:cNvPr id="7" name="Picture 6" descr="HP_Whit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05214" y="6047232"/>
            <a:ext cx="365736" cy="487648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9" y="6345071"/>
            <a:ext cx="8012545" cy="3048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>
              <a:defRPr/>
            </a:pPr>
            <a:r>
              <a:rPr lang="en-US" sz="700" dirty="0">
                <a:solidFill>
                  <a:srgbClr val="B9B8BB"/>
                </a:solidFill>
                <a:latin typeface="HP Simplified"/>
                <a:cs typeface="HP Simplified"/>
              </a:rPr>
              <a:t>© Copyright 2013 Hewlett-Packard Development Company, L.P.  The information contained herein is subject to change without notice. HP Confidential.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25269" y="4407148"/>
            <a:ext cx="5148072" cy="86563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rgbClr val="FFFFFF"/>
                </a:solidFill>
                <a:latin typeface="+mn-lt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5496005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313419"/>
            <a:ext cx="8117206" cy="574516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129050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 title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0" y="1001854"/>
            <a:ext cx="8117206" cy="369332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edit master subtitle style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313419"/>
            <a:ext cx="8117206" cy="574516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584963"/>
            <a:ext cx="8119872" cy="4305300"/>
          </a:xfrm>
        </p:spPr>
        <p:txBody>
          <a:bodyPr wrap="square">
            <a:noAutofit/>
          </a:bodyPr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4054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 title with bulle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0" y="1001854"/>
            <a:ext cx="8117206" cy="369332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edit master subtitle style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313419"/>
            <a:ext cx="8117206" cy="574516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584963"/>
            <a:ext cx="8119872" cy="4305300"/>
          </a:xfrm>
        </p:spPr>
        <p:txBody>
          <a:bodyPr wrap="square">
            <a:noAutofit/>
          </a:bodyPr>
          <a:lstStyle>
            <a:lvl1pPr marL="169863" indent="-169863"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 algn="just">
              <a:lnSpc>
                <a:spcPct val="100000"/>
              </a:lnSpc>
              <a:spcAft>
                <a:spcPts val="40"/>
              </a:spcAft>
              <a:defRPr lang="en-US" sz="1400" b="0" i="0" kern="1200" dirty="0" smtClean="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3pPr>
            <a:lvl4pPr algn="just">
              <a:lnSpc>
                <a:spcPct val="100000"/>
              </a:lnSpc>
              <a:spcAft>
                <a:spcPts val="40"/>
              </a:spcAft>
              <a:defRPr>
                <a:solidFill>
                  <a:srgbClr val="000000"/>
                </a:solidFill>
              </a:defRPr>
            </a:lvl4pPr>
            <a:lvl5pPr>
              <a:lnSpc>
                <a:spcPct val="100000"/>
              </a:lnSpc>
              <a:spcAft>
                <a:spcPts val="40"/>
              </a:spcAft>
              <a:defRPr>
                <a:solidFill>
                  <a:srgbClr val="000000"/>
                </a:solidFill>
              </a:defRPr>
            </a:lvl5pPr>
            <a:lvl6pPr marL="690563" indent="-233363">
              <a:lnSpc>
                <a:spcPct val="100000"/>
              </a:lnSpc>
              <a:spcAft>
                <a:spcPts val="40"/>
              </a:spcAft>
              <a:buFont typeface="HP Simplified" pitchFamily="34" charset="0"/>
              <a:buChar char="-"/>
              <a:defRPr sz="1400"/>
            </a:lvl6pPr>
            <a:lvl7pPr marL="914400" indent="-223838">
              <a:lnSpc>
                <a:spcPct val="100000"/>
              </a:lnSpc>
              <a:spcAft>
                <a:spcPts val="40"/>
              </a:spcAft>
              <a:defRPr sz="1400"/>
            </a:lvl7pPr>
          </a:lstStyle>
          <a:p>
            <a:pPr marL="169863" lvl="0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/>
              <a:buChar char="•"/>
            </a:pPr>
            <a:r>
              <a:rPr lang="en-US"/>
              <a:t>Click to edit Master text styles</a:t>
            </a:r>
          </a:p>
          <a:p>
            <a:pPr marL="169863" lvl="1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/>
              <a:buChar char="•"/>
            </a:pPr>
            <a:r>
              <a:rPr lang="en-US"/>
              <a:t>Second level</a:t>
            </a:r>
          </a:p>
          <a:p>
            <a:pPr marL="169863" lvl="2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/>
              <a:buChar char="•"/>
            </a:pPr>
            <a:r>
              <a:rPr lang="en-US"/>
              <a:t>Third level</a:t>
            </a:r>
          </a:p>
          <a:p>
            <a:pPr marL="169863" lvl="3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/>
              <a:buChar char="•"/>
            </a:pPr>
            <a:r>
              <a:rPr lang="en-US"/>
              <a:t>Fourth level</a:t>
            </a:r>
          </a:p>
          <a:p>
            <a:pPr marL="169863" lvl="4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/>
              <a:buChar char="•"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7121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with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313422"/>
            <a:ext cx="8117206" cy="43088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6"/>
          </p:nvPr>
        </p:nvSpPr>
        <p:spPr>
          <a:xfrm>
            <a:off x="328613" y="1246295"/>
            <a:ext cx="4030662" cy="4631692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7"/>
          </p:nvPr>
        </p:nvSpPr>
        <p:spPr>
          <a:xfrm>
            <a:off x="4568825" y="1246293"/>
            <a:ext cx="3878264" cy="4631691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04574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2676A-63A0-244F-9025-F07F292F20A6}" type="datetime1">
              <a:rPr lang="en-US" smtClean="0"/>
              <a:t>3/30/18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13800-9833-F549-80FC-C3497A40B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2771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title with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 bwMode="black">
          <a:xfrm>
            <a:off x="331476" y="313421"/>
            <a:ext cx="8460105" cy="43088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6"/>
          </p:nvPr>
        </p:nvSpPr>
        <p:spPr>
          <a:xfrm>
            <a:off x="328613" y="1584964"/>
            <a:ext cx="4030662" cy="4293025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7"/>
          </p:nvPr>
        </p:nvSpPr>
        <p:spPr>
          <a:xfrm>
            <a:off x="4568825" y="1581152"/>
            <a:ext cx="3878264" cy="4296832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6" y="1001854"/>
            <a:ext cx="8460105" cy="369332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057539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, sub title with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568832" y="1581399"/>
            <a:ext cx="3878263" cy="4296588"/>
          </a:xfrm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69" y="313417"/>
            <a:ext cx="8458200" cy="573024"/>
          </a:xfrm>
        </p:spPr>
        <p:txBody>
          <a:bodyPr/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584960"/>
            <a:ext cx="4011612" cy="42930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6" y="1001854"/>
            <a:ext cx="8460105" cy="369332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9131347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title, sub title with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7" y="313417"/>
            <a:ext cx="8460105" cy="573024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6"/>
          </p:nvPr>
        </p:nvSpPr>
        <p:spPr>
          <a:xfrm>
            <a:off x="329184" y="1585385"/>
            <a:ext cx="2523744" cy="4296832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7"/>
          </p:nvPr>
        </p:nvSpPr>
        <p:spPr>
          <a:xfrm>
            <a:off x="3124486" y="1585389"/>
            <a:ext cx="2523744" cy="4296833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5919788" y="1585385"/>
            <a:ext cx="2527300" cy="4296832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6" y="1001854"/>
            <a:ext cx="8460105" cy="369332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2694693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alf-page text with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89" y="1001869"/>
            <a:ext cx="4116705" cy="276999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Display Beta Regular"/>
                <a:cs typeface="HP Display Beta Regul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edit master subtitle style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89" y="313417"/>
            <a:ext cx="4116705" cy="1149032"/>
          </a:xfrm>
        </p:spPr>
        <p:txBody>
          <a:bodyPr/>
          <a:lstStyle>
            <a:lvl1pPr>
              <a:defRPr b="0" i="0">
                <a:latin typeface="HP Display Beta Bold"/>
                <a:cs typeface="HP Display Beta Bold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black">
          <a:xfrm>
            <a:off x="348905" y="6280300"/>
            <a:ext cx="182186" cy="143629"/>
          </a:xfrm>
          <a:prstGeom prst="rect">
            <a:avLst/>
          </a:prstGeom>
        </p:spPr>
        <p:txBody>
          <a:bodyPr/>
          <a:lstStyle/>
          <a:p>
            <a:fld id="{33088DE5-1DDF-C242-AF39-BA25983D68D6}" type="slidenum">
              <a:rPr lang="en-US" smtClean="0">
                <a:solidFill>
                  <a:prstClr val="black"/>
                </a:solidFill>
                <a:latin typeface="HP Simplified"/>
              </a:rPr>
              <a:pPr/>
              <a:t>‹#›</a:t>
            </a:fld>
            <a:endParaRPr lang="en-US" dirty="0">
              <a:solidFill>
                <a:prstClr val="black"/>
              </a:solidFill>
              <a:latin typeface="HP Simplified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 bwMode="black">
          <a:xfrm>
            <a:off x="331203" y="1944000"/>
            <a:ext cx="4116975" cy="3718664"/>
          </a:xfr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433319" y="6477304"/>
            <a:ext cx="9028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800" dirty="0">
                <a:solidFill>
                  <a:prstClr val="white">
                    <a:lumMod val="65000"/>
                  </a:prstClr>
                </a:solidFill>
                <a:latin typeface="HP Text Beta Regular"/>
                <a:cs typeface="HP Text Beta Regular"/>
              </a:rPr>
              <a:t>HP Confidential</a:t>
            </a:r>
          </a:p>
        </p:txBody>
      </p:sp>
    </p:spTree>
    <p:extLst>
      <p:ext uri="{BB962C8B-B14F-4D97-AF65-F5344CB8AC3E}">
        <p14:creationId xmlns:p14="http://schemas.microsoft.com/office/powerpoint/2010/main" val="4597692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6DD55AF0-405C-4F4D-829A-DFBD139BAC9D}" type="datetime1">
              <a:rPr lang="en-US" smtClean="0"/>
              <a:t>3/30/18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9878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1">
                <a:solidFill>
                  <a:srgbClr val="104FF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 sz="2800"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0EBFAEBD-986E-5845-ABAF-57ADC2D58913}" type="datetime1">
              <a:rPr lang="en-US" smtClean="0"/>
              <a:t>3/30/18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106541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1">
                <a:solidFill>
                  <a:srgbClr val="104FF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BE096AAA-735B-BE4C-ACFB-4E43BD8F18FB}" type="datetime1">
              <a:rPr lang="en-US" smtClean="0"/>
              <a:t>3/30/18</a:t>
            </a:fld>
            <a:endParaRPr lang="en-US"/>
          </a:p>
        </p:txBody>
      </p:sp>
      <p:sp>
        <p:nvSpPr>
          <p:cNvPr id="7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41913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1">
                <a:solidFill>
                  <a:srgbClr val="104FF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FAF5D1ED-E760-B741-AD20-11A6D3A28E65}" type="datetime1">
              <a:rPr lang="en-US" smtClean="0"/>
              <a:t>3/30/18</a:t>
            </a:fld>
            <a:endParaRPr lang="en-US"/>
          </a:p>
        </p:txBody>
      </p:sp>
      <p:sp>
        <p:nvSpPr>
          <p:cNvPr id="5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3407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AF7CDF44-B3B2-BB43-B75A-5C67608B8E38}" type="datetime1">
              <a:rPr lang="en-US" smtClean="0"/>
              <a:t>3/30/18</a:t>
            </a:fld>
            <a:endParaRPr lang="en-US"/>
          </a:p>
        </p:txBody>
      </p:sp>
      <p:sp>
        <p:nvSpPr>
          <p:cNvPr id="4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159534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177101C2-132E-E94C-AA9F-BD9BFFD12DBD}" type="datetime1">
              <a:rPr lang="en-US" smtClean="0"/>
              <a:t>3/30/18</a:t>
            </a:fld>
            <a:endParaRPr lang="en-US"/>
          </a:p>
        </p:txBody>
      </p:sp>
      <p:sp>
        <p:nvSpPr>
          <p:cNvPr id="4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128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6D42D-1FB6-7749-A58A-C1333092CF1E}" type="datetime1">
              <a:rPr lang="en-US" smtClean="0"/>
              <a:t>3/30/18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13800-9833-F549-80FC-C3497A40B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76201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81000"/>
            <a:ext cx="8458200" cy="2746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6388" y="1084263"/>
            <a:ext cx="4189412" cy="3867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84263"/>
            <a:ext cx="4189413" cy="3867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19D93C1A-6D95-C84C-9581-106FFF6CAF67}" type="datetime1">
              <a:rPr lang="en-US" smtClean="0"/>
              <a:t>3/30/18</a:t>
            </a:fld>
            <a:endParaRPr lang="en-US"/>
          </a:p>
        </p:txBody>
      </p:sp>
      <p:sp>
        <p:nvSpPr>
          <p:cNvPr id="7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084035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3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E09A9-F4E0-4A42-8DE3-608F4E0EA14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3/30/18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13800-9833-F549-80FC-C3497A40B0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67815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5F328-6C1C-9C47-B522-2C146A7F0F9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3/30/18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13800-9833-F549-80FC-C3497A40B0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401242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5FCE-3466-1148-A15D-E95C07984DF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3/30/18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13800-9833-F549-80FC-C3497A40B0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383458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CE3C4-0F4B-7942-8F7E-48CE82C038A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3/30/18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13800-9833-F549-80FC-C3497A40B0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081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D01FD-AB24-8A4B-B168-610A57A6DDF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3/30/18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13800-9833-F549-80FC-C3497A40B0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56757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03DC9-A8D2-534D-8090-BCAEB260013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3/30/18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13800-9833-F549-80FC-C3497A40B0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225348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0A9D7-2CA6-364E-8E5A-1ED585A874A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3/30/18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13800-9833-F549-80FC-C3497A40B0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698934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2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8A8D5-DE2A-DB4B-81FB-E0A5554FBD4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3/30/18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13800-9833-F549-80FC-C3497A40B0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605968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5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CE6DD-CA2D-094D-96C8-81608E2C357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3/30/18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13800-9833-F549-80FC-C3497A40B0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160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8DBB9-BCD6-BB46-B850-4C44AD7C5B2E}" type="datetime1">
              <a:rPr lang="en-US" smtClean="0"/>
              <a:t>3/30/18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13800-9833-F549-80FC-C3497A40B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3155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0B21C-1400-404D-A1E7-DBEFDBF44DC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3/30/18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13800-9833-F549-80FC-C3497A40B0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210133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87BA6-BE39-F44E-9F70-B90C2E81973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3/30/18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13800-9833-F549-80FC-C3497A40B0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721068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0129F3AD-5843-794F-8628-EF84CCA0ED86}" type="datetime1">
              <a:rPr lang="en-US" smtClean="0"/>
              <a:t>3/30/18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23638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1">
                <a:solidFill>
                  <a:srgbClr val="104FF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 sz="2800"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E80AB447-30E9-7742-A823-5392820AA0B3}" type="datetime1">
              <a:rPr lang="en-US" smtClean="0"/>
              <a:t>3/30/18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99287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1">
                <a:solidFill>
                  <a:srgbClr val="104FF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5612B16C-50D9-1C45-B473-00CB8B8820F5}" type="datetime1">
              <a:rPr lang="en-US" smtClean="0"/>
              <a:t>3/30/18</a:t>
            </a:fld>
            <a:endParaRPr lang="en-US"/>
          </a:p>
        </p:txBody>
      </p:sp>
      <p:sp>
        <p:nvSpPr>
          <p:cNvPr id="7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911887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1">
                <a:solidFill>
                  <a:srgbClr val="104FF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71F3722E-3F57-CF46-9C20-DFBF944F5F9E}" type="datetime1">
              <a:rPr lang="en-US" smtClean="0"/>
              <a:t>3/30/18</a:t>
            </a:fld>
            <a:endParaRPr lang="en-US"/>
          </a:p>
        </p:txBody>
      </p:sp>
      <p:sp>
        <p:nvSpPr>
          <p:cNvPr id="5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035063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A429C292-8F6F-6940-A945-32DF903F918F}" type="datetime1">
              <a:rPr lang="en-US" smtClean="0"/>
              <a:t>3/30/18</a:t>
            </a:fld>
            <a:endParaRPr lang="en-US"/>
          </a:p>
        </p:txBody>
      </p:sp>
      <p:sp>
        <p:nvSpPr>
          <p:cNvPr id="4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967401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16FB2F83-8AEC-0F4D-9A07-EB94B228E301}" type="datetime1">
              <a:rPr lang="en-US" smtClean="0"/>
              <a:t>3/30/18</a:t>
            </a:fld>
            <a:endParaRPr lang="en-US"/>
          </a:p>
        </p:txBody>
      </p:sp>
      <p:sp>
        <p:nvSpPr>
          <p:cNvPr id="4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174048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81000"/>
            <a:ext cx="8458200" cy="2746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6388" y="1084263"/>
            <a:ext cx="4189412" cy="3867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84263"/>
            <a:ext cx="4189413" cy="3867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00C51020-185B-CF42-A092-31711AE2AC3E}" type="datetime1">
              <a:rPr lang="en-US" smtClean="0"/>
              <a:t>3/30/18</a:t>
            </a:fld>
            <a:endParaRPr lang="en-US"/>
          </a:p>
        </p:txBody>
      </p:sp>
      <p:sp>
        <p:nvSpPr>
          <p:cNvPr id="7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24779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1812727" y="1151930"/>
            <a:ext cx="5518547" cy="2321719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812727" y="3536156"/>
            <a:ext cx="5518547" cy="794743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1650"/>
            </a:lvl1pPr>
            <a:lvl2pPr marL="0" indent="85725" algn="ctr">
              <a:spcBef>
                <a:spcPts val="0"/>
              </a:spcBef>
              <a:buSzTx/>
              <a:buNone/>
              <a:defRPr sz="1650"/>
            </a:lvl2pPr>
            <a:lvl3pPr marL="0" indent="171450" algn="ctr">
              <a:spcBef>
                <a:spcPts val="0"/>
              </a:spcBef>
              <a:buSzTx/>
              <a:buNone/>
              <a:defRPr sz="1650"/>
            </a:lvl3pPr>
            <a:lvl4pPr marL="0" indent="257175" algn="ctr">
              <a:spcBef>
                <a:spcPts val="0"/>
              </a:spcBef>
              <a:buSzTx/>
              <a:buNone/>
              <a:defRPr sz="1650"/>
            </a:lvl4pPr>
            <a:lvl5pPr marL="0" indent="342900" algn="ctr">
              <a:spcBef>
                <a:spcPts val="0"/>
              </a:spcBef>
              <a:buSzTx/>
              <a:buNone/>
              <a:defRPr sz="165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81849512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EE37F-773E-6242-9101-4DEBDBF90D17}" type="datetime1">
              <a:rPr lang="en-US" smtClean="0"/>
              <a:t>3/30/18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13800-9833-F549-80FC-C3497A40B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1310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>
            <a:spLocks noGrp="1"/>
          </p:cNvSpPr>
          <p:nvPr>
            <p:ph type="pic" sz="half" idx="13"/>
          </p:nvPr>
        </p:nvSpPr>
        <p:spPr>
          <a:xfrm>
            <a:off x="1990204" y="446484"/>
            <a:ext cx="5156895" cy="41612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标题文本"/>
          <p:cNvSpPr txBox="1">
            <a:spLocks noGrp="1"/>
          </p:cNvSpPr>
          <p:nvPr>
            <p:ph type="title"/>
          </p:nvPr>
        </p:nvSpPr>
        <p:spPr>
          <a:xfrm>
            <a:off x="1812727" y="4723805"/>
            <a:ext cx="5518547" cy="1000126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812727" y="5759648"/>
            <a:ext cx="5518547" cy="794743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1650"/>
            </a:lvl1pPr>
            <a:lvl2pPr marL="0" indent="85725" algn="ctr">
              <a:spcBef>
                <a:spcPts val="0"/>
              </a:spcBef>
              <a:buSzTx/>
              <a:buNone/>
              <a:defRPr sz="1650"/>
            </a:lvl2pPr>
            <a:lvl3pPr marL="0" indent="171450" algn="ctr">
              <a:spcBef>
                <a:spcPts val="0"/>
              </a:spcBef>
              <a:buSzTx/>
              <a:buNone/>
              <a:defRPr sz="1650"/>
            </a:lvl3pPr>
            <a:lvl4pPr marL="0" indent="257175" algn="ctr">
              <a:spcBef>
                <a:spcPts val="0"/>
              </a:spcBef>
              <a:buSzTx/>
              <a:buNone/>
              <a:defRPr sz="1650"/>
            </a:lvl4pPr>
            <a:lvl5pPr marL="0" indent="342900" algn="ctr">
              <a:spcBef>
                <a:spcPts val="0"/>
              </a:spcBef>
              <a:buSzTx/>
              <a:buNone/>
              <a:defRPr sz="165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4475931" y="6500813"/>
            <a:ext cx="288540" cy="28276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00453729"/>
      </p:ext>
    </p:extLst>
  </p:cSld>
  <p:clrMapOvr>
    <a:masterClrMapping/>
  </p:clrMapOvr>
  <p:transition spd="med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>
            <a:spLocks noGrp="1"/>
          </p:cNvSpPr>
          <p:nvPr>
            <p:ph type="title"/>
          </p:nvPr>
        </p:nvSpPr>
        <p:spPr>
          <a:xfrm>
            <a:off x="1812727" y="2268141"/>
            <a:ext cx="5518547" cy="2321719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351290"/>
      </p:ext>
    </p:extLst>
  </p:cSld>
  <p:clrMapOvr>
    <a:masterClrMapping/>
  </p:clrMapOvr>
  <p:transition spd="med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>
            <a:spLocks noGrp="1"/>
          </p:cNvSpPr>
          <p:nvPr>
            <p:ph type="pic" sz="half" idx="13"/>
          </p:nvPr>
        </p:nvSpPr>
        <p:spPr>
          <a:xfrm>
            <a:off x="4685853" y="446484"/>
            <a:ext cx="2812852" cy="578643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标题文本"/>
          <p:cNvSpPr txBox="1">
            <a:spLocks noGrp="1"/>
          </p:cNvSpPr>
          <p:nvPr>
            <p:ph type="title"/>
          </p:nvPr>
        </p:nvSpPr>
        <p:spPr>
          <a:xfrm>
            <a:off x="1645295" y="446484"/>
            <a:ext cx="2812852" cy="2803923"/>
          </a:xfrm>
          <a:prstGeom prst="rect">
            <a:avLst/>
          </a:prstGeom>
        </p:spPr>
        <p:txBody>
          <a:bodyPr anchor="b"/>
          <a:lstStyle>
            <a:lvl1pPr>
              <a:defRPr sz="3150"/>
            </a:lvl1pPr>
          </a:lstStyle>
          <a:p>
            <a:r>
              <a:t>标题文本</a:t>
            </a:r>
          </a:p>
        </p:txBody>
      </p:sp>
      <p:sp>
        <p:nvSpPr>
          <p:cNvPr id="4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645295" y="3348633"/>
            <a:ext cx="2812852" cy="288429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1650"/>
            </a:lvl1pPr>
            <a:lvl2pPr marL="0" indent="85725" algn="ctr">
              <a:spcBef>
                <a:spcPts val="0"/>
              </a:spcBef>
              <a:buSzTx/>
              <a:buNone/>
              <a:defRPr sz="1650"/>
            </a:lvl2pPr>
            <a:lvl3pPr marL="0" indent="171450" algn="ctr">
              <a:spcBef>
                <a:spcPts val="0"/>
              </a:spcBef>
              <a:buSzTx/>
              <a:buNone/>
              <a:defRPr sz="1650"/>
            </a:lvl3pPr>
            <a:lvl4pPr marL="0" indent="257175" algn="ctr">
              <a:spcBef>
                <a:spcPts val="0"/>
              </a:spcBef>
              <a:buSzTx/>
              <a:buNone/>
              <a:defRPr sz="1650"/>
            </a:lvl4pPr>
            <a:lvl5pPr marL="0" indent="342900" algn="ctr">
              <a:spcBef>
                <a:spcPts val="0"/>
              </a:spcBef>
              <a:buSzTx/>
              <a:buNone/>
              <a:defRPr sz="165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32512191"/>
      </p:ext>
    </p:extLst>
  </p:cSld>
  <p:clrMapOvr>
    <a:masterClrMapping/>
  </p:clrMapOvr>
  <p:transition spd="med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91592572"/>
      </p:ext>
    </p:extLst>
  </p:cSld>
  <p:clrMapOvr>
    <a:masterClrMapping/>
  </p:clrMapOvr>
  <p:transition spd="med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44043802"/>
      </p:ext>
    </p:extLst>
  </p:cSld>
  <p:clrMapOvr>
    <a:masterClrMapping/>
  </p:clrMapOvr>
  <p:transition spd="med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>
            <a:spLocks noGrp="1"/>
          </p:cNvSpPr>
          <p:nvPr>
            <p:ph type="pic" sz="quarter" idx="13"/>
          </p:nvPr>
        </p:nvSpPr>
        <p:spPr>
          <a:xfrm>
            <a:off x="4685853" y="1830586"/>
            <a:ext cx="2812852" cy="442019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645295" y="1830586"/>
            <a:ext cx="2812852" cy="4420196"/>
          </a:xfrm>
          <a:prstGeom prst="rect">
            <a:avLst/>
          </a:prstGeom>
        </p:spPr>
        <p:txBody>
          <a:bodyPr/>
          <a:lstStyle>
            <a:lvl1pPr marL="174512" indent="-174512">
              <a:spcBef>
                <a:spcPts val="1200"/>
              </a:spcBef>
              <a:defRPr sz="1425"/>
            </a:lvl1pPr>
            <a:lvl2pPr marL="303099" indent="-174512">
              <a:spcBef>
                <a:spcPts val="1200"/>
              </a:spcBef>
              <a:defRPr sz="1425"/>
            </a:lvl2pPr>
            <a:lvl3pPr marL="431687" indent="-174512">
              <a:spcBef>
                <a:spcPts val="1200"/>
              </a:spcBef>
              <a:defRPr sz="1425"/>
            </a:lvl3pPr>
            <a:lvl4pPr marL="560274" indent="-174512">
              <a:spcBef>
                <a:spcPts val="1200"/>
              </a:spcBef>
              <a:defRPr sz="1425"/>
            </a:lvl4pPr>
            <a:lvl5pPr marL="688862" indent="-174512">
              <a:spcBef>
                <a:spcPts val="1200"/>
              </a:spcBef>
              <a:defRPr sz="1425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13138984"/>
      </p:ext>
    </p:extLst>
  </p:cSld>
  <p:clrMapOvr>
    <a:masterClrMapping/>
  </p:clrMapOvr>
  <p:transition spd="med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>
            <a:spLocks noGrp="1"/>
          </p:cNvSpPr>
          <p:nvPr>
            <p:ph type="body" idx="1"/>
          </p:nvPr>
        </p:nvSpPr>
        <p:spPr>
          <a:xfrm>
            <a:off x="1645295" y="892969"/>
            <a:ext cx="5853410" cy="5072063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72127807"/>
      </p:ext>
    </p:extLst>
  </p:cSld>
  <p:clrMapOvr>
    <a:masterClrMapping/>
  </p:clrMapOvr>
  <p:transition spd="med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>
            <a:spLocks noGrp="1"/>
          </p:cNvSpPr>
          <p:nvPr>
            <p:ph type="pic" sz="quarter" idx="13"/>
          </p:nvPr>
        </p:nvSpPr>
        <p:spPr>
          <a:xfrm>
            <a:off x="4685853" y="3580805"/>
            <a:ext cx="2812852" cy="265211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图像"/>
          <p:cNvSpPr>
            <a:spLocks noGrp="1"/>
          </p:cNvSpPr>
          <p:nvPr>
            <p:ph type="pic" sz="quarter" idx="14"/>
          </p:nvPr>
        </p:nvSpPr>
        <p:spPr>
          <a:xfrm>
            <a:off x="4689133" y="625078"/>
            <a:ext cx="2812852" cy="265211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图像"/>
          <p:cNvSpPr>
            <a:spLocks noGrp="1"/>
          </p:cNvSpPr>
          <p:nvPr>
            <p:ph type="pic" sz="half" idx="15"/>
          </p:nvPr>
        </p:nvSpPr>
        <p:spPr>
          <a:xfrm>
            <a:off x="1645295" y="625078"/>
            <a:ext cx="2812852" cy="560784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09343415"/>
      </p:ext>
    </p:extLst>
  </p:cSld>
  <p:clrMapOvr>
    <a:masterClrMapping/>
  </p:clrMapOvr>
  <p:transition spd="med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812727" y="4473773"/>
            <a:ext cx="5518547" cy="330399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1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812727" y="3019302"/>
            <a:ext cx="5518547" cy="44435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1950"/>
            </a:lvl1pPr>
          </a:lstStyle>
          <a:p>
            <a:r>
              <a:t>“Type a quote here.” </a:t>
            </a:r>
          </a:p>
        </p:txBody>
      </p:sp>
      <p:sp>
        <p:nvSpPr>
          <p:cNvPr id="9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05415559"/>
      </p:ext>
    </p:extLst>
  </p:cSld>
  <p:clrMapOvr>
    <a:masterClrMapping/>
  </p:clrMapOvr>
  <p:transition spd="med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>
            <a:spLocks noGrp="1"/>
          </p:cNvSpPr>
          <p:nvPr>
            <p:ph type="pic" idx="13"/>
          </p:nvPr>
        </p:nvSpPr>
        <p:spPr>
          <a:xfrm>
            <a:off x="1143000" y="0"/>
            <a:ext cx="6858000" cy="6858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6897556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BF606-D77D-6045-B82A-D113FE858252}" type="datetime1">
              <a:rPr lang="en-US" smtClean="0"/>
              <a:t>3/30/18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13800-9833-F549-80FC-C3497A40B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09881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4929707"/>
      </p:ext>
    </p:extLst>
  </p:cSld>
  <p:clrMapOvr>
    <a:masterClrMapping/>
  </p:clrMapOvr>
  <p:transition spd="med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矩形" descr="矩形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36675" y="-40482"/>
            <a:ext cx="10217349" cy="11007726"/>
          </a:xfrm>
          <a:prstGeom prst="rect">
            <a:avLst/>
          </a:prstGeom>
          <a:effectLst>
            <a:outerShdw blurRad="177800" dist="101600" dir="2700000" rotWithShape="0">
              <a:srgbClr val="000000">
                <a:alpha val="75000"/>
              </a:srgbClr>
            </a:outerShdw>
          </a:effectLst>
        </p:spPr>
      </p:pic>
      <p:sp>
        <p:nvSpPr>
          <p:cNvPr id="118" name="矩形"/>
          <p:cNvSpPr/>
          <p:nvPr/>
        </p:nvSpPr>
        <p:spPr>
          <a:xfrm>
            <a:off x="1136303" y="0"/>
            <a:ext cx="200918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100"/>
          </a:p>
        </p:txBody>
      </p:sp>
      <p:sp>
        <p:nvSpPr>
          <p:cNvPr id="119" name="矩形"/>
          <p:cNvSpPr/>
          <p:nvPr/>
        </p:nvSpPr>
        <p:spPr>
          <a:xfrm>
            <a:off x="7800082" y="0"/>
            <a:ext cx="200918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100"/>
          </a:p>
        </p:txBody>
      </p:sp>
      <p:sp>
        <p:nvSpPr>
          <p:cNvPr id="120" name="矩形"/>
          <p:cNvSpPr/>
          <p:nvPr/>
        </p:nvSpPr>
        <p:spPr>
          <a:xfrm>
            <a:off x="1230065" y="-8930"/>
            <a:ext cx="6858000" cy="26789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100"/>
          </a:p>
        </p:txBody>
      </p:sp>
      <p:sp>
        <p:nvSpPr>
          <p:cNvPr id="121" name="矩形"/>
          <p:cNvSpPr/>
          <p:nvPr/>
        </p:nvSpPr>
        <p:spPr>
          <a:xfrm>
            <a:off x="1143000" y="6599039"/>
            <a:ext cx="6858000" cy="26789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100"/>
          </a:p>
        </p:txBody>
      </p:sp>
      <p:sp>
        <p:nvSpPr>
          <p:cNvPr id="122" name="标题文本"/>
          <p:cNvSpPr txBox="1">
            <a:spLocks noGrp="1"/>
          </p:cNvSpPr>
          <p:nvPr>
            <p:ph type="title"/>
          </p:nvPr>
        </p:nvSpPr>
        <p:spPr>
          <a:xfrm>
            <a:off x="1812727" y="1151930"/>
            <a:ext cx="5518547" cy="2321719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3750">
                <a:solidFill>
                  <a:srgbClr val="EB7013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标题文本</a:t>
            </a:r>
          </a:p>
        </p:txBody>
      </p:sp>
      <p:sp>
        <p:nvSpPr>
          <p:cNvPr id="123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812727" y="3536156"/>
            <a:ext cx="5518547" cy="79474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spcBef>
                <a:spcPts val="0"/>
              </a:spcBef>
              <a:buSzTx/>
              <a:buNone/>
              <a:defRPr>
                <a:latin typeface="Helvetica"/>
                <a:ea typeface="Helvetica"/>
                <a:cs typeface="Helvetica"/>
                <a:sym typeface="Helvetica"/>
              </a:defRPr>
            </a:lvl1pPr>
            <a:lvl2pPr marL="0" indent="0" algn="ctr">
              <a:spcBef>
                <a:spcPts val="0"/>
              </a:spcBef>
              <a:buSzTx/>
              <a:buNone/>
              <a:defRPr>
                <a:latin typeface="Helvetica"/>
                <a:ea typeface="Helvetica"/>
                <a:cs typeface="Helvetica"/>
                <a:sym typeface="Helvetica"/>
              </a:defRPr>
            </a:lvl2pPr>
            <a:lvl3pPr marL="0" indent="0" algn="ctr">
              <a:spcBef>
                <a:spcPts val="0"/>
              </a:spcBef>
              <a:buSzTx/>
              <a:buNone/>
              <a:defRPr>
                <a:latin typeface="Helvetica"/>
                <a:ea typeface="Helvetica"/>
                <a:cs typeface="Helvetica"/>
                <a:sym typeface="Helvetica"/>
              </a:defRPr>
            </a:lvl3pPr>
            <a:lvl4pPr marL="0" indent="0" algn="ctr">
              <a:spcBef>
                <a:spcPts val="0"/>
              </a:spcBef>
              <a:buSzTx/>
              <a:buNone/>
              <a:defRPr>
                <a:latin typeface="Helvetica"/>
                <a:ea typeface="Helvetica"/>
                <a:cs typeface="Helvetica"/>
                <a:sym typeface="Helvetica"/>
              </a:defRPr>
            </a:lvl4pPr>
            <a:lvl5pPr marL="0" indent="0" algn="ctr">
              <a:spcBef>
                <a:spcPts val="0"/>
              </a:spcBef>
              <a:buSzTx/>
              <a:buNone/>
              <a:defRPr>
                <a:latin typeface="Helvetica"/>
                <a:ea typeface="Helvetica"/>
                <a:cs typeface="Helvetica"/>
                <a:sym typeface="Helvetica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4482331" y="6509742"/>
            <a:ext cx="278922" cy="282769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95530918"/>
      </p:ext>
    </p:extLst>
  </p:cSld>
  <p:clrMapOvr>
    <a:masterClrMapping/>
  </p:clrMapOvr>
  <p:transition spd="med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标题文本"/>
          <p:cNvSpPr txBox="1">
            <a:spLocks noGrp="1"/>
          </p:cNvSpPr>
          <p:nvPr>
            <p:ph type="title"/>
          </p:nvPr>
        </p:nvSpPr>
        <p:spPr>
          <a:xfrm>
            <a:off x="1143000" y="0"/>
            <a:ext cx="6858000" cy="125015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925">
                <a:solidFill>
                  <a:srgbClr val="EE6E12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标题文本</a:t>
            </a:r>
          </a:p>
        </p:txBody>
      </p:sp>
      <p:sp>
        <p:nvSpPr>
          <p:cNvPr id="14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4482331" y="6509742"/>
            <a:ext cx="278922" cy="282769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1720485"/>
      </p:ext>
    </p:extLst>
  </p:cSld>
  <p:clrMapOvr>
    <a:masterClrMapping/>
  </p:clrMapOvr>
  <p:transition spd="med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矩形"/>
          <p:cNvSpPr/>
          <p:nvPr/>
        </p:nvSpPr>
        <p:spPr>
          <a:xfrm>
            <a:off x="1143000" y="0"/>
            <a:ext cx="6858000" cy="892969"/>
          </a:xfrm>
          <a:prstGeom prst="rect">
            <a:avLst/>
          </a:prstGeom>
          <a:solidFill>
            <a:srgbClr val="EE6E12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100"/>
          </a:p>
        </p:txBody>
      </p:sp>
      <p:sp>
        <p:nvSpPr>
          <p:cNvPr id="165" name="形状"/>
          <p:cNvSpPr/>
          <p:nvPr/>
        </p:nvSpPr>
        <p:spPr>
          <a:xfrm>
            <a:off x="1144116" y="339328"/>
            <a:ext cx="6858000" cy="4286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593" y="0"/>
                </a:lnTo>
                <a:cubicBezTo>
                  <a:pt x="21593" y="0"/>
                  <a:pt x="17179" y="11327"/>
                  <a:pt x="10796" y="11250"/>
                </a:cubicBezTo>
                <a:cubicBezTo>
                  <a:pt x="4526" y="11175"/>
                  <a:pt x="0" y="0"/>
                  <a:pt x="0" y="0"/>
                </a:cubicBezTo>
                <a:close/>
              </a:path>
            </a:pathLst>
          </a:custGeom>
          <a:gradFill>
            <a:gsLst>
              <a:gs pos="0">
                <a:srgbClr val="000000">
                  <a:alpha val="20000"/>
                </a:srgbClr>
              </a:gs>
              <a:gs pos="100000">
                <a:srgbClr val="000000">
                  <a:alpha val="0"/>
                </a:srgbClr>
              </a:gs>
            </a:gsLst>
            <a:lin ang="5400000"/>
          </a:gradFill>
          <a:ln w="12700">
            <a:miter lim="400000"/>
            <a:tailEnd type="stealth"/>
          </a:ln>
        </p:spPr>
        <p:txBody>
          <a:bodyPr lIns="26789" tIns="26789" rIns="26789" bIns="26789" anchor="ctr"/>
          <a:lstStyle/>
          <a:p>
            <a:pPr>
              <a:defRPr sz="5800">
                <a:latin typeface="Gill Sans"/>
                <a:ea typeface="Gill Sans"/>
                <a:cs typeface="Gill Sans"/>
                <a:sym typeface="Gill Sans"/>
              </a:defRPr>
            </a:pPr>
            <a:endParaRPr sz="2175"/>
          </a:p>
        </p:txBody>
      </p:sp>
      <p:pic>
        <p:nvPicPr>
          <p:cNvPr id="166" name="i_mark_reverse.pdf" descr="i_mark_revers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92008" y="17859"/>
            <a:ext cx="495598" cy="856589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标题文本"/>
          <p:cNvSpPr txBox="1">
            <a:spLocks noGrp="1"/>
          </p:cNvSpPr>
          <p:nvPr>
            <p:ph type="title"/>
          </p:nvPr>
        </p:nvSpPr>
        <p:spPr>
          <a:xfrm>
            <a:off x="1276945" y="0"/>
            <a:ext cx="6724055" cy="892969"/>
          </a:xfrm>
          <a:prstGeom prst="rect">
            <a:avLst/>
          </a:prstGeom>
          <a:effectLst>
            <a:outerShdw blurRad="177800" dir="2700000" rotWithShape="0">
              <a:srgbClr val="000000">
                <a:alpha val="75000"/>
              </a:srgbClr>
            </a:outerShdw>
          </a:effectLst>
        </p:spPr>
        <p:txBody>
          <a:bodyPr>
            <a:noAutofit/>
          </a:bodyPr>
          <a:lstStyle>
            <a:lvl1pPr algn="l">
              <a:defRPr sz="2925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标题文本</a:t>
            </a:r>
          </a:p>
        </p:txBody>
      </p:sp>
      <p:sp>
        <p:nvSpPr>
          <p:cNvPr id="168" name="正文级别 1…"/>
          <p:cNvSpPr txBox="1">
            <a:spLocks noGrp="1"/>
          </p:cNvSpPr>
          <p:nvPr>
            <p:ph type="body" idx="1"/>
          </p:nvPr>
        </p:nvSpPr>
        <p:spPr>
          <a:xfrm>
            <a:off x="1444377" y="1294805"/>
            <a:ext cx="6255247" cy="556319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spcBef>
                <a:spcPts val="1200"/>
              </a:spcBef>
              <a:buSzTx/>
              <a:buNone/>
              <a:defRPr sz="2175">
                <a:latin typeface="Gill Sans"/>
                <a:ea typeface="Gill Sans"/>
                <a:cs typeface="Gill Sans"/>
                <a:sym typeface="Gill Sans"/>
              </a:defRPr>
            </a:lvl1pPr>
            <a:lvl2pPr marL="511969" indent="-297656">
              <a:spcBef>
                <a:spcPts val="0"/>
              </a:spcBef>
              <a:buSzPct val="150000"/>
              <a:defRPr>
                <a:latin typeface="Gill Sans"/>
                <a:ea typeface="Gill Sans"/>
                <a:cs typeface="Gill Sans"/>
                <a:sym typeface="Gill Sans"/>
              </a:defRPr>
            </a:lvl2pPr>
            <a:lvl3pPr marL="726281" indent="-297656">
              <a:spcBef>
                <a:spcPts val="0"/>
              </a:spcBef>
              <a:buSzPct val="150000"/>
              <a:buChar char="-"/>
              <a:defRPr>
                <a:latin typeface="Gill Sans"/>
                <a:ea typeface="Gill Sans"/>
                <a:cs typeface="Gill Sans"/>
                <a:sym typeface="Gill Sans"/>
              </a:defRPr>
            </a:lvl3pPr>
            <a:lvl4pPr marL="940594" indent="-297656">
              <a:spcBef>
                <a:spcPts val="0"/>
              </a:spcBef>
              <a:buSzPct val="150000"/>
              <a:defRPr>
                <a:latin typeface="Gill Sans"/>
                <a:ea typeface="Gill Sans"/>
                <a:cs typeface="Gill Sans"/>
                <a:sym typeface="Gill Sans"/>
              </a:defRPr>
            </a:lvl4pPr>
            <a:lvl5pPr marL="1154906" indent="-297656">
              <a:spcBef>
                <a:spcPts val="0"/>
              </a:spcBef>
              <a:buSzPct val="150000"/>
              <a:buChar char="-"/>
              <a:defRPr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6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4482331" y="6509742"/>
            <a:ext cx="278922" cy="282769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9654846"/>
      </p:ext>
    </p:extLst>
  </p:cSld>
  <p:clrMapOvr>
    <a:masterClrMapping/>
  </p:clrMapOvr>
  <p:transition spd="med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1812727" y="1151930"/>
            <a:ext cx="5518547" cy="2321719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812727" y="3536157"/>
            <a:ext cx="5518547" cy="794742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1650"/>
            </a:lvl1pPr>
            <a:lvl2pPr marL="0" indent="85721" algn="ctr">
              <a:spcBef>
                <a:spcPts val="0"/>
              </a:spcBef>
              <a:buSzTx/>
              <a:buNone/>
              <a:defRPr sz="1650"/>
            </a:lvl2pPr>
            <a:lvl3pPr marL="0" indent="171441" algn="ctr">
              <a:spcBef>
                <a:spcPts val="0"/>
              </a:spcBef>
              <a:buSzTx/>
              <a:buNone/>
              <a:defRPr sz="1650"/>
            </a:lvl3pPr>
            <a:lvl4pPr marL="0" indent="257162" algn="ctr">
              <a:spcBef>
                <a:spcPts val="0"/>
              </a:spcBef>
              <a:buSzTx/>
              <a:buNone/>
              <a:defRPr sz="1650"/>
            </a:lvl4pPr>
            <a:lvl5pPr marL="0" indent="342882" algn="ctr">
              <a:spcBef>
                <a:spcPts val="0"/>
              </a:spcBef>
              <a:buSzTx/>
              <a:buNone/>
              <a:defRPr sz="165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609652"/>
      </p:ext>
    </p:extLst>
  </p:cSld>
  <p:clrMapOvr>
    <a:masterClrMapping/>
  </p:clrMapOvr>
  <p:transition spd="med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261688" y="1151930"/>
            <a:ext cx="8337884" cy="2321719"/>
          </a:xfrm>
          <a:prstGeom prst="rect">
            <a:avLst/>
          </a:prstGeom>
        </p:spPr>
        <p:txBody>
          <a:bodyPr anchor="b"/>
          <a:lstStyle>
            <a:lvl1pPr algn="l">
              <a:defRPr/>
            </a:lvl1pPr>
          </a:lstStyle>
          <a:p>
            <a:r>
              <a:rPr dirty="0" err="1"/>
              <a:t>标题文本</a:t>
            </a:r>
            <a:endParaRPr dirty="0"/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261688" y="3536157"/>
            <a:ext cx="8337884" cy="175773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r">
              <a:spcBef>
                <a:spcPts val="0"/>
              </a:spcBef>
              <a:buSzTx/>
              <a:buNone/>
              <a:defRPr sz="2025"/>
            </a:lvl1pPr>
            <a:lvl2pPr marL="0" indent="85721" algn="r">
              <a:spcBef>
                <a:spcPts val="0"/>
              </a:spcBef>
              <a:buSzTx/>
              <a:buNone/>
              <a:defRPr sz="2025"/>
            </a:lvl2pPr>
            <a:lvl3pPr marL="0" indent="171441" algn="r">
              <a:spcBef>
                <a:spcPts val="0"/>
              </a:spcBef>
              <a:buSzTx/>
              <a:buNone/>
              <a:defRPr sz="2025"/>
            </a:lvl3pPr>
            <a:lvl4pPr marL="0" indent="257162" algn="r">
              <a:spcBef>
                <a:spcPts val="0"/>
              </a:spcBef>
              <a:buSzTx/>
              <a:buNone/>
              <a:defRPr sz="2025"/>
            </a:lvl4pPr>
            <a:lvl5pPr marL="0" indent="342882" algn="r">
              <a:spcBef>
                <a:spcPts val="0"/>
              </a:spcBef>
              <a:buSzTx/>
              <a:buNone/>
              <a:defRPr sz="2025"/>
            </a:lvl5pPr>
          </a:lstStyle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14449728"/>
      </p:ext>
    </p:extLst>
  </p:cSld>
  <p:clrMapOvr>
    <a:masterClrMapping/>
  </p:clrMapOvr>
  <p:transition spd="med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>
            <a:spLocks noGrp="1"/>
          </p:cNvSpPr>
          <p:nvPr>
            <p:ph type="pic" sz="half" idx="13"/>
          </p:nvPr>
        </p:nvSpPr>
        <p:spPr>
          <a:xfrm>
            <a:off x="1990204" y="446484"/>
            <a:ext cx="5156895" cy="41612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标题文本"/>
          <p:cNvSpPr txBox="1">
            <a:spLocks noGrp="1"/>
          </p:cNvSpPr>
          <p:nvPr>
            <p:ph type="title"/>
          </p:nvPr>
        </p:nvSpPr>
        <p:spPr>
          <a:xfrm>
            <a:off x="1812727" y="4723805"/>
            <a:ext cx="5518547" cy="1000126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812727" y="5759648"/>
            <a:ext cx="5518547" cy="794743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1650"/>
            </a:lvl1pPr>
            <a:lvl2pPr marL="0" indent="85721" algn="ctr">
              <a:spcBef>
                <a:spcPts val="0"/>
              </a:spcBef>
              <a:buSzTx/>
              <a:buNone/>
              <a:defRPr sz="1650"/>
            </a:lvl2pPr>
            <a:lvl3pPr marL="0" indent="171441" algn="ctr">
              <a:spcBef>
                <a:spcPts val="0"/>
              </a:spcBef>
              <a:buSzTx/>
              <a:buNone/>
              <a:defRPr sz="1650"/>
            </a:lvl3pPr>
            <a:lvl4pPr marL="0" indent="257162" algn="ctr">
              <a:spcBef>
                <a:spcPts val="0"/>
              </a:spcBef>
              <a:buSzTx/>
              <a:buNone/>
              <a:defRPr sz="1650"/>
            </a:lvl4pPr>
            <a:lvl5pPr marL="0" indent="342882" algn="ctr">
              <a:spcBef>
                <a:spcPts val="0"/>
              </a:spcBef>
              <a:buSzTx/>
              <a:buNone/>
              <a:defRPr sz="165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4469166" y="6500813"/>
            <a:ext cx="288540" cy="28276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75917300"/>
      </p:ext>
    </p:extLst>
  </p:cSld>
  <p:clrMapOvr>
    <a:masterClrMapping/>
  </p:clrMapOvr>
  <p:transition spd="med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>
            <a:spLocks noGrp="1"/>
          </p:cNvSpPr>
          <p:nvPr>
            <p:ph type="title"/>
          </p:nvPr>
        </p:nvSpPr>
        <p:spPr>
          <a:xfrm>
            <a:off x="1812727" y="2268141"/>
            <a:ext cx="5518547" cy="2321719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28644915"/>
      </p:ext>
    </p:extLst>
  </p:cSld>
  <p:clrMapOvr>
    <a:masterClrMapping/>
  </p:clrMapOvr>
  <p:transition spd="med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>
            <a:spLocks noGrp="1"/>
          </p:cNvSpPr>
          <p:nvPr>
            <p:ph type="pic" sz="half" idx="13"/>
          </p:nvPr>
        </p:nvSpPr>
        <p:spPr>
          <a:xfrm>
            <a:off x="4685854" y="446484"/>
            <a:ext cx="2812852" cy="578643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标题文本"/>
          <p:cNvSpPr txBox="1">
            <a:spLocks noGrp="1"/>
          </p:cNvSpPr>
          <p:nvPr>
            <p:ph type="title"/>
          </p:nvPr>
        </p:nvSpPr>
        <p:spPr>
          <a:xfrm>
            <a:off x="1645295" y="446485"/>
            <a:ext cx="2812852" cy="2803923"/>
          </a:xfrm>
          <a:prstGeom prst="rect">
            <a:avLst/>
          </a:prstGeom>
        </p:spPr>
        <p:txBody>
          <a:bodyPr anchor="b"/>
          <a:lstStyle>
            <a:lvl1pPr>
              <a:defRPr sz="3150"/>
            </a:lvl1pPr>
          </a:lstStyle>
          <a:p>
            <a:r>
              <a:t>标题文本</a:t>
            </a:r>
          </a:p>
        </p:txBody>
      </p:sp>
      <p:sp>
        <p:nvSpPr>
          <p:cNvPr id="4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645295" y="3348633"/>
            <a:ext cx="2812852" cy="288429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1650"/>
            </a:lvl1pPr>
            <a:lvl2pPr marL="0" indent="85721" algn="ctr">
              <a:spcBef>
                <a:spcPts val="0"/>
              </a:spcBef>
              <a:buSzTx/>
              <a:buNone/>
              <a:defRPr sz="1650"/>
            </a:lvl2pPr>
            <a:lvl3pPr marL="0" indent="171441" algn="ctr">
              <a:spcBef>
                <a:spcPts val="0"/>
              </a:spcBef>
              <a:buSzTx/>
              <a:buNone/>
              <a:defRPr sz="1650"/>
            </a:lvl3pPr>
            <a:lvl4pPr marL="0" indent="257162" algn="ctr">
              <a:spcBef>
                <a:spcPts val="0"/>
              </a:spcBef>
              <a:buSzTx/>
              <a:buNone/>
              <a:defRPr sz="1650"/>
            </a:lvl4pPr>
            <a:lvl5pPr marL="0" indent="342882" algn="ctr">
              <a:spcBef>
                <a:spcPts val="0"/>
              </a:spcBef>
              <a:buSzTx/>
              <a:buNone/>
              <a:defRPr sz="165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17984065"/>
      </p:ext>
    </p:extLst>
  </p:cSld>
  <p:clrMapOvr>
    <a:masterClrMapping/>
  </p:clrMapOvr>
  <p:transition spd="med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9912380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00A3B-82E0-9445-B3DB-7E099E99D843}" type="datetime1">
              <a:rPr lang="en-US" smtClean="0"/>
              <a:t>3/30/18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13800-9833-F549-80FC-C3497A40B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86943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99850059"/>
      </p:ext>
    </p:extLst>
  </p:cSld>
  <p:clrMapOvr>
    <a:masterClrMapping/>
  </p:clrMapOvr>
  <p:transition spd="med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>
            <a:spLocks noGrp="1"/>
          </p:cNvSpPr>
          <p:nvPr>
            <p:ph type="pic" sz="quarter" idx="13"/>
          </p:nvPr>
        </p:nvSpPr>
        <p:spPr>
          <a:xfrm>
            <a:off x="4685854" y="1830586"/>
            <a:ext cx="2812852" cy="442019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645295" y="1830586"/>
            <a:ext cx="2812852" cy="4420196"/>
          </a:xfrm>
          <a:prstGeom prst="rect">
            <a:avLst/>
          </a:prstGeom>
        </p:spPr>
        <p:txBody>
          <a:bodyPr/>
          <a:lstStyle>
            <a:lvl1pPr marL="174503" indent="-174503">
              <a:spcBef>
                <a:spcPts val="1200"/>
              </a:spcBef>
              <a:defRPr sz="1425"/>
            </a:lvl1pPr>
            <a:lvl2pPr marL="303084" indent="-174503">
              <a:spcBef>
                <a:spcPts val="1200"/>
              </a:spcBef>
              <a:defRPr sz="1425"/>
            </a:lvl2pPr>
            <a:lvl3pPr marL="431664" indent="-174503">
              <a:spcBef>
                <a:spcPts val="1200"/>
              </a:spcBef>
              <a:defRPr sz="1425"/>
            </a:lvl3pPr>
            <a:lvl4pPr marL="560246" indent="-174503">
              <a:spcBef>
                <a:spcPts val="1200"/>
              </a:spcBef>
              <a:defRPr sz="1425"/>
            </a:lvl4pPr>
            <a:lvl5pPr marL="688826" indent="-174503">
              <a:spcBef>
                <a:spcPts val="1200"/>
              </a:spcBef>
              <a:defRPr sz="1425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45160896"/>
      </p:ext>
    </p:extLst>
  </p:cSld>
  <p:clrMapOvr>
    <a:masterClrMapping/>
  </p:clrMapOvr>
  <p:transition spd="med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>
            <a:spLocks noGrp="1"/>
          </p:cNvSpPr>
          <p:nvPr>
            <p:ph type="body" idx="1"/>
          </p:nvPr>
        </p:nvSpPr>
        <p:spPr>
          <a:xfrm>
            <a:off x="1645295" y="892969"/>
            <a:ext cx="5853410" cy="5072063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52154004"/>
      </p:ext>
    </p:extLst>
  </p:cSld>
  <p:clrMapOvr>
    <a:masterClrMapping/>
  </p:clrMapOvr>
  <p:transition spd="med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>
            <a:spLocks noGrp="1"/>
          </p:cNvSpPr>
          <p:nvPr>
            <p:ph type="pic" sz="quarter" idx="13"/>
          </p:nvPr>
        </p:nvSpPr>
        <p:spPr>
          <a:xfrm>
            <a:off x="4685854" y="3580805"/>
            <a:ext cx="2812852" cy="265211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图像"/>
          <p:cNvSpPr>
            <a:spLocks noGrp="1"/>
          </p:cNvSpPr>
          <p:nvPr>
            <p:ph type="pic" sz="quarter" idx="14"/>
          </p:nvPr>
        </p:nvSpPr>
        <p:spPr>
          <a:xfrm>
            <a:off x="4689133" y="625078"/>
            <a:ext cx="2812852" cy="265211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图像"/>
          <p:cNvSpPr>
            <a:spLocks noGrp="1"/>
          </p:cNvSpPr>
          <p:nvPr>
            <p:ph type="pic" sz="half" idx="15"/>
          </p:nvPr>
        </p:nvSpPr>
        <p:spPr>
          <a:xfrm>
            <a:off x="1645295" y="625078"/>
            <a:ext cx="2812852" cy="560784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57038955"/>
      </p:ext>
    </p:extLst>
  </p:cSld>
  <p:clrMapOvr>
    <a:masterClrMapping/>
  </p:clrMapOvr>
  <p:transition spd="med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812727" y="4473773"/>
            <a:ext cx="5518547" cy="32893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1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812727" y="3019301"/>
            <a:ext cx="5518547" cy="44435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1950"/>
            </a:lvl1pPr>
          </a:lstStyle>
          <a:p>
            <a:r>
              <a:t>“Type a quote here.” </a:t>
            </a:r>
          </a:p>
        </p:txBody>
      </p:sp>
      <p:sp>
        <p:nvSpPr>
          <p:cNvPr id="9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98863990"/>
      </p:ext>
    </p:extLst>
  </p:cSld>
  <p:clrMapOvr>
    <a:masterClrMapping/>
  </p:clrMapOvr>
  <p:transition spd="med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>
            <a:spLocks noGrp="1"/>
          </p:cNvSpPr>
          <p:nvPr>
            <p:ph type="pic" idx="13"/>
          </p:nvPr>
        </p:nvSpPr>
        <p:spPr>
          <a:xfrm>
            <a:off x="1143000" y="0"/>
            <a:ext cx="6858000" cy="6858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82668902"/>
      </p:ext>
    </p:extLst>
  </p:cSld>
  <p:clrMapOvr>
    <a:masterClrMapping/>
  </p:clrMapOvr>
  <p:transition spd="med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0767634"/>
      </p:ext>
    </p:extLst>
  </p:cSld>
  <p:clrMapOvr>
    <a:masterClrMapping/>
  </p:clrMapOvr>
  <p:transition spd="med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矩形"/>
          <p:cNvSpPr/>
          <p:nvPr/>
        </p:nvSpPr>
        <p:spPr>
          <a:xfrm>
            <a:off x="1136303" y="0"/>
            <a:ext cx="200918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26788" tIns="26788" rIns="26788" bIns="26788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100"/>
          </a:p>
        </p:txBody>
      </p:sp>
      <p:sp>
        <p:nvSpPr>
          <p:cNvPr id="118" name="矩形"/>
          <p:cNvSpPr/>
          <p:nvPr/>
        </p:nvSpPr>
        <p:spPr>
          <a:xfrm>
            <a:off x="7800082" y="0"/>
            <a:ext cx="200918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26788" tIns="26788" rIns="26788" bIns="26788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100"/>
          </a:p>
        </p:txBody>
      </p:sp>
      <p:sp>
        <p:nvSpPr>
          <p:cNvPr id="119" name="矩形"/>
          <p:cNvSpPr/>
          <p:nvPr/>
        </p:nvSpPr>
        <p:spPr>
          <a:xfrm>
            <a:off x="1230065" y="-8930"/>
            <a:ext cx="6858000" cy="26789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26788" tIns="26788" rIns="26788" bIns="26788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100"/>
          </a:p>
        </p:txBody>
      </p:sp>
      <p:sp>
        <p:nvSpPr>
          <p:cNvPr id="120" name="矩形"/>
          <p:cNvSpPr/>
          <p:nvPr/>
        </p:nvSpPr>
        <p:spPr>
          <a:xfrm>
            <a:off x="1143000" y="6599040"/>
            <a:ext cx="6858000" cy="26789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26788" tIns="26788" rIns="26788" bIns="26788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100"/>
          </a:p>
        </p:txBody>
      </p:sp>
      <p:grpSp>
        <p:nvGrpSpPr>
          <p:cNvPr id="123" name="成组"/>
          <p:cNvGrpSpPr/>
          <p:nvPr/>
        </p:nvGrpSpPr>
        <p:grpSpPr>
          <a:xfrm>
            <a:off x="19050" y="102179"/>
            <a:ext cx="9105901" cy="8832188"/>
            <a:chOff x="0" y="0"/>
            <a:chExt cx="24282401" cy="17664374"/>
          </a:xfrm>
        </p:grpSpPr>
        <p:sp>
          <p:nvSpPr>
            <p:cNvPr id="121" name="矩形"/>
            <p:cNvSpPr/>
            <p:nvPr/>
          </p:nvSpPr>
          <p:spPr>
            <a:xfrm>
              <a:off x="116549" y="0"/>
              <a:ext cx="24049303" cy="17664375"/>
            </a:xfrm>
            <a:prstGeom prst="rect">
              <a:avLst/>
            </a:prstGeom>
            <a:gradFill flip="none" rotWithShape="1">
              <a:gsLst>
                <a:gs pos="28497">
                  <a:srgbClr val="FFFFFF"/>
                </a:gs>
                <a:gs pos="41968">
                  <a:srgbClr val="FFFFFF"/>
                </a:gs>
                <a:gs pos="41968">
                  <a:srgbClr val="FFFFFF"/>
                </a:gs>
                <a:gs pos="74093">
                  <a:srgbClr val="E0E0E0"/>
                </a:gs>
                <a:gs pos="100000">
                  <a:srgbClr val="C0C0C0"/>
                </a:gs>
              </a:gsLst>
              <a:path path="shape">
                <a:fillToRect l="50000" t="32222" r="50000" b="67777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Helvetica"/>
                  <a:ea typeface="Helvetica"/>
                  <a:cs typeface="Helvetica"/>
                  <a:sym typeface="Helvetica"/>
                </a:defRPr>
              </a:pPr>
              <a:endParaRPr sz="2100"/>
            </a:p>
          </p:txBody>
        </p:sp>
        <p:sp>
          <p:nvSpPr>
            <p:cNvPr id="122" name="矩形"/>
            <p:cNvSpPr/>
            <p:nvPr/>
          </p:nvSpPr>
          <p:spPr>
            <a:xfrm>
              <a:off x="0" y="13333841"/>
              <a:ext cx="24282402" cy="53578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 sz="1200"/>
            </a:p>
          </p:txBody>
        </p:sp>
      </p:grpSp>
      <p:sp>
        <p:nvSpPr>
          <p:cNvPr id="124" name="标题文本"/>
          <p:cNvSpPr txBox="1">
            <a:spLocks noGrp="1"/>
          </p:cNvSpPr>
          <p:nvPr>
            <p:ph type="title"/>
          </p:nvPr>
        </p:nvSpPr>
        <p:spPr>
          <a:xfrm>
            <a:off x="1812727" y="1494830"/>
            <a:ext cx="5518547" cy="209629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563"/>
              </a:spcBef>
              <a:defRPr sz="3750">
                <a:solidFill>
                  <a:srgbClr val="EB7013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标题文本</a:t>
            </a:r>
          </a:p>
        </p:txBody>
      </p:sp>
      <p:sp>
        <p:nvSpPr>
          <p:cNvPr id="125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812727" y="3031629"/>
            <a:ext cx="5518547" cy="79474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spcBef>
                <a:spcPts val="0"/>
              </a:spcBef>
              <a:buSzTx/>
              <a:buNone/>
              <a:defRPr>
                <a:latin typeface="Helvetica"/>
                <a:ea typeface="Helvetica"/>
                <a:cs typeface="Helvetica"/>
                <a:sym typeface="Helvetica"/>
              </a:defRPr>
            </a:lvl1pPr>
            <a:lvl2pPr marL="0" indent="0" algn="ctr">
              <a:spcBef>
                <a:spcPts val="0"/>
              </a:spcBef>
              <a:buSzTx/>
              <a:buNone/>
              <a:defRPr>
                <a:latin typeface="Helvetica"/>
                <a:ea typeface="Helvetica"/>
                <a:cs typeface="Helvetica"/>
                <a:sym typeface="Helvetica"/>
              </a:defRPr>
            </a:lvl2pPr>
            <a:lvl3pPr marL="0" indent="0" algn="ctr">
              <a:spcBef>
                <a:spcPts val="0"/>
              </a:spcBef>
              <a:buSzTx/>
              <a:buNone/>
              <a:defRPr>
                <a:latin typeface="Helvetica"/>
                <a:ea typeface="Helvetica"/>
                <a:cs typeface="Helvetica"/>
                <a:sym typeface="Helvetica"/>
              </a:defRPr>
            </a:lvl3pPr>
            <a:lvl4pPr marL="0" indent="0" algn="ctr">
              <a:spcBef>
                <a:spcPts val="0"/>
              </a:spcBef>
              <a:buSzTx/>
              <a:buNone/>
              <a:defRPr>
                <a:latin typeface="Helvetica"/>
                <a:ea typeface="Helvetica"/>
                <a:cs typeface="Helvetica"/>
                <a:sym typeface="Helvetica"/>
              </a:defRPr>
            </a:lvl4pPr>
            <a:lvl5pPr marL="0" indent="0" algn="ctr">
              <a:spcBef>
                <a:spcPts val="0"/>
              </a:spcBef>
              <a:buSzTx/>
              <a:buNone/>
              <a:defRPr>
                <a:latin typeface="Helvetica"/>
                <a:ea typeface="Helvetica"/>
                <a:cs typeface="Helvetica"/>
                <a:sym typeface="Helvetica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4473673" y="6509742"/>
            <a:ext cx="278922" cy="282769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1308565"/>
      </p:ext>
    </p:extLst>
  </p:cSld>
  <p:clrMapOvr>
    <a:masterClrMapping/>
  </p:clrMapOvr>
  <p:transition spd="med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标题文本"/>
          <p:cNvSpPr txBox="1">
            <a:spLocks noGrp="1"/>
          </p:cNvSpPr>
          <p:nvPr>
            <p:ph type="title"/>
          </p:nvPr>
        </p:nvSpPr>
        <p:spPr>
          <a:xfrm>
            <a:off x="-13180" y="62508"/>
            <a:ext cx="9170360" cy="124122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925">
                <a:solidFill>
                  <a:srgbClr val="EE6E12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标题文本</a:t>
            </a:r>
          </a:p>
        </p:txBody>
      </p:sp>
      <p:sp>
        <p:nvSpPr>
          <p:cNvPr id="134" name="正文级别 1…"/>
          <p:cNvSpPr txBox="1">
            <a:spLocks noGrp="1"/>
          </p:cNvSpPr>
          <p:nvPr>
            <p:ph type="body" idx="1"/>
          </p:nvPr>
        </p:nvSpPr>
        <p:spPr>
          <a:xfrm>
            <a:off x="1444377" y="1687711"/>
            <a:ext cx="6255247" cy="517029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spcBef>
                <a:spcPts val="1200"/>
              </a:spcBef>
              <a:buSzTx/>
              <a:buNone/>
              <a:defRPr sz="2175">
                <a:latin typeface="Gill Sans"/>
                <a:ea typeface="Gill Sans"/>
                <a:cs typeface="Gill Sans"/>
                <a:sym typeface="Gill Sans"/>
              </a:defRPr>
            </a:lvl1pPr>
            <a:lvl2pPr marL="511943" indent="-297641">
              <a:spcBef>
                <a:spcPts val="0"/>
              </a:spcBef>
              <a:buSzPct val="150000"/>
              <a:defRPr>
                <a:latin typeface="Gill Sans"/>
                <a:ea typeface="Gill Sans"/>
                <a:cs typeface="Gill Sans"/>
                <a:sym typeface="Gill Sans"/>
              </a:defRPr>
            </a:lvl2pPr>
            <a:lvl3pPr marL="726244" indent="-297641">
              <a:spcBef>
                <a:spcPts val="0"/>
              </a:spcBef>
              <a:buSzPct val="150000"/>
              <a:buChar char="-"/>
              <a:defRPr>
                <a:latin typeface="Gill Sans"/>
                <a:ea typeface="Gill Sans"/>
                <a:cs typeface="Gill Sans"/>
                <a:sym typeface="Gill Sans"/>
              </a:defRPr>
            </a:lvl3pPr>
            <a:lvl4pPr marL="940546" indent="-297641">
              <a:spcBef>
                <a:spcPts val="0"/>
              </a:spcBef>
              <a:buSzPct val="150000"/>
              <a:defRPr>
                <a:latin typeface="Gill Sans"/>
                <a:ea typeface="Gill Sans"/>
                <a:cs typeface="Gill Sans"/>
                <a:sym typeface="Gill Sans"/>
              </a:defRPr>
            </a:lvl4pPr>
            <a:lvl5pPr marL="1154847" indent="-297641">
              <a:spcBef>
                <a:spcPts val="0"/>
              </a:spcBef>
              <a:buSzPct val="150000"/>
              <a:buChar char="-"/>
              <a:defRPr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4473673" y="6509742"/>
            <a:ext cx="278922" cy="282769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02184033"/>
      </p:ext>
    </p:extLst>
  </p:cSld>
  <p:clrMapOvr>
    <a:masterClrMapping/>
  </p:clrMapOvr>
  <p:transition spd="med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标题文本"/>
          <p:cNvSpPr txBox="1">
            <a:spLocks noGrp="1"/>
          </p:cNvSpPr>
          <p:nvPr>
            <p:ph type="title"/>
          </p:nvPr>
        </p:nvSpPr>
        <p:spPr>
          <a:xfrm>
            <a:off x="1143000" y="1"/>
            <a:ext cx="6858000" cy="125015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925">
                <a:solidFill>
                  <a:srgbClr val="EE6E12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标题文本</a:t>
            </a:r>
          </a:p>
        </p:txBody>
      </p:sp>
      <p:sp>
        <p:nvSpPr>
          <p:cNvPr id="14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4473673" y="6509742"/>
            <a:ext cx="278922" cy="282769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3994009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2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9C78B-184E-0544-B0DF-41495EDE2707}" type="datetime1">
              <a:rPr lang="en-US" smtClean="0"/>
              <a:t>3/30/18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13800-9833-F549-80FC-C3497A40B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269246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矩形"/>
          <p:cNvSpPr/>
          <p:nvPr/>
        </p:nvSpPr>
        <p:spPr>
          <a:xfrm>
            <a:off x="1143000" y="0"/>
            <a:ext cx="6858000" cy="892969"/>
          </a:xfrm>
          <a:prstGeom prst="rect">
            <a:avLst/>
          </a:prstGeom>
          <a:solidFill>
            <a:srgbClr val="EE6E12"/>
          </a:solidFill>
          <a:ln w="12700">
            <a:miter lim="400000"/>
          </a:ln>
        </p:spPr>
        <p:txBody>
          <a:bodyPr lIns="26788" tIns="26788" rIns="26788" bIns="26788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100"/>
          </a:p>
        </p:txBody>
      </p:sp>
      <p:sp>
        <p:nvSpPr>
          <p:cNvPr id="151" name="形状"/>
          <p:cNvSpPr/>
          <p:nvPr/>
        </p:nvSpPr>
        <p:spPr>
          <a:xfrm>
            <a:off x="1144116" y="339329"/>
            <a:ext cx="6858000" cy="4286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593" y="0"/>
                </a:lnTo>
                <a:cubicBezTo>
                  <a:pt x="21593" y="0"/>
                  <a:pt x="17179" y="11327"/>
                  <a:pt x="10796" y="11250"/>
                </a:cubicBezTo>
                <a:cubicBezTo>
                  <a:pt x="4526" y="11175"/>
                  <a:pt x="0" y="0"/>
                  <a:pt x="0" y="0"/>
                </a:cubicBezTo>
                <a:close/>
              </a:path>
            </a:pathLst>
          </a:custGeom>
          <a:gradFill>
            <a:gsLst>
              <a:gs pos="0">
                <a:srgbClr val="000000">
                  <a:alpha val="20000"/>
                </a:srgbClr>
              </a:gs>
              <a:gs pos="100000">
                <a:srgbClr val="000000">
                  <a:alpha val="0"/>
                </a:srgbClr>
              </a:gs>
            </a:gsLst>
            <a:lin ang="5400000"/>
          </a:gradFill>
          <a:ln w="12700">
            <a:miter lim="400000"/>
            <a:tailEnd type="stealth"/>
          </a:ln>
        </p:spPr>
        <p:txBody>
          <a:bodyPr lIns="26788" tIns="26788" rIns="26788" bIns="26788" anchor="ctr"/>
          <a:lstStyle/>
          <a:p>
            <a:pPr>
              <a:defRPr sz="5800">
                <a:latin typeface="Gill Sans"/>
                <a:ea typeface="Gill Sans"/>
                <a:cs typeface="Gill Sans"/>
                <a:sym typeface="Gill Sans"/>
              </a:defRPr>
            </a:pPr>
            <a:endParaRPr sz="2175"/>
          </a:p>
        </p:txBody>
      </p:sp>
      <p:pic>
        <p:nvPicPr>
          <p:cNvPr id="152" name="i_mark_reverse.pdf" descr="i_mark_revers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92007" y="17859"/>
            <a:ext cx="495599" cy="856589"/>
          </a:xfrm>
          <a:prstGeom prst="rect">
            <a:avLst/>
          </a:prstGeom>
          <a:ln w="12700">
            <a:miter lim="400000"/>
          </a:ln>
        </p:spPr>
      </p:pic>
      <p:sp>
        <p:nvSpPr>
          <p:cNvPr id="153" name="标题文本"/>
          <p:cNvSpPr txBox="1">
            <a:spLocks noGrp="1"/>
          </p:cNvSpPr>
          <p:nvPr>
            <p:ph type="title"/>
          </p:nvPr>
        </p:nvSpPr>
        <p:spPr>
          <a:xfrm>
            <a:off x="1276946" y="0"/>
            <a:ext cx="6724055" cy="892969"/>
          </a:xfrm>
          <a:prstGeom prst="rect">
            <a:avLst/>
          </a:prstGeom>
          <a:effectLst>
            <a:outerShdw blurRad="177800" dir="2700000" rotWithShape="0">
              <a:srgbClr val="000000">
                <a:alpha val="75000"/>
              </a:srgbClr>
            </a:outerShdw>
          </a:effectLst>
        </p:spPr>
        <p:txBody>
          <a:bodyPr>
            <a:noAutofit/>
          </a:bodyPr>
          <a:lstStyle>
            <a:lvl1pPr algn="l">
              <a:defRPr sz="2925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标题文本</a:t>
            </a:r>
          </a:p>
        </p:txBody>
      </p:sp>
      <p:sp>
        <p:nvSpPr>
          <p:cNvPr id="15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4473673" y="6509742"/>
            <a:ext cx="278922" cy="282769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5421763"/>
      </p:ext>
    </p:extLst>
  </p:cSld>
  <p:clrMapOvr>
    <a:masterClrMapping/>
  </p:clrMapOvr>
  <p:transition spd="med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F4D32-47A2-4336-B50B-0C88FA0544CB}" type="datetime1">
              <a:rPr lang="zh-CN" altLang="en-US" smtClean="0"/>
              <a:t>2018/3/30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469166" y="6505277"/>
            <a:ext cx="288540" cy="282769"/>
          </a:xfrm>
        </p:spPr>
        <p:txBody>
          <a:bodyPr/>
          <a:lstStyle/>
          <a:p>
            <a:fld id="{F210D295-9B15-4757-888B-4FDF115DEA1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28650" y="1124608"/>
            <a:ext cx="7886700" cy="4910329"/>
          </a:xfrm>
        </p:spPr>
        <p:txBody>
          <a:bodyPr/>
          <a:lstStyle>
            <a:lvl1pPr marL="338120" indent="-338120">
              <a:buClr>
                <a:srgbClr val="00007D"/>
              </a:buClr>
              <a:buSzPct val="90000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75050" indent="-338120">
              <a:lnSpc>
                <a:spcPct val="130000"/>
              </a:lnSpc>
              <a:buClr>
                <a:srgbClr val="9999CC"/>
              </a:buClr>
              <a:buSzPct val="80000"/>
              <a:buFont typeface="Wingdings" pitchFamily="2" charset="2"/>
              <a:buChar char="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012448" indent="-337483">
              <a:lnSpc>
                <a:spcPct val="130000"/>
              </a:lnSpc>
              <a:buSzPct val="80000"/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031903284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1812727" y="1151930"/>
            <a:ext cx="5518547" cy="2321719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812727" y="3536156"/>
            <a:ext cx="5518547" cy="794743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1650"/>
            </a:lvl1pPr>
            <a:lvl2pPr marL="0" indent="85725" algn="ctr">
              <a:spcBef>
                <a:spcPts val="0"/>
              </a:spcBef>
              <a:buSzTx/>
              <a:buNone/>
              <a:defRPr sz="1650"/>
            </a:lvl2pPr>
            <a:lvl3pPr marL="0" indent="171450" algn="ctr">
              <a:spcBef>
                <a:spcPts val="0"/>
              </a:spcBef>
              <a:buSzTx/>
              <a:buNone/>
              <a:defRPr sz="1650"/>
            </a:lvl3pPr>
            <a:lvl4pPr marL="0" indent="257175" algn="ctr">
              <a:spcBef>
                <a:spcPts val="0"/>
              </a:spcBef>
              <a:buSzTx/>
              <a:buNone/>
              <a:defRPr sz="1650"/>
            </a:lvl4pPr>
            <a:lvl5pPr marL="0" indent="342900" algn="ctr">
              <a:spcBef>
                <a:spcPts val="0"/>
              </a:spcBef>
              <a:buSzTx/>
              <a:buNone/>
              <a:defRPr sz="165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9876483"/>
      </p:ext>
    </p:extLst>
  </p:cSld>
  <p:clrMapOvr>
    <a:masterClrMapping/>
  </p:clrMapOvr>
  <p:transition spd="med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>
            <a:spLocks noGrp="1"/>
          </p:cNvSpPr>
          <p:nvPr>
            <p:ph type="pic" sz="half" idx="13"/>
          </p:nvPr>
        </p:nvSpPr>
        <p:spPr>
          <a:xfrm>
            <a:off x="1990204" y="446484"/>
            <a:ext cx="5156895" cy="41612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标题文本"/>
          <p:cNvSpPr txBox="1">
            <a:spLocks noGrp="1"/>
          </p:cNvSpPr>
          <p:nvPr>
            <p:ph type="title"/>
          </p:nvPr>
        </p:nvSpPr>
        <p:spPr>
          <a:xfrm>
            <a:off x="1812727" y="4723805"/>
            <a:ext cx="5518547" cy="1000126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812727" y="5759648"/>
            <a:ext cx="5518547" cy="794743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1650"/>
            </a:lvl1pPr>
            <a:lvl2pPr marL="0" indent="85725" algn="ctr">
              <a:spcBef>
                <a:spcPts val="0"/>
              </a:spcBef>
              <a:buSzTx/>
              <a:buNone/>
              <a:defRPr sz="1650"/>
            </a:lvl2pPr>
            <a:lvl3pPr marL="0" indent="171450" algn="ctr">
              <a:spcBef>
                <a:spcPts val="0"/>
              </a:spcBef>
              <a:buSzTx/>
              <a:buNone/>
              <a:defRPr sz="1650"/>
            </a:lvl3pPr>
            <a:lvl4pPr marL="0" indent="257175" algn="ctr">
              <a:spcBef>
                <a:spcPts val="0"/>
              </a:spcBef>
              <a:buSzTx/>
              <a:buNone/>
              <a:defRPr sz="1650"/>
            </a:lvl4pPr>
            <a:lvl5pPr marL="0" indent="342900" algn="ctr">
              <a:spcBef>
                <a:spcPts val="0"/>
              </a:spcBef>
              <a:buSzTx/>
              <a:buNone/>
              <a:defRPr sz="165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4475931" y="6500813"/>
            <a:ext cx="288540" cy="28276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4012883"/>
      </p:ext>
    </p:extLst>
  </p:cSld>
  <p:clrMapOvr>
    <a:masterClrMapping/>
  </p:clrMapOvr>
  <p:transition spd="med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>
            <a:spLocks noGrp="1"/>
          </p:cNvSpPr>
          <p:nvPr>
            <p:ph type="title"/>
          </p:nvPr>
        </p:nvSpPr>
        <p:spPr>
          <a:xfrm>
            <a:off x="1812727" y="2268141"/>
            <a:ext cx="5518547" cy="2321719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92853653"/>
      </p:ext>
    </p:extLst>
  </p:cSld>
  <p:clrMapOvr>
    <a:masterClrMapping/>
  </p:clrMapOvr>
  <p:transition spd="med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>
            <a:spLocks noGrp="1"/>
          </p:cNvSpPr>
          <p:nvPr>
            <p:ph type="pic" sz="half" idx="13"/>
          </p:nvPr>
        </p:nvSpPr>
        <p:spPr>
          <a:xfrm>
            <a:off x="4685853" y="446484"/>
            <a:ext cx="2812852" cy="578643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标题文本"/>
          <p:cNvSpPr txBox="1">
            <a:spLocks noGrp="1"/>
          </p:cNvSpPr>
          <p:nvPr>
            <p:ph type="title"/>
          </p:nvPr>
        </p:nvSpPr>
        <p:spPr>
          <a:xfrm>
            <a:off x="1645295" y="446484"/>
            <a:ext cx="2812852" cy="2803923"/>
          </a:xfrm>
          <a:prstGeom prst="rect">
            <a:avLst/>
          </a:prstGeom>
        </p:spPr>
        <p:txBody>
          <a:bodyPr anchor="b"/>
          <a:lstStyle>
            <a:lvl1pPr>
              <a:defRPr sz="3150"/>
            </a:lvl1pPr>
          </a:lstStyle>
          <a:p>
            <a:r>
              <a:t>标题文本</a:t>
            </a:r>
          </a:p>
        </p:txBody>
      </p:sp>
      <p:sp>
        <p:nvSpPr>
          <p:cNvPr id="4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645295" y="3348633"/>
            <a:ext cx="2812852" cy="288429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1650"/>
            </a:lvl1pPr>
            <a:lvl2pPr marL="0" indent="85725" algn="ctr">
              <a:spcBef>
                <a:spcPts val="0"/>
              </a:spcBef>
              <a:buSzTx/>
              <a:buNone/>
              <a:defRPr sz="1650"/>
            </a:lvl2pPr>
            <a:lvl3pPr marL="0" indent="171450" algn="ctr">
              <a:spcBef>
                <a:spcPts val="0"/>
              </a:spcBef>
              <a:buSzTx/>
              <a:buNone/>
              <a:defRPr sz="1650"/>
            </a:lvl3pPr>
            <a:lvl4pPr marL="0" indent="257175" algn="ctr">
              <a:spcBef>
                <a:spcPts val="0"/>
              </a:spcBef>
              <a:buSzTx/>
              <a:buNone/>
              <a:defRPr sz="1650"/>
            </a:lvl4pPr>
            <a:lvl5pPr marL="0" indent="342900" algn="ctr">
              <a:spcBef>
                <a:spcPts val="0"/>
              </a:spcBef>
              <a:buSzTx/>
              <a:buNone/>
              <a:defRPr sz="165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57279091"/>
      </p:ext>
    </p:extLst>
  </p:cSld>
  <p:clrMapOvr>
    <a:masterClrMapping/>
  </p:clrMapOvr>
  <p:transition spd="med"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2381315"/>
      </p:ext>
    </p:extLst>
  </p:cSld>
  <p:clrMapOvr>
    <a:masterClrMapping/>
  </p:clrMapOvr>
  <p:transition spd="med"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30346908"/>
      </p:ext>
    </p:extLst>
  </p:cSld>
  <p:clrMapOvr>
    <a:masterClrMapping/>
  </p:clrMapOvr>
  <p:transition spd="med"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>
            <a:spLocks noGrp="1"/>
          </p:cNvSpPr>
          <p:nvPr>
            <p:ph type="pic" sz="quarter" idx="13"/>
          </p:nvPr>
        </p:nvSpPr>
        <p:spPr>
          <a:xfrm>
            <a:off x="4685853" y="1830586"/>
            <a:ext cx="2812852" cy="442019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645295" y="1830586"/>
            <a:ext cx="2812852" cy="4420196"/>
          </a:xfrm>
          <a:prstGeom prst="rect">
            <a:avLst/>
          </a:prstGeom>
        </p:spPr>
        <p:txBody>
          <a:bodyPr/>
          <a:lstStyle>
            <a:lvl1pPr marL="174512" indent="-174512">
              <a:spcBef>
                <a:spcPts val="1200"/>
              </a:spcBef>
              <a:defRPr sz="1425"/>
            </a:lvl1pPr>
            <a:lvl2pPr marL="303099" indent="-174512">
              <a:spcBef>
                <a:spcPts val="1200"/>
              </a:spcBef>
              <a:defRPr sz="1425"/>
            </a:lvl2pPr>
            <a:lvl3pPr marL="431687" indent="-174512">
              <a:spcBef>
                <a:spcPts val="1200"/>
              </a:spcBef>
              <a:defRPr sz="1425"/>
            </a:lvl3pPr>
            <a:lvl4pPr marL="560274" indent="-174512">
              <a:spcBef>
                <a:spcPts val="1200"/>
              </a:spcBef>
              <a:defRPr sz="1425"/>
            </a:lvl4pPr>
            <a:lvl5pPr marL="688862" indent="-174512">
              <a:spcBef>
                <a:spcPts val="1200"/>
              </a:spcBef>
              <a:defRPr sz="1425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2866208"/>
      </p:ext>
    </p:extLst>
  </p:cSld>
  <p:clrMapOvr>
    <a:masterClrMapping/>
  </p:clrMapOvr>
  <p:transition spd="med"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>
            <a:spLocks noGrp="1"/>
          </p:cNvSpPr>
          <p:nvPr>
            <p:ph type="body" idx="1"/>
          </p:nvPr>
        </p:nvSpPr>
        <p:spPr>
          <a:xfrm>
            <a:off x="1645295" y="892969"/>
            <a:ext cx="5853410" cy="5072063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24828035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5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83E96-79CE-384A-8978-CAE3D019B7FD}" type="datetime1">
              <a:rPr lang="en-US" smtClean="0"/>
              <a:t>3/30/18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13800-9833-F549-80FC-C3497A40B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016387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>
            <a:spLocks noGrp="1"/>
          </p:cNvSpPr>
          <p:nvPr>
            <p:ph type="pic" sz="quarter" idx="13"/>
          </p:nvPr>
        </p:nvSpPr>
        <p:spPr>
          <a:xfrm>
            <a:off x="4685853" y="3580805"/>
            <a:ext cx="2812852" cy="265211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图像"/>
          <p:cNvSpPr>
            <a:spLocks noGrp="1"/>
          </p:cNvSpPr>
          <p:nvPr>
            <p:ph type="pic" sz="quarter" idx="14"/>
          </p:nvPr>
        </p:nvSpPr>
        <p:spPr>
          <a:xfrm>
            <a:off x="4689133" y="625078"/>
            <a:ext cx="2812852" cy="265211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图像"/>
          <p:cNvSpPr>
            <a:spLocks noGrp="1"/>
          </p:cNvSpPr>
          <p:nvPr>
            <p:ph type="pic" sz="half" idx="15"/>
          </p:nvPr>
        </p:nvSpPr>
        <p:spPr>
          <a:xfrm>
            <a:off x="1645295" y="625078"/>
            <a:ext cx="2812852" cy="560784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39879053"/>
      </p:ext>
    </p:extLst>
  </p:cSld>
  <p:clrMapOvr>
    <a:masterClrMapping/>
  </p:clrMapOvr>
  <p:transition spd="med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812727" y="4473773"/>
            <a:ext cx="5518547" cy="330399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1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812727" y="3019302"/>
            <a:ext cx="5518547" cy="44435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1950"/>
            </a:lvl1pPr>
          </a:lstStyle>
          <a:p>
            <a:r>
              <a:t>“Type a quote here.” </a:t>
            </a:r>
          </a:p>
        </p:txBody>
      </p:sp>
      <p:sp>
        <p:nvSpPr>
          <p:cNvPr id="9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71006641"/>
      </p:ext>
    </p:extLst>
  </p:cSld>
  <p:clrMapOvr>
    <a:masterClrMapping/>
  </p:clrMapOvr>
  <p:transition spd="med"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>
            <a:spLocks noGrp="1"/>
          </p:cNvSpPr>
          <p:nvPr>
            <p:ph type="pic" idx="13"/>
          </p:nvPr>
        </p:nvSpPr>
        <p:spPr>
          <a:xfrm>
            <a:off x="1143000" y="0"/>
            <a:ext cx="6858000" cy="6858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7519635"/>
      </p:ext>
    </p:extLst>
  </p:cSld>
  <p:clrMapOvr>
    <a:masterClrMapping/>
  </p:clrMapOvr>
  <p:transition spd="med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45413927"/>
      </p:ext>
    </p:extLst>
  </p:cSld>
  <p:clrMapOvr>
    <a:masterClrMapping/>
  </p:clrMapOvr>
  <p:transition spd="med"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矩形" descr="矩形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36675" y="-40482"/>
            <a:ext cx="10217349" cy="11007726"/>
          </a:xfrm>
          <a:prstGeom prst="rect">
            <a:avLst/>
          </a:prstGeom>
          <a:effectLst>
            <a:outerShdw blurRad="177800" dist="101600" dir="2700000" rotWithShape="0">
              <a:srgbClr val="000000">
                <a:alpha val="75000"/>
              </a:srgbClr>
            </a:outerShdw>
          </a:effectLst>
        </p:spPr>
      </p:pic>
      <p:sp>
        <p:nvSpPr>
          <p:cNvPr id="118" name="矩形"/>
          <p:cNvSpPr/>
          <p:nvPr/>
        </p:nvSpPr>
        <p:spPr>
          <a:xfrm>
            <a:off x="1136303" y="0"/>
            <a:ext cx="200918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100"/>
          </a:p>
        </p:txBody>
      </p:sp>
      <p:sp>
        <p:nvSpPr>
          <p:cNvPr id="119" name="矩形"/>
          <p:cNvSpPr/>
          <p:nvPr/>
        </p:nvSpPr>
        <p:spPr>
          <a:xfrm>
            <a:off x="7800082" y="0"/>
            <a:ext cx="200918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100"/>
          </a:p>
        </p:txBody>
      </p:sp>
      <p:sp>
        <p:nvSpPr>
          <p:cNvPr id="120" name="矩形"/>
          <p:cNvSpPr/>
          <p:nvPr/>
        </p:nvSpPr>
        <p:spPr>
          <a:xfrm>
            <a:off x="1230065" y="-8930"/>
            <a:ext cx="6858000" cy="26789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100"/>
          </a:p>
        </p:txBody>
      </p:sp>
      <p:sp>
        <p:nvSpPr>
          <p:cNvPr id="121" name="矩形"/>
          <p:cNvSpPr/>
          <p:nvPr/>
        </p:nvSpPr>
        <p:spPr>
          <a:xfrm>
            <a:off x="1143000" y="6599039"/>
            <a:ext cx="6858000" cy="26789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100"/>
          </a:p>
        </p:txBody>
      </p:sp>
      <p:sp>
        <p:nvSpPr>
          <p:cNvPr id="122" name="标题文本"/>
          <p:cNvSpPr txBox="1">
            <a:spLocks noGrp="1"/>
          </p:cNvSpPr>
          <p:nvPr>
            <p:ph type="title"/>
          </p:nvPr>
        </p:nvSpPr>
        <p:spPr>
          <a:xfrm>
            <a:off x="1812727" y="1151930"/>
            <a:ext cx="5518547" cy="2321719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3750">
                <a:solidFill>
                  <a:srgbClr val="EB7013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标题文本</a:t>
            </a:r>
          </a:p>
        </p:txBody>
      </p:sp>
      <p:sp>
        <p:nvSpPr>
          <p:cNvPr id="123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812727" y="3536156"/>
            <a:ext cx="5518547" cy="79474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spcBef>
                <a:spcPts val="0"/>
              </a:spcBef>
              <a:buSzTx/>
              <a:buNone/>
              <a:defRPr>
                <a:latin typeface="Helvetica"/>
                <a:ea typeface="Helvetica"/>
                <a:cs typeface="Helvetica"/>
                <a:sym typeface="Helvetica"/>
              </a:defRPr>
            </a:lvl1pPr>
            <a:lvl2pPr marL="0" indent="0" algn="ctr">
              <a:spcBef>
                <a:spcPts val="0"/>
              </a:spcBef>
              <a:buSzTx/>
              <a:buNone/>
              <a:defRPr>
                <a:latin typeface="Helvetica"/>
                <a:ea typeface="Helvetica"/>
                <a:cs typeface="Helvetica"/>
                <a:sym typeface="Helvetica"/>
              </a:defRPr>
            </a:lvl2pPr>
            <a:lvl3pPr marL="0" indent="0" algn="ctr">
              <a:spcBef>
                <a:spcPts val="0"/>
              </a:spcBef>
              <a:buSzTx/>
              <a:buNone/>
              <a:defRPr>
                <a:latin typeface="Helvetica"/>
                <a:ea typeface="Helvetica"/>
                <a:cs typeface="Helvetica"/>
                <a:sym typeface="Helvetica"/>
              </a:defRPr>
            </a:lvl3pPr>
            <a:lvl4pPr marL="0" indent="0" algn="ctr">
              <a:spcBef>
                <a:spcPts val="0"/>
              </a:spcBef>
              <a:buSzTx/>
              <a:buNone/>
              <a:defRPr>
                <a:latin typeface="Helvetica"/>
                <a:ea typeface="Helvetica"/>
                <a:cs typeface="Helvetica"/>
                <a:sym typeface="Helvetica"/>
              </a:defRPr>
            </a:lvl4pPr>
            <a:lvl5pPr marL="0" indent="0" algn="ctr">
              <a:spcBef>
                <a:spcPts val="0"/>
              </a:spcBef>
              <a:buSzTx/>
              <a:buNone/>
              <a:defRPr>
                <a:latin typeface="Helvetica"/>
                <a:ea typeface="Helvetica"/>
                <a:cs typeface="Helvetica"/>
                <a:sym typeface="Helvetica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4482331" y="6509742"/>
            <a:ext cx="278922" cy="282769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29289327"/>
      </p:ext>
    </p:extLst>
  </p:cSld>
  <p:clrMapOvr>
    <a:masterClrMapping/>
  </p:clrMapOvr>
  <p:transition spd="med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标题文本"/>
          <p:cNvSpPr txBox="1">
            <a:spLocks noGrp="1"/>
          </p:cNvSpPr>
          <p:nvPr>
            <p:ph type="title"/>
          </p:nvPr>
        </p:nvSpPr>
        <p:spPr>
          <a:xfrm>
            <a:off x="1337221" y="62508"/>
            <a:ext cx="6469559" cy="12412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925">
                <a:solidFill>
                  <a:srgbClr val="EE6E12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标题文本</a:t>
            </a:r>
          </a:p>
        </p:txBody>
      </p:sp>
      <p:sp>
        <p:nvSpPr>
          <p:cNvPr id="132" name="正文级别 1…"/>
          <p:cNvSpPr txBox="1">
            <a:spLocks noGrp="1"/>
          </p:cNvSpPr>
          <p:nvPr>
            <p:ph type="body" idx="1"/>
          </p:nvPr>
        </p:nvSpPr>
        <p:spPr>
          <a:xfrm>
            <a:off x="1444377" y="1687711"/>
            <a:ext cx="6255247" cy="517029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spcBef>
                <a:spcPts val="1200"/>
              </a:spcBef>
              <a:buSzTx/>
              <a:buNone/>
              <a:defRPr sz="2175">
                <a:latin typeface="Gill Sans"/>
                <a:ea typeface="Gill Sans"/>
                <a:cs typeface="Gill Sans"/>
                <a:sym typeface="Gill Sans"/>
              </a:defRPr>
            </a:lvl1pPr>
            <a:lvl2pPr marL="511969" indent="-297656">
              <a:spcBef>
                <a:spcPts val="0"/>
              </a:spcBef>
              <a:buSzPct val="150000"/>
              <a:defRPr>
                <a:latin typeface="Gill Sans"/>
                <a:ea typeface="Gill Sans"/>
                <a:cs typeface="Gill Sans"/>
                <a:sym typeface="Gill Sans"/>
              </a:defRPr>
            </a:lvl2pPr>
            <a:lvl3pPr marL="726281" indent="-297656">
              <a:spcBef>
                <a:spcPts val="0"/>
              </a:spcBef>
              <a:buSzPct val="150000"/>
              <a:buChar char="-"/>
              <a:defRPr>
                <a:latin typeface="Gill Sans"/>
                <a:ea typeface="Gill Sans"/>
                <a:cs typeface="Gill Sans"/>
                <a:sym typeface="Gill Sans"/>
              </a:defRPr>
            </a:lvl3pPr>
            <a:lvl4pPr marL="940594" indent="-297656">
              <a:spcBef>
                <a:spcPts val="0"/>
              </a:spcBef>
              <a:buSzPct val="150000"/>
              <a:defRPr>
                <a:latin typeface="Gill Sans"/>
                <a:ea typeface="Gill Sans"/>
                <a:cs typeface="Gill Sans"/>
                <a:sym typeface="Gill Sans"/>
              </a:defRPr>
            </a:lvl4pPr>
            <a:lvl5pPr marL="1154906" indent="-297656">
              <a:spcBef>
                <a:spcPts val="0"/>
              </a:spcBef>
              <a:buSzPct val="150000"/>
              <a:buChar char="-"/>
              <a:defRPr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4482331" y="6509742"/>
            <a:ext cx="278922" cy="282769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64859421"/>
      </p:ext>
    </p:extLst>
  </p:cSld>
  <p:clrMapOvr>
    <a:masterClrMapping/>
  </p:clrMapOvr>
  <p:transition spd="med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标题文本"/>
          <p:cNvSpPr txBox="1">
            <a:spLocks noGrp="1"/>
          </p:cNvSpPr>
          <p:nvPr>
            <p:ph type="title"/>
          </p:nvPr>
        </p:nvSpPr>
        <p:spPr>
          <a:xfrm>
            <a:off x="1143000" y="0"/>
            <a:ext cx="6858000" cy="125015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925">
                <a:solidFill>
                  <a:srgbClr val="EE6E12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标题文本</a:t>
            </a:r>
          </a:p>
        </p:txBody>
      </p:sp>
      <p:sp>
        <p:nvSpPr>
          <p:cNvPr id="14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4482331" y="6509742"/>
            <a:ext cx="278922" cy="282769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88391299"/>
      </p:ext>
    </p:extLst>
  </p:cSld>
  <p:clrMapOvr>
    <a:masterClrMapping/>
  </p:clrMapOvr>
  <p:transition spd="med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矩形"/>
          <p:cNvSpPr/>
          <p:nvPr/>
        </p:nvSpPr>
        <p:spPr>
          <a:xfrm>
            <a:off x="1143000" y="0"/>
            <a:ext cx="6858000" cy="892969"/>
          </a:xfrm>
          <a:prstGeom prst="rect">
            <a:avLst/>
          </a:prstGeom>
          <a:solidFill>
            <a:srgbClr val="EE6E12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100"/>
          </a:p>
        </p:txBody>
      </p:sp>
      <p:sp>
        <p:nvSpPr>
          <p:cNvPr id="165" name="形状"/>
          <p:cNvSpPr/>
          <p:nvPr/>
        </p:nvSpPr>
        <p:spPr>
          <a:xfrm>
            <a:off x="1144116" y="339328"/>
            <a:ext cx="6858000" cy="4286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593" y="0"/>
                </a:lnTo>
                <a:cubicBezTo>
                  <a:pt x="21593" y="0"/>
                  <a:pt x="17179" y="11327"/>
                  <a:pt x="10796" y="11250"/>
                </a:cubicBezTo>
                <a:cubicBezTo>
                  <a:pt x="4526" y="11175"/>
                  <a:pt x="0" y="0"/>
                  <a:pt x="0" y="0"/>
                </a:cubicBezTo>
                <a:close/>
              </a:path>
            </a:pathLst>
          </a:custGeom>
          <a:gradFill>
            <a:gsLst>
              <a:gs pos="0">
                <a:srgbClr val="000000">
                  <a:alpha val="20000"/>
                </a:srgbClr>
              </a:gs>
              <a:gs pos="100000">
                <a:srgbClr val="000000">
                  <a:alpha val="0"/>
                </a:srgbClr>
              </a:gs>
            </a:gsLst>
            <a:lin ang="5400000"/>
          </a:gradFill>
          <a:ln w="12700">
            <a:miter lim="400000"/>
            <a:tailEnd type="stealth"/>
          </a:ln>
        </p:spPr>
        <p:txBody>
          <a:bodyPr lIns="26789" tIns="26789" rIns="26789" bIns="26789" anchor="ctr"/>
          <a:lstStyle/>
          <a:p>
            <a:pPr>
              <a:defRPr sz="5800">
                <a:latin typeface="Gill Sans"/>
                <a:ea typeface="Gill Sans"/>
                <a:cs typeface="Gill Sans"/>
                <a:sym typeface="Gill Sans"/>
              </a:defRPr>
            </a:pPr>
            <a:endParaRPr sz="2175"/>
          </a:p>
        </p:txBody>
      </p:sp>
      <p:pic>
        <p:nvPicPr>
          <p:cNvPr id="166" name="i_mark_reverse.pdf" descr="i_mark_revers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92008" y="17859"/>
            <a:ext cx="495598" cy="856589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标题文本"/>
          <p:cNvSpPr txBox="1">
            <a:spLocks noGrp="1"/>
          </p:cNvSpPr>
          <p:nvPr>
            <p:ph type="title"/>
          </p:nvPr>
        </p:nvSpPr>
        <p:spPr>
          <a:xfrm>
            <a:off x="1276945" y="0"/>
            <a:ext cx="6724055" cy="892969"/>
          </a:xfrm>
          <a:prstGeom prst="rect">
            <a:avLst/>
          </a:prstGeom>
          <a:effectLst>
            <a:outerShdw blurRad="177800" dir="2700000" rotWithShape="0">
              <a:srgbClr val="000000">
                <a:alpha val="75000"/>
              </a:srgbClr>
            </a:outerShdw>
          </a:effectLst>
        </p:spPr>
        <p:txBody>
          <a:bodyPr>
            <a:noAutofit/>
          </a:bodyPr>
          <a:lstStyle>
            <a:lvl1pPr algn="l">
              <a:defRPr sz="2925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标题文本</a:t>
            </a:r>
          </a:p>
        </p:txBody>
      </p:sp>
      <p:sp>
        <p:nvSpPr>
          <p:cNvPr id="168" name="正文级别 1…"/>
          <p:cNvSpPr txBox="1">
            <a:spLocks noGrp="1"/>
          </p:cNvSpPr>
          <p:nvPr>
            <p:ph type="body" idx="1"/>
          </p:nvPr>
        </p:nvSpPr>
        <p:spPr>
          <a:xfrm>
            <a:off x="1444377" y="1294805"/>
            <a:ext cx="6255247" cy="556319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spcBef>
                <a:spcPts val="1200"/>
              </a:spcBef>
              <a:buSzTx/>
              <a:buNone/>
              <a:defRPr sz="2175">
                <a:latin typeface="Gill Sans"/>
                <a:ea typeface="Gill Sans"/>
                <a:cs typeface="Gill Sans"/>
                <a:sym typeface="Gill Sans"/>
              </a:defRPr>
            </a:lvl1pPr>
            <a:lvl2pPr marL="511969" indent="-297656">
              <a:spcBef>
                <a:spcPts val="0"/>
              </a:spcBef>
              <a:buSzPct val="150000"/>
              <a:defRPr>
                <a:latin typeface="Gill Sans"/>
                <a:ea typeface="Gill Sans"/>
                <a:cs typeface="Gill Sans"/>
                <a:sym typeface="Gill Sans"/>
              </a:defRPr>
            </a:lvl2pPr>
            <a:lvl3pPr marL="726281" indent="-297656">
              <a:spcBef>
                <a:spcPts val="0"/>
              </a:spcBef>
              <a:buSzPct val="150000"/>
              <a:buChar char="-"/>
              <a:defRPr>
                <a:latin typeface="Gill Sans"/>
                <a:ea typeface="Gill Sans"/>
                <a:cs typeface="Gill Sans"/>
                <a:sym typeface="Gill Sans"/>
              </a:defRPr>
            </a:lvl3pPr>
            <a:lvl4pPr marL="940594" indent="-297656">
              <a:spcBef>
                <a:spcPts val="0"/>
              </a:spcBef>
              <a:buSzPct val="150000"/>
              <a:defRPr>
                <a:latin typeface="Gill Sans"/>
                <a:ea typeface="Gill Sans"/>
                <a:cs typeface="Gill Sans"/>
                <a:sym typeface="Gill Sans"/>
              </a:defRPr>
            </a:lvl4pPr>
            <a:lvl5pPr marL="1154906" indent="-297656">
              <a:spcBef>
                <a:spcPts val="0"/>
              </a:spcBef>
              <a:buSzPct val="150000"/>
              <a:buChar char="-"/>
              <a:defRPr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6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4482331" y="6509742"/>
            <a:ext cx="278922" cy="282769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8400486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heme" Target="../theme/theme5.xml"/><Relationship Id="rId3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8.xml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slideLayout" Target="../slideLayouts/slideLayout61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6" Type="http://schemas.openxmlformats.org/officeDocument/2006/relationships/theme" Target="../theme/theme6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5" Type="http://schemas.openxmlformats.org/officeDocument/2006/relationships/slideLayout" Target="../slideLayouts/slideLayout6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slideLayout" Target="../slideLayouts/slideLayout62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6.xml"/><Relationship Id="rId18" Type="http://schemas.openxmlformats.org/officeDocument/2006/relationships/slideLayout" Target="../slideLayouts/slideLayout81.xml"/><Relationship Id="rId3" Type="http://schemas.openxmlformats.org/officeDocument/2006/relationships/slideLayout" Target="../slideLayouts/slideLayout66.xml"/><Relationship Id="rId7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5.xml"/><Relationship Id="rId17" Type="http://schemas.openxmlformats.org/officeDocument/2006/relationships/slideLayout" Target="../slideLayouts/slideLayout80.xml"/><Relationship Id="rId2" Type="http://schemas.openxmlformats.org/officeDocument/2006/relationships/slideLayout" Target="../slideLayouts/slideLayout65.xml"/><Relationship Id="rId16" Type="http://schemas.openxmlformats.org/officeDocument/2006/relationships/slideLayout" Target="../slideLayouts/slideLayout79.xml"/><Relationship Id="rId1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4.xml"/><Relationship Id="rId5" Type="http://schemas.openxmlformats.org/officeDocument/2006/relationships/slideLayout" Target="../slideLayouts/slideLayout68.xml"/><Relationship Id="rId15" Type="http://schemas.openxmlformats.org/officeDocument/2006/relationships/slideLayout" Target="../slideLayouts/slideLayout78.xml"/><Relationship Id="rId10" Type="http://schemas.openxmlformats.org/officeDocument/2006/relationships/slideLayout" Target="../slideLayouts/slideLayout73.xml"/><Relationship Id="rId19" Type="http://schemas.openxmlformats.org/officeDocument/2006/relationships/theme" Target="../theme/theme7.xml"/><Relationship Id="rId4" Type="http://schemas.openxmlformats.org/officeDocument/2006/relationships/slideLayout" Target="../slideLayouts/slideLayout67.xml"/><Relationship Id="rId9" Type="http://schemas.openxmlformats.org/officeDocument/2006/relationships/slideLayout" Target="../slideLayouts/slideLayout72.xml"/><Relationship Id="rId14" Type="http://schemas.openxmlformats.org/officeDocument/2006/relationships/slideLayout" Target="../slideLayouts/slideLayout77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9.xml"/><Relationship Id="rId13" Type="http://schemas.openxmlformats.org/officeDocument/2006/relationships/slideLayout" Target="../slideLayouts/slideLayout94.xml"/><Relationship Id="rId3" Type="http://schemas.openxmlformats.org/officeDocument/2006/relationships/slideLayout" Target="../slideLayouts/slideLayout84.xml"/><Relationship Id="rId7" Type="http://schemas.openxmlformats.org/officeDocument/2006/relationships/slideLayout" Target="../slideLayouts/slideLayout88.xml"/><Relationship Id="rId12" Type="http://schemas.openxmlformats.org/officeDocument/2006/relationships/slideLayout" Target="../slideLayouts/slideLayout93.xml"/><Relationship Id="rId17" Type="http://schemas.openxmlformats.org/officeDocument/2006/relationships/theme" Target="../theme/theme8.xml"/><Relationship Id="rId2" Type="http://schemas.openxmlformats.org/officeDocument/2006/relationships/slideLayout" Target="../slideLayouts/slideLayout83.xml"/><Relationship Id="rId16" Type="http://schemas.openxmlformats.org/officeDocument/2006/relationships/slideLayout" Target="../slideLayouts/slideLayout97.xml"/><Relationship Id="rId1" Type="http://schemas.openxmlformats.org/officeDocument/2006/relationships/slideLayout" Target="../slideLayouts/slideLayout82.xml"/><Relationship Id="rId6" Type="http://schemas.openxmlformats.org/officeDocument/2006/relationships/slideLayout" Target="../slideLayouts/slideLayout87.xml"/><Relationship Id="rId11" Type="http://schemas.openxmlformats.org/officeDocument/2006/relationships/slideLayout" Target="../slideLayouts/slideLayout92.xml"/><Relationship Id="rId5" Type="http://schemas.openxmlformats.org/officeDocument/2006/relationships/slideLayout" Target="../slideLayouts/slideLayout86.xml"/><Relationship Id="rId15" Type="http://schemas.openxmlformats.org/officeDocument/2006/relationships/slideLayout" Target="../slideLayouts/slideLayout96.xml"/><Relationship Id="rId10" Type="http://schemas.openxmlformats.org/officeDocument/2006/relationships/slideLayout" Target="../slideLayouts/slideLayout91.xml"/><Relationship Id="rId4" Type="http://schemas.openxmlformats.org/officeDocument/2006/relationships/slideLayout" Target="../slideLayouts/slideLayout85.xml"/><Relationship Id="rId9" Type="http://schemas.openxmlformats.org/officeDocument/2006/relationships/slideLayout" Target="../slideLayouts/slideLayout90.xml"/><Relationship Id="rId14" Type="http://schemas.openxmlformats.org/officeDocument/2006/relationships/slideLayout" Target="../slideLayouts/slideLayout9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7B174C21-2C80-8249-B951-149F8B94073B}" type="datetime1">
              <a:rPr lang="en-US" smtClean="0"/>
              <a:t>3/30/18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AC913800-9833-F549-80FC-C3497A40B0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80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0D49E1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328614" y="313419"/>
            <a:ext cx="8123236" cy="574516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 bwMode="black">
          <a:xfrm>
            <a:off x="330200" y="1584960"/>
            <a:ext cx="8119872" cy="429302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extBox 8"/>
          <p:cNvSpPr txBox="1"/>
          <p:nvPr/>
        </p:nvSpPr>
        <p:spPr>
          <a:xfrm>
            <a:off x="444506" y="6345071"/>
            <a:ext cx="8012545" cy="304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defRPr/>
            </a:pPr>
            <a:r>
              <a:rPr lang="en-US" sz="700" dirty="0">
                <a:solidFill>
                  <a:srgbClr val="B9B8BB"/>
                </a:solidFill>
                <a:latin typeface="HP Simplified"/>
                <a:cs typeface="HP Simplified"/>
              </a:rPr>
              <a:t>© Copyright 2014 Hewlett-Packard Development Company, L.P.  The information contained herein is subject to change without notice. </a:t>
            </a:r>
          </a:p>
        </p:txBody>
      </p:sp>
      <p:sp>
        <p:nvSpPr>
          <p:cNvPr id="8" name="TextBox 7"/>
          <p:cNvSpPr txBox="1"/>
          <p:nvPr/>
        </p:nvSpPr>
        <p:spPr bwMode="gray">
          <a:xfrm>
            <a:off x="329189" y="6384648"/>
            <a:ext cx="323009" cy="199109"/>
          </a:xfrm>
          <a:prstGeom prst="rect">
            <a:avLst/>
          </a:prstGeom>
        </p:spPr>
        <p:txBody>
          <a:bodyPr vert="horz" wrap="none" lIns="0" tIns="45720" rIns="91440" bIns="45720" rtlCol="0" anchor="ctr">
            <a:noAutofit/>
          </a:bodyPr>
          <a:lstStyle/>
          <a:p>
            <a:pPr defTabSz="914400"/>
            <a:fld id="{6C5AF65D-6854-49AF-ABC5-48B5BA0EA842}" type="slidenum">
              <a:rPr lang="en-US" sz="700" smtClean="0">
                <a:solidFill>
                  <a:srgbClr val="B9B8BB"/>
                </a:solidFill>
                <a:latin typeface="HP Simplified"/>
                <a:cs typeface="HP Simplified"/>
              </a:rPr>
              <a:pPr defTabSz="914400"/>
              <a:t>‹#›</a:t>
            </a:fld>
            <a:endParaRPr lang="en-US" sz="700" dirty="0">
              <a:solidFill>
                <a:srgbClr val="B9B8BB"/>
              </a:solidFill>
              <a:latin typeface="HP Simplified"/>
              <a:cs typeface="HP Simplified"/>
            </a:endParaRPr>
          </a:p>
        </p:txBody>
      </p:sp>
      <p:pic>
        <p:nvPicPr>
          <p:cNvPr id="4" name="Picture 3" descr="HP_Blue_RGB_150_SM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20" y="6047232"/>
            <a:ext cx="365760" cy="48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719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</p:sldLayoutIdLst>
  <p:hf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spcAft>
          <a:spcPts val="0"/>
        </a:spcAft>
        <a:buNone/>
        <a:defRPr lang="en-GB" sz="2800" b="1" i="0" kern="1200" dirty="0" smtClean="0">
          <a:solidFill>
            <a:srgbClr val="000000"/>
          </a:solidFill>
          <a:latin typeface="HP Simplified" pitchFamily="34" charset="0"/>
          <a:ea typeface="+mj-ea"/>
          <a:cs typeface="HP Simplified" pitchFamily="34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100000"/>
        <a:buFont typeface="Arial"/>
        <a:buNone/>
        <a:defRPr sz="1800" b="1" i="0" kern="1200">
          <a:solidFill>
            <a:schemeClr val="accent1"/>
          </a:solidFill>
          <a:latin typeface="HP Simplified" pitchFamily="34" charset="0"/>
          <a:ea typeface="+mn-ea"/>
          <a:cs typeface="HP Simplified" pitchFamily="34" charset="0"/>
        </a:defRPr>
      </a:lvl1pPr>
      <a:lvl2pPr marL="0" indent="0" algn="l" defTabSz="430213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100000"/>
        <a:buFont typeface="Lucida Grande"/>
        <a:buNone/>
        <a:defRPr sz="16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2pPr>
      <a:lvl3pPr marL="169863" indent="-169863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Arial"/>
        <a:buChar char="•"/>
        <a:defRPr sz="14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3pPr>
      <a:lvl4pPr marL="341313" indent="-180975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80000"/>
        <a:buFont typeface="Lucida Grande"/>
        <a:buChar char="−"/>
        <a:defRPr lang="en-US" sz="1400" b="0" i="0" kern="1200" dirty="0" smtClean="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4pPr>
      <a:lvl5pPr marL="469900" indent="-150813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Arial"/>
        <a:buChar char="•"/>
        <a:tabLst/>
        <a:defRPr sz="14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5pPr>
      <a:lvl6pPr marL="2286000" indent="0" algn="l" defTabSz="457200" rtl="0" eaLnBrk="1" latinLnBrk="0" hangingPunct="1">
        <a:lnSpc>
          <a:spcPts val="2500"/>
        </a:lnSpc>
        <a:spcBef>
          <a:spcPct val="200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Holder 2"/>
          <p:cNvSpPr>
            <a:spLocks noGrp="1"/>
          </p:cNvSpPr>
          <p:nvPr>
            <p:ph type="title"/>
          </p:nvPr>
        </p:nvSpPr>
        <p:spPr bwMode="auto">
          <a:xfrm>
            <a:off x="228600" y="381000"/>
            <a:ext cx="8458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it-IT"/>
          </a:p>
        </p:txBody>
      </p:sp>
      <p:sp>
        <p:nvSpPr>
          <p:cNvPr id="1027" name="Holder 3"/>
          <p:cNvSpPr>
            <a:spLocks noGrp="1"/>
          </p:cNvSpPr>
          <p:nvPr>
            <p:ph type="body" idx="1"/>
          </p:nvPr>
        </p:nvSpPr>
        <p:spPr bwMode="auto">
          <a:xfrm>
            <a:off x="306388" y="1084263"/>
            <a:ext cx="8531225" cy="386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it-IT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325" y="6378575"/>
            <a:ext cx="2927350" cy="274638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ctr">
              <a:defRPr>
                <a:solidFill>
                  <a:srgbClr val="898989"/>
                </a:solidFill>
                <a:latin typeface="Calibri" pitchFamily="34" charset="0"/>
                <a:ea typeface="+mn-ea"/>
                <a:cs typeface="Arial" pitchFamily="34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8575"/>
            <a:ext cx="2103438" cy="274638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rgbClr val="898989"/>
                </a:solidFill>
                <a:latin typeface="Calibri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9D8EE140-6358-4842-868C-FA7F2B37B704}" type="datetime1">
              <a:rPr lang="en-US" smtClean="0">
                <a:ea typeface="ＭＳ Ｐゴシック" charset="0"/>
                <a:cs typeface="Arial" charset="0"/>
              </a:rPr>
              <a:t>3/30/18</a:t>
            </a:fld>
            <a:endParaRPr lang="en-US">
              <a:ea typeface="ＭＳ Ｐゴシック" charset="0"/>
              <a:cs typeface="Arial" charset="0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88300" y="6400800"/>
            <a:ext cx="850900" cy="823913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666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4572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9144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371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8288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53768F0C-DE83-194F-9898-862D1B08D1A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3/30/18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AC913800-9833-F549-80FC-C3497A40B0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483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0D49E1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Holder 2"/>
          <p:cNvSpPr>
            <a:spLocks noGrp="1"/>
          </p:cNvSpPr>
          <p:nvPr>
            <p:ph type="title"/>
          </p:nvPr>
        </p:nvSpPr>
        <p:spPr bwMode="auto">
          <a:xfrm>
            <a:off x="228600" y="381000"/>
            <a:ext cx="8458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it-IT"/>
          </a:p>
        </p:txBody>
      </p:sp>
      <p:sp>
        <p:nvSpPr>
          <p:cNvPr id="1027" name="Holder 3"/>
          <p:cNvSpPr>
            <a:spLocks noGrp="1"/>
          </p:cNvSpPr>
          <p:nvPr>
            <p:ph type="body" idx="1"/>
          </p:nvPr>
        </p:nvSpPr>
        <p:spPr bwMode="auto">
          <a:xfrm>
            <a:off x="306388" y="1084263"/>
            <a:ext cx="8531225" cy="386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it-IT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325" y="6378575"/>
            <a:ext cx="2927350" cy="274638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ctr">
              <a:defRPr>
                <a:solidFill>
                  <a:srgbClr val="898989"/>
                </a:solidFill>
                <a:latin typeface="Calibri" pitchFamily="34" charset="0"/>
                <a:ea typeface="+mn-ea"/>
                <a:cs typeface="Arial" pitchFamily="34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8575"/>
            <a:ext cx="2103438" cy="274638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rgbClr val="898989"/>
                </a:solidFill>
                <a:latin typeface="Calibri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723C5556-4759-764C-A989-0062C17EDC4C}" type="datetime1">
              <a:rPr lang="en-US" smtClean="0">
                <a:ea typeface="ＭＳ Ｐゴシック" charset="0"/>
                <a:cs typeface="Arial" charset="0"/>
              </a:rPr>
              <a:t>3/30/18</a:t>
            </a:fld>
            <a:endParaRPr lang="en-US">
              <a:ea typeface="ＭＳ Ｐゴシック" charset="0"/>
              <a:cs typeface="Arial" charset="0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88300" y="6400800"/>
            <a:ext cx="850900" cy="823913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8707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4572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9144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371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8288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1645295" y="312539"/>
            <a:ext cx="5853410" cy="15180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1645295" y="1830586"/>
            <a:ext cx="5853410" cy="44201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4475931" y="6505277"/>
            <a:ext cx="288540" cy="282769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9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80511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  <p:sldLayoutId id="2147483765" r:id="rId13"/>
    <p:sldLayoutId id="2147483767" r:id="rId14"/>
    <p:sldLayoutId id="2147483768" r:id="rId15"/>
  </p:sldLayoutIdLst>
  <p:transition spd="med"/>
  <p:txStyles>
    <p:titleStyle>
      <a:lvl1pPr marL="0" marR="0" indent="0" algn="ctr" defTabSz="2190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85725" algn="ctr" defTabSz="2190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171450" algn="ctr" defTabSz="2190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257175" algn="ctr" defTabSz="2190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342900" algn="ctr" defTabSz="2190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428625" algn="ctr" defTabSz="2190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514350" algn="ctr" defTabSz="2190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600075" algn="ctr" defTabSz="2190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685800" algn="ctr" defTabSz="2190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231510" marR="0" indent="-231510" algn="l" defTabSz="219075" rtl="0" latinLnBrk="0">
        <a:lnSpc>
          <a:spcPct val="100000"/>
        </a:lnSpc>
        <a:spcBef>
          <a:spcPts val="1575"/>
        </a:spcBef>
        <a:spcAft>
          <a:spcPts val="0"/>
        </a:spcAft>
        <a:buClrTx/>
        <a:buSzPct val="75000"/>
        <a:buFontTx/>
        <a:buChar char="•"/>
        <a:tabLst/>
        <a:defRPr sz="1875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398198" marR="0" indent="-231510" algn="l" defTabSz="219075" rtl="0" latinLnBrk="0">
        <a:lnSpc>
          <a:spcPct val="100000"/>
        </a:lnSpc>
        <a:spcBef>
          <a:spcPts val="1575"/>
        </a:spcBef>
        <a:spcAft>
          <a:spcPts val="0"/>
        </a:spcAft>
        <a:buClrTx/>
        <a:buSzPct val="75000"/>
        <a:buFontTx/>
        <a:buChar char="•"/>
        <a:tabLst/>
        <a:defRPr sz="1875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564885" marR="0" indent="-231510" algn="l" defTabSz="219075" rtl="0" latinLnBrk="0">
        <a:lnSpc>
          <a:spcPct val="100000"/>
        </a:lnSpc>
        <a:spcBef>
          <a:spcPts val="1575"/>
        </a:spcBef>
        <a:spcAft>
          <a:spcPts val="0"/>
        </a:spcAft>
        <a:buClrTx/>
        <a:buSzPct val="75000"/>
        <a:buFontTx/>
        <a:buChar char="•"/>
        <a:tabLst/>
        <a:defRPr sz="1875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731573" marR="0" indent="-231510" algn="l" defTabSz="219075" rtl="0" latinLnBrk="0">
        <a:lnSpc>
          <a:spcPct val="100000"/>
        </a:lnSpc>
        <a:spcBef>
          <a:spcPts val="1575"/>
        </a:spcBef>
        <a:spcAft>
          <a:spcPts val="0"/>
        </a:spcAft>
        <a:buClrTx/>
        <a:buSzPct val="75000"/>
        <a:buFontTx/>
        <a:buChar char="•"/>
        <a:tabLst/>
        <a:defRPr sz="1875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898260" marR="0" indent="-231510" algn="l" defTabSz="219075" rtl="0" latinLnBrk="0">
        <a:lnSpc>
          <a:spcPct val="100000"/>
        </a:lnSpc>
        <a:spcBef>
          <a:spcPts val="1575"/>
        </a:spcBef>
        <a:spcAft>
          <a:spcPts val="0"/>
        </a:spcAft>
        <a:buClrTx/>
        <a:buSzPct val="75000"/>
        <a:buFontTx/>
        <a:buChar char="•"/>
        <a:tabLst/>
        <a:defRPr sz="1875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1064948" marR="0" indent="-231510" algn="l" defTabSz="219075" rtl="0" latinLnBrk="0">
        <a:lnSpc>
          <a:spcPct val="100000"/>
        </a:lnSpc>
        <a:spcBef>
          <a:spcPts val="1575"/>
        </a:spcBef>
        <a:spcAft>
          <a:spcPts val="0"/>
        </a:spcAft>
        <a:buClrTx/>
        <a:buSzPct val="75000"/>
        <a:buFontTx/>
        <a:buChar char="•"/>
        <a:tabLst/>
        <a:defRPr sz="1875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1231635" marR="0" indent="-231510" algn="l" defTabSz="219075" rtl="0" latinLnBrk="0">
        <a:lnSpc>
          <a:spcPct val="100000"/>
        </a:lnSpc>
        <a:spcBef>
          <a:spcPts val="1575"/>
        </a:spcBef>
        <a:spcAft>
          <a:spcPts val="0"/>
        </a:spcAft>
        <a:buClrTx/>
        <a:buSzPct val="75000"/>
        <a:buFontTx/>
        <a:buChar char="•"/>
        <a:tabLst/>
        <a:defRPr sz="1875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1398323" marR="0" indent="-231510" algn="l" defTabSz="219075" rtl="0" latinLnBrk="0">
        <a:lnSpc>
          <a:spcPct val="100000"/>
        </a:lnSpc>
        <a:spcBef>
          <a:spcPts val="1575"/>
        </a:spcBef>
        <a:spcAft>
          <a:spcPts val="0"/>
        </a:spcAft>
        <a:buClrTx/>
        <a:buSzPct val="75000"/>
        <a:buFontTx/>
        <a:buChar char="•"/>
        <a:tabLst/>
        <a:defRPr sz="1875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1565010" marR="0" indent="-231510" algn="l" defTabSz="219075" rtl="0" latinLnBrk="0">
        <a:lnSpc>
          <a:spcPct val="100000"/>
        </a:lnSpc>
        <a:spcBef>
          <a:spcPts val="1575"/>
        </a:spcBef>
        <a:spcAft>
          <a:spcPts val="0"/>
        </a:spcAft>
        <a:buClrTx/>
        <a:buSzPct val="75000"/>
        <a:buFontTx/>
        <a:buChar char="•"/>
        <a:tabLst/>
        <a:defRPr sz="1875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2190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85725" algn="ctr" defTabSz="2190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171450" algn="ctr" defTabSz="2190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257175" algn="ctr" defTabSz="2190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342900" algn="ctr" defTabSz="2190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428625" algn="ctr" defTabSz="2190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514350" algn="ctr" defTabSz="2190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600075" algn="ctr" defTabSz="2190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685800" algn="ctr" defTabSz="2190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1645295" y="312539"/>
            <a:ext cx="5853410" cy="15180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1645295" y="1830586"/>
            <a:ext cx="5853410" cy="44201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4469166" y="6505277"/>
            <a:ext cx="288540" cy="282769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9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59889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  <p:sldLayoutId id="2147483781" r:id="rId12"/>
    <p:sldLayoutId id="2147483782" r:id="rId13"/>
    <p:sldLayoutId id="2147483783" r:id="rId14"/>
    <p:sldLayoutId id="2147483784" r:id="rId15"/>
    <p:sldLayoutId id="2147483785" r:id="rId16"/>
    <p:sldLayoutId id="2147483786" r:id="rId17"/>
    <p:sldLayoutId id="2147483787" r:id="rId18"/>
  </p:sldLayoutIdLst>
  <p:transition spd="med"/>
  <p:txStyles>
    <p:titleStyle>
      <a:lvl1pPr marL="0" marR="0" indent="0" algn="ctr" defTabSz="21906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85721" algn="ctr" defTabSz="21906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171441" algn="ctr" defTabSz="21906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257162" algn="ctr" defTabSz="21906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342882" algn="ctr" defTabSz="21906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428603" algn="ctr" defTabSz="21906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514324" algn="ctr" defTabSz="21906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600044" algn="ctr" defTabSz="21906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685765" algn="ctr" defTabSz="21906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231498" marR="0" indent="-231498" algn="l" defTabSz="219064" rtl="0" latinLnBrk="0">
        <a:lnSpc>
          <a:spcPct val="100000"/>
        </a:lnSpc>
        <a:spcBef>
          <a:spcPts val="1575"/>
        </a:spcBef>
        <a:spcAft>
          <a:spcPts val="0"/>
        </a:spcAft>
        <a:buClrTx/>
        <a:buSzPct val="75000"/>
        <a:buFontTx/>
        <a:buChar char="•"/>
        <a:tabLst/>
        <a:defRPr sz="1875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398177" marR="0" indent="-231498" algn="l" defTabSz="219064" rtl="0" latinLnBrk="0">
        <a:lnSpc>
          <a:spcPct val="100000"/>
        </a:lnSpc>
        <a:spcBef>
          <a:spcPts val="1575"/>
        </a:spcBef>
        <a:spcAft>
          <a:spcPts val="0"/>
        </a:spcAft>
        <a:buClrTx/>
        <a:buSzPct val="75000"/>
        <a:buFontTx/>
        <a:buChar char="•"/>
        <a:tabLst/>
        <a:defRPr sz="1875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564856" marR="0" indent="-231498" algn="l" defTabSz="219064" rtl="0" latinLnBrk="0">
        <a:lnSpc>
          <a:spcPct val="100000"/>
        </a:lnSpc>
        <a:spcBef>
          <a:spcPts val="1575"/>
        </a:spcBef>
        <a:spcAft>
          <a:spcPts val="0"/>
        </a:spcAft>
        <a:buClrTx/>
        <a:buSzPct val="75000"/>
        <a:buFontTx/>
        <a:buChar char="•"/>
        <a:tabLst/>
        <a:defRPr sz="1875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731535" marR="0" indent="-231498" algn="l" defTabSz="219064" rtl="0" latinLnBrk="0">
        <a:lnSpc>
          <a:spcPct val="100000"/>
        </a:lnSpc>
        <a:spcBef>
          <a:spcPts val="1575"/>
        </a:spcBef>
        <a:spcAft>
          <a:spcPts val="0"/>
        </a:spcAft>
        <a:buClrTx/>
        <a:buSzPct val="75000"/>
        <a:buFontTx/>
        <a:buChar char="•"/>
        <a:tabLst/>
        <a:defRPr sz="1875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898214" marR="0" indent="-231498" algn="l" defTabSz="219064" rtl="0" latinLnBrk="0">
        <a:lnSpc>
          <a:spcPct val="100000"/>
        </a:lnSpc>
        <a:spcBef>
          <a:spcPts val="1575"/>
        </a:spcBef>
        <a:spcAft>
          <a:spcPts val="0"/>
        </a:spcAft>
        <a:buClrTx/>
        <a:buSzPct val="75000"/>
        <a:buFontTx/>
        <a:buChar char="•"/>
        <a:tabLst/>
        <a:defRPr sz="1875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1064893" marR="0" indent="-231498" algn="l" defTabSz="219064" rtl="0" latinLnBrk="0">
        <a:lnSpc>
          <a:spcPct val="100000"/>
        </a:lnSpc>
        <a:spcBef>
          <a:spcPts val="1575"/>
        </a:spcBef>
        <a:spcAft>
          <a:spcPts val="0"/>
        </a:spcAft>
        <a:buClrTx/>
        <a:buSzPct val="75000"/>
        <a:buFontTx/>
        <a:buChar char="•"/>
        <a:tabLst/>
        <a:defRPr sz="1875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1231572" marR="0" indent="-231498" algn="l" defTabSz="219064" rtl="0" latinLnBrk="0">
        <a:lnSpc>
          <a:spcPct val="100000"/>
        </a:lnSpc>
        <a:spcBef>
          <a:spcPts val="1575"/>
        </a:spcBef>
        <a:spcAft>
          <a:spcPts val="0"/>
        </a:spcAft>
        <a:buClrTx/>
        <a:buSzPct val="75000"/>
        <a:buFontTx/>
        <a:buChar char="•"/>
        <a:tabLst/>
        <a:defRPr sz="1875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1398251" marR="0" indent="-231498" algn="l" defTabSz="219064" rtl="0" latinLnBrk="0">
        <a:lnSpc>
          <a:spcPct val="100000"/>
        </a:lnSpc>
        <a:spcBef>
          <a:spcPts val="1575"/>
        </a:spcBef>
        <a:spcAft>
          <a:spcPts val="0"/>
        </a:spcAft>
        <a:buClrTx/>
        <a:buSzPct val="75000"/>
        <a:buFontTx/>
        <a:buChar char="•"/>
        <a:tabLst/>
        <a:defRPr sz="1875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1564930" marR="0" indent="-231498" algn="l" defTabSz="219064" rtl="0" latinLnBrk="0">
        <a:lnSpc>
          <a:spcPct val="100000"/>
        </a:lnSpc>
        <a:spcBef>
          <a:spcPts val="1575"/>
        </a:spcBef>
        <a:spcAft>
          <a:spcPts val="0"/>
        </a:spcAft>
        <a:buClrTx/>
        <a:buSzPct val="75000"/>
        <a:buFontTx/>
        <a:buChar char="•"/>
        <a:tabLst/>
        <a:defRPr sz="1875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21906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85721" algn="ctr" defTabSz="21906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171441" algn="ctr" defTabSz="21906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257162" algn="ctr" defTabSz="21906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342882" algn="ctr" defTabSz="21906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428603" algn="ctr" defTabSz="21906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514324" algn="ctr" defTabSz="21906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600044" algn="ctr" defTabSz="21906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685765" algn="ctr" defTabSz="21906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1645295" y="312539"/>
            <a:ext cx="5853410" cy="15180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1645295" y="1830586"/>
            <a:ext cx="5853410" cy="44201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4475931" y="6505277"/>
            <a:ext cx="288540" cy="282769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9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87020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  <p:sldLayoutId id="2147483800" r:id="rId12"/>
    <p:sldLayoutId id="2147483801" r:id="rId13"/>
    <p:sldLayoutId id="2147483802" r:id="rId14"/>
    <p:sldLayoutId id="2147483803" r:id="rId15"/>
    <p:sldLayoutId id="2147483804" r:id="rId16"/>
  </p:sldLayoutIdLst>
  <p:transition spd="med"/>
  <p:txStyles>
    <p:titleStyle>
      <a:lvl1pPr marL="0" marR="0" indent="0" algn="ctr" defTabSz="2190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85725" algn="ctr" defTabSz="2190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171450" algn="ctr" defTabSz="2190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257175" algn="ctr" defTabSz="2190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342900" algn="ctr" defTabSz="2190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428625" algn="ctr" defTabSz="2190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514350" algn="ctr" defTabSz="2190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600075" algn="ctr" defTabSz="2190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685800" algn="ctr" defTabSz="2190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231510" marR="0" indent="-231510" algn="l" defTabSz="219075" rtl="0" latinLnBrk="0">
        <a:lnSpc>
          <a:spcPct val="100000"/>
        </a:lnSpc>
        <a:spcBef>
          <a:spcPts val="1575"/>
        </a:spcBef>
        <a:spcAft>
          <a:spcPts val="0"/>
        </a:spcAft>
        <a:buClrTx/>
        <a:buSzPct val="75000"/>
        <a:buFontTx/>
        <a:buChar char="•"/>
        <a:tabLst/>
        <a:defRPr sz="1875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398198" marR="0" indent="-231510" algn="l" defTabSz="219075" rtl="0" latinLnBrk="0">
        <a:lnSpc>
          <a:spcPct val="100000"/>
        </a:lnSpc>
        <a:spcBef>
          <a:spcPts val="1575"/>
        </a:spcBef>
        <a:spcAft>
          <a:spcPts val="0"/>
        </a:spcAft>
        <a:buClrTx/>
        <a:buSzPct val="75000"/>
        <a:buFontTx/>
        <a:buChar char="•"/>
        <a:tabLst/>
        <a:defRPr sz="1875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564885" marR="0" indent="-231510" algn="l" defTabSz="219075" rtl="0" latinLnBrk="0">
        <a:lnSpc>
          <a:spcPct val="100000"/>
        </a:lnSpc>
        <a:spcBef>
          <a:spcPts val="1575"/>
        </a:spcBef>
        <a:spcAft>
          <a:spcPts val="0"/>
        </a:spcAft>
        <a:buClrTx/>
        <a:buSzPct val="75000"/>
        <a:buFontTx/>
        <a:buChar char="•"/>
        <a:tabLst/>
        <a:defRPr sz="1875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731573" marR="0" indent="-231510" algn="l" defTabSz="219075" rtl="0" latinLnBrk="0">
        <a:lnSpc>
          <a:spcPct val="100000"/>
        </a:lnSpc>
        <a:spcBef>
          <a:spcPts val="1575"/>
        </a:spcBef>
        <a:spcAft>
          <a:spcPts val="0"/>
        </a:spcAft>
        <a:buClrTx/>
        <a:buSzPct val="75000"/>
        <a:buFontTx/>
        <a:buChar char="•"/>
        <a:tabLst/>
        <a:defRPr sz="1875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898260" marR="0" indent="-231510" algn="l" defTabSz="219075" rtl="0" latinLnBrk="0">
        <a:lnSpc>
          <a:spcPct val="100000"/>
        </a:lnSpc>
        <a:spcBef>
          <a:spcPts val="1575"/>
        </a:spcBef>
        <a:spcAft>
          <a:spcPts val="0"/>
        </a:spcAft>
        <a:buClrTx/>
        <a:buSzPct val="75000"/>
        <a:buFontTx/>
        <a:buChar char="•"/>
        <a:tabLst/>
        <a:defRPr sz="1875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1064948" marR="0" indent="-231510" algn="l" defTabSz="219075" rtl="0" latinLnBrk="0">
        <a:lnSpc>
          <a:spcPct val="100000"/>
        </a:lnSpc>
        <a:spcBef>
          <a:spcPts val="1575"/>
        </a:spcBef>
        <a:spcAft>
          <a:spcPts val="0"/>
        </a:spcAft>
        <a:buClrTx/>
        <a:buSzPct val="75000"/>
        <a:buFontTx/>
        <a:buChar char="•"/>
        <a:tabLst/>
        <a:defRPr sz="1875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1231635" marR="0" indent="-231510" algn="l" defTabSz="219075" rtl="0" latinLnBrk="0">
        <a:lnSpc>
          <a:spcPct val="100000"/>
        </a:lnSpc>
        <a:spcBef>
          <a:spcPts val="1575"/>
        </a:spcBef>
        <a:spcAft>
          <a:spcPts val="0"/>
        </a:spcAft>
        <a:buClrTx/>
        <a:buSzPct val="75000"/>
        <a:buFontTx/>
        <a:buChar char="•"/>
        <a:tabLst/>
        <a:defRPr sz="1875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1398323" marR="0" indent="-231510" algn="l" defTabSz="219075" rtl="0" latinLnBrk="0">
        <a:lnSpc>
          <a:spcPct val="100000"/>
        </a:lnSpc>
        <a:spcBef>
          <a:spcPts val="1575"/>
        </a:spcBef>
        <a:spcAft>
          <a:spcPts val="0"/>
        </a:spcAft>
        <a:buClrTx/>
        <a:buSzPct val="75000"/>
        <a:buFontTx/>
        <a:buChar char="•"/>
        <a:tabLst/>
        <a:defRPr sz="1875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1565010" marR="0" indent="-231510" algn="l" defTabSz="219075" rtl="0" latinLnBrk="0">
        <a:lnSpc>
          <a:spcPct val="100000"/>
        </a:lnSpc>
        <a:spcBef>
          <a:spcPts val="1575"/>
        </a:spcBef>
        <a:spcAft>
          <a:spcPts val="0"/>
        </a:spcAft>
        <a:buClrTx/>
        <a:buSzPct val="75000"/>
        <a:buFontTx/>
        <a:buChar char="•"/>
        <a:tabLst/>
        <a:defRPr sz="1875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2190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85725" algn="ctr" defTabSz="2190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171450" algn="ctr" defTabSz="2190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257175" algn="ctr" defTabSz="2190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342900" algn="ctr" defTabSz="2190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428625" algn="ctr" defTabSz="2190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514350" algn="ctr" defTabSz="2190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600075" algn="ctr" defTabSz="2190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685800" algn="ctr" defTabSz="2190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1989chenguo.github.io/Courses/CloudComputing2018Spring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18" Type="http://schemas.openxmlformats.org/officeDocument/2006/relationships/image" Target="../media/image44.png"/><Relationship Id="rId3" Type="http://schemas.openxmlformats.org/officeDocument/2006/relationships/image" Target="../media/image29.png"/><Relationship Id="rId21" Type="http://schemas.openxmlformats.org/officeDocument/2006/relationships/image" Target="../media/image47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17" Type="http://schemas.openxmlformats.org/officeDocument/2006/relationships/image" Target="../media/image43.png"/><Relationship Id="rId25" Type="http://schemas.openxmlformats.org/officeDocument/2006/relationships/image" Target="../media/image51.png"/><Relationship Id="rId2" Type="http://schemas.openxmlformats.org/officeDocument/2006/relationships/image" Target="../media/image28.png"/><Relationship Id="rId16" Type="http://schemas.openxmlformats.org/officeDocument/2006/relationships/image" Target="../media/image42.pn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47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24" Type="http://schemas.openxmlformats.org/officeDocument/2006/relationships/image" Target="../media/image50.png"/><Relationship Id="rId5" Type="http://schemas.openxmlformats.org/officeDocument/2006/relationships/image" Target="../media/image31.png"/><Relationship Id="rId15" Type="http://schemas.openxmlformats.org/officeDocument/2006/relationships/image" Target="../media/image41.png"/><Relationship Id="rId23" Type="http://schemas.openxmlformats.org/officeDocument/2006/relationships/image" Target="../media/image49.png"/><Relationship Id="rId10" Type="http://schemas.openxmlformats.org/officeDocument/2006/relationships/image" Target="../media/image36.png"/><Relationship Id="rId19" Type="http://schemas.openxmlformats.org/officeDocument/2006/relationships/image" Target="../media/image45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Relationship Id="rId22" Type="http://schemas.openxmlformats.org/officeDocument/2006/relationships/image" Target="../media/image4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9.xml"/><Relationship Id="rId4" Type="http://schemas.openxmlformats.org/officeDocument/2006/relationships/image" Target="../media/image9.JP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1989chenguo.github.io/Courses/CloudComputing2018Spring.html" TargetMode="External"/><Relationship Id="rId1" Type="http://schemas.openxmlformats.org/officeDocument/2006/relationships/slideLayout" Target="../slideLayouts/slideLayout4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标题 5">
            <a:extLst>
              <a:ext uri="{FF2B5EF4-FFF2-40B4-BE49-F238E27FC236}">
                <a16:creationId xmlns:a16="http://schemas.microsoft.com/office/drawing/2014/main" id="{12065FA8-D4B6-47AF-AF8C-8746166B2B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00329" y="3687640"/>
            <a:ext cx="5143343" cy="1266191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sz="2194" dirty="0"/>
              <a:t>陈果 副教授</a:t>
            </a:r>
            <a:endParaRPr lang="en-US" altLang="zh-CN" sz="2194" dirty="0"/>
          </a:p>
          <a:p>
            <a:endParaRPr lang="en-US" altLang="zh-CN" sz="2194" dirty="0"/>
          </a:p>
          <a:p>
            <a:r>
              <a:rPr lang="zh-CN" altLang="en-US" dirty="0"/>
              <a:t>湖南大学</a:t>
            </a:r>
            <a:r>
              <a:rPr lang="en-US" altLang="zh-CN" dirty="0"/>
              <a:t>-</a:t>
            </a:r>
            <a:r>
              <a:rPr lang="zh-CN" altLang="en-US" dirty="0"/>
              <a:t>信息科学与工程学院</a:t>
            </a:r>
            <a:r>
              <a:rPr lang="en-US" altLang="zh-CN" dirty="0"/>
              <a:t>-</a:t>
            </a:r>
            <a:r>
              <a:rPr lang="zh-CN" altLang="en-US" dirty="0"/>
              <a:t>计算机与科学系</a:t>
            </a:r>
            <a:endParaRPr lang="en-US" altLang="zh-CN" dirty="0"/>
          </a:p>
          <a:p>
            <a:r>
              <a:rPr lang="zh-CN" altLang="en-US" dirty="0"/>
              <a:t>邮箱：</a:t>
            </a:r>
            <a:r>
              <a:rPr lang="en-US" altLang="zh-CN" u="sng" dirty="0">
                <a:solidFill>
                  <a:srgbClr val="0070C0"/>
                </a:solidFill>
              </a:rPr>
              <a:t>guochen@hnu.edu.cn</a:t>
            </a:r>
          </a:p>
          <a:p>
            <a:r>
              <a:rPr lang="zh-CN" altLang="en-US" dirty="0"/>
              <a:t>个人主页：</a:t>
            </a:r>
            <a:r>
              <a:rPr lang="en-US" altLang="zh-CN" u="sng" dirty="0">
                <a:solidFill>
                  <a:srgbClr val="0070C0"/>
                </a:solidFill>
              </a:rPr>
              <a:t>1989chenguo.github.io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2720FD54-3ED7-4D8F-9904-FE6C19B05E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6468" dirty="0"/>
              <a:t>云计算技术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2AE57EC-473C-41CF-8087-B210D394D38A}"/>
              </a:ext>
            </a:extLst>
          </p:cNvPr>
          <p:cNvSpPr/>
          <p:nvPr/>
        </p:nvSpPr>
        <p:spPr>
          <a:xfrm>
            <a:off x="821635" y="5249653"/>
            <a:ext cx="78259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hlinkClick r:id="rId3"/>
              </a:rPr>
              <a:t>https://1989chenguo.github.io/Courses/CloudComputing2018Spring.html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5240473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and Control Planes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514725" y="3370438"/>
            <a:ext cx="2085975" cy="291465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dirty="0">
                <a:solidFill>
                  <a:schemeClr val="bg1"/>
                </a:solidFill>
                <a:latin typeface="Times New Roman" charset="0"/>
              </a:rPr>
              <a:t>Switching</a:t>
            </a:r>
          </a:p>
          <a:p>
            <a:pPr algn="ctr" eaLnBrk="0" hangingPunct="0"/>
            <a:r>
              <a:rPr lang="en-US" sz="2400" dirty="0">
                <a:solidFill>
                  <a:schemeClr val="bg1"/>
                </a:solidFill>
                <a:latin typeface="Times New Roman" charset="0"/>
              </a:rPr>
              <a:t>Fabric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541713" y="1727376"/>
            <a:ext cx="2085975" cy="1300162"/>
          </a:xfrm>
          <a:prstGeom prst="rect">
            <a:avLst/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dirty="0">
                <a:solidFill>
                  <a:schemeClr val="bg1"/>
                </a:solidFill>
                <a:latin typeface="Times New Roman" charset="0"/>
              </a:rPr>
              <a:t>Processor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357688" y="3027538"/>
            <a:ext cx="328612" cy="342900"/>
          </a:xfrm>
          <a:prstGeom prst="rect">
            <a:avLst/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628775" y="3584751"/>
            <a:ext cx="1528763" cy="542925"/>
          </a:xfrm>
          <a:prstGeom prst="rect">
            <a:avLst/>
          </a:prstGeom>
          <a:solidFill>
            <a:srgbClr val="99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3157538" y="3727626"/>
            <a:ext cx="357187" cy="228600"/>
          </a:xfrm>
          <a:prstGeom prst="rect">
            <a:avLst/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1836738" y="3684763"/>
            <a:ext cx="1025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600">
                <a:solidFill>
                  <a:schemeClr val="bg1"/>
                </a:solidFill>
                <a:latin typeface="Times New Roman" charset="0"/>
              </a:rPr>
              <a:t>Line card</a:t>
            </a:r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 flipH="1">
            <a:off x="342900" y="3856213"/>
            <a:ext cx="12858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624013" y="4565826"/>
            <a:ext cx="1528762" cy="542925"/>
          </a:xfrm>
          <a:prstGeom prst="rect">
            <a:avLst/>
          </a:prstGeom>
          <a:solidFill>
            <a:srgbClr val="99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3152775" y="4722988"/>
            <a:ext cx="357188" cy="228600"/>
          </a:xfrm>
          <a:prstGeom prst="rect">
            <a:avLst/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1846263" y="4665838"/>
            <a:ext cx="1025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600">
                <a:solidFill>
                  <a:schemeClr val="bg1"/>
                </a:solidFill>
                <a:latin typeface="Times New Roman" charset="0"/>
              </a:rPr>
              <a:t>Line card</a:t>
            </a:r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 flipH="1">
            <a:off x="352425" y="4837288"/>
            <a:ext cx="12858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1633538" y="5561188"/>
            <a:ext cx="1528762" cy="542925"/>
          </a:xfrm>
          <a:prstGeom prst="rect">
            <a:avLst/>
          </a:prstGeom>
          <a:solidFill>
            <a:srgbClr val="99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3162300" y="5718351"/>
            <a:ext cx="357188" cy="228600"/>
          </a:xfrm>
          <a:prstGeom prst="rect">
            <a:avLst/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1855788" y="5661201"/>
            <a:ext cx="1025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600">
                <a:solidFill>
                  <a:schemeClr val="bg1"/>
                </a:solidFill>
                <a:latin typeface="Times New Roman" charset="0"/>
              </a:rPr>
              <a:t>Line card</a:t>
            </a:r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 flipH="1">
            <a:off x="361950" y="5832651"/>
            <a:ext cx="12858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 flipH="1">
            <a:off x="5943600" y="3594276"/>
            <a:ext cx="1528763" cy="542925"/>
          </a:xfrm>
          <a:prstGeom prst="rect">
            <a:avLst/>
          </a:prstGeom>
          <a:solidFill>
            <a:srgbClr val="99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Rectangle 19"/>
          <p:cNvSpPr>
            <a:spLocks noChangeArrowheads="1"/>
          </p:cNvSpPr>
          <p:nvPr/>
        </p:nvSpPr>
        <p:spPr bwMode="auto">
          <a:xfrm flipH="1">
            <a:off x="5586413" y="3751438"/>
            <a:ext cx="357187" cy="228600"/>
          </a:xfrm>
          <a:prstGeom prst="rect">
            <a:avLst/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 flipH="1">
            <a:off x="6210300" y="3708576"/>
            <a:ext cx="1025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600">
                <a:solidFill>
                  <a:schemeClr val="bg1"/>
                </a:solidFill>
                <a:latin typeface="Times New Roman" charset="0"/>
              </a:rPr>
              <a:t>Line card</a:t>
            </a:r>
          </a:p>
        </p:txBody>
      </p:sp>
      <p:sp>
        <p:nvSpPr>
          <p:cNvPr id="23" name="Line 21"/>
          <p:cNvSpPr>
            <a:spLocks noChangeShapeType="1"/>
          </p:cNvSpPr>
          <p:nvPr/>
        </p:nvSpPr>
        <p:spPr bwMode="auto">
          <a:xfrm>
            <a:off x="7486650" y="3865738"/>
            <a:ext cx="12858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 flipH="1">
            <a:off x="5962650" y="4575351"/>
            <a:ext cx="1528763" cy="542925"/>
          </a:xfrm>
          <a:prstGeom prst="rect">
            <a:avLst/>
          </a:prstGeom>
          <a:solidFill>
            <a:srgbClr val="99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23"/>
          <p:cNvSpPr>
            <a:spLocks noChangeArrowheads="1"/>
          </p:cNvSpPr>
          <p:nvPr/>
        </p:nvSpPr>
        <p:spPr bwMode="auto">
          <a:xfrm flipH="1">
            <a:off x="5605463" y="4732513"/>
            <a:ext cx="357187" cy="228600"/>
          </a:xfrm>
          <a:prstGeom prst="rect">
            <a:avLst/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Text Box 24"/>
          <p:cNvSpPr txBox="1">
            <a:spLocks noChangeArrowheads="1"/>
          </p:cNvSpPr>
          <p:nvPr/>
        </p:nvSpPr>
        <p:spPr bwMode="auto">
          <a:xfrm flipH="1">
            <a:off x="6243638" y="4675363"/>
            <a:ext cx="1025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600">
                <a:solidFill>
                  <a:schemeClr val="bg1"/>
                </a:solidFill>
                <a:latin typeface="Times New Roman" charset="0"/>
              </a:rPr>
              <a:t>Line card</a:t>
            </a:r>
          </a:p>
        </p:txBody>
      </p:sp>
      <p:sp>
        <p:nvSpPr>
          <p:cNvPr id="27" name="Line 25"/>
          <p:cNvSpPr>
            <a:spLocks noChangeShapeType="1"/>
          </p:cNvSpPr>
          <p:nvPr/>
        </p:nvSpPr>
        <p:spPr bwMode="auto">
          <a:xfrm>
            <a:off x="7477125" y="4846813"/>
            <a:ext cx="12858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Rectangle 26"/>
          <p:cNvSpPr>
            <a:spLocks noChangeArrowheads="1"/>
          </p:cNvSpPr>
          <p:nvPr/>
        </p:nvSpPr>
        <p:spPr bwMode="auto">
          <a:xfrm flipH="1">
            <a:off x="5953125" y="5570713"/>
            <a:ext cx="1528763" cy="542925"/>
          </a:xfrm>
          <a:prstGeom prst="rect">
            <a:avLst/>
          </a:prstGeom>
          <a:solidFill>
            <a:srgbClr val="99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Rectangle 27"/>
          <p:cNvSpPr>
            <a:spLocks noChangeArrowheads="1"/>
          </p:cNvSpPr>
          <p:nvPr/>
        </p:nvSpPr>
        <p:spPr bwMode="auto">
          <a:xfrm flipH="1">
            <a:off x="5595938" y="5727876"/>
            <a:ext cx="357187" cy="228600"/>
          </a:xfrm>
          <a:prstGeom prst="rect">
            <a:avLst/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Text Box 28"/>
          <p:cNvSpPr txBox="1">
            <a:spLocks noChangeArrowheads="1"/>
          </p:cNvSpPr>
          <p:nvPr/>
        </p:nvSpPr>
        <p:spPr bwMode="auto">
          <a:xfrm flipH="1">
            <a:off x="6234113" y="5670726"/>
            <a:ext cx="1025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600">
                <a:solidFill>
                  <a:schemeClr val="bg1"/>
                </a:solidFill>
                <a:latin typeface="Times New Roman" charset="0"/>
              </a:rPr>
              <a:t>Line card</a:t>
            </a:r>
          </a:p>
        </p:txBody>
      </p:sp>
      <p:sp>
        <p:nvSpPr>
          <p:cNvPr id="31" name="Line 29"/>
          <p:cNvSpPr>
            <a:spLocks noChangeShapeType="1"/>
          </p:cNvSpPr>
          <p:nvPr/>
        </p:nvSpPr>
        <p:spPr bwMode="auto">
          <a:xfrm>
            <a:off x="7467600" y="5842176"/>
            <a:ext cx="12858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Rectangle 30"/>
          <p:cNvSpPr>
            <a:spLocks noChangeArrowheads="1"/>
          </p:cNvSpPr>
          <p:nvPr/>
        </p:nvSpPr>
        <p:spPr bwMode="auto">
          <a:xfrm>
            <a:off x="1114425" y="1498776"/>
            <a:ext cx="6900863" cy="50720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Freeform 31"/>
          <p:cNvSpPr>
            <a:spLocks/>
          </p:cNvSpPr>
          <p:nvPr/>
        </p:nvSpPr>
        <p:spPr bwMode="auto">
          <a:xfrm>
            <a:off x="1960563" y="2735438"/>
            <a:ext cx="806450" cy="730250"/>
          </a:xfrm>
          <a:custGeom>
            <a:avLst/>
            <a:gdLst>
              <a:gd name="T0" fmla="*/ 0 w 508"/>
              <a:gd name="T1" fmla="*/ 0 h 460"/>
              <a:gd name="T2" fmla="*/ 576263 w 508"/>
              <a:gd name="T3" fmla="*/ 230188 h 460"/>
              <a:gd name="T4" fmla="*/ 806450 w 508"/>
              <a:gd name="T5" fmla="*/ 730250 h 460"/>
              <a:gd name="T6" fmla="*/ 0 60000 65536"/>
              <a:gd name="T7" fmla="*/ 0 60000 65536"/>
              <a:gd name="T8" fmla="*/ 0 60000 65536"/>
              <a:gd name="T9" fmla="*/ 0 w 508"/>
              <a:gd name="T10" fmla="*/ 0 h 460"/>
              <a:gd name="T11" fmla="*/ 508 w 508"/>
              <a:gd name="T12" fmla="*/ 460 h 4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08" h="460">
                <a:moveTo>
                  <a:pt x="0" y="0"/>
                </a:moveTo>
                <a:cubicBezTo>
                  <a:pt x="139" y="34"/>
                  <a:pt x="278" y="68"/>
                  <a:pt x="363" y="145"/>
                </a:cubicBezTo>
                <a:cubicBezTo>
                  <a:pt x="448" y="222"/>
                  <a:pt x="478" y="341"/>
                  <a:pt x="508" y="460"/>
                </a:cubicBezTo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Text Box 32"/>
          <p:cNvSpPr txBox="1">
            <a:spLocks noChangeArrowheads="1"/>
          </p:cNvSpPr>
          <p:nvPr/>
        </p:nvSpPr>
        <p:spPr bwMode="auto">
          <a:xfrm>
            <a:off x="1308100" y="2313163"/>
            <a:ext cx="1439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FF"/>
                </a:solidFill>
              </a:rPr>
              <a:t>data plane</a:t>
            </a:r>
          </a:p>
        </p:txBody>
      </p:sp>
      <p:sp>
        <p:nvSpPr>
          <p:cNvPr id="35" name="Freeform 33"/>
          <p:cNvSpPr>
            <a:spLocks/>
          </p:cNvSpPr>
          <p:nvPr/>
        </p:nvSpPr>
        <p:spPr bwMode="auto">
          <a:xfrm>
            <a:off x="5686425" y="2275063"/>
            <a:ext cx="652463" cy="319088"/>
          </a:xfrm>
          <a:custGeom>
            <a:avLst/>
            <a:gdLst>
              <a:gd name="T0" fmla="*/ 652463 w 411"/>
              <a:gd name="T1" fmla="*/ 0 h 201"/>
              <a:gd name="T2" fmla="*/ 384175 w 411"/>
              <a:gd name="T3" fmla="*/ 268288 h 201"/>
              <a:gd name="T4" fmla="*/ 0 w 411"/>
              <a:gd name="T5" fmla="*/ 306388 h 201"/>
              <a:gd name="T6" fmla="*/ 0 60000 65536"/>
              <a:gd name="T7" fmla="*/ 0 60000 65536"/>
              <a:gd name="T8" fmla="*/ 0 60000 65536"/>
              <a:gd name="T9" fmla="*/ 0 w 411"/>
              <a:gd name="T10" fmla="*/ 0 h 201"/>
              <a:gd name="T11" fmla="*/ 411 w 411"/>
              <a:gd name="T12" fmla="*/ 201 h 20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11" h="201">
                <a:moveTo>
                  <a:pt x="411" y="0"/>
                </a:moveTo>
                <a:cubicBezTo>
                  <a:pt x="360" y="68"/>
                  <a:pt x="310" y="137"/>
                  <a:pt x="242" y="169"/>
                </a:cubicBezTo>
                <a:cubicBezTo>
                  <a:pt x="174" y="201"/>
                  <a:pt x="87" y="197"/>
                  <a:pt x="0" y="193"/>
                </a:cubicBezTo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Text Box 34"/>
          <p:cNvSpPr txBox="1">
            <a:spLocks noChangeArrowheads="1"/>
          </p:cNvSpPr>
          <p:nvPr/>
        </p:nvSpPr>
        <p:spPr bwMode="auto">
          <a:xfrm>
            <a:off x="5786438" y="1838501"/>
            <a:ext cx="1778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0000FF"/>
                </a:solidFill>
              </a:rPr>
              <a:t>control plane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13800-9833-F549-80FC-C3497A40B0B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791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4209"/>
            <a:ext cx="8229600" cy="1143000"/>
          </a:xfrm>
        </p:spPr>
        <p:txBody>
          <a:bodyPr/>
          <a:lstStyle/>
          <a:p>
            <a:r>
              <a:rPr lang="en-US" dirty="0"/>
              <a:t>Data Plane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0566"/>
            <a:ext cx="8229600" cy="4756150"/>
          </a:xfrm>
        </p:spPr>
        <p:txBody>
          <a:bodyPr>
            <a:normAutofit/>
          </a:bodyPr>
          <a:lstStyle/>
          <a:p>
            <a:r>
              <a:rPr lang="en-US" dirty="0">
                <a:latin typeface="Arial" charset="0"/>
                <a:cs typeface="Arial" charset="0"/>
              </a:rPr>
              <a:t>Streaming algorithms on packets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Matching on some header bits 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Perform some actions</a:t>
            </a:r>
          </a:p>
          <a:p>
            <a:endParaRPr lang="en-US" sz="1200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Example: </a:t>
            </a:r>
            <a:r>
              <a:rPr lang="en-US" dirty="0">
                <a:solidFill>
                  <a:srgbClr val="D1140E"/>
                </a:solidFill>
                <a:latin typeface="Arial" charset="0"/>
                <a:cs typeface="Arial" charset="0"/>
              </a:rPr>
              <a:t>IP Forwarding</a:t>
            </a:r>
          </a:p>
          <a:p>
            <a:endParaRPr lang="en-US" dirty="0"/>
          </a:p>
        </p:txBody>
      </p:sp>
      <p:sp>
        <p:nvSpPr>
          <p:cNvPr id="33" name="Line 4"/>
          <p:cNvSpPr>
            <a:spLocks noChangeShapeType="1"/>
          </p:cNvSpPr>
          <p:nvPr/>
        </p:nvSpPr>
        <p:spPr bwMode="auto">
          <a:xfrm>
            <a:off x="996950" y="4595459"/>
            <a:ext cx="25908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Line 5"/>
          <p:cNvSpPr>
            <a:spLocks noChangeShapeType="1"/>
          </p:cNvSpPr>
          <p:nvPr/>
        </p:nvSpPr>
        <p:spPr bwMode="auto">
          <a:xfrm>
            <a:off x="1301750" y="4290659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Line 6"/>
          <p:cNvSpPr>
            <a:spLocks noChangeShapeType="1"/>
          </p:cNvSpPr>
          <p:nvPr/>
        </p:nvSpPr>
        <p:spPr bwMode="auto">
          <a:xfrm>
            <a:off x="2216150" y="4290659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Line 7"/>
          <p:cNvSpPr>
            <a:spLocks noChangeShapeType="1"/>
          </p:cNvSpPr>
          <p:nvPr/>
        </p:nvSpPr>
        <p:spPr bwMode="auto">
          <a:xfrm>
            <a:off x="3282950" y="4290659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993775" y="4004909"/>
            <a:ext cx="625475" cy="34925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1600"/>
              <a:t>host</a:t>
            </a:r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1889125" y="3985859"/>
            <a:ext cx="625475" cy="34925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1600"/>
              <a:t>host</a:t>
            </a:r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2955925" y="3985859"/>
            <a:ext cx="625475" cy="34925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1600"/>
              <a:t>host</a:t>
            </a:r>
          </a:p>
        </p:txBody>
      </p:sp>
      <p:sp>
        <p:nvSpPr>
          <p:cNvPr id="40" name="Text Box 11"/>
          <p:cNvSpPr txBox="1">
            <a:spLocks noChangeArrowheads="1"/>
          </p:cNvSpPr>
          <p:nvPr/>
        </p:nvSpPr>
        <p:spPr bwMode="auto">
          <a:xfrm>
            <a:off x="1125538" y="4609746"/>
            <a:ext cx="7699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r>
              <a:rPr lang="en-US" sz="1600"/>
              <a:t>LAN 1</a:t>
            </a:r>
          </a:p>
        </p:txBody>
      </p:sp>
      <p:sp>
        <p:nvSpPr>
          <p:cNvPr id="41" name="Text Box 12"/>
          <p:cNvSpPr txBox="1">
            <a:spLocks noChangeArrowheads="1"/>
          </p:cNvSpPr>
          <p:nvPr/>
        </p:nvSpPr>
        <p:spPr bwMode="auto">
          <a:xfrm>
            <a:off x="2520950" y="3909659"/>
            <a:ext cx="355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r>
              <a:rPr lang="en-US" sz="1600"/>
              <a:t>...</a:t>
            </a:r>
          </a:p>
        </p:txBody>
      </p:sp>
      <p:sp>
        <p:nvSpPr>
          <p:cNvPr id="42" name="Line 13"/>
          <p:cNvSpPr>
            <a:spLocks noChangeShapeType="1"/>
          </p:cNvSpPr>
          <p:nvPr/>
        </p:nvSpPr>
        <p:spPr bwMode="auto">
          <a:xfrm>
            <a:off x="5645150" y="4595459"/>
            <a:ext cx="25908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Line 14"/>
          <p:cNvSpPr>
            <a:spLocks noChangeShapeType="1"/>
          </p:cNvSpPr>
          <p:nvPr/>
        </p:nvSpPr>
        <p:spPr bwMode="auto">
          <a:xfrm>
            <a:off x="5949950" y="4290659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Line 15"/>
          <p:cNvSpPr>
            <a:spLocks noChangeShapeType="1"/>
          </p:cNvSpPr>
          <p:nvPr/>
        </p:nvSpPr>
        <p:spPr bwMode="auto">
          <a:xfrm>
            <a:off x="6864350" y="4290659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Line 16"/>
          <p:cNvSpPr>
            <a:spLocks noChangeShapeType="1"/>
          </p:cNvSpPr>
          <p:nvPr/>
        </p:nvSpPr>
        <p:spPr bwMode="auto">
          <a:xfrm>
            <a:off x="7931150" y="4290659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5641975" y="4004909"/>
            <a:ext cx="625475" cy="34925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1600"/>
              <a:t>host</a:t>
            </a:r>
          </a:p>
        </p:txBody>
      </p: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6537325" y="3985859"/>
            <a:ext cx="625475" cy="34925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1600"/>
              <a:t>host</a:t>
            </a:r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7604125" y="3985859"/>
            <a:ext cx="625475" cy="34925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1600"/>
              <a:t>host</a:t>
            </a:r>
          </a:p>
        </p:txBody>
      </p:sp>
      <p:sp>
        <p:nvSpPr>
          <p:cNvPr id="49" name="Text Box 20"/>
          <p:cNvSpPr txBox="1">
            <a:spLocks noChangeArrowheads="1"/>
          </p:cNvSpPr>
          <p:nvPr/>
        </p:nvSpPr>
        <p:spPr bwMode="auto">
          <a:xfrm>
            <a:off x="7069138" y="4595459"/>
            <a:ext cx="7699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r>
              <a:rPr lang="en-US" sz="1600"/>
              <a:t>LAN 2</a:t>
            </a:r>
          </a:p>
        </p:txBody>
      </p:sp>
      <p:sp>
        <p:nvSpPr>
          <p:cNvPr id="50" name="Text Box 21"/>
          <p:cNvSpPr txBox="1">
            <a:spLocks noChangeArrowheads="1"/>
          </p:cNvSpPr>
          <p:nvPr/>
        </p:nvSpPr>
        <p:spPr bwMode="auto">
          <a:xfrm>
            <a:off x="7169150" y="3909659"/>
            <a:ext cx="355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r>
              <a:rPr lang="en-US" sz="1600"/>
              <a:t>...</a:t>
            </a:r>
          </a:p>
        </p:txBody>
      </p:sp>
      <p:sp>
        <p:nvSpPr>
          <p:cNvPr id="51" name="AutoShape 22"/>
          <p:cNvSpPr>
            <a:spLocks noChangeArrowheads="1"/>
          </p:cNvSpPr>
          <p:nvPr/>
        </p:nvSpPr>
        <p:spPr bwMode="auto">
          <a:xfrm>
            <a:off x="2520950" y="4900259"/>
            <a:ext cx="609600" cy="381000"/>
          </a:xfrm>
          <a:prstGeom prst="roundRect">
            <a:avLst>
              <a:gd name="adj" fmla="val 16667"/>
            </a:avLst>
          </a:prstGeom>
          <a:solidFill>
            <a:srgbClr val="FF99CC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1600"/>
              <a:t>router</a:t>
            </a:r>
          </a:p>
        </p:txBody>
      </p:sp>
      <p:sp>
        <p:nvSpPr>
          <p:cNvPr id="52" name="AutoShape 23"/>
          <p:cNvSpPr>
            <a:spLocks noChangeArrowheads="1"/>
          </p:cNvSpPr>
          <p:nvPr/>
        </p:nvSpPr>
        <p:spPr bwMode="auto">
          <a:xfrm>
            <a:off x="4349750" y="4900259"/>
            <a:ext cx="609600" cy="381000"/>
          </a:xfrm>
          <a:prstGeom prst="roundRect">
            <a:avLst>
              <a:gd name="adj" fmla="val 16667"/>
            </a:avLst>
          </a:prstGeom>
          <a:solidFill>
            <a:srgbClr val="FF99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1600"/>
              <a:t>router</a:t>
            </a:r>
          </a:p>
        </p:txBody>
      </p:sp>
      <p:sp>
        <p:nvSpPr>
          <p:cNvPr id="53" name="Line 24"/>
          <p:cNvSpPr>
            <a:spLocks noChangeShapeType="1"/>
          </p:cNvSpPr>
          <p:nvPr/>
        </p:nvSpPr>
        <p:spPr bwMode="auto">
          <a:xfrm>
            <a:off x="2825750" y="4595459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AutoShape 25"/>
          <p:cNvSpPr>
            <a:spLocks noChangeArrowheads="1"/>
          </p:cNvSpPr>
          <p:nvPr/>
        </p:nvSpPr>
        <p:spPr bwMode="auto">
          <a:xfrm>
            <a:off x="6178550" y="4900259"/>
            <a:ext cx="609600" cy="381000"/>
          </a:xfrm>
          <a:prstGeom prst="roundRect">
            <a:avLst>
              <a:gd name="adj" fmla="val 16667"/>
            </a:avLst>
          </a:prstGeom>
          <a:solidFill>
            <a:srgbClr val="FF99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1600"/>
              <a:t>router</a:t>
            </a:r>
          </a:p>
        </p:txBody>
      </p:sp>
      <p:sp>
        <p:nvSpPr>
          <p:cNvPr id="55" name="Line 26"/>
          <p:cNvSpPr>
            <a:spLocks noChangeShapeType="1"/>
          </p:cNvSpPr>
          <p:nvPr/>
        </p:nvSpPr>
        <p:spPr bwMode="auto">
          <a:xfrm>
            <a:off x="6483350" y="4595459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Line 27"/>
          <p:cNvSpPr>
            <a:spLocks noChangeShapeType="1"/>
          </p:cNvSpPr>
          <p:nvPr/>
        </p:nvSpPr>
        <p:spPr bwMode="auto">
          <a:xfrm>
            <a:off x="3130550" y="5052659"/>
            <a:ext cx="12192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Line 28"/>
          <p:cNvSpPr>
            <a:spLocks noChangeShapeType="1"/>
          </p:cNvSpPr>
          <p:nvPr/>
        </p:nvSpPr>
        <p:spPr bwMode="auto">
          <a:xfrm>
            <a:off x="4959350" y="5052659"/>
            <a:ext cx="12192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Text Box 29"/>
          <p:cNvSpPr txBox="1">
            <a:spLocks noChangeArrowheads="1"/>
          </p:cNvSpPr>
          <p:nvPr/>
        </p:nvSpPr>
        <p:spPr bwMode="auto">
          <a:xfrm>
            <a:off x="3408363" y="5052659"/>
            <a:ext cx="6683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r>
              <a:rPr lang="en-US" sz="1600"/>
              <a:t>WAN</a:t>
            </a:r>
          </a:p>
        </p:txBody>
      </p:sp>
      <p:sp>
        <p:nvSpPr>
          <p:cNvPr id="59" name="Text Box 30"/>
          <p:cNvSpPr txBox="1">
            <a:spLocks noChangeArrowheads="1"/>
          </p:cNvSpPr>
          <p:nvPr/>
        </p:nvSpPr>
        <p:spPr bwMode="auto">
          <a:xfrm>
            <a:off x="5235575" y="5052659"/>
            <a:ext cx="668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r>
              <a:rPr lang="en-US" sz="1600"/>
              <a:t>WAN</a:t>
            </a:r>
          </a:p>
        </p:txBody>
      </p:sp>
      <p:sp>
        <p:nvSpPr>
          <p:cNvPr id="60" name="Text Box 31"/>
          <p:cNvSpPr txBox="1">
            <a:spLocks noChangeArrowheads="1"/>
          </p:cNvSpPr>
          <p:nvPr/>
        </p:nvSpPr>
        <p:spPr bwMode="auto">
          <a:xfrm>
            <a:off x="765175" y="3584221"/>
            <a:ext cx="11398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FF"/>
                </a:solidFill>
              </a:rPr>
              <a:t>1.2.3.4</a:t>
            </a:r>
          </a:p>
        </p:txBody>
      </p:sp>
      <p:sp>
        <p:nvSpPr>
          <p:cNvPr id="61" name="Text Box 32"/>
          <p:cNvSpPr txBox="1">
            <a:spLocks noChangeArrowheads="1"/>
          </p:cNvSpPr>
          <p:nvPr/>
        </p:nvSpPr>
        <p:spPr bwMode="auto">
          <a:xfrm>
            <a:off x="1679575" y="3584221"/>
            <a:ext cx="11398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FF"/>
                </a:solidFill>
              </a:rPr>
              <a:t>1.2.3.7</a:t>
            </a:r>
          </a:p>
        </p:txBody>
      </p:sp>
      <p:sp>
        <p:nvSpPr>
          <p:cNvPr id="62" name="Text Box 33"/>
          <p:cNvSpPr txBox="1">
            <a:spLocks noChangeArrowheads="1"/>
          </p:cNvSpPr>
          <p:nvPr/>
        </p:nvSpPr>
        <p:spPr bwMode="auto">
          <a:xfrm>
            <a:off x="2590800" y="3584221"/>
            <a:ext cx="14128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FF"/>
                </a:solidFill>
              </a:rPr>
              <a:t>1.2.3.156</a:t>
            </a:r>
          </a:p>
        </p:txBody>
      </p:sp>
      <p:sp>
        <p:nvSpPr>
          <p:cNvPr id="63" name="Text Box 34"/>
          <p:cNvSpPr txBox="1">
            <a:spLocks noChangeArrowheads="1"/>
          </p:cNvSpPr>
          <p:nvPr/>
        </p:nvSpPr>
        <p:spPr bwMode="auto">
          <a:xfrm>
            <a:off x="5413375" y="3584221"/>
            <a:ext cx="11398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FF3300"/>
                </a:solidFill>
              </a:rPr>
              <a:t>5.6.7.8</a:t>
            </a:r>
          </a:p>
        </p:txBody>
      </p:sp>
      <p:sp>
        <p:nvSpPr>
          <p:cNvPr id="64" name="Text Box 35"/>
          <p:cNvSpPr txBox="1">
            <a:spLocks noChangeArrowheads="1"/>
          </p:cNvSpPr>
          <p:nvPr/>
        </p:nvSpPr>
        <p:spPr bwMode="auto">
          <a:xfrm>
            <a:off x="6261100" y="3584221"/>
            <a:ext cx="11398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FF3300"/>
                </a:solidFill>
              </a:rPr>
              <a:t>5.6.7.9</a:t>
            </a:r>
          </a:p>
        </p:txBody>
      </p:sp>
      <p:sp>
        <p:nvSpPr>
          <p:cNvPr id="65" name="Text Box 37"/>
          <p:cNvSpPr txBox="1">
            <a:spLocks noChangeArrowheads="1"/>
          </p:cNvSpPr>
          <p:nvPr/>
        </p:nvSpPr>
        <p:spPr bwMode="auto">
          <a:xfrm>
            <a:off x="1512888" y="5600346"/>
            <a:ext cx="1549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FF"/>
                </a:solidFill>
              </a:rPr>
              <a:t>1.2.3.0/24</a:t>
            </a:r>
          </a:p>
        </p:txBody>
      </p:sp>
      <p:sp>
        <p:nvSpPr>
          <p:cNvPr id="66" name="Text Box 38"/>
          <p:cNvSpPr txBox="1">
            <a:spLocks noChangeArrowheads="1"/>
          </p:cNvSpPr>
          <p:nvPr/>
        </p:nvSpPr>
        <p:spPr bwMode="auto">
          <a:xfrm>
            <a:off x="1525588" y="5984521"/>
            <a:ext cx="1549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FF3300"/>
                </a:solidFill>
              </a:rPr>
              <a:t>5.6.7.0/24</a:t>
            </a:r>
          </a:p>
        </p:txBody>
      </p:sp>
      <p:sp>
        <p:nvSpPr>
          <p:cNvPr id="67" name="AutoShape 39"/>
          <p:cNvSpPr>
            <a:spLocks noChangeArrowheads="1"/>
          </p:cNvSpPr>
          <p:nvPr/>
        </p:nvSpPr>
        <p:spPr bwMode="auto">
          <a:xfrm>
            <a:off x="3228975" y="6006746"/>
            <a:ext cx="728663" cy="230188"/>
          </a:xfrm>
          <a:prstGeom prst="rightArrow">
            <a:avLst>
              <a:gd name="adj1" fmla="val 50000"/>
              <a:gd name="adj2" fmla="val 79138"/>
            </a:avLst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AutoShape 40"/>
          <p:cNvSpPr>
            <a:spLocks noChangeArrowheads="1"/>
          </p:cNvSpPr>
          <p:nvPr/>
        </p:nvSpPr>
        <p:spPr bwMode="auto">
          <a:xfrm flipH="1">
            <a:off x="3227388" y="5660671"/>
            <a:ext cx="728662" cy="230188"/>
          </a:xfrm>
          <a:prstGeom prst="rightArrow">
            <a:avLst>
              <a:gd name="adj1" fmla="val 50000"/>
              <a:gd name="adj2" fmla="val 79138"/>
            </a:avLst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Rectangle 46"/>
          <p:cNvSpPr>
            <a:spLocks noChangeArrowheads="1"/>
          </p:cNvSpPr>
          <p:nvPr/>
        </p:nvSpPr>
        <p:spPr bwMode="auto">
          <a:xfrm>
            <a:off x="1538288" y="5544784"/>
            <a:ext cx="2573337" cy="8080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Line 47"/>
          <p:cNvSpPr>
            <a:spLocks noChangeShapeType="1"/>
          </p:cNvSpPr>
          <p:nvPr/>
        </p:nvSpPr>
        <p:spPr bwMode="auto">
          <a:xfrm>
            <a:off x="3074988" y="5544784"/>
            <a:ext cx="0" cy="808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" name="Line 48"/>
          <p:cNvSpPr>
            <a:spLocks noChangeShapeType="1"/>
          </p:cNvSpPr>
          <p:nvPr/>
        </p:nvSpPr>
        <p:spPr bwMode="auto">
          <a:xfrm flipV="1">
            <a:off x="1538288" y="5967059"/>
            <a:ext cx="2573337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Text Box 50"/>
          <p:cNvSpPr txBox="1">
            <a:spLocks noChangeArrowheads="1"/>
          </p:cNvSpPr>
          <p:nvPr/>
        </p:nvSpPr>
        <p:spPr bwMode="auto">
          <a:xfrm>
            <a:off x="1692275" y="6427434"/>
            <a:ext cx="21574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forwarding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13800-9833-F549-80FC-C3497A40B0B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669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4209"/>
            <a:ext cx="8229600" cy="1143000"/>
          </a:xfrm>
        </p:spPr>
        <p:txBody>
          <a:bodyPr/>
          <a:lstStyle/>
          <a:p>
            <a:r>
              <a:rPr lang="en-US" dirty="0"/>
              <a:t>Example: Packet filtering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0566"/>
            <a:ext cx="8229600" cy="4756150"/>
          </a:xfrm>
        </p:spPr>
        <p:txBody>
          <a:bodyPr>
            <a:normAutofit/>
          </a:bodyPr>
          <a:lstStyle/>
          <a:p>
            <a:endParaRPr lang="en-US" sz="1200" dirty="0">
              <a:latin typeface="Arial" charset="0"/>
              <a:cs typeface="Arial" charset="0"/>
            </a:endParaRPr>
          </a:p>
          <a:p>
            <a:endParaRPr lang="en-US" dirty="0"/>
          </a:p>
        </p:txBody>
      </p:sp>
      <p:sp>
        <p:nvSpPr>
          <p:cNvPr id="33" name="Line 4"/>
          <p:cNvSpPr>
            <a:spLocks noChangeShapeType="1"/>
          </p:cNvSpPr>
          <p:nvPr/>
        </p:nvSpPr>
        <p:spPr bwMode="auto">
          <a:xfrm>
            <a:off x="996950" y="3372585"/>
            <a:ext cx="25908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Line 5"/>
          <p:cNvSpPr>
            <a:spLocks noChangeShapeType="1"/>
          </p:cNvSpPr>
          <p:nvPr/>
        </p:nvSpPr>
        <p:spPr bwMode="auto">
          <a:xfrm>
            <a:off x="1301750" y="3067785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Line 6"/>
          <p:cNvSpPr>
            <a:spLocks noChangeShapeType="1"/>
          </p:cNvSpPr>
          <p:nvPr/>
        </p:nvSpPr>
        <p:spPr bwMode="auto">
          <a:xfrm>
            <a:off x="2216150" y="3067785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Line 7"/>
          <p:cNvSpPr>
            <a:spLocks noChangeShapeType="1"/>
          </p:cNvSpPr>
          <p:nvPr/>
        </p:nvSpPr>
        <p:spPr bwMode="auto">
          <a:xfrm>
            <a:off x="3282950" y="3067785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993775" y="2782035"/>
            <a:ext cx="625475" cy="34925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1600"/>
              <a:t>host</a:t>
            </a:r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1889125" y="2762985"/>
            <a:ext cx="625475" cy="34925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1600"/>
              <a:t>host</a:t>
            </a:r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2955925" y="2762985"/>
            <a:ext cx="625475" cy="34925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1600"/>
              <a:t>host</a:t>
            </a:r>
          </a:p>
        </p:txBody>
      </p:sp>
      <p:sp>
        <p:nvSpPr>
          <p:cNvPr id="40" name="Text Box 11"/>
          <p:cNvSpPr txBox="1">
            <a:spLocks noChangeArrowheads="1"/>
          </p:cNvSpPr>
          <p:nvPr/>
        </p:nvSpPr>
        <p:spPr bwMode="auto">
          <a:xfrm>
            <a:off x="1125538" y="3386872"/>
            <a:ext cx="7699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r>
              <a:rPr lang="en-US" sz="1600"/>
              <a:t>LAN 1</a:t>
            </a:r>
          </a:p>
        </p:txBody>
      </p:sp>
      <p:sp>
        <p:nvSpPr>
          <p:cNvPr id="41" name="Text Box 12"/>
          <p:cNvSpPr txBox="1">
            <a:spLocks noChangeArrowheads="1"/>
          </p:cNvSpPr>
          <p:nvPr/>
        </p:nvSpPr>
        <p:spPr bwMode="auto">
          <a:xfrm>
            <a:off x="2520950" y="2686785"/>
            <a:ext cx="355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r>
              <a:rPr lang="en-US" sz="1600"/>
              <a:t>...</a:t>
            </a:r>
          </a:p>
        </p:txBody>
      </p:sp>
      <p:sp>
        <p:nvSpPr>
          <p:cNvPr id="42" name="Line 13"/>
          <p:cNvSpPr>
            <a:spLocks noChangeShapeType="1"/>
          </p:cNvSpPr>
          <p:nvPr/>
        </p:nvSpPr>
        <p:spPr bwMode="auto">
          <a:xfrm>
            <a:off x="5645150" y="3372585"/>
            <a:ext cx="25908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Line 14"/>
          <p:cNvSpPr>
            <a:spLocks noChangeShapeType="1"/>
          </p:cNvSpPr>
          <p:nvPr/>
        </p:nvSpPr>
        <p:spPr bwMode="auto">
          <a:xfrm>
            <a:off x="5949950" y="3067785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Line 15"/>
          <p:cNvSpPr>
            <a:spLocks noChangeShapeType="1"/>
          </p:cNvSpPr>
          <p:nvPr/>
        </p:nvSpPr>
        <p:spPr bwMode="auto">
          <a:xfrm>
            <a:off x="6864350" y="3067785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Line 16"/>
          <p:cNvSpPr>
            <a:spLocks noChangeShapeType="1"/>
          </p:cNvSpPr>
          <p:nvPr/>
        </p:nvSpPr>
        <p:spPr bwMode="auto">
          <a:xfrm>
            <a:off x="7931150" y="3067785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5641975" y="2782035"/>
            <a:ext cx="625475" cy="34925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1600"/>
              <a:t>host</a:t>
            </a:r>
          </a:p>
        </p:txBody>
      </p: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6537325" y="2762985"/>
            <a:ext cx="625475" cy="34925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1600"/>
              <a:t>host</a:t>
            </a:r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7604125" y="2762985"/>
            <a:ext cx="625475" cy="34925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1600"/>
              <a:t>host</a:t>
            </a:r>
          </a:p>
        </p:txBody>
      </p:sp>
      <p:sp>
        <p:nvSpPr>
          <p:cNvPr id="49" name="Text Box 20"/>
          <p:cNvSpPr txBox="1">
            <a:spLocks noChangeArrowheads="1"/>
          </p:cNvSpPr>
          <p:nvPr/>
        </p:nvSpPr>
        <p:spPr bwMode="auto">
          <a:xfrm>
            <a:off x="7069138" y="3372585"/>
            <a:ext cx="7699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r>
              <a:rPr lang="en-US" sz="1600"/>
              <a:t>LAN 2</a:t>
            </a:r>
          </a:p>
        </p:txBody>
      </p:sp>
      <p:sp>
        <p:nvSpPr>
          <p:cNvPr id="50" name="Text Box 21"/>
          <p:cNvSpPr txBox="1">
            <a:spLocks noChangeArrowheads="1"/>
          </p:cNvSpPr>
          <p:nvPr/>
        </p:nvSpPr>
        <p:spPr bwMode="auto">
          <a:xfrm>
            <a:off x="7169150" y="2686785"/>
            <a:ext cx="355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r>
              <a:rPr lang="en-US" sz="1600"/>
              <a:t>...</a:t>
            </a:r>
          </a:p>
        </p:txBody>
      </p:sp>
      <p:sp>
        <p:nvSpPr>
          <p:cNvPr id="51" name="AutoShape 22"/>
          <p:cNvSpPr>
            <a:spLocks noChangeArrowheads="1"/>
          </p:cNvSpPr>
          <p:nvPr/>
        </p:nvSpPr>
        <p:spPr bwMode="auto">
          <a:xfrm>
            <a:off x="2520950" y="3677385"/>
            <a:ext cx="609600" cy="381000"/>
          </a:xfrm>
          <a:prstGeom prst="roundRect">
            <a:avLst>
              <a:gd name="adj" fmla="val 16667"/>
            </a:avLst>
          </a:prstGeom>
          <a:solidFill>
            <a:srgbClr val="FF99CC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1600"/>
              <a:t>router</a:t>
            </a:r>
          </a:p>
        </p:txBody>
      </p:sp>
      <p:sp>
        <p:nvSpPr>
          <p:cNvPr id="52" name="AutoShape 23"/>
          <p:cNvSpPr>
            <a:spLocks noChangeArrowheads="1"/>
          </p:cNvSpPr>
          <p:nvPr/>
        </p:nvSpPr>
        <p:spPr bwMode="auto">
          <a:xfrm>
            <a:off x="4349750" y="3677385"/>
            <a:ext cx="609600" cy="381000"/>
          </a:xfrm>
          <a:prstGeom prst="roundRect">
            <a:avLst>
              <a:gd name="adj" fmla="val 16667"/>
            </a:avLst>
          </a:prstGeom>
          <a:solidFill>
            <a:srgbClr val="FF99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1600"/>
              <a:t>router</a:t>
            </a:r>
          </a:p>
        </p:txBody>
      </p:sp>
      <p:sp>
        <p:nvSpPr>
          <p:cNvPr id="53" name="Line 24"/>
          <p:cNvSpPr>
            <a:spLocks noChangeShapeType="1"/>
          </p:cNvSpPr>
          <p:nvPr/>
        </p:nvSpPr>
        <p:spPr bwMode="auto">
          <a:xfrm>
            <a:off x="2825750" y="3372585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AutoShape 25"/>
          <p:cNvSpPr>
            <a:spLocks noChangeArrowheads="1"/>
          </p:cNvSpPr>
          <p:nvPr/>
        </p:nvSpPr>
        <p:spPr bwMode="auto">
          <a:xfrm>
            <a:off x="6178550" y="3677385"/>
            <a:ext cx="609600" cy="381000"/>
          </a:xfrm>
          <a:prstGeom prst="roundRect">
            <a:avLst>
              <a:gd name="adj" fmla="val 16667"/>
            </a:avLst>
          </a:prstGeom>
          <a:solidFill>
            <a:srgbClr val="FF99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1600"/>
              <a:t>router</a:t>
            </a:r>
          </a:p>
        </p:txBody>
      </p:sp>
      <p:sp>
        <p:nvSpPr>
          <p:cNvPr id="55" name="Line 26"/>
          <p:cNvSpPr>
            <a:spLocks noChangeShapeType="1"/>
          </p:cNvSpPr>
          <p:nvPr/>
        </p:nvSpPr>
        <p:spPr bwMode="auto">
          <a:xfrm>
            <a:off x="6483350" y="3372585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Line 27"/>
          <p:cNvSpPr>
            <a:spLocks noChangeShapeType="1"/>
          </p:cNvSpPr>
          <p:nvPr/>
        </p:nvSpPr>
        <p:spPr bwMode="auto">
          <a:xfrm>
            <a:off x="3130550" y="3829785"/>
            <a:ext cx="12192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Line 28"/>
          <p:cNvSpPr>
            <a:spLocks noChangeShapeType="1"/>
          </p:cNvSpPr>
          <p:nvPr/>
        </p:nvSpPr>
        <p:spPr bwMode="auto">
          <a:xfrm>
            <a:off x="4959350" y="3829785"/>
            <a:ext cx="12192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Text Box 29"/>
          <p:cNvSpPr txBox="1">
            <a:spLocks noChangeArrowheads="1"/>
          </p:cNvSpPr>
          <p:nvPr/>
        </p:nvSpPr>
        <p:spPr bwMode="auto">
          <a:xfrm>
            <a:off x="3408363" y="3829785"/>
            <a:ext cx="6683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r>
              <a:rPr lang="en-US" sz="1600"/>
              <a:t>WAN</a:t>
            </a:r>
          </a:p>
        </p:txBody>
      </p:sp>
      <p:sp>
        <p:nvSpPr>
          <p:cNvPr id="59" name="Text Box 30"/>
          <p:cNvSpPr txBox="1">
            <a:spLocks noChangeArrowheads="1"/>
          </p:cNvSpPr>
          <p:nvPr/>
        </p:nvSpPr>
        <p:spPr bwMode="auto">
          <a:xfrm>
            <a:off x="5235575" y="3829785"/>
            <a:ext cx="668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r>
              <a:rPr lang="en-US" sz="1600"/>
              <a:t>WAN</a:t>
            </a:r>
          </a:p>
        </p:txBody>
      </p:sp>
      <p:sp>
        <p:nvSpPr>
          <p:cNvPr id="60" name="Text Box 31"/>
          <p:cNvSpPr txBox="1">
            <a:spLocks noChangeArrowheads="1"/>
          </p:cNvSpPr>
          <p:nvPr/>
        </p:nvSpPr>
        <p:spPr bwMode="auto">
          <a:xfrm>
            <a:off x="765175" y="2361347"/>
            <a:ext cx="11398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FF"/>
                </a:solidFill>
              </a:rPr>
              <a:t>1.2.3.4</a:t>
            </a:r>
          </a:p>
        </p:txBody>
      </p:sp>
      <p:sp>
        <p:nvSpPr>
          <p:cNvPr id="61" name="Text Box 32"/>
          <p:cNvSpPr txBox="1">
            <a:spLocks noChangeArrowheads="1"/>
          </p:cNvSpPr>
          <p:nvPr/>
        </p:nvSpPr>
        <p:spPr bwMode="auto">
          <a:xfrm>
            <a:off x="1679575" y="2361347"/>
            <a:ext cx="11398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FF"/>
                </a:solidFill>
              </a:rPr>
              <a:t>1.2.3.7</a:t>
            </a:r>
          </a:p>
        </p:txBody>
      </p:sp>
      <p:sp>
        <p:nvSpPr>
          <p:cNvPr id="62" name="Text Box 33"/>
          <p:cNvSpPr txBox="1">
            <a:spLocks noChangeArrowheads="1"/>
          </p:cNvSpPr>
          <p:nvPr/>
        </p:nvSpPr>
        <p:spPr bwMode="auto">
          <a:xfrm>
            <a:off x="2590800" y="2361347"/>
            <a:ext cx="14128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FF"/>
                </a:solidFill>
              </a:rPr>
              <a:t>1.2.3.156</a:t>
            </a:r>
          </a:p>
        </p:txBody>
      </p:sp>
      <p:sp>
        <p:nvSpPr>
          <p:cNvPr id="63" name="Text Box 34"/>
          <p:cNvSpPr txBox="1">
            <a:spLocks noChangeArrowheads="1"/>
          </p:cNvSpPr>
          <p:nvPr/>
        </p:nvSpPr>
        <p:spPr bwMode="auto">
          <a:xfrm>
            <a:off x="5413375" y="2361347"/>
            <a:ext cx="11398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FF3300"/>
                </a:solidFill>
              </a:rPr>
              <a:t>5.6.7.8</a:t>
            </a:r>
          </a:p>
        </p:txBody>
      </p:sp>
      <p:sp>
        <p:nvSpPr>
          <p:cNvPr id="64" name="Text Box 35"/>
          <p:cNvSpPr txBox="1">
            <a:spLocks noChangeArrowheads="1"/>
          </p:cNvSpPr>
          <p:nvPr/>
        </p:nvSpPr>
        <p:spPr bwMode="auto">
          <a:xfrm>
            <a:off x="6261100" y="2361347"/>
            <a:ext cx="11398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FF3300"/>
                </a:solidFill>
              </a:rPr>
              <a:t>5.6.7.9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13800-9833-F549-80FC-C3497A40B0B4}" type="slidenum">
              <a:rPr lang="en-US" smtClean="0"/>
              <a:t>12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679772" y="4405550"/>
            <a:ext cx="4017691" cy="1604310"/>
            <a:chOff x="2566436" y="5450345"/>
            <a:chExt cx="4017691" cy="1604310"/>
          </a:xfrm>
        </p:grpSpPr>
        <p:sp>
          <p:nvSpPr>
            <p:cNvPr id="65" name="Text Box 37"/>
            <p:cNvSpPr txBox="1">
              <a:spLocks noChangeArrowheads="1"/>
            </p:cNvSpPr>
            <p:nvPr/>
          </p:nvSpPr>
          <p:spPr bwMode="auto">
            <a:xfrm>
              <a:off x="2566436" y="5506951"/>
              <a:ext cx="391691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800" dirty="0"/>
                <a:t>1.2.3.4 -&gt; * &amp; </a:t>
              </a:r>
              <a:r>
                <a:rPr lang="en-US" sz="1800" dirty="0" err="1"/>
                <a:t>dst_port</a:t>
              </a:r>
              <a:r>
                <a:rPr lang="en-US" sz="1800" dirty="0"/>
                <a:t>=22      Allow</a:t>
              </a:r>
            </a:p>
          </p:txBody>
        </p:sp>
        <p:sp>
          <p:nvSpPr>
            <p:cNvPr id="66" name="Text Box 38"/>
            <p:cNvSpPr txBox="1">
              <a:spLocks noChangeArrowheads="1"/>
            </p:cNvSpPr>
            <p:nvPr/>
          </p:nvSpPr>
          <p:spPr bwMode="auto">
            <a:xfrm>
              <a:off x="2579136" y="5902169"/>
              <a:ext cx="39740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800" dirty="0"/>
                <a:t>              port = 80                   Allow </a:t>
              </a:r>
            </a:p>
          </p:txBody>
        </p:sp>
        <p:sp>
          <p:nvSpPr>
            <p:cNvPr id="69" name="Rectangle 46"/>
            <p:cNvSpPr>
              <a:spLocks noChangeArrowheads="1"/>
            </p:cNvSpPr>
            <p:nvPr/>
          </p:nvSpPr>
          <p:spPr bwMode="auto">
            <a:xfrm>
              <a:off x="2591836" y="5462432"/>
              <a:ext cx="3961364" cy="117669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Line 47"/>
            <p:cNvSpPr>
              <a:spLocks noChangeShapeType="1"/>
            </p:cNvSpPr>
            <p:nvPr/>
          </p:nvSpPr>
          <p:spPr bwMode="auto">
            <a:xfrm>
              <a:off x="5559557" y="5450345"/>
              <a:ext cx="0" cy="11887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Line 48"/>
            <p:cNvSpPr>
              <a:spLocks noChangeShapeType="1"/>
            </p:cNvSpPr>
            <p:nvPr/>
          </p:nvSpPr>
          <p:spPr bwMode="auto">
            <a:xfrm flipV="1">
              <a:off x="2591836" y="5886293"/>
              <a:ext cx="39613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Text Box 50"/>
            <p:cNvSpPr txBox="1">
              <a:spLocks noChangeArrowheads="1"/>
            </p:cNvSpPr>
            <p:nvPr/>
          </p:nvSpPr>
          <p:spPr bwMode="auto">
            <a:xfrm>
              <a:off x="3976842" y="6654545"/>
              <a:ext cx="13773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/>
                <a:t>ACL table</a:t>
              </a:r>
            </a:p>
          </p:txBody>
        </p:sp>
        <p:sp>
          <p:nvSpPr>
            <p:cNvPr id="75" name="Line 48"/>
            <p:cNvSpPr>
              <a:spLocks noChangeShapeType="1"/>
            </p:cNvSpPr>
            <p:nvPr/>
          </p:nvSpPr>
          <p:spPr bwMode="auto">
            <a:xfrm flipV="1">
              <a:off x="2591836" y="6260458"/>
              <a:ext cx="39613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Text Box 38"/>
            <p:cNvSpPr txBox="1">
              <a:spLocks noChangeArrowheads="1"/>
            </p:cNvSpPr>
            <p:nvPr/>
          </p:nvSpPr>
          <p:spPr bwMode="auto">
            <a:xfrm>
              <a:off x="2610063" y="6264386"/>
              <a:ext cx="39740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800" dirty="0"/>
                <a:t>                      *                         Deny</a:t>
              </a:r>
            </a:p>
          </p:txBody>
        </p:sp>
      </p:grpSp>
      <p:sp>
        <p:nvSpPr>
          <p:cNvPr id="77" name="Content Placeholder 2"/>
          <p:cNvSpPr txBox="1">
            <a:spLocks/>
          </p:cNvSpPr>
          <p:nvPr/>
        </p:nvSpPr>
        <p:spPr>
          <a:xfrm>
            <a:off x="609600" y="1476525"/>
            <a:ext cx="8229600" cy="4756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Stateless Firewall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07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4209"/>
            <a:ext cx="8229600" cy="1143000"/>
          </a:xfrm>
        </p:spPr>
        <p:txBody>
          <a:bodyPr/>
          <a:lstStyle/>
          <a:p>
            <a:r>
              <a:rPr lang="en-US" dirty="0"/>
              <a:t>Example: Packet Scheduling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13800-9833-F549-80FC-C3497A40B0B4}" type="slidenum">
              <a:rPr lang="en-US" smtClean="0"/>
              <a:t>13</a:t>
            </a:fld>
            <a:endParaRPr lang="en-US"/>
          </a:p>
        </p:txBody>
      </p:sp>
      <p:grpSp>
        <p:nvGrpSpPr>
          <p:cNvPr id="73" name="Group 72"/>
          <p:cNvGrpSpPr/>
          <p:nvPr/>
        </p:nvGrpSpPr>
        <p:grpSpPr>
          <a:xfrm>
            <a:off x="479286" y="2460132"/>
            <a:ext cx="5895975" cy="3103563"/>
            <a:chOff x="449797" y="3330708"/>
            <a:chExt cx="5895975" cy="3103563"/>
          </a:xfrm>
        </p:grpSpPr>
        <p:grpSp>
          <p:nvGrpSpPr>
            <p:cNvPr id="74" name="Group 12"/>
            <p:cNvGrpSpPr>
              <a:grpSpLocks/>
            </p:cNvGrpSpPr>
            <p:nvPr/>
          </p:nvGrpSpPr>
          <p:grpSpPr bwMode="auto">
            <a:xfrm>
              <a:off x="449797" y="3330708"/>
              <a:ext cx="5895975" cy="3103563"/>
              <a:chOff x="1776" y="1152"/>
              <a:chExt cx="3714" cy="1955"/>
            </a:xfrm>
          </p:grpSpPr>
          <p:sp>
            <p:nvSpPr>
              <p:cNvPr id="78" name="AutoShape 13"/>
              <p:cNvSpPr>
                <a:spLocks noChangeArrowheads="1"/>
              </p:cNvSpPr>
              <p:nvPr/>
            </p:nvSpPr>
            <p:spPr bwMode="auto">
              <a:xfrm>
                <a:off x="2736" y="1152"/>
                <a:ext cx="1872" cy="195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" name="Freeform 14"/>
              <p:cNvSpPr>
                <a:spLocks/>
              </p:cNvSpPr>
              <p:nvPr/>
            </p:nvSpPr>
            <p:spPr bwMode="auto">
              <a:xfrm>
                <a:off x="3744" y="1440"/>
                <a:ext cx="576" cy="336"/>
              </a:xfrm>
              <a:custGeom>
                <a:avLst/>
                <a:gdLst>
                  <a:gd name="T0" fmla="*/ 0 w 576"/>
                  <a:gd name="T1" fmla="*/ 0 h 336"/>
                  <a:gd name="T2" fmla="*/ 576 w 576"/>
                  <a:gd name="T3" fmla="*/ 0 h 336"/>
                  <a:gd name="T4" fmla="*/ 576 w 576"/>
                  <a:gd name="T5" fmla="*/ 336 h 336"/>
                  <a:gd name="T6" fmla="*/ 0 w 576"/>
                  <a:gd name="T7" fmla="*/ 336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76" h="336">
                    <a:moveTo>
                      <a:pt x="0" y="0"/>
                    </a:moveTo>
                    <a:lnTo>
                      <a:pt x="576" y="0"/>
                    </a:lnTo>
                    <a:lnTo>
                      <a:pt x="576" y="336"/>
                    </a:lnTo>
                    <a:lnTo>
                      <a:pt x="0" y="336"/>
                    </a:lnTo>
                  </a:path>
                </a:pathLst>
              </a:custGeom>
              <a:solidFill>
                <a:srgbClr val="DDDDDD"/>
              </a:solidFill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Line 15"/>
              <p:cNvSpPr>
                <a:spLocks noChangeShapeType="1"/>
              </p:cNvSpPr>
              <p:nvPr/>
            </p:nvSpPr>
            <p:spPr bwMode="auto">
              <a:xfrm>
                <a:off x="4224" y="1440"/>
                <a:ext cx="0" cy="3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Line 16"/>
              <p:cNvSpPr>
                <a:spLocks noChangeShapeType="1"/>
              </p:cNvSpPr>
              <p:nvPr/>
            </p:nvSpPr>
            <p:spPr bwMode="auto">
              <a:xfrm>
                <a:off x="4128" y="1440"/>
                <a:ext cx="0" cy="3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Line 17"/>
              <p:cNvSpPr>
                <a:spLocks noChangeShapeType="1"/>
              </p:cNvSpPr>
              <p:nvPr/>
            </p:nvSpPr>
            <p:spPr bwMode="auto">
              <a:xfrm>
                <a:off x="4032" y="1440"/>
                <a:ext cx="0" cy="3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Freeform 18"/>
              <p:cNvSpPr>
                <a:spLocks/>
              </p:cNvSpPr>
              <p:nvPr/>
            </p:nvSpPr>
            <p:spPr bwMode="auto">
              <a:xfrm>
                <a:off x="3744" y="1984"/>
                <a:ext cx="576" cy="336"/>
              </a:xfrm>
              <a:custGeom>
                <a:avLst/>
                <a:gdLst>
                  <a:gd name="T0" fmla="*/ 0 w 576"/>
                  <a:gd name="T1" fmla="*/ 0 h 336"/>
                  <a:gd name="T2" fmla="*/ 576 w 576"/>
                  <a:gd name="T3" fmla="*/ 0 h 336"/>
                  <a:gd name="T4" fmla="*/ 576 w 576"/>
                  <a:gd name="T5" fmla="*/ 336 h 336"/>
                  <a:gd name="T6" fmla="*/ 0 w 576"/>
                  <a:gd name="T7" fmla="*/ 336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76" h="336">
                    <a:moveTo>
                      <a:pt x="0" y="0"/>
                    </a:moveTo>
                    <a:lnTo>
                      <a:pt x="576" y="0"/>
                    </a:lnTo>
                    <a:lnTo>
                      <a:pt x="576" y="336"/>
                    </a:lnTo>
                    <a:lnTo>
                      <a:pt x="0" y="336"/>
                    </a:lnTo>
                  </a:path>
                </a:pathLst>
              </a:custGeom>
              <a:solidFill>
                <a:srgbClr val="DDDDDD"/>
              </a:solidFill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Line 19"/>
              <p:cNvSpPr>
                <a:spLocks noChangeShapeType="1"/>
              </p:cNvSpPr>
              <p:nvPr/>
            </p:nvSpPr>
            <p:spPr bwMode="auto">
              <a:xfrm>
                <a:off x="4224" y="1984"/>
                <a:ext cx="0" cy="3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Line 20"/>
              <p:cNvSpPr>
                <a:spLocks noChangeShapeType="1"/>
              </p:cNvSpPr>
              <p:nvPr/>
            </p:nvSpPr>
            <p:spPr bwMode="auto">
              <a:xfrm>
                <a:off x="4128" y="1984"/>
                <a:ext cx="0" cy="3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" name="Line 21"/>
              <p:cNvSpPr>
                <a:spLocks noChangeShapeType="1"/>
              </p:cNvSpPr>
              <p:nvPr/>
            </p:nvSpPr>
            <p:spPr bwMode="auto">
              <a:xfrm>
                <a:off x="4032" y="1984"/>
                <a:ext cx="0" cy="3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" name="Freeform 22"/>
              <p:cNvSpPr>
                <a:spLocks/>
              </p:cNvSpPr>
              <p:nvPr/>
            </p:nvSpPr>
            <p:spPr bwMode="auto">
              <a:xfrm>
                <a:off x="3744" y="2528"/>
                <a:ext cx="576" cy="336"/>
              </a:xfrm>
              <a:custGeom>
                <a:avLst/>
                <a:gdLst>
                  <a:gd name="T0" fmla="*/ 0 w 576"/>
                  <a:gd name="T1" fmla="*/ 0 h 336"/>
                  <a:gd name="T2" fmla="*/ 576 w 576"/>
                  <a:gd name="T3" fmla="*/ 0 h 336"/>
                  <a:gd name="T4" fmla="*/ 576 w 576"/>
                  <a:gd name="T5" fmla="*/ 336 h 336"/>
                  <a:gd name="T6" fmla="*/ 0 w 576"/>
                  <a:gd name="T7" fmla="*/ 336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76" h="336">
                    <a:moveTo>
                      <a:pt x="0" y="0"/>
                    </a:moveTo>
                    <a:lnTo>
                      <a:pt x="576" y="0"/>
                    </a:lnTo>
                    <a:lnTo>
                      <a:pt x="576" y="336"/>
                    </a:lnTo>
                    <a:lnTo>
                      <a:pt x="0" y="336"/>
                    </a:lnTo>
                  </a:path>
                </a:pathLst>
              </a:custGeom>
              <a:solidFill>
                <a:srgbClr val="DDDDDD"/>
              </a:solidFill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" name="Line 23"/>
              <p:cNvSpPr>
                <a:spLocks noChangeShapeType="1"/>
              </p:cNvSpPr>
              <p:nvPr/>
            </p:nvSpPr>
            <p:spPr bwMode="auto">
              <a:xfrm>
                <a:off x="4224" y="2528"/>
                <a:ext cx="0" cy="3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" name="Line 24"/>
              <p:cNvSpPr>
                <a:spLocks noChangeShapeType="1"/>
              </p:cNvSpPr>
              <p:nvPr/>
            </p:nvSpPr>
            <p:spPr bwMode="auto">
              <a:xfrm>
                <a:off x="4128" y="2528"/>
                <a:ext cx="0" cy="3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" name="Line 25"/>
              <p:cNvSpPr>
                <a:spLocks noChangeShapeType="1"/>
              </p:cNvSpPr>
              <p:nvPr/>
            </p:nvSpPr>
            <p:spPr bwMode="auto">
              <a:xfrm>
                <a:off x="4032" y="2528"/>
                <a:ext cx="0" cy="3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" name="Line 30"/>
              <p:cNvSpPr>
                <a:spLocks noChangeShapeType="1"/>
              </p:cNvSpPr>
              <p:nvPr/>
            </p:nvSpPr>
            <p:spPr bwMode="auto">
              <a:xfrm>
                <a:off x="1776" y="1584"/>
                <a:ext cx="96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Line 31"/>
              <p:cNvSpPr>
                <a:spLocks noChangeShapeType="1"/>
              </p:cNvSpPr>
              <p:nvPr/>
            </p:nvSpPr>
            <p:spPr bwMode="auto">
              <a:xfrm>
                <a:off x="1776" y="2160"/>
                <a:ext cx="96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" name="Line 32"/>
              <p:cNvSpPr>
                <a:spLocks noChangeShapeType="1"/>
              </p:cNvSpPr>
              <p:nvPr/>
            </p:nvSpPr>
            <p:spPr bwMode="auto">
              <a:xfrm>
                <a:off x="1776" y="2688"/>
                <a:ext cx="96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" name="Line 34"/>
              <p:cNvSpPr>
                <a:spLocks noChangeShapeType="1"/>
              </p:cNvSpPr>
              <p:nvPr/>
            </p:nvSpPr>
            <p:spPr bwMode="auto">
              <a:xfrm>
                <a:off x="4320" y="1584"/>
                <a:ext cx="96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" name="Line 35"/>
              <p:cNvSpPr>
                <a:spLocks noChangeShapeType="1"/>
              </p:cNvSpPr>
              <p:nvPr/>
            </p:nvSpPr>
            <p:spPr bwMode="auto">
              <a:xfrm>
                <a:off x="4320" y="2160"/>
                <a:ext cx="96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" name="Line 36"/>
              <p:cNvSpPr>
                <a:spLocks noChangeShapeType="1"/>
              </p:cNvSpPr>
              <p:nvPr/>
            </p:nvSpPr>
            <p:spPr bwMode="auto">
              <a:xfrm>
                <a:off x="4320" y="2688"/>
                <a:ext cx="96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" name="Line 38"/>
              <p:cNvSpPr>
                <a:spLocks noChangeShapeType="1"/>
              </p:cNvSpPr>
              <p:nvPr/>
            </p:nvSpPr>
            <p:spPr bwMode="auto">
              <a:xfrm>
                <a:off x="2736" y="1584"/>
                <a:ext cx="10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" name="Line 39"/>
              <p:cNvSpPr>
                <a:spLocks noChangeShapeType="1"/>
              </p:cNvSpPr>
              <p:nvPr/>
            </p:nvSpPr>
            <p:spPr bwMode="auto">
              <a:xfrm flipV="1">
                <a:off x="2736" y="1584"/>
                <a:ext cx="1008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" name="Line 40"/>
              <p:cNvSpPr>
                <a:spLocks noChangeShapeType="1"/>
              </p:cNvSpPr>
              <p:nvPr/>
            </p:nvSpPr>
            <p:spPr bwMode="auto">
              <a:xfrm flipV="1">
                <a:off x="2736" y="1632"/>
                <a:ext cx="1008" cy="10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" name="Line 46"/>
              <p:cNvSpPr>
                <a:spLocks noChangeShapeType="1"/>
              </p:cNvSpPr>
              <p:nvPr/>
            </p:nvSpPr>
            <p:spPr bwMode="auto">
              <a:xfrm>
                <a:off x="2736" y="1584"/>
                <a:ext cx="1008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" name="Line 47"/>
              <p:cNvSpPr>
                <a:spLocks noChangeShapeType="1"/>
              </p:cNvSpPr>
              <p:nvPr/>
            </p:nvSpPr>
            <p:spPr bwMode="auto">
              <a:xfrm flipV="1">
                <a:off x="2736" y="2112"/>
                <a:ext cx="100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" name="Line 48"/>
              <p:cNvSpPr>
                <a:spLocks noChangeShapeType="1"/>
              </p:cNvSpPr>
              <p:nvPr/>
            </p:nvSpPr>
            <p:spPr bwMode="auto">
              <a:xfrm flipV="1">
                <a:off x="2736" y="2160"/>
                <a:ext cx="1008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" name="Line 51"/>
              <p:cNvSpPr>
                <a:spLocks noChangeShapeType="1"/>
              </p:cNvSpPr>
              <p:nvPr/>
            </p:nvSpPr>
            <p:spPr bwMode="auto">
              <a:xfrm>
                <a:off x="2736" y="2688"/>
                <a:ext cx="100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" name="Line 52"/>
              <p:cNvSpPr>
                <a:spLocks noChangeShapeType="1"/>
              </p:cNvSpPr>
              <p:nvPr/>
            </p:nvSpPr>
            <p:spPr bwMode="auto">
              <a:xfrm>
                <a:off x="2736" y="2160"/>
                <a:ext cx="1008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" name="Line 53"/>
              <p:cNvSpPr>
                <a:spLocks noChangeShapeType="1"/>
              </p:cNvSpPr>
              <p:nvPr/>
            </p:nvSpPr>
            <p:spPr bwMode="auto">
              <a:xfrm>
                <a:off x="2736" y="1584"/>
                <a:ext cx="1008" cy="10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" name="Text Box 54"/>
              <p:cNvSpPr txBox="1">
                <a:spLocks noChangeArrowheads="1"/>
              </p:cNvSpPr>
              <p:nvPr/>
            </p:nvSpPr>
            <p:spPr bwMode="auto">
              <a:xfrm>
                <a:off x="1824" y="1392"/>
                <a:ext cx="84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400" b="0" dirty="0">
                    <a:latin typeface="Comic Sans MS" charset="0"/>
                  </a:rPr>
                  <a:t>Link 1, ingress</a:t>
                </a:r>
              </a:p>
            </p:txBody>
          </p:sp>
          <p:sp>
            <p:nvSpPr>
              <p:cNvPr id="107" name="Text Box 55"/>
              <p:cNvSpPr txBox="1">
                <a:spLocks noChangeArrowheads="1"/>
              </p:cNvSpPr>
              <p:nvPr/>
            </p:nvSpPr>
            <p:spPr bwMode="auto">
              <a:xfrm>
                <a:off x="4652" y="1392"/>
                <a:ext cx="8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400" b="0">
                    <a:latin typeface="Comic Sans MS" charset="0"/>
                  </a:rPr>
                  <a:t>Link 1, egress</a:t>
                </a:r>
              </a:p>
            </p:txBody>
          </p:sp>
          <p:sp>
            <p:nvSpPr>
              <p:cNvPr id="108" name="Text Box 56"/>
              <p:cNvSpPr txBox="1">
                <a:spLocks noChangeArrowheads="1"/>
              </p:cNvSpPr>
              <p:nvPr/>
            </p:nvSpPr>
            <p:spPr bwMode="auto">
              <a:xfrm>
                <a:off x="1824" y="1968"/>
                <a:ext cx="867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400" b="0">
                    <a:latin typeface="Comic Sans MS" charset="0"/>
                  </a:rPr>
                  <a:t>Link 2, ingress</a:t>
                </a:r>
              </a:p>
            </p:txBody>
          </p:sp>
          <p:sp>
            <p:nvSpPr>
              <p:cNvPr id="109" name="Text Box 57"/>
              <p:cNvSpPr txBox="1">
                <a:spLocks noChangeArrowheads="1"/>
              </p:cNvSpPr>
              <p:nvPr/>
            </p:nvSpPr>
            <p:spPr bwMode="auto">
              <a:xfrm>
                <a:off x="4652" y="1968"/>
                <a:ext cx="83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400" b="0">
                    <a:latin typeface="Comic Sans MS" charset="0"/>
                  </a:rPr>
                  <a:t>Link 2, egress</a:t>
                </a:r>
              </a:p>
            </p:txBody>
          </p:sp>
          <p:sp>
            <p:nvSpPr>
              <p:cNvPr id="110" name="Text Box 58"/>
              <p:cNvSpPr txBox="1">
                <a:spLocks noChangeArrowheads="1"/>
              </p:cNvSpPr>
              <p:nvPr/>
            </p:nvSpPr>
            <p:spPr bwMode="auto">
              <a:xfrm>
                <a:off x="1824" y="2496"/>
                <a:ext cx="867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400" b="0">
                    <a:latin typeface="Comic Sans MS" charset="0"/>
                  </a:rPr>
                  <a:t>Link 3, ingress</a:t>
                </a:r>
              </a:p>
            </p:txBody>
          </p:sp>
          <p:sp>
            <p:nvSpPr>
              <p:cNvPr id="111" name="Text Box 59"/>
              <p:cNvSpPr txBox="1">
                <a:spLocks noChangeArrowheads="1"/>
              </p:cNvSpPr>
              <p:nvPr/>
            </p:nvSpPr>
            <p:spPr bwMode="auto">
              <a:xfrm>
                <a:off x="4652" y="2496"/>
                <a:ext cx="83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400" b="0">
                    <a:latin typeface="Comic Sans MS" charset="0"/>
                  </a:rPr>
                  <a:t>Link 3, egress</a:t>
                </a:r>
              </a:p>
            </p:txBody>
          </p:sp>
        </p:grpSp>
        <p:sp>
          <p:nvSpPr>
            <p:cNvPr id="75" name="Rectangle 2"/>
            <p:cNvSpPr>
              <a:spLocks noChangeArrowheads="1"/>
            </p:cNvSpPr>
            <p:nvPr/>
          </p:nvSpPr>
          <p:spPr bwMode="auto">
            <a:xfrm>
              <a:off x="3573997" y="3794443"/>
              <a:ext cx="914400" cy="531217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343" tIns="44379" rIns="90343" bIns="44379" anchor="ctr"/>
            <a:lstStyle/>
            <a:p>
              <a:pPr algn="ctr" defTabSz="912813"/>
              <a:endParaRPr lang="en-US"/>
            </a:p>
          </p:txBody>
        </p:sp>
        <p:sp>
          <p:nvSpPr>
            <p:cNvPr id="76" name="Rectangle 2"/>
            <p:cNvSpPr>
              <a:spLocks noChangeArrowheads="1"/>
            </p:cNvSpPr>
            <p:nvPr/>
          </p:nvSpPr>
          <p:spPr bwMode="auto">
            <a:xfrm>
              <a:off x="3573997" y="4656925"/>
              <a:ext cx="914400" cy="531217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343" tIns="44379" rIns="90343" bIns="44379" anchor="ctr"/>
            <a:lstStyle/>
            <a:p>
              <a:pPr algn="ctr" defTabSz="912813"/>
              <a:endParaRPr lang="en-US"/>
            </a:p>
          </p:txBody>
        </p:sp>
        <p:sp>
          <p:nvSpPr>
            <p:cNvPr id="77" name="Rectangle 2"/>
            <p:cNvSpPr>
              <a:spLocks noChangeArrowheads="1"/>
            </p:cNvSpPr>
            <p:nvPr/>
          </p:nvSpPr>
          <p:spPr bwMode="auto">
            <a:xfrm>
              <a:off x="3573997" y="5515108"/>
              <a:ext cx="914400" cy="531217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343" tIns="44379" rIns="90343" bIns="44379" anchor="ctr"/>
            <a:lstStyle/>
            <a:p>
              <a:pPr algn="ctr" defTabSz="912813"/>
              <a:endParaRPr lang="en-US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4517886" y="2918234"/>
            <a:ext cx="4361028" cy="2485935"/>
            <a:chOff x="4488397" y="3872423"/>
            <a:chExt cx="4361028" cy="2485935"/>
          </a:xfrm>
        </p:grpSpPr>
        <p:grpSp>
          <p:nvGrpSpPr>
            <p:cNvPr id="113" name="Group 112"/>
            <p:cNvGrpSpPr/>
            <p:nvPr/>
          </p:nvGrpSpPr>
          <p:grpSpPr>
            <a:xfrm>
              <a:off x="5029049" y="4503749"/>
              <a:ext cx="3820376" cy="1854609"/>
              <a:chOff x="5113733" y="3412849"/>
              <a:chExt cx="4008836" cy="1854609"/>
            </a:xfrm>
          </p:grpSpPr>
          <p:sp>
            <p:nvSpPr>
              <p:cNvPr id="116" name="Rectangle 2"/>
              <p:cNvSpPr>
                <a:spLocks noChangeArrowheads="1"/>
              </p:cNvSpPr>
              <p:nvPr/>
            </p:nvSpPr>
            <p:spPr bwMode="auto">
              <a:xfrm>
                <a:off x="5113733" y="3412849"/>
                <a:ext cx="3704036" cy="1854609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107763" dir="189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lIns="90343" tIns="44379" rIns="90343" bIns="44379" anchor="ctr"/>
              <a:lstStyle/>
              <a:p>
                <a:pPr algn="ctr" defTabSz="912813"/>
                <a:endParaRPr lang="en-US"/>
              </a:p>
            </p:txBody>
          </p:sp>
          <p:sp>
            <p:nvSpPr>
              <p:cNvPr id="117" name="Rectangle 3"/>
              <p:cNvSpPr>
                <a:spLocks noChangeArrowheads="1"/>
              </p:cNvSpPr>
              <p:nvPr/>
            </p:nvSpPr>
            <p:spPr bwMode="auto">
              <a:xfrm>
                <a:off x="6534944" y="3641449"/>
                <a:ext cx="1065212" cy="1444625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107763" dir="189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lIns="90488" tIns="44450" rIns="90488" bIns="44450" anchor="ctr"/>
              <a:lstStyle/>
              <a:p>
                <a:endParaRPr lang="en-US"/>
              </a:p>
            </p:txBody>
          </p:sp>
          <p:sp>
            <p:nvSpPr>
              <p:cNvPr id="118" name="Rectangle 31"/>
              <p:cNvSpPr>
                <a:spLocks noChangeArrowheads="1"/>
              </p:cNvSpPr>
              <p:nvPr/>
            </p:nvSpPr>
            <p:spPr bwMode="auto">
              <a:xfrm>
                <a:off x="7779544" y="4020861"/>
                <a:ext cx="912812" cy="53340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 anchor="ctr"/>
              <a:lstStyle/>
              <a:p>
                <a:endParaRPr lang="en-US"/>
              </a:p>
            </p:txBody>
          </p:sp>
          <p:grpSp>
            <p:nvGrpSpPr>
              <p:cNvPr id="119" name="Group 32"/>
              <p:cNvGrpSpPr>
                <a:grpSpLocks/>
              </p:cNvGrpSpPr>
              <p:nvPr/>
            </p:nvGrpSpPr>
            <p:grpSpPr bwMode="auto">
              <a:xfrm>
                <a:off x="6687344" y="3868461"/>
                <a:ext cx="781050" cy="153988"/>
                <a:chOff x="3636" y="2064"/>
                <a:chExt cx="493" cy="97"/>
              </a:xfrm>
            </p:grpSpPr>
            <p:sp>
              <p:nvSpPr>
                <p:cNvPr id="148" name="Rectangle 33"/>
                <p:cNvSpPr>
                  <a:spLocks noChangeArrowheads="1"/>
                </p:cNvSpPr>
                <p:nvPr/>
              </p:nvSpPr>
              <p:spPr bwMode="auto">
                <a:xfrm>
                  <a:off x="3696" y="2064"/>
                  <a:ext cx="432" cy="96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bg2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 anchor="ctr"/>
                <a:lstStyle/>
                <a:p>
                  <a:endParaRPr lang="en-US"/>
                </a:p>
              </p:txBody>
            </p:sp>
            <p:sp>
              <p:nvSpPr>
                <p:cNvPr id="149" name="Line 34"/>
                <p:cNvSpPr>
                  <a:spLocks noChangeShapeType="1"/>
                </p:cNvSpPr>
                <p:nvPr/>
              </p:nvSpPr>
              <p:spPr bwMode="auto">
                <a:xfrm>
                  <a:off x="4128" y="2064"/>
                  <a:ext cx="1" cy="9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/>
                <a:lstStyle/>
                <a:p>
                  <a:endParaRPr lang="en-US"/>
                </a:p>
              </p:txBody>
            </p:sp>
            <p:sp>
              <p:nvSpPr>
                <p:cNvPr id="150" name="Line 35"/>
                <p:cNvSpPr>
                  <a:spLocks noChangeShapeType="1"/>
                </p:cNvSpPr>
                <p:nvPr/>
              </p:nvSpPr>
              <p:spPr bwMode="auto">
                <a:xfrm>
                  <a:off x="3984" y="2064"/>
                  <a:ext cx="0" cy="9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/>
                <a:lstStyle/>
                <a:p>
                  <a:endParaRPr lang="en-US"/>
                </a:p>
              </p:txBody>
            </p:sp>
            <p:sp>
              <p:nvSpPr>
                <p:cNvPr id="151" name="Line 36"/>
                <p:cNvSpPr>
                  <a:spLocks noChangeShapeType="1"/>
                </p:cNvSpPr>
                <p:nvPr/>
              </p:nvSpPr>
              <p:spPr bwMode="auto">
                <a:xfrm>
                  <a:off x="3840" y="2064"/>
                  <a:ext cx="1" cy="9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/>
                <a:lstStyle/>
                <a:p>
                  <a:endParaRPr lang="en-US"/>
                </a:p>
              </p:txBody>
            </p:sp>
            <p:sp>
              <p:nvSpPr>
                <p:cNvPr id="152" name="Line 37"/>
                <p:cNvSpPr>
                  <a:spLocks noChangeShapeType="1"/>
                </p:cNvSpPr>
                <p:nvPr/>
              </p:nvSpPr>
              <p:spPr bwMode="auto">
                <a:xfrm>
                  <a:off x="3636" y="2064"/>
                  <a:ext cx="108" cy="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/>
                <a:lstStyle/>
                <a:p>
                  <a:endParaRPr lang="en-US"/>
                </a:p>
              </p:txBody>
            </p:sp>
            <p:sp>
              <p:nvSpPr>
                <p:cNvPr id="153" name="Line 38"/>
                <p:cNvSpPr>
                  <a:spLocks noChangeShapeType="1"/>
                </p:cNvSpPr>
                <p:nvPr/>
              </p:nvSpPr>
              <p:spPr bwMode="auto">
                <a:xfrm>
                  <a:off x="3636" y="2160"/>
                  <a:ext cx="108" cy="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/>
                <a:lstStyle/>
                <a:p>
                  <a:endParaRPr lang="en-US"/>
                </a:p>
              </p:txBody>
            </p:sp>
          </p:grpSp>
          <p:sp>
            <p:nvSpPr>
              <p:cNvPr id="120" name="Text Box 39"/>
              <p:cNvSpPr txBox="1">
                <a:spLocks noChangeArrowheads="1"/>
              </p:cNvSpPr>
              <p:nvPr/>
            </p:nvSpPr>
            <p:spPr bwMode="auto">
              <a:xfrm>
                <a:off x="7755731" y="4135161"/>
                <a:ext cx="977900" cy="3016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2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343" tIns="44379" rIns="90343" bIns="44379">
                <a:spAutoFit/>
              </a:bodyPr>
              <a:lstStyle>
                <a:lvl1pPr defTabSz="912813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1pPr>
                <a:lvl2pPr defTabSz="912813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912813" defTabSz="912813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370013" defTabSz="912813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1825625" defTabSz="912813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282825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740025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197225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654425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400">
                    <a:solidFill>
                      <a:srgbClr val="FFFFCC"/>
                    </a:solidFill>
                    <a:latin typeface="Arial" charset="0"/>
                  </a:rPr>
                  <a:t>Scheduler</a:t>
                </a:r>
              </a:p>
            </p:txBody>
          </p:sp>
          <p:sp>
            <p:nvSpPr>
              <p:cNvPr id="121" name="Text Box 40"/>
              <p:cNvSpPr txBox="1">
                <a:spLocks noChangeArrowheads="1"/>
              </p:cNvSpPr>
              <p:nvPr/>
            </p:nvSpPr>
            <p:spPr bwMode="auto">
              <a:xfrm>
                <a:off x="6809581" y="3641449"/>
                <a:ext cx="642938" cy="3000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2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343" tIns="44379" rIns="90343" bIns="44379">
                <a:spAutoFit/>
              </a:bodyPr>
              <a:lstStyle>
                <a:lvl1pPr defTabSz="912813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1pPr>
                <a:lvl2pPr defTabSz="912813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912813" defTabSz="912813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370013" defTabSz="912813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1825625" defTabSz="912813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282825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740025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197225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654425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400">
                    <a:latin typeface="Arial" charset="0"/>
                  </a:rPr>
                  <a:t>flow 1</a:t>
                </a:r>
              </a:p>
            </p:txBody>
          </p:sp>
          <p:grpSp>
            <p:nvGrpSpPr>
              <p:cNvPr id="122" name="Group 42"/>
              <p:cNvGrpSpPr>
                <a:grpSpLocks/>
              </p:cNvGrpSpPr>
              <p:nvPr/>
            </p:nvGrpSpPr>
            <p:grpSpPr bwMode="auto">
              <a:xfrm>
                <a:off x="6706394" y="4324074"/>
                <a:ext cx="781050" cy="153987"/>
                <a:chOff x="3636" y="2064"/>
                <a:chExt cx="493" cy="97"/>
              </a:xfrm>
            </p:grpSpPr>
            <p:sp>
              <p:nvSpPr>
                <p:cNvPr id="142" name="Rectangle 43"/>
                <p:cNvSpPr>
                  <a:spLocks noChangeArrowheads="1"/>
                </p:cNvSpPr>
                <p:nvPr/>
              </p:nvSpPr>
              <p:spPr bwMode="auto">
                <a:xfrm>
                  <a:off x="3696" y="2064"/>
                  <a:ext cx="432" cy="96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bg2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 anchor="ctr"/>
                <a:lstStyle/>
                <a:p>
                  <a:endParaRPr lang="en-US"/>
                </a:p>
              </p:txBody>
            </p:sp>
            <p:sp>
              <p:nvSpPr>
                <p:cNvPr id="143" name="Line 44"/>
                <p:cNvSpPr>
                  <a:spLocks noChangeShapeType="1"/>
                </p:cNvSpPr>
                <p:nvPr/>
              </p:nvSpPr>
              <p:spPr bwMode="auto">
                <a:xfrm>
                  <a:off x="4128" y="2064"/>
                  <a:ext cx="1" cy="9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/>
                <a:lstStyle/>
                <a:p>
                  <a:endParaRPr lang="en-US"/>
                </a:p>
              </p:txBody>
            </p:sp>
            <p:sp>
              <p:nvSpPr>
                <p:cNvPr id="144" name="Line 45"/>
                <p:cNvSpPr>
                  <a:spLocks noChangeShapeType="1"/>
                </p:cNvSpPr>
                <p:nvPr/>
              </p:nvSpPr>
              <p:spPr bwMode="auto">
                <a:xfrm>
                  <a:off x="3984" y="2064"/>
                  <a:ext cx="0" cy="9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/>
                <a:lstStyle/>
                <a:p>
                  <a:endParaRPr lang="en-US"/>
                </a:p>
              </p:txBody>
            </p:sp>
            <p:sp>
              <p:nvSpPr>
                <p:cNvPr id="145" name="Line 46"/>
                <p:cNvSpPr>
                  <a:spLocks noChangeShapeType="1"/>
                </p:cNvSpPr>
                <p:nvPr/>
              </p:nvSpPr>
              <p:spPr bwMode="auto">
                <a:xfrm>
                  <a:off x="3840" y="2064"/>
                  <a:ext cx="1" cy="9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/>
                <a:lstStyle/>
                <a:p>
                  <a:endParaRPr lang="en-US"/>
                </a:p>
              </p:txBody>
            </p:sp>
            <p:sp>
              <p:nvSpPr>
                <p:cNvPr id="146" name="Line 47"/>
                <p:cNvSpPr>
                  <a:spLocks noChangeShapeType="1"/>
                </p:cNvSpPr>
                <p:nvPr/>
              </p:nvSpPr>
              <p:spPr bwMode="auto">
                <a:xfrm>
                  <a:off x="3636" y="2064"/>
                  <a:ext cx="108" cy="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/>
                <a:lstStyle/>
                <a:p>
                  <a:endParaRPr lang="en-US"/>
                </a:p>
              </p:txBody>
            </p:sp>
            <p:sp>
              <p:nvSpPr>
                <p:cNvPr id="147" name="Line 48"/>
                <p:cNvSpPr>
                  <a:spLocks noChangeShapeType="1"/>
                </p:cNvSpPr>
                <p:nvPr/>
              </p:nvSpPr>
              <p:spPr bwMode="auto">
                <a:xfrm>
                  <a:off x="3636" y="2160"/>
                  <a:ext cx="108" cy="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/>
                <a:lstStyle/>
                <a:p>
                  <a:endParaRPr lang="en-US"/>
                </a:p>
              </p:txBody>
            </p:sp>
          </p:grpSp>
          <p:sp>
            <p:nvSpPr>
              <p:cNvPr id="123" name="Text Box 49"/>
              <p:cNvSpPr txBox="1">
                <a:spLocks noChangeArrowheads="1"/>
              </p:cNvSpPr>
              <p:nvPr/>
            </p:nvSpPr>
            <p:spPr bwMode="auto">
              <a:xfrm>
                <a:off x="6828631" y="4100236"/>
                <a:ext cx="642938" cy="3016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2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343" tIns="44379" rIns="90343" bIns="44379">
                <a:spAutoFit/>
              </a:bodyPr>
              <a:lstStyle>
                <a:lvl1pPr defTabSz="912813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1pPr>
                <a:lvl2pPr defTabSz="912813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912813" defTabSz="912813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370013" defTabSz="912813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1825625" defTabSz="912813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282825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740025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197225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654425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400">
                    <a:latin typeface="Arial" charset="0"/>
                  </a:rPr>
                  <a:t>flow 2</a:t>
                </a:r>
              </a:p>
            </p:txBody>
          </p:sp>
          <p:grpSp>
            <p:nvGrpSpPr>
              <p:cNvPr id="124" name="Group 50"/>
              <p:cNvGrpSpPr>
                <a:grpSpLocks/>
              </p:cNvGrpSpPr>
              <p:nvPr/>
            </p:nvGrpSpPr>
            <p:grpSpPr bwMode="auto">
              <a:xfrm>
                <a:off x="6706394" y="4855886"/>
                <a:ext cx="781050" cy="153988"/>
                <a:chOff x="3636" y="2064"/>
                <a:chExt cx="493" cy="97"/>
              </a:xfrm>
            </p:grpSpPr>
            <p:sp>
              <p:nvSpPr>
                <p:cNvPr id="136" name="Rectangle 51"/>
                <p:cNvSpPr>
                  <a:spLocks noChangeArrowheads="1"/>
                </p:cNvSpPr>
                <p:nvPr/>
              </p:nvSpPr>
              <p:spPr bwMode="auto">
                <a:xfrm>
                  <a:off x="3696" y="2064"/>
                  <a:ext cx="432" cy="96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bg2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 anchor="ctr"/>
                <a:lstStyle/>
                <a:p>
                  <a:endParaRPr lang="en-US"/>
                </a:p>
              </p:txBody>
            </p:sp>
            <p:sp>
              <p:nvSpPr>
                <p:cNvPr id="137" name="Line 52"/>
                <p:cNvSpPr>
                  <a:spLocks noChangeShapeType="1"/>
                </p:cNvSpPr>
                <p:nvPr/>
              </p:nvSpPr>
              <p:spPr bwMode="auto">
                <a:xfrm>
                  <a:off x="4128" y="2064"/>
                  <a:ext cx="1" cy="9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/>
                <a:lstStyle/>
                <a:p>
                  <a:endParaRPr lang="en-US"/>
                </a:p>
              </p:txBody>
            </p:sp>
            <p:sp>
              <p:nvSpPr>
                <p:cNvPr id="138" name="Line 53"/>
                <p:cNvSpPr>
                  <a:spLocks noChangeShapeType="1"/>
                </p:cNvSpPr>
                <p:nvPr/>
              </p:nvSpPr>
              <p:spPr bwMode="auto">
                <a:xfrm>
                  <a:off x="3984" y="2064"/>
                  <a:ext cx="0" cy="9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/>
                <a:lstStyle/>
                <a:p>
                  <a:endParaRPr lang="en-US"/>
                </a:p>
              </p:txBody>
            </p:sp>
            <p:sp>
              <p:nvSpPr>
                <p:cNvPr id="139" name="Line 54"/>
                <p:cNvSpPr>
                  <a:spLocks noChangeShapeType="1"/>
                </p:cNvSpPr>
                <p:nvPr/>
              </p:nvSpPr>
              <p:spPr bwMode="auto">
                <a:xfrm>
                  <a:off x="3840" y="2064"/>
                  <a:ext cx="1" cy="9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/>
                <a:lstStyle/>
                <a:p>
                  <a:endParaRPr lang="en-US"/>
                </a:p>
              </p:txBody>
            </p:sp>
            <p:sp>
              <p:nvSpPr>
                <p:cNvPr id="140" name="Line 55"/>
                <p:cNvSpPr>
                  <a:spLocks noChangeShapeType="1"/>
                </p:cNvSpPr>
                <p:nvPr/>
              </p:nvSpPr>
              <p:spPr bwMode="auto">
                <a:xfrm>
                  <a:off x="3636" y="2064"/>
                  <a:ext cx="108" cy="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/>
                <a:lstStyle/>
                <a:p>
                  <a:endParaRPr lang="en-US"/>
                </a:p>
              </p:txBody>
            </p:sp>
            <p:sp>
              <p:nvSpPr>
                <p:cNvPr id="141" name="Line 56"/>
                <p:cNvSpPr>
                  <a:spLocks noChangeShapeType="1"/>
                </p:cNvSpPr>
                <p:nvPr/>
              </p:nvSpPr>
              <p:spPr bwMode="auto">
                <a:xfrm>
                  <a:off x="3636" y="2160"/>
                  <a:ext cx="108" cy="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/>
                <a:lstStyle/>
                <a:p>
                  <a:endParaRPr lang="en-US"/>
                </a:p>
              </p:txBody>
            </p:sp>
          </p:grpSp>
          <p:sp>
            <p:nvSpPr>
              <p:cNvPr id="125" name="Text Box 57"/>
              <p:cNvSpPr txBox="1">
                <a:spLocks noChangeArrowheads="1"/>
              </p:cNvSpPr>
              <p:nvPr/>
            </p:nvSpPr>
            <p:spPr bwMode="auto">
              <a:xfrm>
                <a:off x="6828631" y="4632049"/>
                <a:ext cx="642938" cy="3016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2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343" tIns="44379" rIns="90343" bIns="44379">
                <a:spAutoFit/>
              </a:bodyPr>
              <a:lstStyle>
                <a:lvl1pPr defTabSz="912813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1pPr>
                <a:lvl2pPr defTabSz="912813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912813" defTabSz="912813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370013" defTabSz="912813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1825625" defTabSz="912813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282825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740025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197225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654425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400">
                    <a:latin typeface="Arial" charset="0"/>
                  </a:rPr>
                  <a:t>flow n</a:t>
                </a:r>
              </a:p>
            </p:txBody>
          </p:sp>
          <p:sp>
            <p:nvSpPr>
              <p:cNvPr id="126" name="Rectangle 58"/>
              <p:cNvSpPr>
                <a:spLocks noChangeArrowheads="1"/>
              </p:cNvSpPr>
              <p:nvPr/>
            </p:nvSpPr>
            <p:spPr bwMode="auto">
              <a:xfrm>
                <a:off x="5509419" y="4020861"/>
                <a:ext cx="863600" cy="5334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2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 anchor="ctr"/>
              <a:lstStyle/>
              <a:p>
                <a:endParaRPr lang="en-US"/>
              </a:p>
            </p:txBody>
          </p:sp>
          <p:sp>
            <p:nvSpPr>
              <p:cNvPr id="127" name="Text Box 59"/>
              <p:cNvSpPr txBox="1">
                <a:spLocks noChangeArrowheads="1"/>
              </p:cNvSpPr>
              <p:nvPr/>
            </p:nvSpPr>
            <p:spPr bwMode="auto">
              <a:xfrm>
                <a:off x="5469731" y="4097061"/>
                <a:ext cx="909638" cy="3016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2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343" tIns="44379" rIns="90343" bIns="44379">
                <a:spAutoFit/>
              </a:bodyPr>
              <a:lstStyle>
                <a:lvl1pPr defTabSz="912813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1pPr>
                <a:lvl2pPr defTabSz="912813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912813" defTabSz="912813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370013" defTabSz="912813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1825625" defTabSz="912813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282825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740025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197225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654425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400">
                    <a:latin typeface="Arial" charset="0"/>
                  </a:rPr>
                  <a:t>Classifier</a:t>
                </a:r>
              </a:p>
            </p:txBody>
          </p:sp>
          <p:sp>
            <p:nvSpPr>
              <p:cNvPr id="128" name="Line 60"/>
              <p:cNvSpPr>
                <a:spLocks noChangeShapeType="1"/>
              </p:cNvSpPr>
              <p:nvPr/>
            </p:nvSpPr>
            <p:spPr bwMode="auto">
              <a:xfrm>
                <a:off x="5241131" y="4249461"/>
                <a:ext cx="30480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90488" tIns="44450" rIns="90488" bIns="44450"/>
              <a:lstStyle/>
              <a:p>
                <a:endParaRPr lang="en-US"/>
              </a:p>
            </p:txBody>
          </p:sp>
          <p:sp>
            <p:nvSpPr>
              <p:cNvPr id="129" name="Line 61"/>
              <p:cNvSpPr>
                <a:spLocks noChangeShapeType="1"/>
              </p:cNvSpPr>
              <p:nvPr/>
            </p:nvSpPr>
            <p:spPr bwMode="auto">
              <a:xfrm flipV="1">
                <a:off x="6382544" y="3944661"/>
                <a:ext cx="304800" cy="3048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90488" tIns="44450" rIns="90488" bIns="44450"/>
              <a:lstStyle/>
              <a:p>
                <a:endParaRPr lang="en-US"/>
              </a:p>
            </p:txBody>
          </p:sp>
          <p:sp>
            <p:nvSpPr>
              <p:cNvPr id="130" name="Line 62"/>
              <p:cNvSpPr>
                <a:spLocks noChangeShapeType="1"/>
              </p:cNvSpPr>
              <p:nvPr/>
            </p:nvSpPr>
            <p:spPr bwMode="auto">
              <a:xfrm>
                <a:off x="6382544" y="4249461"/>
                <a:ext cx="304800" cy="1524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90488" tIns="44450" rIns="90488" bIns="44450"/>
              <a:lstStyle/>
              <a:p>
                <a:endParaRPr lang="en-US"/>
              </a:p>
            </p:txBody>
          </p:sp>
          <p:sp>
            <p:nvSpPr>
              <p:cNvPr id="131" name="Line 63"/>
              <p:cNvSpPr>
                <a:spLocks noChangeShapeType="1"/>
              </p:cNvSpPr>
              <p:nvPr/>
            </p:nvSpPr>
            <p:spPr bwMode="auto">
              <a:xfrm>
                <a:off x="6382544" y="4249461"/>
                <a:ext cx="304800" cy="68421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90488" tIns="44450" rIns="90488" bIns="44450"/>
              <a:lstStyle/>
              <a:p>
                <a:endParaRPr lang="en-US"/>
              </a:p>
            </p:txBody>
          </p:sp>
          <p:sp>
            <p:nvSpPr>
              <p:cNvPr id="132" name="Line 64"/>
              <p:cNvSpPr>
                <a:spLocks noChangeShapeType="1"/>
              </p:cNvSpPr>
              <p:nvPr/>
            </p:nvSpPr>
            <p:spPr bwMode="auto">
              <a:xfrm>
                <a:off x="7476331" y="3954186"/>
                <a:ext cx="295275" cy="27622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90488" tIns="44450" rIns="90488" bIns="44450"/>
              <a:lstStyle/>
              <a:p>
                <a:endParaRPr lang="en-US"/>
              </a:p>
            </p:txBody>
          </p:sp>
          <p:sp>
            <p:nvSpPr>
              <p:cNvPr id="133" name="Line 65"/>
              <p:cNvSpPr>
                <a:spLocks noChangeShapeType="1"/>
              </p:cNvSpPr>
              <p:nvPr/>
            </p:nvSpPr>
            <p:spPr bwMode="auto">
              <a:xfrm flipV="1">
                <a:off x="7523956" y="4297086"/>
                <a:ext cx="257175" cy="10477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90488" tIns="44450" rIns="90488" bIns="44450"/>
              <a:lstStyle/>
              <a:p>
                <a:endParaRPr lang="en-US"/>
              </a:p>
            </p:txBody>
          </p:sp>
          <p:sp>
            <p:nvSpPr>
              <p:cNvPr id="134" name="Line 66"/>
              <p:cNvSpPr>
                <a:spLocks noChangeShapeType="1"/>
              </p:cNvSpPr>
              <p:nvPr/>
            </p:nvSpPr>
            <p:spPr bwMode="auto">
              <a:xfrm flipV="1">
                <a:off x="7495381" y="4401861"/>
                <a:ext cx="257175" cy="522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90488" tIns="44450" rIns="90488" bIns="44450"/>
              <a:lstStyle/>
              <a:p>
                <a:endParaRPr lang="en-US"/>
              </a:p>
            </p:txBody>
          </p:sp>
          <p:sp>
            <p:nvSpPr>
              <p:cNvPr id="135" name="Line 67"/>
              <p:cNvSpPr>
                <a:spLocks noChangeShapeType="1"/>
              </p:cNvSpPr>
              <p:nvPr/>
            </p:nvSpPr>
            <p:spPr bwMode="auto">
              <a:xfrm>
                <a:off x="8703469" y="4249461"/>
                <a:ext cx="41910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90488" tIns="44450" rIns="90488" bIns="44450"/>
              <a:lstStyle/>
              <a:p>
                <a:endParaRPr lang="en-US"/>
              </a:p>
            </p:txBody>
          </p:sp>
        </p:grpSp>
        <p:cxnSp>
          <p:nvCxnSpPr>
            <p:cNvPr id="114" name="Straight Connector 113"/>
            <p:cNvCxnSpPr/>
            <p:nvPr/>
          </p:nvCxnSpPr>
          <p:spPr>
            <a:xfrm>
              <a:off x="4488397" y="3872423"/>
              <a:ext cx="540652" cy="631326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>
              <a:off x="4488397" y="4399288"/>
              <a:ext cx="540652" cy="195907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752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Connector 45"/>
          <p:cNvCxnSpPr>
            <a:stCxn id="57" idx="6"/>
          </p:cNvCxnSpPr>
          <p:nvPr/>
        </p:nvCxnSpPr>
        <p:spPr>
          <a:xfrm>
            <a:off x="1258888" y="3332163"/>
            <a:ext cx="812800" cy="14287"/>
          </a:xfrm>
          <a:prstGeom prst="line">
            <a:avLst/>
          </a:prstGeom>
          <a:ln w="57150" cmpd="sng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2892425" y="3022600"/>
            <a:ext cx="1600200" cy="255588"/>
          </a:xfrm>
          <a:prstGeom prst="line">
            <a:avLst/>
          </a:prstGeom>
          <a:ln w="57150" cap="rnd" cmpd="sng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2655888" y="3473450"/>
            <a:ext cx="1166812" cy="842963"/>
          </a:xfrm>
          <a:prstGeom prst="line">
            <a:avLst/>
          </a:prstGeom>
          <a:ln w="57150" cap="rnd" cmpd="sng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5164138" y="3022600"/>
            <a:ext cx="1335087" cy="703263"/>
          </a:xfrm>
          <a:prstGeom prst="line">
            <a:avLst/>
          </a:prstGeom>
          <a:ln w="57150" cap="rnd" cmpd="sng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4492625" y="3841750"/>
            <a:ext cx="1709738" cy="474663"/>
          </a:xfrm>
          <a:prstGeom prst="line">
            <a:avLst/>
          </a:prstGeom>
          <a:ln w="57150" cap="rnd" cmpd="sng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56" idx="2"/>
          </p:cNvCxnSpPr>
          <p:nvPr/>
        </p:nvCxnSpPr>
        <p:spPr>
          <a:xfrm flipH="1" flipV="1">
            <a:off x="7023100" y="3725863"/>
            <a:ext cx="930275" cy="6350"/>
          </a:xfrm>
          <a:prstGeom prst="line">
            <a:avLst/>
          </a:prstGeom>
          <a:ln w="57150" cap="rnd" cmpd="sng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7953375" y="3524250"/>
            <a:ext cx="331788" cy="414338"/>
          </a:xfrm>
          <a:prstGeom prst="ellipse">
            <a:avLst/>
          </a:prstGeom>
          <a:solidFill>
            <a:schemeClr val="bg1"/>
          </a:solidFill>
          <a:ln w="38100" cmpd="sng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4008" tIns="32004" rIns="64008" bIns="32004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927100" y="3125788"/>
            <a:ext cx="331788" cy="412750"/>
          </a:xfrm>
          <a:prstGeom prst="ellipse">
            <a:avLst/>
          </a:prstGeom>
          <a:noFill/>
          <a:ln w="38100" cmpd="sng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4008" tIns="32004" rIns="64008" bIns="32004" anchor="ctr"/>
          <a:lstStyle/>
          <a:p>
            <a:pPr algn="ctr">
              <a:defRPr/>
            </a:pP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82" name="Can 81"/>
          <p:cNvSpPr/>
          <p:nvPr/>
        </p:nvSpPr>
        <p:spPr>
          <a:xfrm>
            <a:off x="2096274" y="2966531"/>
            <a:ext cx="1048799" cy="707589"/>
          </a:xfrm>
          <a:prstGeom prst="can">
            <a:avLst>
              <a:gd name="adj" fmla="val 34162"/>
            </a:avLst>
          </a:prstGeom>
          <a:solidFill>
            <a:schemeClr val="bg1"/>
          </a:solidFill>
          <a:ln w="28575" cmpd="sng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4008" tIns="32004" rIns="64008" bIns="32004" anchor="ctr">
            <a:prstTxWarp prst="textChevronInverted">
              <a:avLst>
                <a:gd name="adj" fmla="val 80149"/>
              </a:avLst>
            </a:prstTxWarp>
          </a:bodyPr>
          <a:lstStyle/>
          <a:p>
            <a:pPr algn="ctr">
              <a:defRPr/>
            </a:pPr>
            <a:r>
              <a:rPr lang="en-US" sz="1000" dirty="0">
                <a:solidFill>
                  <a:schemeClr val="tx1">
                    <a:lumMod val="65000"/>
                  </a:schemeClr>
                </a:solidFill>
              </a:rPr>
              <a:t> Hardware </a:t>
            </a:r>
          </a:p>
        </p:txBody>
      </p:sp>
      <p:sp>
        <p:nvSpPr>
          <p:cNvPr id="37" name="Can 36"/>
          <p:cNvSpPr/>
          <p:nvPr/>
        </p:nvSpPr>
        <p:spPr>
          <a:xfrm>
            <a:off x="3444384" y="3938501"/>
            <a:ext cx="1048799" cy="707589"/>
          </a:xfrm>
          <a:prstGeom prst="can">
            <a:avLst>
              <a:gd name="adj" fmla="val 34162"/>
            </a:avLst>
          </a:prstGeom>
          <a:solidFill>
            <a:schemeClr val="bg1"/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4008" tIns="32004" rIns="64008" bIns="32004" anchor="ctr">
            <a:prstTxWarp prst="textChevronInverted">
              <a:avLst>
                <a:gd name="adj" fmla="val 80149"/>
              </a:avLst>
            </a:prstTxWarp>
          </a:bodyPr>
          <a:lstStyle/>
          <a:p>
            <a:pPr algn="ctr">
              <a:defRPr/>
            </a:pPr>
            <a:r>
              <a:rPr lang="en-US" sz="1000" dirty="0">
                <a:solidFill>
                  <a:srgbClr val="000000"/>
                </a:solidFill>
              </a:rPr>
              <a:t> Hardware </a:t>
            </a:r>
          </a:p>
        </p:txBody>
      </p:sp>
      <p:sp>
        <p:nvSpPr>
          <p:cNvPr id="39" name="Can 38"/>
          <p:cNvSpPr/>
          <p:nvPr/>
        </p:nvSpPr>
        <p:spPr>
          <a:xfrm>
            <a:off x="4388368" y="2656266"/>
            <a:ext cx="1048799" cy="707589"/>
          </a:xfrm>
          <a:prstGeom prst="can">
            <a:avLst>
              <a:gd name="adj" fmla="val 34162"/>
            </a:avLst>
          </a:prstGeom>
          <a:solidFill>
            <a:schemeClr val="bg1"/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4008" tIns="32004" rIns="64008" bIns="32004" anchor="ctr">
            <a:prstTxWarp prst="textChevronInverted">
              <a:avLst>
                <a:gd name="adj" fmla="val 80149"/>
              </a:avLst>
            </a:prstTxWarp>
          </a:bodyPr>
          <a:lstStyle/>
          <a:p>
            <a:pPr algn="ctr">
              <a:defRPr/>
            </a:pPr>
            <a:r>
              <a:rPr lang="en-US" sz="1000" dirty="0">
                <a:solidFill>
                  <a:srgbClr val="000000"/>
                </a:solidFill>
              </a:rPr>
              <a:t> Hardware </a:t>
            </a:r>
          </a:p>
        </p:txBody>
      </p:sp>
      <p:sp>
        <p:nvSpPr>
          <p:cNvPr id="41" name="Can 40"/>
          <p:cNvSpPr/>
          <p:nvPr/>
        </p:nvSpPr>
        <p:spPr>
          <a:xfrm>
            <a:off x="6061701" y="3368961"/>
            <a:ext cx="1048799" cy="707589"/>
          </a:xfrm>
          <a:prstGeom prst="can">
            <a:avLst>
              <a:gd name="adj" fmla="val 34162"/>
            </a:avLst>
          </a:prstGeom>
          <a:solidFill>
            <a:schemeClr val="bg1"/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4008" tIns="32004" rIns="64008" bIns="32004" anchor="ctr">
            <a:prstTxWarp prst="textChevronInverted">
              <a:avLst>
                <a:gd name="adj" fmla="val 80149"/>
              </a:avLst>
            </a:prstTxWarp>
          </a:bodyPr>
          <a:lstStyle/>
          <a:p>
            <a:pPr algn="ctr">
              <a:defRPr/>
            </a:pPr>
            <a:r>
              <a:rPr lang="en-US" sz="1000" dirty="0">
                <a:solidFill>
                  <a:srgbClr val="000000"/>
                </a:solidFill>
              </a:rPr>
              <a:t> Hardware </a:t>
            </a:r>
          </a:p>
        </p:txBody>
      </p:sp>
      <p:grpSp>
        <p:nvGrpSpPr>
          <p:cNvPr id="54286" name="Group 6"/>
          <p:cNvGrpSpPr>
            <a:grpSpLocks/>
          </p:cNvGrpSpPr>
          <p:nvPr/>
        </p:nvGrpSpPr>
        <p:grpSpPr bwMode="auto">
          <a:xfrm>
            <a:off x="2095500" y="2093913"/>
            <a:ext cx="5014913" cy="1989137"/>
            <a:chOff x="3354039" y="2512071"/>
            <a:chExt cx="8022760" cy="2387788"/>
          </a:xfrm>
        </p:grpSpPr>
        <p:sp>
          <p:nvSpPr>
            <p:cNvPr id="83" name="Can 82"/>
            <p:cNvSpPr/>
            <p:nvPr/>
          </p:nvSpPr>
          <p:spPr>
            <a:xfrm>
              <a:off x="3354039" y="2884388"/>
              <a:ext cx="1678078" cy="849107"/>
            </a:xfrm>
            <a:prstGeom prst="can">
              <a:avLst>
                <a:gd name="adj" fmla="val 34162"/>
              </a:avLst>
            </a:prstGeom>
            <a:solidFill>
              <a:schemeClr val="bg1"/>
            </a:solidFill>
            <a:ln w="381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>
              <a:prstTxWarp prst="textChevronInverted">
                <a:avLst>
                  <a:gd name="adj" fmla="val 80149"/>
                </a:avLst>
              </a:prstTxWarp>
            </a:bodyPr>
            <a:lstStyle/>
            <a:p>
              <a:pPr algn="ctr">
                <a:defRPr/>
              </a:pPr>
              <a:r>
                <a:rPr lang="en-US" sz="1000" dirty="0">
                  <a:solidFill>
                    <a:schemeClr val="tx1"/>
                  </a:solidFill>
                </a:rPr>
                <a:t> Software </a:t>
              </a:r>
            </a:p>
          </p:txBody>
        </p:sp>
        <p:cxnSp>
          <p:nvCxnSpPr>
            <p:cNvPr id="26" name="Straight Connector 25"/>
            <p:cNvCxnSpPr/>
            <p:nvPr/>
          </p:nvCxnSpPr>
          <p:spPr>
            <a:xfrm flipV="1">
              <a:off x="4992115" y="2837938"/>
              <a:ext cx="2029181" cy="272510"/>
            </a:xfrm>
            <a:prstGeom prst="line">
              <a:avLst/>
            </a:prstGeom>
            <a:ln w="57150" cmpd="sng">
              <a:solidFill>
                <a:srgbClr val="FF0000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8700006" y="2837938"/>
              <a:ext cx="1460299" cy="596471"/>
            </a:xfrm>
            <a:prstGeom prst="line">
              <a:avLst/>
            </a:prstGeom>
            <a:ln w="57150" cmpd="sng">
              <a:solidFill>
                <a:srgbClr val="FF0000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250537" y="3434409"/>
              <a:ext cx="1274905" cy="848017"/>
            </a:xfrm>
            <a:prstGeom prst="line">
              <a:avLst/>
            </a:prstGeom>
            <a:ln w="57150" cmpd="sng">
              <a:solidFill>
                <a:srgbClr val="FF0000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Can 37"/>
            <p:cNvSpPr/>
            <p:nvPr/>
          </p:nvSpPr>
          <p:spPr>
            <a:xfrm>
              <a:off x="7021389" y="2512071"/>
              <a:ext cx="1678078" cy="849107"/>
            </a:xfrm>
            <a:prstGeom prst="can">
              <a:avLst>
                <a:gd name="adj" fmla="val 34162"/>
              </a:avLst>
            </a:prstGeom>
            <a:solidFill>
              <a:schemeClr val="bg1"/>
            </a:solidFill>
            <a:ln w="381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>
              <a:prstTxWarp prst="textChevronInverted">
                <a:avLst>
                  <a:gd name="adj" fmla="val 80149"/>
                </a:avLst>
              </a:prstTxWarp>
            </a:bodyPr>
            <a:lstStyle/>
            <a:p>
              <a:pPr algn="ctr">
                <a:defRPr/>
              </a:pPr>
              <a:r>
                <a:rPr lang="en-US" sz="1000" dirty="0">
                  <a:solidFill>
                    <a:schemeClr val="tx1"/>
                  </a:solidFill>
                </a:rPr>
                <a:t> Software </a:t>
              </a:r>
            </a:p>
          </p:txBody>
        </p:sp>
        <p:sp>
          <p:nvSpPr>
            <p:cNvPr id="40" name="Can 39"/>
            <p:cNvSpPr/>
            <p:nvPr/>
          </p:nvSpPr>
          <p:spPr>
            <a:xfrm>
              <a:off x="9698721" y="3367305"/>
              <a:ext cx="1678078" cy="849107"/>
            </a:xfrm>
            <a:prstGeom prst="can">
              <a:avLst>
                <a:gd name="adj" fmla="val 34162"/>
              </a:avLst>
            </a:prstGeom>
            <a:solidFill>
              <a:schemeClr val="bg1"/>
            </a:solidFill>
            <a:ln w="381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>
              <a:prstTxWarp prst="textChevronInverted">
                <a:avLst>
                  <a:gd name="adj" fmla="val 80149"/>
                </a:avLst>
              </a:prstTxWarp>
            </a:bodyPr>
            <a:lstStyle/>
            <a:p>
              <a:pPr algn="ctr">
                <a:defRPr/>
              </a:pPr>
              <a:r>
                <a:rPr lang="en-US" sz="1000" dirty="0">
                  <a:solidFill>
                    <a:schemeClr val="tx1"/>
                  </a:solidFill>
                </a:rPr>
                <a:t> Software </a:t>
              </a:r>
            </a:p>
          </p:txBody>
        </p:sp>
        <p:sp>
          <p:nvSpPr>
            <p:cNvPr id="36" name="Can 35"/>
            <p:cNvSpPr/>
            <p:nvPr/>
          </p:nvSpPr>
          <p:spPr>
            <a:xfrm>
              <a:off x="5511015" y="4050752"/>
              <a:ext cx="1678078" cy="849107"/>
            </a:xfrm>
            <a:prstGeom prst="can">
              <a:avLst>
                <a:gd name="adj" fmla="val 34162"/>
              </a:avLst>
            </a:prstGeom>
            <a:solidFill>
              <a:schemeClr val="bg1"/>
            </a:solidFill>
            <a:ln w="381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>
              <a:prstTxWarp prst="textChevronInverted">
                <a:avLst>
                  <a:gd name="adj" fmla="val 80149"/>
                </a:avLst>
              </a:prstTxWarp>
            </a:bodyPr>
            <a:lstStyle/>
            <a:p>
              <a:pPr algn="ctr">
                <a:defRPr/>
              </a:pPr>
              <a:r>
                <a:rPr lang="en-US" sz="1000" dirty="0">
                  <a:solidFill>
                    <a:schemeClr val="tx1"/>
                  </a:solidFill>
                </a:rPr>
                <a:t> Software </a:t>
              </a:r>
            </a:p>
          </p:txBody>
        </p:sp>
        <p:cxnSp>
          <p:nvCxnSpPr>
            <p:cNvPr id="33" name="Straight Connector 32"/>
            <p:cNvCxnSpPr/>
            <p:nvPr/>
          </p:nvCxnSpPr>
          <p:spPr>
            <a:xfrm flipV="1">
              <a:off x="7204151" y="3926069"/>
              <a:ext cx="2493938" cy="388754"/>
            </a:xfrm>
            <a:prstGeom prst="line">
              <a:avLst/>
            </a:prstGeom>
            <a:ln w="57150" cmpd="sng">
              <a:solidFill>
                <a:srgbClr val="FF0000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13800-9833-F549-80FC-C3497A40B0B4}" type="slidenum">
              <a:rPr lang="en-US" smtClean="0"/>
              <a:t>14</a:t>
            </a:fld>
            <a:endParaRPr lang="en-US"/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Plane</a:t>
            </a:r>
          </a:p>
        </p:txBody>
      </p:sp>
      <p:sp>
        <p:nvSpPr>
          <p:cNvPr id="4" name="Rectangle 3"/>
          <p:cNvSpPr/>
          <p:nvPr/>
        </p:nvSpPr>
        <p:spPr>
          <a:xfrm>
            <a:off x="1294858" y="5348380"/>
            <a:ext cx="6846746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D1140E"/>
                </a:solidFill>
              </a:rPr>
              <a:t>Example: </a:t>
            </a:r>
            <a:r>
              <a:rPr lang="en-US" sz="3200" dirty="0"/>
              <a:t>Link-state routing (OSPF, IS-IS)</a:t>
            </a:r>
          </a:p>
        </p:txBody>
      </p:sp>
    </p:spTree>
    <p:extLst>
      <p:ext uri="{BB962C8B-B14F-4D97-AF65-F5344CB8AC3E}">
        <p14:creationId xmlns:p14="http://schemas.microsoft.com/office/powerpoint/2010/main" val="2933220636"/>
      </p:ext>
    </p:extLst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Connector 45"/>
          <p:cNvCxnSpPr>
            <a:stCxn id="57" idx="6"/>
          </p:cNvCxnSpPr>
          <p:nvPr/>
        </p:nvCxnSpPr>
        <p:spPr>
          <a:xfrm>
            <a:off x="1258888" y="3332163"/>
            <a:ext cx="812800" cy="14287"/>
          </a:xfrm>
          <a:prstGeom prst="line">
            <a:avLst/>
          </a:prstGeom>
          <a:ln w="5715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2892425" y="3022600"/>
            <a:ext cx="1600200" cy="255588"/>
          </a:xfrm>
          <a:prstGeom prst="line">
            <a:avLst/>
          </a:prstGeom>
          <a:ln w="57150" cap="rnd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2655888" y="3473450"/>
            <a:ext cx="1166812" cy="842963"/>
          </a:xfrm>
          <a:prstGeom prst="line">
            <a:avLst/>
          </a:prstGeom>
          <a:ln w="57150" cap="rnd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5164138" y="3022600"/>
            <a:ext cx="1335087" cy="703263"/>
          </a:xfrm>
          <a:prstGeom prst="line">
            <a:avLst/>
          </a:prstGeom>
          <a:ln w="57150" cap="rnd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4492625" y="3841750"/>
            <a:ext cx="1709738" cy="474663"/>
          </a:xfrm>
          <a:prstGeom prst="line">
            <a:avLst/>
          </a:prstGeom>
          <a:ln w="57150" cap="rnd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56" idx="2"/>
          </p:cNvCxnSpPr>
          <p:nvPr/>
        </p:nvCxnSpPr>
        <p:spPr>
          <a:xfrm flipH="1" flipV="1">
            <a:off x="7023100" y="3725863"/>
            <a:ext cx="930275" cy="6350"/>
          </a:xfrm>
          <a:prstGeom prst="line">
            <a:avLst/>
          </a:prstGeom>
          <a:ln w="57150" cap="rnd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7953375" y="3524250"/>
            <a:ext cx="331788" cy="414338"/>
          </a:xfrm>
          <a:prstGeom prst="ellipse">
            <a:avLst/>
          </a:prstGeom>
          <a:solidFill>
            <a:schemeClr val="bg1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4008" tIns="32004" rIns="64008" bIns="32004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927100" y="3125788"/>
            <a:ext cx="331788" cy="412750"/>
          </a:xfrm>
          <a:prstGeom prst="ellipse">
            <a:avLst/>
          </a:prstGeom>
          <a:noFill/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4008" tIns="32004" rIns="64008" bIns="32004" anchor="ctr"/>
          <a:lstStyle/>
          <a:p>
            <a:pPr algn="ctr">
              <a:defRPr/>
            </a:pP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82" name="Can 81"/>
          <p:cNvSpPr/>
          <p:nvPr/>
        </p:nvSpPr>
        <p:spPr>
          <a:xfrm>
            <a:off x="2096274" y="2966531"/>
            <a:ext cx="1048799" cy="707589"/>
          </a:xfrm>
          <a:prstGeom prst="can">
            <a:avLst>
              <a:gd name="adj" fmla="val 34162"/>
            </a:avLst>
          </a:prstGeom>
          <a:solidFill>
            <a:schemeClr val="bg1"/>
          </a:solidFill>
          <a:ln w="28575" cmpd="sng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4008" tIns="32004" rIns="64008" bIns="32004" anchor="ctr">
            <a:prstTxWarp prst="textChevronInverted">
              <a:avLst>
                <a:gd name="adj" fmla="val 80149"/>
              </a:avLst>
            </a:prstTxWarp>
          </a:bodyPr>
          <a:lstStyle/>
          <a:p>
            <a:pPr algn="ctr">
              <a:defRPr/>
            </a:pPr>
            <a:r>
              <a:rPr lang="en-US" sz="1000" dirty="0">
                <a:solidFill>
                  <a:schemeClr val="tx1">
                    <a:lumMod val="65000"/>
                  </a:schemeClr>
                </a:solidFill>
              </a:rPr>
              <a:t> Hardware </a:t>
            </a:r>
          </a:p>
        </p:txBody>
      </p:sp>
      <p:sp>
        <p:nvSpPr>
          <p:cNvPr id="37" name="Can 36"/>
          <p:cNvSpPr/>
          <p:nvPr/>
        </p:nvSpPr>
        <p:spPr>
          <a:xfrm>
            <a:off x="3444384" y="3938501"/>
            <a:ext cx="1048799" cy="707589"/>
          </a:xfrm>
          <a:prstGeom prst="can">
            <a:avLst>
              <a:gd name="adj" fmla="val 34162"/>
            </a:avLst>
          </a:prstGeom>
          <a:solidFill>
            <a:schemeClr val="bg1"/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4008" tIns="32004" rIns="64008" bIns="32004" anchor="ctr">
            <a:prstTxWarp prst="textChevronInverted">
              <a:avLst>
                <a:gd name="adj" fmla="val 80149"/>
              </a:avLst>
            </a:prstTxWarp>
          </a:bodyPr>
          <a:lstStyle/>
          <a:p>
            <a:pPr algn="ctr">
              <a:defRPr/>
            </a:pPr>
            <a:r>
              <a:rPr lang="en-US" sz="1000" dirty="0">
                <a:solidFill>
                  <a:srgbClr val="000000"/>
                </a:solidFill>
              </a:rPr>
              <a:t> Hardware </a:t>
            </a:r>
          </a:p>
        </p:txBody>
      </p:sp>
      <p:sp>
        <p:nvSpPr>
          <p:cNvPr id="39" name="Can 38"/>
          <p:cNvSpPr/>
          <p:nvPr/>
        </p:nvSpPr>
        <p:spPr>
          <a:xfrm>
            <a:off x="4388368" y="2656266"/>
            <a:ext cx="1048799" cy="707589"/>
          </a:xfrm>
          <a:prstGeom prst="can">
            <a:avLst>
              <a:gd name="adj" fmla="val 34162"/>
            </a:avLst>
          </a:prstGeom>
          <a:solidFill>
            <a:schemeClr val="bg1"/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4008" tIns="32004" rIns="64008" bIns="32004" anchor="ctr">
            <a:prstTxWarp prst="textChevronInverted">
              <a:avLst>
                <a:gd name="adj" fmla="val 80149"/>
              </a:avLst>
            </a:prstTxWarp>
          </a:bodyPr>
          <a:lstStyle/>
          <a:p>
            <a:pPr algn="ctr">
              <a:defRPr/>
            </a:pPr>
            <a:r>
              <a:rPr lang="en-US" sz="1000" dirty="0">
                <a:solidFill>
                  <a:srgbClr val="000000"/>
                </a:solidFill>
              </a:rPr>
              <a:t> Hardware </a:t>
            </a:r>
          </a:p>
        </p:txBody>
      </p:sp>
      <p:sp>
        <p:nvSpPr>
          <p:cNvPr id="41" name="Can 40"/>
          <p:cNvSpPr/>
          <p:nvPr/>
        </p:nvSpPr>
        <p:spPr>
          <a:xfrm>
            <a:off x="6061701" y="3368961"/>
            <a:ext cx="1048799" cy="707589"/>
          </a:xfrm>
          <a:prstGeom prst="can">
            <a:avLst>
              <a:gd name="adj" fmla="val 34162"/>
            </a:avLst>
          </a:prstGeom>
          <a:solidFill>
            <a:schemeClr val="bg1"/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4008" tIns="32004" rIns="64008" bIns="32004" anchor="ctr">
            <a:prstTxWarp prst="textChevronInverted">
              <a:avLst>
                <a:gd name="adj" fmla="val 80149"/>
              </a:avLst>
            </a:prstTxWarp>
          </a:bodyPr>
          <a:lstStyle/>
          <a:p>
            <a:pPr algn="ctr">
              <a:defRPr/>
            </a:pPr>
            <a:r>
              <a:rPr lang="en-US" sz="1000" dirty="0">
                <a:solidFill>
                  <a:srgbClr val="000000"/>
                </a:solidFill>
              </a:rPr>
              <a:t> Hardware 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620963" y="2516188"/>
            <a:ext cx="0" cy="5461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951288" y="3632200"/>
            <a:ext cx="0" cy="40163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919663" y="2354263"/>
            <a:ext cx="0" cy="40322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6575425" y="3078163"/>
            <a:ext cx="0" cy="40163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337" name="TextBox 12"/>
          <p:cNvSpPr txBox="1">
            <a:spLocks noChangeArrowheads="1"/>
          </p:cNvSpPr>
          <p:nvPr/>
        </p:nvSpPr>
        <p:spPr bwMode="auto">
          <a:xfrm>
            <a:off x="1876425" y="3051175"/>
            <a:ext cx="257175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4008" tIns="32004" rIns="64008" bIns="32004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1</a:t>
            </a:r>
          </a:p>
        </p:txBody>
      </p:sp>
      <p:sp>
        <p:nvSpPr>
          <p:cNvPr id="56338" name="TextBox 63"/>
          <p:cNvSpPr txBox="1">
            <a:spLocks noChangeArrowheads="1"/>
          </p:cNvSpPr>
          <p:nvPr/>
        </p:nvSpPr>
        <p:spPr bwMode="auto">
          <a:xfrm>
            <a:off x="3117850" y="2928938"/>
            <a:ext cx="258763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4008" tIns="32004" rIns="64008" bIns="32004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2</a:t>
            </a:r>
          </a:p>
        </p:txBody>
      </p:sp>
      <p:sp>
        <p:nvSpPr>
          <p:cNvPr id="56339" name="TextBox 64"/>
          <p:cNvSpPr txBox="1">
            <a:spLocks noChangeArrowheads="1"/>
          </p:cNvSpPr>
          <p:nvPr/>
        </p:nvSpPr>
        <p:spPr bwMode="auto">
          <a:xfrm>
            <a:off x="2789238" y="3606800"/>
            <a:ext cx="25717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4008" tIns="32004" rIns="64008" bIns="32004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3</a:t>
            </a:r>
          </a:p>
        </p:txBody>
      </p:sp>
      <p:sp>
        <p:nvSpPr>
          <p:cNvPr id="68" name="Rectangle 67"/>
          <p:cNvSpPr/>
          <p:nvPr/>
        </p:nvSpPr>
        <p:spPr>
          <a:xfrm>
            <a:off x="8318618" y="3363803"/>
            <a:ext cx="207661" cy="541687"/>
          </a:xfrm>
          <a:prstGeom prst="rect">
            <a:avLst/>
          </a:prstGeom>
          <a:noFill/>
        </p:spPr>
        <p:txBody>
          <a:bodyPr lIns="64008" tIns="32004" rIns="64008" bIns="32004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1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B</a:t>
            </a:r>
          </a:p>
        </p:txBody>
      </p:sp>
      <p:grpSp>
        <p:nvGrpSpPr>
          <p:cNvPr id="15" name="Group 14"/>
          <p:cNvGrpSpPr>
            <a:grpSpLocks/>
          </p:cNvGrpSpPr>
          <p:nvPr/>
        </p:nvGrpSpPr>
        <p:grpSpPr bwMode="auto">
          <a:xfrm>
            <a:off x="2055813" y="3113088"/>
            <a:ext cx="1677987" cy="400050"/>
            <a:chOff x="3236355" y="3765374"/>
            <a:chExt cx="2686717" cy="390346"/>
          </a:xfrm>
        </p:grpSpPr>
        <p:sp>
          <p:nvSpPr>
            <p:cNvPr id="56365" name="TextBox 71"/>
            <p:cNvSpPr txBox="1">
              <a:spLocks noChangeArrowheads="1"/>
            </p:cNvSpPr>
            <p:nvPr/>
          </p:nvSpPr>
          <p:spPr bwMode="auto">
            <a:xfrm>
              <a:off x="3236355" y="3817633"/>
              <a:ext cx="2686717" cy="33034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“If     , send to 3”</a:t>
              </a: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3608646" y="3765374"/>
              <a:ext cx="332257" cy="390346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>
                <a:defRPr/>
              </a:pPr>
              <a:r>
                <a:rPr lang="en-US" sz="2000" b="1" dirty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B</a:t>
              </a:r>
            </a:p>
          </p:txBody>
        </p:sp>
      </p:grpSp>
      <p:sp>
        <p:nvSpPr>
          <p:cNvPr id="87" name="Can 86"/>
          <p:cNvSpPr/>
          <p:nvPr/>
        </p:nvSpPr>
        <p:spPr>
          <a:xfrm>
            <a:off x="4388368" y="2093393"/>
            <a:ext cx="1048799" cy="707589"/>
          </a:xfrm>
          <a:prstGeom prst="can">
            <a:avLst>
              <a:gd name="adj" fmla="val 34162"/>
            </a:avLst>
          </a:prstGeom>
          <a:solidFill>
            <a:schemeClr val="bg1"/>
          </a:solidFill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4008" tIns="32004" rIns="64008" bIns="32004" anchor="ctr">
            <a:prstTxWarp prst="textChevronInverted">
              <a:avLst>
                <a:gd name="adj" fmla="val 80149"/>
              </a:avLst>
            </a:prstTxWarp>
          </a:bodyPr>
          <a:lstStyle/>
          <a:p>
            <a:pPr algn="ctr">
              <a:defRPr/>
            </a:pPr>
            <a:r>
              <a:rPr lang="en-US" sz="1000" dirty="0">
                <a:solidFill>
                  <a:srgbClr val="000000"/>
                </a:solidFill>
              </a:rPr>
              <a:t> Software </a:t>
            </a:r>
          </a:p>
        </p:txBody>
      </p:sp>
      <p:sp>
        <p:nvSpPr>
          <p:cNvPr id="88" name="Can 87"/>
          <p:cNvSpPr/>
          <p:nvPr/>
        </p:nvSpPr>
        <p:spPr>
          <a:xfrm>
            <a:off x="6061701" y="2806088"/>
            <a:ext cx="1048799" cy="707589"/>
          </a:xfrm>
          <a:prstGeom prst="can">
            <a:avLst>
              <a:gd name="adj" fmla="val 34162"/>
            </a:avLst>
          </a:prstGeom>
          <a:solidFill>
            <a:schemeClr val="bg1"/>
          </a:solidFill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4008" tIns="32004" rIns="64008" bIns="32004" anchor="ctr">
            <a:prstTxWarp prst="textChevronInverted">
              <a:avLst>
                <a:gd name="adj" fmla="val 80149"/>
              </a:avLst>
            </a:prstTxWarp>
          </a:bodyPr>
          <a:lstStyle/>
          <a:p>
            <a:pPr algn="ctr">
              <a:defRPr/>
            </a:pPr>
            <a:r>
              <a:rPr lang="en-US" sz="1000" dirty="0">
                <a:solidFill>
                  <a:srgbClr val="000000"/>
                </a:solidFill>
              </a:rPr>
              <a:t> Software </a:t>
            </a:r>
          </a:p>
        </p:txBody>
      </p:sp>
      <p:sp>
        <p:nvSpPr>
          <p:cNvPr id="89" name="Can 88"/>
          <p:cNvSpPr/>
          <p:nvPr/>
        </p:nvSpPr>
        <p:spPr>
          <a:xfrm>
            <a:off x="3444384" y="3375627"/>
            <a:ext cx="1048799" cy="707589"/>
          </a:xfrm>
          <a:prstGeom prst="can">
            <a:avLst>
              <a:gd name="adj" fmla="val 34162"/>
            </a:avLst>
          </a:prstGeom>
          <a:solidFill>
            <a:schemeClr val="bg1"/>
          </a:solidFill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4008" tIns="32004" rIns="64008" bIns="32004" anchor="ctr">
            <a:prstTxWarp prst="textChevronInverted">
              <a:avLst>
                <a:gd name="adj" fmla="val 80149"/>
              </a:avLst>
            </a:prstTxWarp>
          </a:bodyPr>
          <a:lstStyle/>
          <a:p>
            <a:pPr algn="ctr">
              <a:defRPr/>
            </a:pPr>
            <a:r>
              <a:rPr lang="en-US" sz="1000" dirty="0">
                <a:solidFill>
                  <a:srgbClr val="000000"/>
                </a:solidFill>
              </a:rPr>
              <a:t> Software </a:t>
            </a:r>
          </a:p>
        </p:txBody>
      </p:sp>
      <p:sp>
        <p:nvSpPr>
          <p:cNvPr id="92" name="Can 91"/>
          <p:cNvSpPr/>
          <p:nvPr/>
        </p:nvSpPr>
        <p:spPr>
          <a:xfrm>
            <a:off x="2096274" y="2403657"/>
            <a:ext cx="1048799" cy="707589"/>
          </a:xfrm>
          <a:prstGeom prst="can">
            <a:avLst>
              <a:gd name="adj" fmla="val 34162"/>
            </a:avLst>
          </a:prstGeom>
          <a:solidFill>
            <a:schemeClr val="bg1"/>
          </a:solidFill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4008" tIns="32004" rIns="64008" bIns="32004" anchor="ctr">
            <a:prstTxWarp prst="textChevronInverted">
              <a:avLst>
                <a:gd name="adj" fmla="val 80149"/>
              </a:avLst>
            </a:prstTxWarp>
          </a:bodyPr>
          <a:lstStyle/>
          <a:p>
            <a:pPr algn="ctr">
              <a:defRPr/>
            </a:pPr>
            <a:r>
              <a:rPr lang="en-US" sz="1000" dirty="0">
                <a:solidFill>
                  <a:srgbClr val="000000"/>
                </a:solidFill>
              </a:rPr>
              <a:t> Software 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445623" y="2823646"/>
            <a:ext cx="884103" cy="368955"/>
            <a:chOff x="57238" y="3156576"/>
            <a:chExt cx="2393750" cy="421005"/>
          </a:xfrm>
          <a:solidFill>
            <a:schemeClr val="bg1"/>
          </a:solidFill>
          <a:effectLst/>
        </p:grpSpPr>
        <p:sp>
          <p:nvSpPr>
            <p:cNvPr id="74" name="Rectangle 73"/>
            <p:cNvSpPr/>
            <p:nvPr/>
          </p:nvSpPr>
          <p:spPr>
            <a:xfrm>
              <a:off x="57238" y="3156576"/>
              <a:ext cx="1626675" cy="421005"/>
            </a:xfrm>
            <a:prstGeom prst="rect">
              <a:avLst/>
            </a:prstGeom>
            <a:grp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dirty="0">
                  <a:solidFill>
                    <a:srgbClr val="000000"/>
                  </a:solidFill>
                </a:rPr>
                <a:t>Data</a:t>
              </a: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1683914" y="3156576"/>
              <a:ext cx="767074" cy="421005"/>
            </a:xfrm>
            <a:prstGeom prst="rect">
              <a:avLst/>
            </a:prstGeom>
            <a:grp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>
                <a:defRPr/>
              </a:pPr>
              <a:r>
                <a:rPr lang="en-US" sz="2200" b="1" dirty="0">
                  <a:ln w="11430"/>
                  <a:solidFill>
                    <a:srgbClr val="000000"/>
                  </a:soli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B</a:t>
              </a:r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838200" y="190500"/>
            <a:ext cx="2884488" cy="1450975"/>
            <a:chOff x="2141214" y="228908"/>
            <a:chExt cx="4614686" cy="1741791"/>
          </a:xfrm>
        </p:grpSpPr>
        <p:sp>
          <p:nvSpPr>
            <p:cNvPr id="11" name="Cloud Callout 10"/>
            <p:cNvSpPr/>
            <p:nvPr/>
          </p:nvSpPr>
          <p:spPr>
            <a:xfrm>
              <a:off x="2141214" y="228908"/>
              <a:ext cx="4614686" cy="1741791"/>
            </a:xfrm>
            <a:prstGeom prst="cloudCallout">
              <a:avLst>
                <a:gd name="adj1" fmla="val -4513"/>
                <a:gd name="adj2" fmla="val 79034"/>
              </a:avLst>
            </a:prstGeom>
            <a:solidFill>
              <a:schemeClr val="bg1">
                <a:lumMod val="75000"/>
                <a:lumOff val="2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2" name="Can 41"/>
            <p:cNvSpPr/>
            <p:nvPr/>
          </p:nvSpPr>
          <p:spPr>
            <a:xfrm>
              <a:off x="4231411" y="592893"/>
              <a:ext cx="474928" cy="181039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28575" cmpd="sng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43" name="Straight Connector 42"/>
            <p:cNvCxnSpPr>
              <a:stCxn id="61" idx="6"/>
              <a:endCxn id="45" idx="2"/>
            </p:cNvCxnSpPr>
            <p:nvPr/>
          </p:nvCxnSpPr>
          <p:spPr>
            <a:xfrm>
              <a:off x="2816782" y="836820"/>
              <a:ext cx="368261" cy="3811"/>
            </a:xfrm>
            <a:prstGeom prst="line">
              <a:avLst/>
            </a:prstGeom>
            <a:ln w="19050" cmpd="sng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V="1">
              <a:off x="3558382" y="718668"/>
              <a:ext cx="723823" cy="97189"/>
            </a:xfrm>
            <a:prstGeom prst="line">
              <a:avLst/>
            </a:prstGeom>
            <a:ln w="19050" cap="rnd" cmpd="sng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Can 44"/>
            <p:cNvSpPr/>
            <p:nvPr/>
          </p:nvSpPr>
          <p:spPr>
            <a:xfrm>
              <a:off x="3185043" y="751064"/>
              <a:ext cx="474928" cy="181040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28575" cmpd="sng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3449175" y="890179"/>
              <a:ext cx="530802" cy="322059"/>
            </a:xfrm>
            <a:prstGeom prst="line">
              <a:avLst/>
            </a:prstGeom>
            <a:ln w="19050" cap="rnd" cmpd="sng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endCxn id="52" idx="0"/>
            </p:cNvCxnSpPr>
            <p:nvPr/>
          </p:nvCxnSpPr>
          <p:spPr>
            <a:xfrm>
              <a:off x="4586973" y="718668"/>
              <a:ext cx="604455" cy="266795"/>
            </a:xfrm>
            <a:prstGeom prst="line">
              <a:avLst/>
            </a:prstGeom>
            <a:ln w="19050" cap="rnd" cmpd="sng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Can 51"/>
            <p:cNvSpPr/>
            <p:nvPr/>
          </p:nvSpPr>
          <p:spPr>
            <a:xfrm>
              <a:off x="4952693" y="893991"/>
              <a:ext cx="474928" cy="182945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28575" cmpd="sng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54" name="Straight Connector 53"/>
            <p:cNvCxnSpPr>
              <a:stCxn id="58" idx="4"/>
            </p:cNvCxnSpPr>
            <p:nvPr/>
          </p:nvCxnSpPr>
          <p:spPr>
            <a:xfrm flipV="1">
              <a:off x="4282205" y="1029293"/>
              <a:ext cx="774616" cy="182945"/>
            </a:xfrm>
            <a:prstGeom prst="line">
              <a:avLst/>
            </a:prstGeom>
            <a:ln w="19050" cap="rnd" cmpd="sng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Can 57"/>
            <p:cNvSpPr/>
            <p:nvPr/>
          </p:nvSpPr>
          <p:spPr>
            <a:xfrm>
              <a:off x="3807275" y="1120766"/>
              <a:ext cx="474930" cy="181040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28575" cmpd="sng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59" name="Straight Connector 58"/>
            <p:cNvCxnSpPr>
              <a:stCxn id="60" idx="2"/>
              <a:endCxn id="52" idx="4"/>
            </p:cNvCxnSpPr>
            <p:nvPr/>
          </p:nvCxnSpPr>
          <p:spPr>
            <a:xfrm flipH="1" flipV="1">
              <a:off x="5427622" y="985463"/>
              <a:ext cx="421595" cy="1905"/>
            </a:xfrm>
            <a:prstGeom prst="line">
              <a:avLst/>
            </a:prstGeom>
            <a:ln w="19050" cap="rnd" cmpd="sng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Oval 59"/>
            <p:cNvSpPr/>
            <p:nvPr/>
          </p:nvSpPr>
          <p:spPr>
            <a:xfrm>
              <a:off x="5849216" y="909236"/>
              <a:ext cx="149845" cy="158171"/>
            </a:xfrm>
            <a:prstGeom prst="ellipse">
              <a:avLst/>
            </a:prstGeom>
            <a:solidFill>
              <a:schemeClr val="bg1"/>
            </a:solidFill>
            <a:ln w="38100" cmpd="sng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2666938" y="756782"/>
              <a:ext cx="149843" cy="158171"/>
            </a:xfrm>
            <a:prstGeom prst="ellipse">
              <a:avLst/>
            </a:prstGeom>
            <a:noFill/>
            <a:ln w="38100" cmpd="sng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dirty="0">
                <a:solidFill>
                  <a:srgbClr val="FFFFFF"/>
                </a:solidFill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>
              <a:off x="3388221" y="827291"/>
              <a:ext cx="2613379" cy="398288"/>
            </a:xfrm>
            <a:custGeom>
              <a:avLst/>
              <a:gdLst>
                <a:gd name="connsiteX0" fmla="*/ 0 w 2613758"/>
                <a:gd name="connsiteY0" fmla="*/ 0 h 398742"/>
                <a:gd name="connsiteX1" fmla="*/ 634981 w 2613758"/>
                <a:gd name="connsiteY1" fmla="*/ 398742 h 398742"/>
                <a:gd name="connsiteX2" fmla="*/ 1808957 w 2613758"/>
                <a:gd name="connsiteY2" fmla="*/ 155066 h 398742"/>
                <a:gd name="connsiteX3" fmla="*/ 2613758 w 2613758"/>
                <a:gd name="connsiteY3" fmla="*/ 155066 h 398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13758" h="398742">
                  <a:moveTo>
                    <a:pt x="0" y="0"/>
                  </a:moveTo>
                  <a:lnTo>
                    <a:pt x="634981" y="398742"/>
                  </a:lnTo>
                  <a:lnTo>
                    <a:pt x="1808957" y="155066"/>
                  </a:lnTo>
                  <a:lnTo>
                    <a:pt x="2613758" y="155066"/>
                  </a:lnTo>
                </a:path>
              </a:pathLst>
            </a:custGeom>
            <a:ln w="38100" cmpd="sng">
              <a:solidFill>
                <a:srgbClr val="FF66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6002774" y="673249"/>
              <a:ext cx="332258" cy="517064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>
                <a:defRPr/>
              </a:pPr>
              <a:r>
                <a:rPr lang="en-US" sz="2200" b="1" dirty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B</a:t>
              </a:r>
            </a:p>
          </p:txBody>
        </p:sp>
      </p:grp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1827213" y="1668463"/>
            <a:ext cx="2670175" cy="617537"/>
          </a:xfrm>
          <a:prstGeom prst="rect">
            <a:avLst/>
          </a:prstGeom>
          <a:solidFill>
            <a:schemeClr val="bg1"/>
          </a:solidFill>
          <a:ln w="9525">
            <a:solidFill>
              <a:srgbClr val="BFBFBF"/>
            </a:solidFill>
            <a:miter lim="800000"/>
            <a:headEnd/>
            <a:tailEnd/>
          </a:ln>
        </p:spPr>
        <p:txBody>
          <a:bodyPr wrap="none" lIns="64008" tIns="32004" rIns="64008" bIns="32004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“If a packet is going to B, </a:t>
            </a:r>
            <a:br>
              <a:rPr lang="en-US" sz="1800"/>
            </a:br>
            <a:r>
              <a:rPr lang="en-US" sz="1800"/>
              <a:t>then send it to output 3”</a:t>
            </a:r>
          </a:p>
        </p:txBody>
      </p:sp>
      <p:sp>
        <p:nvSpPr>
          <p:cNvPr id="101" name="TextBox 100"/>
          <p:cNvSpPr txBox="1">
            <a:spLocks noChangeArrowheads="1"/>
          </p:cNvSpPr>
          <p:nvPr/>
        </p:nvSpPr>
        <p:spPr bwMode="auto">
          <a:xfrm>
            <a:off x="3797300" y="317500"/>
            <a:ext cx="5219700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4008" tIns="32004" rIns="64008" bIns="32004">
            <a:spAutoFit/>
          </a:bodyPr>
          <a:lstStyle>
            <a:lvl1pPr marL="358775" indent="-3587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buFont typeface="Arial" charset="0"/>
              <a:buAutoNum type="arabicPeriod"/>
            </a:pPr>
            <a:r>
              <a:rPr lang="en-US" sz="1800"/>
              <a:t>Figure out which routers and links are present.</a:t>
            </a:r>
          </a:p>
          <a:p>
            <a:pPr eaLnBrk="1" hangingPunct="1">
              <a:buFont typeface="Arial" charset="0"/>
              <a:buAutoNum type="arabicPeriod"/>
            </a:pPr>
            <a:r>
              <a:rPr lang="en-US" sz="1800"/>
              <a:t>Run Dijkstra’s algorithm to find shortest paths.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13800-9833-F549-80FC-C3497A40B0B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62884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695E-6 4.55843E-6 L -0.00055 -0.07617 " pathEditMode="relative" ptsTypes="AA">
                                      <p:cBhvr>
                                        <p:cTn id="6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1982 " pathEditMode="relative" ptsTypes="AA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5"/>
                                            </p:cond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69503E-6 -6.96105E-6 L 0.12514 -6.96105E-6 " pathEditMode="relative" ptsTypes="AA">
                                      <p:cBhvr>
                                        <p:cTn id="3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405 0.00115 L 0.33612 0.20478 L 0.62177 0.10258 L 0.79943 0.10431 " pathEditMode="relative" ptsTypes="AAAA">
                                      <p:cBhvr>
                                        <p:cTn id="42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0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extBox 1"/>
          <p:cNvSpPr txBox="1">
            <a:spLocks noChangeArrowheads="1"/>
          </p:cNvSpPr>
          <p:nvPr/>
        </p:nvSpPr>
        <p:spPr bwMode="auto">
          <a:xfrm>
            <a:off x="4048125" y="-112713"/>
            <a:ext cx="981075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100" dirty="0">
                <a:solidFill>
                  <a:srgbClr val="000000"/>
                </a:solidFill>
              </a:rPr>
              <a:t>95%</a:t>
            </a:r>
          </a:p>
        </p:txBody>
      </p:sp>
      <p:sp>
        <p:nvSpPr>
          <p:cNvPr id="58370" name="TextBox 65"/>
          <p:cNvSpPr txBox="1">
            <a:spLocks noChangeArrowheads="1"/>
          </p:cNvSpPr>
          <p:nvPr/>
        </p:nvSpPr>
        <p:spPr bwMode="auto">
          <a:xfrm>
            <a:off x="4114800" y="801688"/>
            <a:ext cx="758825" cy="56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100" dirty="0">
                <a:solidFill>
                  <a:srgbClr val="000000"/>
                </a:solidFill>
              </a:rPr>
              <a:t>5%</a:t>
            </a:r>
          </a:p>
        </p:txBody>
      </p:sp>
      <p:cxnSp>
        <p:nvCxnSpPr>
          <p:cNvPr id="36" name="Straight Connector 35"/>
          <p:cNvCxnSpPr>
            <a:stCxn id="47" idx="6"/>
          </p:cNvCxnSpPr>
          <p:nvPr/>
        </p:nvCxnSpPr>
        <p:spPr>
          <a:xfrm>
            <a:off x="1258888" y="3332163"/>
            <a:ext cx="812800" cy="14287"/>
          </a:xfrm>
          <a:prstGeom prst="line">
            <a:avLst/>
          </a:prstGeom>
          <a:ln w="5715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2892425" y="3022600"/>
            <a:ext cx="1600200" cy="255588"/>
          </a:xfrm>
          <a:prstGeom prst="line">
            <a:avLst/>
          </a:prstGeom>
          <a:ln w="57150" cap="rnd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2655888" y="3473450"/>
            <a:ext cx="1166812" cy="842963"/>
          </a:xfrm>
          <a:prstGeom prst="line">
            <a:avLst/>
          </a:prstGeom>
          <a:ln w="57150" cap="rnd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5164138" y="3022600"/>
            <a:ext cx="1335087" cy="703263"/>
          </a:xfrm>
          <a:prstGeom prst="line">
            <a:avLst/>
          </a:prstGeom>
          <a:ln w="57150" cap="rnd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4492625" y="3841750"/>
            <a:ext cx="1709738" cy="474663"/>
          </a:xfrm>
          <a:prstGeom prst="line">
            <a:avLst/>
          </a:prstGeom>
          <a:ln w="57150" cap="rnd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45" idx="2"/>
          </p:cNvCxnSpPr>
          <p:nvPr/>
        </p:nvCxnSpPr>
        <p:spPr>
          <a:xfrm flipH="1" flipV="1">
            <a:off x="7023100" y="3725863"/>
            <a:ext cx="930275" cy="6350"/>
          </a:xfrm>
          <a:prstGeom prst="line">
            <a:avLst/>
          </a:prstGeom>
          <a:ln w="57150" cap="rnd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953375" y="3524250"/>
            <a:ext cx="331788" cy="414338"/>
          </a:xfrm>
          <a:prstGeom prst="ellipse">
            <a:avLst/>
          </a:prstGeom>
          <a:solidFill>
            <a:schemeClr val="bg1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4008" tIns="32004" rIns="64008" bIns="32004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927100" y="3125788"/>
            <a:ext cx="331788" cy="412750"/>
          </a:xfrm>
          <a:prstGeom prst="ellipse">
            <a:avLst/>
          </a:prstGeom>
          <a:noFill/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4008" tIns="32004" rIns="64008" bIns="32004" anchor="ctr"/>
          <a:lstStyle/>
          <a:p>
            <a:pPr algn="ctr">
              <a:defRPr/>
            </a:pP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49" name="Can 48"/>
          <p:cNvSpPr/>
          <p:nvPr/>
        </p:nvSpPr>
        <p:spPr>
          <a:xfrm>
            <a:off x="2096274" y="2966531"/>
            <a:ext cx="1048799" cy="707589"/>
          </a:xfrm>
          <a:prstGeom prst="can">
            <a:avLst>
              <a:gd name="adj" fmla="val 34162"/>
            </a:avLst>
          </a:prstGeom>
          <a:solidFill>
            <a:schemeClr val="bg1"/>
          </a:solidFill>
          <a:ln w="28575" cmpd="sng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4008" tIns="32004" rIns="64008" bIns="32004" anchor="ctr">
            <a:prstTxWarp prst="textChevronInverted">
              <a:avLst>
                <a:gd name="adj" fmla="val 80149"/>
              </a:avLst>
            </a:prstTxWarp>
          </a:bodyPr>
          <a:lstStyle/>
          <a:p>
            <a:pPr algn="ctr">
              <a:defRPr/>
            </a:pPr>
            <a:r>
              <a:rPr lang="en-US" sz="1000" dirty="0">
                <a:solidFill>
                  <a:schemeClr val="tx1">
                    <a:lumMod val="65000"/>
                  </a:schemeClr>
                </a:solidFill>
              </a:rPr>
              <a:t> Hardware </a:t>
            </a:r>
          </a:p>
        </p:txBody>
      </p:sp>
      <p:sp>
        <p:nvSpPr>
          <p:cNvPr id="52" name="Can 51"/>
          <p:cNvSpPr/>
          <p:nvPr/>
        </p:nvSpPr>
        <p:spPr>
          <a:xfrm>
            <a:off x="3444384" y="3938501"/>
            <a:ext cx="1048799" cy="707589"/>
          </a:xfrm>
          <a:prstGeom prst="can">
            <a:avLst>
              <a:gd name="adj" fmla="val 34162"/>
            </a:avLst>
          </a:prstGeom>
          <a:solidFill>
            <a:schemeClr val="bg1"/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4008" tIns="32004" rIns="64008" bIns="32004" anchor="ctr">
            <a:prstTxWarp prst="textChevronInverted">
              <a:avLst>
                <a:gd name="adj" fmla="val 80149"/>
              </a:avLst>
            </a:prstTxWarp>
          </a:bodyPr>
          <a:lstStyle/>
          <a:p>
            <a:pPr algn="ctr">
              <a:defRPr/>
            </a:pPr>
            <a:r>
              <a:rPr lang="en-US" sz="1000" dirty="0">
                <a:solidFill>
                  <a:srgbClr val="000000"/>
                </a:solidFill>
              </a:rPr>
              <a:t> Hardware </a:t>
            </a:r>
          </a:p>
        </p:txBody>
      </p:sp>
      <p:sp>
        <p:nvSpPr>
          <p:cNvPr id="54" name="Can 53"/>
          <p:cNvSpPr/>
          <p:nvPr/>
        </p:nvSpPr>
        <p:spPr>
          <a:xfrm>
            <a:off x="4388368" y="2656266"/>
            <a:ext cx="1048799" cy="707589"/>
          </a:xfrm>
          <a:prstGeom prst="can">
            <a:avLst>
              <a:gd name="adj" fmla="val 34162"/>
            </a:avLst>
          </a:prstGeom>
          <a:solidFill>
            <a:schemeClr val="bg1"/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4008" tIns="32004" rIns="64008" bIns="32004" anchor="ctr">
            <a:prstTxWarp prst="textChevronInverted">
              <a:avLst>
                <a:gd name="adj" fmla="val 80149"/>
              </a:avLst>
            </a:prstTxWarp>
          </a:bodyPr>
          <a:lstStyle/>
          <a:p>
            <a:pPr algn="ctr">
              <a:defRPr/>
            </a:pPr>
            <a:r>
              <a:rPr lang="en-US" sz="1000" dirty="0">
                <a:solidFill>
                  <a:srgbClr val="000000"/>
                </a:solidFill>
              </a:rPr>
              <a:t> Hardware </a:t>
            </a:r>
          </a:p>
        </p:txBody>
      </p:sp>
      <p:sp>
        <p:nvSpPr>
          <p:cNvPr id="58" name="Can 57"/>
          <p:cNvSpPr/>
          <p:nvPr/>
        </p:nvSpPr>
        <p:spPr>
          <a:xfrm>
            <a:off x="6061701" y="3368961"/>
            <a:ext cx="1048799" cy="707589"/>
          </a:xfrm>
          <a:prstGeom prst="can">
            <a:avLst>
              <a:gd name="adj" fmla="val 34162"/>
            </a:avLst>
          </a:prstGeom>
          <a:solidFill>
            <a:schemeClr val="bg1"/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4008" tIns="32004" rIns="64008" bIns="32004" anchor="ctr">
            <a:prstTxWarp prst="textChevronInverted">
              <a:avLst>
                <a:gd name="adj" fmla="val 80149"/>
              </a:avLst>
            </a:prstTxWarp>
          </a:bodyPr>
          <a:lstStyle/>
          <a:p>
            <a:pPr algn="ctr">
              <a:defRPr/>
            </a:pPr>
            <a:r>
              <a:rPr lang="en-US" sz="1000" dirty="0">
                <a:solidFill>
                  <a:srgbClr val="000000"/>
                </a:solidFill>
              </a:rPr>
              <a:t> Hardware 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2620963" y="2516188"/>
            <a:ext cx="0" cy="5461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3951288" y="3632200"/>
            <a:ext cx="0" cy="40163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4919663" y="2354263"/>
            <a:ext cx="0" cy="40322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6575425" y="3078163"/>
            <a:ext cx="0" cy="40163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8318618" y="3363803"/>
            <a:ext cx="207661" cy="541687"/>
          </a:xfrm>
          <a:prstGeom prst="rect">
            <a:avLst/>
          </a:prstGeom>
          <a:noFill/>
        </p:spPr>
        <p:txBody>
          <a:bodyPr lIns="64008" tIns="32004" rIns="64008" bIns="32004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1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B</a:t>
            </a:r>
          </a:p>
        </p:txBody>
      </p:sp>
      <p:sp>
        <p:nvSpPr>
          <p:cNvPr id="72" name="Can 71"/>
          <p:cNvSpPr/>
          <p:nvPr/>
        </p:nvSpPr>
        <p:spPr>
          <a:xfrm>
            <a:off x="4388368" y="2093393"/>
            <a:ext cx="1048799" cy="707589"/>
          </a:xfrm>
          <a:prstGeom prst="can">
            <a:avLst>
              <a:gd name="adj" fmla="val 34162"/>
            </a:avLst>
          </a:prstGeom>
          <a:solidFill>
            <a:schemeClr val="bg1"/>
          </a:solidFill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4008" tIns="32004" rIns="64008" bIns="32004" anchor="ctr">
            <a:prstTxWarp prst="textChevronInverted">
              <a:avLst>
                <a:gd name="adj" fmla="val 80149"/>
              </a:avLst>
            </a:prstTxWarp>
          </a:bodyPr>
          <a:lstStyle/>
          <a:p>
            <a:pPr algn="ctr">
              <a:defRPr/>
            </a:pPr>
            <a:r>
              <a:rPr lang="en-US" sz="1000" dirty="0">
                <a:solidFill>
                  <a:srgbClr val="000000"/>
                </a:solidFill>
              </a:rPr>
              <a:t> Software </a:t>
            </a:r>
          </a:p>
        </p:txBody>
      </p:sp>
      <p:sp>
        <p:nvSpPr>
          <p:cNvPr id="73" name="Can 72"/>
          <p:cNvSpPr/>
          <p:nvPr/>
        </p:nvSpPr>
        <p:spPr>
          <a:xfrm>
            <a:off x="6061701" y="2806088"/>
            <a:ext cx="1048799" cy="707589"/>
          </a:xfrm>
          <a:prstGeom prst="can">
            <a:avLst>
              <a:gd name="adj" fmla="val 34162"/>
            </a:avLst>
          </a:prstGeom>
          <a:solidFill>
            <a:schemeClr val="bg1"/>
          </a:solidFill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4008" tIns="32004" rIns="64008" bIns="32004" anchor="ctr">
            <a:prstTxWarp prst="textChevronInverted">
              <a:avLst>
                <a:gd name="adj" fmla="val 80149"/>
              </a:avLst>
            </a:prstTxWarp>
          </a:bodyPr>
          <a:lstStyle/>
          <a:p>
            <a:pPr algn="ctr">
              <a:defRPr/>
            </a:pPr>
            <a:r>
              <a:rPr lang="en-US" sz="1000" dirty="0">
                <a:solidFill>
                  <a:srgbClr val="000000"/>
                </a:solidFill>
              </a:rPr>
              <a:t> Software </a:t>
            </a:r>
          </a:p>
        </p:txBody>
      </p:sp>
      <p:sp>
        <p:nvSpPr>
          <p:cNvPr id="74" name="Can 73"/>
          <p:cNvSpPr/>
          <p:nvPr/>
        </p:nvSpPr>
        <p:spPr>
          <a:xfrm>
            <a:off x="3444384" y="3375627"/>
            <a:ext cx="1048799" cy="707589"/>
          </a:xfrm>
          <a:prstGeom prst="can">
            <a:avLst>
              <a:gd name="adj" fmla="val 34162"/>
            </a:avLst>
          </a:prstGeom>
          <a:solidFill>
            <a:schemeClr val="bg1"/>
          </a:solidFill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4008" tIns="32004" rIns="64008" bIns="32004" anchor="ctr">
            <a:prstTxWarp prst="textChevronInverted">
              <a:avLst>
                <a:gd name="adj" fmla="val 80149"/>
              </a:avLst>
            </a:prstTxWarp>
          </a:bodyPr>
          <a:lstStyle/>
          <a:p>
            <a:pPr algn="ctr">
              <a:defRPr/>
            </a:pPr>
            <a:r>
              <a:rPr lang="en-US" sz="1000" dirty="0">
                <a:solidFill>
                  <a:srgbClr val="000000"/>
                </a:solidFill>
              </a:rPr>
              <a:t> Software </a:t>
            </a:r>
          </a:p>
        </p:txBody>
      </p:sp>
      <p:sp>
        <p:nvSpPr>
          <p:cNvPr id="75" name="Can 74"/>
          <p:cNvSpPr/>
          <p:nvPr/>
        </p:nvSpPr>
        <p:spPr>
          <a:xfrm>
            <a:off x="2096274" y="2403657"/>
            <a:ext cx="1048799" cy="707589"/>
          </a:xfrm>
          <a:prstGeom prst="can">
            <a:avLst>
              <a:gd name="adj" fmla="val 34162"/>
            </a:avLst>
          </a:prstGeom>
          <a:solidFill>
            <a:schemeClr val="bg1"/>
          </a:solidFill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4008" tIns="32004" rIns="64008" bIns="32004" anchor="ctr">
            <a:prstTxWarp prst="textChevronInverted">
              <a:avLst>
                <a:gd name="adj" fmla="val 80149"/>
              </a:avLst>
            </a:prstTxWarp>
          </a:bodyPr>
          <a:lstStyle/>
          <a:p>
            <a:pPr algn="ctr">
              <a:defRPr/>
            </a:pPr>
            <a:r>
              <a:rPr lang="en-US" sz="1000" dirty="0">
                <a:solidFill>
                  <a:srgbClr val="000000"/>
                </a:solidFill>
              </a:rPr>
              <a:t> Software </a:t>
            </a:r>
          </a:p>
        </p:txBody>
      </p:sp>
      <p:pic>
        <p:nvPicPr>
          <p:cNvPr id="3" name="Picture 2" descr="Screen Shot 2014-04-27 at 11.13.28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752600"/>
            <a:ext cx="5446713" cy="5675313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394" name="TextBox 84"/>
          <p:cNvSpPr txBox="1">
            <a:spLocks noChangeArrowheads="1"/>
          </p:cNvSpPr>
          <p:nvPr/>
        </p:nvSpPr>
        <p:spPr bwMode="auto">
          <a:xfrm>
            <a:off x="3797300" y="317500"/>
            <a:ext cx="5219700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4008" tIns="32004" rIns="64008" bIns="32004">
            <a:spAutoFit/>
          </a:bodyPr>
          <a:lstStyle>
            <a:lvl1pPr marL="358775" indent="-3587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buFont typeface="Arial" charset="0"/>
              <a:buAutoNum type="arabicPeriod"/>
            </a:pPr>
            <a:r>
              <a:rPr lang="en-US" sz="1800"/>
              <a:t>Figure out which routers and links are present.</a:t>
            </a:r>
          </a:p>
          <a:p>
            <a:pPr eaLnBrk="1" hangingPunct="1">
              <a:buFont typeface="Arial" charset="0"/>
              <a:buAutoNum type="arabicPeriod"/>
            </a:pPr>
            <a:r>
              <a:rPr lang="en-US" sz="1800"/>
              <a:t>Run Dijkstra’s algorithm to find shortest paths.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13800-9833-F549-80FC-C3497A40B0B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42236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Traffic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327" y="1423512"/>
            <a:ext cx="8896614" cy="307780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Which paths to use to deliver traffic?</a:t>
            </a:r>
          </a:p>
          <a:p>
            <a:endParaRPr lang="en-US" sz="900" dirty="0">
              <a:solidFill>
                <a:srgbClr val="D1140E"/>
              </a:solidFill>
              <a:latin typeface="Arial" charset="0"/>
              <a:cs typeface="Arial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How to control paths? </a:t>
            </a:r>
          </a:p>
          <a:p>
            <a:pPr marL="457200" indent="-457200">
              <a:buFont typeface="Lucida Grande"/>
              <a:buChar char="-"/>
            </a:pPr>
            <a:r>
              <a:rPr lang="en-US" sz="2400" dirty="0">
                <a:solidFill>
                  <a:srgbClr val="D1140E"/>
                </a:solidFill>
                <a:latin typeface="Arial" charset="0"/>
                <a:cs typeface="Arial" charset="0"/>
              </a:rPr>
              <a:t>Set link weights used by routing protocol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2785032" y="4814343"/>
            <a:ext cx="287337" cy="252412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3647044" y="5485855"/>
            <a:ext cx="287338" cy="252413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3742294" y="4226968"/>
            <a:ext cx="287338" cy="250825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4509057" y="4898480"/>
            <a:ext cx="287337" cy="252413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5371069" y="5485855"/>
            <a:ext cx="287338" cy="252413"/>
          </a:xfrm>
          <a:prstGeom prst="ellipse">
            <a:avLst/>
          </a:prstGeom>
          <a:solidFill>
            <a:srgbClr val="3333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5371069" y="4226968"/>
            <a:ext cx="287338" cy="250825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4604307" y="5990680"/>
            <a:ext cx="287337" cy="252413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6328332" y="4814343"/>
            <a:ext cx="287337" cy="252412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 flipV="1">
            <a:off x="3072369" y="4393655"/>
            <a:ext cx="669925" cy="5048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>
            <a:off x="3023157" y="5038180"/>
            <a:ext cx="623887" cy="531813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>
            <a:off x="3982007" y="4407943"/>
            <a:ext cx="574675" cy="5318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3886757" y="5654130"/>
            <a:ext cx="717550" cy="4206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 flipV="1">
            <a:off x="3918507" y="5108030"/>
            <a:ext cx="638175" cy="420688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>
            <a:off x="4748769" y="5122318"/>
            <a:ext cx="654050" cy="392112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 flipV="1">
            <a:off x="4844019" y="5696993"/>
            <a:ext cx="590550" cy="3349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 flipV="1">
            <a:off x="4796394" y="4939755"/>
            <a:ext cx="1531938" cy="98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>
            <a:off x="3997882" y="4338093"/>
            <a:ext cx="1373187" cy="142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Line 21"/>
          <p:cNvSpPr>
            <a:spLocks noChangeShapeType="1"/>
          </p:cNvSpPr>
          <p:nvPr/>
        </p:nvSpPr>
        <p:spPr bwMode="auto">
          <a:xfrm>
            <a:off x="5642532" y="4436518"/>
            <a:ext cx="766762" cy="419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Text Box 22"/>
          <p:cNvSpPr txBox="1">
            <a:spLocks noChangeArrowheads="1"/>
          </p:cNvSpPr>
          <p:nvPr/>
        </p:nvSpPr>
        <p:spPr bwMode="auto">
          <a:xfrm>
            <a:off x="3115232" y="417299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/>
              <a:t>3</a:t>
            </a:r>
          </a:p>
        </p:txBody>
      </p:sp>
      <p:sp>
        <p:nvSpPr>
          <p:cNvPr id="24" name="Text Box 23"/>
          <p:cNvSpPr txBox="1">
            <a:spLocks noChangeArrowheads="1"/>
          </p:cNvSpPr>
          <p:nvPr/>
        </p:nvSpPr>
        <p:spPr bwMode="auto">
          <a:xfrm>
            <a:off x="4472544" y="3823743"/>
            <a:ext cx="334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/>
              <a:t>2</a:t>
            </a:r>
          </a:p>
        </p:txBody>
      </p:sp>
      <p:sp>
        <p:nvSpPr>
          <p:cNvPr id="25" name="Text Box 24"/>
          <p:cNvSpPr txBox="1">
            <a:spLocks noChangeArrowheads="1"/>
          </p:cNvSpPr>
          <p:nvPr/>
        </p:nvSpPr>
        <p:spPr bwMode="auto">
          <a:xfrm>
            <a:off x="3227944" y="484609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/>
              <a:t>2</a:t>
            </a:r>
          </a:p>
        </p:txBody>
      </p:sp>
      <p:sp>
        <p:nvSpPr>
          <p:cNvPr id="26" name="Text Box 25"/>
          <p:cNvSpPr txBox="1">
            <a:spLocks noChangeArrowheads="1"/>
          </p:cNvSpPr>
          <p:nvPr/>
        </p:nvSpPr>
        <p:spPr bwMode="auto">
          <a:xfrm>
            <a:off x="4232832" y="427141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/>
              <a:t>1</a:t>
            </a:r>
          </a:p>
        </p:txBody>
      </p:sp>
      <p:sp>
        <p:nvSpPr>
          <p:cNvPr id="27" name="Text Box 26"/>
          <p:cNvSpPr txBox="1">
            <a:spLocks noChangeArrowheads="1"/>
          </p:cNvSpPr>
          <p:nvPr/>
        </p:nvSpPr>
        <p:spPr bwMode="auto">
          <a:xfrm>
            <a:off x="3862944" y="4887368"/>
            <a:ext cx="334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/>
              <a:t>1</a:t>
            </a:r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5207557" y="450954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/>
              <a:t>3</a:t>
            </a:r>
          </a:p>
        </p:txBody>
      </p:sp>
      <p:sp>
        <p:nvSpPr>
          <p:cNvPr id="29" name="Text Box 28"/>
          <p:cNvSpPr txBox="1">
            <a:spLocks noChangeArrowheads="1"/>
          </p:cNvSpPr>
          <p:nvPr/>
        </p:nvSpPr>
        <p:spPr bwMode="auto">
          <a:xfrm>
            <a:off x="5909232" y="410314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/>
              <a:t>1</a:t>
            </a:r>
          </a:p>
        </p:txBody>
      </p:sp>
      <p:sp>
        <p:nvSpPr>
          <p:cNvPr id="30" name="Text Box 29"/>
          <p:cNvSpPr txBox="1">
            <a:spLocks noChangeArrowheads="1"/>
          </p:cNvSpPr>
          <p:nvPr/>
        </p:nvSpPr>
        <p:spPr bwMode="auto">
          <a:xfrm>
            <a:off x="3881994" y="5728743"/>
            <a:ext cx="338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/>
              <a:t>4</a:t>
            </a:r>
          </a:p>
        </p:txBody>
      </p:sp>
      <p:sp>
        <p:nvSpPr>
          <p:cNvPr id="31" name="Text Box 30"/>
          <p:cNvSpPr txBox="1">
            <a:spLocks noChangeArrowheads="1"/>
          </p:cNvSpPr>
          <p:nvPr/>
        </p:nvSpPr>
        <p:spPr bwMode="auto">
          <a:xfrm>
            <a:off x="5063094" y="494451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/>
              <a:t>5</a:t>
            </a:r>
          </a:p>
        </p:txBody>
      </p:sp>
      <p:sp>
        <p:nvSpPr>
          <p:cNvPr id="32" name="Text Box 31"/>
          <p:cNvSpPr txBox="1">
            <a:spLocks noChangeArrowheads="1"/>
          </p:cNvSpPr>
          <p:nvPr/>
        </p:nvSpPr>
        <p:spPr bwMode="auto">
          <a:xfrm>
            <a:off x="5128182" y="575573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/>
              <a:t>3</a:t>
            </a:r>
          </a:p>
        </p:txBody>
      </p:sp>
      <p:sp>
        <p:nvSpPr>
          <p:cNvPr id="33" name="Oval 32"/>
          <p:cNvSpPr>
            <a:spLocks noChangeArrowheads="1"/>
          </p:cNvSpPr>
          <p:nvPr/>
        </p:nvSpPr>
        <p:spPr bwMode="auto">
          <a:xfrm>
            <a:off x="2432607" y="3777705"/>
            <a:ext cx="4598987" cy="26749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Line 33"/>
          <p:cNvSpPr>
            <a:spLocks noChangeShapeType="1"/>
          </p:cNvSpPr>
          <p:nvPr/>
        </p:nvSpPr>
        <p:spPr bwMode="auto">
          <a:xfrm flipH="1" flipV="1">
            <a:off x="1826182" y="4619080"/>
            <a:ext cx="958850" cy="293688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arrow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Line 34"/>
          <p:cNvSpPr>
            <a:spLocks noChangeShapeType="1"/>
          </p:cNvSpPr>
          <p:nvPr/>
        </p:nvSpPr>
        <p:spPr bwMode="auto">
          <a:xfrm flipH="1">
            <a:off x="1794432" y="5023893"/>
            <a:ext cx="1006475" cy="196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Line 35"/>
          <p:cNvSpPr>
            <a:spLocks noChangeShapeType="1"/>
          </p:cNvSpPr>
          <p:nvPr/>
        </p:nvSpPr>
        <p:spPr bwMode="auto">
          <a:xfrm>
            <a:off x="5658407" y="5612855"/>
            <a:ext cx="1612900" cy="6985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Line 36"/>
          <p:cNvSpPr>
            <a:spLocks noChangeShapeType="1"/>
          </p:cNvSpPr>
          <p:nvPr/>
        </p:nvSpPr>
        <p:spPr bwMode="auto">
          <a:xfrm>
            <a:off x="5610782" y="5711280"/>
            <a:ext cx="1117600" cy="474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Line 37"/>
          <p:cNvSpPr>
            <a:spLocks noChangeShapeType="1"/>
          </p:cNvSpPr>
          <p:nvPr/>
        </p:nvSpPr>
        <p:spPr bwMode="auto">
          <a:xfrm flipH="1">
            <a:off x="6583919" y="4673055"/>
            <a:ext cx="1006475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Line 38"/>
          <p:cNvSpPr>
            <a:spLocks noChangeShapeType="1"/>
          </p:cNvSpPr>
          <p:nvPr/>
        </p:nvSpPr>
        <p:spPr bwMode="auto">
          <a:xfrm>
            <a:off x="3273982" y="3517355"/>
            <a:ext cx="574675" cy="715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Line 39"/>
          <p:cNvSpPr>
            <a:spLocks noChangeShapeType="1"/>
          </p:cNvSpPr>
          <p:nvPr/>
        </p:nvSpPr>
        <p:spPr bwMode="auto">
          <a:xfrm flipH="1">
            <a:off x="2758044" y="5665243"/>
            <a:ext cx="915988" cy="511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Text Box 46"/>
          <p:cNvSpPr txBox="1">
            <a:spLocks noChangeArrowheads="1"/>
          </p:cNvSpPr>
          <p:nvPr/>
        </p:nvSpPr>
        <p:spPr bwMode="auto">
          <a:xfrm>
            <a:off x="3855007" y="4846093"/>
            <a:ext cx="33655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solidFill>
                  <a:srgbClr val="FF9900"/>
                </a:solidFill>
              </a:rPr>
              <a:t>3</a:t>
            </a:r>
          </a:p>
        </p:txBody>
      </p:sp>
      <p:sp>
        <p:nvSpPr>
          <p:cNvPr id="42" name="Oval 45"/>
          <p:cNvSpPr>
            <a:spLocks noChangeArrowheads="1"/>
          </p:cNvSpPr>
          <p:nvPr/>
        </p:nvSpPr>
        <p:spPr bwMode="auto">
          <a:xfrm>
            <a:off x="3742294" y="4903243"/>
            <a:ext cx="554038" cy="431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Freeform 48"/>
          <p:cNvSpPr>
            <a:spLocks/>
          </p:cNvSpPr>
          <p:nvPr/>
        </p:nvSpPr>
        <p:spPr bwMode="auto">
          <a:xfrm>
            <a:off x="1764269" y="4860380"/>
            <a:ext cx="5281613" cy="1552575"/>
          </a:xfrm>
          <a:custGeom>
            <a:avLst/>
            <a:gdLst>
              <a:gd name="T0" fmla="*/ 0 w 3327"/>
              <a:gd name="T1" fmla="*/ 0 h 978"/>
              <a:gd name="T2" fmla="*/ 206375 w 3327"/>
              <a:gd name="T3" fmla="*/ 50800 h 978"/>
              <a:gd name="T4" fmla="*/ 996950 w 3327"/>
              <a:gd name="T5" fmla="*/ 277813 h 978"/>
              <a:gd name="T6" fmla="*/ 1725613 w 3327"/>
              <a:gd name="T7" fmla="*/ 841375 h 978"/>
              <a:gd name="T8" fmla="*/ 2867025 w 3327"/>
              <a:gd name="T9" fmla="*/ 1520825 h 978"/>
              <a:gd name="T10" fmla="*/ 4048125 w 3327"/>
              <a:gd name="T11" fmla="*/ 1036638 h 978"/>
              <a:gd name="T12" fmla="*/ 5281613 w 3327"/>
              <a:gd name="T13" fmla="*/ 1139825 h 97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327"/>
              <a:gd name="T22" fmla="*/ 0 h 978"/>
              <a:gd name="T23" fmla="*/ 3327 w 3327"/>
              <a:gd name="T24" fmla="*/ 978 h 97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327" h="978">
                <a:moveTo>
                  <a:pt x="0" y="0"/>
                </a:moveTo>
                <a:cubicBezTo>
                  <a:pt x="12" y="1"/>
                  <a:pt x="25" y="3"/>
                  <a:pt x="130" y="32"/>
                </a:cubicBezTo>
                <a:cubicBezTo>
                  <a:pt x="235" y="61"/>
                  <a:pt x="469" y="92"/>
                  <a:pt x="628" y="175"/>
                </a:cubicBezTo>
                <a:cubicBezTo>
                  <a:pt x="787" y="258"/>
                  <a:pt x="891" y="400"/>
                  <a:pt x="1087" y="530"/>
                </a:cubicBezTo>
                <a:cubicBezTo>
                  <a:pt x="1283" y="660"/>
                  <a:pt x="1562" y="938"/>
                  <a:pt x="1806" y="958"/>
                </a:cubicBezTo>
                <a:cubicBezTo>
                  <a:pt x="2050" y="978"/>
                  <a:pt x="2297" y="693"/>
                  <a:pt x="2550" y="653"/>
                </a:cubicBezTo>
                <a:cubicBezTo>
                  <a:pt x="2803" y="613"/>
                  <a:pt x="3065" y="665"/>
                  <a:pt x="3327" y="718"/>
                </a:cubicBezTo>
              </a:path>
            </a:pathLst>
          </a:custGeom>
          <a:noFill/>
          <a:ln w="50800">
            <a:solidFill>
              <a:srgbClr val="FF9900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13800-9833-F549-80FC-C3497A40B0B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604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1" grpId="0" animBg="1"/>
      <p:bldP spid="42" grpId="0" animBg="1"/>
      <p:bldP spid="4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6609" y="1721674"/>
            <a:ext cx="7792276" cy="4525963"/>
          </a:xfrm>
        </p:spPr>
        <p:txBody>
          <a:bodyPr/>
          <a:lstStyle/>
          <a:p>
            <a:r>
              <a:rPr lang="en-US" dirty="0"/>
              <a:t>The networking “planes”</a:t>
            </a:r>
          </a:p>
          <a:p>
            <a:endParaRPr lang="en-US" dirty="0"/>
          </a:p>
          <a:p>
            <a:r>
              <a:rPr lang="en-US" dirty="0"/>
              <a:t>Traditional network challenges</a:t>
            </a:r>
          </a:p>
          <a:p>
            <a:endParaRPr lang="en-US" dirty="0"/>
          </a:p>
          <a:p>
            <a:r>
              <a:rPr lang="en-US" dirty="0"/>
              <a:t>How SDN changes the network?</a:t>
            </a:r>
          </a:p>
          <a:p>
            <a:endParaRPr lang="en-US" dirty="0"/>
          </a:p>
          <a:p>
            <a:r>
              <a:rPr lang="en-US" dirty="0"/>
              <a:t>Why is SDN happening now? (A brief history)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13800-9833-F549-80FC-C3497A40B0B4}" type="slidenum">
              <a:rPr lang="en-US" smtClean="0"/>
              <a:t>18</a:t>
            </a:fld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220860" y="2849217"/>
            <a:ext cx="607401" cy="36443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2592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Traditional Network Challenges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493324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(Too) many task-specific control mechanisms</a:t>
            </a:r>
          </a:p>
          <a:p>
            <a:pPr lvl="1"/>
            <a:r>
              <a:rPr lang="en-US" dirty="0"/>
              <a:t>Routing, addressing, access control, </a:t>
            </a:r>
            <a:r>
              <a:rPr lang="en-US" dirty="0" err="1"/>
              <a:t>QoS</a:t>
            </a:r>
            <a:endParaRPr lang="en-US" dirty="0"/>
          </a:p>
          <a:p>
            <a:pPr lvl="1"/>
            <a:r>
              <a:rPr lang="en-US" dirty="0"/>
              <a:t>No modularity, limited functionality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Indirect control</a:t>
            </a:r>
          </a:p>
          <a:p>
            <a:pPr lvl="1"/>
            <a:r>
              <a:rPr lang="en-US" dirty="0"/>
              <a:t>Must invert protocol behavior, “coax” it to do what you want</a:t>
            </a:r>
          </a:p>
          <a:p>
            <a:pPr lvl="1"/>
            <a:r>
              <a:rPr lang="en-US" dirty="0"/>
              <a:t>Ex. Changing weights instead of paths for TE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Uncoordinated control</a:t>
            </a:r>
          </a:p>
          <a:p>
            <a:pPr lvl="1"/>
            <a:r>
              <a:rPr lang="en-US" dirty="0"/>
              <a:t>Cannot control which router updates first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13800-9833-F549-80FC-C3497A40B0B4}" type="slidenum">
              <a:rPr lang="en-US" smtClean="0"/>
              <a:t>19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1420303"/>
            <a:ext cx="9144000" cy="5356087"/>
            <a:chOff x="0" y="1472854"/>
            <a:chExt cx="9144000" cy="5356087"/>
          </a:xfrm>
        </p:grpSpPr>
        <p:sp>
          <p:nvSpPr>
            <p:cNvPr id="4" name="Rectangle 3"/>
            <p:cNvSpPr/>
            <p:nvPr/>
          </p:nvSpPr>
          <p:spPr>
            <a:xfrm>
              <a:off x="0" y="1472854"/>
              <a:ext cx="9144000" cy="5356087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711752" y="2627252"/>
              <a:ext cx="5919305" cy="275535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 dirty="0">
                  <a:latin typeface="Arial"/>
                  <a:cs typeface="Arial"/>
                </a:rPr>
                <a:t> The network is</a:t>
              </a:r>
              <a:endParaRPr lang="is-IS" sz="3600" dirty="0">
                <a:latin typeface="Arial"/>
                <a:cs typeface="Arial"/>
              </a:endParaRPr>
            </a:p>
            <a:p>
              <a:pPr marL="742950" lvl="1" indent="-285750">
                <a:buFont typeface="Arial"/>
                <a:buChar char="•"/>
              </a:pPr>
              <a:r>
                <a:rPr lang="is-IS" sz="3600" dirty="0">
                  <a:latin typeface="Arial"/>
                  <a:cs typeface="Arial"/>
                </a:rPr>
                <a:t>Hard to reason about</a:t>
              </a:r>
            </a:p>
            <a:p>
              <a:pPr marL="742950" lvl="1" indent="-285750">
                <a:buFont typeface="Arial"/>
                <a:buChar char="•"/>
              </a:pPr>
              <a:r>
                <a:rPr lang="is-IS" sz="3600" dirty="0">
                  <a:latin typeface="Arial"/>
                  <a:cs typeface="Arial"/>
                </a:rPr>
                <a:t>Hard to evolve</a:t>
              </a:r>
            </a:p>
            <a:p>
              <a:pPr marL="742950" lvl="1" indent="-285750">
                <a:buFont typeface="Arial"/>
                <a:buChar char="•"/>
              </a:pPr>
              <a:r>
                <a:rPr lang="is-IS" sz="3600" dirty="0">
                  <a:latin typeface="Arial"/>
                  <a:cs typeface="Arial"/>
                </a:rPr>
                <a:t>Expensive</a:t>
              </a:r>
              <a:endParaRPr lang="en-US" sz="3600" dirty="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2324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9BC82101-7811-41E9-A2AE-F22C87C32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we have learned</a:t>
            </a:r>
            <a:endParaRPr lang="zh-CN" altLang="en-US" dirty="0"/>
          </a:p>
        </p:txBody>
      </p:sp>
      <p:sp>
        <p:nvSpPr>
          <p:cNvPr id="8" name="内容占位符 3">
            <a:extLst>
              <a:ext uri="{FF2B5EF4-FFF2-40B4-BE49-F238E27FC236}">
                <a16:creationId xmlns:a16="http://schemas.microsoft.com/office/drawing/2014/main" id="{FAACD7A9-F6D9-4E5C-A48E-7D38FF19AFBB}"/>
              </a:ext>
            </a:extLst>
          </p:cNvPr>
          <p:cNvSpPr txBox="1">
            <a:spLocks/>
          </p:cNvSpPr>
          <p:nvPr/>
        </p:nvSpPr>
        <p:spPr>
          <a:xfrm>
            <a:off x="314325" y="1105989"/>
            <a:ext cx="8520822" cy="4741551"/>
          </a:xfrm>
          <a:prstGeom prst="rect">
            <a:avLst/>
          </a:prstGeom>
        </p:spPr>
        <p:txBody>
          <a:bodyPr vert="horz" lIns="34290" tIns="17145" rIns="34290" bIns="17145" rtlCol="0">
            <a:normAutofit fontScale="92500" lnSpcReduction="10000"/>
          </a:bodyPr>
          <a:lstStyle>
            <a:lvl1pPr marL="450850" indent="-4508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7D"/>
              </a:buClr>
              <a:buSzPct val="9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900113" indent="-45085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9999CC"/>
              </a:buClr>
              <a:buSzPct val="80000"/>
              <a:buFont typeface="Wingdings" pitchFamily="2" charset="2"/>
              <a:buChar char="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350000" indent="-4500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0000"/>
              <a:buFont typeface="Wingdings" panose="05000000000000000000" pitchFamily="2" charset="2"/>
              <a:buChar char="Ø"/>
              <a:defRPr sz="2000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9069" indent="-169069" defTabSz="342900">
              <a:spcBef>
                <a:spcPts val="375"/>
              </a:spcBef>
              <a:defRPr/>
            </a:pPr>
            <a:r>
              <a:rPr kumimoji="1" lang="en-US" altLang="zh-CN" dirty="0">
                <a:solidFill>
                  <a:sysClr val="windowText" lastClr="000000"/>
                </a:solidFill>
                <a:sym typeface="Helvetica Light"/>
              </a:rPr>
              <a:t>What is cloud computing </a:t>
            </a:r>
          </a:p>
          <a:p>
            <a:pPr marL="169069" indent="-169069" defTabSz="342900">
              <a:spcBef>
                <a:spcPts val="375"/>
              </a:spcBef>
              <a:defRPr/>
            </a:pPr>
            <a:r>
              <a:rPr kumimoji="1" lang="en-US" altLang="zh-CN" dirty="0">
                <a:solidFill>
                  <a:sysClr val="windowText" lastClr="000000"/>
                </a:solidFill>
                <a:sym typeface="Helvetica Light"/>
              </a:rPr>
              <a:t>Cloud Networking</a:t>
            </a:r>
          </a:p>
          <a:p>
            <a:pPr marL="337542" lvl="1" indent="-169069" defTabSz="342900">
              <a:spcBef>
                <a:spcPts val="188"/>
              </a:spcBef>
              <a:defRPr/>
            </a:pPr>
            <a:r>
              <a:rPr kumimoji="1" lang="en-US" altLang="zh-CN" dirty="0">
                <a:solidFill>
                  <a:sysClr val="windowText" lastClr="000000"/>
                </a:solidFill>
                <a:sym typeface="Helvetica Light"/>
              </a:rPr>
              <a:t>Physical Structure</a:t>
            </a:r>
          </a:p>
          <a:p>
            <a:pPr marL="337542" lvl="1" indent="-169069" defTabSz="342900">
              <a:spcBef>
                <a:spcPts val="188"/>
              </a:spcBef>
              <a:defRPr/>
            </a:pPr>
            <a:r>
              <a:rPr kumimoji="1" lang="en-US" altLang="zh-CN" dirty="0">
                <a:solidFill>
                  <a:sysClr val="windowText" lastClr="000000"/>
                </a:solidFill>
                <a:sym typeface="Helvetica Light"/>
              </a:rPr>
              <a:t>Applications and network traffic</a:t>
            </a:r>
          </a:p>
          <a:p>
            <a:pPr marL="337542" lvl="1" indent="-169069" defTabSz="342900">
              <a:spcBef>
                <a:spcPts val="188"/>
              </a:spcBef>
              <a:defRPr/>
            </a:pPr>
            <a:r>
              <a:rPr kumimoji="1" lang="en-US" altLang="zh-CN" dirty="0">
                <a:solidFill>
                  <a:sysClr val="windowText" lastClr="000000"/>
                </a:solidFill>
                <a:sym typeface="Helvetica Light"/>
              </a:rPr>
              <a:t>Host networking virtualization</a:t>
            </a:r>
          </a:p>
          <a:p>
            <a:pPr marL="337542" lvl="1" indent="-169069" defTabSz="342900">
              <a:spcBef>
                <a:spcPts val="188"/>
              </a:spcBef>
              <a:defRPr/>
            </a:pPr>
            <a:r>
              <a:rPr kumimoji="1" lang="en-US" altLang="zh-CN" dirty="0">
                <a:solidFill>
                  <a:sysClr val="windowText" lastClr="000000"/>
                </a:solidFill>
                <a:sym typeface="Helvetica Light"/>
              </a:rPr>
              <a:t>Addressing &amp; Routing</a:t>
            </a:r>
          </a:p>
          <a:p>
            <a:pPr marL="337542" lvl="1" indent="-169069" defTabSz="342900">
              <a:spcBef>
                <a:spcPts val="188"/>
              </a:spcBef>
              <a:defRPr/>
            </a:pPr>
            <a:r>
              <a:rPr kumimoji="1" lang="en-US" altLang="zh-CN" b="1" dirty="0">
                <a:solidFill>
                  <a:sysClr val="windowText" lastClr="000000"/>
                </a:solidFill>
                <a:sym typeface="Helvetica Light"/>
              </a:rPr>
              <a:t>Congestion control</a:t>
            </a:r>
          </a:p>
          <a:p>
            <a:pPr marL="506250" lvl="2" indent="-168750" defTabSz="342900">
              <a:spcBef>
                <a:spcPts val="188"/>
              </a:spcBef>
              <a:defRPr/>
            </a:pPr>
            <a:r>
              <a:rPr kumimoji="1" lang="en-US" altLang="zh-CN" b="1" dirty="0">
                <a:solidFill>
                  <a:sysClr val="windowText" lastClr="000000"/>
                </a:solidFill>
                <a:sym typeface="Helvetica Light"/>
              </a:rPr>
              <a:t>Congestion control basics</a:t>
            </a:r>
          </a:p>
          <a:p>
            <a:pPr marL="506250" lvl="2" indent="-168750" defTabSz="342900">
              <a:spcBef>
                <a:spcPts val="188"/>
              </a:spcBef>
              <a:defRPr/>
            </a:pPr>
            <a:r>
              <a:rPr kumimoji="1" lang="en-US" altLang="zh-CN" b="1" dirty="0">
                <a:solidFill>
                  <a:sysClr val="windowText" lastClr="000000"/>
                </a:solidFill>
                <a:sym typeface="Helvetica Light"/>
              </a:rPr>
              <a:t>DCTCP</a:t>
            </a:r>
          </a:p>
          <a:p>
            <a:pPr marL="506250" lvl="2" indent="-168750" defTabSz="342900">
              <a:spcBef>
                <a:spcPts val="188"/>
              </a:spcBef>
              <a:defRPr/>
            </a:pPr>
            <a:r>
              <a:rPr kumimoji="1" lang="en-US" altLang="zh-CN" b="1" dirty="0">
                <a:solidFill>
                  <a:sysClr val="windowText" lastClr="000000"/>
                </a:solidFill>
                <a:sym typeface="Helvetica Light"/>
              </a:rPr>
              <a:t>Two latest multi-path transport works of mine</a:t>
            </a:r>
          </a:p>
          <a:p>
            <a:pPr marL="600075" lvl="3" indent="-85725" defTabSz="342900">
              <a:spcBef>
                <a:spcPts val="188"/>
              </a:spcBef>
              <a:defRPr/>
            </a:pPr>
            <a:r>
              <a:rPr kumimoji="1" lang="en-US" altLang="zh-CN" sz="2000" b="1" dirty="0">
                <a:solidFill>
                  <a:sysClr val="windowText" lastClr="000000"/>
                </a:solidFill>
                <a:sym typeface="Helvetica Light"/>
              </a:rPr>
              <a:t>FUSO</a:t>
            </a:r>
          </a:p>
          <a:p>
            <a:pPr marL="600075" lvl="3" indent="-85725" defTabSz="342900">
              <a:spcBef>
                <a:spcPts val="188"/>
              </a:spcBef>
              <a:defRPr/>
            </a:pPr>
            <a:r>
              <a:rPr kumimoji="1" lang="en-US" altLang="zh-CN" sz="2000" b="1" dirty="0">
                <a:solidFill>
                  <a:sysClr val="windowText" lastClr="000000"/>
                </a:solidFill>
                <a:sym typeface="Helvetica Light"/>
              </a:rPr>
              <a:t>MPRDMA</a:t>
            </a:r>
          </a:p>
        </p:txBody>
      </p:sp>
    </p:spTree>
    <p:extLst>
      <p:ext uri="{BB962C8B-B14F-4D97-AF65-F5344CB8AC3E}">
        <p14:creationId xmlns:p14="http://schemas.microsoft.com/office/powerpoint/2010/main" val="202179923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1: Inter-domain Routing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9596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Today’s inter-domain routing protocol, BGP, artificially constrains routes</a:t>
            </a:r>
          </a:p>
          <a:p>
            <a:pPr lvl="1">
              <a:spcBef>
                <a:spcPts val="588"/>
              </a:spcBef>
              <a:buClr>
                <a:srgbClr val="8A0E09"/>
              </a:buClr>
              <a:buFont typeface="Arial" charset="0"/>
              <a:buChar char="-"/>
            </a:pPr>
            <a:r>
              <a:rPr lang="en-US" dirty="0">
                <a:solidFill>
                  <a:srgbClr val="800000"/>
                </a:solidFill>
                <a:ea typeface="ＭＳ Ｐゴシック" charset="0"/>
              </a:rPr>
              <a:t>Routing only on </a:t>
            </a:r>
            <a:r>
              <a:rPr lang="en-US" b="1" dirty="0">
                <a:solidFill>
                  <a:srgbClr val="800000"/>
                </a:solidFill>
                <a:ea typeface="ＭＳ Ｐゴシック" charset="0"/>
              </a:rPr>
              <a:t>destination IP address blocks</a:t>
            </a:r>
            <a:endParaRPr lang="en-US" dirty="0">
              <a:solidFill>
                <a:srgbClr val="800000"/>
              </a:solidFill>
              <a:ea typeface="ＭＳ Ｐゴシック" charset="0"/>
            </a:endParaRPr>
          </a:p>
          <a:p>
            <a:pPr lvl="1">
              <a:spcBef>
                <a:spcPts val="588"/>
              </a:spcBef>
              <a:buClr>
                <a:srgbClr val="8A0E09"/>
              </a:buClr>
              <a:buFont typeface="Arial" charset="0"/>
              <a:buChar char="-"/>
            </a:pPr>
            <a:r>
              <a:rPr lang="en-US" dirty="0">
                <a:solidFill>
                  <a:srgbClr val="800000"/>
                </a:solidFill>
                <a:ea typeface="ＭＳ Ｐゴシック" charset="0"/>
              </a:rPr>
              <a:t>Can only influence </a:t>
            </a:r>
            <a:r>
              <a:rPr lang="en-US" b="1" dirty="0">
                <a:solidFill>
                  <a:srgbClr val="800000"/>
                </a:solidFill>
                <a:ea typeface="ＭＳ Ｐゴシック" charset="0"/>
              </a:rPr>
              <a:t>immediate neighbors</a:t>
            </a:r>
            <a:endParaRPr lang="en-US" dirty="0">
              <a:solidFill>
                <a:srgbClr val="800000"/>
              </a:solidFill>
              <a:ea typeface="ＭＳ Ｐゴシック" charset="0"/>
            </a:endParaRPr>
          </a:p>
          <a:p>
            <a:endParaRPr lang="en-US" dirty="0">
              <a:solidFill>
                <a:srgbClr val="000090"/>
              </a:solidFill>
            </a:endParaRPr>
          </a:p>
          <a:p>
            <a:r>
              <a:rPr lang="en-US" dirty="0"/>
              <a:t>Application-specific peering</a:t>
            </a:r>
          </a:p>
          <a:p>
            <a:pPr lvl="1"/>
            <a:r>
              <a:rPr lang="en-US" dirty="0">
                <a:solidFill>
                  <a:srgbClr val="800000"/>
                </a:solidFill>
              </a:rPr>
              <a:t>Route video traffic one way, and non-video another</a:t>
            </a:r>
          </a:p>
          <a:p>
            <a:r>
              <a:rPr lang="en-US" dirty="0">
                <a:solidFill>
                  <a:srgbClr val="000000"/>
                </a:solidFill>
              </a:rPr>
              <a:t>Blocking denial-of-service traffic</a:t>
            </a:r>
          </a:p>
          <a:p>
            <a:pPr lvl="1"/>
            <a:r>
              <a:rPr lang="en-US" dirty="0">
                <a:solidFill>
                  <a:srgbClr val="800000"/>
                </a:solidFill>
              </a:rPr>
              <a:t>Dropping unwanted traffic further upstream</a:t>
            </a:r>
          </a:p>
          <a:p>
            <a:r>
              <a:rPr lang="en-US" dirty="0">
                <a:solidFill>
                  <a:srgbClr val="000000"/>
                </a:solidFill>
              </a:rPr>
              <a:t>Inbound traffic engineering</a:t>
            </a:r>
          </a:p>
          <a:p>
            <a:pPr lvl="1"/>
            <a:r>
              <a:rPr lang="en-US" dirty="0">
                <a:solidFill>
                  <a:srgbClr val="800000"/>
                </a:solidFill>
              </a:rPr>
              <a:t>Splitting incoming traffic over multiple peering links</a:t>
            </a:r>
          </a:p>
          <a:p>
            <a:pPr>
              <a:spcBef>
                <a:spcPts val="588"/>
              </a:spcBef>
              <a:buClr>
                <a:srgbClr val="8A0E09"/>
              </a:buClr>
            </a:pPr>
            <a:endParaRPr lang="en-US" dirty="0">
              <a:solidFill>
                <a:prstClr val="black"/>
              </a:solidFill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13800-9833-F549-80FC-C3497A40B0B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345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1913" y="5013325"/>
            <a:ext cx="6192837" cy="12239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zh-CN">
                <a:ea typeface="宋体" charset="0"/>
                <a:cs typeface="宋体" charset="0"/>
              </a:rPr>
              <a:t>Two locations, each with data center &amp; front office</a:t>
            </a:r>
          </a:p>
          <a:p>
            <a:pPr>
              <a:lnSpc>
                <a:spcPct val="90000"/>
              </a:lnSpc>
            </a:pPr>
            <a:r>
              <a:rPr lang="en-US" altLang="zh-CN">
                <a:ea typeface="宋体" charset="0"/>
                <a:cs typeface="宋体" charset="0"/>
              </a:rPr>
              <a:t>All routers exchange routes over all links</a:t>
            </a:r>
          </a:p>
        </p:txBody>
      </p:sp>
      <p:pic>
        <p:nvPicPr>
          <p:cNvPr id="49156" name="Picture 4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371600"/>
            <a:ext cx="6096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49157" name="Text Box 5"/>
          <p:cNvSpPr txBox="1">
            <a:spLocks noChangeArrowheads="1"/>
          </p:cNvSpPr>
          <p:nvPr/>
        </p:nvSpPr>
        <p:spPr bwMode="auto">
          <a:xfrm>
            <a:off x="2438400" y="1752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>
                <a:ea typeface="宋体" charset="0"/>
                <a:cs typeface="Arial" charset="0"/>
              </a:rPr>
              <a:t>R1</a:t>
            </a:r>
          </a:p>
        </p:txBody>
      </p:sp>
      <p:pic>
        <p:nvPicPr>
          <p:cNvPr id="49158" name="Picture 6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371600"/>
            <a:ext cx="6096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49159" name="Text Box 7"/>
          <p:cNvSpPr txBox="1">
            <a:spLocks noChangeArrowheads="1"/>
          </p:cNvSpPr>
          <p:nvPr/>
        </p:nvSpPr>
        <p:spPr bwMode="auto">
          <a:xfrm>
            <a:off x="6324600" y="1752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>
                <a:ea typeface="宋体" charset="0"/>
                <a:cs typeface="Arial" charset="0"/>
              </a:rPr>
              <a:t>R2</a:t>
            </a:r>
          </a:p>
        </p:txBody>
      </p:sp>
      <p:pic>
        <p:nvPicPr>
          <p:cNvPr id="49160" name="Picture 8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2438400"/>
            <a:ext cx="6096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49161" name="Text Box 9"/>
          <p:cNvSpPr txBox="1">
            <a:spLocks noChangeArrowheads="1"/>
          </p:cNvSpPr>
          <p:nvPr/>
        </p:nvSpPr>
        <p:spPr bwMode="auto">
          <a:xfrm>
            <a:off x="6324600" y="2819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>
                <a:ea typeface="宋体" charset="0"/>
                <a:cs typeface="Arial" charset="0"/>
              </a:rPr>
              <a:t>R5</a:t>
            </a:r>
          </a:p>
        </p:txBody>
      </p:sp>
      <p:pic>
        <p:nvPicPr>
          <p:cNvPr id="49162" name="Picture 10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3733800"/>
            <a:ext cx="6096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49163" name="Text Box 11"/>
          <p:cNvSpPr txBox="1">
            <a:spLocks noChangeArrowheads="1"/>
          </p:cNvSpPr>
          <p:nvPr/>
        </p:nvSpPr>
        <p:spPr bwMode="auto">
          <a:xfrm>
            <a:off x="6324600" y="41148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>
                <a:ea typeface="宋体" charset="0"/>
                <a:cs typeface="Arial" charset="0"/>
              </a:rPr>
              <a:t>R4</a:t>
            </a:r>
          </a:p>
        </p:txBody>
      </p:sp>
      <p:pic>
        <p:nvPicPr>
          <p:cNvPr id="49164" name="Picture 1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733800"/>
            <a:ext cx="6096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49165" name="Text Box 13"/>
          <p:cNvSpPr txBox="1">
            <a:spLocks noChangeArrowheads="1"/>
          </p:cNvSpPr>
          <p:nvPr/>
        </p:nvSpPr>
        <p:spPr bwMode="auto">
          <a:xfrm>
            <a:off x="2438400" y="41148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>
                <a:ea typeface="宋体" charset="0"/>
                <a:cs typeface="Arial" charset="0"/>
              </a:rPr>
              <a:t>R3</a:t>
            </a:r>
          </a:p>
        </p:txBody>
      </p:sp>
      <p:sp>
        <p:nvSpPr>
          <p:cNvPr id="49166" name="Line 14"/>
          <p:cNvSpPr>
            <a:spLocks noChangeShapeType="1"/>
          </p:cNvSpPr>
          <p:nvPr/>
        </p:nvSpPr>
        <p:spPr bwMode="auto">
          <a:xfrm>
            <a:off x="2743200" y="1600200"/>
            <a:ext cx="3276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67" name="Line 15"/>
          <p:cNvSpPr>
            <a:spLocks noChangeShapeType="1"/>
          </p:cNvSpPr>
          <p:nvPr/>
        </p:nvSpPr>
        <p:spPr bwMode="auto">
          <a:xfrm>
            <a:off x="2743200" y="3962400"/>
            <a:ext cx="3276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68" name="Line 16"/>
          <p:cNvSpPr>
            <a:spLocks noChangeShapeType="1"/>
          </p:cNvSpPr>
          <p:nvPr/>
        </p:nvSpPr>
        <p:spPr bwMode="auto">
          <a:xfrm>
            <a:off x="6324600" y="2895600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69" name="Line 17"/>
          <p:cNvSpPr>
            <a:spLocks noChangeShapeType="1"/>
          </p:cNvSpPr>
          <p:nvPr/>
        </p:nvSpPr>
        <p:spPr bwMode="auto">
          <a:xfrm>
            <a:off x="1447800" y="2362200"/>
            <a:ext cx="5943600" cy="0"/>
          </a:xfrm>
          <a:prstGeom prst="line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70" name="Text Box 18"/>
          <p:cNvSpPr txBox="1">
            <a:spLocks noChangeArrowheads="1"/>
          </p:cNvSpPr>
          <p:nvPr/>
        </p:nvSpPr>
        <p:spPr bwMode="auto">
          <a:xfrm>
            <a:off x="3352800" y="1828800"/>
            <a:ext cx="228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i="1">
                <a:ea typeface="宋体" charset="0"/>
                <a:cs typeface="Arial" charset="0"/>
              </a:rPr>
              <a:t>Chicago (chi)</a:t>
            </a:r>
          </a:p>
        </p:txBody>
      </p:sp>
      <p:sp>
        <p:nvSpPr>
          <p:cNvPr id="49171" name="Text Box 19"/>
          <p:cNvSpPr txBox="1">
            <a:spLocks noChangeArrowheads="1"/>
          </p:cNvSpPr>
          <p:nvPr/>
        </p:nvSpPr>
        <p:spPr bwMode="auto">
          <a:xfrm>
            <a:off x="3352800" y="2438400"/>
            <a:ext cx="228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i="1">
                <a:ea typeface="宋体" charset="0"/>
                <a:cs typeface="Arial" charset="0"/>
              </a:rPr>
              <a:t>New York (nyc)</a:t>
            </a:r>
          </a:p>
        </p:txBody>
      </p:sp>
      <p:pic>
        <p:nvPicPr>
          <p:cNvPr id="49172" name="Picture 20" descr="MainframeApr9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881063"/>
            <a:ext cx="814388" cy="102393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173" name="Picture 21" descr="MainframeApr9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185863"/>
            <a:ext cx="814388" cy="102393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174" name="Picture 22" descr="MainframeApr9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352800"/>
            <a:ext cx="814388" cy="102393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175" name="Picture 23" descr="MainframeApr9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657600"/>
            <a:ext cx="814388" cy="102393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176" name="Line 24"/>
          <p:cNvSpPr>
            <a:spLocks noChangeShapeType="1"/>
          </p:cNvSpPr>
          <p:nvPr/>
        </p:nvSpPr>
        <p:spPr bwMode="auto">
          <a:xfrm>
            <a:off x="6324600" y="182880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77" name="Line 25"/>
          <p:cNvSpPr>
            <a:spLocks noChangeShapeType="1"/>
          </p:cNvSpPr>
          <p:nvPr/>
        </p:nvSpPr>
        <p:spPr bwMode="auto">
          <a:xfrm flipV="1">
            <a:off x="1676400" y="1600200"/>
            <a:ext cx="457200" cy="76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78" name="Line 26"/>
          <p:cNvSpPr>
            <a:spLocks noChangeShapeType="1"/>
          </p:cNvSpPr>
          <p:nvPr/>
        </p:nvSpPr>
        <p:spPr bwMode="auto">
          <a:xfrm flipV="1">
            <a:off x="1676400" y="4038600"/>
            <a:ext cx="457200" cy="76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79" name="Line 27"/>
          <p:cNvSpPr>
            <a:spLocks noChangeShapeType="1"/>
          </p:cNvSpPr>
          <p:nvPr/>
        </p:nvSpPr>
        <p:spPr bwMode="auto">
          <a:xfrm>
            <a:off x="1752600" y="3810000"/>
            <a:ext cx="381000" cy="76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80" name="Line 28"/>
          <p:cNvSpPr>
            <a:spLocks noChangeShapeType="1"/>
          </p:cNvSpPr>
          <p:nvPr/>
        </p:nvSpPr>
        <p:spPr bwMode="auto">
          <a:xfrm>
            <a:off x="1752600" y="1295400"/>
            <a:ext cx="3810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81" name="Text Box 29"/>
          <p:cNvSpPr txBox="1">
            <a:spLocks noChangeArrowheads="1"/>
          </p:cNvSpPr>
          <p:nvPr/>
        </p:nvSpPr>
        <p:spPr bwMode="auto">
          <a:xfrm>
            <a:off x="76200" y="2514600"/>
            <a:ext cx="228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ea typeface="宋体" charset="0"/>
                <a:cs typeface="Arial" charset="0"/>
              </a:rPr>
              <a:t>Data Center</a:t>
            </a:r>
          </a:p>
        </p:txBody>
      </p:sp>
      <p:sp>
        <p:nvSpPr>
          <p:cNvPr id="49182" name="Text Box 30"/>
          <p:cNvSpPr txBox="1">
            <a:spLocks noChangeArrowheads="1"/>
          </p:cNvSpPr>
          <p:nvPr/>
        </p:nvSpPr>
        <p:spPr bwMode="auto">
          <a:xfrm>
            <a:off x="7086600" y="2514600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ea typeface="宋体" charset="0"/>
                <a:cs typeface="Arial" charset="0"/>
              </a:rPr>
              <a:t>Front Office</a:t>
            </a:r>
          </a:p>
        </p:txBody>
      </p:sp>
      <p:pic>
        <p:nvPicPr>
          <p:cNvPr id="49183" name="Picture 31" descr="EndUserLef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914400"/>
            <a:ext cx="831850" cy="11588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9184" name="Group 32"/>
          <p:cNvGrpSpPr>
            <a:grpSpLocks/>
          </p:cNvGrpSpPr>
          <p:nvPr/>
        </p:nvGrpSpPr>
        <p:grpSpPr bwMode="auto">
          <a:xfrm>
            <a:off x="7934325" y="1241425"/>
            <a:ext cx="436563" cy="371475"/>
            <a:chOff x="4998" y="782"/>
            <a:chExt cx="275" cy="234"/>
          </a:xfrm>
        </p:grpSpPr>
        <p:sp>
          <p:nvSpPr>
            <p:cNvPr id="49185" name="Arc 33"/>
            <p:cNvSpPr>
              <a:spLocks/>
            </p:cNvSpPr>
            <p:nvPr/>
          </p:nvSpPr>
          <p:spPr bwMode="auto">
            <a:xfrm>
              <a:off x="5187" y="952"/>
              <a:ext cx="54" cy="39"/>
            </a:xfrm>
            <a:custGeom>
              <a:avLst/>
              <a:gdLst>
                <a:gd name="G0" fmla="+- 16811 0 0"/>
                <a:gd name="G1" fmla="+- 21600 0 0"/>
                <a:gd name="G2" fmla="+- 21600 0 0"/>
                <a:gd name="T0" fmla="*/ 0 w 38411"/>
                <a:gd name="T1" fmla="*/ 8037 h 34932"/>
                <a:gd name="T2" fmla="*/ 33806 w 38411"/>
                <a:gd name="T3" fmla="*/ 34932 h 34932"/>
                <a:gd name="T4" fmla="*/ 16811 w 38411"/>
                <a:gd name="T5" fmla="*/ 21600 h 349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411" h="34932" fill="none" extrusionOk="0">
                  <a:moveTo>
                    <a:pt x="0" y="8037"/>
                  </a:moveTo>
                  <a:cubicBezTo>
                    <a:pt x="4100" y="2954"/>
                    <a:pt x="10280" y="-1"/>
                    <a:pt x="16811" y="-1"/>
                  </a:cubicBezTo>
                  <a:cubicBezTo>
                    <a:pt x="28740" y="0"/>
                    <a:pt x="38411" y="9670"/>
                    <a:pt x="38411" y="21600"/>
                  </a:cubicBezTo>
                  <a:cubicBezTo>
                    <a:pt x="38411" y="26434"/>
                    <a:pt x="36789" y="31128"/>
                    <a:pt x="33805" y="34931"/>
                  </a:cubicBezTo>
                </a:path>
                <a:path w="38411" h="34932" stroke="0" extrusionOk="0">
                  <a:moveTo>
                    <a:pt x="0" y="8037"/>
                  </a:moveTo>
                  <a:cubicBezTo>
                    <a:pt x="4100" y="2954"/>
                    <a:pt x="10280" y="-1"/>
                    <a:pt x="16811" y="-1"/>
                  </a:cubicBezTo>
                  <a:cubicBezTo>
                    <a:pt x="28740" y="0"/>
                    <a:pt x="38411" y="9670"/>
                    <a:pt x="38411" y="21600"/>
                  </a:cubicBezTo>
                  <a:cubicBezTo>
                    <a:pt x="38411" y="26434"/>
                    <a:pt x="36789" y="31128"/>
                    <a:pt x="33805" y="34931"/>
                  </a:cubicBezTo>
                  <a:lnTo>
                    <a:pt x="16811" y="21600"/>
                  </a:lnTo>
                  <a:close/>
                </a:path>
              </a:pathLst>
            </a:custGeom>
            <a:noFill/>
            <a:ln w="4763">
              <a:solidFill>
                <a:srgbClr val="494936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86" name="Arc 34"/>
            <p:cNvSpPr>
              <a:spLocks/>
            </p:cNvSpPr>
            <p:nvPr/>
          </p:nvSpPr>
          <p:spPr bwMode="auto">
            <a:xfrm>
              <a:off x="5187" y="952"/>
              <a:ext cx="54" cy="36"/>
            </a:xfrm>
            <a:custGeom>
              <a:avLst/>
              <a:gdLst>
                <a:gd name="G0" fmla="+- 16693 0 0"/>
                <a:gd name="G1" fmla="+- 21600 0 0"/>
                <a:gd name="G2" fmla="+- 21600 0 0"/>
                <a:gd name="T0" fmla="*/ 0 w 38293"/>
                <a:gd name="T1" fmla="*/ 7892 h 34776"/>
                <a:gd name="T2" fmla="*/ 33809 w 38293"/>
                <a:gd name="T3" fmla="*/ 34776 h 34776"/>
                <a:gd name="T4" fmla="*/ 16693 w 38293"/>
                <a:gd name="T5" fmla="*/ 21600 h 347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293" h="34776" fill="none" extrusionOk="0">
                  <a:moveTo>
                    <a:pt x="0" y="7892"/>
                  </a:moveTo>
                  <a:cubicBezTo>
                    <a:pt x="4102" y="2895"/>
                    <a:pt x="10228" y="-1"/>
                    <a:pt x="16693" y="-1"/>
                  </a:cubicBezTo>
                  <a:cubicBezTo>
                    <a:pt x="28622" y="0"/>
                    <a:pt x="38293" y="9670"/>
                    <a:pt x="38293" y="21600"/>
                  </a:cubicBezTo>
                  <a:cubicBezTo>
                    <a:pt x="38293" y="26366"/>
                    <a:pt x="36716" y="30999"/>
                    <a:pt x="33808" y="34775"/>
                  </a:cubicBezTo>
                </a:path>
                <a:path w="38293" h="34776" stroke="0" extrusionOk="0">
                  <a:moveTo>
                    <a:pt x="0" y="7892"/>
                  </a:moveTo>
                  <a:cubicBezTo>
                    <a:pt x="4102" y="2895"/>
                    <a:pt x="10228" y="-1"/>
                    <a:pt x="16693" y="-1"/>
                  </a:cubicBezTo>
                  <a:cubicBezTo>
                    <a:pt x="28622" y="0"/>
                    <a:pt x="38293" y="9670"/>
                    <a:pt x="38293" y="21600"/>
                  </a:cubicBezTo>
                  <a:cubicBezTo>
                    <a:pt x="38293" y="26366"/>
                    <a:pt x="36716" y="30999"/>
                    <a:pt x="33808" y="34775"/>
                  </a:cubicBezTo>
                  <a:lnTo>
                    <a:pt x="16693" y="21600"/>
                  </a:lnTo>
                  <a:close/>
                </a:path>
              </a:pathLst>
            </a:custGeom>
            <a:noFill/>
            <a:ln w="4763">
              <a:solidFill>
                <a:srgbClr val="DBDBCE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9187" name="Group 35"/>
            <p:cNvGrpSpPr>
              <a:grpSpLocks/>
            </p:cNvGrpSpPr>
            <p:nvPr/>
          </p:nvGrpSpPr>
          <p:grpSpPr bwMode="auto">
            <a:xfrm>
              <a:off x="5232" y="985"/>
              <a:ext cx="41" cy="28"/>
              <a:chOff x="5232" y="985"/>
              <a:chExt cx="41" cy="28"/>
            </a:xfrm>
          </p:grpSpPr>
          <p:sp>
            <p:nvSpPr>
              <p:cNvPr id="49188" name="Freeform 36"/>
              <p:cNvSpPr>
                <a:spLocks/>
              </p:cNvSpPr>
              <p:nvPr/>
            </p:nvSpPr>
            <p:spPr bwMode="auto">
              <a:xfrm>
                <a:off x="5232" y="985"/>
                <a:ext cx="41" cy="22"/>
              </a:xfrm>
              <a:custGeom>
                <a:avLst/>
                <a:gdLst>
                  <a:gd name="T0" fmla="*/ 41 w 41"/>
                  <a:gd name="T1" fmla="*/ 22 h 22"/>
                  <a:gd name="T2" fmla="*/ 25 w 41"/>
                  <a:gd name="T3" fmla="*/ 0 h 22"/>
                  <a:gd name="T4" fmla="*/ 0 w 41"/>
                  <a:gd name="T5" fmla="*/ 0 h 22"/>
                  <a:gd name="T6" fmla="*/ 16 w 41"/>
                  <a:gd name="T7" fmla="*/ 22 h 22"/>
                  <a:gd name="T8" fmla="*/ 41 w 41"/>
                  <a:gd name="T9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22">
                    <a:moveTo>
                      <a:pt x="41" y="22"/>
                    </a:moveTo>
                    <a:lnTo>
                      <a:pt x="25" y="0"/>
                    </a:lnTo>
                    <a:lnTo>
                      <a:pt x="0" y="0"/>
                    </a:lnTo>
                    <a:lnTo>
                      <a:pt x="16" y="22"/>
                    </a:lnTo>
                    <a:lnTo>
                      <a:pt x="41" y="22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189" name="Freeform 37"/>
              <p:cNvSpPr>
                <a:spLocks/>
              </p:cNvSpPr>
              <p:nvPr/>
            </p:nvSpPr>
            <p:spPr bwMode="auto">
              <a:xfrm>
                <a:off x="5232" y="985"/>
                <a:ext cx="41" cy="22"/>
              </a:xfrm>
              <a:custGeom>
                <a:avLst/>
                <a:gdLst>
                  <a:gd name="T0" fmla="*/ 41 w 41"/>
                  <a:gd name="T1" fmla="*/ 22 h 22"/>
                  <a:gd name="T2" fmla="*/ 25 w 41"/>
                  <a:gd name="T3" fmla="*/ 0 h 22"/>
                  <a:gd name="T4" fmla="*/ 0 w 41"/>
                  <a:gd name="T5" fmla="*/ 0 h 22"/>
                  <a:gd name="T6" fmla="*/ 16 w 41"/>
                  <a:gd name="T7" fmla="*/ 22 h 22"/>
                  <a:gd name="T8" fmla="*/ 41 w 41"/>
                  <a:gd name="T9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22">
                    <a:moveTo>
                      <a:pt x="41" y="22"/>
                    </a:moveTo>
                    <a:lnTo>
                      <a:pt x="25" y="0"/>
                    </a:lnTo>
                    <a:lnTo>
                      <a:pt x="0" y="0"/>
                    </a:lnTo>
                    <a:lnTo>
                      <a:pt x="16" y="22"/>
                    </a:lnTo>
                    <a:lnTo>
                      <a:pt x="41" y="22"/>
                    </a:lnTo>
                    <a:close/>
                  </a:path>
                </a:pathLst>
              </a:custGeom>
              <a:solidFill>
                <a:srgbClr val="C9C9B6"/>
              </a:solidFill>
              <a:ln w="4763">
                <a:solidFill>
                  <a:srgbClr val="494936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190" name="Freeform 38"/>
              <p:cNvSpPr>
                <a:spLocks/>
              </p:cNvSpPr>
              <p:nvPr/>
            </p:nvSpPr>
            <p:spPr bwMode="auto">
              <a:xfrm>
                <a:off x="5232" y="985"/>
                <a:ext cx="16" cy="28"/>
              </a:xfrm>
              <a:custGeom>
                <a:avLst/>
                <a:gdLst>
                  <a:gd name="T0" fmla="*/ 16 w 16"/>
                  <a:gd name="T1" fmla="*/ 28 h 28"/>
                  <a:gd name="T2" fmla="*/ 0 w 16"/>
                  <a:gd name="T3" fmla="*/ 16 h 28"/>
                  <a:gd name="T4" fmla="*/ 0 w 16"/>
                  <a:gd name="T5" fmla="*/ 0 h 28"/>
                  <a:gd name="T6" fmla="*/ 16 w 16"/>
                  <a:gd name="T7" fmla="*/ 22 h 28"/>
                  <a:gd name="T8" fmla="*/ 16 w 16"/>
                  <a:gd name="T9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28">
                    <a:moveTo>
                      <a:pt x="16" y="28"/>
                    </a:moveTo>
                    <a:lnTo>
                      <a:pt x="0" y="16"/>
                    </a:lnTo>
                    <a:lnTo>
                      <a:pt x="0" y="0"/>
                    </a:lnTo>
                    <a:lnTo>
                      <a:pt x="16" y="22"/>
                    </a:lnTo>
                    <a:lnTo>
                      <a:pt x="16" y="28"/>
                    </a:lnTo>
                    <a:close/>
                  </a:path>
                </a:pathLst>
              </a:custGeom>
              <a:solidFill>
                <a:srgbClr val="7A7A5A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191" name="Freeform 39"/>
              <p:cNvSpPr>
                <a:spLocks/>
              </p:cNvSpPr>
              <p:nvPr/>
            </p:nvSpPr>
            <p:spPr bwMode="auto">
              <a:xfrm>
                <a:off x="5232" y="985"/>
                <a:ext cx="16" cy="28"/>
              </a:xfrm>
              <a:custGeom>
                <a:avLst/>
                <a:gdLst>
                  <a:gd name="T0" fmla="*/ 16 w 16"/>
                  <a:gd name="T1" fmla="*/ 28 h 28"/>
                  <a:gd name="T2" fmla="*/ 0 w 16"/>
                  <a:gd name="T3" fmla="*/ 16 h 28"/>
                  <a:gd name="T4" fmla="*/ 0 w 16"/>
                  <a:gd name="T5" fmla="*/ 0 h 28"/>
                  <a:gd name="T6" fmla="*/ 16 w 16"/>
                  <a:gd name="T7" fmla="*/ 22 h 28"/>
                  <a:gd name="T8" fmla="*/ 16 w 16"/>
                  <a:gd name="T9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28">
                    <a:moveTo>
                      <a:pt x="16" y="28"/>
                    </a:moveTo>
                    <a:lnTo>
                      <a:pt x="0" y="16"/>
                    </a:lnTo>
                    <a:lnTo>
                      <a:pt x="0" y="0"/>
                    </a:lnTo>
                    <a:lnTo>
                      <a:pt x="16" y="22"/>
                    </a:lnTo>
                    <a:lnTo>
                      <a:pt x="16" y="28"/>
                    </a:lnTo>
                    <a:close/>
                  </a:path>
                </a:pathLst>
              </a:custGeom>
              <a:solidFill>
                <a:srgbClr val="7A7A5A"/>
              </a:solidFill>
              <a:ln w="4763">
                <a:solidFill>
                  <a:srgbClr val="494936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192" name="Rectangle 40"/>
              <p:cNvSpPr>
                <a:spLocks noChangeArrowheads="1"/>
              </p:cNvSpPr>
              <p:nvPr/>
            </p:nvSpPr>
            <p:spPr bwMode="auto">
              <a:xfrm>
                <a:off x="5248" y="1007"/>
                <a:ext cx="25" cy="6"/>
              </a:xfrm>
              <a:prstGeom prst="rect">
                <a:avLst/>
              </a:prstGeom>
              <a:solidFill>
                <a:srgbClr val="B7B79D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193" name="Rectangle 41"/>
              <p:cNvSpPr>
                <a:spLocks noChangeArrowheads="1"/>
              </p:cNvSpPr>
              <p:nvPr/>
            </p:nvSpPr>
            <p:spPr bwMode="auto">
              <a:xfrm>
                <a:off x="5249" y="1008"/>
                <a:ext cx="23" cy="4"/>
              </a:xfrm>
              <a:prstGeom prst="rect">
                <a:avLst/>
              </a:prstGeom>
              <a:solidFill>
                <a:srgbClr val="B7B79D"/>
              </a:solidFill>
              <a:ln w="4763">
                <a:solidFill>
                  <a:srgbClr val="49493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9194" name="Freeform 42"/>
            <p:cNvSpPr>
              <a:spLocks/>
            </p:cNvSpPr>
            <p:nvPr/>
          </p:nvSpPr>
          <p:spPr bwMode="auto">
            <a:xfrm>
              <a:off x="5011" y="976"/>
              <a:ext cx="31" cy="40"/>
            </a:xfrm>
            <a:custGeom>
              <a:avLst/>
              <a:gdLst>
                <a:gd name="T0" fmla="*/ 31 w 31"/>
                <a:gd name="T1" fmla="*/ 40 h 40"/>
                <a:gd name="T2" fmla="*/ 0 w 31"/>
                <a:gd name="T3" fmla="*/ 12 h 40"/>
                <a:gd name="T4" fmla="*/ 0 w 31"/>
                <a:gd name="T5" fmla="*/ 0 h 40"/>
                <a:gd name="T6" fmla="*/ 31 w 31"/>
                <a:gd name="T7" fmla="*/ 34 h 40"/>
                <a:gd name="T8" fmla="*/ 31 w 31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40">
                  <a:moveTo>
                    <a:pt x="31" y="40"/>
                  </a:moveTo>
                  <a:lnTo>
                    <a:pt x="0" y="12"/>
                  </a:lnTo>
                  <a:lnTo>
                    <a:pt x="0" y="0"/>
                  </a:lnTo>
                  <a:lnTo>
                    <a:pt x="31" y="34"/>
                  </a:lnTo>
                  <a:lnTo>
                    <a:pt x="31" y="40"/>
                  </a:lnTo>
                  <a:close/>
                </a:path>
              </a:pathLst>
            </a:custGeom>
            <a:solidFill>
              <a:srgbClr val="DBDBC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95" name="Freeform 43"/>
            <p:cNvSpPr>
              <a:spLocks/>
            </p:cNvSpPr>
            <p:nvPr/>
          </p:nvSpPr>
          <p:spPr bwMode="auto">
            <a:xfrm>
              <a:off x="5011" y="976"/>
              <a:ext cx="31" cy="40"/>
            </a:xfrm>
            <a:custGeom>
              <a:avLst/>
              <a:gdLst>
                <a:gd name="T0" fmla="*/ 31 w 31"/>
                <a:gd name="T1" fmla="*/ 40 h 40"/>
                <a:gd name="T2" fmla="*/ 0 w 31"/>
                <a:gd name="T3" fmla="*/ 12 h 40"/>
                <a:gd name="T4" fmla="*/ 0 w 31"/>
                <a:gd name="T5" fmla="*/ 0 h 40"/>
                <a:gd name="T6" fmla="*/ 31 w 31"/>
                <a:gd name="T7" fmla="*/ 34 h 40"/>
                <a:gd name="T8" fmla="*/ 31 w 31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40">
                  <a:moveTo>
                    <a:pt x="31" y="40"/>
                  </a:moveTo>
                  <a:lnTo>
                    <a:pt x="0" y="12"/>
                  </a:lnTo>
                  <a:lnTo>
                    <a:pt x="0" y="0"/>
                  </a:lnTo>
                  <a:lnTo>
                    <a:pt x="31" y="34"/>
                  </a:lnTo>
                  <a:lnTo>
                    <a:pt x="31" y="40"/>
                  </a:lnTo>
                  <a:close/>
                </a:path>
              </a:pathLst>
            </a:custGeom>
            <a:solidFill>
              <a:srgbClr val="DBDBCE"/>
            </a:solidFill>
            <a:ln w="4763">
              <a:solidFill>
                <a:srgbClr val="494936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96" name="Freeform 44"/>
            <p:cNvSpPr>
              <a:spLocks/>
            </p:cNvSpPr>
            <p:nvPr/>
          </p:nvSpPr>
          <p:spPr bwMode="auto">
            <a:xfrm>
              <a:off x="4998" y="926"/>
              <a:ext cx="200" cy="25"/>
            </a:xfrm>
            <a:custGeom>
              <a:avLst/>
              <a:gdLst>
                <a:gd name="T0" fmla="*/ 200 w 200"/>
                <a:gd name="T1" fmla="*/ 25 h 25"/>
                <a:gd name="T2" fmla="*/ 178 w 200"/>
                <a:gd name="T3" fmla="*/ 0 h 25"/>
                <a:gd name="T4" fmla="*/ 0 w 200"/>
                <a:gd name="T5" fmla="*/ 0 h 25"/>
                <a:gd name="T6" fmla="*/ 22 w 200"/>
                <a:gd name="T7" fmla="*/ 25 h 25"/>
                <a:gd name="T8" fmla="*/ 200 w 200"/>
                <a:gd name="T9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" h="25">
                  <a:moveTo>
                    <a:pt x="200" y="25"/>
                  </a:moveTo>
                  <a:lnTo>
                    <a:pt x="178" y="0"/>
                  </a:lnTo>
                  <a:lnTo>
                    <a:pt x="0" y="0"/>
                  </a:lnTo>
                  <a:lnTo>
                    <a:pt x="22" y="25"/>
                  </a:lnTo>
                  <a:lnTo>
                    <a:pt x="200" y="25"/>
                  </a:lnTo>
                  <a:close/>
                </a:path>
              </a:pathLst>
            </a:custGeom>
            <a:solidFill>
              <a:srgbClr val="C9C9B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97" name="Freeform 45"/>
            <p:cNvSpPr>
              <a:spLocks/>
            </p:cNvSpPr>
            <p:nvPr/>
          </p:nvSpPr>
          <p:spPr bwMode="auto">
            <a:xfrm>
              <a:off x="4998" y="926"/>
              <a:ext cx="200" cy="25"/>
            </a:xfrm>
            <a:custGeom>
              <a:avLst/>
              <a:gdLst>
                <a:gd name="T0" fmla="*/ 200 w 200"/>
                <a:gd name="T1" fmla="*/ 25 h 25"/>
                <a:gd name="T2" fmla="*/ 178 w 200"/>
                <a:gd name="T3" fmla="*/ 0 h 25"/>
                <a:gd name="T4" fmla="*/ 0 w 200"/>
                <a:gd name="T5" fmla="*/ 0 h 25"/>
                <a:gd name="T6" fmla="*/ 22 w 200"/>
                <a:gd name="T7" fmla="*/ 25 h 25"/>
                <a:gd name="T8" fmla="*/ 200 w 200"/>
                <a:gd name="T9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" h="25">
                  <a:moveTo>
                    <a:pt x="200" y="25"/>
                  </a:moveTo>
                  <a:lnTo>
                    <a:pt x="178" y="0"/>
                  </a:lnTo>
                  <a:lnTo>
                    <a:pt x="0" y="0"/>
                  </a:lnTo>
                  <a:lnTo>
                    <a:pt x="22" y="25"/>
                  </a:lnTo>
                  <a:lnTo>
                    <a:pt x="200" y="25"/>
                  </a:lnTo>
                  <a:close/>
                </a:path>
              </a:pathLst>
            </a:custGeom>
            <a:solidFill>
              <a:srgbClr val="C9C9B6"/>
            </a:solidFill>
            <a:ln w="4763">
              <a:solidFill>
                <a:srgbClr val="494936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98" name="Rectangle 46"/>
            <p:cNvSpPr>
              <a:spLocks noChangeArrowheads="1"/>
            </p:cNvSpPr>
            <p:nvPr/>
          </p:nvSpPr>
          <p:spPr bwMode="auto">
            <a:xfrm>
              <a:off x="5020" y="951"/>
              <a:ext cx="178" cy="31"/>
            </a:xfrm>
            <a:prstGeom prst="rect">
              <a:avLst/>
            </a:prstGeom>
            <a:solidFill>
              <a:srgbClr val="B7B79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99" name="Rectangle 47"/>
            <p:cNvSpPr>
              <a:spLocks noChangeArrowheads="1"/>
            </p:cNvSpPr>
            <p:nvPr/>
          </p:nvSpPr>
          <p:spPr bwMode="auto">
            <a:xfrm>
              <a:off x="5021" y="952"/>
              <a:ext cx="176" cy="29"/>
            </a:xfrm>
            <a:prstGeom prst="rect">
              <a:avLst/>
            </a:prstGeom>
            <a:solidFill>
              <a:srgbClr val="B7B79D"/>
            </a:solidFill>
            <a:ln w="4763">
              <a:solidFill>
                <a:srgbClr val="49493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200" name="Freeform 48"/>
            <p:cNvSpPr>
              <a:spLocks/>
            </p:cNvSpPr>
            <p:nvPr/>
          </p:nvSpPr>
          <p:spPr bwMode="auto">
            <a:xfrm>
              <a:off x="4998" y="926"/>
              <a:ext cx="22" cy="56"/>
            </a:xfrm>
            <a:custGeom>
              <a:avLst/>
              <a:gdLst>
                <a:gd name="T0" fmla="*/ 22 w 22"/>
                <a:gd name="T1" fmla="*/ 56 h 56"/>
                <a:gd name="T2" fmla="*/ 0 w 22"/>
                <a:gd name="T3" fmla="*/ 34 h 56"/>
                <a:gd name="T4" fmla="*/ 0 w 22"/>
                <a:gd name="T5" fmla="*/ 0 h 56"/>
                <a:gd name="T6" fmla="*/ 22 w 22"/>
                <a:gd name="T7" fmla="*/ 25 h 56"/>
                <a:gd name="T8" fmla="*/ 22 w 22"/>
                <a:gd name="T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56">
                  <a:moveTo>
                    <a:pt x="22" y="56"/>
                  </a:moveTo>
                  <a:lnTo>
                    <a:pt x="0" y="34"/>
                  </a:lnTo>
                  <a:lnTo>
                    <a:pt x="0" y="0"/>
                  </a:lnTo>
                  <a:lnTo>
                    <a:pt x="22" y="25"/>
                  </a:lnTo>
                  <a:lnTo>
                    <a:pt x="22" y="56"/>
                  </a:lnTo>
                  <a:close/>
                </a:path>
              </a:pathLst>
            </a:custGeom>
            <a:solidFill>
              <a:srgbClr val="DBDBC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01" name="Freeform 49"/>
            <p:cNvSpPr>
              <a:spLocks/>
            </p:cNvSpPr>
            <p:nvPr/>
          </p:nvSpPr>
          <p:spPr bwMode="auto">
            <a:xfrm>
              <a:off x="4998" y="926"/>
              <a:ext cx="22" cy="56"/>
            </a:xfrm>
            <a:custGeom>
              <a:avLst/>
              <a:gdLst>
                <a:gd name="T0" fmla="*/ 22 w 22"/>
                <a:gd name="T1" fmla="*/ 56 h 56"/>
                <a:gd name="T2" fmla="*/ 0 w 22"/>
                <a:gd name="T3" fmla="*/ 34 h 56"/>
                <a:gd name="T4" fmla="*/ 0 w 22"/>
                <a:gd name="T5" fmla="*/ 0 h 56"/>
                <a:gd name="T6" fmla="*/ 22 w 22"/>
                <a:gd name="T7" fmla="*/ 25 h 56"/>
                <a:gd name="T8" fmla="*/ 22 w 22"/>
                <a:gd name="T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56">
                  <a:moveTo>
                    <a:pt x="22" y="56"/>
                  </a:moveTo>
                  <a:lnTo>
                    <a:pt x="0" y="34"/>
                  </a:lnTo>
                  <a:lnTo>
                    <a:pt x="0" y="0"/>
                  </a:lnTo>
                  <a:lnTo>
                    <a:pt x="22" y="25"/>
                  </a:lnTo>
                  <a:lnTo>
                    <a:pt x="22" y="56"/>
                  </a:lnTo>
                  <a:close/>
                </a:path>
              </a:pathLst>
            </a:custGeom>
            <a:solidFill>
              <a:srgbClr val="DBDBCE"/>
            </a:solidFill>
            <a:ln w="4763">
              <a:solidFill>
                <a:srgbClr val="494936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202" name="Freeform 50"/>
            <p:cNvSpPr>
              <a:spLocks/>
            </p:cNvSpPr>
            <p:nvPr/>
          </p:nvSpPr>
          <p:spPr bwMode="auto">
            <a:xfrm>
              <a:off x="5001" y="926"/>
              <a:ext cx="194" cy="19"/>
            </a:xfrm>
            <a:custGeom>
              <a:avLst/>
              <a:gdLst>
                <a:gd name="T0" fmla="*/ 194 w 194"/>
                <a:gd name="T1" fmla="*/ 19 h 19"/>
                <a:gd name="T2" fmla="*/ 175 w 194"/>
                <a:gd name="T3" fmla="*/ 0 h 19"/>
                <a:gd name="T4" fmla="*/ 0 w 194"/>
                <a:gd name="T5" fmla="*/ 0 h 19"/>
                <a:gd name="T6" fmla="*/ 19 w 194"/>
                <a:gd name="T7" fmla="*/ 19 h 19"/>
                <a:gd name="T8" fmla="*/ 194 w 194"/>
                <a:gd name="T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4" h="19">
                  <a:moveTo>
                    <a:pt x="194" y="19"/>
                  </a:moveTo>
                  <a:lnTo>
                    <a:pt x="175" y="0"/>
                  </a:lnTo>
                  <a:lnTo>
                    <a:pt x="0" y="0"/>
                  </a:lnTo>
                  <a:lnTo>
                    <a:pt x="19" y="19"/>
                  </a:lnTo>
                  <a:lnTo>
                    <a:pt x="194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03" name="Freeform 51"/>
            <p:cNvSpPr>
              <a:spLocks/>
            </p:cNvSpPr>
            <p:nvPr/>
          </p:nvSpPr>
          <p:spPr bwMode="auto">
            <a:xfrm>
              <a:off x="5001" y="926"/>
              <a:ext cx="194" cy="19"/>
            </a:xfrm>
            <a:custGeom>
              <a:avLst/>
              <a:gdLst>
                <a:gd name="T0" fmla="*/ 194 w 194"/>
                <a:gd name="T1" fmla="*/ 19 h 19"/>
                <a:gd name="T2" fmla="*/ 175 w 194"/>
                <a:gd name="T3" fmla="*/ 0 h 19"/>
                <a:gd name="T4" fmla="*/ 0 w 194"/>
                <a:gd name="T5" fmla="*/ 0 h 19"/>
                <a:gd name="T6" fmla="*/ 19 w 194"/>
                <a:gd name="T7" fmla="*/ 19 h 19"/>
                <a:gd name="T8" fmla="*/ 194 w 194"/>
                <a:gd name="T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4" h="19">
                  <a:moveTo>
                    <a:pt x="194" y="19"/>
                  </a:moveTo>
                  <a:lnTo>
                    <a:pt x="175" y="0"/>
                  </a:lnTo>
                  <a:lnTo>
                    <a:pt x="0" y="0"/>
                  </a:lnTo>
                  <a:lnTo>
                    <a:pt x="19" y="19"/>
                  </a:lnTo>
                  <a:lnTo>
                    <a:pt x="194" y="19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204" name="Freeform 52"/>
            <p:cNvSpPr>
              <a:spLocks/>
            </p:cNvSpPr>
            <p:nvPr/>
          </p:nvSpPr>
          <p:spPr bwMode="auto">
            <a:xfrm>
              <a:off x="5001" y="782"/>
              <a:ext cx="197" cy="19"/>
            </a:xfrm>
            <a:custGeom>
              <a:avLst/>
              <a:gdLst>
                <a:gd name="T0" fmla="*/ 197 w 197"/>
                <a:gd name="T1" fmla="*/ 19 h 19"/>
                <a:gd name="T2" fmla="*/ 178 w 197"/>
                <a:gd name="T3" fmla="*/ 0 h 19"/>
                <a:gd name="T4" fmla="*/ 0 w 197"/>
                <a:gd name="T5" fmla="*/ 0 h 19"/>
                <a:gd name="T6" fmla="*/ 19 w 197"/>
                <a:gd name="T7" fmla="*/ 19 h 19"/>
                <a:gd name="T8" fmla="*/ 197 w 197"/>
                <a:gd name="T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" h="19">
                  <a:moveTo>
                    <a:pt x="197" y="19"/>
                  </a:moveTo>
                  <a:lnTo>
                    <a:pt x="178" y="0"/>
                  </a:lnTo>
                  <a:lnTo>
                    <a:pt x="0" y="0"/>
                  </a:lnTo>
                  <a:lnTo>
                    <a:pt x="19" y="19"/>
                  </a:lnTo>
                  <a:lnTo>
                    <a:pt x="197" y="19"/>
                  </a:lnTo>
                  <a:close/>
                </a:path>
              </a:pathLst>
            </a:custGeom>
            <a:solidFill>
              <a:srgbClr val="C9C9B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05" name="Freeform 53"/>
            <p:cNvSpPr>
              <a:spLocks/>
            </p:cNvSpPr>
            <p:nvPr/>
          </p:nvSpPr>
          <p:spPr bwMode="auto">
            <a:xfrm>
              <a:off x="5001" y="782"/>
              <a:ext cx="197" cy="19"/>
            </a:xfrm>
            <a:custGeom>
              <a:avLst/>
              <a:gdLst>
                <a:gd name="T0" fmla="*/ 197 w 197"/>
                <a:gd name="T1" fmla="*/ 19 h 19"/>
                <a:gd name="T2" fmla="*/ 178 w 197"/>
                <a:gd name="T3" fmla="*/ 0 h 19"/>
                <a:gd name="T4" fmla="*/ 0 w 197"/>
                <a:gd name="T5" fmla="*/ 0 h 19"/>
                <a:gd name="T6" fmla="*/ 19 w 197"/>
                <a:gd name="T7" fmla="*/ 19 h 19"/>
                <a:gd name="T8" fmla="*/ 197 w 197"/>
                <a:gd name="T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" h="19">
                  <a:moveTo>
                    <a:pt x="197" y="19"/>
                  </a:moveTo>
                  <a:lnTo>
                    <a:pt x="178" y="0"/>
                  </a:lnTo>
                  <a:lnTo>
                    <a:pt x="0" y="0"/>
                  </a:lnTo>
                  <a:lnTo>
                    <a:pt x="19" y="19"/>
                  </a:lnTo>
                  <a:lnTo>
                    <a:pt x="197" y="19"/>
                  </a:lnTo>
                  <a:close/>
                </a:path>
              </a:pathLst>
            </a:custGeom>
            <a:solidFill>
              <a:srgbClr val="C9C9B6"/>
            </a:solidFill>
            <a:ln w="4763">
              <a:solidFill>
                <a:srgbClr val="494936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206" name="Rectangle 54"/>
            <p:cNvSpPr>
              <a:spLocks noChangeArrowheads="1"/>
            </p:cNvSpPr>
            <p:nvPr/>
          </p:nvSpPr>
          <p:spPr bwMode="auto">
            <a:xfrm>
              <a:off x="5021" y="802"/>
              <a:ext cx="179" cy="138"/>
            </a:xfrm>
            <a:prstGeom prst="rect">
              <a:avLst/>
            </a:prstGeom>
            <a:solidFill>
              <a:srgbClr val="B7B79D"/>
            </a:solidFill>
            <a:ln w="4763">
              <a:solidFill>
                <a:srgbClr val="49493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207" name="Rectangle 55"/>
            <p:cNvSpPr>
              <a:spLocks noChangeArrowheads="1"/>
            </p:cNvSpPr>
            <p:nvPr/>
          </p:nvSpPr>
          <p:spPr bwMode="auto">
            <a:xfrm>
              <a:off x="5037" y="821"/>
              <a:ext cx="147" cy="107"/>
            </a:xfrm>
            <a:prstGeom prst="rect">
              <a:avLst/>
            </a:prstGeom>
            <a:solidFill>
              <a:srgbClr val="000000"/>
            </a:solidFill>
            <a:ln w="4763">
              <a:solidFill>
                <a:srgbClr val="49493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208" name="Freeform 56"/>
            <p:cNvSpPr>
              <a:spLocks/>
            </p:cNvSpPr>
            <p:nvPr/>
          </p:nvSpPr>
          <p:spPr bwMode="auto">
            <a:xfrm>
              <a:off x="5001" y="782"/>
              <a:ext cx="19" cy="159"/>
            </a:xfrm>
            <a:custGeom>
              <a:avLst/>
              <a:gdLst>
                <a:gd name="T0" fmla="*/ 19 w 19"/>
                <a:gd name="T1" fmla="*/ 159 h 159"/>
                <a:gd name="T2" fmla="*/ 0 w 19"/>
                <a:gd name="T3" fmla="*/ 141 h 159"/>
                <a:gd name="T4" fmla="*/ 0 w 19"/>
                <a:gd name="T5" fmla="*/ 0 h 159"/>
                <a:gd name="T6" fmla="*/ 19 w 19"/>
                <a:gd name="T7" fmla="*/ 19 h 159"/>
                <a:gd name="T8" fmla="*/ 19 w 19"/>
                <a:gd name="T9" fmla="*/ 159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59">
                  <a:moveTo>
                    <a:pt x="19" y="159"/>
                  </a:moveTo>
                  <a:lnTo>
                    <a:pt x="0" y="141"/>
                  </a:lnTo>
                  <a:lnTo>
                    <a:pt x="0" y="0"/>
                  </a:lnTo>
                  <a:lnTo>
                    <a:pt x="19" y="19"/>
                  </a:lnTo>
                  <a:lnTo>
                    <a:pt x="19" y="159"/>
                  </a:lnTo>
                  <a:close/>
                </a:path>
              </a:pathLst>
            </a:custGeom>
            <a:solidFill>
              <a:srgbClr val="DBDBC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09" name="Freeform 57"/>
            <p:cNvSpPr>
              <a:spLocks/>
            </p:cNvSpPr>
            <p:nvPr/>
          </p:nvSpPr>
          <p:spPr bwMode="auto">
            <a:xfrm>
              <a:off x="5001" y="782"/>
              <a:ext cx="19" cy="159"/>
            </a:xfrm>
            <a:custGeom>
              <a:avLst/>
              <a:gdLst>
                <a:gd name="T0" fmla="*/ 19 w 19"/>
                <a:gd name="T1" fmla="*/ 159 h 159"/>
                <a:gd name="T2" fmla="*/ 0 w 19"/>
                <a:gd name="T3" fmla="*/ 141 h 159"/>
                <a:gd name="T4" fmla="*/ 0 w 19"/>
                <a:gd name="T5" fmla="*/ 0 h 159"/>
                <a:gd name="T6" fmla="*/ 19 w 19"/>
                <a:gd name="T7" fmla="*/ 19 h 159"/>
                <a:gd name="T8" fmla="*/ 19 w 19"/>
                <a:gd name="T9" fmla="*/ 159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59">
                  <a:moveTo>
                    <a:pt x="19" y="159"/>
                  </a:moveTo>
                  <a:lnTo>
                    <a:pt x="0" y="141"/>
                  </a:lnTo>
                  <a:lnTo>
                    <a:pt x="0" y="0"/>
                  </a:lnTo>
                  <a:lnTo>
                    <a:pt x="19" y="19"/>
                  </a:lnTo>
                  <a:lnTo>
                    <a:pt x="19" y="159"/>
                  </a:lnTo>
                  <a:close/>
                </a:path>
              </a:pathLst>
            </a:custGeom>
            <a:solidFill>
              <a:srgbClr val="DBDBCE"/>
            </a:solidFill>
            <a:ln w="4763">
              <a:solidFill>
                <a:srgbClr val="494936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210" name="Freeform 58"/>
            <p:cNvSpPr>
              <a:spLocks/>
            </p:cNvSpPr>
            <p:nvPr/>
          </p:nvSpPr>
          <p:spPr bwMode="auto">
            <a:xfrm>
              <a:off x="5011" y="976"/>
              <a:ext cx="224" cy="34"/>
            </a:xfrm>
            <a:custGeom>
              <a:avLst/>
              <a:gdLst>
                <a:gd name="T0" fmla="*/ 224 w 224"/>
                <a:gd name="T1" fmla="*/ 34 h 34"/>
                <a:gd name="T2" fmla="*/ 196 w 224"/>
                <a:gd name="T3" fmla="*/ 0 h 34"/>
                <a:gd name="T4" fmla="*/ 0 w 224"/>
                <a:gd name="T5" fmla="*/ 0 h 34"/>
                <a:gd name="T6" fmla="*/ 28 w 224"/>
                <a:gd name="T7" fmla="*/ 34 h 34"/>
                <a:gd name="T8" fmla="*/ 224 w 224"/>
                <a:gd name="T9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" h="34">
                  <a:moveTo>
                    <a:pt x="224" y="34"/>
                  </a:moveTo>
                  <a:lnTo>
                    <a:pt x="196" y="0"/>
                  </a:lnTo>
                  <a:lnTo>
                    <a:pt x="0" y="0"/>
                  </a:lnTo>
                  <a:lnTo>
                    <a:pt x="28" y="34"/>
                  </a:lnTo>
                  <a:lnTo>
                    <a:pt x="224" y="34"/>
                  </a:lnTo>
                  <a:close/>
                </a:path>
              </a:pathLst>
            </a:custGeom>
            <a:solidFill>
              <a:srgbClr val="C9C9B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11" name="Freeform 59"/>
            <p:cNvSpPr>
              <a:spLocks/>
            </p:cNvSpPr>
            <p:nvPr/>
          </p:nvSpPr>
          <p:spPr bwMode="auto">
            <a:xfrm>
              <a:off x="5011" y="976"/>
              <a:ext cx="224" cy="34"/>
            </a:xfrm>
            <a:custGeom>
              <a:avLst/>
              <a:gdLst>
                <a:gd name="T0" fmla="*/ 224 w 224"/>
                <a:gd name="T1" fmla="*/ 34 h 34"/>
                <a:gd name="T2" fmla="*/ 196 w 224"/>
                <a:gd name="T3" fmla="*/ 0 h 34"/>
                <a:gd name="T4" fmla="*/ 0 w 224"/>
                <a:gd name="T5" fmla="*/ 0 h 34"/>
                <a:gd name="T6" fmla="*/ 28 w 224"/>
                <a:gd name="T7" fmla="*/ 34 h 34"/>
                <a:gd name="T8" fmla="*/ 224 w 224"/>
                <a:gd name="T9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" h="34">
                  <a:moveTo>
                    <a:pt x="224" y="34"/>
                  </a:moveTo>
                  <a:lnTo>
                    <a:pt x="196" y="0"/>
                  </a:lnTo>
                  <a:lnTo>
                    <a:pt x="0" y="0"/>
                  </a:lnTo>
                  <a:lnTo>
                    <a:pt x="28" y="34"/>
                  </a:lnTo>
                  <a:lnTo>
                    <a:pt x="224" y="34"/>
                  </a:lnTo>
                  <a:close/>
                </a:path>
              </a:pathLst>
            </a:custGeom>
            <a:solidFill>
              <a:srgbClr val="C9C9B6"/>
            </a:solidFill>
            <a:ln w="4763">
              <a:solidFill>
                <a:srgbClr val="494936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212" name="Rectangle 60"/>
            <p:cNvSpPr>
              <a:spLocks noChangeArrowheads="1"/>
            </p:cNvSpPr>
            <p:nvPr/>
          </p:nvSpPr>
          <p:spPr bwMode="auto">
            <a:xfrm>
              <a:off x="5039" y="1010"/>
              <a:ext cx="196" cy="6"/>
            </a:xfrm>
            <a:prstGeom prst="rect">
              <a:avLst/>
            </a:prstGeom>
            <a:solidFill>
              <a:srgbClr val="B7B79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13" name="Rectangle 61"/>
            <p:cNvSpPr>
              <a:spLocks noChangeArrowheads="1"/>
            </p:cNvSpPr>
            <p:nvPr/>
          </p:nvSpPr>
          <p:spPr bwMode="auto">
            <a:xfrm>
              <a:off x="5040" y="1011"/>
              <a:ext cx="194" cy="4"/>
            </a:xfrm>
            <a:prstGeom prst="rect">
              <a:avLst/>
            </a:prstGeom>
            <a:solidFill>
              <a:srgbClr val="B7B79D"/>
            </a:solidFill>
            <a:ln w="4763">
              <a:solidFill>
                <a:srgbClr val="49493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9214" name="Group 62"/>
            <p:cNvGrpSpPr>
              <a:grpSpLocks/>
            </p:cNvGrpSpPr>
            <p:nvPr/>
          </p:nvGrpSpPr>
          <p:grpSpPr bwMode="auto">
            <a:xfrm>
              <a:off x="5042" y="876"/>
              <a:ext cx="134" cy="1"/>
              <a:chOff x="5042" y="876"/>
              <a:chExt cx="134" cy="1"/>
            </a:xfrm>
          </p:grpSpPr>
          <p:sp>
            <p:nvSpPr>
              <p:cNvPr id="49215" name="Line 63"/>
              <p:cNvSpPr>
                <a:spLocks noChangeShapeType="1"/>
              </p:cNvSpPr>
              <p:nvPr/>
            </p:nvSpPr>
            <p:spPr bwMode="auto">
              <a:xfrm>
                <a:off x="5042" y="876"/>
                <a:ext cx="3" cy="1"/>
              </a:xfrm>
              <a:prstGeom prst="line">
                <a:avLst/>
              </a:prstGeom>
              <a:noFill/>
              <a:ln w="9525">
                <a:solidFill>
                  <a:srgbClr val="4EFF2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16" name="Line 64"/>
              <p:cNvSpPr>
                <a:spLocks noChangeShapeType="1"/>
              </p:cNvSpPr>
              <p:nvPr/>
            </p:nvSpPr>
            <p:spPr bwMode="auto">
              <a:xfrm>
                <a:off x="5054" y="876"/>
                <a:ext cx="1" cy="1"/>
              </a:xfrm>
              <a:prstGeom prst="line">
                <a:avLst/>
              </a:prstGeom>
              <a:noFill/>
              <a:ln w="9525">
                <a:solidFill>
                  <a:srgbClr val="4EFF2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17" name="Line 65"/>
              <p:cNvSpPr>
                <a:spLocks noChangeShapeType="1"/>
              </p:cNvSpPr>
              <p:nvPr/>
            </p:nvSpPr>
            <p:spPr bwMode="auto">
              <a:xfrm>
                <a:off x="5064" y="876"/>
                <a:ext cx="3" cy="1"/>
              </a:xfrm>
              <a:prstGeom prst="line">
                <a:avLst/>
              </a:prstGeom>
              <a:noFill/>
              <a:ln w="9525">
                <a:solidFill>
                  <a:srgbClr val="4EFF2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18" name="Line 66"/>
              <p:cNvSpPr>
                <a:spLocks noChangeShapeType="1"/>
              </p:cNvSpPr>
              <p:nvPr/>
            </p:nvSpPr>
            <p:spPr bwMode="auto">
              <a:xfrm>
                <a:off x="5076" y="876"/>
                <a:ext cx="1" cy="1"/>
              </a:xfrm>
              <a:prstGeom prst="line">
                <a:avLst/>
              </a:prstGeom>
              <a:noFill/>
              <a:ln w="9525">
                <a:solidFill>
                  <a:srgbClr val="4EFF2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19" name="Line 67"/>
              <p:cNvSpPr>
                <a:spLocks noChangeShapeType="1"/>
              </p:cNvSpPr>
              <p:nvPr/>
            </p:nvSpPr>
            <p:spPr bwMode="auto">
              <a:xfrm>
                <a:off x="5086" y="876"/>
                <a:ext cx="3" cy="1"/>
              </a:xfrm>
              <a:prstGeom prst="line">
                <a:avLst/>
              </a:prstGeom>
              <a:noFill/>
              <a:ln w="9525">
                <a:solidFill>
                  <a:srgbClr val="4EFF2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20" name="Line 68"/>
              <p:cNvSpPr>
                <a:spLocks noChangeShapeType="1"/>
              </p:cNvSpPr>
              <p:nvPr/>
            </p:nvSpPr>
            <p:spPr bwMode="auto">
              <a:xfrm>
                <a:off x="5098" y="876"/>
                <a:ext cx="1" cy="1"/>
              </a:xfrm>
              <a:prstGeom prst="line">
                <a:avLst/>
              </a:prstGeom>
              <a:noFill/>
              <a:ln w="9525">
                <a:solidFill>
                  <a:srgbClr val="4EFF2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21" name="Line 69"/>
              <p:cNvSpPr>
                <a:spLocks noChangeShapeType="1"/>
              </p:cNvSpPr>
              <p:nvPr/>
            </p:nvSpPr>
            <p:spPr bwMode="auto">
              <a:xfrm>
                <a:off x="5107" y="876"/>
                <a:ext cx="4" cy="1"/>
              </a:xfrm>
              <a:prstGeom prst="line">
                <a:avLst/>
              </a:prstGeom>
              <a:noFill/>
              <a:ln w="9525">
                <a:solidFill>
                  <a:srgbClr val="4EFF2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22" name="Line 70"/>
              <p:cNvSpPr>
                <a:spLocks noChangeShapeType="1"/>
              </p:cNvSpPr>
              <p:nvPr/>
            </p:nvSpPr>
            <p:spPr bwMode="auto">
              <a:xfrm>
                <a:off x="5120" y="876"/>
                <a:ext cx="1" cy="1"/>
              </a:xfrm>
              <a:prstGeom prst="line">
                <a:avLst/>
              </a:prstGeom>
              <a:noFill/>
              <a:ln w="9525">
                <a:solidFill>
                  <a:srgbClr val="4EFF2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23" name="Line 71"/>
              <p:cNvSpPr>
                <a:spLocks noChangeShapeType="1"/>
              </p:cNvSpPr>
              <p:nvPr/>
            </p:nvSpPr>
            <p:spPr bwMode="auto">
              <a:xfrm>
                <a:off x="5129" y="876"/>
                <a:ext cx="3" cy="1"/>
              </a:xfrm>
              <a:prstGeom prst="line">
                <a:avLst/>
              </a:prstGeom>
              <a:noFill/>
              <a:ln w="9525">
                <a:solidFill>
                  <a:srgbClr val="4EFF2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24" name="Line 72"/>
              <p:cNvSpPr>
                <a:spLocks noChangeShapeType="1"/>
              </p:cNvSpPr>
              <p:nvPr/>
            </p:nvSpPr>
            <p:spPr bwMode="auto">
              <a:xfrm>
                <a:off x="5142" y="876"/>
                <a:ext cx="1" cy="1"/>
              </a:xfrm>
              <a:prstGeom prst="line">
                <a:avLst/>
              </a:prstGeom>
              <a:noFill/>
              <a:ln w="9525">
                <a:solidFill>
                  <a:srgbClr val="4EFF2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25" name="Line 73"/>
              <p:cNvSpPr>
                <a:spLocks noChangeShapeType="1"/>
              </p:cNvSpPr>
              <p:nvPr/>
            </p:nvSpPr>
            <p:spPr bwMode="auto">
              <a:xfrm>
                <a:off x="5151" y="876"/>
                <a:ext cx="3" cy="1"/>
              </a:xfrm>
              <a:prstGeom prst="line">
                <a:avLst/>
              </a:prstGeom>
              <a:noFill/>
              <a:ln w="9525">
                <a:solidFill>
                  <a:srgbClr val="4EFF2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26" name="Line 74"/>
              <p:cNvSpPr>
                <a:spLocks noChangeShapeType="1"/>
              </p:cNvSpPr>
              <p:nvPr/>
            </p:nvSpPr>
            <p:spPr bwMode="auto">
              <a:xfrm>
                <a:off x="5164" y="876"/>
                <a:ext cx="1" cy="1"/>
              </a:xfrm>
              <a:prstGeom prst="line">
                <a:avLst/>
              </a:prstGeom>
              <a:noFill/>
              <a:ln w="9525">
                <a:solidFill>
                  <a:srgbClr val="4EFF2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27" name="Line 75"/>
              <p:cNvSpPr>
                <a:spLocks noChangeShapeType="1"/>
              </p:cNvSpPr>
              <p:nvPr/>
            </p:nvSpPr>
            <p:spPr bwMode="auto">
              <a:xfrm>
                <a:off x="5173" y="876"/>
                <a:ext cx="3" cy="1"/>
              </a:xfrm>
              <a:prstGeom prst="line">
                <a:avLst/>
              </a:prstGeom>
              <a:noFill/>
              <a:ln w="9525">
                <a:solidFill>
                  <a:srgbClr val="4EFF2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9228" name="Group 76"/>
          <p:cNvGrpSpPr>
            <a:grpSpLocks/>
          </p:cNvGrpSpPr>
          <p:nvPr/>
        </p:nvGrpSpPr>
        <p:grpSpPr bwMode="auto">
          <a:xfrm>
            <a:off x="8018463" y="1147763"/>
            <a:ext cx="728662" cy="1149350"/>
            <a:chOff x="5051" y="723"/>
            <a:chExt cx="459" cy="724"/>
          </a:xfrm>
        </p:grpSpPr>
        <p:sp>
          <p:nvSpPr>
            <p:cNvPr id="49229" name="Freeform 77"/>
            <p:cNvSpPr>
              <a:spLocks/>
            </p:cNvSpPr>
            <p:nvPr/>
          </p:nvSpPr>
          <p:spPr bwMode="auto">
            <a:xfrm>
              <a:off x="5151" y="1204"/>
              <a:ext cx="78" cy="96"/>
            </a:xfrm>
            <a:custGeom>
              <a:avLst/>
              <a:gdLst>
                <a:gd name="T0" fmla="*/ 34 w 78"/>
                <a:gd name="T1" fmla="*/ 0 h 96"/>
                <a:gd name="T2" fmla="*/ 31 w 78"/>
                <a:gd name="T3" fmla="*/ 43 h 96"/>
                <a:gd name="T4" fmla="*/ 25 w 78"/>
                <a:gd name="T5" fmla="*/ 46 h 96"/>
                <a:gd name="T6" fmla="*/ 3 w 78"/>
                <a:gd name="T7" fmla="*/ 62 h 96"/>
                <a:gd name="T8" fmla="*/ 0 w 78"/>
                <a:gd name="T9" fmla="*/ 87 h 96"/>
                <a:gd name="T10" fmla="*/ 22 w 78"/>
                <a:gd name="T11" fmla="*/ 87 h 96"/>
                <a:gd name="T12" fmla="*/ 38 w 78"/>
                <a:gd name="T13" fmla="*/ 87 h 96"/>
                <a:gd name="T14" fmla="*/ 38 w 78"/>
                <a:gd name="T15" fmla="*/ 93 h 96"/>
                <a:gd name="T16" fmla="*/ 62 w 78"/>
                <a:gd name="T17" fmla="*/ 96 h 96"/>
                <a:gd name="T18" fmla="*/ 72 w 78"/>
                <a:gd name="T19" fmla="*/ 96 h 96"/>
                <a:gd name="T20" fmla="*/ 78 w 78"/>
                <a:gd name="T21" fmla="*/ 96 h 96"/>
                <a:gd name="T22" fmla="*/ 78 w 78"/>
                <a:gd name="T23" fmla="*/ 74 h 96"/>
                <a:gd name="T24" fmla="*/ 75 w 78"/>
                <a:gd name="T25" fmla="*/ 68 h 96"/>
                <a:gd name="T26" fmla="*/ 69 w 78"/>
                <a:gd name="T27" fmla="*/ 53 h 96"/>
                <a:gd name="T28" fmla="*/ 72 w 78"/>
                <a:gd name="T29" fmla="*/ 9 h 96"/>
                <a:gd name="T30" fmla="*/ 34 w 78"/>
                <a:gd name="T31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8" h="96">
                  <a:moveTo>
                    <a:pt x="34" y="0"/>
                  </a:moveTo>
                  <a:lnTo>
                    <a:pt x="31" y="43"/>
                  </a:lnTo>
                  <a:lnTo>
                    <a:pt x="25" y="46"/>
                  </a:lnTo>
                  <a:lnTo>
                    <a:pt x="3" y="62"/>
                  </a:lnTo>
                  <a:lnTo>
                    <a:pt x="0" y="87"/>
                  </a:lnTo>
                  <a:lnTo>
                    <a:pt x="22" y="87"/>
                  </a:lnTo>
                  <a:lnTo>
                    <a:pt x="38" y="87"/>
                  </a:lnTo>
                  <a:lnTo>
                    <a:pt x="38" y="93"/>
                  </a:lnTo>
                  <a:lnTo>
                    <a:pt x="62" y="96"/>
                  </a:lnTo>
                  <a:lnTo>
                    <a:pt x="72" y="96"/>
                  </a:lnTo>
                  <a:lnTo>
                    <a:pt x="78" y="96"/>
                  </a:lnTo>
                  <a:lnTo>
                    <a:pt x="78" y="74"/>
                  </a:lnTo>
                  <a:lnTo>
                    <a:pt x="75" y="68"/>
                  </a:lnTo>
                  <a:lnTo>
                    <a:pt x="69" y="53"/>
                  </a:lnTo>
                  <a:lnTo>
                    <a:pt x="72" y="9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22222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30" name="Freeform 78"/>
            <p:cNvSpPr>
              <a:spLocks/>
            </p:cNvSpPr>
            <p:nvPr/>
          </p:nvSpPr>
          <p:spPr bwMode="auto">
            <a:xfrm>
              <a:off x="5151" y="1204"/>
              <a:ext cx="78" cy="96"/>
            </a:xfrm>
            <a:custGeom>
              <a:avLst/>
              <a:gdLst>
                <a:gd name="T0" fmla="*/ 34 w 78"/>
                <a:gd name="T1" fmla="*/ 0 h 96"/>
                <a:gd name="T2" fmla="*/ 31 w 78"/>
                <a:gd name="T3" fmla="*/ 43 h 96"/>
                <a:gd name="T4" fmla="*/ 25 w 78"/>
                <a:gd name="T5" fmla="*/ 46 h 96"/>
                <a:gd name="T6" fmla="*/ 3 w 78"/>
                <a:gd name="T7" fmla="*/ 62 h 96"/>
                <a:gd name="T8" fmla="*/ 0 w 78"/>
                <a:gd name="T9" fmla="*/ 87 h 96"/>
                <a:gd name="T10" fmla="*/ 22 w 78"/>
                <a:gd name="T11" fmla="*/ 87 h 96"/>
                <a:gd name="T12" fmla="*/ 38 w 78"/>
                <a:gd name="T13" fmla="*/ 87 h 96"/>
                <a:gd name="T14" fmla="*/ 38 w 78"/>
                <a:gd name="T15" fmla="*/ 93 h 96"/>
                <a:gd name="T16" fmla="*/ 62 w 78"/>
                <a:gd name="T17" fmla="*/ 96 h 96"/>
                <a:gd name="T18" fmla="*/ 72 w 78"/>
                <a:gd name="T19" fmla="*/ 96 h 96"/>
                <a:gd name="T20" fmla="*/ 78 w 78"/>
                <a:gd name="T21" fmla="*/ 96 h 96"/>
                <a:gd name="T22" fmla="*/ 78 w 78"/>
                <a:gd name="T23" fmla="*/ 74 h 96"/>
                <a:gd name="T24" fmla="*/ 75 w 78"/>
                <a:gd name="T25" fmla="*/ 68 h 96"/>
                <a:gd name="T26" fmla="*/ 69 w 78"/>
                <a:gd name="T27" fmla="*/ 53 h 96"/>
                <a:gd name="T28" fmla="*/ 72 w 78"/>
                <a:gd name="T29" fmla="*/ 9 h 96"/>
                <a:gd name="T30" fmla="*/ 34 w 78"/>
                <a:gd name="T31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8" h="96">
                  <a:moveTo>
                    <a:pt x="34" y="0"/>
                  </a:moveTo>
                  <a:lnTo>
                    <a:pt x="31" y="43"/>
                  </a:lnTo>
                  <a:lnTo>
                    <a:pt x="25" y="46"/>
                  </a:lnTo>
                  <a:lnTo>
                    <a:pt x="3" y="62"/>
                  </a:lnTo>
                  <a:lnTo>
                    <a:pt x="0" y="87"/>
                  </a:lnTo>
                  <a:lnTo>
                    <a:pt x="22" y="87"/>
                  </a:lnTo>
                  <a:lnTo>
                    <a:pt x="38" y="87"/>
                  </a:lnTo>
                  <a:lnTo>
                    <a:pt x="38" y="93"/>
                  </a:lnTo>
                  <a:lnTo>
                    <a:pt x="62" y="96"/>
                  </a:lnTo>
                  <a:lnTo>
                    <a:pt x="72" y="96"/>
                  </a:lnTo>
                  <a:lnTo>
                    <a:pt x="78" y="96"/>
                  </a:lnTo>
                  <a:lnTo>
                    <a:pt x="78" y="74"/>
                  </a:lnTo>
                  <a:lnTo>
                    <a:pt x="75" y="68"/>
                  </a:lnTo>
                  <a:lnTo>
                    <a:pt x="69" y="53"/>
                  </a:lnTo>
                  <a:lnTo>
                    <a:pt x="72" y="9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222222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231" name="Freeform 79"/>
            <p:cNvSpPr>
              <a:spLocks/>
            </p:cNvSpPr>
            <p:nvPr/>
          </p:nvSpPr>
          <p:spPr bwMode="auto">
            <a:xfrm>
              <a:off x="5167" y="1101"/>
              <a:ext cx="124" cy="156"/>
            </a:xfrm>
            <a:custGeom>
              <a:avLst/>
              <a:gdLst>
                <a:gd name="T0" fmla="*/ 124 w 124"/>
                <a:gd name="T1" fmla="*/ 0 h 156"/>
                <a:gd name="T2" fmla="*/ 43 w 124"/>
                <a:gd name="T3" fmla="*/ 3 h 156"/>
                <a:gd name="T4" fmla="*/ 22 w 124"/>
                <a:gd name="T5" fmla="*/ 0 h 156"/>
                <a:gd name="T6" fmla="*/ 9 w 124"/>
                <a:gd name="T7" fmla="*/ 6 h 156"/>
                <a:gd name="T8" fmla="*/ 6 w 124"/>
                <a:gd name="T9" fmla="*/ 18 h 156"/>
                <a:gd name="T10" fmla="*/ 0 w 124"/>
                <a:gd name="T11" fmla="*/ 134 h 156"/>
                <a:gd name="T12" fmla="*/ 9 w 124"/>
                <a:gd name="T13" fmla="*/ 152 h 156"/>
                <a:gd name="T14" fmla="*/ 28 w 124"/>
                <a:gd name="T15" fmla="*/ 156 h 156"/>
                <a:gd name="T16" fmla="*/ 56 w 124"/>
                <a:gd name="T17" fmla="*/ 152 h 156"/>
                <a:gd name="T18" fmla="*/ 65 w 124"/>
                <a:gd name="T19" fmla="*/ 71 h 156"/>
                <a:gd name="T20" fmla="*/ 124 w 124"/>
                <a:gd name="T21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4" h="156">
                  <a:moveTo>
                    <a:pt x="124" y="0"/>
                  </a:moveTo>
                  <a:lnTo>
                    <a:pt x="43" y="3"/>
                  </a:lnTo>
                  <a:lnTo>
                    <a:pt x="22" y="0"/>
                  </a:lnTo>
                  <a:lnTo>
                    <a:pt x="9" y="6"/>
                  </a:lnTo>
                  <a:lnTo>
                    <a:pt x="6" y="18"/>
                  </a:lnTo>
                  <a:lnTo>
                    <a:pt x="0" y="134"/>
                  </a:lnTo>
                  <a:lnTo>
                    <a:pt x="9" y="152"/>
                  </a:lnTo>
                  <a:lnTo>
                    <a:pt x="28" y="156"/>
                  </a:lnTo>
                  <a:lnTo>
                    <a:pt x="56" y="152"/>
                  </a:lnTo>
                  <a:lnTo>
                    <a:pt x="65" y="71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A5A58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32" name="Freeform 80"/>
            <p:cNvSpPr>
              <a:spLocks/>
            </p:cNvSpPr>
            <p:nvPr/>
          </p:nvSpPr>
          <p:spPr bwMode="auto">
            <a:xfrm>
              <a:off x="5167" y="1101"/>
              <a:ext cx="124" cy="156"/>
            </a:xfrm>
            <a:custGeom>
              <a:avLst/>
              <a:gdLst>
                <a:gd name="T0" fmla="*/ 124 w 124"/>
                <a:gd name="T1" fmla="*/ 0 h 156"/>
                <a:gd name="T2" fmla="*/ 43 w 124"/>
                <a:gd name="T3" fmla="*/ 3 h 156"/>
                <a:gd name="T4" fmla="*/ 22 w 124"/>
                <a:gd name="T5" fmla="*/ 0 h 156"/>
                <a:gd name="T6" fmla="*/ 9 w 124"/>
                <a:gd name="T7" fmla="*/ 6 h 156"/>
                <a:gd name="T8" fmla="*/ 6 w 124"/>
                <a:gd name="T9" fmla="*/ 18 h 156"/>
                <a:gd name="T10" fmla="*/ 0 w 124"/>
                <a:gd name="T11" fmla="*/ 134 h 156"/>
                <a:gd name="T12" fmla="*/ 9 w 124"/>
                <a:gd name="T13" fmla="*/ 152 h 156"/>
                <a:gd name="T14" fmla="*/ 28 w 124"/>
                <a:gd name="T15" fmla="*/ 156 h 156"/>
                <a:gd name="T16" fmla="*/ 56 w 124"/>
                <a:gd name="T17" fmla="*/ 152 h 156"/>
                <a:gd name="T18" fmla="*/ 65 w 124"/>
                <a:gd name="T19" fmla="*/ 71 h 156"/>
                <a:gd name="T20" fmla="*/ 124 w 124"/>
                <a:gd name="T21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4" h="156">
                  <a:moveTo>
                    <a:pt x="124" y="0"/>
                  </a:moveTo>
                  <a:lnTo>
                    <a:pt x="43" y="3"/>
                  </a:lnTo>
                  <a:lnTo>
                    <a:pt x="22" y="0"/>
                  </a:lnTo>
                  <a:lnTo>
                    <a:pt x="9" y="6"/>
                  </a:lnTo>
                  <a:lnTo>
                    <a:pt x="6" y="18"/>
                  </a:lnTo>
                  <a:lnTo>
                    <a:pt x="0" y="134"/>
                  </a:lnTo>
                  <a:lnTo>
                    <a:pt x="9" y="152"/>
                  </a:lnTo>
                  <a:lnTo>
                    <a:pt x="28" y="156"/>
                  </a:lnTo>
                  <a:lnTo>
                    <a:pt x="56" y="152"/>
                  </a:lnTo>
                  <a:lnTo>
                    <a:pt x="65" y="71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A5A585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233" name="Freeform 81"/>
            <p:cNvSpPr>
              <a:spLocks/>
            </p:cNvSpPr>
            <p:nvPr/>
          </p:nvSpPr>
          <p:spPr bwMode="auto">
            <a:xfrm>
              <a:off x="5192" y="963"/>
              <a:ext cx="84" cy="35"/>
            </a:xfrm>
            <a:custGeom>
              <a:avLst/>
              <a:gdLst>
                <a:gd name="T0" fmla="*/ 84 w 84"/>
                <a:gd name="T1" fmla="*/ 13 h 35"/>
                <a:gd name="T2" fmla="*/ 59 w 84"/>
                <a:gd name="T3" fmla="*/ 13 h 35"/>
                <a:gd name="T4" fmla="*/ 37 w 84"/>
                <a:gd name="T5" fmla="*/ 0 h 35"/>
                <a:gd name="T6" fmla="*/ 12 w 84"/>
                <a:gd name="T7" fmla="*/ 7 h 35"/>
                <a:gd name="T8" fmla="*/ 6 w 84"/>
                <a:gd name="T9" fmla="*/ 10 h 35"/>
                <a:gd name="T10" fmla="*/ 0 w 84"/>
                <a:gd name="T11" fmla="*/ 16 h 35"/>
                <a:gd name="T12" fmla="*/ 3 w 84"/>
                <a:gd name="T13" fmla="*/ 32 h 35"/>
                <a:gd name="T14" fmla="*/ 6 w 84"/>
                <a:gd name="T15" fmla="*/ 32 h 35"/>
                <a:gd name="T16" fmla="*/ 9 w 84"/>
                <a:gd name="T17" fmla="*/ 22 h 35"/>
                <a:gd name="T18" fmla="*/ 12 w 84"/>
                <a:gd name="T19" fmla="*/ 16 h 35"/>
                <a:gd name="T20" fmla="*/ 28 w 84"/>
                <a:gd name="T21" fmla="*/ 22 h 35"/>
                <a:gd name="T22" fmla="*/ 15 w 84"/>
                <a:gd name="T23" fmla="*/ 25 h 35"/>
                <a:gd name="T24" fmla="*/ 12 w 84"/>
                <a:gd name="T25" fmla="*/ 25 h 35"/>
                <a:gd name="T26" fmla="*/ 12 w 84"/>
                <a:gd name="T27" fmla="*/ 32 h 35"/>
                <a:gd name="T28" fmla="*/ 40 w 84"/>
                <a:gd name="T29" fmla="*/ 35 h 35"/>
                <a:gd name="T30" fmla="*/ 62 w 84"/>
                <a:gd name="T31" fmla="*/ 32 h 35"/>
                <a:gd name="T32" fmla="*/ 78 w 84"/>
                <a:gd name="T33" fmla="*/ 32 h 35"/>
                <a:gd name="T34" fmla="*/ 84 w 84"/>
                <a:gd name="T35" fmla="*/ 1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4" h="35">
                  <a:moveTo>
                    <a:pt x="84" y="13"/>
                  </a:moveTo>
                  <a:lnTo>
                    <a:pt x="59" y="13"/>
                  </a:lnTo>
                  <a:lnTo>
                    <a:pt x="37" y="0"/>
                  </a:lnTo>
                  <a:lnTo>
                    <a:pt x="12" y="7"/>
                  </a:lnTo>
                  <a:lnTo>
                    <a:pt x="6" y="10"/>
                  </a:lnTo>
                  <a:lnTo>
                    <a:pt x="0" y="16"/>
                  </a:lnTo>
                  <a:lnTo>
                    <a:pt x="3" y="32"/>
                  </a:lnTo>
                  <a:lnTo>
                    <a:pt x="6" y="32"/>
                  </a:lnTo>
                  <a:lnTo>
                    <a:pt x="9" y="22"/>
                  </a:lnTo>
                  <a:lnTo>
                    <a:pt x="12" y="16"/>
                  </a:lnTo>
                  <a:lnTo>
                    <a:pt x="28" y="22"/>
                  </a:lnTo>
                  <a:lnTo>
                    <a:pt x="15" y="25"/>
                  </a:lnTo>
                  <a:lnTo>
                    <a:pt x="12" y="25"/>
                  </a:lnTo>
                  <a:lnTo>
                    <a:pt x="12" y="32"/>
                  </a:lnTo>
                  <a:lnTo>
                    <a:pt x="40" y="35"/>
                  </a:lnTo>
                  <a:lnTo>
                    <a:pt x="62" y="32"/>
                  </a:lnTo>
                  <a:lnTo>
                    <a:pt x="78" y="32"/>
                  </a:lnTo>
                  <a:lnTo>
                    <a:pt x="84" y="13"/>
                  </a:lnTo>
                  <a:close/>
                </a:path>
              </a:pathLst>
            </a:custGeom>
            <a:solidFill>
              <a:srgbClr val="FFC2A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34" name="Freeform 82"/>
            <p:cNvSpPr>
              <a:spLocks/>
            </p:cNvSpPr>
            <p:nvPr/>
          </p:nvSpPr>
          <p:spPr bwMode="auto">
            <a:xfrm>
              <a:off x="5192" y="963"/>
              <a:ext cx="84" cy="35"/>
            </a:xfrm>
            <a:custGeom>
              <a:avLst/>
              <a:gdLst>
                <a:gd name="T0" fmla="*/ 84 w 84"/>
                <a:gd name="T1" fmla="*/ 13 h 35"/>
                <a:gd name="T2" fmla="*/ 59 w 84"/>
                <a:gd name="T3" fmla="*/ 13 h 35"/>
                <a:gd name="T4" fmla="*/ 37 w 84"/>
                <a:gd name="T5" fmla="*/ 0 h 35"/>
                <a:gd name="T6" fmla="*/ 12 w 84"/>
                <a:gd name="T7" fmla="*/ 7 h 35"/>
                <a:gd name="T8" fmla="*/ 6 w 84"/>
                <a:gd name="T9" fmla="*/ 10 h 35"/>
                <a:gd name="T10" fmla="*/ 0 w 84"/>
                <a:gd name="T11" fmla="*/ 16 h 35"/>
                <a:gd name="T12" fmla="*/ 3 w 84"/>
                <a:gd name="T13" fmla="*/ 32 h 35"/>
                <a:gd name="T14" fmla="*/ 6 w 84"/>
                <a:gd name="T15" fmla="*/ 32 h 35"/>
                <a:gd name="T16" fmla="*/ 9 w 84"/>
                <a:gd name="T17" fmla="*/ 22 h 35"/>
                <a:gd name="T18" fmla="*/ 12 w 84"/>
                <a:gd name="T19" fmla="*/ 16 h 35"/>
                <a:gd name="T20" fmla="*/ 28 w 84"/>
                <a:gd name="T21" fmla="*/ 22 h 35"/>
                <a:gd name="T22" fmla="*/ 15 w 84"/>
                <a:gd name="T23" fmla="*/ 25 h 35"/>
                <a:gd name="T24" fmla="*/ 12 w 84"/>
                <a:gd name="T25" fmla="*/ 25 h 35"/>
                <a:gd name="T26" fmla="*/ 12 w 84"/>
                <a:gd name="T27" fmla="*/ 32 h 35"/>
                <a:gd name="T28" fmla="*/ 40 w 84"/>
                <a:gd name="T29" fmla="*/ 35 h 35"/>
                <a:gd name="T30" fmla="*/ 62 w 84"/>
                <a:gd name="T31" fmla="*/ 32 h 35"/>
                <a:gd name="T32" fmla="*/ 78 w 84"/>
                <a:gd name="T33" fmla="*/ 32 h 35"/>
                <a:gd name="T34" fmla="*/ 84 w 84"/>
                <a:gd name="T35" fmla="*/ 1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4" h="35">
                  <a:moveTo>
                    <a:pt x="84" y="13"/>
                  </a:moveTo>
                  <a:lnTo>
                    <a:pt x="59" y="13"/>
                  </a:lnTo>
                  <a:lnTo>
                    <a:pt x="37" y="0"/>
                  </a:lnTo>
                  <a:lnTo>
                    <a:pt x="12" y="7"/>
                  </a:lnTo>
                  <a:lnTo>
                    <a:pt x="6" y="10"/>
                  </a:lnTo>
                  <a:lnTo>
                    <a:pt x="0" y="16"/>
                  </a:lnTo>
                  <a:lnTo>
                    <a:pt x="3" y="32"/>
                  </a:lnTo>
                  <a:lnTo>
                    <a:pt x="6" y="32"/>
                  </a:lnTo>
                  <a:lnTo>
                    <a:pt x="9" y="22"/>
                  </a:lnTo>
                  <a:lnTo>
                    <a:pt x="12" y="16"/>
                  </a:lnTo>
                  <a:lnTo>
                    <a:pt x="28" y="22"/>
                  </a:lnTo>
                  <a:lnTo>
                    <a:pt x="15" y="25"/>
                  </a:lnTo>
                  <a:lnTo>
                    <a:pt x="12" y="25"/>
                  </a:lnTo>
                  <a:lnTo>
                    <a:pt x="12" y="32"/>
                  </a:lnTo>
                  <a:lnTo>
                    <a:pt x="40" y="35"/>
                  </a:lnTo>
                  <a:lnTo>
                    <a:pt x="62" y="32"/>
                  </a:lnTo>
                  <a:lnTo>
                    <a:pt x="78" y="32"/>
                  </a:lnTo>
                  <a:lnTo>
                    <a:pt x="84" y="13"/>
                  </a:lnTo>
                  <a:close/>
                </a:path>
              </a:pathLst>
            </a:custGeom>
            <a:solidFill>
              <a:srgbClr val="FFC2AA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235" name="Freeform 83"/>
            <p:cNvSpPr>
              <a:spLocks/>
            </p:cNvSpPr>
            <p:nvPr/>
          </p:nvSpPr>
          <p:spPr bwMode="auto">
            <a:xfrm>
              <a:off x="5251" y="970"/>
              <a:ext cx="109" cy="46"/>
            </a:xfrm>
            <a:custGeom>
              <a:avLst/>
              <a:gdLst>
                <a:gd name="T0" fmla="*/ 109 w 109"/>
                <a:gd name="T1" fmla="*/ 0 h 46"/>
                <a:gd name="T2" fmla="*/ 6 w 109"/>
                <a:gd name="T3" fmla="*/ 3 h 46"/>
                <a:gd name="T4" fmla="*/ 0 w 109"/>
                <a:gd name="T5" fmla="*/ 12 h 46"/>
                <a:gd name="T6" fmla="*/ 0 w 109"/>
                <a:gd name="T7" fmla="*/ 31 h 46"/>
                <a:gd name="T8" fmla="*/ 81 w 109"/>
                <a:gd name="T9" fmla="*/ 46 h 46"/>
                <a:gd name="T10" fmla="*/ 109 w 109"/>
                <a:gd name="T11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9" h="46">
                  <a:moveTo>
                    <a:pt x="109" y="0"/>
                  </a:moveTo>
                  <a:lnTo>
                    <a:pt x="6" y="3"/>
                  </a:lnTo>
                  <a:lnTo>
                    <a:pt x="0" y="12"/>
                  </a:lnTo>
                  <a:lnTo>
                    <a:pt x="0" y="31"/>
                  </a:lnTo>
                  <a:lnTo>
                    <a:pt x="81" y="46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rgbClr val="A5A58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36" name="Freeform 84"/>
            <p:cNvSpPr>
              <a:spLocks/>
            </p:cNvSpPr>
            <p:nvPr/>
          </p:nvSpPr>
          <p:spPr bwMode="auto">
            <a:xfrm>
              <a:off x="5251" y="970"/>
              <a:ext cx="109" cy="46"/>
            </a:xfrm>
            <a:custGeom>
              <a:avLst/>
              <a:gdLst>
                <a:gd name="T0" fmla="*/ 109 w 109"/>
                <a:gd name="T1" fmla="*/ 0 h 46"/>
                <a:gd name="T2" fmla="*/ 6 w 109"/>
                <a:gd name="T3" fmla="*/ 3 h 46"/>
                <a:gd name="T4" fmla="*/ 0 w 109"/>
                <a:gd name="T5" fmla="*/ 12 h 46"/>
                <a:gd name="T6" fmla="*/ 0 w 109"/>
                <a:gd name="T7" fmla="*/ 31 h 46"/>
                <a:gd name="T8" fmla="*/ 81 w 109"/>
                <a:gd name="T9" fmla="*/ 46 h 46"/>
                <a:gd name="T10" fmla="*/ 109 w 109"/>
                <a:gd name="T11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9" h="46">
                  <a:moveTo>
                    <a:pt x="109" y="0"/>
                  </a:moveTo>
                  <a:lnTo>
                    <a:pt x="6" y="3"/>
                  </a:lnTo>
                  <a:lnTo>
                    <a:pt x="0" y="12"/>
                  </a:lnTo>
                  <a:lnTo>
                    <a:pt x="0" y="31"/>
                  </a:lnTo>
                  <a:lnTo>
                    <a:pt x="81" y="46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rgbClr val="A5A585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237" name="Freeform 85"/>
            <p:cNvSpPr>
              <a:spLocks/>
            </p:cNvSpPr>
            <p:nvPr/>
          </p:nvSpPr>
          <p:spPr bwMode="auto">
            <a:xfrm>
              <a:off x="5051" y="1260"/>
              <a:ext cx="119" cy="96"/>
            </a:xfrm>
            <a:custGeom>
              <a:avLst/>
              <a:gdLst>
                <a:gd name="T0" fmla="*/ 60 w 119"/>
                <a:gd name="T1" fmla="*/ 0 h 96"/>
                <a:gd name="T2" fmla="*/ 66 w 119"/>
                <a:gd name="T3" fmla="*/ 31 h 96"/>
                <a:gd name="T4" fmla="*/ 56 w 119"/>
                <a:gd name="T5" fmla="*/ 31 h 96"/>
                <a:gd name="T6" fmla="*/ 38 w 119"/>
                <a:gd name="T7" fmla="*/ 43 h 96"/>
                <a:gd name="T8" fmla="*/ 13 w 119"/>
                <a:gd name="T9" fmla="*/ 43 h 96"/>
                <a:gd name="T10" fmla="*/ 3 w 119"/>
                <a:gd name="T11" fmla="*/ 46 h 96"/>
                <a:gd name="T12" fmla="*/ 0 w 119"/>
                <a:gd name="T13" fmla="*/ 56 h 96"/>
                <a:gd name="T14" fmla="*/ 3 w 119"/>
                <a:gd name="T15" fmla="*/ 65 h 96"/>
                <a:gd name="T16" fmla="*/ 28 w 119"/>
                <a:gd name="T17" fmla="*/ 81 h 96"/>
                <a:gd name="T18" fmla="*/ 38 w 119"/>
                <a:gd name="T19" fmla="*/ 84 h 96"/>
                <a:gd name="T20" fmla="*/ 53 w 119"/>
                <a:gd name="T21" fmla="*/ 84 h 96"/>
                <a:gd name="T22" fmla="*/ 78 w 119"/>
                <a:gd name="T23" fmla="*/ 87 h 96"/>
                <a:gd name="T24" fmla="*/ 78 w 119"/>
                <a:gd name="T25" fmla="*/ 96 h 96"/>
                <a:gd name="T26" fmla="*/ 88 w 119"/>
                <a:gd name="T27" fmla="*/ 96 h 96"/>
                <a:gd name="T28" fmla="*/ 100 w 119"/>
                <a:gd name="T29" fmla="*/ 96 h 96"/>
                <a:gd name="T30" fmla="*/ 109 w 119"/>
                <a:gd name="T31" fmla="*/ 93 h 96"/>
                <a:gd name="T32" fmla="*/ 119 w 119"/>
                <a:gd name="T33" fmla="*/ 87 h 96"/>
                <a:gd name="T34" fmla="*/ 119 w 119"/>
                <a:gd name="T35" fmla="*/ 71 h 96"/>
                <a:gd name="T36" fmla="*/ 113 w 119"/>
                <a:gd name="T37" fmla="*/ 56 h 96"/>
                <a:gd name="T38" fmla="*/ 109 w 119"/>
                <a:gd name="T39" fmla="*/ 46 h 96"/>
                <a:gd name="T40" fmla="*/ 103 w 119"/>
                <a:gd name="T41" fmla="*/ 37 h 96"/>
                <a:gd name="T42" fmla="*/ 97 w 119"/>
                <a:gd name="T43" fmla="*/ 6 h 96"/>
                <a:gd name="T44" fmla="*/ 60 w 119"/>
                <a:gd name="T45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9" h="96">
                  <a:moveTo>
                    <a:pt x="60" y="0"/>
                  </a:moveTo>
                  <a:lnTo>
                    <a:pt x="66" y="31"/>
                  </a:lnTo>
                  <a:lnTo>
                    <a:pt x="56" y="31"/>
                  </a:lnTo>
                  <a:lnTo>
                    <a:pt x="38" y="43"/>
                  </a:lnTo>
                  <a:lnTo>
                    <a:pt x="13" y="43"/>
                  </a:lnTo>
                  <a:lnTo>
                    <a:pt x="3" y="46"/>
                  </a:lnTo>
                  <a:lnTo>
                    <a:pt x="0" y="56"/>
                  </a:lnTo>
                  <a:lnTo>
                    <a:pt x="3" y="65"/>
                  </a:lnTo>
                  <a:lnTo>
                    <a:pt x="28" y="81"/>
                  </a:lnTo>
                  <a:lnTo>
                    <a:pt x="38" y="84"/>
                  </a:lnTo>
                  <a:lnTo>
                    <a:pt x="53" y="84"/>
                  </a:lnTo>
                  <a:lnTo>
                    <a:pt x="78" y="87"/>
                  </a:lnTo>
                  <a:lnTo>
                    <a:pt x="78" y="96"/>
                  </a:lnTo>
                  <a:lnTo>
                    <a:pt x="88" y="96"/>
                  </a:lnTo>
                  <a:lnTo>
                    <a:pt x="100" y="96"/>
                  </a:lnTo>
                  <a:lnTo>
                    <a:pt x="109" y="93"/>
                  </a:lnTo>
                  <a:lnTo>
                    <a:pt x="119" y="87"/>
                  </a:lnTo>
                  <a:lnTo>
                    <a:pt x="119" y="71"/>
                  </a:lnTo>
                  <a:lnTo>
                    <a:pt x="113" y="56"/>
                  </a:lnTo>
                  <a:lnTo>
                    <a:pt x="109" y="46"/>
                  </a:lnTo>
                  <a:lnTo>
                    <a:pt x="103" y="37"/>
                  </a:lnTo>
                  <a:lnTo>
                    <a:pt x="97" y="6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22222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38" name="Freeform 86"/>
            <p:cNvSpPr>
              <a:spLocks/>
            </p:cNvSpPr>
            <p:nvPr/>
          </p:nvSpPr>
          <p:spPr bwMode="auto">
            <a:xfrm>
              <a:off x="5051" y="1260"/>
              <a:ext cx="119" cy="96"/>
            </a:xfrm>
            <a:custGeom>
              <a:avLst/>
              <a:gdLst>
                <a:gd name="T0" fmla="*/ 60 w 119"/>
                <a:gd name="T1" fmla="*/ 0 h 96"/>
                <a:gd name="T2" fmla="*/ 66 w 119"/>
                <a:gd name="T3" fmla="*/ 31 h 96"/>
                <a:gd name="T4" fmla="*/ 56 w 119"/>
                <a:gd name="T5" fmla="*/ 31 h 96"/>
                <a:gd name="T6" fmla="*/ 38 w 119"/>
                <a:gd name="T7" fmla="*/ 43 h 96"/>
                <a:gd name="T8" fmla="*/ 13 w 119"/>
                <a:gd name="T9" fmla="*/ 43 h 96"/>
                <a:gd name="T10" fmla="*/ 3 w 119"/>
                <a:gd name="T11" fmla="*/ 46 h 96"/>
                <a:gd name="T12" fmla="*/ 0 w 119"/>
                <a:gd name="T13" fmla="*/ 56 h 96"/>
                <a:gd name="T14" fmla="*/ 3 w 119"/>
                <a:gd name="T15" fmla="*/ 65 h 96"/>
                <a:gd name="T16" fmla="*/ 28 w 119"/>
                <a:gd name="T17" fmla="*/ 81 h 96"/>
                <a:gd name="T18" fmla="*/ 38 w 119"/>
                <a:gd name="T19" fmla="*/ 84 h 96"/>
                <a:gd name="T20" fmla="*/ 53 w 119"/>
                <a:gd name="T21" fmla="*/ 84 h 96"/>
                <a:gd name="T22" fmla="*/ 78 w 119"/>
                <a:gd name="T23" fmla="*/ 87 h 96"/>
                <a:gd name="T24" fmla="*/ 78 w 119"/>
                <a:gd name="T25" fmla="*/ 96 h 96"/>
                <a:gd name="T26" fmla="*/ 88 w 119"/>
                <a:gd name="T27" fmla="*/ 96 h 96"/>
                <a:gd name="T28" fmla="*/ 100 w 119"/>
                <a:gd name="T29" fmla="*/ 96 h 96"/>
                <a:gd name="T30" fmla="*/ 109 w 119"/>
                <a:gd name="T31" fmla="*/ 93 h 96"/>
                <a:gd name="T32" fmla="*/ 119 w 119"/>
                <a:gd name="T33" fmla="*/ 87 h 96"/>
                <a:gd name="T34" fmla="*/ 119 w 119"/>
                <a:gd name="T35" fmla="*/ 71 h 96"/>
                <a:gd name="T36" fmla="*/ 113 w 119"/>
                <a:gd name="T37" fmla="*/ 56 h 96"/>
                <a:gd name="T38" fmla="*/ 109 w 119"/>
                <a:gd name="T39" fmla="*/ 46 h 96"/>
                <a:gd name="T40" fmla="*/ 103 w 119"/>
                <a:gd name="T41" fmla="*/ 37 h 96"/>
                <a:gd name="T42" fmla="*/ 97 w 119"/>
                <a:gd name="T43" fmla="*/ 6 h 96"/>
                <a:gd name="T44" fmla="*/ 60 w 119"/>
                <a:gd name="T45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9" h="96">
                  <a:moveTo>
                    <a:pt x="60" y="0"/>
                  </a:moveTo>
                  <a:lnTo>
                    <a:pt x="66" y="31"/>
                  </a:lnTo>
                  <a:lnTo>
                    <a:pt x="56" y="31"/>
                  </a:lnTo>
                  <a:lnTo>
                    <a:pt x="38" y="43"/>
                  </a:lnTo>
                  <a:lnTo>
                    <a:pt x="13" y="43"/>
                  </a:lnTo>
                  <a:lnTo>
                    <a:pt x="3" y="46"/>
                  </a:lnTo>
                  <a:lnTo>
                    <a:pt x="0" y="56"/>
                  </a:lnTo>
                  <a:lnTo>
                    <a:pt x="3" y="65"/>
                  </a:lnTo>
                  <a:lnTo>
                    <a:pt x="28" y="81"/>
                  </a:lnTo>
                  <a:lnTo>
                    <a:pt x="38" y="84"/>
                  </a:lnTo>
                  <a:lnTo>
                    <a:pt x="53" y="84"/>
                  </a:lnTo>
                  <a:lnTo>
                    <a:pt x="78" y="87"/>
                  </a:lnTo>
                  <a:lnTo>
                    <a:pt x="78" y="96"/>
                  </a:lnTo>
                  <a:lnTo>
                    <a:pt x="88" y="96"/>
                  </a:lnTo>
                  <a:lnTo>
                    <a:pt x="100" y="96"/>
                  </a:lnTo>
                  <a:lnTo>
                    <a:pt x="109" y="93"/>
                  </a:lnTo>
                  <a:lnTo>
                    <a:pt x="119" y="87"/>
                  </a:lnTo>
                  <a:lnTo>
                    <a:pt x="119" y="71"/>
                  </a:lnTo>
                  <a:lnTo>
                    <a:pt x="113" y="56"/>
                  </a:lnTo>
                  <a:lnTo>
                    <a:pt x="109" y="46"/>
                  </a:lnTo>
                  <a:lnTo>
                    <a:pt x="103" y="37"/>
                  </a:lnTo>
                  <a:lnTo>
                    <a:pt x="97" y="6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222222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239" name="Freeform 87"/>
            <p:cNvSpPr>
              <a:spLocks/>
            </p:cNvSpPr>
            <p:nvPr/>
          </p:nvSpPr>
          <p:spPr bwMode="auto">
            <a:xfrm>
              <a:off x="5170" y="1182"/>
              <a:ext cx="165" cy="78"/>
            </a:xfrm>
            <a:custGeom>
              <a:avLst/>
              <a:gdLst>
                <a:gd name="T0" fmla="*/ 165 w 165"/>
                <a:gd name="T1" fmla="*/ 56 h 78"/>
                <a:gd name="T2" fmla="*/ 3 w 165"/>
                <a:gd name="T3" fmla="*/ 0 h 78"/>
                <a:gd name="T4" fmla="*/ 0 w 165"/>
                <a:gd name="T5" fmla="*/ 6 h 78"/>
                <a:gd name="T6" fmla="*/ 0 w 165"/>
                <a:gd name="T7" fmla="*/ 6 h 78"/>
                <a:gd name="T8" fmla="*/ 0 w 165"/>
                <a:gd name="T9" fmla="*/ 6 h 78"/>
                <a:gd name="T10" fmla="*/ 0 w 165"/>
                <a:gd name="T11" fmla="*/ 15 h 78"/>
                <a:gd name="T12" fmla="*/ 0 w 165"/>
                <a:gd name="T13" fmla="*/ 15 h 78"/>
                <a:gd name="T14" fmla="*/ 3 w 165"/>
                <a:gd name="T15" fmla="*/ 22 h 78"/>
                <a:gd name="T16" fmla="*/ 159 w 165"/>
                <a:gd name="T17" fmla="*/ 78 h 78"/>
                <a:gd name="T18" fmla="*/ 165 w 165"/>
                <a:gd name="T19" fmla="*/ 56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5" h="78">
                  <a:moveTo>
                    <a:pt x="165" y="56"/>
                  </a:moveTo>
                  <a:lnTo>
                    <a:pt x="3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3" y="22"/>
                  </a:lnTo>
                  <a:lnTo>
                    <a:pt x="159" y="78"/>
                  </a:lnTo>
                  <a:lnTo>
                    <a:pt x="165" y="56"/>
                  </a:lnTo>
                  <a:close/>
                </a:path>
              </a:pathLst>
            </a:custGeom>
            <a:solidFill>
              <a:srgbClr val="00807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40" name="Freeform 88"/>
            <p:cNvSpPr>
              <a:spLocks/>
            </p:cNvSpPr>
            <p:nvPr/>
          </p:nvSpPr>
          <p:spPr bwMode="auto">
            <a:xfrm>
              <a:off x="5170" y="1182"/>
              <a:ext cx="165" cy="78"/>
            </a:xfrm>
            <a:custGeom>
              <a:avLst/>
              <a:gdLst>
                <a:gd name="T0" fmla="*/ 165 w 165"/>
                <a:gd name="T1" fmla="*/ 56 h 78"/>
                <a:gd name="T2" fmla="*/ 3 w 165"/>
                <a:gd name="T3" fmla="*/ 0 h 78"/>
                <a:gd name="T4" fmla="*/ 0 w 165"/>
                <a:gd name="T5" fmla="*/ 6 h 78"/>
                <a:gd name="T6" fmla="*/ 0 w 165"/>
                <a:gd name="T7" fmla="*/ 15 h 78"/>
                <a:gd name="T8" fmla="*/ 3 w 165"/>
                <a:gd name="T9" fmla="*/ 22 h 78"/>
                <a:gd name="T10" fmla="*/ 159 w 165"/>
                <a:gd name="T11" fmla="*/ 78 h 78"/>
                <a:gd name="T12" fmla="*/ 165 w 165"/>
                <a:gd name="T13" fmla="*/ 56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" h="78">
                  <a:moveTo>
                    <a:pt x="165" y="56"/>
                  </a:moveTo>
                  <a:lnTo>
                    <a:pt x="3" y="0"/>
                  </a:lnTo>
                  <a:lnTo>
                    <a:pt x="0" y="6"/>
                  </a:lnTo>
                  <a:lnTo>
                    <a:pt x="0" y="15"/>
                  </a:lnTo>
                  <a:lnTo>
                    <a:pt x="3" y="22"/>
                  </a:lnTo>
                  <a:lnTo>
                    <a:pt x="159" y="78"/>
                  </a:lnTo>
                  <a:lnTo>
                    <a:pt x="165" y="56"/>
                  </a:lnTo>
                  <a:close/>
                </a:path>
              </a:pathLst>
            </a:custGeom>
            <a:solidFill>
              <a:srgbClr val="008077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241" name="Freeform 89"/>
            <p:cNvSpPr>
              <a:spLocks/>
            </p:cNvSpPr>
            <p:nvPr/>
          </p:nvSpPr>
          <p:spPr bwMode="auto">
            <a:xfrm>
              <a:off x="5217" y="1241"/>
              <a:ext cx="234" cy="206"/>
            </a:xfrm>
            <a:custGeom>
              <a:avLst/>
              <a:gdLst>
                <a:gd name="T0" fmla="*/ 90 w 234"/>
                <a:gd name="T1" fmla="*/ 0 h 206"/>
                <a:gd name="T2" fmla="*/ 90 w 234"/>
                <a:gd name="T3" fmla="*/ 69 h 206"/>
                <a:gd name="T4" fmla="*/ 9 w 234"/>
                <a:gd name="T5" fmla="*/ 37 h 206"/>
                <a:gd name="T6" fmla="*/ 3 w 234"/>
                <a:gd name="T7" fmla="*/ 41 h 206"/>
                <a:gd name="T8" fmla="*/ 0 w 234"/>
                <a:gd name="T9" fmla="*/ 62 h 206"/>
                <a:gd name="T10" fmla="*/ 6 w 234"/>
                <a:gd name="T11" fmla="*/ 62 h 206"/>
                <a:gd name="T12" fmla="*/ 6 w 234"/>
                <a:gd name="T13" fmla="*/ 72 h 206"/>
                <a:gd name="T14" fmla="*/ 9 w 234"/>
                <a:gd name="T15" fmla="*/ 78 h 206"/>
                <a:gd name="T16" fmla="*/ 12 w 234"/>
                <a:gd name="T17" fmla="*/ 78 h 206"/>
                <a:gd name="T18" fmla="*/ 18 w 234"/>
                <a:gd name="T19" fmla="*/ 75 h 206"/>
                <a:gd name="T20" fmla="*/ 21 w 234"/>
                <a:gd name="T21" fmla="*/ 69 h 206"/>
                <a:gd name="T22" fmla="*/ 21 w 234"/>
                <a:gd name="T23" fmla="*/ 62 h 206"/>
                <a:gd name="T24" fmla="*/ 84 w 234"/>
                <a:gd name="T25" fmla="*/ 87 h 206"/>
                <a:gd name="T26" fmla="*/ 28 w 234"/>
                <a:gd name="T27" fmla="*/ 150 h 206"/>
                <a:gd name="T28" fmla="*/ 25 w 234"/>
                <a:gd name="T29" fmla="*/ 175 h 206"/>
                <a:gd name="T30" fmla="*/ 28 w 234"/>
                <a:gd name="T31" fmla="*/ 184 h 206"/>
                <a:gd name="T32" fmla="*/ 28 w 234"/>
                <a:gd name="T33" fmla="*/ 190 h 206"/>
                <a:gd name="T34" fmla="*/ 31 w 234"/>
                <a:gd name="T35" fmla="*/ 200 h 206"/>
                <a:gd name="T36" fmla="*/ 34 w 234"/>
                <a:gd name="T37" fmla="*/ 203 h 206"/>
                <a:gd name="T38" fmla="*/ 37 w 234"/>
                <a:gd name="T39" fmla="*/ 203 h 206"/>
                <a:gd name="T40" fmla="*/ 43 w 234"/>
                <a:gd name="T41" fmla="*/ 206 h 206"/>
                <a:gd name="T42" fmla="*/ 46 w 234"/>
                <a:gd name="T43" fmla="*/ 203 h 206"/>
                <a:gd name="T44" fmla="*/ 49 w 234"/>
                <a:gd name="T45" fmla="*/ 193 h 206"/>
                <a:gd name="T46" fmla="*/ 53 w 234"/>
                <a:gd name="T47" fmla="*/ 190 h 206"/>
                <a:gd name="T48" fmla="*/ 46 w 234"/>
                <a:gd name="T49" fmla="*/ 184 h 206"/>
                <a:gd name="T50" fmla="*/ 43 w 234"/>
                <a:gd name="T51" fmla="*/ 181 h 206"/>
                <a:gd name="T52" fmla="*/ 43 w 234"/>
                <a:gd name="T53" fmla="*/ 175 h 206"/>
                <a:gd name="T54" fmla="*/ 40 w 234"/>
                <a:gd name="T55" fmla="*/ 175 h 206"/>
                <a:gd name="T56" fmla="*/ 37 w 234"/>
                <a:gd name="T57" fmla="*/ 168 h 206"/>
                <a:gd name="T58" fmla="*/ 103 w 234"/>
                <a:gd name="T59" fmla="*/ 94 h 206"/>
                <a:gd name="T60" fmla="*/ 212 w 234"/>
                <a:gd name="T61" fmla="*/ 156 h 206"/>
                <a:gd name="T62" fmla="*/ 212 w 234"/>
                <a:gd name="T63" fmla="*/ 165 h 206"/>
                <a:gd name="T64" fmla="*/ 215 w 234"/>
                <a:gd name="T65" fmla="*/ 168 h 206"/>
                <a:gd name="T66" fmla="*/ 215 w 234"/>
                <a:gd name="T67" fmla="*/ 184 h 206"/>
                <a:gd name="T68" fmla="*/ 218 w 234"/>
                <a:gd name="T69" fmla="*/ 187 h 206"/>
                <a:gd name="T70" fmla="*/ 221 w 234"/>
                <a:gd name="T71" fmla="*/ 190 h 206"/>
                <a:gd name="T72" fmla="*/ 227 w 234"/>
                <a:gd name="T73" fmla="*/ 190 h 206"/>
                <a:gd name="T74" fmla="*/ 234 w 234"/>
                <a:gd name="T75" fmla="*/ 184 h 206"/>
                <a:gd name="T76" fmla="*/ 227 w 234"/>
                <a:gd name="T77" fmla="*/ 168 h 206"/>
                <a:gd name="T78" fmla="*/ 227 w 234"/>
                <a:gd name="T79" fmla="*/ 162 h 206"/>
                <a:gd name="T80" fmla="*/ 221 w 234"/>
                <a:gd name="T81" fmla="*/ 153 h 206"/>
                <a:gd name="T82" fmla="*/ 224 w 234"/>
                <a:gd name="T83" fmla="*/ 134 h 206"/>
                <a:gd name="T84" fmla="*/ 121 w 234"/>
                <a:gd name="T85" fmla="*/ 81 h 206"/>
                <a:gd name="T86" fmla="*/ 156 w 234"/>
                <a:gd name="T87" fmla="*/ 50 h 206"/>
                <a:gd name="T88" fmla="*/ 162 w 234"/>
                <a:gd name="T89" fmla="*/ 56 h 206"/>
                <a:gd name="T90" fmla="*/ 165 w 234"/>
                <a:gd name="T91" fmla="*/ 62 h 206"/>
                <a:gd name="T92" fmla="*/ 171 w 234"/>
                <a:gd name="T93" fmla="*/ 69 h 206"/>
                <a:gd name="T94" fmla="*/ 184 w 234"/>
                <a:gd name="T95" fmla="*/ 59 h 206"/>
                <a:gd name="T96" fmla="*/ 184 w 234"/>
                <a:gd name="T97" fmla="*/ 56 h 206"/>
                <a:gd name="T98" fmla="*/ 180 w 234"/>
                <a:gd name="T99" fmla="*/ 50 h 206"/>
                <a:gd name="T100" fmla="*/ 171 w 234"/>
                <a:gd name="T101" fmla="*/ 47 h 206"/>
                <a:gd name="T102" fmla="*/ 168 w 234"/>
                <a:gd name="T103" fmla="*/ 37 h 206"/>
                <a:gd name="T104" fmla="*/ 152 w 234"/>
                <a:gd name="T105" fmla="*/ 25 h 206"/>
                <a:gd name="T106" fmla="*/ 115 w 234"/>
                <a:gd name="T107" fmla="*/ 59 h 206"/>
                <a:gd name="T108" fmla="*/ 115 w 234"/>
                <a:gd name="T109" fmla="*/ 6 h 206"/>
                <a:gd name="T110" fmla="*/ 90 w 234"/>
                <a:gd name="T111" fmla="*/ 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34" h="206">
                  <a:moveTo>
                    <a:pt x="90" y="0"/>
                  </a:moveTo>
                  <a:lnTo>
                    <a:pt x="90" y="69"/>
                  </a:lnTo>
                  <a:lnTo>
                    <a:pt x="9" y="37"/>
                  </a:lnTo>
                  <a:lnTo>
                    <a:pt x="3" y="41"/>
                  </a:lnTo>
                  <a:lnTo>
                    <a:pt x="0" y="62"/>
                  </a:lnTo>
                  <a:lnTo>
                    <a:pt x="6" y="62"/>
                  </a:lnTo>
                  <a:lnTo>
                    <a:pt x="6" y="72"/>
                  </a:lnTo>
                  <a:lnTo>
                    <a:pt x="9" y="78"/>
                  </a:lnTo>
                  <a:lnTo>
                    <a:pt x="12" y="78"/>
                  </a:lnTo>
                  <a:lnTo>
                    <a:pt x="18" y="75"/>
                  </a:lnTo>
                  <a:lnTo>
                    <a:pt x="21" y="69"/>
                  </a:lnTo>
                  <a:lnTo>
                    <a:pt x="21" y="62"/>
                  </a:lnTo>
                  <a:lnTo>
                    <a:pt x="84" y="87"/>
                  </a:lnTo>
                  <a:lnTo>
                    <a:pt x="28" y="150"/>
                  </a:lnTo>
                  <a:lnTo>
                    <a:pt x="25" y="175"/>
                  </a:lnTo>
                  <a:lnTo>
                    <a:pt x="28" y="184"/>
                  </a:lnTo>
                  <a:lnTo>
                    <a:pt x="28" y="190"/>
                  </a:lnTo>
                  <a:lnTo>
                    <a:pt x="31" y="200"/>
                  </a:lnTo>
                  <a:lnTo>
                    <a:pt x="34" y="203"/>
                  </a:lnTo>
                  <a:lnTo>
                    <a:pt x="37" y="203"/>
                  </a:lnTo>
                  <a:lnTo>
                    <a:pt x="43" y="206"/>
                  </a:lnTo>
                  <a:lnTo>
                    <a:pt x="46" y="203"/>
                  </a:lnTo>
                  <a:lnTo>
                    <a:pt x="49" y="193"/>
                  </a:lnTo>
                  <a:lnTo>
                    <a:pt x="53" y="190"/>
                  </a:lnTo>
                  <a:lnTo>
                    <a:pt x="46" y="184"/>
                  </a:lnTo>
                  <a:lnTo>
                    <a:pt x="43" y="181"/>
                  </a:lnTo>
                  <a:lnTo>
                    <a:pt x="43" y="175"/>
                  </a:lnTo>
                  <a:lnTo>
                    <a:pt x="40" y="175"/>
                  </a:lnTo>
                  <a:lnTo>
                    <a:pt x="37" y="168"/>
                  </a:lnTo>
                  <a:lnTo>
                    <a:pt x="103" y="94"/>
                  </a:lnTo>
                  <a:lnTo>
                    <a:pt x="212" y="156"/>
                  </a:lnTo>
                  <a:lnTo>
                    <a:pt x="212" y="165"/>
                  </a:lnTo>
                  <a:lnTo>
                    <a:pt x="215" y="168"/>
                  </a:lnTo>
                  <a:lnTo>
                    <a:pt x="215" y="184"/>
                  </a:lnTo>
                  <a:lnTo>
                    <a:pt x="218" y="187"/>
                  </a:lnTo>
                  <a:lnTo>
                    <a:pt x="221" y="190"/>
                  </a:lnTo>
                  <a:lnTo>
                    <a:pt x="227" y="190"/>
                  </a:lnTo>
                  <a:lnTo>
                    <a:pt x="234" y="184"/>
                  </a:lnTo>
                  <a:lnTo>
                    <a:pt x="227" y="168"/>
                  </a:lnTo>
                  <a:lnTo>
                    <a:pt x="227" y="162"/>
                  </a:lnTo>
                  <a:lnTo>
                    <a:pt x="221" y="153"/>
                  </a:lnTo>
                  <a:lnTo>
                    <a:pt x="224" y="134"/>
                  </a:lnTo>
                  <a:lnTo>
                    <a:pt x="121" y="81"/>
                  </a:lnTo>
                  <a:lnTo>
                    <a:pt x="156" y="50"/>
                  </a:lnTo>
                  <a:lnTo>
                    <a:pt x="162" y="56"/>
                  </a:lnTo>
                  <a:lnTo>
                    <a:pt x="165" y="62"/>
                  </a:lnTo>
                  <a:lnTo>
                    <a:pt x="171" y="69"/>
                  </a:lnTo>
                  <a:lnTo>
                    <a:pt x="184" y="59"/>
                  </a:lnTo>
                  <a:lnTo>
                    <a:pt x="184" y="56"/>
                  </a:lnTo>
                  <a:lnTo>
                    <a:pt x="180" y="50"/>
                  </a:lnTo>
                  <a:lnTo>
                    <a:pt x="171" y="47"/>
                  </a:lnTo>
                  <a:lnTo>
                    <a:pt x="168" y="37"/>
                  </a:lnTo>
                  <a:lnTo>
                    <a:pt x="152" y="25"/>
                  </a:lnTo>
                  <a:lnTo>
                    <a:pt x="115" y="59"/>
                  </a:lnTo>
                  <a:lnTo>
                    <a:pt x="115" y="6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42" name="Freeform 90"/>
            <p:cNvSpPr>
              <a:spLocks/>
            </p:cNvSpPr>
            <p:nvPr/>
          </p:nvSpPr>
          <p:spPr bwMode="auto">
            <a:xfrm>
              <a:off x="5217" y="1241"/>
              <a:ext cx="234" cy="206"/>
            </a:xfrm>
            <a:custGeom>
              <a:avLst/>
              <a:gdLst>
                <a:gd name="T0" fmla="*/ 90 w 234"/>
                <a:gd name="T1" fmla="*/ 0 h 206"/>
                <a:gd name="T2" fmla="*/ 90 w 234"/>
                <a:gd name="T3" fmla="*/ 69 h 206"/>
                <a:gd name="T4" fmla="*/ 9 w 234"/>
                <a:gd name="T5" fmla="*/ 37 h 206"/>
                <a:gd name="T6" fmla="*/ 3 w 234"/>
                <a:gd name="T7" fmla="*/ 41 h 206"/>
                <a:gd name="T8" fmla="*/ 0 w 234"/>
                <a:gd name="T9" fmla="*/ 62 h 206"/>
                <a:gd name="T10" fmla="*/ 6 w 234"/>
                <a:gd name="T11" fmla="*/ 62 h 206"/>
                <a:gd name="T12" fmla="*/ 6 w 234"/>
                <a:gd name="T13" fmla="*/ 72 h 206"/>
                <a:gd name="T14" fmla="*/ 9 w 234"/>
                <a:gd name="T15" fmla="*/ 78 h 206"/>
                <a:gd name="T16" fmla="*/ 12 w 234"/>
                <a:gd name="T17" fmla="*/ 78 h 206"/>
                <a:gd name="T18" fmla="*/ 18 w 234"/>
                <a:gd name="T19" fmla="*/ 75 h 206"/>
                <a:gd name="T20" fmla="*/ 21 w 234"/>
                <a:gd name="T21" fmla="*/ 69 h 206"/>
                <a:gd name="T22" fmla="*/ 21 w 234"/>
                <a:gd name="T23" fmla="*/ 62 h 206"/>
                <a:gd name="T24" fmla="*/ 84 w 234"/>
                <a:gd name="T25" fmla="*/ 87 h 206"/>
                <a:gd name="T26" fmla="*/ 28 w 234"/>
                <a:gd name="T27" fmla="*/ 150 h 206"/>
                <a:gd name="T28" fmla="*/ 25 w 234"/>
                <a:gd name="T29" fmla="*/ 175 h 206"/>
                <a:gd name="T30" fmla="*/ 28 w 234"/>
                <a:gd name="T31" fmla="*/ 184 h 206"/>
                <a:gd name="T32" fmla="*/ 28 w 234"/>
                <a:gd name="T33" fmla="*/ 190 h 206"/>
                <a:gd name="T34" fmla="*/ 31 w 234"/>
                <a:gd name="T35" fmla="*/ 200 h 206"/>
                <a:gd name="T36" fmla="*/ 34 w 234"/>
                <a:gd name="T37" fmla="*/ 203 h 206"/>
                <a:gd name="T38" fmla="*/ 37 w 234"/>
                <a:gd name="T39" fmla="*/ 203 h 206"/>
                <a:gd name="T40" fmla="*/ 43 w 234"/>
                <a:gd name="T41" fmla="*/ 206 h 206"/>
                <a:gd name="T42" fmla="*/ 46 w 234"/>
                <a:gd name="T43" fmla="*/ 203 h 206"/>
                <a:gd name="T44" fmla="*/ 49 w 234"/>
                <a:gd name="T45" fmla="*/ 193 h 206"/>
                <a:gd name="T46" fmla="*/ 53 w 234"/>
                <a:gd name="T47" fmla="*/ 190 h 206"/>
                <a:gd name="T48" fmla="*/ 46 w 234"/>
                <a:gd name="T49" fmla="*/ 184 h 206"/>
                <a:gd name="T50" fmla="*/ 43 w 234"/>
                <a:gd name="T51" fmla="*/ 181 h 206"/>
                <a:gd name="T52" fmla="*/ 43 w 234"/>
                <a:gd name="T53" fmla="*/ 175 h 206"/>
                <a:gd name="T54" fmla="*/ 40 w 234"/>
                <a:gd name="T55" fmla="*/ 175 h 206"/>
                <a:gd name="T56" fmla="*/ 37 w 234"/>
                <a:gd name="T57" fmla="*/ 168 h 206"/>
                <a:gd name="T58" fmla="*/ 103 w 234"/>
                <a:gd name="T59" fmla="*/ 94 h 206"/>
                <a:gd name="T60" fmla="*/ 212 w 234"/>
                <a:gd name="T61" fmla="*/ 156 h 206"/>
                <a:gd name="T62" fmla="*/ 212 w 234"/>
                <a:gd name="T63" fmla="*/ 165 h 206"/>
                <a:gd name="T64" fmla="*/ 215 w 234"/>
                <a:gd name="T65" fmla="*/ 168 h 206"/>
                <a:gd name="T66" fmla="*/ 215 w 234"/>
                <a:gd name="T67" fmla="*/ 184 h 206"/>
                <a:gd name="T68" fmla="*/ 218 w 234"/>
                <a:gd name="T69" fmla="*/ 187 h 206"/>
                <a:gd name="T70" fmla="*/ 221 w 234"/>
                <a:gd name="T71" fmla="*/ 190 h 206"/>
                <a:gd name="T72" fmla="*/ 227 w 234"/>
                <a:gd name="T73" fmla="*/ 190 h 206"/>
                <a:gd name="T74" fmla="*/ 234 w 234"/>
                <a:gd name="T75" fmla="*/ 184 h 206"/>
                <a:gd name="T76" fmla="*/ 227 w 234"/>
                <a:gd name="T77" fmla="*/ 168 h 206"/>
                <a:gd name="T78" fmla="*/ 227 w 234"/>
                <a:gd name="T79" fmla="*/ 162 h 206"/>
                <a:gd name="T80" fmla="*/ 221 w 234"/>
                <a:gd name="T81" fmla="*/ 153 h 206"/>
                <a:gd name="T82" fmla="*/ 224 w 234"/>
                <a:gd name="T83" fmla="*/ 134 h 206"/>
                <a:gd name="T84" fmla="*/ 121 w 234"/>
                <a:gd name="T85" fmla="*/ 81 h 206"/>
                <a:gd name="T86" fmla="*/ 156 w 234"/>
                <a:gd name="T87" fmla="*/ 50 h 206"/>
                <a:gd name="T88" fmla="*/ 162 w 234"/>
                <a:gd name="T89" fmla="*/ 56 h 206"/>
                <a:gd name="T90" fmla="*/ 165 w 234"/>
                <a:gd name="T91" fmla="*/ 62 h 206"/>
                <a:gd name="T92" fmla="*/ 171 w 234"/>
                <a:gd name="T93" fmla="*/ 69 h 206"/>
                <a:gd name="T94" fmla="*/ 184 w 234"/>
                <a:gd name="T95" fmla="*/ 59 h 206"/>
                <a:gd name="T96" fmla="*/ 184 w 234"/>
                <a:gd name="T97" fmla="*/ 56 h 206"/>
                <a:gd name="T98" fmla="*/ 180 w 234"/>
                <a:gd name="T99" fmla="*/ 50 h 206"/>
                <a:gd name="T100" fmla="*/ 171 w 234"/>
                <a:gd name="T101" fmla="*/ 47 h 206"/>
                <a:gd name="T102" fmla="*/ 168 w 234"/>
                <a:gd name="T103" fmla="*/ 37 h 206"/>
                <a:gd name="T104" fmla="*/ 152 w 234"/>
                <a:gd name="T105" fmla="*/ 25 h 206"/>
                <a:gd name="T106" fmla="*/ 115 w 234"/>
                <a:gd name="T107" fmla="*/ 59 h 206"/>
                <a:gd name="T108" fmla="*/ 115 w 234"/>
                <a:gd name="T109" fmla="*/ 6 h 206"/>
                <a:gd name="T110" fmla="*/ 90 w 234"/>
                <a:gd name="T111" fmla="*/ 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34" h="206">
                  <a:moveTo>
                    <a:pt x="90" y="0"/>
                  </a:moveTo>
                  <a:lnTo>
                    <a:pt x="90" y="69"/>
                  </a:lnTo>
                  <a:lnTo>
                    <a:pt x="9" y="37"/>
                  </a:lnTo>
                  <a:lnTo>
                    <a:pt x="3" y="41"/>
                  </a:lnTo>
                  <a:lnTo>
                    <a:pt x="0" y="62"/>
                  </a:lnTo>
                  <a:lnTo>
                    <a:pt x="6" y="62"/>
                  </a:lnTo>
                  <a:lnTo>
                    <a:pt x="6" y="72"/>
                  </a:lnTo>
                  <a:lnTo>
                    <a:pt x="9" y="78"/>
                  </a:lnTo>
                  <a:lnTo>
                    <a:pt x="12" y="78"/>
                  </a:lnTo>
                  <a:lnTo>
                    <a:pt x="18" y="75"/>
                  </a:lnTo>
                  <a:lnTo>
                    <a:pt x="21" y="69"/>
                  </a:lnTo>
                  <a:lnTo>
                    <a:pt x="21" y="62"/>
                  </a:lnTo>
                  <a:lnTo>
                    <a:pt x="84" y="87"/>
                  </a:lnTo>
                  <a:lnTo>
                    <a:pt x="28" y="150"/>
                  </a:lnTo>
                  <a:lnTo>
                    <a:pt x="25" y="175"/>
                  </a:lnTo>
                  <a:lnTo>
                    <a:pt x="28" y="184"/>
                  </a:lnTo>
                  <a:lnTo>
                    <a:pt x="28" y="190"/>
                  </a:lnTo>
                  <a:lnTo>
                    <a:pt x="31" y="200"/>
                  </a:lnTo>
                  <a:lnTo>
                    <a:pt x="34" y="203"/>
                  </a:lnTo>
                  <a:lnTo>
                    <a:pt x="37" y="203"/>
                  </a:lnTo>
                  <a:lnTo>
                    <a:pt x="43" y="206"/>
                  </a:lnTo>
                  <a:lnTo>
                    <a:pt x="46" y="203"/>
                  </a:lnTo>
                  <a:lnTo>
                    <a:pt x="49" y="193"/>
                  </a:lnTo>
                  <a:lnTo>
                    <a:pt x="53" y="190"/>
                  </a:lnTo>
                  <a:lnTo>
                    <a:pt x="46" y="184"/>
                  </a:lnTo>
                  <a:lnTo>
                    <a:pt x="43" y="181"/>
                  </a:lnTo>
                  <a:lnTo>
                    <a:pt x="43" y="175"/>
                  </a:lnTo>
                  <a:lnTo>
                    <a:pt x="40" y="175"/>
                  </a:lnTo>
                  <a:lnTo>
                    <a:pt x="37" y="168"/>
                  </a:lnTo>
                  <a:lnTo>
                    <a:pt x="103" y="94"/>
                  </a:lnTo>
                  <a:lnTo>
                    <a:pt x="212" y="156"/>
                  </a:lnTo>
                  <a:lnTo>
                    <a:pt x="212" y="165"/>
                  </a:lnTo>
                  <a:lnTo>
                    <a:pt x="215" y="168"/>
                  </a:lnTo>
                  <a:lnTo>
                    <a:pt x="215" y="184"/>
                  </a:lnTo>
                  <a:lnTo>
                    <a:pt x="218" y="187"/>
                  </a:lnTo>
                  <a:lnTo>
                    <a:pt x="221" y="190"/>
                  </a:lnTo>
                  <a:lnTo>
                    <a:pt x="227" y="190"/>
                  </a:lnTo>
                  <a:lnTo>
                    <a:pt x="234" y="184"/>
                  </a:lnTo>
                  <a:lnTo>
                    <a:pt x="227" y="168"/>
                  </a:lnTo>
                  <a:lnTo>
                    <a:pt x="227" y="162"/>
                  </a:lnTo>
                  <a:lnTo>
                    <a:pt x="221" y="153"/>
                  </a:lnTo>
                  <a:lnTo>
                    <a:pt x="224" y="134"/>
                  </a:lnTo>
                  <a:lnTo>
                    <a:pt x="121" y="81"/>
                  </a:lnTo>
                  <a:lnTo>
                    <a:pt x="156" y="50"/>
                  </a:lnTo>
                  <a:lnTo>
                    <a:pt x="162" y="56"/>
                  </a:lnTo>
                  <a:lnTo>
                    <a:pt x="165" y="62"/>
                  </a:lnTo>
                  <a:lnTo>
                    <a:pt x="171" y="69"/>
                  </a:lnTo>
                  <a:lnTo>
                    <a:pt x="184" y="59"/>
                  </a:lnTo>
                  <a:lnTo>
                    <a:pt x="184" y="56"/>
                  </a:lnTo>
                  <a:lnTo>
                    <a:pt x="180" y="50"/>
                  </a:lnTo>
                  <a:lnTo>
                    <a:pt x="171" y="47"/>
                  </a:lnTo>
                  <a:lnTo>
                    <a:pt x="168" y="37"/>
                  </a:lnTo>
                  <a:lnTo>
                    <a:pt x="152" y="25"/>
                  </a:lnTo>
                  <a:lnTo>
                    <a:pt x="115" y="59"/>
                  </a:lnTo>
                  <a:lnTo>
                    <a:pt x="115" y="6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AAAAAA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243" name="Freeform 91"/>
            <p:cNvSpPr>
              <a:spLocks/>
            </p:cNvSpPr>
            <p:nvPr/>
          </p:nvSpPr>
          <p:spPr bwMode="auto">
            <a:xfrm>
              <a:off x="5095" y="1001"/>
              <a:ext cx="69" cy="56"/>
            </a:xfrm>
            <a:custGeom>
              <a:avLst/>
              <a:gdLst>
                <a:gd name="T0" fmla="*/ 69 w 69"/>
                <a:gd name="T1" fmla="*/ 34 h 56"/>
                <a:gd name="T2" fmla="*/ 47 w 69"/>
                <a:gd name="T3" fmla="*/ 22 h 56"/>
                <a:gd name="T4" fmla="*/ 47 w 69"/>
                <a:gd name="T5" fmla="*/ 9 h 56"/>
                <a:gd name="T6" fmla="*/ 31 w 69"/>
                <a:gd name="T7" fmla="*/ 0 h 56"/>
                <a:gd name="T8" fmla="*/ 28 w 69"/>
                <a:gd name="T9" fmla="*/ 0 h 56"/>
                <a:gd name="T10" fmla="*/ 28 w 69"/>
                <a:gd name="T11" fmla="*/ 9 h 56"/>
                <a:gd name="T12" fmla="*/ 16 w 69"/>
                <a:gd name="T13" fmla="*/ 3 h 56"/>
                <a:gd name="T14" fmla="*/ 3 w 69"/>
                <a:gd name="T15" fmla="*/ 0 h 56"/>
                <a:gd name="T16" fmla="*/ 0 w 69"/>
                <a:gd name="T17" fmla="*/ 9 h 56"/>
                <a:gd name="T18" fmla="*/ 3 w 69"/>
                <a:gd name="T19" fmla="*/ 12 h 56"/>
                <a:gd name="T20" fmla="*/ 3 w 69"/>
                <a:gd name="T21" fmla="*/ 40 h 56"/>
                <a:gd name="T22" fmla="*/ 25 w 69"/>
                <a:gd name="T23" fmla="*/ 50 h 56"/>
                <a:gd name="T24" fmla="*/ 31 w 69"/>
                <a:gd name="T25" fmla="*/ 50 h 56"/>
                <a:gd name="T26" fmla="*/ 40 w 69"/>
                <a:gd name="T27" fmla="*/ 56 h 56"/>
                <a:gd name="T28" fmla="*/ 69 w 69"/>
                <a:gd name="T29" fmla="*/ 3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" h="56">
                  <a:moveTo>
                    <a:pt x="69" y="34"/>
                  </a:moveTo>
                  <a:lnTo>
                    <a:pt x="47" y="22"/>
                  </a:lnTo>
                  <a:lnTo>
                    <a:pt x="47" y="9"/>
                  </a:lnTo>
                  <a:lnTo>
                    <a:pt x="31" y="0"/>
                  </a:lnTo>
                  <a:lnTo>
                    <a:pt x="28" y="0"/>
                  </a:lnTo>
                  <a:lnTo>
                    <a:pt x="28" y="9"/>
                  </a:lnTo>
                  <a:lnTo>
                    <a:pt x="16" y="3"/>
                  </a:lnTo>
                  <a:lnTo>
                    <a:pt x="3" y="0"/>
                  </a:lnTo>
                  <a:lnTo>
                    <a:pt x="0" y="9"/>
                  </a:lnTo>
                  <a:lnTo>
                    <a:pt x="3" y="12"/>
                  </a:lnTo>
                  <a:lnTo>
                    <a:pt x="3" y="40"/>
                  </a:lnTo>
                  <a:lnTo>
                    <a:pt x="25" y="50"/>
                  </a:lnTo>
                  <a:lnTo>
                    <a:pt x="31" y="50"/>
                  </a:lnTo>
                  <a:lnTo>
                    <a:pt x="40" y="56"/>
                  </a:lnTo>
                  <a:lnTo>
                    <a:pt x="69" y="34"/>
                  </a:lnTo>
                  <a:close/>
                </a:path>
              </a:pathLst>
            </a:custGeom>
            <a:solidFill>
              <a:srgbClr val="FFC2A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44" name="Freeform 92"/>
            <p:cNvSpPr>
              <a:spLocks/>
            </p:cNvSpPr>
            <p:nvPr/>
          </p:nvSpPr>
          <p:spPr bwMode="auto">
            <a:xfrm>
              <a:off x="5095" y="1001"/>
              <a:ext cx="69" cy="56"/>
            </a:xfrm>
            <a:custGeom>
              <a:avLst/>
              <a:gdLst>
                <a:gd name="T0" fmla="*/ 69 w 69"/>
                <a:gd name="T1" fmla="*/ 34 h 56"/>
                <a:gd name="T2" fmla="*/ 47 w 69"/>
                <a:gd name="T3" fmla="*/ 22 h 56"/>
                <a:gd name="T4" fmla="*/ 47 w 69"/>
                <a:gd name="T5" fmla="*/ 9 h 56"/>
                <a:gd name="T6" fmla="*/ 31 w 69"/>
                <a:gd name="T7" fmla="*/ 0 h 56"/>
                <a:gd name="T8" fmla="*/ 28 w 69"/>
                <a:gd name="T9" fmla="*/ 0 h 56"/>
                <a:gd name="T10" fmla="*/ 28 w 69"/>
                <a:gd name="T11" fmla="*/ 9 h 56"/>
                <a:gd name="T12" fmla="*/ 16 w 69"/>
                <a:gd name="T13" fmla="*/ 3 h 56"/>
                <a:gd name="T14" fmla="*/ 3 w 69"/>
                <a:gd name="T15" fmla="*/ 0 h 56"/>
                <a:gd name="T16" fmla="*/ 0 w 69"/>
                <a:gd name="T17" fmla="*/ 9 h 56"/>
                <a:gd name="T18" fmla="*/ 3 w 69"/>
                <a:gd name="T19" fmla="*/ 12 h 56"/>
                <a:gd name="T20" fmla="*/ 3 w 69"/>
                <a:gd name="T21" fmla="*/ 40 h 56"/>
                <a:gd name="T22" fmla="*/ 25 w 69"/>
                <a:gd name="T23" fmla="*/ 50 h 56"/>
                <a:gd name="T24" fmla="*/ 31 w 69"/>
                <a:gd name="T25" fmla="*/ 50 h 56"/>
                <a:gd name="T26" fmla="*/ 40 w 69"/>
                <a:gd name="T27" fmla="*/ 56 h 56"/>
                <a:gd name="T28" fmla="*/ 69 w 69"/>
                <a:gd name="T29" fmla="*/ 3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" h="56">
                  <a:moveTo>
                    <a:pt x="69" y="34"/>
                  </a:moveTo>
                  <a:lnTo>
                    <a:pt x="47" y="22"/>
                  </a:lnTo>
                  <a:lnTo>
                    <a:pt x="47" y="9"/>
                  </a:lnTo>
                  <a:lnTo>
                    <a:pt x="31" y="0"/>
                  </a:lnTo>
                  <a:lnTo>
                    <a:pt x="28" y="0"/>
                  </a:lnTo>
                  <a:lnTo>
                    <a:pt x="28" y="9"/>
                  </a:lnTo>
                  <a:lnTo>
                    <a:pt x="16" y="3"/>
                  </a:lnTo>
                  <a:lnTo>
                    <a:pt x="3" y="0"/>
                  </a:lnTo>
                  <a:lnTo>
                    <a:pt x="0" y="9"/>
                  </a:lnTo>
                  <a:lnTo>
                    <a:pt x="3" y="12"/>
                  </a:lnTo>
                  <a:lnTo>
                    <a:pt x="3" y="40"/>
                  </a:lnTo>
                  <a:lnTo>
                    <a:pt x="25" y="50"/>
                  </a:lnTo>
                  <a:lnTo>
                    <a:pt x="31" y="50"/>
                  </a:lnTo>
                  <a:lnTo>
                    <a:pt x="40" y="56"/>
                  </a:lnTo>
                  <a:lnTo>
                    <a:pt x="69" y="34"/>
                  </a:lnTo>
                  <a:close/>
                </a:path>
              </a:pathLst>
            </a:custGeom>
            <a:solidFill>
              <a:srgbClr val="FFC2AA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245" name="Freeform 93"/>
            <p:cNvSpPr>
              <a:spLocks/>
            </p:cNvSpPr>
            <p:nvPr/>
          </p:nvSpPr>
          <p:spPr bwMode="auto">
            <a:xfrm>
              <a:off x="5260" y="745"/>
              <a:ext cx="109" cy="147"/>
            </a:xfrm>
            <a:custGeom>
              <a:avLst/>
              <a:gdLst>
                <a:gd name="T0" fmla="*/ 10 w 109"/>
                <a:gd name="T1" fmla="*/ 12 h 147"/>
                <a:gd name="T2" fmla="*/ 10 w 109"/>
                <a:gd name="T3" fmla="*/ 41 h 147"/>
                <a:gd name="T4" fmla="*/ 10 w 109"/>
                <a:gd name="T5" fmla="*/ 47 h 147"/>
                <a:gd name="T6" fmla="*/ 0 w 109"/>
                <a:gd name="T7" fmla="*/ 69 h 147"/>
                <a:gd name="T8" fmla="*/ 3 w 109"/>
                <a:gd name="T9" fmla="*/ 75 h 147"/>
                <a:gd name="T10" fmla="*/ 10 w 109"/>
                <a:gd name="T11" fmla="*/ 75 h 147"/>
                <a:gd name="T12" fmla="*/ 10 w 109"/>
                <a:gd name="T13" fmla="*/ 87 h 147"/>
                <a:gd name="T14" fmla="*/ 16 w 109"/>
                <a:gd name="T15" fmla="*/ 87 h 147"/>
                <a:gd name="T16" fmla="*/ 13 w 109"/>
                <a:gd name="T17" fmla="*/ 90 h 147"/>
                <a:gd name="T18" fmla="*/ 13 w 109"/>
                <a:gd name="T19" fmla="*/ 90 h 147"/>
                <a:gd name="T20" fmla="*/ 16 w 109"/>
                <a:gd name="T21" fmla="*/ 103 h 147"/>
                <a:gd name="T22" fmla="*/ 19 w 109"/>
                <a:gd name="T23" fmla="*/ 112 h 147"/>
                <a:gd name="T24" fmla="*/ 25 w 109"/>
                <a:gd name="T25" fmla="*/ 115 h 147"/>
                <a:gd name="T26" fmla="*/ 35 w 109"/>
                <a:gd name="T27" fmla="*/ 115 h 147"/>
                <a:gd name="T28" fmla="*/ 47 w 109"/>
                <a:gd name="T29" fmla="*/ 125 h 147"/>
                <a:gd name="T30" fmla="*/ 60 w 109"/>
                <a:gd name="T31" fmla="*/ 147 h 147"/>
                <a:gd name="T32" fmla="*/ 109 w 109"/>
                <a:gd name="T33" fmla="*/ 103 h 147"/>
                <a:gd name="T34" fmla="*/ 84 w 109"/>
                <a:gd name="T35" fmla="*/ 0 h 147"/>
                <a:gd name="T36" fmla="*/ 10 w 109"/>
                <a:gd name="T37" fmla="*/ 12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9" h="147">
                  <a:moveTo>
                    <a:pt x="10" y="12"/>
                  </a:moveTo>
                  <a:lnTo>
                    <a:pt x="10" y="41"/>
                  </a:lnTo>
                  <a:lnTo>
                    <a:pt x="10" y="47"/>
                  </a:lnTo>
                  <a:lnTo>
                    <a:pt x="0" y="69"/>
                  </a:lnTo>
                  <a:lnTo>
                    <a:pt x="3" y="75"/>
                  </a:lnTo>
                  <a:lnTo>
                    <a:pt x="10" y="75"/>
                  </a:lnTo>
                  <a:lnTo>
                    <a:pt x="10" y="87"/>
                  </a:lnTo>
                  <a:lnTo>
                    <a:pt x="16" y="87"/>
                  </a:lnTo>
                  <a:lnTo>
                    <a:pt x="13" y="90"/>
                  </a:lnTo>
                  <a:lnTo>
                    <a:pt x="13" y="90"/>
                  </a:lnTo>
                  <a:lnTo>
                    <a:pt x="16" y="103"/>
                  </a:lnTo>
                  <a:lnTo>
                    <a:pt x="19" y="112"/>
                  </a:lnTo>
                  <a:lnTo>
                    <a:pt x="25" y="115"/>
                  </a:lnTo>
                  <a:lnTo>
                    <a:pt x="35" y="115"/>
                  </a:lnTo>
                  <a:lnTo>
                    <a:pt x="47" y="125"/>
                  </a:lnTo>
                  <a:lnTo>
                    <a:pt x="60" y="147"/>
                  </a:lnTo>
                  <a:lnTo>
                    <a:pt x="109" y="103"/>
                  </a:lnTo>
                  <a:lnTo>
                    <a:pt x="84" y="0"/>
                  </a:lnTo>
                  <a:lnTo>
                    <a:pt x="10" y="12"/>
                  </a:lnTo>
                  <a:close/>
                </a:path>
              </a:pathLst>
            </a:custGeom>
            <a:solidFill>
              <a:srgbClr val="FFC2A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46" name="Freeform 94"/>
            <p:cNvSpPr>
              <a:spLocks/>
            </p:cNvSpPr>
            <p:nvPr/>
          </p:nvSpPr>
          <p:spPr bwMode="auto">
            <a:xfrm>
              <a:off x="5260" y="745"/>
              <a:ext cx="109" cy="147"/>
            </a:xfrm>
            <a:custGeom>
              <a:avLst/>
              <a:gdLst>
                <a:gd name="T0" fmla="*/ 10 w 109"/>
                <a:gd name="T1" fmla="*/ 12 h 147"/>
                <a:gd name="T2" fmla="*/ 10 w 109"/>
                <a:gd name="T3" fmla="*/ 41 h 147"/>
                <a:gd name="T4" fmla="*/ 10 w 109"/>
                <a:gd name="T5" fmla="*/ 47 h 147"/>
                <a:gd name="T6" fmla="*/ 0 w 109"/>
                <a:gd name="T7" fmla="*/ 69 h 147"/>
                <a:gd name="T8" fmla="*/ 3 w 109"/>
                <a:gd name="T9" fmla="*/ 75 h 147"/>
                <a:gd name="T10" fmla="*/ 10 w 109"/>
                <a:gd name="T11" fmla="*/ 75 h 147"/>
                <a:gd name="T12" fmla="*/ 10 w 109"/>
                <a:gd name="T13" fmla="*/ 87 h 147"/>
                <a:gd name="T14" fmla="*/ 16 w 109"/>
                <a:gd name="T15" fmla="*/ 87 h 147"/>
                <a:gd name="T16" fmla="*/ 13 w 109"/>
                <a:gd name="T17" fmla="*/ 90 h 147"/>
                <a:gd name="T18" fmla="*/ 16 w 109"/>
                <a:gd name="T19" fmla="*/ 103 h 147"/>
                <a:gd name="T20" fmla="*/ 19 w 109"/>
                <a:gd name="T21" fmla="*/ 112 h 147"/>
                <a:gd name="T22" fmla="*/ 25 w 109"/>
                <a:gd name="T23" fmla="*/ 115 h 147"/>
                <a:gd name="T24" fmla="*/ 35 w 109"/>
                <a:gd name="T25" fmla="*/ 115 h 147"/>
                <a:gd name="T26" fmla="*/ 47 w 109"/>
                <a:gd name="T27" fmla="*/ 125 h 147"/>
                <a:gd name="T28" fmla="*/ 60 w 109"/>
                <a:gd name="T29" fmla="*/ 147 h 147"/>
                <a:gd name="T30" fmla="*/ 109 w 109"/>
                <a:gd name="T31" fmla="*/ 103 h 147"/>
                <a:gd name="T32" fmla="*/ 84 w 109"/>
                <a:gd name="T33" fmla="*/ 0 h 147"/>
                <a:gd name="T34" fmla="*/ 10 w 109"/>
                <a:gd name="T35" fmla="*/ 12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9" h="147">
                  <a:moveTo>
                    <a:pt x="10" y="12"/>
                  </a:moveTo>
                  <a:lnTo>
                    <a:pt x="10" y="41"/>
                  </a:lnTo>
                  <a:lnTo>
                    <a:pt x="10" y="47"/>
                  </a:lnTo>
                  <a:lnTo>
                    <a:pt x="0" y="69"/>
                  </a:lnTo>
                  <a:lnTo>
                    <a:pt x="3" y="75"/>
                  </a:lnTo>
                  <a:lnTo>
                    <a:pt x="10" y="75"/>
                  </a:lnTo>
                  <a:lnTo>
                    <a:pt x="10" y="87"/>
                  </a:lnTo>
                  <a:lnTo>
                    <a:pt x="16" y="87"/>
                  </a:lnTo>
                  <a:lnTo>
                    <a:pt x="13" y="90"/>
                  </a:lnTo>
                  <a:lnTo>
                    <a:pt x="16" y="103"/>
                  </a:lnTo>
                  <a:lnTo>
                    <a:pt x="19" y="112"/>
                  </a:lnTo>
                  <a:lnTo>
                    <a:pt x="25" y="115"/>
                  </a:lnTo>
                  <a:lnTo>
                    <a:pt x="35" y="115"/>
                  </a:lnTo>
                  <a:lnTo>
                    <a:pt x="47" y="125"/>
                  </a:lnTo>
                  <a:lnTo>
                    <a:pt x="60" y="147"/>
                  </a:lnTo>
                  <a:lnTo>
                    <a:pt x="109" y="103"/>
                  </a:lnTo>
                  <a:lnTo>
                    <a:pt x="84" y="0"/>
                  </a:lnTo>
                  <a:lnTo>
                    <a:pt x="10" y="12"/>
                  </a:lnTo>
                  <a:close/>
                </a:path>
              </a:pathLst>
            </a:custGeom>
            <a:solidFill>
              <a:srgbClr val="FFC2AA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247" name="Freeform 95"/>
            <p:cNvSpPr>
              <a:spLocks/>
            </p:cNvSpPr>
            <p:nvPr/>
          </p:nvSpPr>
          <p:spPr bwMode="auto">
            <a:xfrm>
              <a:off x="5260" y="723"/>
              <a:ext cx="131" cy="125"/>
            </a:xfrm>
            <a:custGeom>
              <a:avLst/>
              <a:gdLst>
                <a:gd name="T0" fmla="*/ 56 w 131"/>
                <a:gd name="T1" fmla="*/ 84 h 125"/>
                <a:gd name="T2" fmla="*/ 66 w 131"/>
                <a:gd name="T3" fmla="*/ 94 h 125"/>
                <a:gd name="T4" fmla="*/ 75 w 131"/>
                <a:gd name="T5" fmla="*/ 119 h 125"/>
                <a:gd name="T6" fmla="*/ 103 w 131"/>
                <a:gd name="T7" fmla="*/ 125 h 125"/>
                <a:gd name="T8" fmla="*/ 116 w 131"/>
                <a:gd name="T9" fmla="*/ 122 h 125"/>
                <a:gd name="T10" fmla="*/ 131 w 131"/>
                <a:gd name="T11" fmla="*/ 100 h 125"/>
                <a:gd name="T12" fmla="*/ 131 w 131"/>
                <a:gd name="T13" fmla="*/ 63 h 125"/>
                <a:gd name="T14" fmla="*/ 131 w 131"/>
                <a:gd name="T15" fmla="*/ 44 h 125"/>
                <a:gd name="T16" fmla="*/ 116 w 131"/>
                <a:gd name="T17" fmla="*/ 16 h 125"/>
                <a:gd name="T18" fmla="*/ 94 w 131"/>
                <a:gd name="T19" fmla="*/ 0 h 125"/>
                <a:gd name="T20" fmla="*/ 60 w 131"/>
                <a:gd name="T21" fmla="*/ 0 h 125"/>
                <a:gd name="T22" fmla="*/ 25 w 131"/>
                <a:gd name="T23" fmla="*/ 9 h 125"/>
                <a:gd name="T24" fmla="*/ 16 w 131"/>
                <a:gd name="T25" fmla="*/ 16 h 125"/>
                <a:gd name="T26" fmla="*/ 0 w 131"/>
                <a:gd name="T27" fmla="*/ 31 h 125"/>
                <a:gd name="T28" fmla="*/ 0 w 131"/>
                <a:gd name="T29" fmla="*/ 41 h 125"/>
                <a:gd name="T30" fmla="*/ 22 w 131"/>
                <a:gd name="T31" fmla="*/ 47 h 125"/>
                <a:gd name="T32" fmla="*/ 38 w 131"/>
                <a:gd name="T33" fmla="*/ 44 h 125"/>
                <a:gd name="T34" fmla="*/ 41 w 131"/>
                <a:gd name="T35" fmla="*/ 59 h 125"/>
                <a:gd name="T36" fmla="*/ 38 w 131"/>
                <a:gd name="T37" fmla="*/ 84 h 125"/>
                <a:gd name="T38" fmla="*/ 47 w 131"/>
                <a:gd name="T39" fmla="*/ 91 h 125"/>
                <a:gd name="T40" fmla="*/ 50 w 131"/>
                <a:gd name="T41" fmla="*/ 87 h 125"/>
                <a:gd name="T42" fmla="*/ 56 w 131"/>
                <a:gd name="T43" fmla="*/ 84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1" h="125">
                  <a:moveTo>
                    <a:pt x="56" y="84"/>
                  </a:moveTo>
                  <a:lnTo>
                    <a:pt x="66" y="94"/>
                  </a:lnTo>
                  <a:lnTo>
                    <a:pt x="75" y="119"/>
                  </a:lnTo>
                  <a:lnTo>
                    <a:pt x="103" y="125"/>
                  </a:lnTo>
                  <a:lnTo>
                    <a:pt x="116" y="122"/>
                  </a:lnTo>
                  <a:lnTo>
                    <a:pt x="131" y="100"/>
                  </a:lnTo>
                  <a:lnTo>
                    <a:pt x="131" y="63"/>
                  </a:lnTo>
                  <a:lnTo>
                    <a:pt x="131" y="44"/>
                  </a:lnTo>
                  <a:lnTo>
                    <a:pt x="116" y="16"/>
                  </a:lnTo>
                  <a:lnTo>
                    <a:pt x="94" y="0"/>
                  </a:lnTo>
                  <a:lnTo>
                    <a:pt x="60" y="0"/>
                  </a:lnTo>
                  <a:lnTo>
                    <a:pt x="25" y="9"/>
                  </a:lnTo>
                  <a:lnTo>
                    <a:pt x="16" y="16"/>
                  </a:lnTo>
                  <a:lnTo>
                    <a:pt x="0" y="31"/>
                  </a:lnTo>
                  <a:lnTo>
                    <a:pt x="0" y="41"/>
                  </a:lnTo>
                  <a:lnTo>
                    <a:pt x="22" y="47"/>
                  </a:lnTo>
                  <a:lnTo>
                    <a:pt x="38" y="44"/>
                  </a:lnTo>
                  <a:lnTo>
                    <a:pt x="41" y="59"/>
                  </a:lnTo>
                  <a:lnTo>
                    <a:pt x="38" y="84"/>
                  </a:lnTo>
                  <a:lnTo>
                    <a:pt x="47" y="91"/>
                  </a:lnTo>
                  <a:lnTo>
                    <a:pt x="50" y="87"/>
                  </a:lnTo>
                  <a:lnTo>
                    <a:pt x="56" y="84"/>
                  </a:lnTo>
                  <a:close/>
                </a:path>
              </a:pathLst>
            </a:custGeom>
            <a:solidFill>
              <a:srgbClr val="22222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48" name="Freeform 96"/>
            <p:cNvSpPr>
              <a:spLocks/>
            </p:cNvSpPr>
            <p:nvPr/>
          </p:nvSpPr>
          <p:spPr bwMode="auto">
            <a:xfrm>
              <a:off x="5260" y="723"/>
              <a:ext cx="131" cy="125"/>
            </a:xfrm>
            <a:custGeom>
              <a:avLst/>
              <a:gdLst>
                <a:gd name="T0" fmla="*/ 56 w 131"/>
                <a:gd name="T1" fmla="*/ 84 h 125"/>
                <a:gd name="T2" fmla="*/ 66 w 131"/>
                <a:gd name="T3" fmla="*/ 94 h 125"/>
                <a:gd name="T4" fmla="*/ 75 w 131"/>
                <a:gd name="T5" fmla="*/ 119 h 125"/>
                <a:gd name="T6" fmla="*/ 103 w 131"/>
                <a:gd name="T7" fmla="*/ 125 h 125"/>
                <a:gd name="T8" fmla="*/ 116 w 131"/>
                <a:gd name="T9" fmla="*/ 122 h 125"/>
                <a:gd name="T10" fmla="*/ 131 w 131"/>
                <a:gd name="T11" fmla="*/ 100 h 125"/>
                <a:gd name="T12" fmla="*/ 131 w 131"/>
                <a:gd name="T13" fmla="*/ 63 h 125"/>
                <a:gd name="T14" fmla="*/ 131 w 131"/>
                <a:gd name="T15" fmla="*/ 44 h 125"/>
                <a:gd name="T16" fmla="*/ 116 w 131"/>
                <a:gd name="T17" fmla="*/ 16 h 125"/>
                <a:gd name="T18" fmla="*/ 94 w 131"/>
                <a:gd name="T19" fmla="*/ 0 h 125"/>
                <a:gd name="T20" fmla="*/ 60 w 131"/>
                <a:gd name="T21" fmla="*/ 0 h 125"/>
                <a:gd name="T22" fmla="*/ 25 w 131"/>
                <a:gd name="T23" fmla="*/ 9 h 125"/>
                <a:gd name="T24" fmla="*/ 16 w 131"/>
                <a:gd name="T25" fmla="*/ 16 h 125"/>
                <a:gd name="T26" fmla="*/ 0 w 131"/>
                <a:gd name="T27" fmla="*/ 31 h 125"/>
                <a:gd name="T28" fmla="*/ 0 w 131"/>
                <a:gd name="T29" fmla="*/ 41 h 125"/>
                <a:gd name="T30" fmla="*/ 22 w 131"/>
                <a:gd name="T31" fmla="*/ 47 h 125"/>
                <a:gd name="T32" fmla="*/ 38 w 131"/>
                <a:gd name="T33" fmla="*/ 44 h 125"/>
                <a:gd name="T34" fmla="*/ 41 w 131"/>
                <a:gd name="T35" fmla="*/ 59 h 125"/>
                <a:gd name="T36" fmla="*/ 38 w 131"/>
                <a:gd name="T37" fmla="*/ 84 h 125"/>
                <a:gd name="T38" fmla="*/ 47 w 131"/>
                <a:gd name="T39" fmla="*/ 91 h 125"/>
                <a:gd name="T40" fmla="*/ 50 w 131"/>
                <a:gd name="T41" fmla="*/ 87 h 125"/>
                <a:gd name="T42" fmla="*/ 56 w 131"/>
                <a:gd name="T43" fmla="*/ 84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1" h="125">
                  <a:moveTo>
                    <a:pt x="56" y="84"/>
                  </a:moveTo>
                  <a:lnTo>
                    <a:pt x="66" y="94"/>
                  </a:lnTo>
                  <a:lnTo>
                    <a:pt x="75" y="119"/>
                  </a:lnTo>
                  <a:lnTo>
                    <a:pt x="103" y="125"/>
                  </a:lnTo>
                  <a:lnTo>
                    <a:pt x="116" y="122"/>
                  </a:lnTo>
                  <a:lnTo>
                    <a:pt x="131" y="100"/>
                  </a:lnTo>
                  <a:lnTo>
                    <a:pt x="131" y="63"/>
                  </a:lnTo>
                  <a:lnTo>
                    <a:pt x="131" y="44"/>
                  </a:lnTo>
                  <a:lnTo>
                    <a:pt x="116" y="16"/>
                  </a:lnTo>
                  <a:lnTo>
                    <a:pt x="94" y="0"/>
                  </a:lnTo>
                  <a:lnTo>
                    <a:pt x="60" y="0"/>
                  </a:lnTo>
                  <a:lnTo>
                    <a:pt x="25" y="9"/>
                  </a:lnTo>
                  <a:lnTo>
                    <a:pt x="16" y="16"/>
                  </a:lnTo>
                  <a:lnTo>
                    <a:pt x="0" y="31"/>
                  </a:lnTo>
                  <a:lnTo>
                    <a:pt x="0" y="41"/>
                  </a:lnTo>
                  <a:lnTo>
                    <a:pt x="22" y="47"/>
                  </a:lnTo>
                  <a:lnTo>
                    <a:pt x="38" y="44"/>
                  </a:lnTo>
                  <a:lnTo>
                    <a:pt x="41" y="59"/>
                  </a:lnTo>
                  <a:lnTo>
                    <a:pt x="38" y="84"/>
                  </a:lnTo>
                  <a:lnTo>
                    <a:pt x="47" y="91"/>
                  </a:lnTo>
                  <a:lnTo>
                    <a:pt x="50" y="87"/>
                  </a:lnTo>
                  <a:lnTo>
                    <a:pt x="56" y="84"/>
                  </a:lnTo>
                  <a:close/>
                </a:path>
              </a:pathLst>
            </a:custGeom>
            <a:solidFill>
              <a:srgbClr val="222222"/>
            </a:solidFill>
            <a:ln w="4763">
              <a:solidFill>
                <a:srgbClr val="B7B79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249" name="Freeform 97"/>
            <p:cNvSpPr>
              <a:spLocks/>
            </p:cNvSpPr>
            <p:nvPr/>
          </p:nvSpPr>
          <p:spPr bwMode="auto">
            <a:xfrm>
              <a:off x="5089" y="1113"/>
              <a:ext cx="212" cy="200"/>
            </a:xfrm>
            <a:custGeom>
              <a:avLst/>
              <a:gdLst>
                <a:gd name="T0" fmla="*/ 71 w 212"/>
                <a:gd name="T1" fmla="*/ 66 h 200"/>
                <a:gd name="T2" fmla="*/ 212 w 212"/>
                <a:gd name="T3" fmla="*/ 116 h 200"/>
                <a:gd name="T4" fmla="*/ 193 w 212"/>
                <a:gd name="T5" fmla="*/ 47 h 200"/>
                <a:gd name="T6" fmla="*/ 212 w 212"/>
                <a:gd name="T7" fmla="*/ 9 h 200"/>
                <a:gd name="T8" fmla="*/ 118 w 212"/>
                <a:gd name="T9" fmla="*/ 3 h 200"/>
                <a:gd name="T10" fmla="*/ 87 w 212"/>
                <a:gd name="T11" fmla="*/ 3 h 200"/>
                <a:gd name="T12" fmla="*/ 56 w 212"/>
                <a:gd name="T13" fmla="*/ 3 h 200"/>
                <a:gd name="T14" fmla="*/ 18 w 212"/>
                <a:gd name="T15" fmla="*/ 0 h 200"/>
                <a:gd name="T16" fmla="*/ 6 w 212"/>
                <a:gd name="T17" fmla="*/ 6 h 200"/>
                <a:gd name="T18" fmla="*/ 0 w 212"/>
                <a:gd name="T19" fmla="*/ 28 h 200"/>
                <a:gd name="T20" fmla="*/ 0 w 212"/>
                <a:gd name="T21" fmla="*/ 62 h 200"/>
                <a:gd name="T22" fmla="*/ 3 w 212"/>
                <a:gd name="T23" fmla="*/ 122 h 200"/>
                <a:gd name="T24" fmla="*/ 3 w 212"/>
                <a:gd name="T25" fmla="*/ 190 h 200"/>
                <a:gd name="T26" fmla="*/ 18 w 212"/>
                <a:gd name="T27" fmla="*/ 193 h 200"/>
                <a:gd name="T28" fmla="*/ 34 w 212"/>
                <a:gd name="T29" fmla="*/ 200 h 200"/>
                <a:gd name="T30" fmla="*/ 75 w 212"/>
                <a:gd name="T31" fmla="*/ 193 h 200"/>
                <a:gd name="T32" fmla="*/ 65 w 212"/>
                <a:gd name="T33" fmla="*/ 75 h 200"/>
                <a:gd name="T34" fmla="*/ 75 w 212"/>
                <a:gd name="T35" fmla="*/ 62 h 200"/>
                <a:gd name="T36" fmla="*/ 71 w 212"/>
                <a:gd name="T3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2" h="200">
                  <a:moveTo>
                    <a:pt x="71" y="66"/>
                  </a:moveTo>
                  <a:lnTo>
                    <a:pt x="212" y="116"/>
                  </a:lnTo>
                  <a:lnTo>
                    <a:pt x="193" y="47"/>
                  </a:lnTo>
                  <a:lnTo>
                    <a:pt x="212" y="9"/>
                  </a:lnTo>
                  <a:lnTo>
                    <a:pt x="118" y="3"/>
                  </a:lnTo>
                  <a:lnTo>
                    <a:pt x="87" y="3"/>
                  </a:lnTo>
                  <a:lnTo>
                    <a:pt x="56" y="3"/>
                  </a:lnTo>
                  <a:lnTo>
                    <a:pt x="18" y="0"/>
                  </a:lnTo>
                  <a:lnTo>
                    <a:pt x="6" y="6"/>
                  </a:lnTo>
                  <a:lnTo>
                    <a:pt x="0" y="28"/>
                  </a:lnTo>
                  <a:lnTo>
                    <a:pt x="0" y="62"/>
                  </a:lnTo>
                  <a:lnTo>
                    <a:pt x="3" y="122"/>
                  </a:lnTo>
                  <a:lnTo>
                    <a:pt x="3" y="190"/>
                  </a:lnTo>
                  <a:lnTo>
                    <a:pt x="18" y="193"/>
                  </a:lnTo>
                  <a:lnTo>
                    <a:pt x="34" y="200"/>
                  </a:lnTo>
                  <a:lnTo>
                    <a:pt x="75" y="193"/>
                  </a:lnTo>
                  <a:lnTo>
                    <a:pt x="65" y="75"/>
                  </a:lnTo>
                  <a:lnTo>
                    <a:pt x="75" y="62"/>
                  </a:lnTo>
                  <a:lnTo>
                    <a:pt x="71" y="66"/>
                  </a:lnTo>
                  <a:close/>
                </a:path>
              </a:pathLst>
            </a:custGeom>
            <a:solidFill>
              <a:srgbClr val="A5A58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50" name="Freeform 98"/>
            <p:cNvSpPr>
              <a:spLocks/>
            </p:cNvSpPr>
            <p:nvPr/>
          </p:nvSpPr>
          <p:spPr bwMode="auto">
            <a:xfrm>
              <a:off x="5089" y="1113"/>
              <a:ext cx="212" cy="200"/>
            </a:xfrm>
            <a:custGeom>
              <a:avLst/>
              <a:gdLst>
                <a:gd name="T0" fmla="*/ 71 w 212"/>
                <a:gd name="T1" fmla="*/ 66 h 200"/>
                <a:gd name="T2" fmla="*/ 212 w 212"/>
                <a:gd name="T3" fmla="*/ 116 h 200"/>
                <a:gd name="T4" fmla="*/ 193 w 212"/>
                <a:gd name="T5" fmla="*/ 47 h 200"/>
                <a:gd name="T6" fmla="*/ 212 w 212"/>
                <a:gd name="T7" fmla="*/ 9 h 200"/>
                <a:gd name="T8" fmla="*/ 118 w 212"/>
                <a:gd name="T9" fmla="*/ 3 h 200"/>
                <a:gd name="T10" fmla="*/ 87 w 212"/>
                <a:gd name="T11" fmla="*/ 3 h 200"/>
                <a:gd name="T12" fmla="*/ 56 w 212"/>
                <a:gd name="T13" fmla="*/ 3 h 200"/>
                <a:gd name="T14" fmla="*/ 18 w 212"/>
                <a:gd name="T15" fmla="*/ 0 h 200"/>
                <a:gd name="T16" fmla="*/ 6 w 212"/>
                <a:gd name="T17" fmla="*/ 6 h 200"/>
                <a:gd name="T18" fmla="*/ 0 w 212"/>
                <a:gd name="T19" fmla="*/ 28 h 200"/>
                <a:gd name="T20" fmla="*/ 0 w 212"/>
                <a:gd name="T21" fmla="*/ 62 h 200"/>
                <a:gd name="T22" fmla="*/ 3 w 212"/>
                <a:gd name="T23" fmla="*/ 122 h 200"/>
                <a:gd name="T24" fmla="*/ 3 w 212"/>
                <a:gd name="T25" fmla="*/ 190 h 200"/>
                <a:gd name="T26" fmla="*/ 18 w 212"/>
                <a:gd name="T27" fmla="*/ 193 h 200"/>
                <a:gd name="T28" fmla="*/ 34 w 212"/>
                <a:gd name="T29" fmla="*/ 200 h 200"/>
                <a:gd name="T30" fmla="*/ 75 w 212"/>
                <a:gd name="T31" fmla="*/ 193 h 200"/>
                <a:gd name="T32" fmla="*/ 65 w 212"/>
                <a:gd name="T33" fmla="*/ 75 h 200"/>
                <a:gd name="T34" fmla="*/ 75 w 212"/>
                <a:gd name="T35" fmla="*/ 62 h 200"/>
                <a:gd name="T36" fmla="*/ 71 w 212"/>
                <a:gd name="T3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2" h="200">
                  <a:moveTo>
                    <a:pt x="71" y="66"/>
                  </a:moveTo>
                  <a:lnTo>
                    <a:pt x="212" y="116"/>
                  </a:lnTo>
                  <a:lnTo>
                    <a:pt x="193" y="47"/>
                  </a:lnTo>
                  <a:lnTo>
                    <a:pt x="212" y="9"/>
                  </a:lnTo>
                  <a:lnTo>
                    <a:pt x="118" y="3"/>
                  </a:lnTo>
                  <a:lnTo>
                    <a:pt x="87" y="3"/>
                  </a:lnTo>
                  <a:lnTo>
                    <a:pt x="56" y="3"/>
                  </a:lnTo>
                  <a:lnTo>
                    <a:pt x="18" y="0"/>
                  </a:lnTo>
                  <a:lnTo>
                    <a:pt x="6" y="6"/>
                  </a:lnTo>
                  <a:lnTo>
                    <a:pt x="0" y="28"/>
                  </a:lnTo>
                  <a:lnTo>
                    <a:pt x="0" y="62"/>
                  </a:lnTo>
                  <a:lnTo>
                    <a:pt x="3" y="122"/>
                  </a:lnTo>
                  <a:lnTo>
                    <a:pt x="3" y="190"/>
                  </a:lnTo>
                  <a:lnTo>
                    <a:pt x="18" y="193"/>
                  </a:lnTo>
                  <a:lnTo>
                    <a:pt x="34" y="200"/>
                  </a:lnTo>
                  <a:lnTo>
                    <a:pt x="75" y="193"/>
                  </a:lnTo>
                  <a:lnTo>
                    <a:pt x="65" y="75"/>
                  </a:lnTo>
                  <a:lnTo>
                    <a:pt x="75" y="62"/>
                  </a:lnTo>
                  <a:lnTo>
                    <a:pt x="71" y="66"/>
                  </a:lnTo>
                  <a:close/>
                </a:path>
              </a:pathLst>
            </a:custGeom>
            <a:solidFill>
              <a:srgbClr val="A5A58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51" name="Freeform 99"/>
            <p:cNvSpPr>
              <a:spLocks/>
            </p:cNvSpPr>
            <p:nvPr/>
          </p:nvSpPr>
          <p:spPr bwMode="auto">
            <a:xfrm>
              <a:off x="5089" y="1113"/>
              <a:ext cx="212" cy="200"/>
            </a:xfrm>
            <a:custGeom>
              <a:avLst/>
              <a:gdLst>
                <a:gd name="T0" fmla="*/ 71 w 212"/>
                <a:gd name="T1" fmla="*/ 66 h 200"/>
                <a:gd name="T2" fmla="*/ 212 w 212"/>
                <a:gd name="T3" fmla="*/ 116 h 200"/>
                <a:gd name="T4" fmla="*/ 193 w 212"/>
                <a:gd name="T5" fmla="*/ 47 h 200"/>
                <a:gd name="T6" fmla="*/ 212 w 212"/>
                <a:gd name="T7" fmla="*/ 9 h 200"/>
                <a:gd name="T8" fmla="*/ 118 w 212"/>
                <a:gd name="T9" fmla="*/ 3 h 200"/>
                <a:gd name="T10" fmla="*/ 87 w 212"/>
                <a:gd name="T11" fmla="*/ 3 h 200"/>
                <a:gd name="T12" fmla="*/ 56 w 212"/>
                <a:gd name="T13" fmla="*/ 3 h 200"/>
                <a:gd name="T14" fmla="*/ 18 w 212"/>
                <a:gd name="T15" fmla="*/ 0 h 200"/>
                <a:gd name="T16" fmla="*/ 6 w 212"/>
                <a:gd name="T17" fmla="*/ 6 h 200"/>
                <a:gd name="T18" fmla="*/ 0 w 212"/>
                <a:gd name="T19" fmla="*/ 28 h 200"/>
                <a:gd name="T20" fmla="*/ 0 w 212"/>
                <a:gd name="T21" fmla="*/ 62 h 200"/>
                <a:gd name="T22" fmla="*/ 3 w 212"/>
                <a:gd name="T23" fmla="*/ 122 h 200"/>
                <a:gd name="T24" fmla="*/ 3 w 212"/>
                <a:gd name="T25" fmla="*/ 190 h 200"/>
                <a:gd name="T26" fmla="*/ 18 w 212"/>
                <a:gd name="T27" fmla="*/ 193 h 200"/>
                <a:gd name="T28" fmla="*/ 34 w 212"/>
                <a:gd name="T29" fmla="*/ 200 h 200"/>
                <a:gd name="T30" fmla="*/ 75 w 212"/>
                <a:gd name="T31" fmla="*/ 193 h 200"/>
                <a:gd name="T32" fmla="*/ 65 w 212"/>
                <a:gd name="T33" fmla="*/ 75 h 200"/>
                <a:gd name="T34" fmla="*/ 75 w 212"/>
                <a:gd name="T35" fmla="*/ 62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2" h="200">
                  <a:moveTo>
                    <a:pt x="71" y="66"/>
                  </a:moveTo>
                  <a:lnTo>
                    <a:pt x="212" y="116"/>
                  </a:lnTo>
                  <a:lnTo>
                    <a:pt x="193" y="47"/>
                  </a:lnTo>
                  <a:lnTo>
                    <a:pt x="212" y="9"/>
                  </a:lnTo>
                  <a:lnTo>
                    <a:pt x="118" y="3"/>
                  </a:lnTo>
                  <a:lnTo>
                    <a:pt x="87" y="3"/>
                  </a:lnTo>
                  <a:lnTo>
                    <a:pt x="56" y="3"/>
                  </a:lnTo>
                  <a:lnTo>
                    <a:pt x="18" y="0"/>
                  </a:lnTo>
                  <a:lnTo>
                    <a:pt x="6" y="6"/>
                  </a:lnTo>
                  <a:lnTo>
                    <a:pt x="0" y="28"/>
                  </a:lnTo>
                  <a:lnTo>
                    <a:pt x="0" y="62"/>
                  </a:lnTo>
                  <a:lnTo>
                    <a:pt x="3" y="122"/>
                  </a:lnTo>
                  <a:lnTo>
                    <a:pt x="3" y="190"/>
                  </a:lnTo>
                  <a:lnTo>
                    <a:pt x="18" y="193"/>
                  </a:lnTo>
                  <a:lnTo>
                    <a:pt x="34" y="200"/>
                  </a:lnTo>
                  <a:lnTo>
                    <a:pt x="75" y="193"/>
                  </a:lnTo>
                  <a:lnTo>
                    <a:pt x="65" y="75"/>
                  </a:lnTo>
                  <a:lnTo>
                    <a:pt x="75" y="62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52" name="Freeform 100"/>
            <p:cNvSpPr>
              <a:spLocks/>
            </p:cNvSpPr>
            <p:nvPr/>
          </p:nvSpPr>
          <p:spPr bwMode="auto">
            <a:xfrm>
              <a:off x="5320" y="845"/>
              <a:ext cx="71" cy="87"/>
            </a:xfrm>
            <a:custGeom>
              <a:avLst/>
              <a:gdLst>
                <a:gd name="T0" fmla="*/ 71 w 71"/>
                <a:gd name="T1" fmla="*/ 15 h 87"/>
                <a:gd name="T2" fmla="*/ 65 w 71"/>
                <a:gd name="T3" fmla="*/ 3 h 87"/>
                <a:gd name="T4" fmla="*/ 53 w 71"/>
                <a:gd name="T5" fmla="*/ 0 h 87"/>
                <a:gd name="T6" fmla="*/ 43 w 71"/>
                <a:gd name="T7" fmla="*/ 3 h 87"/>
                <a:gd name="T8" fmla="*/ 31 w 71"/>
                <a:gd name="T9" fmla="*/ 9 h 87"/>
                <a:gd name="T10" fmla="*/ 18 w 71"/>
                <a:gd name="T11" fmla="*/ 15 h 87"/>
                <a:gd name="T12" fmla="*/ 9 w 71"/>
                <a:gd name="T13" fmla="*/ 34 h 87"/>
                <a:gd name="T14" fmla="*/ 0 w 71"/>
                <a:gd name="T15" fmla="*/ 59 h 87"/>
                <a:gd name="T16" fmla="*/ 3 w 71"/>
                <a:gd name="T17" fmla="*/ 87 h 87"/>
                <a:gd name="T18" fmla="*/ 12 w 71"/>
                <a:gd name="T19" fmla="*/ 72 h 87"/>
                <a:gd name="T20" fmla="*/ 68 w 71"/>
                <a:gd name="T21" fmla="*/ 56 h 87"/>
                <a:gd name="T22" fmla="*/ 71 w 71"/>
                <a:gd name="T23" fmla="*/ 15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1" h="87">
                  <a:moveTo>
                    <a:pt x="71" y="15"/>
                  </a:moveTo>
                  <a:lnTo>
                    <a:pt x="65" y="3"/>
                  </a:lnTo>
                  <a:lnTo>
                    <a:pt x="53" y="0"/>
                  </a:lnTo>
                  <a:lnTo>
                    <a:pt x="43" y="3"/>
                  </a:lnTo>
                  <a:lnTo>
                    <a:pt x="31" y="9"/>
                  </a:lnTo>
                  <a:lnTo>
                    <a:pt x="18" y="15"/>
                  </a:lnTo>
                  <a:lnTo>
                    <a:pt x="9" y="34"/>
                  </a:lnTo>
                  <a:lnTo>
                    <a:pt x="0" y="59"/>
                  </a:lnTo>
                  <a:lnTo>
                    <a:pt x="3" y="87"/>
                  </a:lnTo>
                  <a:lnTo>
                    <a:pt x="12" y="72"/>
                  </a:lnTo>
                  <a:lnTo>
                    <a:pt x="68" y="56"/>
                  </a:lnTo>
                  <a:lnTo>
                    <a:pt x="71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53" name="Freeform 101"/>
            <p:cNvSpPr>
              <a:spLocks/>
            </p:cNvSpPr>
            <p:nvPr/>
          </p:nvSpPr>
          <p:spPr bwMode="auto">
            <a:xfrm>
              <a:off x="5320" y="845"/>
              <a:ext cx="71" cy="87"/>
            </a:xfrm>
            <a:custGeom>
              <a:avLst/>
              <a:gdLst>
                <a:gd name="T0" fmla="*/ 71 w 71"/>
                <a:gd name="T1" fmla="*/ 15 h 87"/>
                <a:gd name="T2" fmla="*/ 65 w 71"/>
                <a:gd name="T3" fmla="*/ 3 h 87"/>
                <a:gd name="T4" fmla="*/ 53 w 71"/>
                <a:gd name="T5" fmla="*/ 0 h 87"/>
                <a:gd name="T6" fmla="*/ 43 w 71"/>
                <a:gd name="T7" fmla="*/ 3 h 87"/>
                <a:gd name="T8" fmla="*/ 31 w 71"/>
                <a:gd name="T9" fmla="*/ 9 h 87"/>
                <a:gd name="T10" fmla="*/ 18 w 71"/>
                <a:gd name="T11" fmla="*/ 15 h 87"/>
                <a:gd name="T12" fmla="*/ 9 w 71"/>
                <a:gd name="T13" fmla="*/ 34 h 87"/>
                <a:gd name="T14" fmla="*/ 0 w 71"/>
                <a:gd name="T15" fmla="*/ 59 h 87"/>
                <a:gd name="T16" fmla="*/ 3 w 71"/>
                <a:gd name="T17" fmla="*/ 87 h 87"/>
                <a:gd name="T18" fmla="*/ 12 w 71"/>
                <a:gd name="T19" fmla="*/ 72 h 87"/>
                <a:gd name="T20" fmla="*/ 68 w 71"/>
                <a:gd name="T21" fmla="*/ 56 h 87"/>
                <a:gd name="T22" fmla="*/ 71 w 71"/>
                <a:gd name="T23" fmla="*/ 15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1" h="87">
                  <a:moveTo>
                    <a:pt x="71" y="15"/>
                  </a:moveTo>
                  <a:lnTo>
                    <a:pt x="65" y="3"/>
                  </a:lnTo>
                  <a:lnTo>
                    <a:pt x="53" y="0"/>
                  </a:lnTo>
                  <a:lnTo>
                    <a:pt x="43" y="3"/>
                  </a:lnTo>
                  <a:lnTo>
                    <a:pt x="31" y="9"/>
                  </a:lnTo>
                  <a:lnTo>
                    <a:pt x="18" y="15"/>
                  </a:lnTo>
                  <a:lnTo>
                    <a:pt x="9" y="34"/>
                  </a:lnTo>
                  <a:lnTo>
                    <a:pt x="0" y="59"/>
                  </a:lnTo>
                  <a:lnTo>
                    <a:pt x="3" y="87"/>
                  </a:lnTo>
                  <a:lnTo>
                    <a:pt x="12" y="72"/>
                  </a:lnTo>
                  <a:lnTo>
                    <a:pt x="68" y="56"/>
                  </a:lnTo>
                  <a:lnTo>
                    <a:pt x="71" y="15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254" name="Freeform 102"/>
            <p:cNvSpPr>
              <a:spLocks/>
            </p:cNvSpPr>
            <p:nvPr/>
          </p:nvSpPr>
          <p:spPr bwMode="auto">
            <a:xfrm>
              <a:off x="5238" y="851"/>
              <a:ext cx="219" cy="409"/>
            </a:xfrm>
            <a:custGeom>
              <a:avLst/>
              <a:gdLst>
                <a:gd name="T0" fmla="*/ 150 w 219"/>
                <a:gd name="T1" fmla="*/ 0 h 409"/>
                <a:gd name="T2" fmla="*/ 135 w 219"/>
                <a:gd name="T3" fmla="*/ 6 h 409"/>
                <a:gd name="T4" fmla="*/ 119 w 219"/>
                <a:gd name="T5" fmla="*/ 9 h 409"/>
                <a:gd name="T6" fmla="*/ 106 w 219"/>
                <a:gd name="T7" fmla="*/ 22 h 409"/>
                <a:gd name="T8" fmla="*/ 100 w 219"/>
                <a:gd name="T9" fmla="*/ 28 h 409"/>
                <a:gd name="T10" fmla="*/ 91 w 219"/>
                <a:gd name="T11" fmla="*/ 41 h 409"/>
                <a:gd name="T12" fmla="*/ 85 w 219"/>
                <a:gd name="T13" fmla="*/ 50 h 409"/>
                <a:gd name="T14" fmla="*/ 75 w 219"/>
                <a:gd name="T15" fmla="*/ 62 h 409"/>
                <a:gd name="T16" fmla="*/ 66 w 219"/>
                <a:gd name="T17" fmla="*/ 144 h 409"/>
                <a:gd name="T18" fmla="*/ 44 w 219"/>
                <a:gd name="T19" fmla="*/ 197 h 409"/>
                <a:gd name="T20" fmla="*/ 22 w 219"/>
                <a:gd name="T21" fmla="*/ 243 h 409"/>
                <a:gd name="T22" fmla="*/ 0 w 219"/>
                <a:gd name="T23" fmla="*/ 290 h 409"/>
                <a:gd name="T24" fmla="*/ 4 w 219"/>
                <a:gd name="T25" fmla="*/ 315 h 409"/>
                <a:gd name="T26" fmla="*/ 10 w 219"/>
                <a:gd name="T27" fmla="*/ 340 h 409"/>
                <a:gd name="T28" fmla="*/ 16 w 219"/>
                <a:gd name="T29" fmla="*/ 362 h 409"/>
                <a:gd name="T30" fmla="*/ 22 w 219"/>
                <a:gd name="T31" fmla="*/ 374 h 409"/>
                <a:gd name="T32" fmla="*/ 28 w 219"/>
                <a:gd name="T33" fmla="*/ 390 h 409"/>
                <a:gd name="T34" fmla="*/ 69 w 219"/>
                <a:gd name="T35" fmla="*/ 402 h 409"/>
                <a:gd name="T36" fmla="*/ 94 w 219"/>
                <a:gd name="T37" fmla="*/ 409 h 409"/>
                <a:gd name="T38" fmla="*/ 150 w 219"/>
                <a:gd name="T39" fmla="*/ 324 h 409"/>
                <a:gd name="T40" fmla="*/ 178 w 219"/>
                <a:gd name="T41" fmla="*/ 271 h 409"/>
                <a:gd name="T42" fmla="*/ 219 w 219"/>
                <a:gd name="T43" fmla="*/ 215 h 409"/>
                <a:gd name="T44" fmla="*/ 219 w 219"/>
                <a:gd name="T45" fmla="*/ 178 h 409"/>
                <a:gd name="T46" fmla="*/ 216 w 219"/>
                <a:gd name="T47" fmla="*/ 125 h 409"/>
                <a:gd name="T48" fmla="*/ 213 w 219"/>
                <a:gd name="T49" fmla="*/ 72 h 409"/>
                <a:gd name="T50" fmla="*/ 209 w 219"/>
                <a:gd name="T51" fmla="*/ 53 h 409"/>
                <a:gd name="T52" fmla="*/ 200 w 219"/>
                <a:gd name="T53" fmla="*/ 34 h 409"/>
                <a:gd name="T54" fmla="*/ 191 w 219"/>
                <a:gd name="T55" fmla="*/ 19 h 409"/>
                <a:gd name="T56" fmla="*/ 172 w 219"/>
                <a:gd name="T57" fmla="*/ 9 h 409"/>
                <a:gd name="T58" fmla="*/ 163 w 219"/>
                <a:gd name="T59" fmla="*/ 6 h 409"/>
                <a:gd name="T60" fmla="*/ 150 w 219"/>
                <a:gd name="T61" fmla="*/ 0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19" h="409">
                  <a:moveTo>
                    <a:pt x="150" y="0"/>
                  </a:moveTo>
                  <a:lnTo>
                    <a:pt x="135" y="6"/>
                  </a:lnTo>
                  <a:lnTo>
                    <a:pt x="119" y="9"/>
                  </a:lnTo>
                  <a:lnTo>
                    <a:pt x="106" y="22"/>
                  </a:lnTo>
                  <a:lnTo>
                    <a:pt x="100" y="28"/>
                  </a:lnTo>
                  <a:lnTo>
                    <a:pt x="91" y="41"/>
                  </a:lnTo>
                  <a:lnTo>
                    <a:pt x="85" y="50"/>
                  </a:lnTo>
                  <a:lnTo>
                    <a:pt x="75" y="62"/>
                  </a:lnTo>
                  <a:lnTo>
                    <a:pt x="66" y="144"/>
                  </a:lnTo>
                  <a:lnTo>
                    <a:pt x="44" y="197"/>
                  </a:lnTo>
                  <a:lnTo>
                    <a:pt x="22" y="243"/>
                  </a:lnTo>
                  <a:lnTo>
                    <a:pt x="0" y="290"/>
                  </a:lnTo>
                  <a:lnTo>
                    <a:pt x="4" y="315"/>
                  </a:lnTo>
                  <a:lnTo>
                    <a:pt x="10" y="340"/>
                  </a:lnTo>
                  <a:lnTo>
                    <a:pt x="16" y="362"/>
                  </a:lnTo>
                  <a:lnTo>
                    <a:pt x="22" y="374"/>
                  </a:lnTo>
                  <a:lnTo>
                    <a:pt x="28" y="390"/>
                  </a:lnTo>
                  <a:lnTo>
                    <a:pt x="69" y="402"/>
                  </a:lnTo>
                  <a:lnTo>
                    <a:pt x="94" y="409"/>
                  </a:lnTo>
                  <a:lnTo>
                    <a:pt x="150" y="324"/>
                  </a:lnTo>
                  <a:lnTo>
                    <a:pt x="178" y="271"/>
                  </a:lnTo>
                  <a:lnTo>
                    <a:pt x="219" y="215"/>
                  </a:lnTo>
                  <a:lnTo>
                    <a:pt x="219" y="178"/>
                  </a:lnTo>
                  <a:lnTo>
                    <a:pt x="216" y="125"/>
                  </a:lnTo>
                  <a:lnTo>
                    <a:pt x="213" y="72"/>
                  </a:lnTo>
                  <a:lnTo>
                    <a:pt x="209" y="53"/>
                  </a:lnTo>
                  <a:lnTo>
                    <a:pt x="200" y="34"/>
                  </a:lnTo>
                  <a:lnTo>
                    <a:pt x="191" y="19"/>
                  </a:lnTo>
                  <a:lnTo>
                    <a:pt x="172" y="9"/>
                  </a:lnTo>
                  <a:lnTo>
                    <a:pt x="163" y="6"/>
                  </a:lnTo>
                  <a:lnTo>
                    <a:pt x="150" y="0"/>
                  </a:lnTo>
                  <a:close/>
                </a:path>
              </a:pathLst>
            </a:custGeom>
            <a:solidFill>
              <a:srgbClr val="B7B79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55" name="Freeform 103"/>
            <p:cNvSpPr>
              <a:spLocks/>
            </p:cNvSpPr>
            <p:nvPr/>
          </p:nvSpPr>
          <p:spPr bwMode="auto">
            <a:xfrm>
              <a:off x="5238" y="851"/>
              <a:ext cx="219" cy="409"/>
            </a:xfrm>
            <a:custGeom>
              <a:avLst/>
              <a:gdLst>
                <a:gd name="T0" fmla="*/ 150 w 219"/>
                <a:gd name="T1" fmla="*/ 0 h 409"/>
                <a:gd name="T2" fmla="*/ 135 w 219"/>
                <a:gd name="T3" fmla="*/ 6 h 409"/>
                <a:gd name="T4" fmla="*/ 119 w 219"/>
                <a:gd name="T5" fmla="*/ 9 h 409"/>
                <a:gd name="T6" fmla="*/ 106 w 219"/>
                <a:gd name="T7" fmla="*/ 22 h 409"/>
                <a:gd name="T8" fmla="*/ 100 w 219"/>
                <a:gd name="T9" fmla="*/ 28 h 409"/>
                <a:gd name="T10" fmla="*/ 91 w 219"/>
                <a:gd name="T11" fmla="*/ 41 h 409"/>
                <a:gd name="T12" fmla="*/ 85 w 219"/>
                <a:gd name="T13" fmla="*/ 50 h 409"/>
                <a:gd name="T14" fmla="*/ 75 w 219"/>
                <a:gd name="T15" fmla="*/ 62 h 409"/>
                <a:gd name="T16" fmla="*/ 66 w 219"/>
                <a:gd name="T17" fmla="*/ 144 h 409"/>
                <a:gd name="T18" fmla="*/ 44 w 219"/>
                <a:gd name="T19" fmla="*/ 197 h 409"/>
                <a:gd name="T20" fmla="*/ 22 w 219"/>
                <a:gd name="T21" fmla="*/ 243 h 409"/>
                <a:gd name="T22" fmla="*/ 0 w 219"/>
                <a:gd name="T23" fmla="*/ 290 h 409"/>
                <a:gd name="T24" fmla="*/ 4 w 219"/>
                <a:gd name="T25" fmla="*/ 315 h 409"/>
                <a:gd name="T26" fmla="*/ 10 w 219"/>
                <a:gd name="T27" fmla="*/ 340 h 409"/>
                <a:gd name="T28" fmla="*/ 16 w 219"/>
                <a:gd name="T29" fmla="*/ 362 h 409"/>
                <a:gd name="T30" fmla="*/ 22 w 219"/>
                <a:gd name="T31" fmla="*/ 374 h 409"/>
                <a:gd name="T32" fmla="*/ 28 w 219"/>
                <a:gd name="T33" fmla="*/ 390 h 409"/>
                <a:gd name="T34" fmla="*/ 69 w 219"/>
                <a:gd name="T35" fmla="*/ 402 h 409"/>
                <a:gd name="T36" fmla="*/ 94 w 219"/>
                <a:gd name="T37" fmla="*/ 409 h 409"/>
                <a:gd name="T38" fmla="*/ 150 w 219"/>
                <a:gd name="T39" fmla="*/ 324 h 409"/>
                <a:gd name="T40" fmla="*/ 178 w 219"/>
                <a:gd name="T41" fmla="*/ 271 h 409"/>
                <a:gd name="T42" fmla="*/ 219 w 219"/>
                <a:gd name="T43" fmla="*/ 215 h 409"/>
                <a:gd name="T44" fmla="*/ 219 w 219"/>
                <a:gd name="T45" fmla="*/ 178 h 409"/>
                <a:gd name="T46" fmla="*/ 216 w 219"/>
                <a:gd name="T47" fmla="*/ 125 h 409"/>
                <a:gd name="T48" fmla="*/ 213 w 219"/>
                <a:gd name="T49" fmla="*/ 72 h 409"/>
                <a:gd name="T50" fmla="*/ 209 w 219"/>
                <a:gd name="T51" fmla="*/ 53 h 409"/>
                <a:gd name="T52" fmla="*/ 200 w 219"/>
                <a:gd name="T53" fmla="*/ 34 h 409"/>
                <a:gd name="T54" fmla="*/ 191 w 219"/>
                <a:gd name="T55" fmla="*/ 19 h 409"/>
                <a:gd name="T56" fmla="*/ 172 w 219"/>
                <a:gd name="T57" fmla="*/ 9 h 409"/>
                <a:gd name="T58" fmla="*/ 163 w 219"/>
                <a:gd name="T59" fmla="*/ 6 h 409"/>
                <a:gd name="T60" fmla="*/ 150 w 219"/>
                <a:gd name="T61" fmla="*/ 0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19" h="409">
                  <a:moveTo>
                    <a:pt x="150" y="0"/>
                  </a:moveTo>
                  <a:lnTo>
                    <a:pt x="135" y="6"/>
                  </a:lnTo>
                  <a:lnTo>
                    <a:pt x="119" y="9"/>
                  </a:lnTo>
                  <a:lnTo>
                    <a:pt x="106" y="22"/>
                  </a:lnTo>
                  <a:lnTo>
                    <a:pt x="100" y="28"/>
                  </a:lnTo>
                  <a:lnTo>
                    <a:pt x="91" y="41"/>
                  </a:lnTo>
                  <a:lnTo>
                    <a:pt x="85" y="50"/>
                  </a:lnTo>
                  <a:lnTo>
                    <a:pt x="75" y="62"/>
                  </a:lnTo>
                  <a:lnTo>
                    <a:pt x="66" y="144"/>
                  </a:lnTo>
                  <a:lnTo>
                    <a:pt x="44" y="197"/>
                  </a:lnTo>
                  <a:lnTo>
                    <a:pt x="22" y="243"/>
                  </a:lnTo>
                  <a:lnTo>
                    <a:pt x="0" y="290"/>
                  </a:lnTo>
                  <a:lnTo>
                    <a:pt x="4" y="315"/>
                  </a:lnTo>
                  <a:lnTo>
                    <a:pt x="10" y="340"/>
                  </a:lnTo>
                  <a:lnTo>
                    <a:pt x="16" y="362"/>
                  </a:lnTo>
                  <a:lnTo>
                    <a:pt x="22" y="374"/>
                  </a:lnTo>
                  <a:lnTo>
                    <a:pt x="28" y="390"/>
                  </a:lnTo>
                  <a:lnTo>
                    <a:pt x="69" y="402"/>
                  </a:lnTo>
                  <a:lnTo>
                    <a:pt x="94" y="409"/>
                  </a:lnTo>
                  <a:lnTo>
                    <a:pt x="150" y="324"/>
                  </a:lnTo>
                  <a:lnTo>
                    <a:pt x="178" y="271"/>
                  </a:lnTo>
                  <a:lnTo>
                    <a:pt x="219" y="215"/>
                  </a:lnTo>
                  <a:lnTo>
                    <a:pt x="219" y="178"/>
                  </a:lnTo>
                  <a:lnTo>
                    <a:pt x="216" y="125"/>
                  </a:lnTo>
                  <a:lnTo>
                    <a:pt x="213" y="72"/>
                  </a:lnTo>
                  <a:lnTo>
                    <a:pt x="209" y="53"/>
                  </a:lnTo>
                  <a:lnTo>
                    <a:pt x="200" y="34"/>
                  </a:lnTo>
                  <a:lnTo>
                    <a:pt x="191" y="19"/>
                  </a:lnTo>
                  <a:lnTo>
                    <a:pt x="172" y="9"/>
                  </a:lnTo>
                  <a:lnTo>
                    <a:pt x="163" y="6"/>
                  </a:lnTo>
                  <a:lnTo>
                    <a:pt x="150" y="0"/>
                  </a:lnTo>
                  <a:close/>
                </a:path>
              </a:pathLst>
            </a:custGeom>
            <a:solidFill>
              <a:srgbClr val="B7B79D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256" name="Freeform 104"/>
            <p:cNvSpPr>
              <a:spLocks/>
            </p:cNvSpPr>
            <p:nvPr/>
          </p:nvSpPr>
          <p:spPr bwMode="auto">
            <a:xfrm>
              <a:off x="5126" y="913"/>
              <a:ext cx="228" cy="184"/>
            </a:xfrm>
            <a:custGeom>
              <a:avLst/>
              <a:gdLst>
                <a:gd name="T0" fmla="*/ 190 w 228"/>
                <a:gd name="T1" fmla="*/ 0 h 184"/>
                <a:gd name="T2" fmla="*/ 218 w 228"/>
                <a:gd name="T3" fmla="*/ 25 h 184"/>
                <a:gd name="T4" fmla="*/ 225 w 228"/>
                <a:gd name="T5" fmla="*/ 41 h 184"/>
                <a:gd name="T6" fmla="*/ 225 w 228"/>
                <a:gd name="T7" fmla="*/ 63 h 184"/>
                <a:gd name="T8" fmla="*/ 228 w 228"/>
                <a:gd name="T9" fmla="*/ 82 h 184"/>
                <a:gd name="T10" fmla="*/ 218 w 228"/>
                <a:gd name="T11" fmla="*/ 122 h 184"/>
                <a:gd name="T12" fmla="*/ 194 w 228"/>
                <a:gd name="T13" fmla="*/ 144 h 184"/>
                <a:gd name="T14" fmla="*/ 165 w 228"/>
                <a:gd name="T15" fmla="*/ 160 h 184"/>
                <a:gd name="T16" fmla="*/ 128 w 228"/>
                <a:gd name="T17" fmla="*/ 175 h 184"/>
                <a:gd name="T18" fmla="*/ 87 w 228"/>
                <a:gd name="T19" fmla="*/ 184 h 184"/>
                <a:gd name="T20" fmla="*/ 34 w 228"/>
                <a:gd name="T21" fmla="*/ 166 h 184"/>
                <a:gd name="T22" fmla="*/ 0 w 228"/>
                <a:gd name="T23" fmla="*/ 144 h 184"/>
                <a:gd name="T24" fmla="*/ 13 w 228"/>
                <a:gd name="T25" fmla="*/ 125 h 184"/>
                <a:gd name="T26" fmla="*/ 28 w 228"/>
                <a:gd name="T27" fmla="*/ 116 h 184"/>
                <a:gd name="T28" fmla="*/ 87 w 228"/>
                <a:gd name="T29" fmla="*/ 131 h 184"/>
                <a:gd name="T30" fmla="*/ 97 w 228"/>
                <a:gd name="T31" fmla="*/ 122 h 184"/>
                <a:gd name="T32" fmla="*/ 112 w 228"/>
                <a:gd name="T33" fmla="*/ 122 h 184"/>
                <a:gd name="T34" fmla="*/ 137 w 228"/>
                <a:gd name="T35" fmla="*/ 85 h 184"/>
                <a:gd name="T36" fmla="*/ 150 w 228"/>
                <a:gd name="T37" fmla="*/ 57 h 184"/>
                <a:gd name="T38" fmla="*/ 159 w 228"/>
                <a:gd name="T39" fmla="*/ 38 h 184"/>
                <a:gd name="T40" fmla="*/ 165 w 228"/>
                <a:gd name="T41" fmla="*/ 16 h 184"/>
                <a:gd name="T42" fmla="*/ 172 w 228"/>
                <a:gd name="T43" fmla="*/ 10 h 184"/>
                <a:gd name="T44" fmla="*/ 190 w 228"/>
                <a:gd name="T45" fmla="*/ 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8" h="184">
                  <a:moveTo>
                    <a:pt x="190" y="0"/>
                  </a:moveTo>
                  <a:lnTo>
                    <a:pt x="218" y="25"/>
                  </a:lnTo>
                  <a:lnTo>
                    <a:pt x="225" y="41"/>
                  </a:lnTo>
                  <a:lnTo>
                    <a:pt x="225" y="63"/>
                  </a:lnTo>
                  <a:lnTo>
                    <a:pt x="228" y="82"/>
                  </a:lnTo>
                  <a:lnTo>
                    <a:pt x="218" y="122"/>
                  </a:lnTo>
                  <a:lnTo>
                    <a:pt x="194" y="144"/>
                  </a:lnTo>
                  <a:lnTo>
                    <a:pt x="165" y="160"/>
                  </a:lnTo>
                  <a:lnTo>
                    <a:pt x="128" y="175"/>
                  </a:lnTo>
                  <a:lnTo>
                    <a:pt x="87" y="184"/>
                  </a:lnTo>
                  <a:lnTo>
                    <a:pt x="34" y="166"/>
                  </a:lnTo>
                  <a:lnTo>
                    <a:pt x="0" y="144"/>
                  </a:lnTo>
                  <a:lnTo>
                    <a:pt x="13" y="125"/>
                  </a:lnTo>
                  <a:lnTo>
                    <a:pt x="28" y="116"/>
                  </a:lnTo>
                  <a:lnTo>
                    <a:pt x="87" y="131"/>
                  </a:lnTo>
                  <a:lnTo>
                    <a:pt x="97" y="122"/>
                  </a:lnTo>
                  <a:lnTo>
                    <a:pt x="112" y="122"/>
                  </a:lnTo>
                  <a:lnTo>
                    <a:pt x="137" y="85"/>
                  </a:lnTo>
                  <a:lnTo>
                    <a:pt x="150" y="57"/>
                  </a:lnTo>
                  <a:lnTo>
                    <a:pt x="159" y="38"/>
                  </a:lnTo>
                  <a:lnTo>
                    <a:pt x="165" y="16"/>
                  </a:lnTo>
                  <a:lnTo>
                    <a:pt x="172" y="10"/>
                  </a:lnTo>
                  <a:lnTo>
                    <a:pt x="190" y="0"/>
                  </a:lnTo>
                  <a:close/>
                </a:path>
              </a:pathLst>
            </a:custGeom>
            <a:solidFill>
              <a:srgbClr val="B7B79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57" name="Freeform 105"/>
            <p:cNvSpPr>
              <a:spLocks/>
            </p:cNvSpPr>
            <p:nvPr/>
          </p:nvSpPr>
          <p:spPr bwMode="auto">
            <a:xfrm>
              <a:off x="5126" y="913"/>
              <a:ext cx="228" cy="184"/>
            </a:xfrm>
            <a:custGeom>
              <a:avLst/>
              <a:gdLst>
                <a:gd name="T0" fmla="*/ 190 w 228"/>
                <a:gd name="T1" fmla="*/ 0 h 184"/>
                <a:gd name="T2" fmla="*/ 218 w 228"/>
                <a:gd name="T3" fmla="*/ 25 h 184"/>
                <a:gd name="T4" fmla="*/ 225 w 228"/>
                <a:gd name="T5" fmla="*/ 41 h 184"/>
                <a:gd name="T6" fmla="*/ 225 w 228"/>
                <a:gd name="T7" fmla="*/ 63 h 184"/>
                <a:gd name="T8" fmla="*/ 228 w 228"/>
                <a:gd name="T9" fmla="*/ 82 h 184"/>
                <a:gd name="T10" fmla="*/ 218 w 228"/>
                <a:gd name="T11" fmla="*/ 122 h 184"/>
                <a:gd name="T12" fmla="*/ 194 w 228"/>
                <a:gd name="T13" fmla="*/ 144 h 184"/>
                <a:gd name="T14" fmla="*/ 165 w 228"/>
                <a:gd name="T15" fmla="*/ 160 h 184"/>
                <a:gd name="T16" fmla="*/ 128 w 228"/>
                <a:gd name="T17" fmla="*/ 175 h 184"/>
                <a:gd name="T18" fmla="*/ 87 w 228"/>
                <a:gd name="T19" fmla="*/ 184 h 184"/>
                <a:gd name="T20" fmla="*/ 34 w 228"/>
                <a:gd name="T21" fmla="*/ 166 h 184"/>
                <a:gd name="T22" fmla="*/ 0 w 228"/>
                <a:gd name="T23" fmla="*/ 144 h 184"/>
                <a:gd name="T24" fmla="*/ 13 w 228"/>
                <a:gd name="T25" fmla="*/ 125 h 184"/>
                <a:gd name="T26" fmla="*/ 28 w 228"/>
                <a:gd name="T27" fmla="*/ 116 h 184"/>
                <a:gd name="T28" fmla="*/ 87 w 228"/>
                <a:gd name="T29" fmla="*/ 131 h 184"/>
                <a:gd name="T30" fmla="*/ 97 w 228"/>
                <a:gd name="T31" fmla="*/ 122 h 184"/>
                <a:gd name="T32" fmla="*/ 112 w 228"/>
                <a:gd name="T33" fmla="*/ 122 h 184"/>
                <a:gd name="T34" fmla="*/ 137 w 228"/>
                <a:gd name="T35" fmla="*/ 85 h 184"/>
                <a:gd name="T36" fmla="*/ 150 w 228"/>
                <a:gd name="T37" fmla="*/ 57 h 184"/>
                <a:gd name="T38" fmla="*/ 159 w 228"/>
                <a:gd name="T39" fmla="*/ 38 h 184"/>
                <a:gd name="T40" fmla="*/ 165 w 228"/>
                <a:gd name="T41" fmla="*/ 16 h 184"/>
                <a:gd name="T42" fmla="*/ 172 w 228"/>
                <a:gd name="T43" fmla="*/ 10 h 184"/>
                <a:gd name="T44" fmla="*/ 190 w 228"/>
                <a:gd name="T45" fmla="*/ 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8" h="184">
                  <a:moveTo>
                    <a:pt x="190" y="0"/>
                  </a:moveTo>
                  <a:lnTo>
                    <a:pt x="218" y="25"/>
                  </a:lnTo>
                  <a:lnTo>
                    <a:pt x="225" y="41"/>
                  </a:lnTo>
                  <a:lnTo>
                    <a:pt x="225" y="63"/>
                  </a:lnTo>
                  <a:lnTo>
                    <a:pt x="228" y="82"/>
                  </a:lnTo>
                  <a:lnTo>
                    <a:pt x="218" y="122"/>
                  </a:lnTo>
                  <a:lnTo>
                    <a:pt x="194" y="144"/>
                  </a:lnTo>
                  <a:lnTo>
                    <a:pt x="165" y="160"/>
                  </a:lnTo>
                  <a:lnTo>
                    <a:pt x="128" y="175"/>
                  </a:lnTo>
                  <a:lnTo>
                    <a:pt x="87" y="184"/>
                  </a:lnTo>
                  <a:lnTo>
                    <a:pt x="34" y="166"/>
                  </a:lnTo>
                  <a:lnTo>
                    <a:pt x="0" y="144"/>
                  </a:lnTo>
                  <a:lnTo>
                    <a:pt x="13" y="125"/>
                  </a:lnTo>
                  <a:lnTo>
                    <a:pt x="28" y="116"/>
                  </a:lnTo>
                  <a:lnTo>
                    <a:pt x="87" y="131"/>
                  </a:lnTo>
                  <a:lnTo>
                    <a:pt x="97" y="122"/>
                  </a:lnTo>
                  <a:lnTo>
                    <a:pt x="112" y="122"/>
                  </a:lnTo>
                  <a:lnTo>
                    <a:pt x="137" y="85"/>
                  </a:lnTo>
                  <a:lnTo>
                    <a:pt x="150" y="57"/>
                  </a:lnTo>
                  <a:lnTo>
                    <a:pt x="159" y="38"/>
                  </a:lnTo>
                  <a:lnTo>
                    <a:pt x="165" y="16"/>
                  </a:lnTo>
                  <a:lnTo>
                    <a:pt x="172" y="10"/>
                  </a:lnTo>
                  <a:lnTo>
                    <a:pt x="190" y="0"/>
                  </a:lnTo>
                  <a:close/>
                </a:path>
              </a:pathLst>
            </a:custGeom>
            <a:solidFill>
              <a:srgbClr val="B7B79D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258" name="Freeform 106"/>
            <p:cNvSpPr>
              <a:spLocks/>
            </p:cNvSpPr>
            <p:nvPr/>
          </p:nvSpPr>
          <p:spPr bwMode="auto">
            <a:xfrm>
              <a:off x="5326" y="998"/>
              <a:ext cx="184" cy="262"/>
            </a:xfrm>
            <a:custGeom>
              <a:avLst/>
              <a:gdLst>
                <a:gd name="T0" fmla="*/ 162 w 184"/>
                <a:gd name="T1" fmla="*/ 0 h 262"/>
                <a:gd name="T2" fmla="*/ 143 w 184"/>
                <a:gd name="T3" fmla="*/ 28 h 262"/>
                <a:gd name="T4" fmla="*/ 100 w 184"/>
                <a:gd name="T5" fmla="*/ 46 h 262"/>
                <a:gd name="T6" fmla="*/ 43 w 184"/>
                <a:gd name="T7" fmla="*/ 177 h 262"/>
                <a:gd name="T8" fmla="*/ 22 w 184"/>
                <a:gd name="T9" fmla="*/ 212 h 262"/>
                <a:gd name="T10" fmla="*/ 0 w 184"/>
                <a:gd name="T11" fmla="*/ 262 h 262"/>
                <a:gd name="T12" fmla="*/ 40 w 184"/>
                <a:gd name="T13" fmla="*/ 262 h 262"/>
                <a:gd name="T14" fmla="*/ 100 w 184"/>
                <a:gd name="T15" fmla="*/ 224 h 262"/>
                <a:gd name="T16" fmla="*/ 184 w 184"/>
                <a:gd name="T17" fmla="*/ 0 h 262"/>
                <a:gd name="T18" fmla="*/ 162 w 184"/>
                <a:gd name="T19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4" h="262">
                  <a:moveTo>
                    <a:pt x="162" y="0"/>
                  </a:moveTo>
                  <a:lnTo>
                    <a:pt x="143" y="28"/>
                  </a:lnTo>
                  <a:lnTo>
                    <a:pt x="100" y="46"/>
                  </a:lnTo>
                  <a:lnTo>
                    <a:pt x="43" y="177"/>
                  </a:lnTo>
                  <a:lnTo>
                    <a:pt x="22" y="212"/>
                  </a:lnTo>
                  <a:lnTo>
                    <a:pt x="0" y="262"/>
                  </a:lnTo>
                  <a:lnTo>
                    <a:pt x="40" y="262"/>
                  </a:lnTo>
                  <a:lnTo>
                    <a:pt x="100" y="224"/>
                  </a:lnTo>
                  <a:lnTo>
                    <a:pt x="184" y="0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807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59" name="Freeform 107"/>
            <p:cNvSpPr>
              <a:spLocks/>
            </p:cNvSpPr>
            <p:nvPr/>
          </p:nvSpPr>
          <p:spPr bwMode="auto">
            <a:xfrm>
              <a:off x="5326" y="998"/>
              <a:ext cx="184" cy="262"/>
            </a:xfrm>
            <a:custGeom>
              <a:avLst/>
              <a:gdLst>
                <a:gd name="T0" fmla="*/ 162 w 184"/>
                <a:gd name="T1" fmla="*/ 0 h 262"/>
                <a:gd name="T2" fmla="*/ 143 w 184"/>
                <a:gd name="T3" fmla="*/ 28 h 262"/>
                <a:gd name="T4" fmla="*/ 100 w 184"/>
                <a:gd name="T5" fmla="*/ 46 h 262"/>
                <a:gd name="T6" fmla="*/ 43 w 184"/>
                <a:gd name="T7" fmla="*/ 177 h 262"/>
                <a:gd name="T8" fmla="*/ 22 w 184"/>
                <a:gd name="T9" fmla="*/ 212 h 262"/>
                <a:gd name="T10" fmla="*/ 0 w 184"/>
                <a:gd name="T11" fmla="*/ 262 h 262"/>
                <a:gd name="T12" fmla="*/ 40 w 184"/>
                <a:gd name="T13" fmla="*/ 262 h 262"/>
                <a:gd name="T14" fmla="*/ 100 w 184"/>
                <a:gd name="T15" fmla="*/ 224 h 262"/>
                <a:gd name="T16" fmla="*/ 184 w 184"/>
                <a:gd name="T17" fmla="*/ 0 h 262"/>
                <a:gd name="T18" fmla="*/ 162 w 184"/>
                <a:gd name="T19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4" h="262">
                  <a:moveTo>
                    <a:pt x="162" y="0"/>
                  </a:moveTo>
                  <a:lnTo>
                    <a:pt x="143" y="28"/>
                  </a:lnTo>
                  <a:lnTo>
                    <a:pt x="100" y="46"/>
                  </a:lnTo>
                  <a:lnTo>
                    <a:pt x="43" y="177"/>
                  </a:lnTo>
                  <a:lnTo>
                    <a:pt x="22" y="212"/>
                  </a:lnTo>
                  <a:lnTo>
                    <a:pt x="0" y="262"/>
                  </a:lnTo>
                  <a:lnTo>
                    <a:pt x="40" y="262"/>
                  </a:lnTo>
                  <a:lnTo>
                    <a:pt x="100" y="224"/>
                  </a:lnTo>
                  <a:lnTo>
                    <a:pt x="184" y="0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8077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9260" name="Line 108"/>
          <p:cNvSpPr>
            <a:spLocks noChangeShapeType="1"/>
          </p:cNvSpPr>
          <p:nvPr/>
        </p:nvSpPr>
        <p:spPr bwMode="auto">
          <a:xfrm flipV="1">
            <a:off x="6629400" y="1143000"/>
            <a:ext cx="10668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261" name="Line 109"/>
          <p:cNvSpPr>
            <a:spLocks noChangeShapeType="1"/>
          </p:cNvSpPr>
          <p:nvPr/>
        </p:nvSpPr>
        <p:spPr bwMode="auto">
          <a:xfrm flipV="1">
            <a:off x="6629400" y="1447800"/>
            <a:ext cx="12954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49262" name="Picture 110" descr="EndUserLef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3336925"/>
            <a:ext cx="831850" cy="11588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263" name="Picture 111" descr="EndUserLef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3565525"/>
            <a:ext cx="831850" cy="11588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264" name="Line 112"/>
          <p:cNvSpPr>
            <a:spLocks noChangeShapeType="1"/>
          </p:cNvSpPr>
          <p:nvPr/>
        </p:nvSpPr>
        <p:spPr bwMode="auto">
          <a:xfrm flipV="1">
            <a:off x="6629400" y="3565525"/>
            <a:ext cx="10668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265" name="Line 113"/>
          <p:cNvSpPr>
            <a:spLocks noChangeShapeType="1"/>
          </p:cNvSpPr>
          <p:nvPr/>
        </p:nvSpPr>
        <p:spPr bwMode="auto">
          <a:xfrm flipV="1">
            <a:off x="6629400" y="3870325"/>
            <a:ext cx="12954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charset="0"/>
                <a:cs typeface="宋体" charset="0"/>
              </a:rPr>
              <a:t>Example 2: Access Control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13800-9833-F549-80FC-C3497A40B0B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6028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80" name="Picture 4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371600"/>
            <a:ext cx="6096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50181" name="Text Box 5"/>
          <p:cNvSpPr txBox="1">
            <a:spLocks noChangeArrowheads="1"/>
          </p:cNvSpPr>
          <p:nvPr/>
        </p:nvSpPr>
        <p:spPr bwMode="auto">
          <a:xfrm>
            <a:off x="2438400" y="1752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>
                <a:ea typeface="宋体" charset="0"/>
                <a:cs typeface="Arial" charset="0"/>
              </a:rPr>
              <a:t>R1</a:t>
            </a:r>
          </a:p>
        </p:txBody>
      </p:sp>
      <p:pic>
        <p:nvPicPr>
          <p:cNvPr id="50182" name="Picture 6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371600"/>
            <a:ext cx="6096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50183" name="Text Box 7"/>
          <p:cNvSpPr txBox="1">
            <a:spLocks noChangeArrowheads="1"/>
          </p:cNvSpPr>
          <p:nvPr/>
        </p:nvSpPr>
        <p:spPr bwMode="auto">
          <a:xfrm>
            <a:off x="6324600" y="1752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>
                <a:ea typeface="宋体" charset="0"/>
                <a:cs typeface="Arial" charset="0"/>
              </a:rPr>
              <a:t>R2</a:t>
            </a:r>
          </a:p>
        </p:txBody>
      </p:sp>
      <p:pic>
        <p:nvPicPr>
          <p:cNvPr id="50184" name="Picture 8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2438400"/>
            <a:ext cx="6096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50185" name="Text Box 9"/>
          <p:cNvSpPr txBox="1">
            <a:spLocks noChangeArrowheads="1"/>
          </p:cNvSpPr>
          <p:nvPr/>
        </p:nvSpPr>
        <p:spPr bwMode="auto">
          <a:xfrm>
            <a:off x="6324600" y="2819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>
                <a:ea typeface="宋体" charset="0"/>
                <a:cs typeface="Arial" charset="0"/>
              </a:rPr>
              <a:t>R5</a:t>
            </a:r>
          </a:p>
        </p:txBody>
      </p:sp>
      <p:pic>
        <p:nvPicPr>
          <p:cNvPr id="50186" name="Picture 10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3733800"/>
            <a:ext cx="6096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50187" name="Text Box 11"/>
          <p:cNvSpPr txBox="1">
            <a:spLocks noChangeArrowheads="1"/>
          </p:cNvSpPr>
          <p:nvPr/>
        </p:nvSpPr>
        <p:spPr bwMode="auto">
          <a:xfrm>
            <a:off x="6324600" y="41148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>
                <a:ea typeface="宋体" charset="0"/>
                <a:cs typeface="Arial" charset="0"/>
              </a:rPr>
              <a:t>R4</a:t>
            </a:r>
          </a:p>
        </p:txBody>
      </p:sp>
      <p:pic>
        <p:nvPicPr>
          <p:cNvPr id="50188" name="Picture 1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733800"/>
            <a:ext cx="6096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50189" name="Text Box 13"/>
          <p:cNvSpPr txBox="1">
            <a:spLocks noChangeArrowheads="1"/>
          </p:cNvSpPr>
          <p:nvPr/>
        </p:nvSpPr>
        <p:spPr bwMode="auto">
          <a:xfrm>
            <a:off x="2438400" y="41148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>
                <a:ea typeface="宋体" charset="0"/>
                <a:cs typeface="Arial" charset="0"/>
              </a:rPr>
              <a:t>R3</a:t>
            </a:r>
          </a:p>
        </p:txBody>
      </p:sp>
      <p:sp>
        <p:nvSpPr>
          <p:cNvPr id="50190" name="Line 14"/>
          <p:cNvSpPr>
            <a:spLocks noChangeShapeType="1"/>
          </p:cNvSpPr>
          <p:nvPr/>
        </p:nvSpPr>
        <p:spPr bwMode="auto">
          <a:xfrm>
            <a:off x="2743200" y="1600200"/>
            <a:ext cx="3276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91" name="Line 15"/>
          <p:cNvSpPr>
            <a:spLocks noChangeShapeType="1"/>
          </p:cNvSpPr>
          <p:nvPr/>
        </p:nvSpPr>
        <p:spPr bwMode="auto">
          <a:xfrm>
            <a:off x="2743200" y="3962400"/>
            <a:ext cx="3276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92" name="Line 16"/>
          <p:cNvSpPr>
            <a:spLocks noChangeShapeType="1"/>
          </p:cNvSpPr>
          <p:nvPr/>
        </p:nvSpPr>
        <p:spPr bwMode="auto">
          <a:xfrm>
            <a:off x="6324600" y="2895600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93" name="Line 17"/>
          <p:cNvSpPr>
            <a:spLocks noChangeShapeType="1"/>
          </p:cNvSpPr>
          <p:nvPr/>
        </p:nvSpPr>
        <p:spPr bwMode="auto">
          <a:xfrm>
            <a:off x="1447800" y="2362200"/>
            <a:ext cx="5943600" cy="0"/>
          </a:xfrm>
          <a:prstGeom prst="line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94" name="Text Box 18"/>
          <p:cNvSpPr txBox="1">
            <a:spLocks noChangeArrowheads="1"/>
          </p:cNvSpPr>
          <p:nvPr/>
        </p:nvSpPr>
        <p:spPr bwMode="auto">
          <a:xfrm>
            <a:off x="3352800" y="1828800"/>
            <a:ext cx="228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i="1">
                <a:ea typeface="宋体" charset="0"/>
                <a:cs typeface="Arial" charset="0"/>
              </a:rPr>
              <a:t>Chicago (chi)</a:t>
            </a:r>
          </a:p>
        </p:txBody>
      </p:sp>
      <p:sp>
        <p:nvSpPr>
          <p:cNvPr id="50195" name="Text Box 19"/>
          <p:cNvSpPr txBox="1">
            <a:spLocks noChangeArrowheads="1"/>
          </p:cNvSpPr>
          <p:nvPr/>
        </p:nvSpPr>
        <p:spPr bwMode="auto">
          <a:xfrm>
            <a:off x="3352800" y="2438400"/>
            <a:ext cx="228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i="1">
                <a:ea typeface="宋体" charset="0"/>
                <a:cs typeface="Arial" charset="0"/>
              </a:rPr>
              <a:t>New York (nyc)</a:t>
            </a:r>
          </a:p>
        </p:txBody>
      </p:sp>
      <p:pic>
        <p:nvPicPr>
          <p:cNvPr id="50196" name="Picture 20" descr="MainframeApr9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881063"/>
            <a:ext cx="814388" cy="102393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197" name="Picture 21" descr="MainframeApr9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185863"/>
            <a:ext cx="814388" cy="102393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198" name="Picture 22" descr="MainframeApr9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352800"/>
            <a:ext cx="814388" cy="102393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199" name="Picture 23" descr="MainframeApr9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657600"/>
            <a:ext cx="814388" cy="102393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200" name="Line 24"/>
          <p:cNvSpPr>
            <a:spLocks noChangeShapeType="1"/>
          </p:cNvSpPr>
          <p:nvPr/>
        </p:nvSpPr>
        <p:spPr bwMode="auto">
          <a:xfrm>
            <a:off x="6324600" y="182880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01" name="Line 25"/>
          <p:cNvSpPr>
            <a:spLocks noChangeShapeType="1"/>
          </p:cNvSpPr>
          <p:nvPr/>
        </p:nvSpPr>
        <p:spPr bwMode="auto">
          <a:xfrm flipV="1">
            <a:off x="1676400" y="1600200"/>
            <a:ext cx="457200" cy="76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02" name="Line 26"/>
          <p:cNvSpPr>
            <a:spLocks noChangeShapeType="1"/>
          </p:cNvSpPr>
          <p:nvPr/>
        </p:nvSpPr>
        <p:spPr bwMode="auto">
          <a:xfrm flipV="1">
            <a:off x="1676400" y="4038600"/>
            <a:ext cx="457200" cy="76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03" name="Line 27"/>
          <p:cNvSpPr>
            <a:spLocks noChangeShapeType="1"/>
          </p:cNvSpPr>
          <p:nvPr/>
        </p:nvSpPr>
        <p:spPr bwMode="auto">
          <a:xfrm>
            <a:off x="1752600" y="3810000"/>
            <a:ext cx="381000" cy="76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04" name="Line 28"/>
          <p:cNvSpPr>
            <a:spLocks noChangeShapeType="1"/>
          </p:cNvSpPr>
          <p:nvPr/>
        </p:nvSpPr>
        <p:spPr bwMode="auto">
          <a:xfrm>
            <a:off x="1752600" y="1295400"/>
            <a:ext cx="3810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05" name="Text Box 29"/>
          <p:cNvSpPr txBox="1">
            <a:spLocks noChangeArrowheads="1"/>
          </p:cNvSpPr>
          <p:nvPr/>
        </p:nvSpPr>
        <p:spPr bwMode="auto">
          <a:xfrm>
            <a:off x="76200" y="2514600"/>
            <a:ext cx="228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ea typeface="宋体" charset="0"/>
                <a:cs typeface="Arial" charset="0"/>
              </a:rPr>
              <a:t>Data Center</a:t>
            </a:r>
          </a:p>
        </p:txBody>
      </p:sp>
      <p:pic>
        <p:nvPicPr>
          <p:cNvPr id="50206" name="Picture 30" descr="EndUserLef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914400"/>
            <a:ext cx="831850" cy="11588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0207" name="Group 31"/>
          <p:cNvGrpSpPr>
            <a:grpSpLocks/>
          </p:cNvGrpSpPr>
          <p:nvPr/>
        </p:nvGrpSpPr>
        <p:grpSpPr bwMode="auto">
          <a:xfrm>
            <a:off x="7934325" y="1241425"/>
            <a:ext cx="436563" cy="371475"/>
            <a:chOff x="4998" y="782"/>
            <a:chExt cx="275" cy="234"/>
          </a:xfrm>
        </p:grpSpPr>
        <p:sp>
          <p:nvSpPr>
            <p:cNvPr id="50208" name="Arc 32"/>
            <p:cNvSpPr>
              <a:spLocks/>
            </p:cNvSpPr>
            <p:nvPr/>
          </p:nvSpPr>
          <p:spPr bwMode="auto">
            <a:xfrm>
              <a:off x="5187" y="952"/>
              <a:ext cx="54" cy="39"/>
            </a:xfrm>
            <a:custGeom>
              <a:avLst/>
              <a:gdLst>
                <a:gd name="G0" fmla="+- 16811 0 0"/>
                <a:gd name="G1" fmla="+- 21600 0 0"/>
                <a:gd name="G2" fmla="+- 21600 0 0"/>
                <a:gd name="T0" fmla="*/ 0 w 38411"/>
                <a:gd name="T1" fmla="*/ 8037 h 34932"/>
                <a:gd name="T2" fmla="*/ 33806 w 38411"/>
                <a:gd name="T3" fmla="*/ 34932 h 34932"/>
                <a:gd name="T4" fmla="*/ 16811 w 38411"/>
                <a:gd name="T5" fmla="*/ 21600 h 349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411" h="34932" fill="none" extrusionOk="0">
                  <a:moveTo>
                    <a:pt x="0" y="8037"/>
                  </a:moveTo>
                  <a:cubicBezTo>
                    <a:pt x="4100" y="2954"/>
                    <a:pt x="10280" y="-1"/>
                    <a:pt x="16811" y="-1"/>
                  </a:cubicBezTo>
                  <a:cubicBezTo>
                    <a:pt x="28740" y="0"/>
                    <a:pt x="38411" y="9670"/>
                    <a:pt x="38411" y="21600"/>
                  </a:cubicBezTo>
                  <a:cubicBezTo>
                    <a:pt x="38411" y="26434"/>
                    <a:pt x="36789" y="31128"/>
                    <a:pt x="33805" y="34931"/>
                  </a:cubicBezTo>
                </a:path>
                <a:path w="38411" h="34932" stroke="0" extrusionOk="0">
                  <a:moveTo>
                    <a:pt x="0" y="8037"/>
                  </a:moveTo>
                  <a:cubicBezTo>
                    <a:pt x="4100" y="2954"/>
                    <a:pt x="10280" y="-1"/>
                    <a:pt x="16811" y="-1"/>
                  </a:cubicBezTo>
                  <a:cubicBezTo>
                    <a:pt x="28740" y="0"/>
                    <a:pt x="38411" y="9670"/>
                    <a:pt x="38411" y="21600"/>
                  </a:cubicBezTo>
                  <a:cubicBezTo>
                    <a:pt x="38411" y="26434"/>
                    <a:pt x="36789" y="31128"/>
                    <a:pt x="33805" y="34931"/>
                  </a:cubicBezTo>
                  <a:lnTo>
                    <a:pt x="16811" y="21600"/>
                  </a:lnTo>
                  <a:close/>
                </a:path>
              </a:pathLst>
            </a:custGeom>
            <a:noFill/>
            <a:ln w="4763">
              <a:solidFill>
                <a:srgbClr val="494936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209" name="Arc 33"/>
            <p:cNvSpPr>
              <a:spLocks/>
            </p:cNvSpPr>
            <p:nvPr/>
          </p:nvSpPr>
          <p:spPr bwMode="auto">
            <a:xfrm>
              <a:off x="5187" y="952"/>
              <a:ext cx="54" cy="36"/>
            </a:xfrm>
            <a:custGeom>
              <a:avLst/>
              <a:gdLst>
                <a:gd name="G0" fmla="+- 16693 0 0"/>
                <a:gd name="G1" fmla="+- 21600 0 0"/>
                <a:gd name="G2" fmla="+- 21600 0 0"/>
                <a:gd name="T0" fmla="*/ 0 w 38293"/>
                <a:gd name="T1" fmla="*/ 7892 h 34776"/>
                <a:gd name="T2" fmla="*/ 33809 w 38293"/>
                <a:gd name="T3" fmla="*/ 34776 h 34776"/>
                <a:gd name="T4" fmla="*/ 16693 w 38293"/>
                <a:gd name="T5" fmla="*/ 21600 h 347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293" h="34776" fill="none" extrusionOk="0">
                  <a:moveTo>
                    <a:pt x="0" y="7892"/>
                  </a:moveTo>
                  <a:cubicBezTo>
                    <a:pt x="4102" y="2895"/>
                    <a:pt x="10228" y="-1"/>
                    <a:pt x="16693" y="-1"/>
                  </a:cubicBezTo>
                  <a:cubicBezTo>
                    <a:pt x="28622" y="0"/>
                    <a:pt x="38293" y="9670"/>
                    <a:pt x="38293" y="21600"/>
                  </a:cubicBezTo>
                  <a:cubicBezTo>
                    <a:pt x="38293" y="26366"/>
                    <a:pt x="36716" y="30999"/>
                    <a:pt x="33808" y="34775"/>
                  </a:cubicBezTo>
                </a:path>
                <a:path w="38293" h="34776" stroke="0" extrusionOk="0">
                  <a:moveTo>
                    <a:pt x="0" y="7892"/>
                  </a:moveTo>
                  <a:cubicBezTo>
                    <a:pt x="4102" y="2895"/>
                    <a:pt x="10228" y="-1"/>
                    <a:pt x="16693" y="-1"/>
                  </a:cubicBezTo>
                  <a:cubicBezTo>
                    <a:pt x="28622" y="0"/>
                    <a:pt x="38293" y="9670"/>
                    <a:pt x="38293" y="21600"/>
                  </a:cubicBezTo>
                  <a:cubicBezTo>
                    <a:pt x="38293" y="26366"/>
                    <a:pt x="36716" y="30999"/>
                    <a:pt x="33808" y="34775"/>
                  </a:cubicBezTo>
                  <a:lnTo>
                    <a:pt x="16693" y="21600"/>
                  </a:lnTo>
                  <a:close/>
                </a:path>
              </a:pathLst>
            </a:custGeom>
            <a:noFill/>
            <a:ln w="4763">
              <a:solidFill>
                <a:srgbClr val="DBDBCE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50210" name="Group 34"/>
            <p:cNvGrpSpPr>
              <a:grpSpLocks/>
            </p:cNvGrpSpPr>
            <p:nvPr/>
          </p:nvGrpSpPr>
          <p:grpSpPr bwMode="auto">
            <a:xfrm>
              <a:off x="5232" y="985"/>
              <a:ext cx="41" cy="28"/>
              <a:chOff x="5232" y="985"/>
              <a:chExt cx="41" cy="28"/>
            </a:xfrm>
          </p:grpSpPr>
          <p:sp>
            <p:nvSpPr>
              <p:cNvPr id="50211" name="Freeform 35"/>
              <p:cNvSpPr>
                <a:spLocks/>
              </p:cNvSpPr>
              <p:nvPr/>
            </p:nvSpPr>
            <p:spPr bwMode="auto">
              <a:xfrm>
                <a:off x="5232" y="985"/>
                <a:ext cx="41" cy="22"/>
              </a:xfrm>
              <a:custGeom>
                <a:avLst/>
                <a:gdLst>
                  <a:gd name="T0" fmla="*/ 41 w 41"/>
                  <a:gd name="T1" fmla="*/ 22 h 22"/>
                  <a:gd name="T2" fmla="*/ 25 w 41"/>
                  <a:gd name="T3" fmla="*/ 0 h 22"/>
                  <a:gd name="T4" fmla="*/ 0 w 41"/>
                  <a:gd name="T5" fmla="*/ 0 h 22"/>
                  <a:gd name="T6" fmla="*/ 16 w 41"/>
                  <a:gd name="T7" fmla="*/ 22 h 22"/>
                  <a:gd name="T8" fmla="*/ 41 w 41"/>
                  <a:gd name="T9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22">
                    <a:moveTo>
                      <a:pt x="41" y="22"/>
                    </a:moveTo>
                    <a:lnTo>
                      <a:pt x="25" y="0"/>
                    </a:lnTo>
                    <a:lnTo>
                      <a:pt x="0" y="0"/>
                    </a:lnTo>
                    <a:lnTo>
                      <a:pt x="16" y="22"/>
                    </a:lnTo>
                    <a:lnTo>
                      <a:pt x="41" y="22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12" name="Freeform 36"/>
              <p:cNvSpPr>
                <a:spLocks/>
              </p:cNvSpPr>
              <p:nvPr/>
            </p:nvSpPr>
            <p:spPr bwMode="auto">
              <a:xfrm>
                <a:off x="5232" y="985"/>
                <a:ext cx="41" cy="22"/>
              </a:xfrm>
              <a:custGeom>
                <a:avLst/>
                <a:gdLst>
                  <a:gd name="T0" fmla="*/ 41 w 41"/>
                  <a:gd name="T1" fmla="*/ 22 h 22"/>
                  <a:gd name="T2" fmla="*/ 25 w 41"/>
                  <a:gd name="T3" fmla="*/ 0 h 22"/>
                  <a:gd name="T4" fmla="*/ 0 w 41"/>
                  <a:gd name="T5" fmla="*/ 0 h 22"/>
                  <a:gd name="T6" fmla="*/ 16 w 41"/>
                  <a:gd name="T7" fmla="*/ 22 h 22"/>
                  <a:gd name="T8" fmla="*/ 41 w 41"/>
                  <a:gd name="T9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22">
                    <a:moveTo>
                      <a:pt x="41" y="22"/>
                    </a:moveTo>
                    <a:lnTo>
                      <a:pt x="25" y="0"/>
                    </a:lnTo>
                    <a:lnTo>
                      <a:pt x="0" y="0"/>
                    </a:lnTo>
                    <a:lnTo>
                      <a:pt x="16" y="22"/>
                    </a:lnTo>
                    <a:lnTo>
                      <a:pt x="41" y="22"/>
                    </a:lnTo>
                    <a:close/>
                  </a:path>
                </a:pathLst>
              </a:custGeom>
              <a:solidFill>
                <a:srgbClr val="C9C9B6"/>
              </a:solidFill>
              <a:ln w="4763">
                <a:solidFill>
                  <a:srgbClr val="494936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13" name="Freeform 37"/>
              <p:cNvSpPr>
                <a:spLocks/>
              </p:cNvSpPr>
              <p:nvPr/>
            </p:nvSpPr>
            <p:spPr bwMode="auto">
              <a:xfrm>
                <a:off x="5232" y="985"/>
                <a:ext cx="16" cy="28"/>
              </a:xfrm>
              <a:custGeom>
                <a:avLst/>
                <a:gdLst>
                  <a:gd name="T0" fmla="*/ 16 w 16"/>
                  <a:gd name="T1" fmla="*/ 28 h 28"/>
                  <a:gd name="T2" fmla="*/ 0 w 16"/>
                  <a:gd name="T3" fmla="*/ 16 h 28"/>
                  <a:gd name="T4" fmla="*/ 0 w 16"/>
                  <a:gd name="T5" fmla="*/ 0 h 28"/>
                  <a:gd name="T6" fmla="*/ 16 w 16"/>
                  <a:gd name="T7" fmla="*/ 22 h 28"/>
                  <a:gd name="T8" fmla="*/ 16 w 16"/>
                  <a:gd name="T9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28">
                    <a:moveTo>
                      <a:pt x="16" y="28"/>
                    </a:moveTo>
                    <a:lnTo>
                      <a:pt x="0" y="16"/>
                    </a:lnTo>
                    <a:lnTo>
                      <a:pt x="0" y="0"/>
                    </a:lnTo>
                    <a:lnTo>
                      <a:pt x="16" y="22"/>
                    </a:lnTo>
                    <a:lnTo>
                      <a:pt x="16" y="28"/>
                    </a:lnTo>
                    <a:close/>
                  </a:path>
                </a:pathLst>
              </a:custGeom>
              <a:solidFill>
                <a:srgbClr val="7A7A5A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14" name="Freeform 38"/>
              <p:cNvSpPr>
                <a:spLocks/>
              </p:cNvSpPr>
              <p:nvPr/>
            </p:nvSpPr>
            <p:spPr bwMode="auto">
              <a:xfrm>
                <a:off x="5232" y="985"/>
                <a:ext cx="16" cy="28"/>
              </a:xfrm>
              <a:custGeom>
                <a:avLst/>
                <a:gdLst>
                  <a:gd name="T0" fmla="*/ 16 w 16"/>
                  <a:gd name="T1" fmla="*/ 28 h 28"/>
                  <a:gd name="T2" fmla="*/ 0 w 16"/>
                  <a:gd name="T3" fmla="*/ 16 h 28"/>
                  <a:gd name="T4" fmla="*/ 0 w 16"/>
                  <a:gd name="T5" fmla="*/ 0 h 28"/>
                  <a:gd name="T6" fmla="*/ 16 w 16"/>
                  <a:gd name="T7" fmla="*/ 22 h 28"/>
                  <a:gd name="T8" fmla="*/ 16 w 16"/>
                  <a:gd name="T9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28">
                    <a:moveTo>
                      <a:pt x="16" y="28"/>
                    </a:moveTo>
                    <a:lnTo>
                      <a:pt x="0" y="16"/>
                    </a:lnTo>
                    <a:lnTo>
                      <a:pt x="0" y="0"/>
                    </a:lnTo>
                    <a:lnTo>
                      <a:pt x="16" y="22"/>
                    </a:lnTo>
                    <a:lnTo>
                      <a:pt x="16" y="28"/>
                    </a:lnTo>
                    <a:close/>
                  </a:path>
                </a:pathLst>
              </a:custGeom>
              <a:solidFill>
                <a:srgbClr val="7A7A5A"/>
              </a:solidFill>
              <a:ln w="4763">
                <a:solidFill>
                  <a:srgbClr val="494936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15" name="Rectangle 39"/>
              <p:cNvSpPr>
                <a:spLocks noChangeArrowheads="1"/>
              </p:cNvSpPr>
              <p:nvPr/>
            </p:nvSpPr>
            <p:spPr bwMode="auto">
              <a:xfrm>
                <a:off x="5248" y="1007"/>
                <a:ext cx="25" cy="6"/>
              </a:xfrm>
              <a:prstGeom prst="rect">
                <a:avLst/>
              </a:prstGeom>
              <a:solidFill>
                <a:srgbClr val="B7B79D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16" name="Rectangle 40"/>
              <p:cNvSpPr>
                <a:spLocks noChangeArrowheads="1"/>
              </p:cNvSpPr>
              <p:nvPr/>
            </p:nvSpPr>
            <p:spPr bwMode="auto">
              <a:xfrm>
                <a:off x="5249" y="1008"/>
                <a:ext cx="23" cy="4"/>
              </a:xfrm>
              <a:prstGeom prst="rect">
                <a:avLst/>
              </a:prstGeom>
              <a:solidFill>
                <a:srgbClr val="B7B79D"/>
              </a:solidFill>
              <a:ln w="4763">
                <a:solidFill>
                  <a:srgbClr val="49493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0217" name="Freeform 41"/>
            <p:cNvSpPr>
              <a:spLocks/>
            </p:cNvSpPr>
            <p:nvPr/>
          </p:nvSpPr>
          <p:spPr bwMode="auto">
            <a:xfrm>
              <a:off x="5011" y="976"/>
              <a:ext cx="31" cy="40"/>
            </a:xfrm>
            <a:custGeom>
              <a:avLst/>
              <a:gdLst>
                <a:gd name="T0" fmla="*/ 31 w 31"/>
                <a:gd name="T1" fmla="*/ 40 h 40"/>
                <a:gd name="T2" fmla="*/ 0 w 31"/>
                <a:gd name="T3" fmla="*/ 12 h 40"/>
                <a:gd name="T4" fmla="*/ 0 w 31"/>
                <a:gd name="T5" fmla="*/ 0 h 40"/>
                <a:gd name="T6" fmla="*/ 31 w 31"/>
                <a:gd name="T7" fmla="*/ 34 h 40"/>
                <a:gd name="T8" fmla="*/ 31 w 31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40">
                  <a:moveTo>
                    <a:pt x="31" y="40"/>
                  </a:moveTo>
                  <a:lnTo>
                    <a:pt x="0" y="12"/>
                  </a:lnTo>
                  <a:lnTo>
                    <a:pt x="0" y="0"/>
                  </a:lnTo>
                  <a:lnTo>
                    <a:pt x="31" y="34"/>
                  </a:lnTo>
                  <a:lnTo>
                    <a:pt x="31" y="40"/>
                  </a:lnTo>
                  <a:close/>
                </a:path>
              </a:pathLst>
            </a:custGeom>
            <a:solidFill>
              <a:srgbClr val="DBDBC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218" name="Freeform 42"/>
            <p:cNvSpPr>
              <a:spLocks/>
            </p:cNvSpPr>
            <p:nvPr/>
          </p:nvSpPr>
          <p:spPr bwMode="auto">
            <a:xfrm>
              <a:off x="5011" y="976"/>
              <a:ext cx="31" cy="40"/>
            </a:xfrm>
            <a:custGeom>
              <a:avLst/>
              <a:gdLst>
                <a:gd name="T0" fmla="*/ 31 w 31"/>
                <a:gd name="T1" fmla="*/ 40 h 40"/>
                <a:gd name="T2" fmla="*/ 0 w 31"/>
                <a:gd name="T3" fmla="*/ 12 h 40"/>
                <a:gd name="T4" fmla="*/ 0 w 31"/>
                <a:gd name="T5" fmla="*/ 0 h 40"/>
                <a:gd name="T6" fmla="*/ 31 w 31"/>
                <a:gd name="T7" fmla="*/ 34 h 40"/>
                <a:gd name="T8" fmla="*/ 31 w 31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40">
                  <a:moveTo>
                    <a:pt x="31" y="40"/>
                  </a:moveTo>
                  <a:lnTo>
                    <a:pt x="0" y="12"/>
                  </a:lnTo>
                  <a:lnTo>
                    <a:pt x="0" y="0"/>
                  </a:lnTo>
                  <a:lnTo>
                    <a:pt x="31" y="34"/>
                  </a:lnTo>
                  <a:lnTo>
                    <a:pt x="31" y="40"/>
                  </a:lnTo>
                  <a:close/>
                </a:path>
              </a:pathLst>
            </a:custGeom>
            <a:solidFill>
              <a:srgbClr val="DBDBCE"/>
            </a:solidFill>
            <a:ln w="4763">
              <a:solidFill>
                <a:srgbClr val="494936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19" name="Freeform 43"/>
            <p:cNvSpPr>
              <a:spLocks/>
            </p:cNvSpPr>
            <p:nvPr/>
          </p:nvSpPr>
          <p:spPr bwMode="auto">
            <a:xfrm>
              <a:off x="4998" y="926"/>
              <a:ext cx="200" cy="25"/>
            </a:xfrm>
            <a:custGeom>
              <a:avLst/>
              <a:gdLst>
                <a:gd name="T0" fmla="*/ 200 w 200"/>
                <a:gd name="T1" fmla="*/ 25 h 25"/>
                <a:gd name="T2" fmla="*/ 178 w 200"/>
                <a:gd name="T3" fmla="*/ 0 h 25"/>
                <a:gd name="T4" fmla="*/ 0 w 200"/>
                <a:gd name="T5" fmla="*/ 0 h 25"/>
                <a:gd name="T6" fmla="*/ 22 w 200"/>
                <a:gd name="T7" fmla="*/ 25 h 25"/>
                <a:gd name="T8" fmla="*/ 200 w 200"/>
                <a:gd name="T9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" h="25">
                  <a:moveTo>
                    <a:pt x="200" y="25"/>
                  </a:moveTo>
                  <a:lnTo>
                    <a:pt x="178" y="0"/>
                  </a:lnTo>
                  <a:lnTo>
                    <a:pt x="0" y="0"/>
                  </a:lnTo>
                  <a:lnTo>
                    <a:pt x="22" y="25"/>
                  </a:lnTo>
                  <a:lnTo>
                    <a:pt x="200" y="25"/>
                  </a:lnTo>
                  <a:close/>
                </a:path>
              </a:pathLst>
            </a:custGeom>
            <a:solidFill>
              <a:srgbClr val="C9C9B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220" name="Freeform 44"/>
            <p:cNvSpPr>
              <a:spLocks/>
            </p:cNvSpPr>
            <p:nvPr/>
          </p:nvSpPr>
          <p:spPr bwMode="auto">
            <a:xfrm>
              <a:off x="4998" y="926"/>
              <a:ext cx="200" cy="25"/>
            </a:xfrm>
            <a:custGeom>
              <a:avLst/>
              <a:gdLst>
                <a:gd name="T0" fmla="*/ 200 w 200"/>
                <a:gd name="T1" fmla="*/ 25 h 25"/>
                <a:gd name="T2" fmla="*/ 178 w 200"/>
                <a:gd name="T3" fmla="*/ 0 h 25"/>
                <a:gd name="T4" fmla="*/ 0 w 200"/>
                <a:gd name="T5" fmla="*/ 0 h 25"/>
                <a:gd name="T6" fmla="*/ 22 w 200"/>
                <a:gd name="T7" fmla="*/ 25 h 25"/>
                <a:gd name="T8" fmla="*/ 200 w 200"/>
                <a:gd name="T9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" h="25">
                  <a:moveTo>
                    <a:pt x="200" y="25"/>
                  </a:moveTo>
                  <a:lnTo>
                    <a:pt x="178" y="0"/>
                  </a:lnTo>
                  <a:lnTo>
                    <a:pt x="0" y="0"/>
                  </a:lnTo>
                  <a:lnTo>
                    <a:pt x="22" y="25"/>
                  </a:lnTo>
                  <a:lnTo>
                    <a:pt x="200" y="25"/>
                  </a:lnTo>
                  <a:close/>
                </a:path>
              </a:pathLst>
            </a:custGeom>
            <a:solidFill>
              <a:srgbClr val="C9C9B6"/>
            </a:solidFill>
            <a:ln w="4763">
              <a:solidFill>
                <a:srgbClr val="494936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21" name="Rectangle 45"/>
            <p:cNvSpPr>
              <a:spLocks noChangeArrowheads="1"/>
            </p:cNvSpPr>
            <p:nvPr/>
          </p:nvSpPr>
          <p:spPr bwMode="auto">
            <a:xfrm>
              <a:off x="5020" y="951"/>
              <a:ext cx="178" cy="31"/>
            </a:xfrm>
            <a:prstGeom prst="rect">
              <a:avLst/>
            </a:prstGeom>
            <a:solidFill>
              <a:srgbClr val="B7B79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222" name="Rectangle 46"/>
            <p:cNvSpPr>
              <a:spLocks noChangeArrowheads="1"/>
            </p:cNvSpPr>
            <p:nvPr/>
          </p:nvSpPr>
          <p:spPr bwMode="auto">
            <a:xfrm>
              <a:off x="5021" y="952"/>
              <a:ext cx="176" cy="29"/>
            </a:xfrm>
            <a:prstGeom prst="rect">
              <a:avLst/>
            </a:prstGeom>
            <a:solidFill>
              <a:srgbClr val="B7B79D"/>
            </a:solidFill>
            <a:ln w="4763">
              <a:solidFill>
                <a:srgbClr val="49493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23" name="Freeform 47"/>
            <p:cNvSpPr>
              <a:spLocks/>
            </p:cNvSpPr>
            <p:nvPr/>
          </p:nvSpPr>
          <p:spPr bwMode="auto">
            <a:xfrm>
              <a:off x="4998" y="926"/>
              <a:ext cx="22" cy="56"/>
            </a:xfrm>
            <a:custGeom>
              <a:avLst/>
              <a:gdLst>
                <a:gd name="T0" fmla="*/ 22 w 22"/>
                <a:gd name="T1" fmla="*/ 56 h 56"/>
                <a:gd name="T2" fmla="*/ 0 w 22"/>
                <a:gd name="T3" fmla="*/ 34 h 56"/>
                <a:gd name="T4" fmla="*/ 0 w 22"/>
                <a:gd name="T5" fmla="*/ 0 h 56"/>
                <a:gd name="T6" fmla="*/ 22 w 22"/>
                <a:gd name="T7" fmla="*/ 25 h 56"/>
                <a:gd name="T8" fmla="*/ 22 w 22"/>
                <a:gd name="T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56">
                  <a:moveTo>
                    <a:pt x="22" y="56"/>
                  </a:moveTo>
                  <a:lnTo>
                    <a:pt x="0" y="34"/>
                  </a:lnTo>
                  <a:lnTo>
                    <a:pt x="0" y="0"/>
                  </a:lnTo>
                  <a:lnTo>
                    <a:pt x="22" y="25"/>
                  </a:lnTo>
                  <a:lnTo>
                    <a:pt x="22" y="56"/>
                  </a:lnTo>
                  <a:close/>
                </a:path>
              </a:pathLst>
            </a:custGeom>
            <a:solidFill>
              <a:srgbClr val="DBDBC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224" name="Freeform 48"/>
            <p:cNvSpPr>
              <a:spLocks/>
            </p:cNvSpPr>
            <p:nvPr/>
          </p:nvSpPr>
          <p:spPr bwMode="auto">
            <a:xfrm>
              <a:off x="4998" y="926"/>
              <a:ext cx="22" cy="56"/>
            </a:xfrm>
            <a:custGeom>
              <a:avLst/>
              <a:gdLst>
                <a:gd name="T0" fmla="*/ 22 w 22"/>
                <a:gd name="T1" fmla="*/ 56 h 56"/>
                <a:gd name="T2" fmla="*/ 0 w 22"/>
                <a:gd name="T3" fmla="*/ 34 h 56"/>
                <a:gd name="T4" fmla="*/ 0 w 22"/>
                <a:gd name="T5" fmla="*/ 0 h 56"/>
                <a:gd name="T6" fmla="*/ 22 w 22"/>
                <a:gd name="T7" fmla="*/ 25 h 56"/>
                <a:gd name="T8" fmla="*/ 22 w 22"/>
                <a:gd name="T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56">
                  <a:moveTo>
                    <a:pt x="22" y="56"/>
                  </a:moveTo>
                  <a:lnTo>
                    <a:pt x="0" y="34"/>
                  </a:lnTo>
                  <a:lnTo>
                    <a:pt x="0" y="0"/>
                  </a:lnTo>
                  <a:lnTo>
                    <a:pt x="22" y="25"/>
                  </a:lnTo>
                  <a:lnTo>
                    <a:pt x="22" y="56"/>
                  </a:lnTo>
                  <a:close/>
                </a:path>
              </a:pathLst>
            </a:custGeom>
            <a:solidFill>
              <a:srgbClr val="DBDBCE"/>
            </a:solidFill>
            <a:ln w="4763">
              <a:solidFill>
                <a:srgbClr val="494936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25" name="Freeform 49"/>
            <p:cNvSpPr>
              <a:spLocks/>
            </p:cNvSpPr>
            <p:nvPr/>
          </p:nvSpPr>
          <p:spPr bwMode="auto">
            <a:xfrm>
              <a:off x="5001" y="926"/>
              <a:ext cx="194" cy="19"/>
            </a:xfrm>
            <a:custGeom>
              <a:avLst/>
              <a:gdLst>
                <a:gd name="T0" fmla="*/ 194 w 194"/>
                <a:gd name="T1" fmla="*/ 19 h 19"/>
                <a:gd name="T2" fmla="*/ 175 w 194"/>
                <a:gd name="T3" fmla="*/ 0 h 19"/>
                <a:gd name="T4" fmla="*/ 0 w 194"/>
                <a:gd name="T5" fmla="*/ 0 h 19"/>
                <a:gd name="T6" fmla="*/ 19 w 194"/>
                <a:gd name="T7" fmla="*/ 19 h 19"/>
                <a:gd name="T8" fmla="*/ 194 w 194"/>
                <a:gd name="T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4" h="19">
                  <a:moveTo>
                    <a:pt x="194" y="19"/>
                  </a:moveTo>
                  <a:lnTo>
                    <a:pt x="175" y="0"/>
                  </a:lnTo>
                  <a:lnTo>
                    <a:pt x="0" y="0"/>
                  </a:lnTo>
                  <a:lnTo>
                    <a:pt x="19" y="19"/>
                  </a:lnTo>
                  <a:lnTo>
                    <a:pt x="194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226" name="Freeform 50"/>
            <p:cNvSpPr>
              <a:spLocks/>
            </p:cNvSpPr>
            <p:nvPr/>
          </p:nvSpPr>
          <p:spPr bwMode="auto">
            <a:xfrm>
              <a:off x="5001" y="926"/>
              <a:ext cx="194" cy="19"/>
            </a:xfrm>
            <a:custGeom>
              <a:avLst/>
              <a:gdLst>
                <a:gd name="T0" fmla="*/ 194 w 194"/>
                <a:gd name="T1" fmla="*/ 19 h 19"/>
                <a:gd name="T2" fmla="*/ 175 w 194"/>
                <a:gd name="T3" fmla="*/ 0 h 19"/>
                <a:gd name="T4" fmla="*/ 0 w 194"/>
                <a:gd name="T5" fmla="*/ 0 h 19"/>
                <a:gd name="T6" fmla="*/ 19 w 194"/>
                <a:gd name="T7" fmla="*/ 19 h 19"/>
                <a:gd name="T8" fmla="*/ 194 w 194"/>
                <a:gd name="T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4" h="19">
                  <a:moveTo>
                    <a:pt x="194" y="19"/>
                  </a:moveTo>
                  <a:lnTo>
                    <a:pt x="175" y="0"/>
                  </a:lnTo>
                  <a:lnTo>
                    <a:pt x="0" y="0"/>
                  </a:lnTo>
                  <a:lnTo>
                    <a:pt x="19" y="19"/>
                  </a:lnTo>
                  <a:lnTo>
                    <a:pt x="194" y="19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27" name="Freeform 51"/>
            <p:cNvSpPr>
              <a:spLocks/>
            </p:cNvSpPr>
            <p:nvPr/>
          </p:nvSpPr>
          <p:spPr bwMode="auto">
            <a:xfrm>
              <a:off x="5001" y="782"/>
              <a:ext cx="197" cy="19"/>
            </a:xfrm>
            <a:custGeom>
              <a:avLst/>
              <a:gdLst>
                <a:gd name="T0" fmla="*/ 197 w 197"/>
                <a:gd name="T1" fmla="*/ 19 h 19"/>
                <a:gd name="T2" fmla="*/ 178 w 197"/>
                <a:gd name="T3" fmla="*/ 0 h 19"/>
                <a:gd name="T4" fmla="*/ 0 w 197"/>
                <a:gd name="T5" fmla="*/ 0 h 19"/>
                <a:gd name="T6" fmla="*/ 19 w 197"/>
                <a:gd name="T7" fmla="*/ 19 h 19"/>
                <a:gd name="T8" fmla="*/ 197 w 197"/>
                <a:gd name="T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" h="19">
                  <a:moveTo>
                    <a:pt x="197" y="19"/>
                  </a:moveTo>
                  <a:lnTo>
                    <a:pt x="178" y="0"/>
                  </a:lnTo>
                  <a:lnTo>
                    <a:pt x="0" y="0"/>
                  </a:lnTo>
                  <a:lnTo>
                    <a:pt x="19" y="19"/>
                  </a:lnTo>
                  <a:lnTo>
                    <a:pt x="197" y="19"/>
                  </a:lnTo>
                  <a:close/>
                </a:path>
              </a:pathLst>
            </a:custGeom>
            <a:solidFill>
              <a:srgbClr val="C9C9B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228" name="Freeform 52"/>
            <p:cNvSpPr>
              <a:spLocks/>
            </p:cNvSpPr>
            <p:nvPr/>
          </p:nvSpPr>
          <p:spPr bwMode="auto">
            <a:xfrm>
              <a:off x="5001" y="782"/>
              <a:ext cx="197" cy="19"/>
            </a:xfrm>
            <a:custGeom>
              <a:avLst/>
              <a:gdLst>
                <a:gd name="T0" fmla="*/ 197 w 197"/>
                <a:gd name="T1" fmla="*/ 19 h 19"/>
                <a:gd name="T2" fmla="*/ 178 w 197"/>
                <a:gd name="T3" fmla="*/ 0 h 19"/>
                <a:gd name="T4" fmla="*/ 0 w 197"/>
                <a:gd name="T5" fmla="*/ 0 h 19"/>
                <a:gd name="T6" fmla="*/ 19 w 197"/>
                <a:gd name="T7" fmla="*/ 19 h 19"/>
                <a:gd name="T8" fmla="*/ 197 w 197"/>
                <a:gd name="T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" h="19">
                  <a:moveTo>
                    <a:pt x="197" y="19"/>
                  </a:moveTo>
                  <a:lnTo>
                    <a:pt x="178" y="0"/>
                  </a:lnTo>
                  <a:lnTo>
                    <a:pt x="0" y="0"/>
                  </a:lnTo>
                  <a:lnTo>
                    <a:pt x="19" y="19"/>
                  </a:lnTo>
                  <a:lnTo>
                    <a:pt x="197" y="19"/>
                  </a:lnTo>
                  <a:close/>
                </a:path>
              </a:pathLst>
            </a:custGeom>
            <a:solidFill>
              <a:srgbClr val="C9C9B6"/>
            </a:solidFill>
            <a:ln w="4763">
              <a:solidFill>
                <a:srgbClr val="494936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29" name="Rectangle 53"/>
            <p:cNvSpPr>
              <a:spLocks noChangeArrowheads="1"/>
            </p:cNvSpPr>
            <p:nvPr/>
          </p:nvSpPr>
          <p:spPr bwMode="auto">
            <a:xfrm>
              <a:off x="5021" y="802"/>
              <a:ext cx="179" cy="138"/>
            </a:xfrm>
            <a:prstGeom prst="rect">
              <a:avLst/>
            </a:prstGeom>
            <a:solidFill>
              <a:srgbClr val="B7B79D"/>
            </a:solidFill>
            <a:ln w="4763">
              <a:solidFill>
                <a:srgbClr val="49493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30" name="Rectangle 54"/>
            <p:cNvSpPr>
              <a:spLocks noChangeArrowheads="1"/>
            </p:cNvSpPr>
            <p:nvPr/>
          </p:nvSpPr>
          <p:spPr bwMode="auto">
            <a:xfrm>
              <a:off x="5037" y="821"/>
              <a:ext cx="147" cy="107"/>
            </a:xfrm>
            <a:prstGeom prst="rect">
              <a:avLst/>
            </a:prstGeom>
            <a:solidFill>
              <a:srgbClr val="000000"/>
            </a:solidFill>
            <a:ln w="4763">
              <a:solidFill>
                <a:srgbClr val="49493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31" name="Freeform 55"/>
            <p:cNvSpPr>
              <a:spLocks/>
            </p:cNvSpPr>
            <p:nvPr/>
          </p:nvSpPr>
          <p:spPr bwMode="auto">
            <a:xfrm>
              <a:off x="5001" y="782"/>
              <a:ext cx="19" cy="159"/>
            </a:xfrm>
            <a:custGeom>
              <a:avLst/>
              <a:gdLst>
                <a:gd name="T0" fmla="*/ 19 w 19"/>
                <a:gd name="T1" fmla="*/ 159 h 159"/>
                <a:gd name="T2" fmla="*/ 0 w 19"/>
                <a:gd name="T3" fmla="*/ 141 h 159"/>
                <a:gd name="T4" fmla="*/ 0 w 19"/>
                <a:gd name="T5" fmla="*/ 0 h 159"/>
                <a:gd name="T6" fmla="*/ 19 w 19"/>
                <a:gd name="T7" fmla="*/ 19 h 159"/>
                <a:gd name="T8" fmla="*/ 19 w 19"/>
                <a:gd name="T9" fmla="*/ 159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59">
                  <a:moveTo>
                    <a:pt x="19" y="159"/>
                  </a:moveTo>
                  <a:lnTo>
                    <a:pt x="0" y="141"/>
                  </a:lnTo>
                  <a:lnTo>
                    <a:pt x="0" y="0"/>
                  </a:lnTo>
                  <a:lnTo>
                    <a:pt x="19" y="19"/>
                  </a:lnTo>
                  <a:lnTo>
                    <a:pt x="19" y="159"/>
                  </a:lnTo>
                  <a:close/>
                </a:path>
              </a:pathLst>
            </a:custGeom>
            <a:solidFill>
              <a:srgbClr val="DBDBC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232" name="Freeform 56"/>
            <p:cNvSpPr>
              <a:spLocks/>
            </p:cNvSpPr>
            <p:nvPr/>
          </p:nvSpPr>
          <p:spPr bwMode="auto">
            <a:xfrm>
              <a:off x="5001" y="782"/>
              <a:ext cx="19" cy="159"/>
            </a:xfrm>
            <a:custGeom>
              <a:avLst/>
              <a:gdLst>
                <a:gd name="T0" fmla="*/ 19 w 19"/>
                <a:gd name="T1" fmla="*/ 159 h 159"/>
                <a:gd name="T2" fmla="*/ 0 w 19"/>
                <a:gd name="T3" fmla="*/ 141 h 159"/>
                <a:gd name="T4" fmla="*/ 0 w 19"/>
                <a:gd name="T5" fmla="*/ 0 h 159"/>
                <a:gd name="T6" fmla="*/ 19 w 19"/>
                <a:gd name="T7" fmla="*/ 19 h 159"/>
                <a:gd name="T8" fmla="*/ 19 w 19"/>
                <a:gd name="T9" fmla="*/ 159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59">
                  <a:moveTo>
                    <a:pt x="19" y="159"/>
                  </a:moveTo>
                  <a:lnTo>
                    <a:pt x="0" y="141"/>
                  </a:lnTo>
                  <a:lnTo>
                    <a:pt x="0" y="0"/>
                  </a:lnTo>
                  <a:lnTo>
                    <a:pt x="19" y="19"/>
                  </a:lnTo>
                  <a:lnTo>
                    <a:pt x="19" y="159"/>
                  </a:lnTo>
                  <a:close/>
                </a:path>
              </a:pathLst>
            </a:custGeom>
            <a:solidFill>
              <a:srgbClr val="DBDBCE"/>
            </a:solidFill>
            <a:ln w="4763">
              <a:solidFill>
                <a:srgbClr val="494936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33" name="Freeform 57"/>
            <p:cNvSpPr>
              <a:spLocks/>
            </p:cNvSpPr>
            <p:nvPr/>
          </p:nvSpPr>
          <p:spPr bwMode="auto">
            <a:xfrm>
              <a:off x="5011" y="976"/>
              <a:ext cx="224" cy="34"/>
            </a:xfrm>
            <a:custGeom>
              <a:avLst/>
              <a:gdLst>
                <a:gd name="T0" fmla="*/ 224 w 224"/>
                <a:gd name="T1" fmla="*/ 34 h 34"/>
                <a:gd name="T2" fmla="*/ 196 w 224"/>
                <a:gd name="T3" fmla="*/ 0 h 34"/>
                <a:gd name="T4" fmla="*/ 0 w 224"/>
                <a:gd name="T5" fmla="*/ 0 h 34"/>
                <a:gd name="T6" fmla="*/ 28 w 224"/>
                <a:gd name="T7" fmla="*/ 34 h 34"/>
                <a:gd name="T8" fmla="*/ 224 w 224"/>
                <a:gd name="T9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" h="34">
                  <a:moveTo>
                    <a:pt x="224" y="34"/>
                  </a:moveTo>
                  <a:lnTo>
                    <a:pt x="196" y="0"/>
                  </a:lnTo>
                  <a:lnTo>
                    <a:pt x="0" y="0"/>
                  </a:lnTo>
                  <a:lnTo>
                    <a:pt x="28" y="34"/>
                  </a:lnTo>
                  <a:lnTo>
                    <a:pt x="224" y="34"/>
                  </a:lnTo>
                  <a:close/>
                </a:path>
              </a:pathLst>
            </a:custGeom>
            <a:solidFill>
              <a:srgbClr val="C9C9B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234" name="Freeform 58"/>
            <p:cNvSpPr>
              <a:spLocks/>
            </p:cNvSpPr>
            <p:nvPr/>
          </p:nvSpPr>
          <p:spPr bwMode="auto">
            <a:xfrm>
              <a:off x="5011" y="976"/>
              <a:ext cx="224" cy="34"/>
            </a:xfrm>
            <a:custGeom>
              <a:avLst/>
              <a:gdLst>
                <a:gd name="T0" fmla="*/ 224 w 224"/>
                <a:gd name="T1" fmla="*/ 34 h 34"/>
                <a:gd name="T2" fmla="*/ 196 w 224"/>
                <a:gd name="T3" fmla="*/ 0 h 34"/>
                <a:gd name="T4" fmla="*/ 0 w 224"/>
                <a:gd name="T5" fmla="*/ 0 h 34"/>
                <a:gd name="T6" fmla="*/ 28 w 224"/>
                <a:gd name="T7" fmla="*/ 34 h 34"/>
                <a:gd name="T8" fmla="*/ 224 w 224"/>
                <a:gd name="T9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" h="34">
                  <a:moveTo>
                    <a:pt x="224" y="34"/>
                  </a:moveTo>
                  <a:lnTo>
                    <a:pt x="196" y="0"/>
                  </a:lnTo>
                  <a:lnTo>
                    <a:pt x="0" y="0"/>
                  </a:lnTo>
                  <a:lnTo>
                    <a:pt x="28" y="34"/>
                  </a:lnTo>
                  <a:lnTo>
                    <a:pt x="224" y="34"/>
                  </a:lnTo>
                  <a:close/>
                </a:path>
              </a:pathLst>
            </a:custGeom>
            <a:solidFill>
              <a:srgbClr val="C9C9B6"/>
            </a:solidFill>
            <a:ln w="4763">
              <a:solidFill>
                <a:srgbClr val="494936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35" name="Rectangle 59"/>
            <p:cNvSpPr>
              <a:spLocks noChangeArrowheads="1"/>
            </p:cNvSpPr>
            <p:nvPr/>
          </p:nvSpPr>
          <p:spPr bwMode="auto">
            <a:xfrm>
              <a:off x="5039" y="1010"/>
              <a:ext cx="196" cy="6"/>
            </a:xfrm>
            <a:prstGeom prst="rect">
              <a:avLst/>
            </a:prstGeom>
            <a:solidFill>
              <a:srgbClr val="B7B79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236" name="Rectangle 60"/>
            <p:cNvSpPr>
              <a:spLocks noChangeArrowheads="1"/>
            </p:cNvSpPr>
            <p:nvPr/>
          </p:nvSpPr>
          <p:spPr bwMode="auto">
            <a:xfrm>
              <a:off x="5040" y="1011"/>
              <a:ext cx="194" cy="4"/>
            </a:xfrm>
            <a:prstGeom prst="rect">
              <a:avLst/>
            </a:prstGeom>
            <a:solidFill>
              <a:srgbClr val="B7B79D"/>
            </a:solidFill>
            <a:ln w="4763">
              <a:solidFill>
                <a:srgbClr val="49493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50237" name="Group 61"/>
            <p:cNvGrpSpPr>
              <a:grpSpLocks/>
            </p:cNvGrpSpPr>
            <p:nvPr/>
          </p:nvGrpSpPr>
          <p:grpSpPr bwMode="auto">
            <a:xfrm>
              <a:off x="5042" y="876"/>
              <a:ext cx="134" cy="1"/>
              <a:chOff x="5042" y="876"/>
              <a:chExt cx="134" cy="1"/>
            </a:xfrm>
          </p:grpSpPr>
          <p:sp>
            <p:nvSpPr>
              <p:cNvPr id="50238" name="Line 62"/>
              <p:cNvSpPr>
                <a:spLocks noChangeShapeType="1"/>
              </p:cNvSpPr>
              <p:nvPr/>
            </p:nvSpPr>
            <p:spPr bwMode="auto">
              <a:xfrm>
                <a:off x="5042" y="876"/>
                <a:ext cx="3" cy="1"/>
              </a:xfrm>
              <a:prstGeom prst="line">
                <a:avLst/>
              </a:prstGeom>
              <a:noFill/>
              <a:ln w="9525">
                <a:solidFill>
                  <a:srgbClr val="4EFF2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39" name="Line 63"/>
              <p:cNvSpPr>
                <a:spLocks noChangeShapeType="1"/>
              </p:cNvSpPr>
              <p:nvPr/>
            </p:nvSpPr>
            <p:spPr bwMode="auto">
              <a:xfrm>
                <a:off x="5054" y="876"/>
                <a:ext cx="1" cy="1"/>
              </a:xfrm>
              <a:prstGeom prst="line">
                <a:avLst/>
              </a:prstGeom>
              <a:noFill/>
              <a:ln w="9525">
                <a:solidFill>
                  <a:srgbClr val="4EFF2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40" name="Line 64"/>
              <p:cNvSpPr>
                <a:spLocks noChangeShapeType="1"/>
              </p:cNvSpPr>
              <p:nvPr/>
            </p:nvSpPr>
            <p:spPr bwMode="auto">
              <a:xfrm>
                <a:off x="5064" y="876"/>
                <a:ext cx="3" cy="1"/>
              </a:xfrm>
              <a:prstGeom prst="line">
                <a:avLst/>
              </a:prstGeom>
              <a:noFill/>
              <a:ln w="9525">
                <a:solidFill>
                  <a:srgbClr val="4EFF2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41" name="Line 65"/>
              <p:cNvSpPr>
                <a:spLocks noChangeShapeType="1"/>
              </p:cNvSpPr>
              <p:nvPr/>
            </p:nvSpPr>
            <p:spPr bwMode="auto">
              <a:xfrm>
                <a:off x="5076" y="876"/>
                <a:ext cx="1" cy="1"/>
              </a:xfrm>
              <a:prstGeom prst="line">
                <a:avLst/>
              </a:prstGeom>
              <a:noFill/>
              <a:ln w="9525">
                <a:solidFill>
                  <a:srgbClr val="4EFF2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42" name="Line 66"/>
              <p:cNvSpPr>
                <a:spLocks noChangeShapeType="1"/>
              </p:cNvSpPr>
              <p:nvPr/>
            </p:nvSpPr>
            <p:spPr bwMode="auto">
              <a:xfrm>
                <a:off x="5086" y="876"/>
                <a:ext cx="3" cy="1"/>
              </a:xfrm>
              <a:prstGeom prst="line">
                <a:avLst/>
              </a:prstGeom>
              <a:noFill/>
              <a:ln w="9525">
                <a:solidFill>
                  <a:srgbClr val="4EFF2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43" name="Line 67"/>
              <p:cNvSpPr>
                <a:spLocks noChangeShapeType="1"/>
              </p:cNvSpPr>
              <p:nvPr/>
            </p:nvSpPr>
            <p:spPr bwMode="auto">
              <a:xfrm>
                <a:off x="5098" y="876"/>
                <a:ext cx="1" cy="1"/>
              </a:xfrm>
              <a:prstGeom prst="line">
                <a:avLst/>
              </a:prstGeom>
              <a:noFill/>
              <a:ln w="9525">
                <a:solidFill>
                  <a:srgbClr val="4EFF2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44" name="Line 68"/>
              <p:cNvSpPr>
                <a:spLocks noChangeShapeType="1"/>
              </p:cNvSpPr>
              <p:nvPr/>
            </p:nvSpPr>
            <p:spPr bwMode="auto">
              <a:xfrm>
                <a:off x="5107" y="876"/>
                <a:ext cx="4" cy="1"/>
              </a:xfrm>
              <a:prstGeom prst="line">
                <a:avLst/>
              </a:prstGeom>
              <a:noFill/>
              <a:ln w="9525">
                <a:solidFill>
                  <a:srgbClr val="4EFF2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45" name="Line 69"/>
              <p:cNvSpPr>
                <a:spLocks noChangeShapeType="1"/>
              </p:cNvSpPr>
              <p:nvPr/>
            </p:nvSpPr>
            <p:spPr bwMode="auto">
              <a:xfrm>
                <a:off x="5120" y="876"/>
                <a:ext cx="1" cy="1"/>
              </a:xfrm>
              <a:prstGeom prst="line">
                <a:avLst/>
              </a:prstGeom>
              <a:noFill/>
              <a:ln w="9525">
                <a:solidFill>
                  <a:srgbClr val="4EFF2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46" name="Line 70"/>
              <p:cNvSpPr>
                <a:spLocks noChangeShapeType="1"/>
              </p:cNvSpPr>
              <p:nvPr/>
            </p:nvSpPr>
            <p:spPr bwMode="auto">
              <a:xfrm>
                <a:off x="5129" y="876"/>
                <a:ext cx="3" cy="1"/>
              </a:xfrm>
              <a:prstGeom prst="line">
                <a:avLst/>
              </a:prstGeom>
              <a:noFill/>
              <a:ln w="9525">
                <a:solidFill>
                  <a:srgbClr val="4EFF2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47" name="Line 71"/>
              <p:cNvSpPr>
                <a:spLocks noChangeShapeType="1"/>
              </p:cNvSpPr>
              <p:nvPr/>
            </p:nvSpPr>
            <p:spPr bwMode="auto">
              <a:xfrm>
                <a:off x="5142" y="876"/>
                <a:ext cx="1" cy="1"/>
              </a:xfrm>
              <a:prstGeom prst="line">
                <a:avLst/>
              </a:prstGeom>
              <a:noFill/>
              <a:ln w="9525">
                <a:solidFill>
                  <a:srgbClr val="4EFF2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48" name="Line 72"/>
              <p:cNvSpPr>
                <a:spLocks noChangeShapeType="1"/>
              </p:cNvSpPr>
              <p:nvPr/>
            </p:nvSpPr>
            <p:spPr bwMode="auto">
              <a:xfrm>
                <a:off x="5151" y="876"/>
                <a:ext cx="3" cy="1"/>
              </a:xfrm>
              <a:prstGeom prst="line">
                <a:avLst/>
              </a:prstGeom>
              <a:noFill/>
              <a:ln w="9525">
                <a:solidFill>
                  <a:srgbClr val="4EFF2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49" name="Line 73"/>
              <p:cNvSpPr>
                <a:spLocks noChangeShapeType="1"/>
              </p:cNvSpPr>
              <p:nvPr/>
            </p:nvSpPr>
            <p:spPr bwMode="auto">
              <a:xfrm>
                <a:off x="5164" y="876"/>
                <a:ext cx="1" cy="1"/>
              </a:xfrm>
              <a:prstGeom prst="line">
                <a:avLst/>
              </a:prstGeom>
              <a:noFill/>
              <a:ln w="9525">
                <a:solidFill>
                  <a:srgbClr val="4EFF2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50" name="Line 74"/>
              <p:cNvSpPr>
                <a:spLocks noChangeShapeType="1"/>
              </p:cNvSpPr>
              <p:nvPr/>
            </p:nvSpPr>
            <p:spPr bwMode="auto">
              <a:xfrm>
                <a:off x="5173" y="876"/>
                <a:ext cx="3" cy="1"/>
              </a:xfrm>
              <a:prstGeom prst="line">
                <a:avLst/>
              </a:prstGeom>
              <a:noFill/>
              <a:ln w="9525">
                <a:solidFill>
                  <a:srgbClr val="4EFF2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0251" name="Group 75"/>
          <p:cNvGrpSpPr>
            <a:grpSpLocks/>
          </p:cNvGrpSpPr>
          <p:nvPr/>
        </p:nvGrpSpPr>
        <p:grpSpPr bwMode="auto">
          <a:xfrm>
            <a:off x="8018463" y="1147763"/>
            <a:ext cx="728662" cy="1149350"/>
            <a:chOff x="5051" y="723"/>
            <a:chExt cx="459" cy="724"/>
          </a:xfrm>
        </p:grpSpPr>
        <p:sp>
          <p:nvSpPr>
            <p:cNvPr id="50252" name="Freeform 76"/>
            <p:cNvSpPr>
              <a:spLocks/>
            </p:cNvSpPr>
            <p:nvPr/>
          </p:nvSpPr>
          <p:spPr bwMode="auto">
            <a:xfrm>
              <a:off x="5151" y="1204"/>
              <a:ext cx="78" cy="96"/>
            </a:xfrm>
            <a:custGeom>
              <a:avLst/>
              <a:gdLst>
                <a:gd name="T0" fmla="*/ 34 w 78"/>
                <a:gd name="T1" fmla="*/ 0 h 96"/>
                <a:gd name="T2" fmla="*/ 31 w 78"/>
                <a:gd name="T3" fmla="*/ 43 h 96"/>
                <a:gd name="T4" fmla="*/ 25 w 78"/>
                <a:gd name="T5" fmla="*/ 46 h 96"/>
                <a:gd name="T6" fmla="*/ 3 w 78"/>
                <a:gd name="T7" fmla="*/ 62 h 96"/>
                <a:gd name="T8" fmla="*/ 0 w 78"/>
                <a:gd name="T9" fmla="*/ 87 h 96"/>
                <a:gd name="T10" fmla="*/ 22 w 78"/>
                <a:gd name="T11" fmla="*/ 87 h 96"/>
                <a:gd name="T12" fmla="*/ 38 w 78"/>
                <a:gd name="T13" fmla="*/ 87 h 96"/>
                <a:gd name="T14" fmla="*/ 38 w 78"/>
                <a:gd name="T15" fmla="*/ 93 h 96"/>
                <a:gd name="T16" fmla="*/ 62 w 78"/>
                <a:gd name="T17" fmla="*/ 96 h 96"/>
                <a:gd name="T18" fmla="*/ 72 w 78"/>
                <a:gd name="T19" fmla="*/ 96 h 96"/>
                <a:gd name="T20" fmla="*/ 78 w 78"/>
                <a:gd name="T21" fmla="*/ 96 h 96"/>
                <a:gd name="T22" fmla="*/ 78 w 78"/>
                <a:gd name="T23" fmla="*/ 74 h 96"/>
                <a:gd name="T24" fmla="*/ 75 w 78"/>
                <a:gd name="T25" fmla="*/ 68 h 96"/>
                <a:gd name="T26" fmla="*/ 69 w 78"/>
                <a:gd name="T27" fmla="*/ 53 h 96"/>
                <a:gd name="T28" fmla="*/ 72 w 78"/>
                <a:gd name="T29" fmla="*/ 9 h 96"/>
                <a:gd name="T30" fmla="*/ 34 w 78"/>
                <a:gd name="T31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8" h="96">
                  <a:moveTo>
                    <a:pt x="34" y="0"/>
                  </a:moveTo>
                  <a:lnTo>
                    <a:pt x="31" y="43"/>
                  </a:lnTo>
                  <a:lnTo>
                    <a:pt x="25" y="46"/>
                  </a:lnTo>
                  <a:lnTo>
                    <a:pt x="3" y="62"/>
                  </a:lnTo>
                  <a:lnTo>
                    <a:pt x="0" y="87"/>
                  </a:lnTo>
                  <a:lnTo>
                    <a:pt x="22" y="87"/>
                  </a:lnTo>
                  <a:lnTo>
                    <a:pt x="38" y="87"/>
                  </a:lnTo>
                  <a:lnTo>
                    <a:pt x="38" y="93"/>
                  </a:lnTo>
                  <a:lnTo>
                    <a:pt x="62" y="96"/>
                  </a:lnTo>
                  <a:lnTo>
                    <a:pt x="72" y="96"/>
                  </a:lnTo>
                  <a:lnTo>
                    <a:pt x="78" y="96"/>
                  </a:lnTo>
                  <a:lnTo>
                    <a:pt x="78" y="74"/>
                  </a:lnTo>
                  <a:lnTo>
                    <a:pt x="75" y="68"/>
                  </a:lnTo>
                  <a:lnTo>
                    <a:pt x="69" y="53"/>
                  </a:lnTo>
                  <a:lnTo>
                    <a:pt x="72" y="9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22222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253" name="Freeform 77"/>
            <p:cNvSpPr>
              <a:spLocks/>
            </p:cNvSpPr>
            <p:nvPr/>
          </p:nvSpPr>
          <p:spPr bwMode="auto">
            <a:xfrm>
              <a:off x="5151" y="1204"/>
              <a:ext cx="78" cy="96"/>
            </a:xfrm>
            <a:custGeom>
              <a:avLst/>
              <a:gdLst>
                <a:gd name="T0" fmla="*/ 34 w 78"/>
                <a:gd name="T1" fmla="*/ 0 h 96"/>
                <a:gd name="T2" fmla="*/ 31 w 78"/>
                <a:gd name="T3" fmla="*/ 43 h 96"/>
                <a:gd name="T4" fmla="*/ 25 w 78"/>
                <a:gd name="T5" fmla="*/ 46 h 96"/>
                <a:gd name="T6" fmla="*/ 3 w 78"/>
                <a:gd name="T7" fmla="*/ 62 h 96"/>
                <a:gd name="T8" fmla="*/ 0 w 78"/>
                <a:gd name="T9" fmla="*/ 87 h 96"/>
                <a:gd name="T10" fmla="*/ 22 w 78"/>
                <a:gd name="T11" fmla="*/ 87 h 96"/>
                <a:gd name="T12" fmla="*/ 38 w 78"/>
                <a:gd name="T13" fmla="*/ 87 h 96"/>
                <a:gd name="T14" fmla="*/ 38 w 78"/>
                <a:gd name="T15" fmla="*/ 93 h 96"/>
                <a:gd name="T16" fmla="*/ 62 w 78"/>
                <a:gd name="T17" fmla="*/ 96 h 96"/>
                <a:gd name="T18" fmla="*/ 72 w 78"/>
                <a:gd name="T19" fmla="*/ 96 h 96"/>
                <a:gd name="T20" fmla="*/ 78 w 78"/>
                <a:gd name="T21" fmla="*/ 96 h 96"/>
                <a:gd name="T22" fmla="*/ 78 w 78"/>
                <a:gd name="T23" fmla="*/ 74 h 96"/>
                <a:gd name="T24" fmla="*/ 75 w 78"/>
                <a:gd name="T25" fmla="*/ 68 h 96"/>
                <a:gd name="T26" fmla="*/ 69 w 78"/>
                <a:gd name="T27" fmla="*/ 53 h 96"/>
                <a:gd name="T28" fmla="*/ 72 w 78"/>
                <a:gd name="T29" fmla="*/ 9 h 96"/>
                <a:gd name="T30" fmla="*/ 34 w 78"/>
                <a:gd name="T31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8" h="96">
                  <a:moveTo>
                    <a:pt x="34" y="0"/>
                  </a:moveTo>
                  <a:lnTo>
                    <a:pt x="31" y="43"/>
                  </a:lnTo>
                  <a:lnTo>
                    <a:pt x="25" y="46"/>
                  </a:lnTo>
                  <a:lnTo>
                    <a:pt x="3" y="62"/>
                  </a:lnTo>
                  <a:lnTo>
                    <a:pt x="0" y="87"/>
                  </a:lnTo>
                  <a:lnTo>
                    <a:pt x="22" y="87"/>
                  </a:lnTo>
                  <a:lnTo>
                    <a:pt x="38" y="87"/>
                  </a:lnTo>
                  <a:lnTo>
                    <a:pt x="38" y="93"/>
                  </a:lnTo>
                  <a:lnTo>
                    <a:pt x="62" y="96"/>
                  </a:lnTo>
                  <a:lnTo>
                    <a:pt x="72" y="96"/>
                  </a:lnTo>
                  <a:lnTo>
                    <a:pt x="78" y="96"/>
                  </a:lnTo>
                  <a:lnTo>
                    <a:pt x="78" y="74"/>
                  </a:lnTo>
                  <a:lnTo>
                    <a:pt x="75" y="68"/>
                  </a:lnTo>
                  <a:lnTo>
                    <a:pt x="69" y="53"/>
                  </a:lnTo>
                  <a:lnTo>
                    <a:pt x="72" y="9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222222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54" name="Freeform 78"/>
            <p:cNvSpPr>
              <a:spLocks/>
            </p:cNvSpPr>
            <p:nvPr/>
          </p:nvSpPr>
          <p:spPr bwMode="auto">
            <a:xfrm>
              <a:off x="5167" y="1101"/>
              <a:ext cx="124" cy="156"/>
            </a:xfrm>
            <a:custGeom>
              <a:avLst/>
              <a:gdLst>
                <a:gd name="T0" fmla="*/ 124 w 124"/>
                <a:gd name="T1" fmla="*/ 0 h 156"/>
                <a:gd name="T2" fmla="*/ 43 w 124"/>
                <a:gd name="T3" fmla="*/ 3 h 156"/>
                <a:gd name="T4" fmla="*/ 22 w 124"/>
                <a:gd name="T5" fmla="*/ 0 h 156"/>
                <a:gd name="T6" fmla="*/ 9 w 124"/>
                <a:gd name="T7" fmla="*/ 6 h 156"/>
                <a:gd name="T8" fmla="*/ 6 w 124"/>
                <a:gd name="T9" fmla="*/ 18 h 156"/>
                <a:gd name="T10" fmla="*/ 0 w 124"/>
                <a:gd name="T11" fmla="*/ 134 h 156"/>
                <a:gd name="T12" fmla="*/ 9 w 124"/>
                <a:gd name="T13" fmla="*/ 152 h 156"/>
                <a:gd name="T14" fmla="*/ 28 w 124"/>
                <a:gd name="T15" fmla="*/ 156 h 156"/>
                <a:gd name="T16" fmla="*/ 56 w 124"/>
                <a:gd name="T17" fmla="*/ 152 h 156"/>
                <a:gd name="T18" fmla="*/ 65 w 124"/>
                <a:gd name="T19" fmla="*/ 71 h 156"/>
                <a:gd name="T20" fmla="*/ 124 w 124"/>
                <a:gd name="T21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4" h="156">
                  <a:moveTo>
                    <a:pt x="124" y="0"/>
                  </a:moveTo>
                  <a:lnTo>
                    <a:pt x="43" y="3"/>
                  </a:lnTo>
                  <a:lnTo>
                    <a:pt x="22" y="0"/>
                  </a:lnTo>
                  <a:lnTo>
                    <a:pt x="9" y="6"/>
                  </a:lnTo>
                  <a:lnTo>
                    <a:pt x="6" y="18"/>
                  </a:lnTo>
                  <a:lnTo>
                    <a:pt x="0" y="134"/>
                  </a:lnTo>
                  <a:lnTo>
                    <a:pt x="9" y="152"/>
                  </a:lnTo>
                  <a:lnTo>
                    <a:pt x="28" y="156"/>
                  </a:lnTo>
                  <a:lnTo>
                    <a:pt x="56" y="152"/>
                  </a:lnTo>
                  <a:lnTo>
                    <a:pt x="65" y="71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A5A58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255" name="Freeform 79"/>
            <p:cNvSpPr>
              <a:spLocks/>
            </p:cNvSpPr>
            <p:nvPr/>
          </p:nvSpPr>
          <p:spPr bwMode="auto">
            <a:xfrm>
              <a:off x="5167" y="1101"/>
              <a:ext cx="124" cy="156"/>
            </a:xfrm>
            <a:custGeom>
              <a:avLst/>
              <a:gdLst>
                <a:gd name="T0" fmla="*/ 124 w 124"/>
                <a:gd name="T1" fmla="*/ 0 h 156"/>
                <a:gd name="T2" fmla="*/ 43 w 124"/>
                <a:gd name="T3" fmla="*/ 3 h 156"/>
                <a:gd name="T4" fmla="*/ 22 w 124"/>
                <a:gd name="T5" fmla="*/ 0 h 156"/>
                <a:gd name="T6" fmla="*/ 9 w 124"/>
                <a:gd name="T7" fmla="*/ 6 h 156"/>
                <a:gd name="T8" fmla="*/ 6 w 124"/>
                <a:gd name="T9" fmla="*/ 18 h 156"/>
                <a:gd name="T10" fmla="*/ 0 w 124"/>
                <a:gd name="T11" fmla="*/ 134 h 156"/>
                <a:gd name="T12" fmla="*/ 9 w 124"/>
                <a:gd name="T13" fmla="*/ 152 h 156"/>
                <a:gd name="T14" fmla="*/ 28 w 124"/>
                <a:gd name="T15" fmla="*/ 156 h 156"/>
                <a:gd name="T16" fmla="*/ 56 w 124"/>
                <a:gd name="T17" fmla="*/ 152 h 156"/>
                <a:gd name="T18" fmla="*/ 65 w 124"/>
                <a:gd name="T19" fmla="*/ 71 h 156"/>
                <a:gd name="T20" fmla="*/ 124 w 124"/>
                <a:gd name="T21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4" h="156">
                  <a:moveTo>
                    <a:pt x="124" y="0"/>
                  </a:moveTo>
                  <a:lnTo>
                    <a:pt x="43" y="3"/>
                  </a:lnTo>
                  <a:lnTo>
                    <a:pt x="22" y="0"/>
                  </a:lnTo>
                  <a:lnTo>
                    <a:pt x="9" y="6"/>
                  </a:lnTo>
                  <a:lnTo>
                    <a:pt x="6" y="18"/>
                  </a:lnTo>
                  <a:lnTo>
                    <a:pt x="0" y="134"/>
                  </a:lnTo>
                  <a:lnTo>
                    <a:pt x="9" y="152"/>
                  </a:lnTo>
                  <a:lnTo>
                    <a:pt x="28" y="156"/>
                  </a:lnTo>
                  <a:lnTo>
                    <a:pt x="56" y="152"/>
                  </a:lnTo>
                  <a:lnTo>
                    <a:pt x="65" y="71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A5A585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56" name="Freeform 80"/>
            <p:cNvSpPr>
              <a:spLocks/>
            </p:cNvSpPr>
            <p:nvPr/>
          </p:nvSpPr>
          <p:spPr bwMode="auto">
            <a:xfrm>
              <a:off x="5192" y="963"/>
              <a:ext cx="84" cy="35"/>
            </a:xfrm>
            <a:custGeom>
              <a:avLst/>
              <a:gdLst>
                <a:gd name="T0" fmla="*/ 84 w 84"/>
                <a:gd name="T1" fmla="*/ 13 h 35"/>
                <a:gd name="T2" fmla="*/ 59 w 84"/>
                <a:gd name="T3" fmla="*/ 13 h 35"/>
                <a:gd name="T4" fmla="*/ 37 w 84"/>
                <a:gd name="T5" fmla="*/ 0 h 35"/>
                <a:gd name="T6" fmla="*/ 12 w 84"/>
                <a:gd name="T7" fmla="*/ 7 h 35"/>
                <a:gd name="T8" fmla="*/ 6 w 84"/>
                <a:gd name="T9" fmla="*/ 10 h 35"/>
                <a:gd name="T10" fmla="*/ 0 w 84"/>
                <a:gd name="T11" fmla="*/ 16 h 35"/>
                <a:gd name="T12" fmla="*/ 3 w 84"/>
                <a:gd name="T13" fmla="*/ 32 h 35"/>
                <a:gd name="T14" fmla="*/ 6 w 84"/>
                <a:gd name="T15" fmla="*/ 32 h 35"/>
                <a:gd name="T16" fmla="*/ 9 w 84"/>
                <a:gd name="T17" fmla="*/ 22 h 35"/>
                <a:gd name="T18" fmla="*/ 12 w 84"/>
                <a:gd name="T19" fmla="*/ 16 h 35"/>
                <a:gd name="T20" fmla="*/ 28 w 84"/>
                <a:gd name="T21" fmla="*/ 22 h 35"/>
                <a:gd name="T22" fmla="*/ 15 w 84"/>
                <a:gd name="T23" fmla="*/ 25 h 35"/>
                <a:gd name="T24" fmla="*/ 12 w 84"/>
                <a:gd name="T25" fmla="*/ 25 h 35"/>
                <a:gd name="T26" fmla="*/ 12 w 84"/>
                <a:gd name="T27" fmla="*/ 32 h 35"/>
                <a:gd name="T28" fmla="*/ 40 w 84"/>
                <a:gd name="T29" fmla="*/ 35 h 35"/>
                <a:gd name="T30" fmla="*/ 62 w 84"/>
                <a:gd name="T31" fmla="*/ 32 h 35"/>
                <a:gd name="T32" fmla="*/ 78 w 84"/>
                <a:gd name="T33" fmla="*/ 32 h 35"/>
                <a:gd name="T34" fmla="*/ 84 w 84"/>
                <a:gd name="T35" fmla="*/ 1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4" h="35">
                  <a:moveTo>
                    <a:pt x="84" y="13"/>
                  </a:moveTo>
                  <a:lnTo>
                    <a:pt x="59" y="13"/>
                  </a:lnTo>
                  <a:lnTo>
                    <a:pt x="37" y="0"/>
                  </a:lnTo>
                  <a:lnTo>
                    <a:pt x="12" y="7"/>
                  </a:lnTo>
                  <a:lnTo>
                    <a:pt x="6" y="10"/>
                  </a:lnTo>
                  <a:lnTo>
                    <a:pt x="0" y="16"/>
                  </a:lnTo>
                  <a:lnTo>
                    <a:pt x="3" y="32"/>
                  </a:lnTo>
                  <a:lnTo>
                    <a:pt x="6" y="32"/>
                  </a:lnTo>
                  <a:lnTo>
                    <a:pt x="9" y="22"/>
                  </a:lnTo>
                  <a:lnTo>
                    <a:pt x="12" y="16"/>
                  </a:lnTo>
                  <a:lnTo>
                    <a:pt x="28" y="22"/>
                  </a:lnTo>
                  <a:lnTo>
                    <a:pt x="15" y="25"/>
                  </a:lnTo>
                  <a:lnTo>
                    <a:pt x="12" y="25"/>
                  </a:lnTo>
                  <a:lnTo>
                    <a:pt x="12" y="32"/>
                  </a:lnTo>
                  <a:lnTo>
                    <a:pt x="40" y="35"/>
                  </a:lnTo>
                  <a:lnTo>
                    <a:pt x="62" y="32"/>
                  </a:lnTo>
                  <a:lnTo>
                    <a:pt x="78" y="32"/>
                  </a:lnTo>
                  <a:lnTo>
                    <a:pt x="84" y="13"/>
                  </a:lnTo>
                  <a:close/>
                </a:path>
              </a:pathLst>
            </a:custGeom>
            <a:solidFill>
              <a:srgbClr val="FFC2A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257" name="Freeform 81"/>
            <p:cNvSpPr>
              <a:spLocks/>
            </p:cNvSpPr>
            <p:nvPr/>
          </p:nvSpPr>
          <p:spPr bwMode="auto">
            <a:xfrm>
              <a:off x="5192" y="963"/>
              <a:ext cx="84" cy="35"/>
            </a:xfrm>
            <a:custGeom>
              <a:avLst/>
              <a:gdLst>
                <a:gd name="T0" fmla="*/ 84 w 84"/>
                <a:gd name="T1" fmla="*/ 13 h 35"/>
                <a:gd name="T2" fmla="*/ 59 w 84"/>
                <a:gd name="T3" fmla="*/ 13 h 35"/>
                <a:gd name="T4" fmla="*/ 37 w 84"/>
                <a:gd name="T5" fmla="*/ 0 h 35"/>
                <a:gd name="T6" fmla="*/ 12 w 84"/>
                <a:gd name="T7" fmla="*/ 7 h 35"/>
                <a:gd name="T8" fmla="*/ 6 w 84"/>
                <a:gd name="T9" fmla="*/ 10 h 35"/>
                <a:gd name="T10" fmla="*/ 0 w 84"/>
                <a:gd name="T11" fmla="*/ 16 h 35"/>
                <a:gd name="T12" fmla="*/ 3 w 84"/>
                <a:gd name="T13" fmla="*/ 32 h 35"/>
                <a:gd name="T14" fmla="*/ 6 w 84"/>
                <a:gd name="T15" fmla="*/ 32 h 35"/>
                <a:gd name="T16" fmla="*/ 9 w 84"/>
                <a:gd name="T17" fmla="*/ 22 h 35"/>
                <a:gd name="T18" fmla="*/ 12 w 84"/>
                <a:gd name="T19" fmla="*/ 16 h 35"/>
                <a:gd name="T20" fmla="*/ 28 w 84"/>
                <a:gd name="T21" fmla="*/ 22 h 35"/>
                <a:gd name="T22" fmla="*/ 15 w 84"/>
                <a:gd name="T23" fmla="*/ 25 h 35"/>
                <a:gd name="T24" fmla="*/ 12 w 84"/>
                <a:gd name="T25" fmla="*/ 25 h 35"/>
                <a:gd name="T26" fmla="*/ 12 w 84"/>
                <a:gd name="T27" fmla="*/ 32 h 35"/>
                <a:gd name="T28" fmla="*/ 40 w 84"/>
                <a:gd name="T29" fmla="*/ 35 h 35"/>
                <a:gd name="T30" fmla="*/ 62 w 84"/>
                <a:gd name="T31" fmla="*/ 32 h 35"/>
                <a:gd name="T32" fmla="*/ 78 w 84"/>
                <a:gd name="T33" fmla="*/ 32 h 35"/>
                <a:gd name="T34" fmla="*/ 84 w 84"/>
                <a:gd name="T35" fmla="*/ 1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4" h="35">
                  <a:moveTo>
                    <a:pt x="84" y="13"/>
                  </a:moveTo>
                  <a:lnTo>
                    <a:pt x="59" y="13"/>
                  </a:lnTo>
                  <a:lnTo>
                    <a:pt x="37" y="0"/>
                  </a:lnTo>
                  <a:lnTo>
                    <a:pt x="12" y="7"/>
                  </a:lnTo>
                  <a:lnTo>
                    <a:pt x="6" y="10"/>
                  </a:lnTo>
                  <a:lnTo>
                    <a:pt x="0" y="16"/>
                  </a:lnTo>
                  <a:lnTo>
                    <a:pt x="3" y="32"/>
                  </a:lnTo>
                  <a:lnTo>
                    <a:pt x="6" y="32"/>
                  </a:lnTo>
                  <a:lnTo>
                    <a:pt x="9" y="22"/>
                  </a:lnTo>
                  <a:lnTo>
                    <a:pt x="12" y="16"/>
                  </a:lnTo>
                  <a:lnTo>
                    <a:pt x="28" y="22"/>
                  </a:lnTo>
                  <a:lnTo>
                    <a:pt x="15" y="25"/>
                  </a:lnTo>
                  <a:lnTo>
                    <a:pt x="12" y="25"/>
                  </a:lnTo>
                  <a:lnTo>
                    <a:pt x="12" y="32"/>
                  </a:lnTo>
                  <a:lnTo>
                    <a:pt x="40" y="35"/>
                  </a:lnTo>
                  <a:lnTo>
                    <a:pt x="62" y="32"/>
                  </a:lnTo>
                  <a:lnTo>
                    <a:pt x="78" y="32"/>
                  </a:lnTo>
                  <a:lnTo>
                    <a:pt x="84" y="13"/>
                  </a:lnTo>
                  <a:close/>
                </a:path>
              </a:pathLst>
            </a:custGeom>
            <a:solidFill>
              <a:srgbClr val="FFC2AA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58" name="Freeform 82"/>
            <p:cNvSpPr>
              <a:spLocks/>
            </p:cNvSpPr>
            <p:nvPr/>
          </p:nvSpPr>
          <p:spPr bwMode="auto">
            <a:xfrm>
              <a:off x="5251" y="970"/>
              <a:ext cx="109" cy="46"/>
            </a:xfrm>
            <a:custGeom>
              <a:avLst/>
              <a:gdLst>
                <a:gd name="T0" fmla="*/ 109 w 109"/>
                <a:gd name="T1" fmla="*/ 0 h 46"/>
                <a:gd name="T2" fmla="*/ 6 w 109"/>
                <a:gd name="T3" fmla="*/ 3 h 46"/>
                <a:gd name="T4" fmla="*/ 0 w 109"/>
                <a:gd name="T5" fmla="*/ 12 h 46"/>
                <a:gd name="T6" fmla="*/ 0 w 109"/>
                <a:gd name="T7" fmla="*/ 31 h 46"/>
                <a:gd name="T8" fmla="*/ 81 w 109"/>
                <a:gd name="T9" fmla="*/ 46 h 46"/>
                <a:gd name="T10" fmla="*/ 109 w 109"/>
                <a:gd name="T11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9" h="46">
                  <a:moveTo>
                    <a:pt x="109" y="0"/>
                  </a:moveTo>
                  <a:lnTo>
                    <a:pt x="6" y="3"/>
                  </a:lnTo>
                  <a:lnTo>
                    <a:pt x="0" y="12"/>
                  </a:lnTo>
                  <a:lnTo>
                    <a:pt x="0" y="31"/>
                  </a:lnTo>
                  <a:lnTo>
                    <a:pt x="81" y="46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rgbClr val="A5A58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259" name="Freeform 83"/>
            <p:cNvSpPr>
              <a:spLocks/>
            </p:cNvSpPr>
            <p:nvPr/>
          </p:nvSpPr>
          <p:spPr bwMode="auto">
            <a:xfrm>
              <a:off x="5251" y="970"/>
              <a:ext cx="109" cy="46"/>
            </a:xfrm>
            <a:custGeom>
              <a:avLst/>
              <a:gdLst>
                <a:gd name="T0" fmla="*/ 109 w 109"/>
                <a:gd name="T1" fmla="*/ 0 h 46"/>
                <a:gd name="T2" fmla="*/ 6 w 109"/>
                <a:gd name="T3" fmla="*/ 3 h 46"/>
                <a:gd name="T4" fmla="*/ 0 w 109"/>
                <a:gd name="T5" fmla="*/ 12 h 46"/>
                <a:gd name="T6" fmla="*/ 0 w 109"/>
                <a:gd name="T7" fmla="*/ 31 h 46"/>
                <a:gd name="T8" fmla="*/ 81 w 109"/>
                <a:gd name="T9" fmla="*/ 46 h 46"/>
                <a:gd name="T10" fmla="*/ 109 w 109"/>
                <a:gd name="T11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9" h="46">
                  <a:moveTo>
                    <a:pt x="109" y="0"/>
                  </a:moveTo>
                  <a:lnTo>
                    <a:pt x="6" y="3"/>
                  </a:lnTo>
                  <a:lnTo>
                    <a:pt x="0" y="12"/>
                  </a:lnTo>
                  <a:lnTo>
                    <a:pt x="0" y="31"/>
                  </a:lnTo>
                  <a:lnTo>
                    <a:pt x="81" y="46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rgbClr val="A5A585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60" name="Freeform 84"/>
            <p:cNvSpPr>
              <a:spLocks/>
            </p:cNvSpPr>
            <p:nvPr/>
          </p:nvSpPr>
          <p:spPr bwMode="auto">
            <a:xfrm>
              <a:off x="5051" y="1260"/>
              <a:ext cx="119" cy="96"/>
            </a:xfrm>
            <a:custGeom>
              <a:avLst/>
              <a:gdLst>
                <a:gd name="T0" fmla="*/ 60 w 119"/>
                <a:gd name="T1" fmla="*/ 0 h 96"/>
                <a:gd name="T2" fmla="*/ 66 w 119"/>
                <a:gd name="T3" fmla="*/ 31 h 96"/>
                <a:gd name="T4" fmla="*/ 56 w 119"/>
                <a:gd name="T5" fmla="*/ 31 h 96"/>
                <a:gd name="T6" fmla="*/ 38 w 119"/>
                <a:gd name="T7" fmla="*/ 43 h 96"/>
                <a:gd name="T8" fmla="*/ 13 w 119"/>
                <a:gd name="T9" fmla="*/ 43 h 96"/>
                <a:gd name="T10" fmla="*/ 3 w 119"/>
                <a:gd name="T11" fmla="*/ 46 h 96"/>
                <a:gd name="T12" fmla="*/ 0 w 119"/>
                <a:gd name="T13" fmla="*/ 56 h 96"/>
                <a:gd name="T14" fmla="*/ 3 w 119"/>
                <a:gd name="T15" fmla="*/ 65 h 96"/>
                <a:gd name="T16" fmla="*/ 28 w 119"/>
                <a:gd name="T17" fmla="*/ 81 h 96"/>
                <a:gd name="T18" fmla="*/ 38 w 119"/>
                <a:gd name="T19" fmla="*/ 84 h 96"/>
                <a:gd name="T20" fmla="*/ 53 w 119"/>
                <a:gd name="T21" fmla="*/ 84 h 96"/>
                <a:gd name="T22" fmla="*/ 78 w 119"/>
                <a:gd name="T23" fmla="*/ 87 h 96"/>
                <a:gd name="T24" fmla="*/ 78 w 119"/>
                <a:gd name="T25" fmla="*/ 96 h 96"/>
                <a:gd name="T26" fmla="*/ 88 w 119"/>
                <a:gd name="T27" fmla="*/ 96 h 96"/>
                <a:gd name="T28" fmla="*/ 100 w 119"/>
                <a:gd name="T29" fmla="*/ 96 h 96"/>
                <a:gd name="T30" fmla="*/ 109 w 119"/>
                <a:gd name="T31" fmla="*/ 93 h 96"/>
                <a:gd name="T32" fmla="*/ 119 w 119"/>
                <a:gd name="T33" fmla="*/ 87 h 96"/>
                <a:gd name="T34" fmla="*/ 119 w 119"/>
                <a:gd name="T35" fmla="*/ 71 h 96"/>
                <a:gd name="T36" fmla="*/ 113 w 119"/>
                <a:gd name="T37" fmla="*/ 56 h 96"/>
                <a:gd name="T38" fmla="*/ 109 w 119"/>
                <a:gd name="T39" fmla="*/ 46 h 96"/>
                <a:gd name="T40" fmla="*/ 103 w 119"/>
                <a:gd name="T41" fmla="*/ 37 h 96"/>
                <a:gd name="T42" fmla="*/ 97 w 119"/>
                <a:gd name="T43" fmla="*/ 6 h 96"/>
                <a:gd name="T44" fmla="*/ 60 w 119"/>
                <a:gd name="T45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9" h="96">
                  <a:moveTo>
                    <a:pt x="60" y="0"/>
                  </a:moveTo>
                  <a:lnTo>
                    <a:pt x="66" y="31"/>
                  </a:lnTo>
                  <a:lnTo>
                    <a:pt x="56" y="31"/>
                  </a:lnTo>
                  <a:lnTo>
                    <a:pt x="38" y="43"/>
                  </a:lnTo>
                  <a:lnTo>
                    <a:pt x="13" y="43"/>
                  </a:lnTo>
                  <a:lnTo>
                    <a:pt x="3" y="46"/>
                  </a:lnTo>
                  <a:lnTo>
                    <a:pt x="0" y="56"/>
                  </a:lnTo>
                  <a:lnTo>
                    <a:pt x="3" y="65"/>
                  </a:lnTo>
                  <a:lnTo>
                    <a:pt x="28" y="81"/>
                  </a:lnTo>
                  <a:lnTo>
                    <a:pt x="38" y="84"/>
                  </a:lnTo>
                  <a:lnTo>
                    <a:pt x="53" y="84"/>
                  </a:lnTo>
                  <a:lnTo>
                    <a:pt x="78" y="87"/>
                  </a:lnTo>
                  <a:lnTo>
                    <a:pt x="78" y="96"/>
                  </a:lnTo>
                  <a:lnTo>
                    <a:pt x="88" y="96"/>
                  </a:lnTo>
                  <a:lnTo>
                    <a:pt x="100" y="96"/>
                  </a:lnTo>
                  <a:lnTo>
                    <a:pt x="109" y="93"/>
                  </a:lnTo>
                  <a:lnTo>
                    <a:pt x="119" y="87"/>
                  </a:lnTo>
                  <a:lnTo>
                    <a:pt x="119" y="71"/>
                  </a:lnTo>
                  <a:lnTo>
                    <a:pt x="113" y="56"/>
                  </a:lnTo>
                  <a:lnTo>
                    <a:pt x="109" y="46"/>
                  </a:lnTo>
                  <a:lnTo>
                    <a:pt x="103" y="37"/>
                  </a:lnTo>
                  <a:lnTo>
                    <a:pt x="97" y="6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22222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261" name="Freeform 85"/>
            <p:cNvSpPr>
              <a:spLocks/>
            </p:cNvSpPr>
            <p:nvPr/>
          </p:nvSpPr>
          <p:spPr bwMode="auto">
            <a:xfrm>
              <a:off x="5051" y="1260"/>
              <a:ext cx="119" cy="96"/>
            </a:xfrm>
            <a:custGeom>
              <a:avLst/>
              <a:gdLst>
                <a:gd name="T0" fmla="*/ 60 w 119"/>
                <a:gd name="T1" fmla="*/ 0 h 96"/>
                <a:gd name="T2" fmla="*/ 66 w 119"/>
                <a:gd name="T3" fmla="*/ 31 h 96"/>
                <a:gd name="T4" fmla="*/ 56 w 119"/>
                <a:gd name="T5" fmla="*/ 31 h 96"/>
                <a:gd name="T6" fmla="*/ 38 w 119"/>
                <a:gd name="T7" fmla="*/ 43 h 96"/>
                <a:gd name="T8" fmla="*/ 13 w 119"/>
                <a:gd name="T9" fmla="*/ 43 h 96"/>
                <a:gd name="T10" fmla="*/ 3 w 119"/>
                <a:gd name="T11" fmla="*/ 46 h 96"/>
                <a:gd name="T12" fmla="*/ 0 w 119"/>
                <a:gd name="T13" fmla="*/ 56 h 96"/>
                <a:gd name="T14" fmla="*/ 3 w 119"/>
                <a:gd name="T15" fmla="*/ 65 h 96"/>
                <a:gd name="T16" fmla="*/ 28 w 119"/>
                <a:gd name="T17" fmla="*/ 81 h 96"/>
                <a:gd name="T18" fmla="*/ 38 w 119"/>
                <a:gd name="T19" fmla="*/ 84 h 96"/>
                <a:gd name="T20" fmla="*/ 53 w 119"/>
                <a:gd name="T21" fmla="*/ 84 h 96"/>
                <a:gd name="T22" fmla="*/ 78 w 119"/>
                <a:gd name="T23" fmla="*/ 87 h 96"/>
                <a:gd name="T24" fmla="*/ 78 w 119"/>
                <a:gd name="T25" fmla="*/ 96 h 96"/>
                <a:gd name="T26" fmla="*/ 88 w 119"/>
                <a:gd name="T27" fmla="*/ 96 h 96"/>
                <a:gd name="T28" fmla="*/ 100 w 119"/>
                <a:gd name="T29" fmla="*/ 96 h 96"/>
                <a:gd name="T30" fmla="*/ 109 w 119"/>
                <a:gd name="T31" fmla="*/ 93 h 96"/>
                <a:gd name="T32" fmla="*/ 119 w 119"/>
                <a:gd name="T33" fmla="*/ 87 h 96"/>
                <a:gd name="T34" fmla="*/ 119 w 119"/>
                <a:gd name="T35" fmla="*/ 71 h 96"/>
                <a:gd name="T36" fmla="*/ 113 w 119"/>
                <a:gd name="T37" fmla="*/ 56 h 96"/>
                <a:gd name="T38" fmla="*/ 109 w 119"/>
                <a:gd name="T39" fmla="*/ 46 h 96"/>
                <a:gd name="T40" fmla="*/ 103 w 119"/>
                <a:gd name="T41" fmla="*/ 37 h 96"/>
                <a:gd name="T42" fmla="*/ 97 w 119"/>
                <a:gd name="T43" fmla="*/ 6 h 96"/>
                <a:gd name="T44" fmla="*/ 60 w 119"/>
                <a:gd name="T45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9" h="96">
                  <a:moveTo>
                    <a:pt x="60" y="0"/>
                  </a:moveTo>
                  <a:lnTo>
                    <a:pt x="66" y="31"/>
                  </a:lnTo>
                  <a:lnTo>
                    <a:pt x="56" y="31"/>
                  </a:lnTo>
                  <a:lnTo>
                    <a:pt x="38" y="43"/>
                  </a:lnTo>
                  <a:lnTo>
                    <a:pt x="13" y="43"/>
                  </a:lnTo>
                  <a:lnTo>
                    <a:pt x="3" y="46"/>
                  </a:lnTo>
                  <a:lnTo>
                    <a:pt x="0" y="56"/>
                  </a:lnTo>
                  <a:lnTo>
                    <a:pt x="3" y="65"/>
                  </a:lnTo>
                  <a:lnTo>
                    <a:pt x="28" y="81"/>
                  </a:lnTo>
                  <a:lnTo>
                    <a:pt x="38" y="84"/>
                  </a:lnTo>
                  <a:lnTo>
                    <a:pt x="53" y="84"/>
                  </a:lnTo>
                  <a:lnTo>
                    <a:pt x="78" y="87"/>
                  </a:lnTo>
                  <a:lnTo>
                    <a:pt x="78" y="96"/>
                  </a:lnTo>
                  <a:lnTo>
                    <a:pt x="88" y="96"/>
                  </a:lnTo>
                  <a:lnTo>
                    <a:pt x="100" y="96"/>
                  </a:lnTo>
                  <a:lnTo>
                    <a:pt x="109" y="93"/>
                  </a:lnTo>
                  <a:lnTo>
                    <a:pt x="119" y="87"/>
                  </a:lnTo>
                  <a:lnTo>
                    <a:pt x="119" y="71"/>
                  </a:lnTo>
                  <a:lnTo>
                    <a:pt x="113" y="56"/>
                  </a:lnTo>
                  <a:lnTo>
                    <a:pt x="109" y="46"/>
                  </a:lnTo>
                  <a:lnTo>
                    <a:pt x="103" y="37"/>
                  </a:lnTo>
                  <a:lnTo>
                    <a:pt x="97" y="6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222222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62" name="Freeform 86"/>
            <p:cNvSpPr>
              <a:spLocks/>
            </p:cNvSpPr>
            <p:nvPr/>
          </p:nvSpPr>
          <p:spPr bwMode="auto">
            <a:xfrm>
              <a:off x="5170" y="1182"/>
              <a:ext cx="165" cy="78"/>
            </a:xfrm>
            <a:custGeom>
              <a:avLst/>
              <a:gdLst>
                <a:gd name="T0" fmla="*/ 165 w 165"/>
                <a:gd name="T1" fmla="*/ 56 h 78"/>
                <a:gd name="T2" fmla="*/ 3 w 165"/>
                <a:gd name="T3" fmla="*/ 0 h 78"/>
                <a:gd name="T4" fmla="*/ 0 w 165"/>
                <a:gd name="T5" fmla="*/ 6 h 78"/>
                <a:gd name="T6" fmla="*/ 0 w 165"/>
                <a:gd name="T7" fmla="*/ 6 h 78"/>
                <a:gd name="T8" fmla="*/ 0 w 165"/>
                <a:gd name="T9" fmla="*/ 6 h 78"/>
                <a:gd name="T10" fmla="*/ 0 w 165"/>
                <a:gd name="T11" fmla="*/ 15 h 78"/>
                <a:gd name="T12" fmla="*/ 0 w 165"/>
                <a:gd name="T13" fmla="*/ 15 h 78"/>
                <a:gd name="T14" fmla="*/ 3 w 165"/>
                <a:gd name="T15" fmla="*/ 22 h 78"/>
                <a:gd name="T16" fmla="*/ 159 w 165"/>
                <a:gd name="T17" fmla="*/ 78 h 78"/>
                <a:gd name="T18" fmla="*/ 165 w 165"/>
                <a:gd name="T19" fmla="*/ 56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5" h="78">
                  <a:moveTo>
                    <a:pt x="165" y="56"/>
                  </a:moveTo>
                  <a:lnTo>
                    <a:pt x="3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3" y="22"/>
                  </a:lnTo>
                  <a:lnTo>
                    <a:pt x="159" y="78"/>
                  </a:lnTo>
                  <a:lnTo>
                    <a:pt x="165" y="56"/>
                  </a:lnTo>
                  <a:close/>
                </a:path>
              </a:pathLst>
            </a:custGeom>
            <a:solidFill>
              <a:srgbClr val="00807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263" name="Freeform 87"/>
            <p:cNvSpPr>
              <a:spLocks/>
            </p:cNvSpPr>
            <p:nvPr/>
          </p:nvSpPr>
          <p:spPr bwMode="auto">
            <a:xfrm>
              <a:off x="5170" y="1182"/>
              <a:ext cx="165" cy="78"/>
            </a:xfrm>
            <a:custGeom>
              <a:avLst/>
              <a:gdLst>
                <a:gd name="T0" fmla="*/ 165 w 165"/>
                <a:gd name="T1" fmla="*/ 56 h 78"/>
                <a:gd name="T2" fmla="*/ 3 w 165"/>
                <a:gd name="T3" fmla="*/ 0 h 78"/>
                <a:gd name="T4" fmla="*/ 0 w 165"/>
                <a:gd name="T5" fmla="*/ 6 h 78"/>
                <a:gd name="T6" fmla="*/ 0 w 165"/>
                <a:gd name="T7" fmla="*/ 15 h 78"/>
                <a:gd name="T8" fmla="*/ 3 w 165"/>
                <a:gd name="T9" fmla="*/ 22 h 78"/>
                <a:gd name="T10" fmla="*/ 159 w 165"/>
                <a:gd name="T11" fmla="*/ 78 h 78"/>
                <a:gd name="T12" fmla="*/ 165 w 165"/>
                <a:gd name="T13" fmla="*/ 56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" h="78">
                  <a:moveTo>
                    <a:pt x="165" y="56"/>
                  </a:moveTo>
                  <a:lnTo>
                    <a:pt x="3" y="0"/>
                  </a:lnTo>
                  <a:lnTo>
                    <a:pt x="0" y="6"/>
                  </a:lnTo>
                  <a:lnTo>
                    <a:pt x="0" y="15"/>
                  </a:lnTo>
                  <a:lnTo>
                    <a:pt x="3" y="22"/>
                  </a:lnTo>
                  <a:lnTo>
                    <a:pt x="159" y="78"/>
                  </a:lnTo>
                  <a:lnTo>
                    <a:pt x="165" y="56"/>
                  </a:lnTo>
                  <a:close/>
                </a:path>
              </a:pathLst>
            </a:custGeom>
            <a:solidFill>
              <a:srgbClr val="008077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64" name="Freeform 88"/>
            <p:cNvSpPr>
              <a:spLocks/>
            </p:cNvSpPr>
            <p:nvPr/>
          </p:nvSpPr>
          <p:spPr bwMode="auto">
            <a:xfrm>
              <a:off x="5217" y="1241"/>
              <a:ext cx="234" cy="206"/>
            </a:xfrm>
            <a:custGeom>
              <a:avLst/>
              <a:gdLst>
                <a:gd name="T0" fmla="*/ 90 w 234"/>
                <a:gd name="T1" fmla="*/ 0 h 206"/>
                <a:gd name="T2" fmla="*/ 90 w 234"/>
                <a:gd name="T3" fmla="*/ 69 h 206"/>
                <a:gd name="T4" fmla="*/ 9 w 234"/>
                <a:gd name="T5" fmla="*/ 37 h 206"/>
                <a:gd name="T6" fmla="*/ 3 w 234"/>
                <a:gd name="T7" fmla="*/ 41 h 206"/>
                <a:gd name="T8" fmla="*/ 0 w 234"/>
                <a:gd name="T9" fmla="*/ 62 h 206"/>
                <a:gd name="T10" fmla="*/ 6 w 234"/>
                <a:gd name="T11" fmla="*/ 62 h 206"/>
                <a:gd name="T12" fmla="*/ 6 w 234"/>
                <a:gd name="T13" fmla="*/ 72 h 206"/>
                <a:gd name="T14" fmla="*/ 9 w 234"/>
                <a:gd name="T15" fmla="*/ 78 h 206"/>
                <a:gd name="T16" fmla="*/ 12 w 234"/>
                <a:gd name="T17" fmla="*/ 78 h 206"/>
                <a:gd name="T18" fmla="*/ 18 w 234"/>
                <a:gd name="T19" fmla="*/ 75 h 206"/>
                <a:gd name="T20" fmla="*/ 21 w 234"/>
                <a:gd name="T21" fmla="*/ 69 h 206"/>
                <a:gd name="T22" fmla="*/ 21 w 234"/>
                <a:gd name="T23" fmla="*/ 62 h 206"/>
                <a:gd name="T24" fmla="*/ 84 w 234"/>
                <a:gd name="T25" fmla="*/ 87 h 206"/>
                <a:gd name="T26" fmla="*/ 28 w 234"/>
                <a:gd name="T27" fmla="*/ 150 h 206"/>
                <a:gd name="T28" fmla="*/ 25 w 234"/>
                <a:gd name="T29" fmla="*/ 175 h 206"/>
                <a:gd name="T30" fmla="*/ 28 w 234"/>
                <a:gd name="T31" fmla="*/ 184 h 206"/>
                <a:gd name="T32" fmla="*/ 28 w 234"/>
                <a:gd name="T33" fmla="*/ 190 h 206"/>
                <a:gd name="T34" fmla="*/ 31 w 234"/>
                <a:gd name="T35" fmla="*/ 200 h 206"/>
                <a:gd name="T36" fmla="*/ 34 w 234"/>
                <a:gd name="T37" fmla="*/ 203 h 206"/>
                <a:gd name="T38" fmla="*/ 37 w 234"/>
                <a:gd name="T39" fmla="*/ 203 h 206"/>
                <a:gd name="T40" fmla="*/ 43 w 234"/>
                <a:gd name="T41" fmla="*/ 206 h 206"/>
                <a:gd name="T42" fmla="*/ 46 w 234"/>
                <a:gd name="T43" fmla="*/ 203 h 206"/>
                <a:gd name="T44" fmla="*/ 49 w 234"/>
                <a:gd name="T45" fmla="*/ 193 h 206"/>
                <a:gd name="T46" fmla="*/ 53 w 234"/>
                <a:gd name="T47" fmla="*/ 190 h 206"/>
                <a:gd name="T48" fmla="*/ 46 w 234"/>
                <a:gd name="T49" fmla="*/ 184 h 206"/>
                <a:gd name="T50" fmla="*/ 43 w 234"/>
                <a:gd name="T51" fmla="*/ 181 h 206"/>
                <a:gd name="T52" fmla="*/ 43 w 234"/>
                <a:gd name="T53" fmla="*/ 175 h 206"/>
                <a:gd name="T54" fmla="*/ 40 w 234"/>
                <a:gd name="T55" fmla="*/ 175 h 206"/>
                <a:gd name="T56" fmla="*/ 37 w 234"/>
                <a:gd name="T57" fmla="*/ 168 h 206"/>
                <a:gd name="T58" fmla="*/ 103 w 234"/>
                <a:gd name="T59" fmla="*/ 94 h 206"/>
                <a:gd name="T60" fmla="*/ 212 w 234"/>
                <a:gd name="T61" fmla="*/ 156 h 206"/>
                <a:gd name="T62" fmla="*/ 212 w 234"/>
                <a:gd name="T63" fmla="*/ 165 h 206"/>
                <a:gd name="T64" fmla="*/ 215 w 234"/>
                <a:gd name="T65" fmla="*/ 168 h 206"/>
                <a:gd name="T66" fmla="*/ 215 w 234"/>
                <a:gd name="T67" fmla="*/ 184 h 206"/>
                <a:gd name="T68" fmla="*/ 218 w 234"/>
                <a:gd name="T69" fmla="*/ 187 h 206"/>
                <a:gd name="T70" fmla="*/ 221 w 234"/>
                <a:gd name="T71" fmla="*/ 190 h 206"/>
                <a:gd name="T72" fmla="*/ 227 w 234"/>
                <a:gd name="T73" fmla="*/ 190 h 206"/>
                <a:gd name="T74" fmla="*/ 234 w 234"/>
                <a:gd name="T75" fmla="*/ 184 h 206"/>
                <a:gd name="T76" fmla="*/ 227 w 234"/>
                <a:gd name="T77" fmla="*/ 168 h 206"/>
                <a:gd name="T78" fmla="*/ 227 w 234"/>
                <a:gd name="T79" fmla="*/ 162 h 206"/>
                <a:gd name="T80" fmla="*/ 221 w 234"/>
                <a:gd name="T81" fmla="*/ 153 h 206"/>
                <a:gd name="T82" fmla="*/ 224 w 234"/>
                <a:gd name="T83" fmla="*/ 134 h 206"/>
                <a:gd name="T84" fmla="*/ 121 w 234"/>
                <a:gd name="T85" fmla="*/ 81 h 206"/>
                <a:gd name="T86" fmla="*/ 156 w 234"/>
                <a:gd name="T87" fmla="*/ 50 h 206"/>
                <a:gd name="T88" fmla="*/ 162 w 234"/>
                <a:gd name="T89" fmla="*/ 56 h 206"/>
                <a:gd name="T90" fmla="*/ 165 w 234"/>
                <a:gd name="T91" fmla="*/ 62 h 206"/>
                <a:gd name="T92" fmla="*/ 171 w 234"/>
                <a:gd name="T93" fmla="*/ 69 h 206"/>
                <a:gd name="T94" fmla="*/ 184 w 234"/>
                <a:gd name="T95" fmla="*/ 59 h 206"/>
                <a:gd name="T96" fmla="*/ 184 w 234"/>
                <a:gd name="T97" fmla="*/ 56 h 206"/>
                <a:gd name="T98" fmla="*/ 180 w 234"/>
                <a:gd name="T99" fmla="*/ 50 h 206"/>
                <a:gd name="T100" fmla="*/ 171 w 234"/>
                <a:gd name="T101" fmla="*/ 47 h 206"/>
                <a:gd name="T102" fmla="*/ 168 w 234"/>
                <a:gd name="T103" fmla="*/ 37 h 206"/>
                <a:gd name="T104" fmla="*/ 152 w 234"/>
                <a:gd name="T105" fmla="*/ 25 h 206"/>
                <a:gd name="T106" fmla="*/ 115 w 234"/>
                <a:gd name="T107" fmla="*/ 59 h 206"/>
                <a:gd name="T108" fmla="*/ 115 w 234"/>
                <a:gd name="T109" fmla="*/ 6 h 206"/>
                <a:gd name="T110" fmla="*/ 90 w 234"/>
                <a:gd name="T111" fmla="*/ 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34" h="206">
                  <a:moveTo>
                    <a:pt x="90" y="0"/>
                  </a:moveTo>
                  <a:lnTo>
                    <a:pt x="90" y="69"/>
                  </a:lnTo>
                  <a:lnTo>
                    <a:pt x="9" y="37"/>
                  </a:lnTo>
                  <a:lnTo>
                    <a:pt x="3" y="41"/>
                  </a:lnTo>
                  <a:lnTo>
                    <a:pt x="0" y="62"/>
                  </a:lnTo>
                  <a:lnTo>
                    <a:pt x="6" y="62"/>
                  </a:lnTo>
                  <a:lnTo>
                    <a:pt x="6" y="72"/>
                  </a:lnTo>
                  <a:lnTo>
                    <a:pt x="9" y="78"/>
                  </a:lnTo>
                  <a:lnTo>
                    <a:pt x="12" y="78"/>
                  </a:lnTo>
                  <a:lnTo>
                    <a:pt x="18" y="75"/>
                  </a:lnTo>
                  <a:lnTo>
                    <a:pt x="21" y="69"/>
                  </a:lnTo>
                  <a:lnTo>
                    <a:pt x="21" y="62"/>
                  </a:lnTo>
                  <a:lnTo>
                    <a:pt x="84" y="87"/>
                  </a:lnTo>
                  <a:lnTo>
                    <a:pt x="28" y="150"/>
                  </a:lnTo>
                  <a:lnTo>
                    <a:pt x="25" y="175"/>
                  </a:lnTo>
                  <a:lnTo>
                    <a:pt x="28" y="184"/>
                  </a:lnTo>
                  <a:lnTo>
                    <a:pt x="28" y="190"/>
                  </a:lnTo>
                  <a:lnTo>
                    <a:pt x="31" y="200"/>
                  </a:lnTo>
                  <a:lnTo>
                    <a:pt x="34" y="203"/>
                  </a:lnTo>
                  <a:lnTo>
                    <a:pt x="37" y="203"/>
                  </a:lnTo>
                  <a:lnTo>
                    <a:pt x="43" y="206"/>
                  </a:lnTo>
                  <a:lnTo>
                    <a:pt x="46" y="203"/>
                  </a:lnTo>
                  <a:lnTo>
                    <a:pt x="49" y="193"/>
                  </a:lnTo>
                  <a:lnTo>
                    <a:pt x="53" y="190"/>
                  </a:lnTo>
                  <a:lnTo>
                    <a:pt x="46" y="184"/>
                  </a:lnTo>
                  <a:lnTo>
                    <a:pt x="43" y="181"/>
                  </a:lnTo>
                  <a:lnTo>
                    <a:pt x="43" y="175"/>
                  </a:lnTo>
                  <a:lnTo>
                    <a:pt x="40" y="175"/>
                  </a:lnTo>
                  <a:lnTo>
                    <a:pt x="37" y="168"/>
                  </a:lnTo>
                  <a:lnTo>
                    <a:pt x="103" y="94"/>
                  </a:lnTo>
                  <a:lnTo>
                    <a:pt x="212" y="156"/>
                  </a:lnTo>
                  <a:lnTo>
                    <a:pt x="212" y="165"/>
                  </a:lnTo>
                  <a:lnTo>
                    <a:pt x="215" y="168"/>
                  </a:lnTo>
                  <a:lnTo>
                    <a:pt x="215" y="184"/>
                  </a:lnTo>
                  <a:lnTo>
                    <a:pt x="218" y="187"/>
                  </a:lnTo>
                  <a:lnTo>
                    <a:pt x="221" y="190"/>
                  </a:lnTo>
                  <a:lnTo>
                    <a:pt x="227" y="190"/>
                  </a:lnTo>
                  <a:lnTo>
                    <a:pt x="234" y="184"/>
                  </a:lnTo>
                  <a:lnTo>
                    <a:pt x="227" y="168"/>
                  </a:lnTo>
                  <a:lnTo>
                    <a:pt x="227" y="162"/>
                  </a:lnTo>
                  <a:lnTo>
                    <a:pt x="221" y="153"/>
                  </a:lnTo>
                  <a:lnTo>
                    <a:pt x="224" y="134"/>
                  </a:lnTo>
                  <a:lnTo>
                    <a:pt x="121" y="81"/>
                  </a:lnTo>
                  <a:lnTo>
                    <a:pt x="156" y="50"/>
                  </a:lnTo>
                  <a:lnTo>
                    <a:pt x="162" y="56"/>
                  </a:lnTo>
                  <a:lnTo>
                    <a:pt x="165" y="62"/>
                  </a:lnTo>
                  <a:lnTo>
                    <a:pt x="171" y="69"/>
                  </a:lnTo>
                  <a:lnTo>
                    <a:pt x="184" y="59"/>
                  </a:lnTo>
                  <a:lnTo>
                    <a:pt x="184" y="56"/>
                  </a:lnTo>
                  <a:lnTo>
                    <a:pt x="180" y="50"/>
                  </a:lnTo>
                  <a:lnTo>
                    <a:pt x="171" y="47"/>
                  </a:lnTo>
                  <a:lnTo>
                    <a:pt x="168" y="37"/>
                  </a:lnTo>
                  <a:lnTo>
                    <a:pt x="152" y="25"/>
                  </a:lnTo>
                  <a:lnTo>
                    <a:pt x="115" y="59"/>
                  </a:lnTo>
                  <a:lnTo>
                    <a:pt x="115" y="6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265" name="Freeform 89"/>
            <p:cNvSpPr>
              <a:spLocks/>
            </p:cNvSpPr>
            <p:nvPr/>
          </p:nvSpPr>
          <p:spPr bwMode="auto">
            <a:xfrm>
              <a:off x="5217" y="1241"/>
              <a:ext cx="234" cy="206"/>
            </a:xfrm>
            <a:custGeom>
              <a:avLst/>
              <a:gdLst>
                <a:gd name="T0" fmla="*/ 90 w 234"/>
                <a:gd name="T1" fmla="*/ 0 h 206"/>
                <a:gd name="T2" fmla="*/ 90 w 234"/>
                <a:gd name="T3" fmla="*/ 69 h 206"/>
                <a:gd name="T4" fmla="*/ 9 w 234"/>
                <a:gd name="T5" fmla="*/ 37 h 206"/>
                <a:gd name="T6" fmla="*/ 3 w 234"/>
                <a:gd name="T7" fmla="*/ 41 h 206"/>
                <a:gd name="T8" fmla="*/ 0 w 234"/>
                <a:gd name="T9" fmla="*/ 62 h 206"/>
                <a:gd name="T10" fmla="*/ 6 w 234"/>
                <a:gd name="T11" fmla="*/ 62 h 206"/>
                <a:gd name="T12" fmla="*/ 6 w 234"/>
                <a:gd name="T13" fmla="*/ 72 h 206"/>
                <a:gd name="T14" fmla="*/ 9 w 234"/>
                <a:gd name="T15" fmla="*/ 78 h 206"/>
                <a:gd name="T16" fmla="*/ 12 w 234"/>
                <a:gd name="T17" fmla="*/ 78 h 206"/>
                <a:gd name="T18" fmla="*/ 18 w 234"/>
                <a:gd name="T19" fmla="*/ 75 h 206"/>
                <a:gd name="T20" fmla="*/ 21 w 234"/>
                <a:gd name="T21" fmla="*/ 69 h 206"/>
                <a:gd name="T22" fmla="*/ 21 w 234"/>
                <a:gd name="T23" fmla="*/ 62 h 206"/>
                <a:gd name="T24" fmla="*/ 84 w 234"/>
                <a:gd name="T25" fmla="*/ 87 h 206"/>
                <a:gd name="T26" fmla="*/ 28 w 234"/>
                <a:gd name="T27" fmla="*/ 150 h 206"/>
                <a:gd name="T28" fmla="*/ 25 w 234"/>
                <a:gd name="T29" fmla="*/ 175 h 206"/>
                <a:gd name="T30" fmla="*/ 28 w 234"/>
                <a:gd name="T31" fmla="*/ 184 h 206"/>
                <a:gd name="T32" fmla="*/ 28 w 234"/>
                <a:gd name="T33" fmla="*/ 190 h 206"/>
                <a:gd name="T34" fmla="*/ 31 w 234"/>
                <a:gd name="T35" fmla="*/ 200 h 206"/>
                <a:gd name="T36" fmla="*/ 34 w 234"/>
                <a:gd name="T37" fmla="*/ 203 h 206"/>
                <a:gd name="T38" fmla="*/ 37 w 234"/>
                <a:gd name="T39" fmla="*/ 203 h 206"/>
                <a:gd name="T40" fmla="*/ 43 w 234"/>
                <a:gd name="T41" fmla="*/ 206 h 206"/>
                <a:gd name="T42" fmla="*/ 46 w 234"/>
                <a:gd name="T43" fmla="*/ 203 h 206"/>
                <a:gd name="T44" fmla="*/ 49 w 234"/>
                <a:gd name="T45" fmla="*/ 193 h 206"/>
                <a:gd name="T46" fmla="*/ 53 w 234"/>
                <a:gd name="T47" fmla="*/ 190 h 206"/>
                <a:gd name="T48" fmla="*/ 46 w 234"/>
                <a:gd name="T49" fmla="*/ 184 h 206"/>
                <a:gd name="T50" fmla="*/ 43 w 234"/>
                <a:gd name="T51" fmla="*/ 181 h 206"/>
                <a:gd name="T52" fmla="*/ 43 w 234"/>
                <a:gd name="T53" fmla="*/ 175 h 206"/>
                <a:gd name="T54" fmla="*/ 40 w 234"/>
                <a:gd name="T55" fmla="*/ 175 h 206"/>
                <a:gd name="T56" fmla="*/ 37 w 234"/>
                <a:gd name="T57" fmla="*/ 168 h 206"/>
                <a:gd name="T58" fmla="*/ 103 w 234"/>
                <a:gd name="T59" fmla="*/ 94 h 206"/>
                <a:gd name="T60" fmla="*/ 212 w 234"/>
                <a:gd name="T61" fmla="*/ 156 h 206"/>
                <a:gd name="T62" fmla="*/ 212 w 234"/>
                <a:gd name="T63" fmla="*/ 165 h 206"/>
                <a:gd name="T64" fmla="*/ 215 w 234"/>
                <a:gd name="T65" fmla="*/ 168 h 206"/>
                <a:gd name="T66" fmla="*/ 215 w 234"/>
                <a:gd name="T67" fmla="*/ 184 h 206"/>
                <a:gd name="T68" fmla="*/ 218 w 234"/>
                <a:gd name="T69" fmla="*/ 187 h 206"/>
                <a:gd name="T70" fmla="*/ 221 w 234"/>
                <a:gd name="T71" fmla="*/ 190 h 206"/>
                <a:gd name="T72" fmla="*/ 227 w 234"/>
                <a:gd name="T73" fmla="*/ 190 h 206"/>
                <a:gd name="T74" fmla="*/ 234 w 234"/>
                <a:gd name="T75" fmla="*/ 184 h 206"/>
                <a:gd name="T76" fmla="*/ 227 w 234"/>
                <a:gd name="T77" fmla="*/ 168 h 206"/>
                <a:gd name="T78" fmla="*/ 227 w 234"/>
                <a:gd name="T79" fmla="*/ 162 h 206"/>
                <a:gd name="T80" fmla="*/ 221 w 234"/>
                <a:gd name="T81" fmla="*/ 153 h 206"/>
                <a:gd name="T82" fmla="*/ 224 w 234"/>
                <a:gd name="T83" fmla="*/ 134 h 206"/>
                <a:gd name="T84" fmla="*/ 121 w 234"/>
                <a:gd name="T85" fmla="*/ 81 h 206"/>
                <a:gd name="T86" fmla="*/ 156 w 234"/>
                <a:gd name="T87" fmla="*/ 50 h 206"/>
                <a:gd name="T88" fmla="*/ 162 w 234"/>
                <a:gd name="T89" fmla="*/ 56 h 206"/>
                <a:gd name="T90" fmla="*/ 165 w 234"/>
                <a:gd name="T91" fmla="*/ 62 h 206"/>
                <a:gd name="T92" fmla="*/ 171 w 234"/>
                <a:gd name="T93" fmla="*/ 69 h 206"/>
                <a:gd name="T94" fmla="*/ 184 w 234"/>
                <a:gd name="T95" fmla="*/ 59 h 206"/>
                <a:gd name="T96" fmla="*/ 184 w 234"/>
                <a:gd name="T97" fmla="*/ 56 h 206"/>
                <a:gd name="T98" fmla="*/ 180 w 234"/>
                <a:gd name="T99" fmla="*/ 50 h 206"/>
                <a:gd name="T100" fmla="*/ 171 w 234"/>
                <a:gd name="T101" fmla="*/ 47 h 206"/>
                <a:gd name="T102" fmla="*/ 168 w 234"/>
                <a:gd name="T103" fmla="*/ 37 h 206"/>
                <a:gd name="T104" fmla="*/ 152 w 234"/>
                <a:gd name="T105" fmla="*/ 25 h 206"/>
                <a:gd name="T106" fmla="*/ 115 w 234"/>
                <a:gd name="T107" fmla="*/ 59 h 206"/>
                <a:gd name="T108" fmla="*/ 115 w 234"/>
                <a:gd name="T109" fmla="*/ 6 h 206"/>
                <a:gd name="T110" fmla="*/ 90 w 234"/>
                <a:gd name="T111" fmla="*/ 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34" h="206">
                  <a:moveTo>
                    <a:pt x="90" y="0"/>
                  </a:moveTo>
                  <a:lnTo>
                    <a:pt x="90" y="69"/>
                  </a:lnTo>
                  <a:lnTo>
                    <a:pt x="9" y="37"/>
                  </a:lnTo>
                  <a:lnTo>
                    <a:pt x="3" y="41"/>
                  </a:lnTo>
                  <a:lnTo>
                    <a:pt x="0" y="62"/>
                  </a:lnTo>
                  <a:lnTo>
                    <a:pt x="6" y="62"/>
                  </a:lnTo>
                  <a:lnTo>
                    <a:pt x="6" y="72"/>
                  </a:lnTo>
                  <a:lnTo>
                    <a:pt x="9" y="78"/>
                  </a:lnTo>
                  <a:lnTo>
                    <a:pt x="12" y="78"/>
                  </a:lnTo>
                  <a:lnTo>
                    <a:pt x="18" y="75"/>
                  </a:lnTo>
                  <a:lnTo>
                    <a:pt x="21" y="69"/>
                  </a:lnTo>
                  <a:lnTo>
                    <a:pt x="21" y="62"/>
                  </a:lnTo>
                  <a:lnTo>
                    <a:pt x="84" y="87"/>
                  </a:lnTo>
                  <a:lnTo>
                    <a:pt x="28" y="150"/>
                  </a:lnTo>
                  <a:lnTo>
                    <a:pt x="25" y="175"/>
                  </a:lnTo>
                  <a:lnTo>
                    <a:pt x="28" y="184"/>
                  </a:lnTo>
                  <a:lnTo>
                    <a:pt x="28" y="190"/>
                  </a:lnTo>
                  <a:lnTo>
                    <a:pt x="31" y="200"/>
                  </a:lnTo>
                  <a:lnTo>
                    <a:pt x="34" y="203"/>
                  </a:lnTo>
                  <a:lnTo>
                    <a:pt x="37" y="203"/>
                  </a:lnTo>
                  <a:lnTo>
                    <a:pt x="43" y="206"/>
                  </a:lnTo>
                  <a:lnTo>
                    <a:pt x="46" y="203"/>
                  </a:lnTo>
                  <a:lnTo>
                    <a:pt x="49" y="193"/>
                  </a:lnTo>
                  <a:lnTo>
                    <a:pt x="53" y="190"/>
                  </a:lnTo>
                  <a:lnTo>
                    <a:pt x="46" y="184"/>
                  </a:lnTo>
                  <a:lnTo>
                    <a:pt x="43" y="181"/>
                  </a:lnTo>
                  <a:lnTo>
                    <a:pt x="43" y="175"/>
                  </a:lnTo>
                  <a:lnTo>
                    <a:pt x="40" y="175"/>
                  </a:lnTo>
                  <a:lnTo>
                    <a:pt x="37" y="168"/>
                  </a:lnTo>
                  <a:lnTo>
                    <a:pt x="103" y="94"/>
                  </a:lnTo>
                  <a:lnTo>
                    <a:pt x="212" y="156"/>
                  </a:lnTo>
                  <a:lnTo>
                    <a:pt x="212" y="165"/>
                  </a:lnTo>
                  <a:lnTo>
                    <a:pt x="215" y="168"/>
                  </a:lnTo>
                  <a:lnTo>
                    <a:pt x="215" y="184"/>
                  </a:lnTo>
                  <a:lnTo>
                    <a:pt x="218" y="187"/>
                  </a:lnTo>
                  <a:lnTo>
                    <a:pt x="221" y="190"/>
                  </a:lnTo>
                  <a:lnTo>
                    <a:pt x="227" y="190"/>
                  </a:lnTo>
                  <a:lnTo>
                    <a:pt x="234" y="184"/>
                  </a:lnTo>
                  <a:lnTo>
                    <a:pt x="227" y="168"/>
                  </a:lnTo>
                  <a:lnTo>
                    <a:pt x="227" y="162"/>
                  </a:lnTo>
                  <a:lnTo>
                    <a:pt x="221" y="153"/>
                  </a:lnTo>
                  <a:lnTo>
                    <a:pt x="224" y="134"/>
                  </a:lnTo>
                  <a:lnTo>
                    <a:pt x="121" y="81"/>
                  </a:lnTo>
                  <a:lnTo>
                    <a:pt x="156" y="50"/>
                  </a:lnTo>
                  <a:lnTo>
                    <a:pt x="162" y="56"/>
                  </a:lnTo>
                  <a:lnTo>
                    <a:pt x="165" y="62"/>
                  </a:lnTo>
                  <a:lnTo>
                    <a:pt x="171" y="69"/>
                  </a:lnTo>
                  <a:lnTo>
                    <a:pt x="184" y="59"/>
                  </a:lnTo>
                  <a:lnTo>
                    <a:pt x="184" y="56"/>
                  </a:lnTo>
                  <a:lnTo>
                    <a:pt x="180" y="50"/>
                  </a:lnTo>
                  <a:lnTo>
                    <a:pt x="171" y="47"/>
                  </a:lnTo>
                  <a:lnTo>
                    <a:pt x="168" y="37"/>
                  </a:lnTo>
                  <a:lnTo>
                    <a:pt x="152" y="25"/>
                  </a:lnTo>
                  <a:lnTo>
                    <a:pt x="115" y="59"/>
                  </a:lnTo>
                  <a:lnTo>
                    <a:pt x="115" y="6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AAAAAA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66" name="Freeform 90"/>
            <p:cNvSpPr>
              <a:spLocks/>
            </p:cNvSpPr>
            <p:nvPr/>
          </p:nvSpPr>
          <p:spPr bwMode="auto">
            <a:xfrm>
              <a:off x="5095" y="1001"/>
              <a:ext cx="69" cy="56"/>
            </a:xfrm>
            <a:custGeom>
              <a:avLst/>
              <a:gdLst>
                <a:gd name="T0" fmla="*/ 69 w 69"/>
                <a:gd name="T1" fmla="*/ 34 h 56"/>
                <a:gd name="T2" fmla="*/ 47 w 69"/>
                <a:gd name="T3" fmla="*/ 22 h 56"/>
                <a:gd name="T4" fmla="*/ 47 w 69"/>
                <a:gd name="T5" fmla="*/ 9 h 56"/>
                <a:gd name="T6" fmla="*/ 31 w 69"/>
                <a:gd name="T7" fmla="*/ 0 h 56"/>
                <a:gd name="T8" fmla="*/ 28 w 69"/>
                <a:gd name="T9" fmla="*/ 0 h 56"/>
                <a:gd name="T10" fmla="*/ 28 w 69"/>
                <a:gd name="T11" fmla="*/ 9 h 56"/>
                <a:gd name="T12" fmla="*/ 16 w 69"/>
                <a:gd name="T13" fmla="*/ 3 h 56"/>
                <a:gd name="T14" fmla="*/ 3 w 69"/>
                <a:gd name="T15" fmla="*/ 0 h 56"/>
                <a:gd name="T16" fmla="*/ 0 w 69"/>
                <a:gd name="T17" fmla="*/ 9 h 56"/>
                <a:gd name="T18" fmla="*/ 3 w 69"/>
                <a:gd name="T19" fmla="*/ 12 h 56"/>
                <a:gd name="T20" fmla="*/ 3 w 69"/>
                <a:gd name="T21" fmla="*/ 40 h 56"/>
                <a:gd name="T22" fmla="*/ 25 w 69"/>
                <a:gd name="T23" fmla="*/ 50 h 56"/>
                <a:gd name="T24" fmla="*/ 31 w 69"/>
                <a:gd name="T25" fmla="*/ 50 h 56"/>
                <a:gd name="T26" fmla="*/ 40 w 69"/>
                <a:gd name="T27" fmla="*/ 56 h 56"/>
                <a:gd name="T28" fmla="*/ 69 w 69"/>
                <a:gd name="T29" fmla="*/ 3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" h="56">
                  <a:moveTo>
                    <a:pt x="69" y="34"/>
                  </a:moveTo>
                  <a:lnTo>
                    <a:pt x="47" y="22"/>
                  </a:lnTo>
                  <a:lnTo>
                    <a:pt x="47" y="9"/>
                  </a:lnTo>
                  <a:lnTo>
                    <a:pt x="31" y="0"/>
                  </a:lnTo>
                  <a:lnTo>
                    <a:pt x="28" y="0"/>
                  </a:lnTo>
                  <a:lnTo>
                    <a:pt x="28" y="9"/>
                  </a:lnTo>
                  <a:lnTo>
                    <a:pt x="16" y="3"/>
                  </a:lnTo>
                  <a:lnTo>
                    <a:pt x="3" y="0"/>
                  </a:lnTo>
                  <a:lnTo>
                    <a:pt x="0" y="9"/>
                  </a:lnTo>
                  <a:lnTo>
                    <a:pt x="3" y="12"/>
                  </a:lnTo>
                  <a:lnTo>
                    <a:pt x="3" y="40"/>
                  </a:lnTo>
                  <a:lnTo>
                    <a:pt x="25" y="50"/>
                  </a:lnTo>
                  <a:lnTo>
                    <a:pt x="31" y="50"/>
                  </a:lnTo>
                  <a:lnTo>
                    <a:pt x="40" y="56"/>
                  </a:lnTo>
                  <a:lnTo>
                    <a:pt x="69" y="34"/>
                  </a:lnTo>
                  <a:close/>
                </a:path>
              </a:pathLst>
            </a:custGeom>
            <a:solidFill>
              <a:srgbClr val="FFC2A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267" name="Freeform 91"/>
            <p:cNvSpPr>
              <a:spLocks/>
            </p:cNvSpPr>
            <p:nvPr/>
          </p:nvSpPr>
          <p:spPr bwMode="auto">
            <a:xfrm>
              <a:off x="5095" y="1001"/>
              <a:ext cx="69" cy="56"/>
            </a:xfrm>
            <a:custGeom>
              <a:avLst/>
              <a:gdLst>
                <a:gd name="T0" fmla="*/ 69 w 69"/>
                <a:gd name="T1" fmla="*/ 34 h 56"/>
                <a:gd name="T2" fmla="*/ 47 w 69"/>
                <a:gd name="T3" fmla="*/ 22 h 56"/>
                <a:gd name="T4" fmla="*/ 47 w 69"/>
                <a:gd name="T5" fmla="*/ 9 h 56"/>
                <a:gd name="T6" fmla="*/ 31 w 69"/>
                <a:gd name="T7" fmla="*/ 0 h 56"/>
                <a:gd name="T8" fmla="*/ 28 w 69"/>
                <a:gd name="T9" fmla="*/ 0 h 56"/>
                <a:gd name="T10" fmla="*/ 28 w 69"/>
                <a:gd name="T11" fmla="*/ 9 h 56"/>
                <a:gd name="T12" fmla="*/ 16 w 69"/>
                <a:gd name="T13" fmla="*/ 3 h 56"/>
                <a:gd name="T14" fmla="*/ 3 w 69"/>
                <a:gd name="T15" fmla="*/ 0 h 56"/>
                <a:gd name="T16" fmla="*/ 0 w 69"/>
                <a:gd name="T17" fmla="*/ 9 h 56"/>
                <a:gd name="T18" fmla="*/ 3 w 69"/>
                <a:gd name="T19" fmla="*/ 12 h 56"/>
                <a:gd name="T20" fmla="*/ 3 w 69"/>
                <a:gd name="T21" fmla="*/ 40 h 56"/>
                <a:gd name="T22" fmla="*/ 25 w 69"/>
                <a:gd name="T23" fmla="*/ 50 h 56"/>
                <a:gd name="T24" fmla="*/ 31 w 69"/>
                <a:gd name="T25" fmla="*/ 50 h 56"/>
                <a:gd name="T26" fmla="*/ 40 w 69"/>
                <a:gd name="T27" fmla="*/ 56 h 56"/>
                <a:gd name="T28" fmla="*/ 69 w 69"/>
                <a:gd name="T29" fmla="*/ 3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" h="56">
                  <a:moveTo>
                    <a:pt x="69" y="34"/>
                  </a:moveTo>
                  <a:lnTo>
                    <a:pt x="47" y="22"/>
                  </a:lnTo>
                  <a:lnTo>
                    <a:pt x="47" y="9"/>
                  </a:lnTo>
                  <a:lnTo>
                    <a:pt x="31" y="0"/>
                  </a:lnTo>
                  <a:lnTo>
                    <a:pt x="28" y="0"/>
                  </a:lnTo>
                  <a:lnTo>
                    <a:pt x="28" y="9"/>
                  </a:lnTo>
                  <a:lnTo>
                    <a:pt x="16" y="3"/>
                  </a:lnTo>
                  <a:lnTo>
                    <a:pt x="3" y="0"/>
                  </a:lnTo>
                  <a:lnTo>
                    <a:pt x="0" y="9"/>
                  </a:lnTo>
                  <a:lnTo>
                    <a:pt x="3" y="12"/>
                  </a:lnTo>
                  <a:lnTo>
                    <a:pt x="3" y="40"/>
                  </a:lnTo>
                  <a:lnTo>
                    <a:pt x="25" y="50"/>
                  </a:lnTo>
                  <a:lnTo>
                    <a:pt x="31" y="50"/>
                  </a:lnTo>
                  <a:lnTo>
                    <a:pt x="40" y="56"/>
                  </a:lnTo>
                  <a:lnTo>
                    <a:pt x="69" y="34"/>
                  </a:lnTo>
                  <a:close/>
                </a:path>
              </a:pathLst>
            </a:custGeom>
            <a:solidFill>
              <a:srgbClr val="FFC2AA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68" name="Freeform 92"/>
            <p:cNvSpPr>
              <a:spLocks/>
            </p:cNvSpPr>
            <p:nvPr/>
          </p:nvSpPr>
          <p:spPr bwMode="auto">
            <a:xfrm>
              <a:off x="5260" y="745"/>
              <a:ext cx="109" cy="147"/>
            </a:xfrm>
            <a:custGeom>
              <a:avLst/>
              <a:gdLst>
                <a:gd name="T0" fmla="*/ 10 w 109"/>
                <a:gd name="T1" fmla="*/ 12 h 147"/>
                <a:gd name="T2" fmla="*/ 10 w 109"/>
                <a:gd name="T3" fmla="*/ 41 h 147"/>
                <a:gd name="T4" fmla="*/ 10 w 109"/>
                <a:gd name="T5" fmla="*/ 47 h 147"/>
                <a:gd name="T6" fmla="*/ 0 w 109"/>
                <a:gd name="T7" fmla="*/ 69 h 147"/>
                <a:gd name="T8" fmla="*/ 3 w 109"/>
                <a:gd name="T9" fmla="*/ 75 h 147"/>
                <a:gd name="T10" fmla="*/ 10 w 109"/>
                <a:gd name="T11" fmla="*/ 75 h 147"/>
                <a:gd name="T12" fmla="*/ 10 w 109"/>
                <a:gd name="T13" fmla="*/ 87 h 147"/>
                <a:gd name="T14" fmla="*/ 16 w 109"/>
                <a:gd name="T15" fmla="*/ 87 h 147"/>
                <a:gd name="T16" fmla="*/ 13 w 109"/>
                <a:gd name="T17" fmla="*/ 90 h 147"/>
                <a:gd name="T18" fmla="*/ 13 w 109"/>
                <a:gd name="T19" fmla="*/ 90 h 147"/>
                <a:gd name="T20" fmla="*/ 16 w 109"/>
                <a:gd name="T21" fmla="*/ 103 h 147"/>
                <a:gd name="T22" fmla="*/ 19 w 109"/>
                <a:gd name="T23" fmla="*/ 112 h 147"/>
                <a:gd name="T24" fmla="*/ 25 w 109"/>
                <a:gd name="T25" fmla="*/ 115 h 147"/>
                <a:gd name="T26" fmla="*/ 35 w 109"/>
                <a:gd name="T27" fmla="*/ 115 h 147"/>
                <a:gd name="T28" fmla="*/ 47 w 109"/>
                <a:gd name="T29" fmla="*/ 125 h 147"/>
                <a:gd name="T30" fmla="*/ 60 w 109"/>
                <a:gd name="T31" fmla="*/ 147 h 147"/>
                <a:gd name="T32" fmla="*/ 109 w 109"/>
                <a:gd name="T33" fmla="*/ 103 h 147"/>
                <a:gd name="T34" fmla="*/ 84 w 109"/>
                <a:gd name="T35" fmla="*/ 0 h 147"/>
                <a:gd name="T36" fmla="*/ 10 w 109"/>
                <a:gd name="T37" fmla="*/ 12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9" h="147">
                  <a:moveTo>
                    <a:pt x="10" y="12"/>
                  </a:moveTo>
                  <a:lnTo>
                    <a:pt x="10" y="41"/>
                  </a:lnTo>
                  <a:lnTo>
                    <a:pt x="10" y="47"/>
                  </a:lnTo>
                  <a:lnTo>
                    <a:pt x="0" y="69"/>
                  </a:lnTo>
                  <a:lnTo>
                    <a:pt x="3" y="75"/>
                  </a:lnTo>
                  <a:lnTo>
                    <a:pt x="10" y="75"/>
                  </a:lnTo>
                  <a:lnTo>
                    <a:pt x="10" y="87"/>
                  </a:lnTo>
                  <a:lnTo>
                    <a:pt x="16" y="87"/>
                  </a:lnTo>
                  <a:lnTo>
                    <a:pt x="13" y="90"/>
                  </a:lnTo>
                  <a:lnTo>
                    <a:pt x="13" y="90"/>
                  </a:lnTo>
                  <a:lnTo>
                    <a:pt x="16" y="103"/>
                  </a:lnTo>
                  <a:lnTo>
                    <a:pt x="19" y="112"/>
                  </a:lnTo>
                  <a:lnTo>
                    <a:pt x="25" y="115"/>
                  </a:lnTo>
                  <a:lnTo>
                    <a:pt x="35" y="115"/>
                  </a:lnTo>
                  <a:lnTo>
                    <a:pt x="47" y="125"/>
                  </a:lnTo>
                  <a:lnTo>
                    <a:pt x="60" y="147"/>
                  </a:lnTo>
                  <a:lnTo>
                    <a:pt x="109" y="103"/>
                  </a:lnTo>
                  <a:lnTo>
                    <a:pt x="84" y="0"/>
                  </a:lnTo>
                  <a:lnTo>
                    <a:pt x="10" y="12"/>
                  </a:lnTo>
                  <a:close/>
                </a:path>
              </a:pathLst>
            </a:custGeom>
            <a:solidFill>
              <a:srgbClr val="FFC2A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269" name="Freeform 93"/>
            <p:cNvSpPr>
              <a:spLocks/>
            </p:cNvSpPr>
            <p:nvPr/>
          </p:nvSpPr>
          <p:spPr bwMode="auto">
            <a:xfrm>
              <a:off x="5260" y="745"/>
              <a:ext cx="109" cy="147"/>
            </a:xfrm>
            <a:custGeom>
              <a:avLst/>
              <a:gdLst>
                <a:gd name="T0" fmla="*/ 10 w 109"/>
                <a:gd name="T1" fmla="*/ 12 h 147"/>
                <a:gd name="T2" fmla="*/ 10 w 109"/>
                <a:gd name="T3" fmla="*/ 41 h 147"/>
                <a:gd name="T4" fmla="*/ 10 w 109"/>
                <a:gd name="T5" fmla="*/ 47 h 147"/>
                <a:gd name="T6" fmla="*/ 0 w 109"/>
                <a:gd name="T7" fmla="*/ 69 h 147"/>
                <a:gd name="T8" fmla="*/ 3 w 109"/>
                <a:gd name="T9" fmla="*/ 75 h 147"/>
                <a:gd name="T10" fmla="*/ 10 w 109"/>
                <a:gd name="T11" fmla="*/ 75 h 147"/>
                <a:gd name="T12" fmla="*/ 10 w 109"/>
                <a:gd name="T13" fmla="*/ 87 h 147"/>
                <a:gd name="T14" fmla="*/ 16 w 109"/>
                <a:gd name="T15" fmla="*/ 87 h 147"/>
                <a:gd name="T16" fmla="*/ 13 w 109"/>
                <a:gd name="T17" fmla="*/ 90 h 147"/>
                <a:gd name="T18" fmla="*/ 16 w 109"/>
                <a:gd name="T19" fmla="*/ 103 h 147"/>
                <a:gd name="T20" fmla="*/ 19 w 109"/>
                <a:gd name="T21" fmla="*/ 112 h 147"/>
                <a:gd name="T22" fmla="*/ 25 w 109"/>
                <a:gd name="T23" fmla="*/ 115 h 147"/>
                <a:gd name="T24" fmla="*/ 35 w 109"/>
                <a:gd name="T25" fmla="*/ 115 h 147"/>
                <a:gd name="T26" fmla="*/ 47 w 109"/>
                <a:gd name="T27" fmla="*/ 125 h 147"/>
                <a:gd name="T28" fmla="*/ 60 w 109"/>
                <a:gd name="T29" fmla="*/ 147 h 147"/>
                <a:gd name="T30" fmla="*/ 109 w 109"/>
                <a:gd name="T31" fmla="*/ 103 h 147"/>
                <a:gd name="T32" fmla="*/ 84 w 109"/>
                <a:gd name="T33" fmla="*/ 0 h 147"/>
                <a:gd name="T34" fmla="*/ 10 w 109"/>
                <a:gd name="T35" fmla="*/ 12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9" h="147">
                  <a:moveTo>
                    <a:pt x="10" y="12"/>
                  </a:moveTo>
                  <a:lnTo>
                    <a:pt x="10" y="41"/>
                  </a:lnTo>
                  <a:lnTo>
                    <a:pt x="10" y="47"/>
                  </a:lnTo>
                  <a:lnTo>
                    <a:pt x="0" y="69"/>
                  </a:lnTo>
                  <a:lnTo>
                    <a:pt x="3" y="75"/>
                  </a:lnTo>
                  <a:lnTo>
                    <a:pt x="10" y="75"/>
                  </a:lnTo>
                  <a:lnTo>
                    <a:pt x="10" y="87"/>
                  </a:lnTo>
                  <a:lnTo>
                    <a:pt x="16" y="87"/>
                  </a:lnTo>
                  <a:lnTo>
                    <a:pt x="13" y="90"/>
                  </a:lnTo>
                  <a:lnTo>
                    <a:pt x="16" y="103"/>
                  </a:lnTo>
                  <a:lnTo>
                    <a:pt x="19" y="112"/>
                  </a:lnTo>
                  <a:lnTo>
                    <a:pt x="25" y="115"/>
                  </a:lnTo>
                  <a:lnTo>
                    <a:pt x="35" y="115"/>
                  </a:lnTo>
                  <a:lnTo>
                    <a:pt x="47" y="125"/>
                  </a:lnTo>
                  <a:lnTo>
                    <a:pt x="60" y="147"/>
                  </a:lnTo>
                  <a:lnTo>
                    <a:pt x="109" y="103"/>
                  </a:lnTo>
                  <a:lnTo>
                    <a:pt x="84" y="0"/>
                  </a:lnTo>
                  <a:lnTo>
                    <a:pt x="10" y="12"/>
                  </a:lnTo>
                  <a:close/>
                </a:path>
              </a:pathLst>
            </a:custGeom>
            <a:solidFill>
              <a:srgbClr val="FFC2AA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70" name="Freeform 94"/>
            <p:cNvSpPr>
              <a:spLocks/>
            </p:cNvSpPr>
            <p:nvPr/>
          </p:nvSpPr>
          <p:spPr bwMode="auto">
            <a:xfrm>
              <a:off x="5260" y="723"/>
              <a:ext cx="131" cy="125"/>
            </a:xfrm>
            <a:custGeom>
              <a:avLst/>
              <a:gdLst>
                <a:gd name="T0" fmla="*/ 56 w 131"/>
                <a:gd name="T1" fmla="*/ 84 h 125"/>
                <a:gd name="T2" fmla="*/ 66 w 131"/>
                <a:gd name="T3" fmla="*/ 94 h 125"/>
                <a:gd name="T4" fmla="*/ 75 w 131"/>
                <a:gd name="T5" fmla="*/ 119 h 125"/>
                <a:gd name="T6" fmla="*/ 103 w 131"/>
                <a:gd name="T7" fmla="*/ 125 h 125"/>
                <a:gd name="T8" fmla="*/ 116 w 131"/>
                <a:gd name="T9" fmla="*/ 122 h 125"/>
                <a:gd name="T10" fmla="*/ 131 w 131"/>
                <a:gd name="T11" fmla="*/ 100 h 125"/>
                <a:gd name="T12" fmla="*/ 131 w 131"/>
                <a:gd name="T13" fmla="*/ 63 h 125"/>
                <a:gd name="T14" fmla="*/ 131 w 131"/>
                <a:gd name="T15" fmla="*/ 44 h 125"/>
                <a:gd name="T16" fmla="*/ 116 w 131"/>
                <a:gd name="T17" fmla="*/ 16 h 125"/>
                <a:gd name="T18" fmla="*/ 94 w 131"/>
                <a:gd name="T19" fmla="*/ 0 h 125"/>
                <a:gd name="T20" fmla="*/ 60 w 131"/>
                <a:gd name="T21" fmla="*/ 0 h 125"/>
                <a:gd name="T22" fmla="*/ 25 w 131"/>
                <a:gd name="T23" fmla="*/ 9 h 125"/>
                <a:gd name="T24" fmla="*/ 16 w 131"/>
                <a:gd name="T25" fmla="*/ 16 h 125"/>
                <a:gd name="T26" fmla="*/ 0 w 131"/>
                <a:gd name="T27" fmla="*/ 31 h 125"/>
                <a:gd name="T28" fmla="*/ 0 w 131"/>
                <a:gd name="T29" fmla="*/ 41 h 125"/>
                <a:gd name="T30" fmla="*/ 22 w 131"/>
                <a:gd name="T31" fmla="*/ 47 h 125"/>
                <a:gd name="T32" fmla="*/ 38 w 131"/>
                <a:gd name="T33" fmla="*/ 44 h 125"/>
                <a:gd name="T34" fmla="*/ 41 w 131"/>
                <a:gd name="T35" fmla="*/ 59 h 125"/>
                <a:gd name="T36" fmla="*/ 38 w 131"/>
                <a:gd name="T37" fmla="*/ 84 h 125"/>
                <a:gd name="T38" fmla="*/ 47 w 131"/>
                <a:gd name="T39" fmla="*/ 91 h 125"/>
                <a:gd name="T40" fmla="*/ 50 w 131"/>
                <a:gd name="T41" fmla="*/ 87 h 125"/>
                <a:gd name="T42" fmla="*/ 56 w 131"/>
                <a:gd name="T43" fmla="*/ 84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1" h="125">
                  <a:moveTo>
                    <a:pt x="56" y="84"/>
                  </a:moveTo>
                  <a:lnTo>
                    <a:pt x="66" y="94"/>
                  </a:lnTo>
                  <a:lnTo>
                    <a:pt x="75" y="119"/>
                  </a:lnTo>
                  <a:lnTo>
                    <a:pt x="103" y="125"/>
                  </a:lnTo>
                  <a:lnTo>
                    <a:pt x="116" y="122"/>
                  </a:lnTo>
                  <a:lnTo>
                    <a:pt x="131" y="100"/>
                  </a:lnTo>
                  <a:lnTo>
                    <a:pt x="131" y="63"/>
                  </a:lnTo>
                  <a:lnTo>
                    <a:pt x="131" y="44"/>
                  </a:lnTo>
                  <a:lnTo>
                    <a:pt x="116" y="16"/>
                  </a:lnTo>
                  <a:lnTo>
                    <a:pt x="94" y="0"/>
                  </a:lnTo>
                  <a:lnTo>
                    <a:pt x="60" y="0"/>
                  </a:lnTo>
                  <a:lnTo>
                    <a:pt x="25" y="9"/>
                  </a:lnTo>
                  <a:lnTo>
                    <a:pt x="16" y="16"/>
                  </a:lnTo>
                  <a:lnTo>
                    <a:pt x="0" y="31"/>
                  </a:lnTo>
                  <a:lnTo>
                    <a:pt x="0" y="41"/>
                  </a:lnTo>
                  <a:lnTo>
                    <a:pt x="22" y="47"/>
                  </a:lnTo>
                  <a:lnTo>
                    <a:pt x="38" y="44"/>
                  </a:lnTo>
                  <a:lnTo>
                    <a:pt x="41" y="59"/>
                  </a:lnTo>
                  <a:lnTo>
                    <a:pt x="38" y="84"/>
                  </a:lnTo>
                  <a:lnTo>
                    <a:pt x="47" y="91"/>
                  </a:lnTo>
                  <a:lnTo>
                    <a:pt x="50" y="87"/>
                  </a:lnTo>
                  <a:lnTo>
                    <a:pt x="56" y="84"/>
                  </a:lnTo>
                  <a:close/>
                </a:path>
              </a:pathLst>
            </a:custGeom>
            <a:solidFill>
              <a:srgbClr val="22222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271" name="Freeform 95"/>
            <p:cNvSpPr>
              <a:spLocks/>
            </p:cNvSpPr>
            <p:nvPr/>
          </p:nvSpPr>
          <p:spPr bwMode="auto">
            <a:xfrm>
              <a:off x="5260" y="723"/>
              <a:ext cx="131" cy="125"/>
            </a:xfrm>
            <a:custGeom>
              <a:avLst/>
              <a:gdLst>
                <a:gd name="T0" fmla="*/ 56 w 131"/>
                <a:gd name="T1" fmla="*/ 84 h 125"/>
                <a:gd name="T2" fmla="*/ 66 w 131"/>
                <a:gd name="T3" fmla="*/ 94 h 125"/>
                <a:gd name="T4" fmla="*/ 75 w 131"/>
                <a:gd name="T5" fmla="*/ 119 h 125"/>
                <a:gd name="T6" fmla="*/ 103 w 131"/>
                <a:gd name="T7" fmla="*/ 125 h 125"/>
                <a:gd name="T8" fmla="*/ 116 w 131"/>
                <a:gd name="T9" fmla="*/ 122 h 125"/>
                <a:gd name="T10" fmla="*/ 131 w 131"/>
                <a:gd name="T11" fmla="*/ 100 h 125"/>
                <a:gd name="T12" fmla="*/ 131 w 131"/>
                <a:gd name="T13" fmla="*/ 63 h 125"/>
                <a:gd name="T14" fmla="*/ 131 w 131"/>
                <a:gd name="T15" fmla="*/ 44 h 125"/>
                <a:gd name="T16" fmla="*/ 116 w 131"/>
                <a:gd name="T17" fmla="*/ 16 h 125"/>
                <a:gd name="T18" fmla="*/ 94 w 131"/>
                <a:gd name="T19" fmla="*/ 0 h 125"/>
                <a:gd name="T20" fmla="*/ 60 w 131"/>
                <a:gd name="T21" fmla="*/ 0 h 125"/>
                <a:gd name="T22" fmla="*/ 25 w 131"/>
                <a:gd name="T23" fmla="*/ 9 h 125"/>
                <a:gd name="T24" fmla="*/ 16 w 131"/>
                <a:gd name="T25" fmla="*/ 16 h 125"/>
                <a:gd name="T26" fmla="*/ 0 w 131"/>
                <a:gd name="T27" fmla="*/ 31 h 125"/>
                <a:gd name="T28" fmla="*/ 0 w 131"/>
                <a:gd name="T29" fmla="*/ 41 h 125"/>
                <a:gd name="T30" fmla="*/ 22 w 131"/>
                <a:gd name="T31" fmla="*/ 47 h 125"/>
                <a:gd name="T32" fmla="*/ 38 w 131"/>
                <a:gd name="T33" fmla="*/ 44 h 125"/>
                <a:gd name="T34" fmla="*/ 41 w 131"/>
                <a:gd name="T35" fmla="*/ 59 h 125"/>
                <a:gd name="T36" fmla="*/ 38 w 131"/>
                <a:gd name="T37" fmla="*/ 84 h 125"/>
                <a:gd name="T38" fmla="*/ 47 w 131"/>
                <a:gd name="T39" fmla="*/ 91 h 125"/>
                <a:gd name="T40" fmla="*/ 50 w 131"/>
                <a:gd name="T41" fmla="*/ 87 h 125"/>
                <a:gd name="T42" fmla="*/ 56 w 131"/>
                <a:gd name="T43" fmla="*/ 84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1" h="125">
                  <a:moveTo>
                    <a:pt x="56" y="84"/>
                  </a:moveTo>
                  <a:lnTo>
                    <a:pt x="66" y="94"/>
                  </a:lnTo>
                  <a:lnTo>
                    <a:pt x="75" y="119"/>
                  </a:lnTo>
                  <a:lnTo>
                    <a:pt x="103" y="125"/>
                  </a:lnTo>
                  <a:lnTo>
                    <a:pt x="116" y="122"/>
                  </a:lnTo>
                  <a:lnTo>
                    <a:pt x="131" y="100"/>
                  </a:lnTo>
                  <a:lnTo>
                    <a:pt x="131" y="63"/>
                  </a:lnTo>
                  <a:lnTo>
                    <a:pt x="131" y="44"/>
                  </a:lnTo>
                  <a:lnTo>
                    <a:pt x="116" y="16"/>
                  </a:lnTo>
                  <a:lnTo>
                    <a:pt x="94" y="0"/>
                  </a:lnTo>
                  <a:lnTo>
                    <a:pt x="60" y="0"/>
                  </a:lnTo>
                  <a:lnTo>
                    <a:pt x="25" y="9"/>
                  </a:lnTo>
                  <a:lnTo>
                    <a:pt x="16" y="16"/>
                  </a:lnTo>
                  <a:lnTo>
                    <a:pt x="0" y="31"/>
                  </a:lnTo>
                  <a:lnTo>
                    <a:pt x="0" y="41"/>
                  </a:lnTo>
                  <a:lnTo>
                    <a:pt x="22" y="47"/>
                  </a:lnTo>
                  <a:lnTo>
                    <a:pt x="38" y="44"/>
                  </a:lnTo>
                  <a:lnTo>
                    <a:pt x="41" y="59"/>
                  </a:lnTo>
                  <a:lnTo>
                    <a:pt x="38" y="84"/>
                  </a:lnTo>
                  <a:lnTo>
                    <a:pt x="47" y="91"/>
                  </a:lnTo>
                  <a:lnTo>
                    <a:pt x="50" y="87"/>
                  </a:lnTo>
                  <a:lnTo>
                    <a:pt x="56" y="84"/>
                  </a:lnTo>
                  <a:close/>
                </a:path>
              </a:pathLst>
            </a:custGeom>
            <a:solidFill>
              <a:srgbClr val="222222"/>
            </a:solidFill>
            <a:ln w="4763">
              <a:solidFill>
                <a:srgbClr val="B7B79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72" name="Freeform 96"/>
            <p:cNvSpPr>
              <a:spLocks/>
            </p:cNvSpPr>
            <p:nvPr/>
          </p:nvSpPr>
          <p:spPr bwMode="auto">
            <a:xfrm>
              <a:off x="5089" y="1113"/>
              <a:ext cx="212" cy="200"/>
            </a:xfrm>
            <a:custGeom>
              <a:avLst/>
              <a:gdLst>
                <a:gd name="T0" fmla="*/ 71 w 212"/>
                <a:gd name="T1" fmla="*/ 66 h 200"/>
                <a:gd name="T2" fmla="*/ 212 w 212"/>
                <a:gd name="T3" fmla="*/ 116 h 200"/>
                <a:gd name="T4" fmla="*/ 193 w 212"/>
                <a:gd name="T5" fmla="*/ 47 h 200"/>
                <a:gd name="T6" fmla="*/ 212 w 212"/>
                <a:gd name="T7" fmla="*/ 9 h 200"/>
                <a:gd name="T8" fmla="*/ 118 w 212"/>
                <a:gd name="T9" fmla="*/ 3 h 200"/>
                <a:gd name="T10" fmla="*/ 87 w 212"/>
                <a:gd name="T11" fmla="*/ 3 h 200"/>
                <a:gd name="T12" fmla="*/ 56 w 212"/>
                <a:gd name="T13" fmla="*/ 3 h 200"/>
                <a:gd name="T14" fmla="*/ 18 w 212"/>
                <a:gd name="T15" fmla="*/ 0 h 200"/>
                <a:gd name="T16" fmla="*/ 6 w 212"/>
                <a:gd name="T17" fmla="*/ 6 h 200"/>
                <a:gd name="T18" fmla="*/ 0 w 212"/>
                <a:gd name="T19" fmla="*/ 28 h 200"/>
                <a:gd name="T20" fmla="*/ 0 w 212"/>
                <a:gd name="T21" fmla="*/ 62 h 200"/>
                <a:gd name="T22" fmla="*/ 3 w 212"/>
                <a:gd name="T23" fmla="*/ 122 h 200"/>
                <a:gd name="T24" fmla="*/ 3 w 212"/>
                <a:gd name="T25" fmla="*/ 190 h 200"/>
                <a:gd name="T26" fmla="*/ 18 w 212"/>
                <a:gd name="T27" fmla="*/ 193 h 200"/>
                <a:gd name="T28" fmla="*/ 34 w 212"/>
                <a:gd name="T29" fmla="*/ 200 h 200"/>
                <a:gd name="T30" fmla="*/ 75 w 212"/>
                <a:gd name="T31" fmla="*/ 193 h 200"/>
                <a:gd name="T32" fmla="*/ 65 w 212"/>
                <a:gd name="T33" fmla="*/ 75 h 200"/>
                <a:gd name="T34" fmla="*/ 75 w 212"/>
                <a:gd name="T35" fmla="*/ 62 h 200"/>
                <a:gd name="T36" fmla="*/ 71 w 212"/>
                <a:gd name="T3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2" h="200">
                  <a:moveTo>
                    <a:pt x="71" y="66"/>
                  </a:moveTo>
                  <a:lnTo>
                    <a:pt x="212" y="116"/>
                  </a:lnTo>
                  <a:lnTo>
                    <a:pt x="193" y="47"/>
                  </a:lnTo>
                  <a:lnTo>
                    <a:pt x="212" y="9"/>
                  </a:lnTo>
                  <a:lnTo>
                    <a:pt x="118" y="3"/>
                  </a:lnTo>
                  <a:lnTo>
                    <a:pt x="87" y="3"/>
                  </a:lnTo>
                  <a:lnTo>
                    <a:pt x="56" y="3"/>
                  </a:lnTo>
                  <a:lnTo>
                    <a:pt x="18" y="0"/>
                  </a:lnTo>
                  <a:lnTo>
                    <a:pt x="6" y="6"/>
                  </a:lnTo>
                  <a:lnTo>
                    <a:pt x="0" y="28"/>
                  </a:lnTo>
                  <a:lnTo>
                    <a:pt x="0" y="62"/>
                  </a:lnTo>
                  <a:lnTo>
                    <a:pt x="3" y="122"/>
                  </a:lnTo>
                  <a:lnTo>
                    <a:pt x="3" y="190"/>
                  </a:lnTo>
                  <a:lnTo>
                    <a:pt x="18" y="193"/>
                  </a:lnTo>
                  <a:lnTo>
                    <a:pt x="34" y="200"/>
                  </a:lnTo>
                  <a:lnTo>
                    <a:pt x="75" y="193"/>
                  </a:lnTo>
                  <a:lnTo>
                    <a:pt x="65" y="75"/>
                  </a:lnTo>
                  <a:lnTo>
                    <a:pt x="75" y="62"/>
                  </a:lnTo>
                  <a:lnTo>
                    <a:pt x="71" y="66"/>
                  </a:lnTo>
                  <a:close/>
                </a:path>
              </a:pathLst>
            </a:custGeom>
            <a:solidFill>
              <a:srgbClr val="A5A58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273" name="Freeform 97"/>
            <p:cNvSpPr>
              <a:spLocks/>
            </p:cNvSpPr>
            <p:nvPr/>
          </p:nvSpPr>
          <p:spPr bwMode="auto">
            <a:xfrm>
              <a:off x="5089" y="1113"/>
              <a:ext cx="212" cy="200"/>
            </a:xfrm>
            <a:custGeom>
              <a:avLst/>
              <a:gdLst>
                <a:gd name="T0" fmla="*/ 71 w 212"/>
                <a:gd name="T1" fmla="*/ 66 h 200"/>
                <a:gd name="T2" fmla="*/ 212 w 212"/>
                <a:gd name="T3" fmla="*/ 116 h 200"/>
                <a:gd name="T4" fmla="*/ 193 w 212"/>
                <a:gd name="T5" fmla="*/ 47 h 200"/>
                <a:gd name="T6" fmla="*/ 212 w 212"/>
                <a:gd name="T7" fmla="*/ 9 h 200"/>
                <a:gd name="T8" fmla="*/ 118 w 212"/>
                <a:gd name="T9" fmla="*/ 3 h 200"/>
                <a:gd name="T10" fmla="*/ 87 w 212"/>
                <a:gd name="T11" fmla="*/ 3 h 200"/>
                <a:gd name="T12" fmla="*/ 56 w 212"/>
                <a:gd name="T13" fmla="*/ 3 h 200"/>
                <a:gd name="T14" fmla="*/ 18 w 212"/>
                <a:gd name="T15" fmla="*/ 0 h 200"/>
                <a:gd name="T16" fmla="*/ 6 w 212"/>
                <a:gd name="T17" fmla="*/ 6 h 200"/>
                <a:gd name="T18" fmla="*/ 0 w 212"/>
                <a:gd name="T19" fmla="*/ 28 h 200"/>
                <a:gd name="T20" fmla="*/ 0 w 212"/>
                <a:gd name="T21" fmla="*/ 62 h 200"/>
                <a:gd name="T22" fmla="*/ 3 w 212"/>
                <a:gd name="T23" fmla="*/ 122 h 200"/>
                <a:gd name="T24" fmla="*/ 3 w 212"/>
                <a:gd name="T25" fmla="*/ 190 h 200"/>
                <a:gd name="T26" fmla="*/ 18 w 212"/>
                <a:gd name="T27" fmla="*/ 193 h 200"/>
                <a:gd name="T28" fmla="*/ 34 w 212"/>
                <a:gd name="T29" fmla="*/ 200 h 200"/>
                <a:gd name="T30" fmla="*/ 75 w 212"/>
                <a:gd name="T31" fmla="*/ 193 h 200"/>
                <a:gd name="T32" fmla="*/ 65 w 212"/>
                <a:gd name="T33" fmla="*/ 75 h 200"/>
                <a:gd name="T34" fmla="*/ 75 w 212"/>
                <a:gd name="T35" fmla="*/ 62 h 200"/>
                <a:gd name="T36" fmla="*/ 71 w 212"/>
                <a:gd name="T3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2" h="200">
                  <a:moveTo>
                    <a:pt x="71" y="66"/>
                  </a:moveTo>
                  <a:lnTo>
                    <a:pt x="212" y="116"/>
                  </a:lnTo>
                  <a:lnTo>
                    <a:pt x="193" y="47"/>
                  </a:lnTo>
                  <a:lnTo>
                    <a:pt x="212" y="9"/>
                  </a:lnTo>
                  <a:lnTo>
                    <a:pt x="118" y="3"/>
                  </a:lnTo>
                  <a:lnTo>
                    <a:pt x="87" y="3"/>
                  </a:lnTo>
                  <a:lnTo>
                    <a:pt x="56" y="3"/>
                  </a:lnTo>
                  <a:lnTo>
                    <a:pt x="18" y="0"/>
                  </a:lnTo>
                  <a:lnTo>
                    <a:pt x="6" y="6"/>
                  </a:lnTo>
                  <a:lnTo>
                    <a:pt x="0" y="28"/>
                  </a:lnTo>
                  <a:lnTo>
                    <a:pt x="0" y="62"/>
                  </a:lnTo>
                  <a:lnTo>
                    <a:pt x="3" y="122"/>
                  </a:lnTo>
                  <a:lnTo>
                    <a:pt x="3" y="190"/>
                  </a:lnTo>
                  <a:lnTo>
                    <a:pt x="18" y="193"/>
                  </a:lnTo>
                  <a:lnTo>
                    <a:pt x="34" y="200"/>
                  </a:lnTo>
                  <a:lnTo>
                    <a:pt x="75" y="193"/>
                  </a:lnTo>
                  <a:lnTo>
                    <a:pt x="65" y="75"/>
                  </a:lnTo>
                  <a:lnTo>
                    <a:pt x="75" y="62"/>
                  </a:lnTo>
                  <a:lnTo>
                    <a:pt x="71" y="66"/>
                  </a:lnTo>
                  <a:close/>
                </a:path>
              </a:pathLst>
            </a:custGeom>
            <a:solidFill>
              <a:srgbClr val="A5A58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274" name="Freeform 98"/>
            <p:cNvSpPr>
              <a:spLocks/>
            </p:cNvSpPr>
            <p:nvPr/>
          </p:nvSpPr>
          <p:spPr bwMode="auto">
            <a:xfrm>
              <a:off x="5089" y="1113"/>
              <a:ext cx="212" cy="200"/>
            </a:xfrm>
            <a:custGeom>
              <a:avLst/>
              <a:gdLst>
                <a:gd name="T0" fmla="*/ 71 w 212"/>
                <a:gd name="T1" fmla="*/ 66 h 200"/>
                <a:gd name="T2" fmla="*/ 212 w 212"/>
                <a:gd name="T3" fmla="*/ 116 h 200"/>
                <a:gd name="T4" fmla="*/ 193 w 212"/>
                <a:gd name="T5" fmla="*/ 47 h 200"/>
                <a:gd name="T6" fmla="*/ 212 w 212"/>
                <a:gd name="T7" fmla="*/ 9 h 200"/>
                <a:gd name="T8" fmla="*/ 118 w 212"/>
                <a:gd name="T9" fmla="*/ 3 h 200"/>
                <a:gd name="T10" fmla="*/ 87 w 212"/>
                <a:gd name="T11" fmla="*/ 3 h 200"/>
                <a:gd name="T12" fmla="*/ 56 w 212"/>
                <a:gd name="T13" fmla="*/ 3 h 200"/>
                <a:gd name="T14" fmla="*/ 18 w 212"/>
                <a:gd name="T15" fmla="*/ 0 h 200"/>
                <a:gd name="T16" fmla="*/ 6 w 212"/>
                <a:gd name="T17" fmla="*/ 6 h 200"/>
                <a:gd name="T18" fmla="*/ 0 w 212"/>
                <a:gd name="T19" fmla="*/ 28 h 200"/>
                <a:gd name="T20" fmla="*/ 0 w 212"/>
                <a:gd name="T21" fmla="*/ 62 h 200"/>
                <a:gd name="T22" fmla="*/ 3 w 212"/>
                <a:gd name="T23" fmla="*/ 122 h 200"/>
                <a:gd name="T24" fmla="*/ 3 w 212"/>
                <a:gd name="T25" fmla="*/ 190 h 200"/>
                <a:gd name="T26" fmla="*/ 18 w 212"/>
                <a:gd name="T27" fmla="*/ 193 h 200"/>
                <a:gd name="T28" fmla="*/ 34 w 212"/>
                <a:gd name="T29" fmla="*/ 200 h 200"/>
                <a:gd name="T30" fmla="*/ 75 w 212"/>
                <a:gd name="T31" fmla="*/ 193 h 200"/>
                <a:gd name="T32" fmla="*/ 65 w 212"/>
                <a:gd name="T33" fmla="*/ 75 h 200"/>
                <a:gd name="T34" fmla="*/ 75 w 212"/>
                <a:gd name="T35" fmla="*/ 62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2" h="200">
                  <a:moveTo>
                    <a:pt x="71" y="66"/>
                  </a:moveTo>
                  <a:lnTo>
                    <a:pt x="212" y="116"/>
                  </a:lnTo>
                  <a:lnTo>
                    <a:pt x="193" y="47"/>
                  </a:lnTo>
                  <a:lnTo>
                    <a:pt x="212" y="9"/>
                  </a:lnTo>
                  <a:lnTo>
                    <a:pt x="118" y="3"/>
                  </a:lnTo>
                  <a:lnTo>
                    <a:pt x="87" y="3"/>
                  </a:lnTo>
                  <a:lnTo>
                    <a:pt x="56" y="3"/>
                  </a:lnTo>
                  <a:lnTo>
                    <a:pt x="18" y="0"/>
                  </a:lnTo>
                  <a:lnTo>
                    <a:pt x="6" y="6"/>
                  </a:lnTo>
                  <a:lnTo>
                    <a:pt x="0" y="28"/>
                  </a:lnTo>
                  <a:lnTo>
                    <a:pt x="0" y="62"/>
                  </a:lnTo>
                  <a:lnTo>
                    <a:pt x="3" y="122"/>
                  </a:lnTo>
                  <a:lnTo>
                    <a:pt x="3" y="190"/>
                  </a:lnTo>
                  <a:lnTo>
                    <a:pt x="18" y="193"/>
                  </a:lnTo>
                  <a:lnTo>
                    <a:pt x="34" y="200"/>
                  </a:lnTo>
                  <a:lnTo>
                    <a:pt x="75" y="193"/>
                  </a:lnTo>
                  <a:lnTo>
                    <a:pt x="65" y="75"/>
                  </a:lnTo>
                  <a:lnTo>
                    <a:pt x="75" y="62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275" name="Freeform 99"/>
            <p:cNvSpPr>
              <a:spLocks/>
            </p:cNvSpPr>
            <p:nvPr/>
          </p:nvSpPr>
          <p:spPr bwMode="auto">
            <a:xfrm>
              <a:off x="5320" y="845"/>
              <a:ext cx="71" cy="87"/>
            </a:xfrm>
            <a:custGeom>
              <a:avLst/>
              <a:gdLst>
                <a:gd name="T0" fmla="*/ 71 w 71"/>
                <a:gd name="T1" fmla="*/ 15 h 87"/>
                <a:gd name="T2" fmla="*/ 65 w 71"/>
                <a:gd name="T3" fmla="*/ 3 h 87"/>
                <a:gd name="T4" fmla="*/ 53 w 71"/>
                <a:gd name="T5" fmla="*/ 0 h 87"/>
                <a:gd name="T6" fmla="*/ 43 w 71"/>
                <a:gd name="T7" fmla="*/ 3 h 87"/>
                <a:gd name="T8" fmla="*/ 31 w 71"/>
                <a:gd name="T9" fmla="*/ 9 h 87"/>
                <a:gd name="T10" fmla="*/ 18 w 71"/>
                <a:gd name="T11" fmla="*/ 15 h 87"/>
                <a:gd name="T12" fmla="*/ 9 w 71"/>
                <a:gd name="T13" fmla="*/ 34 h 87"/>
                <a:gd name="T14" fmla="*/ 0 w 71"/>
                <a:gd name="T15" fmla="*/ 59 h 87"/>
                <a:gd name="T16" fmla="*/ 3 w 71"/>
                <a:gd name="T17" fmla="*/ 87 h 87"/>
                <a:gd name="T18" fmla="*/ 12 w 71"/>
                <a:gd name="T19" fmla="*/ 72 h 87"/>
                <a:gd name="T20" fmla="*/ 68 w 71"/>
                <a:gd name="T21" fmla="*/ 56 h 87"/>
                <a:gd name="T22" fmla="*/ 71 w 71"/>
                <a:gd name="T23" fmla="*/ 15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1" h="87">
                  <a:moveTo>
                    <a:pt x="71" y="15"/>
                  </a:moveTo>
                  <a:lnTo>
                    <a:pt x="65" y="3"/>
                  </a:lnTo>
                  <a:lnTo>
                    <a:pt x="53" y="0"/>
                  </a:lnTo>
                  <a:lnTo>
                    <a:pt x="43" y="3"/>
                  </a:lnTo>
                  <a:lnTo>
                    <a:pt x="31" y="9"/>
                  </a:lnTo>
                  <a:lnTo>
                    <a:pt x="18" y="15"/>
                  </a:lnTo>
                  <a:lnTo>
                    <a:pt x="9" y="34"/>
                  </a:lnTo>
                  <a:lnTo>
                    <a:pt x="0" y="59"/>
                  </a:lnTo>
                  <a:lnTo>
                    <a:pt x="3" y="87"/>
                  </a:lnTo>
                  <a:lnTo>
                    <a:pt x="12" y="72"/>
                  </a:lnTo>
                  <a:lnTo>
                    <a:pt x="68" y="56"/>
                  </a:lnTo>
                  <a:lnTo>
                    <a:pt x="71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276" name="Freeform 100"/>
            <p:cNvSpPr>
              <a:spLocks/>
            </p:cNvSpPr>
            <p:nvPr/>
          </p:nvSpPr>
          <p:spPr bwMode="auto">
            <a:xfrm>
              <a:off x="5320" y="845"/>
              <a:ext cx="71" cy="87"/>
            </a:xfrm>
            <a:custGeom>
              <a:avLst/>
              <a:gdLst>
                <a:gd name="T0" fmla="*/ 71 w 71"/>
                <a:gd name="T1" fmla="*/ 15 h 87"/>
                <a:gd name="T2" fmla="*/ 65 w 71"/>
                <a:gd name="T3" fmla="*/ 3 h 87"/>
                <a:gd name="T4" fmla="*/ 53 w 71"/>
                <a:gd name="T5" fmla="*/ 0 h 87"/>
                <a:gd name="T6" fmla="*/ 43 w 71"/>
                <a:gd name="T7" fmla="*/ 3 h 87"/>
                <a:gd name="T8" fmla="*/ 31 w 71"/>
                <a:gd name="T9" fmla="*/ 9 h 87"/>
                <a:gd name="T10" fmla="*/ 18 w 71"/>
                <a:gd name="T11" fmla="*/ 15 h 87"/>
                <a:gd name="T12" fmla="*/ 9 w 71"/>
                <a:gd name="T13" fmla="*/ 34 h 87"/>
                <a:gd name="T14" fmla="*/ 0 w 71"/>
                <a:gd name="T15" fmla="*/ 59 h 87"/>
                <a:gd name="T16" fmla="*/ 3 w 71"/>
                <a:gd name="T17" fmla="*/ 87 h 87"/>
                <a:gd name="T18" fmla="*/ 12 w 71"/>
                <a:gd name="T19" fmla="*/ 72 h 87"/>
                <a:gd name="T20" fmla="*/ 68 w 71"/>
                <a:gd name="T21" fmla="*/ 56 h 87"/>
                <a:gd name="T22" fmla="*/ 71 w 71"/>
                <a:gd name="T23" fmla="*/ 15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1" h="87">
                  <a:moveTo>
                    <a:pt x="71" y="15"/>
                  </a:moveTo>
                  <a:lnTo>
                    <a:pt x="65" y="3"/>
                  </a:lnTo>
                  <a:lnTo>
                    <a:pt x="53" y="0"/>
                  </a:lnTo>
                  <a:lnTo>
                    <a:pt x="43" y="3"/>
                  </a:lnTo>
                  <a:lnTo>
                    <a:pt x="31" y="9"/>
                  </a:lnTo>
                  <a:lnTo>
                    <a:pt x="18" y="15"/>
                  </a:lnTo>
                  <a:lnTo>
                    <a:pt x="9" y="34"/>
                  </a:lnTo>
                  <a:lnTo>
                    <a:pt x="0" y="59"/>
                  </a:lnTo>
                  <a:lnTo>
                    <a:pt x="3" y="87"/>
                  </a:lnTo>
                  <a:lnTo>
                    <a:pt x="12" y="72"/>
                  </a:lnTo>
                  <a:lnTo>
                    <a:pt x="68" y="56"/>
                  </a:lnTo>
                  <a:lnTo>
                    <a:pt x="71" y="15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77" name="Freeform 101"/>
            <p:cNvSpPr>
              <a:spLocks/>
            </p:cNvSpPr>
            <p:nvPr/>
          </p:nvSpPr>
          <p:spPr bwMode="auto">
            <a:xfrm>
              <a:off x="5238" y="851"/>
              <a:ext cx="219" cy="409"/>
            </a:xfrm>
            <a:custGeom>
              <a:avLst/>
              <a:gdLst>
                <a:gd name="T0" fmla="*/ 150 w 219"/>
                <a:gd name="T1" fmla="*/ 0 h 409"/>
                <a:gd name="T2" fmla="*/ 135 w 219"/>
                <a:gd name="T3" fmla="*/ 6 h 409"/>
                <a:gd name="T4" fmla="*/ 119 w 219"/>
                <a:gd name="T5" fmla="*/ 9 h 409"/>
                <a:gd name="T6" fmla="*/ 106 w 219"/>
                <a:gd name="T7" fmla="*/ 22 h 409"/>
                <a:gd name="T8" fmla="*/ 100 w 219"/>
                <a:gd name="T9" fmla="*/ 28 h 409"/>
                <a:gd name="T10" fmla="*/ 91 w 219"/>
                <a:gd name="T11" fmla="*/ 41 h 409"/>
                <a:gd name="T12" fmla="*/ 85 w 219"/>
                <a:gd name="T13" fmla="*/ 50 h 409"/>
                <a:gd name="T14" fmla="*/ 75 w 219"/>
                <a:gd name="T15" fmla="*/ 62 h 409"/>
                <a:gd name="T16" fmla="*/ 66 w 219"/>
                <a:gd name="T17" fmla="*/ 144 h 409"/>
                <a:gd name="T18" fmla="*/ 44 w 219"/>
                <a:gd name="T19" fmla="*/ 197 h 409"/>
                <a:gd name="T20" fmla="*/ 22 w 219"/>
                <a:gd name="T21" fmla="*/ 243 h 409"/>
                <a:gd name="T22" fmla="*/ 0 w 219"/>
                <a:gd name="T23" fmla="*/ 290 h 409"/>
                <a:gd name="T24" fmla="*/ 4 w 219"/>
                <a:gd name="T25" fmla="*/ 315 h 409"/>
                <a:gd name="T26" fmla="*/ 10 w 219"/>
                <a:gd name="T27" fmla="*/ 340 h 409"/>
                <a:gd name="T28" fmla="*/ 16 w 219"/>
                <a:gd name="T29" fmla="*/ 362 h 409"/>
                <a:gd name="T30" fmla="*/ 22 w 219"/>
                <a:gd name="T31" fmla="*/ 374 h 409"/>
                <a:gd name="T32" fmla="*/ 28 w 219"/>
                <a:gd name="T33" fmla="*/ 390 h 409"/>
                <a:gd name="T34" fmla="*/ 69 w 219"/>
                <a:gd name="T35" fmla="*/ 402 h 409"/>
                <a:gd name="T36" fmla="*/ 94 w 219"/>
                <a:gd name="T37" fmla="*/ 409 h 409"/>
                <a:gd name="T38" fmla="*/ 150 w 219"/>
                <a:gd name="T39" fmla="*/ 324 h 409"/>
                <a:gd name="T40" fmla="*/ 178 w 219"/>
                <a:gd name="T41" fmla="*/ 271 h 409"/>
                <a:gd name="T42" fmla="*/ 219 w 219"/>
                <a:gd name="T43" fmla="*/ 215 h 409"/>
                <a:gd name="T44" fmla="*/ 219 w 219"/>
                <a:gd name="T45" fmla="*/ 178 h 409"/>
                <a:gd name="T46" fmla="*/ 216 w 219"/>
                <a:gd name="T47" fmla="*/ 125 h 409"/>
                <a:gd name="T48" fmla="*/ 213 w 219"/>
                <a:gd name="T49" fmla="*/ 72 h 409"/>
                <a:gd name="T50" fmla="*/ 209 w 219"/>
                <a:gd name="T51" fmla="*/ 53 h 409"/>
                <a:gd name="T52" fmla="*/ 200 w 219"/>
                <a:gd name="T53" fmla="*/ 34 h 409"/>
                <a:gd name="T54" fmla="*/ 191 w 219"/>
                <a:gd name="T55" fmla="*/ 19 h 409"/>
                <a:gd name="T56" fmla="*/ 172 w 219"/>
                <a:gd name="T57" fmla="*/ 9 h 409"/>
                <a:gd name="T58" fmla="*/ 163 w 219"/>
                <a:gd name="T59" fmla="*/ 6 h 409"/>
                <a:gd name="T60" fmla="*/ 150 w 219"/>
                <a:gd name="T61" fmla="*/ 0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19" h="409">
                  <a:moveTo>
                    <a:pt x="150" y="0"/>
                  </a:moveTo>
                  <a:lnTo>
                    <a:pt x="135" y="6"/>
                  </a:lnTo>
                  <a:lnTo>
                    <a:pt x="119" y="9"/>
                  </a:lnTo>
                  <a:lnTo>
                    <a:pt x="106" y="22"/>
                  </a:lnTo>
                  <a:lnTo>
                    <a:pt x="100" y="28"/>
                  </a:lnTo>
                  <a:lnTo>
                    <a:pt x="91" y="41"/>
                  </a:lnTo>
                  <a:lnTo>
                    <a:pt x="85" y="50"/>
                  </a:lnTo>
                  <a:lnTo>
                    <a:pt x="75" y="62"/>
                  </a:lnTo>
                  <a:lnTo>
                    <a:pt x="66" y="144"/>
                  </a:lnTo>
                  <a:lnTo>
                    <a:pt x="44" y="197"/>
                  </a:lnTo>
                  <a:lnTo>
                    <a:pt x="22" y="243"/>
                  </a:lnTo>
                  <a:lnTo>
                    <a:pt x="0" y="290"/>
                  </a:lnTo>
                  <a:lnTo>
                    <a:pt x="4" y="315"/>
                  </a:lnTo>
                  <a:lnTo>
                    <a:pt x="10" y="340"/>
                  </a:lnTo>
                  <a:lnTo>
                    <a:pt x="16" y="362"/>
                  </a:lnTo>
                  <a:lnTo>
                    <a:pt x="22" y="374"/>
                  </a:lnTo>
                  <a:lnTo>
                    <a:pt x="28" y="390"/>
                  </a:lnTo>
                  <a:lnTo>
                    <a:pt x="69" y="402"/>
                  </a:lnTo>
                  <a:lnTo>
                    <a:pt x="94" y="409"/>
                  </a:lnTo>
                  <a:lnTo>
                    <a:pt x="150" y="324"/>
                  </a:lnTo>
                  <a:lnTo>
                    <a:pt x="178" y="271"/>
                  </a:lnTo>
                  <a:lnTo>
                    <a:pt x="219" y="215"/>
                  </a:lnTo>
                  <a:lnTo>
                    <a:pt x="219" y="178"/>
                  </a:lnTo>
                  <a:lnTo>
                    <a:pt x="216" y="125"/>
                  </a:lnTo>
                  <a:lnTo>
                    <a:pt x="213" y="72"/>
                  </a:lnTo>
                  <a:lnTo>
                    <a:pt x="209" y="53"/>
                  </a:lnTo>
                  <a:lnTo>
                    <a:pt x="200" y="34"/>
                  </a:lnTo>
                  <a:lnTo>
                    <a:pt x="191" y="19"/>
                  </a:lnTo>
                  <a:lnTo>
                    <a:pt x="172" y="9"/>
                  </a:lnTo>
                  <a:lnTo>
                    <a:pt x="163" y="6"/>
                  </a:lnTo>
                  <a:lnTo>
                    <a:pt x="150" y="0"/>
                  </a:lnTo>
                  <a:close/>
                </a:path>
              </a:pathLst>
            </a:custGeom>
            <a:solidFill>
              <a:srgbClr val="B7B79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278" name="Freeform 102"/>
            <p:cNvSpPr>
              <a:spLocks/>
            </p:cNvSpPr>
            <p:nvPr/>
          </p:nvSpPr>
          <p:spPr bwMode="auto">
            <a:xfrm>
              <a:off x="5238" y="851"/>
              <a:ext cx="219" cy="409"/>
            </a:xfrm>
            <a:custGeom>
              <a:avLst/>
              <a:gdLst>
                <a:gd name="T0" fmla="*/ 150 w 219"/>
                <a:gd name="T1" fmla="*/ 0 h 409"/>
                <a:gd name="T2" fmla="*/ 135 w 219"/>
                <a:gd name="T3" fmla="*/ 6 h 409"/>
                <a:gd name="T4" fmla="*/ 119 w 219"/>
                <a:gd name="T5" fmla="*/ 9 h 409"/>
                <a:gd name="T6" fmla="*/ 106 w 219"/>
                <a:gd name="T7" fmla="*/ 22 h 409"/>
                <a:gd name="T8" fmla="*/ 100 w 219"/>
                <a:gd name="T9" fmla="*/ 28 h 409"/>
                <a:gd name="T10" fmla="*/ 91 w 219"/>
                <a:gd name="T11" fmla="*/ 41 h 409"/>
                <a:gd name="T12" fmla="*/ 85 w 219"/>
                <a:gd name="T13" fmla="*/ 50 h 409"/>
                <a:gd name="T14" fmla="*/ 75 w 219"/>
                <a:gd name="T15" fmla="*/ 62 h 409"/>
                <a:gd name="T16" fmla="*/ 66 w 219"/>
                <a:gd name="T17" fmla="*/ 144 h 409"/>
                <a:gd name="T18" fmla="*/ 44 w 219"/>
                <a:gd name="T19" fmla="*/ 197 h 409"/>
                <a:gd name="T20" fmla="*/ 22 w 219"/>
                <a:gd name="T21" fmla="*/ 243 h 409"/>
                <a:gd name="T22" fmla="*/ 0 w 219"/>
                <a:gd name="T23" fmla="*/ 290 h 409"/>
                <a:gd name="T24" fmla="*/ 4 w 219"/>
                <a:gd name="T25" fmla="*/ 315 h 409"/>
                <a:gd name="T26" fmla="*/ 10 w 219"/>
                <a:gd name="T27" fmla="*/ 340 h 409"/>
                <a:gd name="T28" fmla="*/ 16 w 219"/>
                <a:gd name="T29" fmla="*/ 362 h 409"/>
                <a:gd name="T30" fmla="*/ 22 w 219"/>
                <a:gd name="T31" fmla="*/ 374 h 409"/>
                <a:gd name="T32" fmla="*/ 28 w 219"/>
                <a:gd name="T33" fmla="*/ 390 h 409"/>
                <a:gd name="T34" fmla="*/ 69 w 219"/>
                <a:gd name="T35" fmla="*/ 402 h 409"/>
                <a:gd name="T36" fmla="*/ 94 w 219"/>
                <a:gd name="T37" fmla="*/ 409 h 409"/>
                <a:gd name="T38" fmla="*/ 150 w 219"/>
                <a:gd name="T39" fmla="*/ 324 h 409"/>
                <a:gd name="T40" fmla="*/ 178 w 219"/>
                <a:gd name="T41" fmla="*/ 271 h 409"/>
                <a:gd name="T42" fmla="*/ 219 w 219"/>
                <a:gd name="T43" fmla="*/ 215 h 409"/>
                <a:gd name="T44" fmla="*/ 219 w 219"/>
                <a:gd name="T45" fmla="*/ 178 h 409"/>
                <a:gd name="T46" fmla="*/ 216 w 219"/>
                <a:gd name="T47" fmla="*/ 125 h 409"/>
                <a:gd name="T48" fmla="*/ 213 w 219"/>
                <a:gd name="T49" fmla="*/ 72 h 409"/>
                <a:gd name="T50" fmla="*/ 209 w 219"/>
                <a:gd name="T51" fmla="*/ 53 h 409"/>
                <a:gd name="T52" fmla="*/ 200 w 219"/>
                <a:gd name="T53" fmla="*/ 34 h 409"/>
                <a:gd name="T54" fmla="*/ 191 w 219"/>
                <a:gd name="T55" fmla="*/ 19 h 409"/>
                <a:gd name="T56" fmla="*/ 172 w 219"/>
                <a:gd name="T57" fmla="*/ 9 h 409"/>
                <a:gd name="T58" fmla="*/ 163 w 219"/>
                <a:gd name="T59" fmla="*/ 6 h 409"/>
                <a:gd name="T60" fmla="*/ 150 w 219"/>
                <a:gd name="T61" fmla="*/ 0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19" h="409">
                  <a:moveTo>
                    <a:pt x="150" y="0"/>
                  </a:moveTo>
                  <a:lnTo>
                    <a:pt x="135" y="6"/>
                  </a:lnTo>
                  <a:lnTo>
                    <a:pt x="119" y="9"/>
                  </a:lnTo>
                  <a:lnTo>
                    <a:pt x="106" y="22"/>
                  </a:lnTo>
                  <a:lnTo>
                    <a:pt x="100" y="28"/>
                  </a:lnTo>
                  <a:lnTo>
                    <a:pt x="91" y="41"/>
                  </a:lnTo>
                  <a:lnTo>
                    <a:pt x="85" y="50"/>
                  </a:lnTo>
                  <a:lnTo>
                    <a:pt x="75" y="62"/>
                  </a:lnTo>
                  <a:lnTo>
                    <a:pt x="66" y="144"/>
                  </a:lnTo>
                  <a:lnTo>
                    <a:pt x="44" y="197"/>
                  </a:lnTo>
                  <a:lnTo>
                    <a:pt x="22" y="243"/>
                  </a:lnTo>
                  <a:lnTo>
                    <a:pt x="0" y="290"/>
                  </a:lnTo>
                  <a:lnTo>
                    <a:pt x="4" y="315"/>
                  </a:lnTo>
                  <a:lnTo>
                    <a:pt x="10" y="340"/>
                  </a:lnTo>
                  <a:lnTo>
                    <a:pt x="16" y="362"/>
                  </a:lnTo>
                  <a:lnTo>
                    <a:pt x="22" y="374"/>
                  </a:lnTo>
                  <a:lnTo>
                    <a:pt x="28" y="390"/>
                  </a:lnTo>
                  <a:lnTo>
                    <a:pt x="69" y="402"/>
                  </a:lnTo>
                  <a:lnTo>
                    <a:pt x="94" y="409"/>
                  </a:lnTo>
                  <a:lnTo>
                    <a:pt x="150" y="324"/>
                  </a:lnTo>
                  <a:lnTo>
                    <a:pt x="178" y="271"/>
                  </a:lnTo>
                  <a:lnTo>
                    <a:pt x="219" y="215"/>
                  </a:lnTo>
                  <a:lnTo>
                    <a:pt x="219" y="178"/>
                  </a:lnTo>
                  <a:lnTo>
                    <a:pt x="216" y="125"/>
                  </a:lnTo>
                  <a:lnTo>
                    <a:pt x="213" y="72"/>
                  </a:lnTo>
                  <a:lnTo>
                    <a:pt x="209" y="53"/>
                  </a:lnTo>
                  <a:lnTo>
                    <a:pt x="200" y="34"/>
                  </a:lnTo>
                  <a:lnTo>
                    <a:pt x="191" y="19"/>
                  </a:lnTo>
                  <a:lnTo>
                    <a:pt x="172" y="9"/>
                  </a:lnTo>
                  <a:lnTo>
                    <a:pt x="163" y="6"/>
                  </a:lnTo>
                  <a:lnTo>
                    <a:pt x="150" y="0"/>
                  </a:lnTo>
                  <a:close/>
                </a:path>
              </a:pathLst>
            </a:custGeom>
            <a:solidFill>
              <a:srgbClr val="B7B79D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79" name="Freeform 103"/>
            <p:cNvSpPr>
              <a:spLocks/>
            </p:cNvSpPr>
            <p:nvPr/>
          </p:nvSpPr>
          <p:spPr bwMode="auto">
            <a:xfrm>
              <a:off x="5126" y="913"/>
              <a:ext cx="228" cy="184"/>
            </a:xfrm>
            <a:custGeom>
              <a:avLst/>
              <a:gdLst>
                <a:gd name="T0" fmla="*/ 190 w 228"/>
                <a:gd name="T1" fmla="*/ 0 h 184"/>
                <a:gd name="T2" fmla="*/ 218 w 228"/>
                <a:gd name="T3" fmla="*/ 25 h 184"/>
                <a:gd name="T4" fmla="*/ 225 w 228"/>
                <a:gd name="T5" fmla="*/ 41 h 184"/>
                <a:gd name="T6" fmla="*/ 225 w 228"/>
                <a:gd name="T7" fmla="*/ 63 h 184"/>
                <a:gd name="T8" fmla="*/ 228 w 228"/>
                <a:gd name="T9" fmla="*/ 82 h 184"/>
                <a:gd name="T10" fmla="*/ 218 w 228"/>
                <a:gd name="T11" fmla="*/ 122 h 184"/>
                <a:gd name="T12" fmla="*/ 194 w 228"/>
                <a:gd name="T13" fmla="*/ 144 h 184"/>
                <a:gd name="T14" fmla="*/ 165 w 228"/>
                <a:gd name="T15" fmla="*/ 160 h 184"/>
                <a:gd name="T16" fmla="*/ 128 w 228"/>
                <a:gd name="T17" fmla="*/ 175 h 184"/>
                <a:gd name="T18" fmla="*/ 87 w 228"/>
                <a:gd name="T19" fmla="*/ 184 h 184"/>
                <a:gd name="T20" fmla="*/ 34 w 228"/>
                <a:gd name="T21" fmla="*/ 166 h 184"/>
                <a:gd name="T22" fmla="*/ 0 w 228"/>
                <a:gd name="T23" fmla="*/ 144 h 184"/>
                <a:gd name="T24" fmla="*/ 13 w 228"/>
                <a:gd name="T25" fmla="*/ 125 h 184"/>
                <a:gd name="T26" fmla="*/ 28 w 228"/>
                <a:gd name="T27" fmla="*/ 116 h 184"/>
                <a:gd name="T28" fmla="*/ 87 w 228"/>
                <a:gd name="T29" fmla="*/ 131 h 184"/>
                <a:gd name="T30" fmla="*/ 97 w 228"/>
                <a:gd name="T31" fmla="*/ 122 h 184"/>
                <a:gd name="T32" fmla="*/ 112 w 228"/>
                <a:gd name="T33" fmla="*/ 122 h 184"/>
                <a:gd name="T34" fmla="*/ 137 w 228"/>
                <a:gd name="T35" fmla="*/ 85 h 184"/>
                <a:gd name="T36" fmla="*/ 150 w 228"/>
                <a:gd name="T37" fmla="*/ 57 h 184"/>
                <a:gd name="T38" fmla="*/ 159 w 228"/>
                <a:gd name="T39" fmla="*/ 38 h 184"/>
                <a:gd name="T40" fmla="*/ 165 w 228"/>
                <a:gd name="T41" fmla="*/ 16 h 184"/>
                <a:gd name="T42" fmla="*/ 172 w 228"/>
                <a:gd name="T43" fmla="*/ 10 h 184"/>
                <a:gd name="T44" fmla="*/ 190 w 228"/>
                <a:gd name="T45" fmla="*/ 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8" h="184">
                  <a:moveTo>
                    <a:pt x="190" y="0"/>
                  </a:moveTo>
                  <a:lnTo>
                    <a:pt x="218" y="25"/>
                  </a:lnTo>
                  <a:lnTo>
                    <a:pt x="225" y="41"/>
                  </a:lnTo>
                  <a:lnTo>
                    <a:pt x="225" y="63"/>
                  </a:lnTo>
                  <a:lnTo>
                    <a:pt x="228" y="82"/>
                  </a:lnTo>
                  <a:lnTo>
                    <a:pt x="218" y="122"/>
                  </a:lnTo>
                  <a:lnTo>
                    <a:pt x="194" y="144"/>
                  </a:lnTo>
                  <a:lnTo>
                    <a:pt x="165" y="160"/>
                  </a:lnTo>
                  <a:lnTo>
                    <a:pt x="128" y="175"/>
                  </a:lnTo>
                  <a:lnTo>
                    <a:pt x="87" y="184"/>
                  </a:lnTo>
                  <a:lnTo>
                    <a:pt x="34" y="166"/>
                  </a:lnTo>
                  <a:lnTo>
                    <a:pt x="0" y="144"/>
                  </a:lnTo>
                  <a:lnTo>
                    <a:pt x="13" y="125"/>
                  </a:lnTo>
                  <a:lnTo>
                    <a:pt x="28" y="116"/>
                  </a:lnTo>
                  <a:lnTo>
                    <a:pt x="87" y="131"/>
                  </a:lnTo>
                  <a:lnTo>
                    <a:pt x="97" y="122"/>
                  </a:lnTo>
                  <a:lnTo>
                    <a:pt x="112" y="122"/>
                  </a:lnTo>
                  <a:lnTo>
                    <a:pt x="137" y="85"/>
                  </a:lnTo>
                  <a:lnTo>
                    <a:pt x="150" y="57"/>
                  </a:lnTo>
                  <a:lnTo>
                    <a:pt x="159" y="38"/>
                  </a:lnTo>
                  <a:lnTo>
                    <a:pt x="165" y="16"/>
                  </a:lnTo>
                  <a:lnTo>
                    <a:pt x="172" y="10"/>
                  </a:lnTo>
                  <a:lnTo>
                    <a:pt x="190" y="0"/>
                  </a:lnTo>
                  <a:close/>
                </a:path>
              </a:pathLst>
            </a:custGeom>
            <a:solidFill>
              <a:srgbClr val="B7B79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280" name="Freeform 104"/>
            <p:cNvSpPr>
              <a:spLocks/>
            </p:cNvSpPr>
            <p:nvPr/>
          </p:nvSpPr>
          <p:spPr bwMode="auto">
            <a:xfrm>
              <a:off x="5126" y="913"/>
              <a:ext cx="228" cy="184"/>
            </a:xfrm>
            <a:custGeom>
              <a:avLst/>
              <a:gdLst>
                <a:gd name="T0" fmla="*/ 190 w 228"/>
                <a:gd name="T1" fmla="*/ 0 h 184"/>
                <a:gd name="T2" fmla="*/ 218 w 228"/>
                <a:gd name="T3" fmla="*/ 25 h 184"/>
                <a:gd name="T4" fmla="*/ 225 w 228"/>
                <a:gd name="T5" fmla="*/ 41 h 184"/>
                <a:gd name="T6" fmla="*/ 225 w 228"/>
                <a:gd name="T7" fmla="*/ 63 h 184"/>
                <a:gd name="T8" fmla="*/ 228 w 228"/>
                <a:gd name="T9" fmla="*/ 82 h 184"/>
                <a:gd name="T10" fmla="*/ 218 w 228"/>
                <a:gd name="T11" fmla="*/ 122 h 184"/>
                <a:gd name="T12" fmla="*/ 194 w 228"/>
                <a:gd name="T13" fmla="*/ 144 h 184"/>
                <a:gd name="T14" fmla="*/ 165 w 228"/>
                <a:gd name="T15" fmla="*/ 160 h 184"/>
                <a:gd name="T16" fmla="*/ 128 w 228"/>
                <a:gd name="T17" fmla="*/ 175 h 184"/>
                <a:gd name="T18" fmla="*/ 87 w 228"/>
                <a:gd name="T19" fmla="*/ 184 h 184"/>
                <a:gd name="T20" fmla="*/ 34 w 228"/>
                <a:gd name="T21" fmla="*/ 166 h 184"/>
                <a:gd name="T22" fmla="*/ 0 w 228"/>
                <a:gd name="T23" fmla="*/ 144 h 184"/>
                <a:gd name="T24" fmla="*/ 13 w 228"/>
                <a:gd name="T25" fmla="*/ 125 h 184"/>
                <a:gd name="T26" fmla="*/ 28 w 228"/>
                <a:gd name="T27" fmla="*/ 116 h 184"/>
                <a:gd name="T28" fmla="*/ 87 w 228"/>
                <a:gd name="T29" fmla="*/ 131 h 184"/>
                <a:gd name="T30" fmla="*/ 97 w 228"/>
                <a:gd name="T31" fmla="*/ 122 h 184"/>
                <a:gd name="T32" fmla="*/ 112 w 228"/>
                <a:gd name="T33" fmla="*/ 122 h 184"/>
                <a:gd name="T34" fmla="*/ 137 w 228"/>
                <a:gd name="T35" fmla="*/ 85 h 184"/>
                <a:gd name="T36" fmla="*/ 150 w 228"/>
                <a:gd name="T37" fmla="*/ 57 h 184"/>
                <a:gd name="T38" fmla="*/ 159 w 228"/>
                <a:gd name="T39" fmla="*/ 38 h 184"/>
                <a:gd name="T40" fmla="*/ 165 w 228"/>
                <a:gd name="T41" fmla="*/ 16 h 184"/>
                <a:gd name="T42" fmla="*/ 172 w 228"/>
                <a:gd name="T43" fmla="*/ 10 h 184"/>
                <a:gd name="T44" fmla="*/ 190 w 228"/>
                <a:gd name="T45" fmla="*/ 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8" h="184">
                  <a:moveTo>
                    <a:pt x="190" y="0"/>
                  </a:moveTo>
                  <a:lnTo>
                    <a:pt x="218" y="25"/>
                  </a:lnTo>
                  <a:lnTo>
                    <a:pt x="225" y="41"/>
                  </a:lnTo>
                  <a:lnTo>
                    <a:pt x="225" y="63"/>
                  </a:lnTo>
                  <a:lnTo>
                    <a:pt x="228" y="82"/>
                  </a:lnTo>
                  <a:lnTo>
                    <a:pt x="218" y="122"/>
                  </a:lnTo>
                  <a:lnTo>
                    <a:pt x="194" y="144"/>
                  </a:lnTo>
                  <a:lnTo>
                    <a:pt x="165" y="160"/>
                  </a:lnTo>
                  <a:lnTo>
                    <a:pt x="128" y="175"/>
                  </a:lnTo>
                  <a:lnTo>
                    <a:pt x="87" y="184"/>
                  </a:lnTo>
                  <a:lnTo>
                    <a:pt x="34" y="166"/>
                  </a:lnTo>
                  <a:lnTo>
                    <a:pt x="0" y="144"/>
                  </a:lnTo>
                  <a:lnTo>
                    <a:pt x="13" y="125"/>
                  </a:lnTo>
                  <a:lnTo>
                    <a:pt x="28" y="116"/>
                  </a:lnTo>
                  <a:lnTo>
                    <a:pt x="87" y="131"/>
                  </a:lnTo>
                  <a:lnTo>
                    <a:pt x="97" y="122"/>
                  </a:lnTo>
                  <a:lnTo>
                    <a:pt x="112" y="122"/>
                  </a:lnTo>
                  <a:lnTo>
                    <a:pt x="137" y="85"/>
                  </a:lnTo>
                  <a:lnTo>
                    <a:pt x="150" y="57"/>
                  </a:lnTo>
                  <a:lnTo>
                    <a:pt x="159" y="38"/>
                  </a:lnTo>
                  <a:lnTo>
                    <a:pt x="165" y="16"/>
                  </a:lnTo>
                  <a:lnTo>
                    <a:pt x="172" y="10"/>
                  </a:lnTo>
                  <a:lnTo>
                    <a:pt x="190" y="0"/>
                  </a:lnTo>
                  <a:close/>
                </a:path>
              </a:pathLst>
            </a:custGeom>
            <a:solidFill>
              <a:srgbClr val="B7B79D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81" name="Freeform 105"/>
            <p:cNvSpPr>
              <a:spLocks/>
            </p:cNvSpPr>
            <p:nvPr/>
          </p:nvSpPr>
          <p:spPr bwMode="auto">
            <a:xfrm>
              <a:off x="5326" y="998"/>
              <a:ext cx="184" cy="262"/>
            </a:xfrm>
            <a:custGeom>
              <a:avLst/>
              <a:gdLst>
                <a:gd name="T0" fmla="*/ 162 w 184"/>
                <a:gd name="T1" fmla="*/ 0 h 262"/>
                <a:gd name="T2" fmla="*/ 143 w 184"/>
                <a:gd name="T3" fmla="*/ 28 h 262"/>
                <a:gd name="T4" fmla="*/ 100 w 184"/>
                <a:gd name="T5" fmla="*/ 46 h 262"/>
                <a:gd name="T6" fmla="*/ 43 w 184"/>
                <a:gd name="T7" fmla="*/ 177 h 262"/>
                <a:gd name="T8" fmla="*/ 22 w 184"/>
                <a:gd name="T9" fmla="*/ 212 h 262"/>
                <a:gd name="T10" fmla="*/ 0 w 184"/>
                <a:gd name="T11" fmla="*/ 262 h 262"/>
                <a:gd name="T12" fmla="*/ 40 w 184"/>
                <a:gd name="T13" fmla="*/ 262 h 262"/>
                <a:gd name="T14" fmla="*/ 100 w 184"/>
                <a:gd name="T15" fmla="*/ 224 h 262"/>
                <a:gd name="T16" fmla="*/ 184 w 184"/>
                <a:gd name="T17" fmla="*/ 0 h 262"/>
                <a:gd name="T18" fmla="*/ 162 w 184"/>
                <a:gd name="T19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4" h="262">
                  <a:moveTo>
                    <a:pt x="162" y="0"/>
                  </a:moveTo>
                  <a:lnTo>
                    <a:pt x="143" y="28"/>
                  </a:lnTo>
                  <a:lnTo>
                    <a:pt x="100" y="46"/>
                  </a:lnTo>
                  <a:lnTo>
                    <a:pt x="43" y="177"/>
                  </a:lnTo>
                  <a:lnTo>
                    <a:pt x="22" y="212"/>
                  </a:lnTo>
                  <a:lnTo>
                    <a:pt x="0" y="262"/>
                  </a:lnTo>
                  <a:lnTo>
                    <a:pt x="40" y="262"/>
                  </a:lnTo>
                  <a:lnTo>
                    <a:pt x="100" y="224"/>
                  </a:lnTo>
                  <a:lnTo>
                    <a:pt x="184" y="0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807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282" name="Freeform 106"/>
            <p:cNvSpPr>
              <a:spLocks/>
            </p:cNvSpPr>
            <p:nvPr/>
          </p:nvSpPr>
          <p:spPr bwMode="auto">
            <a:xfrm>
              <a:off x="5326" y="998"/>
              <a:ext cx="184" cy="262"/>
            </a:xfrm>
            <a:custGeom>
              <a:avLst/>
              <a:gdLst>
                <a:gd name="T0" fmla="*/ 162 w 184"/>
                <a:gd name="T1" fmla="*/ 0 h 262"/>
                <a:gd name="T2" fmla="*/ 143 w 184"/>
                <a:gd name="T3" fmla="*/ 28 h 262"/>
                <a:gd name="T4" fmla="*/ 100 w 184"/>
                <a:gd name="T5" fmla="*/ 46 h 262"/>
                <a:gd name="T6" fmla="*/ 43 w 184"/>
                <a:gd name="T7" fmla="*/ 177 h 262"/>
                <a:gd name="T8" fmla="*/ 22 w 184"/>
                <a:gd name="T9" fmla="*/ 212 h 262"/>
                <a:gd name="T10" fmla="*/ 0 w 184"/>
                <a:gd name="T11" fmla="*/ 262 h 262"/>
                <a:gd name="T12" fmla="*/ 40 w 184"/>
                <a:gd name="T13" fmla="*/ 262 h 262"/>
                <a:gd name="T14" fmla="*/ 100 w 184"/>
                <a:gd name="T15" fmla="*/ 224 h 262"/>
                <a:gd name="T16" fmla="*/ 184 w 184"/>
                <a:gd name="T17" fmla="*/ 0 h 262"/>
                <a:gd name="T18" fmla="*/ 162 w 184"/>
                <a:gd name="T19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4" h="262">
                  <a:moveTo>
                    <a:pt x="162" y="0"/>
                  </a:moveTo>
                  <a:lnTo>
                    <a:pt x="143" y="28"/>
                  </a:lnTo>
                  <a:lnTo>
                    <a:pt x="100" y="46"/>
                  </a:lnTo>
                  <a:lnTo>
                    <a:pt x="43" y="177"/>
                  </a:lnTo>
                  <a:lnTo>
                    <a:pt x="22" y="212"/>
                  </a:lnTo>
                  <a:lnTo>
                    <a:pt x="0" y="262"/>
                  </a:lnTo>
                  <a:lnTo>
                    <a:pt x="40" y="262"/>
                  </a:lnTo>
                  <a:lnTo>
                    <a:pt x="100" y="224"/>
                  </a:lnTo>
                  <a:lnTo>
                    <a:pt x="184" y="0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8077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0283" name="Line 107"/>
          <p:cNvSpPr>
            <a:spLocks noChangeShapeType="1"/>
          </p:cNvSpPr>
          <p:nvPr/>
        </p:nvSpPr>
        <p:spPr bwMode="auto">
          <a:xfrm flipV="1">
            <a:off x="6629400" y="1143000"/>
            <a:ext cx="10668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84" name="Line 108"/>
          <p:cNvSpPr>
            <a:spLocks noChangeShapeType="1"/>
          </p:cNvSpPr>
          <p:nvPr/>
        </p:nvSpPr>
        <p:spPr bwMode="auto">
          <a:xfrm flipV="1">
            <a:off x="6629400" y="1447800"/>
            <a:ext cx="12954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50285" name="Picture 109" descr="EndUserLef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3336925"/>
            <a:ext cx="831850" cy="11588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286" name="Picture 110" descr="EndUserLef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3565525"/>
            <a:ext cx="831850" cy="11588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287" name="Line 111"/>
          <p:cNvSpPr>
            <a:spLocks noChangeShapeType="1"/>
          </p:cNvSpPr>
          <p:nvPr/>
        </p:nvSpPr>
        <p:spPr bwMode="auto">
          <a:xfrm flipV="1">
            <a:off x="6629400" y="3565525"/>
            <a:ext cx="10668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88" name="Line 112"/>
          <p:cNvSpPr>
            <a:spLocks noChangeShapeType="1"/>
          </p:cNvSpPr>
          <p:nvPr/>
        </p:nvSpPr>
        <p:spPr bwMode="auto">
          <a:xfrm flipV="1">
            <a:off x="6629400" y="3870325"/>
            <a:ext cx="12954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89" name="AutoShape 113"/>
          <p:cNvSpPr>
            <a:spLocks noChangeArrowheads="1"/>
          </p:cNvSpPr>
          <p:nvPr/>
        </p:nvSpPr>
        <p:spPr bwMode="auto">
          <a:xfrm>
            <a:off x="4038600" y="6096000"/>
            <a:ext cx="228600" cy="228600"/>
          </a:xfrm>
          <a:custGeom>
            <a:avLst/>
            <a:gdLst>
              <a:gd name="G0" fmla="+- 2700 0 0"/>
              <a:gd name="G1" fmla="*/ G0 2 1"/>
              <a:gd name="G2" fmla="+- 21600 0 G1"/>
              <a:gd name="G3" fmla="*/ G2 G2 1"/>
              <a:gd name="G4" fmla="*/ G0 G0 1"/>
              <a:gd name="G5" fmla="+- G3 0 G4"/>
              <a:gd name="G6" fmla="*/ G5 1 8"/>
              <a:gd name="G7" fmla="sqrt G6"/>
              <a:gd name="G8" fmla="*/ G4 1 8"/>
              <a:gd name="G9" fmla="sqrt G8"/>
              <a:gd name="G10" fmla="+- G7 G9 0"/>
              <a:gd name="G11" fmla="+- G7 0 G9"/>
              <a:gd name="G12" fmla="+- G10 10800 0"/>
              <a:gd name="G13" fmla="+- 10800 0 G10"/>
              <a:gd name="G14" fmla="+- G11 10800 0"/>
              <a:gd name="G15" fmla="+- 10800 0 G11"/>
              <a:gd name="G16" fmla="+- 21600 0 G0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699" y="9117"/>
                  <a:pt x="2699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90" name="Line 114"/>
          <p:cNvSpPr>
            <a:spLocks noChangeShapeType="1"/>
          </p:cNvSpPr>
          <p:nvPr/>
        </p:nvSpPr>
        <p:spPr bwMode="auto">
          <a:xfrm>
            <a:off x="3962400" y="48768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91" name="Line 115"/>
          <p:cNvSpPr>
            <a:spLocks noChangeShapeType="1"/>
          </p:cNvSpPr>
          <p:nvPr/>
        </p:nvSpPr>
        <p:spPr bwMode="auto">
          <a:xfrm>
            <a:off x="4343400" y="48768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92" name="Line 116"/>
          <p:cNvSpPr>
            <a:spLocks noChangeShapeType="1"/>
          </p:cNvSpPr>
          <p:nvPr/>
        </p:nvSpPr>
        <p:spPr bwMode="auto">
          <a:xfrm>
            <a:off x="3962400" y="48768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93" name="Line 117"/>
          <p:cNvSpPr>
            <a:spLocks noChangeShapeType="1"/>
          </p:cNvSpPr>
          <p:nvPr/>
        </p:nvSpPr>
        <p:spPr bwMode="auto">
          <a:xfrm>
            <a:off x="3962400" y="52578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94" name="Line 118"/>
          <p:cNvSpPr>
            <a:spLocks noChangeShapeType="1"/>
          </p:cNvSpPr>
          <p:nvPr/>
        </p:nvSpPr>
        <p:spPr bwMode="auto">
          <a:xfrm>
            <a:off x="3962400" y="56388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95" name="Text Box 119"/>
          <p:cNvSpPr txBox="1">
            <a:spLocks noChangeArrowheads="1"/>
          </p:cNvSpPr>
          <p:nvPr/>
        </p:nvSpPr>
        <p:spPr bwMode="auto">
          <a:xfrm>
            <a:off x="2590800" y="48768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CN" sz="2000" b="1">
                <a:ea typeface="宋体" charset="0"/>
                <a:cs typeface="Arial" charset="0"/>
              </a:rPr>
              <a:t>chi-DC</a:t>
            </a:r>
          </a:p>
        </p:txBody>
      </p:sp>
      <p:sp>
        <p:nvSpPr>
          <p:cNvPr id="50296" name="Oval 120"/>
          <p:cNvSpPr>
            <a:spLocks noChangeArrowheads="1"/>
          </p:cNvSpPr>
          <p:nvPr/>
        </p:nvSpPr>
        <p:spPr bwMode="auto">
          <a:xfrm>
            <a:off x="5257800" y="57150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97" name="Oval 121"/>
          <p:cNvSpPr>
            <a:spLocks noChangeArrowheads="1"/>
          </p:cNvSpPr>
          <p:nvPr/>
        </p:nvSpPr>
        <p:spPr bwMode="auto">
          <a:xfrm>
            <a:off x="5257800" y="53340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98" name="AutoShape 122"/>
          <p:cNvSpPr>
            <a:spLocks noChangeArrowheads="1"/>
          </p:cNvSpPr>
          <p:nvPr/>
        </p:nvSpPr>
        <p:spPr bwMode="auto">
          <a:xfrm>
            <a:off x="4800600" y="5334000"/>
            <a:ext cx="228600" cy="228600"/>
          </a:xfrm>
          <a:custGeom>
            <a:avLst/>
            <a:gdLst>
              <a:gd name="G0" fmla="+- 2700 0 0"/>
              <a:gd name="G1" fmla="*/ G0 2 1"/>
              <a:gd name="G2" fmla="+- 21600 0 G1"/>
              <a:gd name="G3" fmla="*/ G2 G2 1"/>
              <a:gd name="G4" fmla="*/ G0 G0 1"/>
              <a:gd name="G5" fmla="+- G3 0 G4"/>
              <a:gd name="G6" fmla="*/ G5 1 8"/>
              <a:gd name="G7" fmla="sqrt G6"/>
              <a:gd name="G8" fmla="*/ G4 1 8"/>
              <a:gd name="G9" fmla="sqrt G8"/>
              <a:gd name="G10" fmla="+- G7 G9 0"/>
              <a:gd name="G11" fmla="+- G7 0 G9"/>
              <a:gd name="G12" fmla="+- G10 10800 0"/>
              <a:gd name="G13" fmla="+- 10800 0 G10"/>
              <a:gd name="G14" fmla="+- G11 10800 0"/>
              <a:gd name="G15" fmla="+- 10800 0 G11"/>
              <a:gd name="G16" fmla="+- 21600 0 G0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699" y="9117"/>
                  <a:pt x="2699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99" name="Line 123"/>
          <p:cNvSpPr>
            <a:spLocks noChangeShapeType="1"/>
          </p:cNvSpPr>
          <p:nvPr/>
        </p:nvSpPr>
        <p:spPr bwMode="auto">
          <a:xfrm>
            <a:off x="4724400" y="48768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300" name="Oval 124"/>
          <p:cNvSpPr>
            <a:spLocks noChangeArrowheads="1"/>
          </p:cNvSpPr>
          <p:nvPr/>
        </p:nvSpPr>
        <p:spPr bwMode="auto">
          <a:xfrm>
            <a:off x="4419600" y="50292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301" name="Oval 125"/>
          <p:cNvSpPr>
            <a:spLocks noChangeArrowheads="1"/>
          </p:cNvSpPr>
          <p:nvPr/>
        </p:nvSpPr>
        <p:spPr bwMode="auto">
          <a:xfrm>
            <a:off x="4876800" y="50292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302" name="Text Box 126"/>
          <p:cNvSpPr txBox="1">
            <a:spLocks noChangeArrowheads="1"/>
          </p:cNvSpPr>
          <p:nvPr/>
        </p:nvSpPr>
        <p:spPr bwMode="auto">
          <a:xfrm>
            <a:off x="2590800" y="5241925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CN" sz="2000" b="1">
                <a:ea typeface="宋体" charset="0"/>
                <a:cs typeface="Arial" charset="0"/>
              </a:rPr>
              <a:t>chi-FO</a:t>
            </a:r>
          </a:p>
        </p:txBody>
      </p:sp>
      <p:sp>
        <p:nvSpPr>
          <p:cNvPr id="50303" name="Text Box 127"/>
          <p:cNvSpPr txBox="1">
            <a:spLocks noChangeArrowheads="1"/>
          </p:cNvSpPr>
          <p:nvPr/>
        </p:nvSpPr>
        <p:spPr bwMode="auto">
          <a:xfrm>
            <a:off x="2590800" y="560705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CN" sz="2000" b="1">
                <a:ea typeface="宋体" charset="0"/>
                <a:cs typeface="Arial" charset="0"/>
              </a:rPr>
              <a:t>nyc-DC</a:t>
            </a:r>
          </a:p>
        </p:txBody>
      </p:sp>
      <p:sp>
        <p:nvSpPr>
          <p:cNvPr id="50304" name="Text Box 128"/>
          <p:cNvSpPr txBox="1">
            <a:spLocks noChangeArrowheads="1"/>
          </p:cNvSpPr>
          <p:nvPr/>
        </p:nvSpPr>
        <p:spPr bwMode="auto">
          <a:xfrm>
            <a:off x="2590800" y="5972175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CN" sz="2000" b="1">
                <a:ea typeface="宋体" charset="0"/>
                <a:cs typeface="Arial" charset="0"/>
              </a:rPr>
              <a:t>nyc-FO</a:t>
            </a:r>
          </a:p>
        </p:txBody>
      </p:sp>
      <p:sp>
        <p:nvSpPr>
          <p:cNvPr id="50305" name="Line 129"/>
          <p:cNvSpPr>
            <a:spLocks noChangeShapeType="1"/>
          </p:cNvSpPr>
          <p:nvPr/>
        </p:nvSpPr>
        <p:spPr bwMode="auto">
          <a:xfrm>
            <a:off x="3962400" y="60198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306" name="Line 130"/>
          <p:cNvSpPr>
            <a:spLocks noChangeShapeType="1"/>
          </p:cNvSpPr>
          <p:nvPr/>
        </p:nvSpPr>
        <p:spPr bwMode="auto">
          <a:xfrm>
            <a:off x="3962400" y="60198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307" name="Line 131"/>
          <p:cNvSpPr>
            <a:spLocks noChangeShapeType="1"/>
          </p:cNvSpPr>
          <p:nvPr/>
        </p:nvSpPr>
        <p:spPr bwMode="auto">
          <a:xfrm>
            <a:off x="3962400" y="64008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308" name="Text Box 132"/>
          <p:cNvSpPr txBox="1">
            <a:spLocks noChangeArrowheads="1"/>
          </p:cNvSpPr>
          <p:nvPr/>
        </p:nvSpPr>
        <p:spPr bwMode="auto">
          <a:xfrm rot="-2319675">
            <a:off x="3886200" y="41910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ea typeface="宋体" charset="0"/>
                <a:cs typeface="Arial" charset="0"/>
              </a:rPr>
              <a:t>chi-DC</a:t>
            </a:r>
          </a:p>
        </p:txBody>
      </p:sp>
      <p:sp>
        <p:nvSpPr>
          <p:cNvPr id="50309" name="Text Box 133"/>
          <p:cNvSpPr txBox="1">
            <a:spLocks noChangeArrowheads="1"/>
          </p:cNvSpPr>
          <p:nvPr/>
        </p:nvSpPr>
        <p:spPr bwMode="auto">
          <a:xfrm rot="-2319675">
            <a:off x="4267200" y="41910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ea typeface="宋体" charset="0"/>
                <a:cs typeface="Arial" charset="0"/>
              </a:rPr>
              <a:t>chi-FO</a:t>
            </a:r>
          </a:p>
        </p:txBody>
      </p:sp>
      <p:sp>
        <p:nvSpPr>
          <p:cNvPr id="50310" name="Text Box 134"/>
          <p:cNvSpPr txBox="1">
            <a:spLocks noChangeArrowheads="1"/>
          </p:cNvSpPr>
          <p:nvPr/>
        </p:nvSpPr>
        <p:spPr bwMode="auto">
          <a:xfrm rot="-2319675">
            <a:off x="4648200" y="41910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ea typeface="宋体" charset="0"/>
                <a:cs typeface="Arial" charset="0"/>
              </a:rPr>
              <a:t>nyc-DC</a:t>
            </a:r>
          </a:p>
        </p:txBody>
      </p:sp>
      <p:sp>
        <p:nvSpPr>
          <p:cNvPr id="50311" name="Text Box 135"/>
          <p:cNvSpPr txBox="1">
            <a:spLocks noChangeArrowheads="1"/>
          </p:cNvSpPr>
          <p:nvPr/>
        </p:nvSpPr>
        <p:spPr bwMode="auto">
          <a:xfrm rot="-2319675">
            <a:off x="5029200" y="41910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ea typeface="宋体" charset="0"/>
                <a:cs typeface="Arial" charset="0"/>
              </a:rPr>
              <a:t>nyc-FO</a:t>
            </a:r>
          </a:p>
        </p:txBody>
      </p:sp>
      <p:sp>
        <p:nvSpPr>
          <p:cNvPr id="50312" name="Line 136"/>
          <p:cNvSpPr>
            <a:spLocks noChangeShapeType="1"/>
          </p:cNvSpPr>
          <p:nvPr/>
        </p:nvSpPr>
        <p:spPr bwMode="auto">
          <a:xfrm>
            <a:off x="4724400" y="48768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313" name="Line 137"/>
          <p:cNvSpPr>
            <a:spLocks noChangeShapeType="1"/>
          </p:cNvSpPr>
          <p:nvPr/>
        </p:nvSpPr>
        <p:spPr bwMode="auto">
          <a:xfrm>
            <a:off x="5105400" y="48768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314" name="Line 138"/>
          <p:cNvSpPr>
            <a:spLocks noChangeShapeType="1"/>
          </p:cNvSpPr>
          <p:nvPr/>
        </p:nvSpPr>
        <p:spPr bwMode="auto">
          <a:xfrm>
            <a:off x="5486400" y="48768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315" name="AutoShape 139"/>
          <p:cNvSpPr>
            <a:spLocks noChangeArrowheads="1"/>
          </p:cNvSpPr>
          <p:nvPr/>
        </p:nvSpPr>
        <p:spPr bwMode="auto">
          <a:xfrm>
            <a:off x="4419600" y="5715000"/>
            <a:ext cx="228600" cy="228600"/>
          </a:xfrm>
          <a:custGeom>
            <a:avLst/>
            <a:gdLst>
              <a:gd name="G0" fmla="+- 2700 0 0"/>
              <a:gd name="G1" fmla="*/ G0 2 1"/>
              <a:gd name="G2" fmla="+- 21600 0 G1"/>
              <a:gd name="G3" fmla="*/ G2 G2 1"/>
              <a:gd name="G4" fmla="*/ G0 G0 1"/>
              <a:gd name="G5" fmla="+- G3 0 G4"/>
              <a:gd name="G6" fmla="*/ G5 1 8"/>
              <a:gd name="G7" fmla="sqrt G6"/>
              <a:gd name="G8" fmla="*/ G4 1 8"/>
              <a:gd name="G9" fmla="sqrt G8"/>
              <a:gd name="G10" fmla="+- G7 G9 0"/>
              <a:gd name="G11" fmla="+- G7 0 G9"/>
              <a:gd name="G12" fmla="+- G10 10800 0"/>
              <a:gd name="G13" fmla="+- 10800 0 G10"/>
              <a:gd name="G14" fmla="+- G11 10800 0"/>
              <a:gd name="G15" fmla="+- 10800 0 G11"/>
              <a:gd name="G16" fmla="+- 21600 0 G0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699" y="9117"/>
                  <a:pt x="2699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316" name="AutoShape 140"/>
          <p:cNvSpPr>
            <a:spLocks noChangeArrowheads="1"/>
          </p:cNvSpPr>
          <p:nvPr/>
        </p:nvSpPr>
        <p:spPr bwMode="auto">
          <a:xfrm>
            <a:off x="5181600" y="4953000"/>
            <a:ext cx="228600" cy="228600"/>
          </a:xfrm>
          <a:custGeom>
            <a:avLst/>
            <a:gdLst>
              <a:gd name="G0" fmla="+- 2700 0 0"/>
              <a:gd name="G1" fmla="*/ G0 2 1"/>
              <a:gd name="G2" fmla="+- 21600 0 G1"/>
              <a:gd name="G3" fmla="*/ G2 G2 1"/>
              <a:gd name="G4" fmla="*/ G0 G0 1"/>
              <a:gd name="G5" fmla="+- G3 0 G4"/>
              <a:gd name="G6" fmla="*/ G5 1 8"/>
              <a:gd name="G7" fmla="sqrt G6"/>
              <a:gd name="G8" fmla="*/ G4 1 8"/>
              <a:gd name="G9" fmla="sqrt G8"/>
              <a:gd name="G10" fmla="+- G7 G9 0"/>
              <a:gd name="G11" fmla="+- G7 0 G9"/>
              <a:gd name="G12" fmla="+- G10 10800 0"/>
              <a:gd name="G13" fmla="+- 10800 0 G10"/>
              <a:gd name="G14" fmla="+- G11 10800 0"/>
              <a:gd name="G15" fmla="+- 10800 0 G11"/>
              <a:gd name="G16" fmla="+- 21600 0 G0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699" y="9117"/>
                  <a:pt x="2699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317" name="Oval 141"/>
          <p:cNvSpPr>
            <a:spLocks noChangeArrowheads="1"/>
          </p:cNvSpPr>
          <p:nvPr/>
        </p:nvSpPr>
        <p:spPr bwMode="auto">
          <a:xfrm>
            <a:off x="4876800" y="61722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318" name="Oval 142"/>
          <p:cNvSpPr>
            <a:spLocks noChangeArrowheads="1"/>
          </p:cNvSpPr>
          <p:nvPr/>
        </p:nvSpPr>
        <p:spPr bwMode="auto">
          <a:xfrm>
            <a:off x="4495800" y="61722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319" name="Oval 143"/>
          <p:cNvSpPr>
            <a:spLocks noChangeArrowheads="1"/>
          </p:cNvSpPr>
          <p:nvPr/>
        </p:nvSpPr>
        <p:spPr bwMode="auto">
          <a:xfrm>
            <a:off x="4114800" y="57912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320" name="Oval 144"/>
          <p:cNvSpPr>
            <a:spLocks noChangeArrowheads="1"/>
          </p:cNvSpPr>
          <p:nvPr/>
        </p:nvSpPr>
        <p:spPr bwMode="auto">
          <a:xfrm>
            <a:off x="4114800" y="53340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321" name="Text Box 145"/>
          <p:cNvSpPr txBox="1">
            <a:spLocks noChangeArrowheads="1"/>
          </p:cNvSpPr>
          <p:nvPr/>
        </p:nvSpPr>
        <p:spPr bwMode="auto">
          <a:xfrm>
            <a:off x="7086600" y="2514600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ea typeface="宋体" charset="0"/>
                <a:cs typeface="Arial" charset="0"/>
              </a:rPr>
              <a:t>Front Office</a:t>
            </a:r>
          </a:p>
        </p:txBody>
      </p:sp>
      <p:sp>
        <p:nvSpPr>
          <p:cNvPr id="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charset="0"/>
                <a:cs typeface="宋体" charset="0"/>
              </a:rPr>
              <a:t>Example 2: Access Control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13800-9833-F549-80FC-C3497A40B0B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2628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4" name="Picture 4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371600"/>
            <a:ext cx="6096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51205" name="Text Box 5"/>
          <p:cNvSpPr txBox="1">
            <a:spLocks noChangeArrowheads="1"/>
          </p:cNvSpPr>
          <p:nvPr/>
        </p:nvSpPr>
        <p:spPr bwMode="auto">
          <a:xfrm>
            <a:off x="2438400" y="1752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>
                <a:ea typeface="宋体" charset="0"/>
                <a:cs typeface="Arial" charset="0"/>
              </a:rPr>
              <a:t>R1</a:t>
            </a:r>
          </a:p>
        </p:txBody>
      </p:sp>
      <p:pic>
        <p:nvPicPr>
          <p:cNvPr id="51206" name="Picture 6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371600"/>
            <a:ext cx="6096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51207" name="Text Box 7"/>
          <p:cNvSpPr txBox="1">
            <a:spLocks noChangeArrowheads="1"/>
          </p:cNvSpPr>
          <p:nvPr/>
        </p:nvSpPr>
        <p:spPr bwMode="auto">
          <a:xfrm>
            <a:off x="6324600" y="1752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>
                <a:ea typeface="宋体" charset="0"/>
                <a:cs typeface="Arial" charset="0"/>
              </a:rPr>
              <a:t>R2</a:t>
            </a:r>
          </a:p>
        </p:txBody>
      </p:sp>
      <p:pic>
        <p:nvPicPr>
          <p:cNvPr id="51208" name="Picture 8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2438400"/>
            <a:ext cx="6096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51209" name="Text Box 9"/>
          <p:cNvSpPr txBox="1">
            <a:spLocks noChangeArrowheads="1"/>
          </p:cNvSpPr>
          <p:nvPr/>
        </p:nvSpPr>
        <p:spPr bwMode="auto">
          <a:xfrm>
            <a:off x="6324600" y="2819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>
                <a:ea typeface="宋体" charset="0"/>
                <a:cs typeface="Arial" charset="0"/>
              </a:rPr>
              <a:t>R5</a:t>
            </a:r>
          </a:p>
        </p:txBody>
      </p:sp>
      <p:pic>
        <p:nvPicPr>
          <p:cNvPr id="51210" name="Picture 10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3733800"/>
            <a:ext cx="6096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51211" name="Text Box 11"/>
          <p:cNvSpPr txBox="1">
            <a:spLocks noChangeArrowheads="1"/>
          </p:cNvSpPr>
          <p:nvPr/>
        </p:nvSpPr>
        <p:spPr bwMode="auto">
          <a:xfrm>
            <a:off x="6324600" y="41148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>
                <a:ea typeface="宋体" charset="0"/>
                <a:cs typeface="Arial" charset="0"/>
              </a:rPr>
              <a:t>R4</a:t>
            </a:r>
          </a:p>
        </p:txBody>
      </p:sp>
      <p:pic>
        <p:nvPicPr>
          <p:cNvPr id="51212" name="Picture 1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733800"/>
            <a:ext cx="6096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51213" name="Text Box 13"/>
          <p:cNvSpPr txBox="1">
            <a:spLocks noChangeArrowheads="1"/>
          </p:cNvSpPr>
          <p:nvPr/>
        </p:nvSpPr>
        <p:spPr bwMode="auto">
          <a:xfrm>
            <a:off x="2438400" y="41148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>
                <a:ea typeface="宋体" charset="0"/>
                <a:cs typeface="Arial" charset="0"/>
              </a:rPr>
              <a:t>R3</a:t>
            </a:r>
          </a:p>
        </p:txBody>
      </p:sp>
      <p:sp>
        <p:nvSpPr>
          <p:cNvPr id="51214" name="Line 14"/>
          <p:cNvSpPr>
            <a:spLocks noChangeShapeType="1"/>
          </p:cNvSpPr>
          <p:nvPr/>
        </p:nvSpPr>
        <p:spPr bwMode="auto">
          <a:xfrm>
            <a:off x="2743200" y="1600200"/>
            <a:ext cx="3276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5" name="Line 15"/>
          <p:cNvSpPr>
            <a:spLocks noChangeShapeType="1"/>
          </p:cNvSpPr>
          <p:nvPr/>
        </p:nvSpPr>
        <p:spPr bwMode="auto">
          <a:xfrm>
            <a:off x="2743200" y="3962400"/>
            <a:ext cx="3276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6" name="Line 16"/>
          <p:cNvSpPr>
            <a:spLocks noChangeShapeType="1"/>
          </p:cNvSpPr>
          <p:nvPr/>
        </p:nvSpPr>
        <p:spPr bwMode="auto">
          <a:xfrm>
            <a:off x="6324600" y="2895600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51217" name="Picture 17" descr="MainframeApr9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881063"/>
            <a:ext cx="814388" cy="102393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18" name="Picture 18" descr="MainframeApr9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185863"/>
            <a:ext cx="814388" cy="102393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19" name="Picture 19" descr="MainframeApr9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352800"/>
            <a:ext cx="814388" cy="102393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0" name="Picture 20" descr="MainframeApr9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657600"/>
            <a:ext cx="814388" cy="102393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21" name="Line 21"/>
          <p:cNvSpPr>
            <a:spLocks noChangeShapeType="1"/>
          </p:cNvSpPr>
          <p:nvPr/>
        </p:nvSpPr>
        <p:spPr bwMode="auto">
          <a:xfrm>
            <a:off x="6324600" y="182880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22" name="Line 22"/>
          <p:cNvSpPr>
            <a:spLocks noChangeShapeType="1"/>
          </p:cNvSpPr>
          <p:nvPr/>
        </p:nvSpPr>
        <p:spPr bwMode="auto">
          <a:xfrm flipV="1">
            <a:off x="1676400" y="1600200"/>
            <a:ext cx="457200" cy="76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23" name="Line 23"/>
          <p:cNvSpPr>
            <a:spLocks noChangeShapeType="1"/>
          </p:cNvSpPr>
          <p:nvPr/>
        </p:nvSpPr>
        <p:spPr bwMode="auto">
          <a:xfrm flipV="1">
            <a:off x="1676400" y="4038600"/>
            <a:ext cx="457200" cy="76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24" name="Line 24"/>
          <p:cNvSpPr>
            <a:spLocks noChangeShapeType="1"/>
          </p:cNvSpPr>
          <p:nvPr/>
        </p:nvSpPr>
        <p:spPr bwMode="auto">
          <a:xfrm>
            <a:off x="1752600" y="3810000"/>
            <a:ext cx="381000" cy="76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25" name="Line 25"/>
          <p:cNvSpPr>
            <a:spLocks noChangeShapeType="1"/>
          </p:cNvSpPr>
          <p:nvPr/>
        </p:nvSpPr>
        <p:spPr bwMode="auto">
          <a:xfrm>
            <a:off x="1752600" y="1295400"/>
            <a:ext cx="3810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26" name="Text Box 26"/>
          <p:cNvSpPr txBox="1">
            <a:spLocks noChangeArrowheads="1"/>
          </p:cNvSpPr>
          <p:nvPr/>
        </p:nvSpPr>
        <p:spPr bwMode="auto">
          <a:xfrm>
            <a:off x="76200" y="2514600"/>
            <a:ext cx="228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ea typeface="宋体" charset="0"/>
                <a:cs typeface="Arial" charset="0"/>
              </a:rPr>
              <a:t>Data Center</a:t>
            </a:r>
          </a:p>
        </p:txBody>
      </p:sp>
      <p:pic>
        <p:nvPicPr>
          <p:cNvPr id="51227" name="Picture 27" descr="EndUserLef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914400"/>
            <a:ext cx="831850" cy="11588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1228" name="Group 28"/>
          <p:cNvGrpSpPr>
            <a:grpSpLocks/>
          </p:cNvGrpSpPr>
          <p:nvPr/>
        </p:nvGrpSpPr>
        <p:grpSpPr bwMode="auto">
          <a:xfrm>
            <a:off x="7934325" y="1241425"/>
            <a:ext cx="436563" cy="371475"/>
            <a:chOff x="4998" y="782"/>
            <a:chExt cx="275" cy="234"/>
          </a:xfrm>
        </p:grpSpPr>
        <p:sp>
          <p:nvSpPr>
            <p:cNvPr id="51229" name="Arc 29"/>
            <p:cNvSpPr>
              <a:spLocks/>
            </p:cNvSpPr>
            <p:nvPr/>
          </p:nvSpPr>
          <p:spPr bwMode="auto">
            <a:xfrm>
              <a:off x="5187" y="952"/>
              <a:ext cx="54" cy="39"/>
            </a:xfrm>
            <a:custGeom>
              <a:avLst/>
              <a:gdLst>
                <a:gd name="G0" fmla="+- 16811 0 0"/>
                <a:gd name="G1" fmla="+- 21600 0 0"/>
                <a:gd name="G2" fmla="+- 21600 0 0"/>
                <a:gd name="T0" fmla="*/ 0 w 38411"/>
                <a:gd name="T1" fmla="*/ 8037 h 34932"/>
                <a:gd name="T2" fmla="*/ 33806 w 38411"/>
                <a:gd name="T3" fmla="*/ 34932 h 34932"/>
                <a:gd name="T4" fmla="*/ 16811 w 38411"/>
                <a:gd name="T5" fmla="*/ 21600 h 349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411" h="34932" fill="none" extrusionOk="0">
                  <a:moveTo>
                    <a:pt x="0" y="8037"/>
                  </a:moveTo>
                  <a:cubicBezTo>
                    <a:pt x="4100" y="2954"/>
                    <a:pt x="10280" y="-1"/>
                    <a:pt x="16811" y="-1"/>
                  </a:cubicBezTo>
                  <a:cubicBezTo>
                    <a:pt x="28740" y="0"/>
                    <a:pt x="38411" y="9670"/>
                    <a:pt x="38411" y="21600"/>
                  </a:cubicBezTo>
                  <a:cubicBezTo>
                    <a:pt x="38411" y="26434"/>
                    <a:pt x="36789" y="31128"/>
                    <a:pt x="33805" y="34931"/>
                  </a:cubicBezTo>
                </a:path>
                <a:path w="38411" h="34932" stroke="0" extrusionOk="0">
                  <a:moveTo>
                    <a:pt x="0" y="8037"/>
                  </a:moveTo>
                  <a:cubicBezTo>
                    <a:pt x="4100" y="2954"/>
                    <a:pt x="10280" y="-1"/>
                    <a:pt x="16811" y="-1"/>
                  </a:cubicBezTo>
                  <a:cubicBezTo>
                    <a:pt x="28740" y="0"/>
                    <a:pt x="38411" y="9670"/>
                    <a:pt x="38411" y="21600"/>
                  </a:cubicBezTo>
                  <a:cubicBezTo>
                    <a:pt x="38411" y="26434"/>
                    <a:pt x="36789" y="31128"/>
                    <a:pt x="33805" y="34931"/>
                  </a:cubicBezTo>
                  <a:lnTo>
                    <a:pt x="16811" y="21600"/>
                  </a:lnTo>
                  <a:close/>
                </a:path>
              </a:pathLst>
            </a:custGeom>
            <a:noFill/>
            <a:ln w="4763">
              <a:solidFill>
                <a:srgbClr val="494936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30" name="Arc 30"/>
            <p:cNvSpPr>
              <a:spLocks/>
            </p:cNvSpPr>
            <p:nvPr/>
          </p:nvSpPr>
          <p:spPr bwMode="auto">
            <a:xfrm>
              <a:off x="5187" y="952"/>
              <a:ext cx="54" cy="36"/>
            </a:xfrm>
            <a:custGeom>
              <a:avLst/>
              <a:gdLst>
                <a:gd name="G0" fmla="+- 16693 0 0"/>
                <a:gd name="G1" fmla="+- 21600 0 0"/>
                <a:gd name="G2" fmla="+- 21600 0 0"/>
                <a:gd name="T0" fmla="*/ 0 w 38293"/>
                <a:gd name="T1" fmla="*/ 7892 h 34776"/>
                <a:gd name="T2" fmla="*/ 33809 w 38293"/>
                <a:gd name="T3" fmla="*/ 34776 h 34776"/>
                <a:gd name="T4" fmla="*/ 16693 w 38293"/>
                <a:gd name="T5" fmla="*/ 21600 h 347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293" h="34776" fill="none" extrusionOk="0">
                  <a:moveTo>
                    <a:pt x="0" y="7892"/>
                  </a:moveTo>
                  <a:cubicBezTo>
                    <a:pt x="4102" y="2895"/>
                    <a:pt x="10228" y="-1"/>
                    <a:pt x="16693" y="-1"/>
                  </a:cubicBezTo>
                  <a:cubicBezTo>
                    <a:pt x="28622" y="0"/>
                    <a:pt x="38293" y="9670"/>
                    <a:pt x="38293" y="21600"/>
                  </a:cubicBezTo>
                  <a:cubicBezTo>
                    <a:pt x="38293" y="26366"/>
                    <a:pt x="36716" y="30999"/>
                    <a:pt x="33808" y="34775"/>
                  </a:cubicBezTo>
                </a:path>
                <a:path w="38293" h="34776" stroke="0" extrusionOk="0">
                  <a:moveTo>
                    <a:pt x="0" y="7892"/>
                  </a:moveTo>
                  <a:cubicBezTo>
                    <a:pt x="4102" y="2895"/>
                    <a:pt x="10228" y="-1"/>
                    <a:pt x="16693" y="-1"/>
                  </a:cubicBezTo>
                  <a:cubicBezTo>
                    <a:pt x="28622" y="0"/>
                    <a:pt x="38293" y="9670"/>
                    <a:pt x="38293" y="21600"/>
                  </a:cubicBezTo>
                  <a:cubicBezTo>
                    <a:pt x="38293" y="26366"/>
                    <a:pt x="36716" y="30999"/>
                    <a:pt x="33808" y="34775"/>
                  </a:cubicBezTo>
                  <a:lnTo>
                    <a:pt x="16693" y="21600"/>
                  </a:lnTo>
                  <a:close/>
                </a:path>
              </a:pathLst>
            </a:custGeom>
            <a:noFill/>
            <a:ln w="4763">
              <a:solidFill>
                <a:srgbClr val="DBDBCE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51231" name="Group 31"/>
            <p:cNvGrpSpPr>
              <a:grpSpLocks/>
            </p:cNvGrpSpPr>
            <p:nvPr/>
          </p:nvGrpSpPr>
          <p:grpSpPr bwMode="auto">
            <a:xfrm>
              <a:off x="5232" y="985"/>
              <a:ext cx="41" cy="28"/>
              <a:chOff x="5232" y="985"/>
              <a:chExt cx="41" cy="28"/>
            </a:xfrm>
          </p:grpSpPr>
          <p:sp>
            <p:nvSpPr>
              <p:cNvPr id="51232" name="Freeform 32"/>
              <p:cNvSpPr>
                <a:spLocks/>
              </p:cNvSpPr>
              <p:nvPr/>
            </p:nvSpPr>
            <p:spPr bwMode="auto">
              <a:xfrm>
                <a:off x="5232" y="985"/>
                <a:ext cx="41" cy="22"/>
              </a:xfrm>
              <a:custGeom>
                <a:avLst/>
                <a:gdLst>
                  <a:gd name="T0" fmla="*/ 41 w 41"/>
                  <a:gd name="T1" fmla="*/ 22 h 22"/>
                  <a:gd name="T2" fmla="*/ 25 w 41"/>
                  <a:gd name="T3" fmla="*/ 0 h 22"/>
                  <a:gd name="T4" fmla="*/ 0 w 41"/>
                  <a:gd name="T5" fmla="*/ 0 h 22"/>
                  <a:gd name="T6" fmla="*/ 16 w 41"/>
                  <a:gd name="T7" fmla="*/ 22 h 22"/>
                  <a:gd name="T8" fmla="*/ 41 w 41"/>
                  <a:gd name="T9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22">
                    <a:moveTo>
                      <a:pt x="41" y="22"/>
                    </a:moveTo>
                    <a:lnTo>
                      <a:pt x="25" y="0"/>
                    </a:lnTo>
                    <a:lnTo>
                      <a:pt x="0" y="0"/>
                    </a:lnTo>
                    <a:lnTo>
                      <a:pt x="16" y="22"/>
                    </a:lnTo>
                    <a:lnTo>
                      <a:pt x="41" y="22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233" name="Freeform 33"/>
              <p:cNvSpPr>
                <a:spLocks/>
              </p:cNvSpPr>
              <p:nvPr/>
            </p:nvSpPr>
            <p:spPr bwMode="auto">
              <a:xfrm>
                <a:off x="5232" y="985"/>
                <a:ext cx="41" cy="22"/>
              </a:xfrm>
              <a:custGeom>
                <a:avLst/>
                <a:gdLst>
                  <a:gd name="T0" fmla="*/ 41 w 41"/>
                  <a:gd name="T1" fmla="*/ 22 h 22"/>
                  <a:gd name="T2" fmla="*/ 25 w 41"/>
                  <a:gd name="T3" fmla="*/ 0 h 22"/>
                  <a:gd name="T4" fmla="*/ 0 w 41"/>
                  <a:gd name="T5" fmla="*/ 0 h 22"/>
                  <a:gd name="T6" fmla="*/ 16 w 41"/>
                  <a:gd name="T7" fmla="*/ 22 h 22"/>
                  <a:gd name="T8" fmla="*/ 41 w 41"/>
                  <a:gd name="T9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22">
                    <a:moveTo>
                      <a:pt x="41" y="22"/>
                    </a:moveTo>
                    <a:lnTo>
                      <a:pt x="25" y="0"/>
                    </a:lnTo>
                    <a:lnTo>
                      <a:pt x="0" y="0"/>
                    </a:lnTo>
                    <a:lnTo>
                      <a:pt x="16" y="22"/>
                    </a:lnTo>
                    <a:lnTo>
                      <a:pt x="41" y="22"/>
                    </a:lnTo>
                    <a:close/>
                  </a:path>
                </a:pathLst>
              </a:custGeom>
              <a:solidFill>
                <a:srgbClr val="C9C9B6"/>
              </a:solidFill>
              <a:ln w="4763">
                <a:solidFill>
                  <a:srgbClr val="494936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234" name="Freeform 34"/>
              <p:cNvSpPr>
                <a:spLocks/>
              </p:cNvSpPr>
              <p:nvPr/>
            </p:nvSpPr>
            <p:spPr bwMode="auto">
              <a:xfrm>
                <a:off x="5232" y="985"/>
                <a:ext cx="16" cy="28"/>
              </a:xfrm>
              <a:custGeom>
                <a:avLst/>
                <a:gdLst>
                  <a:gd name="T0" fmla="*/ 16 w 16"/>
                  <a:gd name="T1" fmla="*/ 28 h 28"/>
                  <a:gd name="T2" fmla="*/ 0 w 16"/>
                  <a:gd name="T3" fmla="*/ 16 h 28"/>
                  <a:gd name="T4" fmla="*/ 0 w 16"/>
                  <a:gd name="T5" fmla="*/ 0 h 28"/>
                  <a:gd name="T6" fmla="*/ 16 w 16"/>
                  <a:gd name="T7" fmla="*/ 22 h 28"/>
                  <a:gd name="T8" fmla="*/ 16 w 16"/>
                  <a:gd name="T9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28">
                    <a:moveTo>
                      <a:pt x="16" y="28"/>
                    </a:moveTo>
                    <a:lnTo>
                      <a:pt x="0" y="16"/>
                    </a:lnTo>
                    <a:lnTo>
                      <a:pt x="0" y="0"/>
                    </a:lnTo>
                    <a:lnTo>
                      <a:pt x="16" y="22"/>
                    </a:lnTo>
                    <a:lnTo>
                      <a:pt x="16" y="28"/>
                    </a:lnTo>
                    <a:close/>
                  </a:path>
                </a:pathLst>
              </a:custGeom>
              <a:solidFill>
                <a:srgbClr val="7A7A5A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235" name="Freeform 35"/>
              <p:cNvSpPr>
                <a:spLocks/>
              </p:cNvSpPr>
              <p:nvPr/>
            </p:nvSpPr>
            <p:spPr bwMode="auto">
              <a:xfrm>
                <a:off x="5232" y="985"/>
                <a:ext cx="16" cy="28"/>
              </a:xfrm>
              <a:custGeom>
                <a:avLst/>
                <a:gdLst>
                  <a:gd name="T0" fmla="*/ 16 w 16"/>
                  <a:gd name="T1" fmla="*/ 28 h 28"/>
                  <a:gd name="T2" fmla="*/ 0 w 16"/>
                  <a:gd name="T3" fmla="*/ 16 h 28"/>
                  <a:gd name="T4" fmla="*/ 0 w 16"/>
                  <a:gd name="T5" fmla="*/ 0 h 28"/>
                  <a:gd name="T6" fmla="*/ 16 w 16"/>
                  <a:gd name="T7" fmla="*/ 22 h 28"/>
                  <a:gd name="T8" fmla="*/ 16 w 16"/>
                  <a:gd name="T9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28">
                    <a:moveTo>
                      <a:pt x="16" y="28"/>
                    </a:moveTo>
                    <a:lnTo>
                      <a:pt x="0" y="16"/>
                    </a:lnTo>
                    <a:lnTo>
                      <a:pt x="0" y="0"/>
                    </a:lnTo>
                    <a:lnTo>
                      <a:pt x="16" y="22"/>
                    </a:lnTo>
                    <a:lnTo>
                      <a:pt x="16" y="28"/>
                    </a:lnTo>
                    <a:close/>
                  </a:path>
                </a:pathLst>
              </a:custGeom>
              <a:solidFill>
                <a:srgbClr val="7A7A5A"/>
              </a:solidFill>
              <a:ln w="4763">
                <a:solidFill>
                  <a:srgbClr val="494936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236" name="Rectangle 36"/>
              <p:cNvSpPr>
                <a:spLocks noChangeArrowheads="1"/>
              </p:cNvSpPr>
              <p:nvPr/>
            </p:nvSpPr>
            <p:spPr bwMode="auto">
              <a:xfrm>
                <a:off x="5248" y="1007"/>
                <a:ext cx="25" cy="6"/>
              </a:xfrm>
              <a:prstGeom prst="rect">
                <a:avLst/>
              </a:prstGeom>
              <a:solidFill>
                <a:srgbClr val="B7B79D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237" name="Rectangle 37"/>
              <p:cNvSpPr>
                <a:spLocks noChangeArrowheads="1"/>
              </p:cNvSpPr>
              <p:nvPr/>
            </p:nvSpPr>
            <p:spPr bwMode="auto">
              <a:xfrm>
                <a:off x="5249" y="1008"/>
                <a:ext cx="23" cy="4"/>
              </a:xfrm>
              <a:prstGeom prst="rect">
                <a:avLst/>
              </a:prstGeom>
              <a:solidFill>
                <a:srgbClr val="B7B79D"/>
              </a:solidFill>
              <a:ln w="4763">
                <a:solidFill>
                  <a:srgbClr val="49493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1238" name="Freeform 38"/>
            <p:cNvSpPr>
              <a:spLocks/>
            </p:cNvSpPr>
            <p:nvPr/>
          </p:nvSpPr>
          <p:spPr bwMode="auto">
            <a:xfrm>
              <a:off x="5011" y="976"/>
              <a:ext cx="31" cy="40"/>
            </a:xfrm>
            <a:custGeom>
              <a:avLst/>
              <a:gdLst>
                <a:gd name="T0" fmla="*/ 31 w 31"/>
                <a:gd name="T1" fmla="*/ 40 h 40"/>
                <a:gd name="T2" fmla="*/ 0 w 31"/>
                <a:gd name="T3" fmla="*/ 12 h 40"/>
                <a:gd name="T4" fmla="*/ 0 w 31"/>
                <a:gd name="T5" fmla="*/ 0 h 40"/>
                <a:gd name="T6" fmla="*/ 31 w 31"/>
                <a:gd name="T7" fmla="*/ 34 h 40"/>
                <a:gd name="T8" fmla="*/ 31 w 31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40">
                  <a:moveTo>
                    <a:pt x="31" y="40"/>
                  </a:moveTo>
                  <a:lnTo>
                    <a:pt x="0" y="12"/>
                  </a:lnTo>
                  <a:lnTo>
                    <a:pt x="0" y="0"/>
                  </a:lnTo>
                  <a:lnTo>
                    <a:pt x="31" y="34"/>
                  </a:lnTo>
                  <a:lnTo>
                    <a:pt x="31" y="40"/>
                  </a:lnTo>
                  <a:close/>
                </a:path>
              </a:pathLst>
            </a:custGeom>
            <a:solidFill>
              <a:srgbClr val="DBDBC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39" name="Freeform 39"/>
            <p:cNvSpPr>
              <a:spLocks/>
            </p:cNvSpPr>
            <p:nvPr/>
          </p:nvSpPr>
          <p:spPr bwMode="auto">
            <a:xfrm>
              <a:off x="5011" y="976"/>
              <a:ext cx="31" cy="40"/>
            </a:xfrm>
            <a:custGeom>
              <a:avLst/>
              <a:gdLst>
                <a:gd name="T0" fmla="*/ 31 w 31"/>
                <a:gd name="T1" fmla="*/ 40 h 40"/>
                <a:gd name="T2" fmla="*/ 0 w 31"/>
                <a:gd name="T3" fmla="*/ 12 h 40"/>
                <a:gd name="T4" fmla="*/ 0 w 31"/>
                <a:gd name="T5" fmla="*/ 0 h 40"/>
                <a:gd name="T6" fmla="*/ 31 w 31"/>
                <a:gd name="T7" fmla="*/ 34 h 40"/>
                <a:gd name="T8" fmla="*/ 31 w 31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40">
                  <a:moveTo>
                    <a:pt x="31" y="40"/>
                  </a:moveTo>
                  <a:lnTo>
                    <a:pt x="0" y="12"/>
                  </a:lnTo>
                  <a:lnTo>
                    <a:pt x="0" y="0"/>
                  </a:lnTo>
                  <a:lnTo>
                    <a:pt x="31" y="34"/>
                  </a:lnTo>
                  <a:lnTo>
                    <a:pt x="31" y="40"/>
                  </a:lnTo>
                  <a:close/>
                </a:path>
              </a:pathLst>
            </a:custGeom>
            <a:solidFill>
              <a:srgbClr val="DBDBCE"/>
            </a:solidFill>
            <a:ln w="4763">
              <a:solidFill>
                <a:srgbClr val="494936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40" name="Freeform 40"/>
            <p:cNvSpPr>
              <a:spLocks/>
            </p:cNvSpPr>
            <p:nvPr/>
          </p:nvSpPr>
          <p:spPr bwMode="auto">
            <a:xfrm>
              <a:off x="4998" y="926"/>
              <a:ext cx="200" cy="25"/>
            </a:xfrm>
            <a:custGeom>
              <a:avLst/>
              <a:gdLst>
                <a:gd name="T0" fmla="*/ 200 w 200"/>
                <a:gd name="T1" fmla="*/ 25 h 25"/>
                <a:gd name="T2" fmla="*/ 178 w 200"/>
                <a:gd name="T3" fmla="*/ 0 h 25"/>
                <a:gd name="T4" fmla="*/ 0 w 200"/>
                <a:gd name="T5" fmla="*/ 0 h 25"/>
                <a:gd name="T6" fmla="*/ 22 w 200"/>
                <a:gd name="T7" fmla="*/ 25 h 25"/>
                <a:gd name="T8" fmla="*/ 200 w 200"/>
                <a:gd name="T9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" h="25">
                  <a:moveTo>
                    <a:pt x="200" y="25"/>
                  </a:moveTo>
                  <a:lnTo>
                    <a:pt x="178" y="0"/>
                  </a:lnTo>
                  <a:lnTo>
                    <a:pt x="0" y="0"/>
                  </a:lnTo>
                  <a:lnTo>
                    <a:pt x="22" y="25"/>
                  </a:lnTo>
                  <a:lnTo>
                    <a:pt x="200" y="25"/>
                  </a:lnTo>
                  <a:close/>
                </a:path>
              </a:pathLst>
            </a:custGeom>
            <a:solidFill>
              <a:srgbClr val="C9C9B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41" name="Freeform 41"/>
            <p:cNvSpPr>
              <a:spLocks/>
            </p:cNvSpPr>
            <p:nvPr/>
          </p:nvSpPr>
          <p:spPr bwMode="auto">
            <a:xfrm>
              <a:off x="4998" y="926"/>
              <a:ext cx="200" cy="25"/>
            </a:xfrm>
            <a:custGeom>
              <a:avLst/>
              <a:gdLst>
                <a:gd name="T0" fmla="*/ 200 w 200"/>
                <a:gd name="T1" fmla="*/ 25 h 25"/>
                <a:gd name="T2" fmla="*/ 178 w 200"/>
                <a:gd name="T3" fmla="*/ 0 h 25"/>
                <a:gd name="T4" fmla="*/ 0 w 200"/>
                <a:gd name="T5" fmla="*/ 0 h 25"/>
                <a:gd name="T6" fmla="*/ 22 w 200"/>
                <a:gd name="T7" fmla="*/ 25 h 25"/>
                <a:gd name="T8" fmla="*/ 200 w 200"/>
                <a:gd name="T9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" h="25">
                  <a:moveTo>
                    <a:pt x="200" y="25"/>
                  </a:moveTo>
                  <a:lnTo>
                    <a:pt x="178" y="0"/>
                  </a:lnTo>
                  <a:lnTo>
                    <a:pt x="0" y="0"/>
                  </a:lnTo>
                  <a:lnTo>
                    <a:pt x="22" y="25"/>
                  </a:lnTo>
                  <a:lnTo>
                    <a:pt x="200" y="25"/>
                  </a:lnTo>
                  <a:close/>
                </a:path>
              </a:pathLst>
            </a:custGeom>
            <a:solidFill>
              <a:srgbClr val="C9C9B6"/>
            </a:solidFill>
            <a:ln w="4763">
              <a:solidFill>
                <a:srgbClr val="494936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42" name="Rectangle 42"/>
            <p:cNvSpPr>
              <a:spLocks noChangeArrowheads="1"/>
            </p:cNvSpPr>
            <p:nvPr/>
          </p:nvSpPr>
          <p:spPr bwMode="auto">
            <a:xfrm>
              <a:off x="5020" y="951"/>
              <a:ext cx="178" cy="31"/>
            </a:xfrm>
            <a:prstGeom prst="rect">
              <a:avLst/>
            </a:prstGeom>
            <a:solidFill>
              <a:srgbClr val="B7B79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43" name="Rectangle 43"/>
            <p:cNvSpPr>
              <a:spLocks noChangeArrowheads="1"/>
            </p:cNvSpPr>
            <p:nvPr/>
          </p:nvSpPr>
          <p:spPr bwMode="auto">
            <a:xfrm>
              <a:off x="5021" y="952"/>
              <a:ext cx="176" cy="29"/>
            </a:xfrm>
            <a:prstGeom prst="rect">
              <a:avLst/>
            </a:prstGeom>
            <a:solidFill>
              <a:srgbClr val="B7B79D"/>
            </a:solidFill>
            <a:ln w="4763">
              <a:solidFill>
                <a:srgbClr val="49493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44" name="Freeform 44"/>
            <p:cNvSpPr>
              <a:spLocks/>
            </p:cNvSpPr>
            <p:nvPr/>
          </p:nvSpPr>
          <p:spPr bwMode="auto">
            <a:xfrm>
              <a:off x="4998" y="926"/>
              <a:ext cx="22" cy="56"/>
            </a:xfrm>
            <a:custGeom>
              <a:avLst/>
              <a:gdLst>
                <a:gd name="T0" fmla="*/ 22 w 22"/>
                <a:gd name="T1" fmla="*/ 56 h 56"/>
                <a:gd name="T2" fmla="*/ 0 w 22"/>
                <a:gd name="T3" fmla="*/ 34 h 56"/>
                <a:gd name="T4" fmla="*/ 0 w 22"/>
                <a:gd name="T5" fmla="*/ 0 h 56"/>
                <a:gd name="T6" fmla="*/ 22 w 22"/>
                <a:gd name="T7" fmla="*/ 25 h 56"/>
                <a:gd name="T8" fmla="*/ 22 w 22"/>
                <a:gd name="T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56">
                  <a:moveTo>
                    <a:pt x="22" y="56"/>
                  </a:moveTo>
                  <a:lnTo>
                    <a:pt x="0" y="34"/>
                  </a:lnTo>
                  <a:lnTo>
                    <a:pt x="0" y="0"/>
                  </a:lnTo>
                  <a:lnTo>
                    <a:pt x="22" y="25"/>
                  </a:lnTo>
                  <a:lnTo>
                    <a:pt x="22" y="56"/>
                  </a:lnTo>
                  <a:close/>
                </a:path>
              </a:pathLst>
            </a:custGeom>
            <a:solidFill>
              <a:srgbClr val="DBDBC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45" name="Freeform 45"/>
            <p:cNvSpPr>
              <a:spLocks/>
            </p:cNvSpPr>
            <p:nvPr/>
          </p:nvSpPr>
          <p:spPr bwMode="auto">
            <a:xfrm>
              <a:off x="4998" y="926"/>
              <a:ext cx="22" cy="56"/>
            </a:xfrm>
            <a:custGeom>
              <a:avLst/>
              <a:gdLst>
                <a:gd name="T0" fmla="*/ 22 w 22"/>
                <a:gd name="T1" fmla="*/ 56 h 56"/>
                <a:gd name="T2" fmla="*/ 0 w 22"/>
                <a:gd name="T3" fmla="*/ 34 h 56"/>
                <a:gd name="T4" fmla="*/ 0 w 22"/>
                <a:gd name="T5" fmla="*/ 0 h 56"/>
                <a:gd name="T6" fmla="*/ 22 w 22"/>
                <a:gd name="T7" fmla="*/ 25 h 56"/>
                <a:gd name="T8" fmla="*/ 22 w 22"/>
                <a:gd name="T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56">
                  <a:moveTo>
                    <a:pt x="22" y="56"/>
                  </a:moveTo>
                  <a:lnTo>
                    <a:pt x="0" y="34"/>
                  </a:lnTo>
                  <a:lnTo>
                    <a:pt x="0" y="0"/>
                  </a:lnTo>
                  <a:lnTo>
                    <a:pt x="22" y="25"/>
                  </a:lnTo>
                  <a:lnTo>
                    <a:pt x="22" y="56"/>
                  </a:lnTo>
                  <a:close/>
                </a:path>
              </a:pathLst>
            </a:custGeom>
            <a:solidFill>
              <a:srgbClr val="DBDBCE"/>
            </a:solidFill>
            <a:ln w="4763">
              <a:solidFill>
                <a:srgbClr val="494936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46" name="Freeform 46"/>
            <p:cNvSpPr>
              <a:spLocks/>
            </p:cNvSpPr>
            <p:nvPr/>
          </p:nvSpPr>
          <p:spPr bwMode="auto">
            <a:xfrm>
              <a:off x="5001" y="926"/>
              <a:ext cx="194" cy="19"/>
            </a:xfrm>
            <a:custGeom>
              <a:avLst/>
              <a:gdLst>
                <a:gd name="T0" fmla="*/ 194 w 194"/>
                <a:gd name="T1" fmla="*/ 19 h 19"/>
                <a:gd name="T2" fmla="*/ 175 w 194"/>
                <a:gd name="T3" fmla="*/ 0 h 19"/>
                <a:gd name="T4" fmla="*/ 0 w 194"/>
                <a:gd name="T5" fmla="*/ 0 h 19"/>
                <a:gd name="T6" fmla="*/ 19 w 194"/>
                <a:gd name="T7" fmla="*/ 19 h 19"/>
                <a:gd name="T8" fmla="*/ 194 w 194"/>
                <a:gd name="T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4" h="19">
                  <a:moveTo>
                    <a:pt x="194" y="19"/>
                  </a:moveTo>
                  <a:lnTo>
                    <a:pt x="175" y="0"/>
                  </a:lnTo>
                  <a:lnTo>
                    <a:pt x="0" y="0"/>
                  </a:lnTo>
                  <a:lnTo>
                    <a:pt x="19" y="19"/>
                  </a:lnTo>
                  <a:lnTo>
                    <a:pt x="194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47" name="Freeform 47"/>
            <p:cNvSpPr>
              <a:spLocks/>
            </p:cNvSpPr>
            <p:nvPr/>
          </p:nvSpPr>
          <p:spPr bwMode="auto">
            <a:xfrm>
              <a:off x="5001" y="926"/>
              <a:ext cx="194" cy="19"/>
            </a:xfrm>
            <a:custGeom>
              <a:avLst/>
              <a:gdLst>
                <a:gd name="T0" fmla="*/ 194 w 194"/>
                <a:gd name="T1" fmla="*/ 19 h 19"/>
                <a:gd name="T2" fmla="*/ 175 w 194"/>
                <a:gd name="T3" fmla="*/ 0 h 19"/>
                <a:gd name="T4" fmla="*/ 0 w 194"/>
                <a:gd name="T5" fmla="*/ 0 h 19"/>
                <a:gd name="T6" fmla="*/ 19 w 194"/>
                <a:gd name="T7" fmla="*/ 19 h 19"/>
                <a:gd name="T8" fmla="*/ 194 w 194"/>
                <a:gd name="T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4" h="19">
                  <a:moveTo>
                    <a:pt x="194" y="19"/>
                  </a:moveTo>
                  <a:lnTo>
                    <a:pt x="175" y="0"/>
                  </a:lnTo>
                  <a:lnTo>
                    <a:pt x="0" y="0"/>
                  </a:lnTo>
                  <a:lnTo>
                    <a:pt x="19" y="19"/>
                  </a:lnTo>
                  <a:lnTo>
                    <a:pt x="194" y="19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48" name="Freeform 48"/>
            <p:cNvSpPr>
              <a:spLocks/>
            </p:cNvSpPr>
            <p:nvPr/>
          </p:nvSpPr>
          <p:spPr bwMode="auto">
            <a:xfrm>
              <a:off x="5001" y="782"/>
              <a:ext cx="197" cy="19"/>
            </a:xfrm>
            <a:custGeom>
              <a:avLst/>
              <a:gdLst>
                <a:gd name="T0" fmla="*/ 197 w 197"/>
                <a:gd name="T1" fmla="*/ 19 h 19"/>
                <a:gd name="T2" fmla="*/ 178 w 197"/>
                <a:gd name="T3" fmla="*/ 0 h 19"/>
                <a:gd name="T4" fmla="*/ 0 w 197"/>
                <a:gd name="T5" fmla="*/ 0 h 19"/>
                <a:gd name="T6" fmla="*/ 19 w 197"/>
                <a:gd name="T7" fmla="*/ 19 h 19"/>
                <a:gd name="T8" fmla="*/ 197 w 197"/>
                <a:gd name="T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" h="19">
                  <a:moveTo>
                    <a:pt x="197" y="19"/>
                  </a:moveTo>
                  <a:lnTo>
                    <a:pt x="178" y="0"/>
                  </a:lnTo>
                  <a:lnTo>
                    <a:pt x="0" y="0"/>
                  </a:lnTo>
                  <a:lnTo>
                    <a:pt x="19" y="19"/>
                  </a:lnTo>
                  <a:lnTo>
                    <a:pt x="197" y="19"/>
                  </a:lnTo>
                  <a:close/>
                </a:path>
              </a:pathLst>
            </a:custGeom>
            <a:solidFill>
              <a:srgbClr val="C9C9B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49" name="Freeform 49"/>
            <p:cNvSpPr>
              <a:spLocks/>
            </p:cNvSpPr>
            <p:nvPr/>
          </p:nvSpPr>
          <p:spPr bwMode="auto">
            <a:xfrm>
              <a:off x="5001" y="782"/>
              <a:ext cx="197" cy="19"/>
            </a:xfrm>
            <a:custGeom>
              <a:avLst/>
              <a:gdLst>
                <a:gd name="T0" fmla="*/ 197 w 197"/>
                <a:gd name="T1" fmla="*/ 19 h 19"/>
                <a:gd name="T2" fmla="*/ 178 w 197"/>
                <a:gd name="T3" fmla="*/ 0 h 19"/>
                <a:gd name="T4" fmla="*/ 0 w 197"/>
                <a:gd name="T5" fmla="*/ 0 h 19"/>
                <a:gd name="T6" fmla="*/ 19 w 197"/>
                <a:gd name="T7" fmla="*/ 19 h 19"/>
                <a:gd name="T8" fmla="*/ 197 w 197"/>
                <a:gd name="T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" h="19">
                  <a:moveTo>
                    <a:pt x="197" y="19"/>
                  </a:moveTo>
                  <a:lnTo>
                    <a:pt x="178" y="0"/>
                  </a:lnTo>
                  <a:lnTo>
                    <a:pt x="0" y="0"/>
                  </a:lnTo>
                  <a:lnTo>
                    <a:pt x="19" y="19"/>
                  </a:lnTo>
                  <a:lnTo>
                    <a:pt x="197" y="19"/>
                  </a:lnTo>
                  <a:close/>
                </a:path>
              </a:pathLst>
            </a:custGeom>
            <a:solidFill>
              <a:srgbClr val="C9C9B6"/>
            </a:solidFill>
            <a:ln w="4763">
              <a:solidFill>
                <a:srgbClr val="494936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50" name="Rectangle 50"/>
            <p:cNvSpPr>
              <a:spLocks noChangeArrowheads="1"/>
            </p:cNvSpPr>
            <p:nvPr/>
          </p:nvSpPr>
          <p:spPr bwMode="auto">
            <a:xfrm>
              <a:off x="5021" y="802"/>
              <a:ext cx="179" cy="138"/>
            </a:xfrm>
            <a:prstGeom prst="rect">
              <a:avLst/>
            </a:prstGeom>
            <a:solidFill>
              <a:srgbClr val="B7B79D"/>
            </a:solidFill>
            <a:ln w="4763">
              <a:solidFill>
                <a:srgbClr val="49493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51" name="Rectangle 51"/>
            <p:cNvSpPr>
              <a:spLocks noChangeArrowheads="1"/>
            </p:cNvSpPr>
            <p:nvPr/>
          </p:nvSpPr>
          <p:spPr bwMode="auto">
            <a:xfrm>
              <a:off x="5037" y="821"/>
              <a:ext cx="147" cy="107"/>
            </a:xfrm>
            <a:prstGeom prst="rect">
              <a:avLst/>
            </a:prstGeom>
            <a:solidFill>
              <a:srgbClr val="000000"/>
            </a:solidFill>
            <a:ln w="4763">
              <a:solidFill>
                <a:srgbClr val="49493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52" name="Freeform 52"/>
            <p:cNvSpPr>
              <a:spLocks/>
            </p:cNvSpPr>
            <p:nvPr/>
          </p:nvSpPr>
          <p:spPr bwMode="auto">
            <a:xfrm>
              <a:off x="5001" y="782"/>
              <a:ext cx="19" cy="159"/>
            </a:xfrm>
            <a:custGeom>
              <a:avLst/>
              <a:gdLst>
                <a:gd name="T0" fmla="*/ 19 w 19"/>
                <a:gd name="T1" fmla="*/ 159 h 159"/>
                <a:gd name="T2" fmla="*/ 0 w 19"/>
                <a:gd name="T3" fmla="*/ 141 h 159"/>
                <a:gd name="T4" fmla="*/ 0 w 19"/>
                <a:gd name="T5" fmla="*/ 0 h 159"/>
                <a:gd name="T6" fmla="*/ 19 w 19"/>
                <a:gd name="T7" fmla="*/ 19 h 159"/>
                <a:gd name="T8" fmla="*/ 19 w 19"/>
                <a:gd name="T9" fmla="*/ 159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59">
                  <a:moveTo>
                    <a:pt x="19" y="159"/>
                  </a:moveTo>
                  <a:lnTo>
                    <a:pt x="0" y="141"/>
                  </a:lnTo>
                  <a:lnTo>
                    <a:pt x="0" y="0"/>
                  </a:lnTo>
                  <a:lnTo>
                    <a:pt x="19" y="19"/>
                  </a:lnTo>
                  <a:lnTo>
                    <a:pt x="19" y="159"/>
                  </a:lnTo>
                  <a:close/>
                </a:path>
              </a:pathLst>
            </a:custGeom>
            <a:solidFill>
              <a:srgbClr val="DBDBC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53" name="Freeform 53"/>
            <p:cNvSpPr>
              <a:spLocks/>
            </p:cNvSpPr>
            <p:nvPr/>
          </p:nvSpPr>
          <p:spPr bwMode="auto">
            <a:xfrm>
              <a:off x="5001" y="782"/>
              <a:ext cx="19" cy="159"/>
            </a:xfrm>
            <a:custGeom>
              <a:avLst/>
              <a:gdLst>
                <a:gd name="T0" fmla="*/ 19 w 19"/>
                <a:gd name="T1" fmla="*/ 159 h 159"/>
                <a:gd name="T2" fmla="*/ 0 w 19"/>
                <a:gd name="T3" fmla="*/ 141 h 159"/>
                <a:gd name="T4" fmla="*/ 0 w 19"/>
                <a:gd name="T5" fmla="*/ 0 h 159"/>
                <a:gd name="T6" fmla="*/ 19 w 19"/>
                <a:gd name="T7" fmla="*/ 19 h 159"/>
                <a:gd name="T8" fmla="*/ 19 w 19"/>
                <a:gd name="T9" fmla="*/ 159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59">
                  <a:moveTo>
                    <a:pt x="19" y="159"/>
                  </a:moveTo>
                  <a:lnTo>
                    <a:pt x="0" y="141"/>
                  </a:lnTo>
                  <a:lnTo>
                    <a:pt x="0" y="0"/>
                  </a:lnTo>
                  <a:lnTo>
                    <a:pt x="19" y="19"/>
                  </a:lnTo>
                  <a:lnTo>
                    <a:pt x="19" y="159"/>
                  </a:lnTo>
                  <a:close/>
                </a:path>
              </a:pathLst>
            </a:custGeom>
            <a:solidFill>
              <a:srgbClr val="DBDBCE"/>
            </a:solidFill>
            <a:ln w="4763">
              <a:solidFill>
                <a:srgbClr val="494936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54" name="Freeform 54"/>
            <p:cNvSpPr>
              <a:spLocks/>
            </p:cNvSpPr>
            <p:nvPr/>
          </p:nvSpPr>
          <p:spPr bwMode="auto">
            <a:xfrm>
              <a:off x="5011" y="976"/>
              <a:ext cx="224" cy="34"/>
            </a:xfrm>
            <a:custGeom>
              <a:avLst/>
              <a:gdLst>
                <a:gd name="T0" fmla="*/ 224 w 224"/>
                <a:gd name="T1" fmla="*/ 34 h 34"/>
                <a:gd name="T2" fmla="*/ 196 w 224"/>
                <a:gd name="T3" fmla="*/ 0 h 34"/>
                <a:gd name="T4" fmla="*/ 0 w 224"/>
                <a:gd name="T5" fmla="*/ 0 h 34"/>
                <a:gd name="T6" fmla="*/ 28 w 224"/>
                <a:gd name="T7" fmla="*/ 34 h 34"/>
                <a:gd name="T8" fmla="*/ 224 w 224"/>
                <a:gd name="T9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" h="34">
                  <a:moveTo>
                    <a:pt x="224" y="34"/>
                  </a:moveTo>
                  <a:lnTo>
                    <a:pt x="196" y="0"/>
                  </a:lnTo>
                  <a:lnTo>
                    <a:pt x="0" y="0"/>
                  </a:lnTo>
                  <a:lnTo>
                    <a:pt x="28" y="34"/>
                  </a:lnTo>
                  <a:lnTo>
                    <a:pt x="224" y="34"/>
                  </a:lnTo>
                  <a:close/>
                </a:path>
              </a:pathLst>
            </a:custGeom>
            <a:solidFill>
              <a:srgbClr val="C9C9B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55" name="Freeform 55"/>
            <p:cNvSpPr>
              <a:spLocks/>
            </p:cNvSpPr>
            <p:nvPr/>
          </p:nvSpPr>
          <p:spPr bwMode="auto">
            <a:xfrm>
              <a:off x="5011" y="976"/>
              <a:ext cx="224" cy="34"/>
            </a:xfrm>
            <a:custGeom>
              <a:avLst/>
              <a:gdLst>
                <a:gd name="T0" fmla="*/ 224 w 224"/>
                <a:gd name="T1" fmla="*/ 34 h 34"/>
                <a:gd name="T2" fmla="*/ 196 w 224"/>
                <a:gd name="T3" fmla="*/ 0 h 34"/>
                <a:gd name="T4" fmla="*/ 0 w 224"/>
                <a:gd name="T5" fmla="*/ 0 h 34"/>
                <a:gd name="T6" fmla="*/ 28 w 224"/>
                <a:gd name="T7" fmla="*/ 34 h 34"/>
                <a:gd name="T8" fmla="*/ 224 w 224"/>
                <a:gd name="T9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" h="34">
                  <a:moveTo>
                    <a:pt x="224" y="34"/>
                  </a:moveTo>
                  <a:lnTo>
                    <a:pt x="196" y="0"/>
                  </a:lnTo>
                  <a:lnTo>
                    <a:pt x="0" y="0"/>
                  </a:lnTo>
                  <a:lnTo>
                    <a:pt x="28" y="34"/>
                  </a:lnTo>
                  <a:lnTo>
                    <a:pt x="224" y="34"/>
                  </a:lnTo>
                  <a:close/>
                </a:path>
              </a:pathLst>
            </a:custGeom>
            <a:solidFill>
              <a:srgbClr val="C9C9B6"/>
            </a:solidFill>
            <a:ln w="4763">
              <a:solidFill>
                <a:srgbClr val="494936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56" name="Rectangle 56"/>
            <p:cNvSpPr>
              <a:spLocks noChangeArrowheads="1"/>
            </p:cNvSpPr>
            <p:nvPr/>
          </p:nvSpPr>
          <p:spPr bwMode="auto">
            <a:xfrm>
              <a:off x="5039" y="1010"/>
              <a:ext cx="196" cy="6"/>
            </a:xfrm>
            <a:prstGeom prst="rect">
              <a:avLst/>
            </a:prstGeom>
            <a:solidFill>
              <a:srgbClr val="B7B79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57" name="Rectangle 57"/>
            <p:cNvSpPr>
              <a:spLocks noChangeArrowheads="1"/>
            </p:cNvSpPr>
            <p:nvPr/>
          </p:nvSpPr>
          <p:spPr bwMode="auto">
            <a:xfrm>
              <a:off x="5040" y="1011"/>
              <a:ext cx="194" cy="4"/>
            </a:xfrm>
            <a:prstGeom prst="rect">
              <a:avLst/>
            </a:prstGeom>
            <a:solidFill>
              <a:srgbClr val="B7B79D"/>
            </a:solidFill>
            <a:ln w="4763">
              <a:solidFill>
                <a:srgbClr val="49493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51258" name="Group 58"/>
            <p:cNvGrpSpPr>
              <a:grpSpLocks/>
            </p:cNvGrpSpPr>
            <p:nvPr/>
          </p:nvGrpSpPr>
          <p:grpSpPr bwMode="auto">
            <a:xfrm>
              <a:off x="5042" y="876"/>
              <a:ext cx="134" cy="1"/>
              <a:chOff x="5042" y="876"/>
              <a:chExt cx="134" cy="1"/>
            </a:xfrm>
          </p:grpSpPr>
          <p:sp>
            <p:nvSpPr>
              <p:cNvPr id="51259" name="Line 59"/>
              <p:cNvSpPr>
                <a:spLocks noChangeShapeType="1"/>
              </p:cNvSpPr>
              <p:nvPr/>
            </p:nvSpPr>
            <p:spPr bwMode="auto">
              <a:xfrm>
                <a:off x="5042" y="876"/>
                <a:ext cx="3" cy="1"/>
              </a:xfrm>
              <a:prstGeom prst="line">
                <a:avLst/>
              </a:prstGeom>
              <a:noFill/>
              <a:ln w="9525">
                <a:solidFill>
                  <a:srgbClr val="4EFF2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260" name="Line 60"/>
              <p:cNvSpPr>
                <a:spLocks noChangeShapeType="1"/>
              </p:cNvSpPr>
              <p:nvPr/>
            </p:nvSpPr>
            <p:spPr bwMode="auto">
              <a:xfrm>
                <a:off x="5054" y="876"/>
                <a:ext cx="1" cy="1"/>
              </a:xfrm>
              <a:prstGeom prst="line">
                <a:avLst/>
              </a:prstGeom>
              <a:noFill/>
              <a:ln w="9525">
                <a:solidFill>
                  <a:srgbClr val="4EFF2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261" name="Line 61"/>
              <p:cNvSpPr>
                <a:spLocks noChangeShapeType="1"/>
              </p:cNvSpPr>
              <p:nvPr/>
            </p:nvSpPr>
            <p:spPr bwMode="auto">
              <a:xfrm>
                <a:off x="5064" y="876"/>
                <a:ext cx="3" cy="1"/>
              </a:xfrm>
              <a:prstGeom prst="line">
                <a:avLst/>
              </a:prstGeom>
              <a:noFill/>
              <a:ln w="9525">
                <a:solidFill>
                  <a:srgbClr val="4EFF2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262" name="Line 62"/>
              <p:cNvSpPr>
                <a:spLocks noChangeShapeType="1"/>
              </p:cNvSpPr>
              <p:nvPr/>
            </p:nvSpPr>
            <p:spPr bwMode="auto">
              <a:xfrm>
                <a:off x="5076" y="876"/>
                <a:ext cx="1" cy="1"/>
              </a:xfrm>
              <a:prstGeom prst="line">
                <a:avLst/>
              </a:prstGeom>
              <a:noFill/>
              <a:ln w="9525">
                <a:solidFill>
                  <a:srgbClr val="4EFF2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263" name="Line 63"/>
              <p:cNvSpPr>
                <a:spLocks noChangeShapeType="1"/>
              </p:cNvSpPr>
              <p:nvPr/>
            </p:nvSpPr>
            <p:spPr bwMode="auto">
              <a:xfrm>
                <a:off x="5086" y="876"/>
                <a:ext cx="3" cy="1"/>
              </a:xfrm>
              <a:prstGeom prst="line">
                <a:avLst/>
              </a:prstGeom>
              <a:noFill/>
              <a:ln w="9525">
                <a:solidFill>
                  <a:srgbClr val="4EFF2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264" name="Line 64"/>
              <p:cNvSpPr>
                <a:spLocks noChangeShapeType="1"/>
              </p:cNvSpPr>
              <p:nvPr/>
            </p:nvSpPr>
            <p:spPr bwMode="auto">
              <a:xfrm>
                <a:off x="5098" y="876"/>
                <a:ext cx="1" cy="1"/>
              </a:xfrm>
              <a:prstGeom prst="line">
                <a:avLst/>
              </a:prstGeom>
              <a:noFill/>
              <a:ln w="9525">
                <a:solidFill>
                  <a:srgbClr val="4EFF2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265" name="Line 65"/>
              <p:cNvSpPr>
                <a:spLocks noChangeShapeType="1"/>
              </p:cNvSpPr>
              <p:nvPr/>
            </p:nvSpPr>
            <p:spPr bwMode="auto">
              <a:xfrm>
                <a:off x="5107" y="876"/>
                <a:ext cx="4" cy="1"/>
              </a:xfrm>
              <a:prstGeom prst="line">
                <a:avLst/>
              </a:prstGeom>
              <a:noFill/>
              <a:ln w="9525">
                <a:solidFill>
                  <a:srgbClr val="4EFF2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266" name="Line 66"/>
              <p:cNvSpPr>
                <a:spLocks noChangeShapeType="1"/>
              </p:cNvSpPr>
              <p:nvPr/>
            </p:nvSpPr>
            <p:spPr bwMode="auto">
              <a:xfrm>
                <a:off x="5120" y="876"/>
                <a:ext cx="1" cy="1"/>
              </a:xfrm>
              <a:prstGeom prst="line">
                <a:avLst/>
              </a:prstGeom>
              <a:noFill/>
              <a:ln w="9525">
                <a:solidFill>
                  <a:srgbClr val="4EFF2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267" name="Line 67"/>
              <p:cNvSpPr>
                <a:spLocks noChangeShapeType="1"/>
              </p:cNvSpPr>
              <p:nvPr/>
            </p:nvSpPr>
            <p:spPr bwMode="auto">
              <a:xfrm>
                <a:off x="5129" y="876"/>
                <a:ext cx="3" cy="1"/>
              </a:xfrm>
              <a:prstGeom prst="line">
                <a:avLst/>
              </a:prstGeom>
              <a:noFill/>
              <a:ln w="9525">
                <a:solidFill>
                  <a:srgbClr val="4EFF2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268" name="Line 68"/>
              <p:cNvSpPr>
                <a:spLocks noChangeShapeType="1"/>
              </p:cNvSpPr>
              <p:nvPr/>
            </p:nvSpPr>
            <p:spPr bwMode="auto">
              <a:xfrm>
                <a:off x="5142" y="876"/>
                <a:ext cx="1" cy="1"/>
              </a:xfrm>
              <a:prstGeom prst="line">
                <a:avLst/>
              </a:prstGeom>
              <a:noFill/>
              <a:ln w="9525">
                <a:solidFill>
                  <a:srgbClr val="4EFF2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269" name="Line 69"/>
              <p:cNvSpPr>
                <a:spLocks noChangeShapeType="1"/>
              </p:cNvSpPr>
              <p:nvPr/>
            </p:nvSpPr>
            <p:spPr bwMode="auto">
              <a:xfrm>
                <a:off x="5151" y="876"/>
                <a:ext cx="3" cy="1"/>
              </a:xfrm>
              <a:prstGeom prst="line">
                <a:avLst/>
              </a:prstGeom>
              <a:noFill/>
              <a:ln w="9525">
                <a:solidFill>
                  <a:srgbClr val="4EFF2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270" name="Line 70"/>
              <p:cNvSpPr>
                <a:spLocks noChangeShapeType="1"/>
              </p:cNvSpPr>
              <p:nvPr/>
            </p:nvSpPr>
            <p:spPr bwMode="auto">
              <a:xfrm>
                <a:off x="5164" y="876"/>
                <a:ext cx="1" cy="1"/>
              </a:xfrm>
              <a:prstGeom prst="line">
                <a:avLst/>
              </a:prstGeom>
              <a:noFill/>
              <a:ln w="9525">
                <a:solidFill>
                  <a:srgbClr val="4EFF2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271" name="Line 71"/>
              <p:cNvSpPr>
                <a:spLocks noChangeShapeType="1"/>
              </p:cNvSpPr>
              <p:nvPr/>
            </p:nvSpPr>
            <p:spPr bwMode="auto">
              <a:xfrm>
                <a:off x="5173" y="876"/>
                <a:ext cx="3" cy="1"/>
              </a:xfrm>
              <a:prstGeom prst="line">
                <a:avLst/>
              </a:prstGeom>
              <a:noFill/>
              <a:ln w="9525">
                <a:solidFill>
                  <a:srgbClr val="4EFF2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272" name="Group 72"/>
          <p:cNvGrpSpPr>
            <a:grpSpLocks/>
          </p:cNvGrpSpPr>
          <p:nvPr/>
        </p:nvGrpSpPr>
        <p:grpSpPr bwMode="auto">
          <a:xfrm>
            <a:off x="8018463" y="1147763"/>
            <a:ext cx="728662" cy="1149350"/>
            <a:chOff x="5051" y="723"/>
            <a:chExt cx="459" cy="724"/>
          </a:xfrm>
        </p:grpSpPr>
        <p:sp>
          <p:nvSpPr>
            <p:cNvPr id="51273" name="Freeform 73"/>
            <p:cNvSpPr>
              <a:spLocks/>
            </p:cNvSpPr>
            <p:nvPr/>
          </p:nvSpPr>
          <p:spPr bwMode="auto">
            <a:xfrm>
              <a:off x="5151" y="1204"/>
              <a:ext cx="78" cy="96"/>
            </a:xfrm>
            <a:custGeom>
              <a:avLst/>
              <a:gdLst>
                <a:gd name="T0" fmla="*/ 34 w 78"/>
                <a:gd name="T1" fmla="*/ 0 h 96"/>
                <a:gd name="T2" fmla="*/ 31 w 78"/>
                <a:gd name="T3" fmla="*/ 43 h 96"/>
                <a:gd name="T4" fmla="*/ 25 w 78"/>
                <a:gd name="T5" fmla="*/ 46 h 96"/>
                <a:gd name="T6" fmla="*/ 3 w 78"/>
                <a:gd name="T7" fmla="*/ 62 h 96"/>
                <a:gd name="T8" fmla="*/ 0 w 78"/>
                <a:gd name="T9" fmla="*/ 87 h 96"/>
                <a:gd name="T10" fmla="*/ 22 w 78"/>
                <a:gd name="T11" fmla="*/ 87 h 96"/>
                <a:gd name="T12" fmla="*/ 38 w 78"/>
                <a:gd name="T13" fmla="*/ 87 h 96"/>
                <a:gd name="T14" fmla="*/ 38 w 78"/>
                <a:gd name="T15" fmla="*/ 93 h 96"/>
                <a:gd name="T16" fmla="*/ 62 w 78"/>
                <a:gd name="T17" fmla="*/ 96 h 96"/>
                <a:gd name="T18" fmla="*/ 72 w 78"/>
                <a:gd name="T19" fmla="*/ 96 h 96"/>
                <a:gd name="T20" fmla="*/ 78 w 78"/>
                <a:gd name="T21" fmla="*/ 96 h 96"/>
                <a:gd name="T22" fmla="*/ 78 w 78"/>
                <a:gd name="T23" fmla="*/ 74 h 96"/>
                <a:gd name="T24" fmla="*/ 75 w 78"/>
                <a:gd name="T25" fmla="*/ 68 h 96"/>
                <a:gd name="T26" fmla="*/ 69 w 78"/>
                <a:gd name="T27" fmla="*/ 53 h 96"/>
                <a:gd name="T28" fmla="*/ 72 w 78"/>
                <a:gd name="T29" fmla="*/ 9 h 96"/>
                <a:gd name="T30" fmla="*/ 34 w 78"/>
                <a:gd name="T31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8" h="96">
                  <a:moveTo>
                    <a:pt x="34" y="0"/>
                  </a:moveTo>
                  <a:lnTo>
                    <a:pt x="31" y="43"/>
                  </a:lnTo>
                  <a:lnTo>
                    <a:pt x="25" y="46"/>
                  </a:lnTo>
                  <a:lnTo>
                    <a:pt x="3" y="62"/>
                  </a:lnTo>
                  <a:lnTo>
                    <a:pt x="0" y="87"/>
                  </a:lnTo>
                  <a:lnTo>
                    <a:pt x="22" y="87"/>
                  </a:lnTo>
                  <a:lnTo>
                    <a:pt x="38" y="87"/>
                  </a:lnTo>
                  <a:lnTo>
                    <a:pt x="38" y="93"/>
                  </a:lnTo>
                  <a:lnTo>
                    <a:pt x="62" y="96"/>
                  </a:lnTo>
                  <a:lnTo>
                    <a:pt x="72" y="96"/>
                  </a:lnTo>
                  <a:lnTo>
                    <a:pt x="78" y="96"/>
                  </a:lnTo>
                  <a:lnTo>
                    <a:pt x="78" y="74"/>
                  </a:lnTo>
                  <a:lnTo>
                    <a:pt x="75" y="68"/>
                  </a:lnTo>
                  <a:lnTo>
                    <a:pt x="69" y="53"/>
                  </a:lnTo>
                  <a:lnTo>
                    <a:pt x="72" y="9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22222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74" name="Freeform 74"/>
            <p:cNvSpPr>
              <a:spLocks/>
            </p:cNvSpPr>
            <p:nvPr/>
          </p:nvSpPr>
          <p:spPr bwMode="auto">
            <a:xfrm>
              <a:off x="5151" y="1204"/>
              <a:ext cx="78" cy="96"/>
            </a:xfrm>
            <a:custGeom>
              <a:avLst/>
              <a:gdLst>
                <a:gd name="T0" fmla="*/ 34 w 78"/>
                <a:gd name="T1" fmla="*/ 0 h 96"/>
                <a:gd name="T2" fmla="*/ 31 w 78"/>
                <a:gd name="T3" fmla="*/ 43 h 96"/>
                <a:gd name="T4" fmla="*/ 25 w 78"/>
                <a:gd name="T5" fmla="*/ 46 h 96"/>
                <a:gd name="T6" fmla="*/ 3 w 78"/>
                <a:gd name="T7" fmla="*/ 62 h 96"/>
                <a:gd name="T8" fmla="*/ 0 w 78"/>
                <a:gd name="T9" fmla="*/ 87 h 96"/>
                <a:gd name="T10" fmla="*/ 22 w 78"/>
                <a:gd name="T11" fmla="*/ 87 h 96"/>
                <a:gd name="T12" fmla="*/ 38 w 78"/>
                <a:gd name="T13" fmla="*/ 87 h 96"/>
                <a:gd name="T14" fmla="*/ 38 w 78"/>
                <a:gd name="T15" fmla="*/ 93 h 96"/>
                <a:gd name="T16" fmla="*/ 62 w 78"/>
                <a:gd name="T17" fmla="*/ 96 h 96"/>
                <a:gd name="T18" fmla="*/ 72 w 78"/>
                <a:gd name="T19" fmla="*/ 96 h 96"/>
                <a:gd name="T20" fmla="*/ 78 w 78"/>
                <a:gd name="T21" fmla="*/ 96 h 96"/>
                <a:gd name="T22" fmla="*/ 78 w 78"/>
                <a:gd name="T23" fmla="*/ 74 h 96"/>
                <a:gd name="T24" fmla="*/ 75 w 78"/>
                <a:gd name="T25" fmla="*/ 68 h 96"/>
                <a:gd name="T26" fmla="*/ 69 w 78"/>
                <a:gd name="T27" fmla="*/ 53 h 96"/>
                <a:gd name="T28" fmla="*/ 72 w 78"/>
                <a:gd name="T29" fmla="*/ 9 h 96"/>
                <a:gd name="T30" fmla="*/ 34 w 78"/>
                <a:gd name="T31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8" h="96">
                  <a:moveTo>
                    <a:pt x="34" y="0"/>
                  </a:moveTo>
                  <a:lnTo>
                    <a:pt x="31" y="43"/>
                  </a:lnTo>
                  <a:lnTo>
                    <a:pt x="25" y="46"/>
                  </a:lnTo>
                  <a:lnTo>
                    <a:pt x="3" y="62"/>
                  </a:lnTo>
                  <a:lnTo>
                    <a:pt x="0" y="87"/>
                  </a:lnTo>
                  <a:lnTo>
                    <a:pt x="22" y="87"/>
                  </a:lnTo>
                  <a:lnTo>
                    <a:pt x="38" y="87"/>
                  </a:lnTo>
                  <a:lnTo>
                    <a:pt x="38" y="93"/>
                  </a:lnTo>
                  <a:lnTo>
                    <a:pt x="62" y="96"/>
                  </a:lnTo>
                  <a:lnTo>
                    <a:pt x="72" y="96"/>
                  </a:lnTo>
                  <a:lnTo>
                    <a:pt x="78" y="96"/>
                  </a:lnTo>
                  <a:lnTo>
                    <a:pt x="78" y="74"/>
                  </a:lnTo>
                  <a:lnTo>
                    <a:pt x="75" y="68"/>
                  </a:lnTo>
                  <a:lnTo>
                    <a:pt x="69" y="53"/>
                  </a:lnTo>
                  <a:lnTo>
                    <a:pt x="72" y="9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222222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75" name="Freeform 75"/>
            <p:cNvSpPr>
              <a:spLocks/>
            </p:cNvSpPr>
            <p:nvPr/>
          </p:nvSpPr>
          <p:spPr bwMode="auto">
            <a:xfrm>
              <a:off x="5167" y="1101"/>
              <a:ext cx="124" cy="156"/>
            </a:xfrm>
            <a:custGeom>
              <a:avLst/>
              <a:gdLst>
                <a:gd name="T0" fmla="*/ 124 w 124"/>
                <a:gd name="T1" fmla="*/ 0 h 156"/>
                <a:gd name="T2" fmla="*/ 43 w 124"/>
                <a:gd name="T3" fmla="*/ 3 h 156"/>
                <a:gd name="T4" fmla="*/ 22 w 124"/>
                <a:gd name="T5" fmla="*/ 0 h 156"/>
                <a:gd name="T6" fmla="*/ 9 w 124"/>
                <a:gd name="T7" fmla="*/ 6 h 156"/>
                <a:gd name="T8" fmla="*/ 6 w 124"/>
                <a:gd name="T9" fmla="*/ 18 h 156"/>
                <a:gd name="T10" fmla="*/ 0 w 124"/>
                <a:gd name="T11" fmla="*/ 134 h 156"/>
                <a:gd name="T12" fmla="*/ 9 w 124"/>
                <a:gd name="T13" fmla="*/ 152 h 156"/>
                <a:gd name="T14" fmla="*/ 28 w 124"/>
                <a:gd name="T15" fmla="*/ 156 h 156"/>
                <a:gd name="T16" fmla="*/ 56 w 124"/>
                <a:gd name="T17" fmla="*/ 152 h 156"/>
                <a:gd name="T18" fmla="*/ 65 w 124"/>
                <a:gd name="T19" fmla="*/ 71 h 156"/>
                <a:gd name="T20" fmla="*/ 124 w 124"/>
                <a:gd name="T21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4" h="156">
                  <a:moveTo>
                    <a:pt x="124" y="0"/>
                  </a:moveTo>
                  <a:lnTo>
                    <a:pt x="43" y="3"/>
                  </a:lnTo>
                  <a:lnTo>
                    <a:pt x="22" y="0"/>
                  </a:lnTo>
                  <a:lnTo>
                    <a:pt x="9" y="6"/>
                  </a:lnTo>
                  <a:lnTo>
                    <a:pt x="6" y="18"/>
                  </a:lnTo>
                  <a:lnTo>
                    <a:pt x="0" y="134"/>
                  </a:lnTo>
                  <a:lnTo>
                    <a:pt x="9" y="152"/>
                  </a:lnTo>
                  <a:lnTo>
                    <a:pt x="28" y="156"/>
                  </a:lnTo>
                  <a:lnTo>
                    <a:pt x="56" y="152"/>
                  </a:lnTo>
                  <a:lnTo>
                    <a:pt x="65" y="71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A5A58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76" name="Freeform 76"/>
            <p:cNvSpPr>
              <a:spLocks/>
            </p:cNvSpPr>
            <p:nvPr/>
          </p:nvSpPr>
          <p:spPr bwMode="auto">
            <a:xfrm>
              <a:off x="5167" y="1101"/>
              <a:ext cx="124" cy="156"/>
            </a:xfrm>
            <a:custGeom>
              <a:avLst/>
              <a:gdLst>
                <a:gd name="T0" fmla="*/ 124 w 124"/>
                <a:gd name="T1" fmla="*/ 0 h 156"/>
                <a:gd name="T2" fmla="*/ 43 w 124"/>
                <a:gd name="T3" fmla="*/ 3 h 156"/>
                <a:gd name="T4" fmla="*/ 22 w 124"/>
                <a:gd name="T5" fmla="*/ 0 h 156"/>
                <a:gd name="T6" fmla="*/ 9 w 124"/>
                <a:gd name="T7" fmla="*/ 6 h 156"/>
                <a:gd name="T8" fmla="*/ 6 w 124"/>
                <a:gd name="T9" fmla="*/ 18 h 156"/>
                <a:gd name="T10" fmla="*/ 0 w 124"/>
                <a:gd name="T11" fmla="*/ 134 h 156"/>
                <a:gd name="T12" fmla="*/ 9 w 124"/>
                <a:gd name="T13" fmla="*/ 152 h 156"/>
                <a:gd name="T14" fmla="*/ 28 w 124"/>
                <a:gd name="T15" fmla="*/ 156 h 156"/>
                <a:gd name="T16" fmla="*/ 56 w 124"/>
                <a:gd name="T17" fmla="*/ 152 h 156"/>
                <a:gd name="T18" fmla="*/ 65 w 124"/>
                <a:gd name="T19" fmla="*/ 71 h 156"/>
                <a:gd name="T20" fmla="*/ 124 w 124"/>
                <a:gd name="T21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4" h="156">
                  <a:moveTo>
                    <a:pt x="124" y="0"/>
                  </a:moveTo>
                  <a:lnTo>
                    <a:pt x="43" y="3"/>
                  </a:lnTo>
                  <a:lnTo>
                    <a:pt x="22" y="0"/>
                  </a:lnTo>
                  <a:lnTo>
                    <a:pt x="9" y="6"/>
                  </a:lnTo>
                  <a:lnTo>
                    <a:pt x="6" y="18"/>
                  </a:lnTo>
                  <a:lnTo>
                    <a:pt x="0" y="134"/>
                  </a:lnTo>
                  <a:lnTo>
                    <a:pt x="9" y="152"/>
                  </a:lnTo>
                  <a:lnTo>
                    <a:pt x="28" y="156"/>
                  </a:lnTo>
                  <a:lnTo>
                    <a:pt x="56" y="152"/>
                  </a:lnTo>
                  <a:lnTo>
                    <a:pt x="65" y="71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A5A585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77" name="Freeform 77"/>
            <p:cNvSpPr>
              <a:spLocks/>
            </p:cNvSpPr>
            <p:nvPr/>
          </p:nvSpPr>
          <p:spPr bwMode="auto">
            <a:xfrm>
              <a:off x="5192" y="963"/>
              <a:ext cx="84" cy="35"/>
            </a:xfrm>
            <a:custGeom>
              <a:avLst/>
              <a:gdLst>
                <a:gd name="T0" fmla="*/ 84 w 84"/>
                <a:gd name="T1" fmla="*/ 13 h 35"/>
                <a:gd name="T2" fmla="*/ 59 w 84"/>
                <a:gd name="T3" fmla="*/ 13 h 35"/>
                <a:gd name="T4" fmla="*/ 37 w 84"/>
                <a:gd name="T5" fmla="*/ 0 h 35"/>
                <a:gd name="T6" fmla="*/ 12 w 84"/>
                <a:gd name="T7" fmla="*/ 7 h 35"/>
                <a:gd name="T8" fmla="*/ 6 w 84"/>
                <a:gd name="T9" fmla="*/ 10 h 35"/>
                <a:gd name="T10" fmla="*/ 0 w 84"/>
                <a:gd name="T11" fmla="*/ 16 h 35"/>
                <a:gd name="T12" fmla="*/ 3 w 84"/>
                <a:gd name="T13" fmla="*/ 32 h 35"/>
                <a:gd name="T14" fmla="*/ 6 w 84"/>
                <a:gd name="T15" fmla="*/ 32 h 35"/>
                <a:gd name="T16" fmla="*/ 9 w 84"/>
                <a:gd name="T17" fmla="*/ 22 h 35"/>
                <a:gd name="T18" fmla="*/ 12 w 84"/>
                <a:gd name="T19" fmla="*/ 16 h 35"/>
                <a:gd name="T20" fmla="*/ 28 w 84"/>
                <a:gd name="T21" fmla="*/ 22 h 35"/>
                <a:gd name="T22" fmla="*/ 15 w 84"/>
                <a:gd name="T23" fmla="*/ 25 h 35"/>
                <a:gd name="T24" fmla="*/ 12 w 84"/>
                <a:gd name="T25" fmla="*/ 25 h 35"/>
                <a:gd name="T26" fmla="*/ 12 w 84"/>
                <a:gd name="T27" fmla="*/ 32 h 35"/>
                <a:gd name="T28" fmla="*/ 40 w 84"/>
                <a:gd name="T29" fmla="*/ 35 h 35"/>
                <a:gd name="T30" fmla="*/ 62 w 84"/>
                <a:gd name="T31" fmla="*/ 32 h 35"/>
                <a:gd name="T32" fmla="*/ 78 w 84"/>
                <a:gd name="T33" fmla="*/ 32 h 35"/>
                <a:gd name="T34" fmla="*/ 84 w 84"/>
                <a:gd name="T35" fmla="*/ 1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4" h="35">
                  <a:moveTo>
                    <a:pt x="84" y="13"/>
                  </a:moveTo>
                  <a:lnTo>
                    <a:pt x="59" y="13"/>
                  </a:lnTo>
                  <a:lnTo>
                    <a:pt x="37" y="0"/>
                  </a:lnTo>
                  <a:lnTo>
                    <a:pt x="12" y="7"/>
                  </a:lnTo>
                  <a:lnTo>
                    <a:pt x="6" y="10"/>
                  </a:lnTo>
                  <a:lnTo>
                    <a:pt x="0" y="16"/>
                  </a:lnTo>
                  <a:lnTo>
                    <a:pt x="3" y="32"/>
                  </a:lnTo>
                  <a:lnTo>
                    <a:pt x="6" y="32"/>
                  </a:lnTo>
                  <a:lnTo>
                    <a:pt x="9" y="22"/>
                  </a:lnTo>
                  <a:lnTo>
                    <a:pt x="12" y="16"/>
                  </a:lnTo>
                  <a:lnTo>
                    <a:pt x="28" y="22"/>
                  </a:lnTo>
                  <a:lnTo>
                    <a:pt x="15" y="25"/>
                  </a:lnTo>
                  <a:lnTo>
                    <a:pt x="12" y="25"/>
                  </a:lnTo>
                  <a:lnTo>
                    <a:pt x="12" y="32"/>
                  </a:lnTo>
                  <a:lnTo>
                    <a:pt x="40" y="35"/>
                  </a:lnTo>
                  <a:lnTo>
                    <a:pt x="62" y="32"/>
                  </a:lnTo>
                  <a:lnTo>
                    <a:pt x="78" y="32"/>
                  </a:lnTo>
                  <a:lnTo>
                    <a:pt x="84" y="13"/>
                  </a:lnTo>
                  <a:close/>
                </a:path>
              </a:pathLst>
            </a:custGeom>
            <a:solidFill>
              <a:srgbClr val="FFC2A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78" name="Freeform 78"/>
            <p:cNvSpPr>
              <a:spLocks/>
            </p:cNvSpPr>
            <p:nvPr/>
          </p:nvSpPr>
          <p:spPr bwMode="auto">
            <a:xfrm>
              <a:off x="5192" y="963"/>
              <a:ext cx="84" cy="35"/>
            </a:xfrm>
            <a:custGeom>
              <a:avLst/>
              <a:gdLst>
                <a:gd name="T0" fmla="*/ 84 w 84"/>
                <a:gd name="T1" fmla="*/ 13 h 35"/>
                <a:gd name="T2" fmla="*/ 59 w 84"/>
                <a:gd name="T3" fmla="*/ 13 h 35"/>
                <a:gd name="T4" fmla="*/ 37 w 84"/>
                <a:gd name="T5" fmla="*/ 0 h 35"/>
                <a:gd name="T6" fmla="*/ 12 w 84"/>
                <a:gd name="T7" fmla="*/ 7 h 35"/>
                <a:gd name="T8" fmla="*/ 6 w 84"/>
                <a:gd name="T9" fmla="*/ 10 h 35"/>
                <a:gd name="T10" fmla="*/ 0 w 84"/>
                <a:gd name="T11" fmla="*/ 16 h 35"/>
                <a:gd name="T12" fmla="*/ 3 w 84"/>
                <a:gd name="T13" fmla="*/ 32 h 35"/>
                <a:gd name="T14" fmla="*/ 6 w 84"/>
                <a:gd name="T15" fmla="*/ 32 h 35"/>
                <a:gd name="T16" fmla="*/ 9 w 84"/>
                <a:gd name="T17" fmla="*/ 22 h 35"/>
                <a:gd name="T18" fmla="*/ 12 w 84"/>
                <a:gd name="T19" fmla="*/ 16 h 35"/>
                <a:gd name="T20" fmla="*/ 28 w 84"/>
                <a:gd name="T21" fmla="*/ 22 h 35"/>
                <a:gd name="T22" fmla="*/ 15 w 84"/>
                <a:gd name="T23" fmla="*/ 25 h 35"/>
                <a:gd name="T24" fmla="*/ 12 w 84"/>
                <a:gd name="T25" fmla="*/ 25 h 35"/>
                <a:gd name="T26" fmla="*/ 12 w 84"/>
                <a:gd name="T27" fmla="*/ 32 h 35"/>
                <a:gd name="T28" fmla="*/ 40 w 84"/>
                <a:gd name="T29" fmla="*/ 35 h 35"/>
                <a:gd name="T30" fmla="*/ 62 w 84"/>
                <a:gd name="T31" fmla="*/ 32 h 35"/>
                <a:gd name="T32" fmla="*/ 78 w 84"/>
                <a:gd name="T33" fmla="*/ 32 h 35"/>
                <a:gd name="T34" fmla="*/ 84 w 84"/>
                <a:gd name="T35" fmla="*/ 1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4" h="35">
                  <a:moveTo>
                    <a:pt x="84" y="13"/>
                  </a:moveTo>
                  <a:lnTo>
                    <a:pt x="59" y="13"/>
                  </a:lnTo>
                  <a:lnTo>
                    <a:pt x="37" y="0"/>
                  </a:lnTo>
                  <a:lnTo>
                    <a:pt x="12" y="7"/>
                  </a:lnTo>
                  <a:lnTo>
                    <a:pt x="6" y="10"/>
                  </a:lnTo>
                  <a:lnTo>
                    <a:pt x="0" y="16"/>
                  </a:lnTo>
                  <a:lnTo>
                    <a:pt x="3" y="32"/>
                  </a:lnTo>
                  <a:lnTo>
                    <a:pt x="6" y="32"/>
                  </a:lnTo>
                  <a:lnTo>
                    <a:pt x="9" y="22"/>
                  </a:lnTo>
                  <a:lnTo>
                    <a:pt x="12" y="16"/>
                  </a:lnTo>
                  <a:lnTo>
                    <a:pt x="28" y="22"/>
                  </a:lnTo>
                  <a:lnTo>
                    <a:pt x="15" y="25"/>
                  </a:lnTo>
                  <a:lnTo>
                    <a:pt x="12" y="25"/>
                  </a:lnTo>
                  <a:lnTo>
                    <a:pt x="12" y="32"/>
                  </a:lnTo>
                  <a:lnTo>
                    <a:pt x="40" y="35"/>
                  </a:lnTo>
                  <a:lnTo>
                    <a:pt x="62" y="32"/>
                  </a:lnTo>
                  <a:lnTo>
                    <a:pt x="78" y="32"/>
                  </a:lnTo>
                  <a:lnTo>
                    <a:pt x="84" y="13"/>
                  </a:lnTo>
                  <a:close/>
                </a:path>
              </a:pathLst>
            </a:custGeom>
            <a:solidFill>
              <a:srgbClr val="FFC2AA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79" name="Freeform 79"/>
            <p:cNvSpPr>
              <a:spLocks/>
            </p:cNvSpPr>
            <p:nvPr/>
          </p:nvSpPr>
          <p:spPr bwMode="auto">
            <a:xfrm>
              <a:off x="5251" y="970"/>
              <a:ext cx="109" cy="46"/>
            </a:xfrm>
            <a:custGeom>
              <a:avLst/>
              <a:gdLst>
                <a:gd name="T0" fmla="*/ 109 w 109"/>
                <a:gd name="T1" fmla="*/ 0 h 46"/>
                <a:gd name="T2" fmla="*/ 6 w 109"/>
                <a:gd name="T3" fmla="*/ 3 h 46"/>
                <a:gd name="T4" fmla="*/ 0 w 109"/>
                <a:gd name="T5" fmla="*/ 12 h 46"/>
                <a:gd name="T6" fmla="*/ 0 w 109"/>
                <a:gd name="T7" fmla="*/ 31 h 46"/>
                <a:gd name="T8" fmla="*/ 81 w 109"/>
                <a:gd name="T9" fmla="*/ 46 h 46"/>
                <a:gd name="T10" fmla="*/ 109 w 109"/>
                <a:gd name="T11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9" h="46">
                  <a:moveTo>
                    <a:pt x="109" y="0"/>
                  </a:moveTo>
                  <a:lnTo>
                    <a:pt x="6" y="3"/>
                  </a:lnTo>
                  <a:lnTo>
                    <a:pt x="0" y="12"/>
                  </a:lnTo>
                  <a:lnTo>
                    <a:pt x="0" y="31"/>
                  </a:lnTo>
                  <a:lnTo>
                    <a:pt x="81" y="46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rgbClr val="A5A58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80" name="Freeform 80"/>
            <p:cNvSpPr>
              <a:spLocks/>
            </p:cNvSpPr>
            <p:nvPr/>
          </p:nvSpPr>
          <p:spPr bwMode="auto">
            <a:xfrm>
              <a:off x="5251" y="970"/>
              <a:ext cx="109" cy="46"/>
            </a:xfrm>
            <a:custGeom>
              <a:avLst/>
              <a:gdLst>
                <a:gd name="T0" fmla="*/ 109 w 109"/>
                <a:gd name="T1" fmla="*/ 0 h 46"/>
                <a:gd name="T2" fmla="*/ 6 w 109"/>
                <a:gd name="T3" fmla="*/ 3 h 46"/>
                <a:gd name="T4" fmla="*/ 0 w 109"/>
                <a:gd name="T5" fmla="*/ 12 h 46"/>
                <a:gd name="T6" fmla="*/ 0 w 109"/>
                <a:gd name="T7" fmla="*/ 31 h 46"/>
                <a:gd name="T8" fmla="*/ 81 w 109"/>
                <a:gd name="T9" fmla="*/ 46 h 46"/>
                <a:gd name="T10" fmla="*/ 109 w 109"/>
                <a:gd name="T11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9" h="46">
                  <a:moveTo>
                    <a:pt x="109" y="0"/>
                  </a:moveTo>
                  <a:lnTo>
                    <a:pt x="6" y="3"/>
                  </a:lnTo>
                  <a:lnTo>
                    <a:pt x="0" y="12"/>
                  </a:lnTo>
                  <a:lnTo>
                    <a:pt x="0" y="31"/>
                  </a:lnTo>
                  <a:lnTo>
                    <a:pt x="81" y="46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rgbClr val="A5A585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81" name="Freeform 81"/>
            <p:cNvSpPr>
              <a:spLocks/>
            </p:cNvSpPr>
            <p:nvPr/>
          </p:nvSpPr>
          <p:spPr bwMode="auto">
            <a:xfrm>
              <a:off x="5051" y="1260"/>
              <a:ext cx="119" cy="96"/>
            </a:xfrm>
            <a:custGeom>
              <a:avLst/>
              <a:gdLst>
                <a:gd name="T0" fmla="*/ 60 w 119"/>
                <a:gd name="T1" fmla="*/ 0 h 96"/>
                <a:gd name="T2" fmla="*/ 66 w 119"/>
                <a:gd name="T3" fmla="*/ 31 h 96"/>
                <a:gd name="T4" fmla="*/ 56 w 119"/>
                <a:gd name="T5" fmla="*/ 31 h 96"/>
                <a:gd name="T6" fmla="*/ 38 w 119"/>
                <a:gd name="T7" fmla="*/ 43 h 96"/>
                <a:gd name="T8" fmla="*/ 13 w 119"/>
                <a:gd name="T9" fmla="*/ 43 h 96"/>
                <a:gd name="T10" fmla="*/ 3 w 119"/>
                <a:gd name="T11" fmla="*/ 46 h 96"/>
                <a:gd name="T12" fmla="*/ 0 w 119"/>
                <a:gd name="T13" fmla="*/ 56 h 96"/>
                <a:gd name="T14" fmla="*/ 3 w 119"/>
                <a:gd name="T15" fmla="*/ 65 h 96"/>
                <a:gd name="T16" fmla="*/ 28 w 119"/>
                <a:gd name="T17" fmla="*/ 81 h 96"/>
                <a:gd name="T18" fmla="*/ 38 w 119"/>
                <a:gd name="T19" fmla="*/ 84 h 96"/>
                <a:gd name="T20" fmla="*/ 53 w 119"/>
                <a:gd name="T21" fmla="*/ 84 h 96"/>
                <a:gd name="T22" fmla="*/ 78 w 119"/>
                <a:gd name="T23" fmla="*/ 87 h 96"/>
                <a:gd name="T24" fmla="*/ 78 w 119"/>
                <a:gd name="T25" fmla="*/ 96 h 96"/>
                <a:gd name="T26" fmla="*/ 88 w 119"/>
                <a:gd name="T27" fmla="*/ 96 h 96"/>
                <a:gd name="T28" fmla="*/ 100 w 119"/>
                <a:gd name="T29" fmla="*/ 96 h 96"/>
                <a:gd name="T30" fmla="*/ 109 w 119"/>
                <a:gd name="T31" fmla="*/ 93 h 96"/>
                <a:gd name="T32" fmla="*/ 119 w 119"/>
                <a:gd name="T33" fmla="*/ 87 h 96"/>
                <a:gd name="T34" fmla="*/ 119 w 119"/>
                <a:gd name="T35" fmla="*/ 71 h 96"/>
                <a:gd name="T36" fmla="*/ 113 w 119"/>
                <a:gd name="T37" fmla="*/ 56 h 96"/>
                <a:gd name="T38" fmla="*/ 109 w 119"/>
                <a:gd name="T39" fmla="*/ 46 h 96"/>
                <a:gd name="T40" fmla="*/ 103 w 119"/>
                <a:gd name="T41" fmla="*/ 37 h 96"/>
                <a:gd name="T42" fmla="*/ 97 w 119"/>
                <a:gd name="T43" fmla="*/ 6 h 96"/>
                <a:gd name="T44" fmla="*/ 60 w 119"/>
                <a:gd name="T45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9" h="96">
                  <a:moveTo>
                    <a:pt x="60" y="0"/>
                  </a:moveTo>
                  <a:lnTo>
                    <a:pt x="66" y="31"/>
                  </a:lnTo>
                  <a:lnTo>
                    <a:pt x="56" y="31"/>
                  </a:lnTo>
                  <a:lnTo>
                    <a:pt x="38" y="43"/>
                  </a:lnTo>
                  <a:lnTo>
                    <a:pt x="13" y="43"/>
                  </a:lnTo>
                  <a:lnTo>
                    <a:pt x="3" y="46"/>
                  </a:lnTo>
                  <a:lnTo>
                    <a:pt x="0" y="56"/>
                  </a:lnTo>
                  <a:lnTo>
                    <a:pt x="3" y="65"/>
                  </a:lnTo>
                  <a:lnTo>
                    <a:pt x="28" y="81"/>
                  </a:lnTo>
                  <a:lnTo>
                    <a:pt x="38" y="84"/>
                  </a:lnTo>
                  <a:lnTo>
                    <a:pt x="53" y="84"/>
                  </a:lnTo>
                  <a:lnTo>
                    <a:pt x="78" y="87"/>
                  </a:lnTo>
                  <a:lnTo>
                    <a:pt x="78" y="96"/>
                  </a:lnTo>
                  <a:lnTo>
                    <a:pt x="88" y="96"/>
                  </a:lnTo>
                  <a:lnTo>
                    <a:pt x="100" y="96"/>
                  </a:lnTo>
                  <a:lnTo>
                    <a:pt x="109" y="93"/>
                  </a:lnTo>
                  <a:lnTo>
                    <a:pt x="119" y="87"/>
                  </a:lnTo>
                  <a:lnTo>
                    <a:pt x="119" y="71"/>
                  </a:lnTo>
                  <a:lnTo>
                    <a:pt x="113" y="56"/>
                  </a:lnTo>
                  <a:lnTo>
                    <a:pt x="109" y="46"/>
                  </a:lnTo>
                  <a:lnTo>
                    <a:pt x="103" y="37"/>
                  </a:lnTo>
                  <a:lnTo>
                    <a:pt x="97" y="6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22222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82" name="Freeform 82"/>
            <p:cNvSpPr>
              <a:spLocks/>
            </p:cNvSpPr>
            <p:nvPr/>
          </p:nvSpPr>
          <p:spPr bwMode="auto">
            <a:xfrm>
              <a:off x="5051" y="1260"/>
              <a:ext cx="119" cy="96"/>
            </a:xfrm>
            <a:custGeom>
              <a:avLst/>
              <a:gdLst>
                <a:gd name="T0" fmla="*/ 60 w 119"/>
                <a:gd name="T1" fmla="*/ 0 h 96"/>
                <a:gd name="T2" fmla="*/ 66 w 119"/>
                <a:gd name="T3" fmla="*/ 31 h 96"/>
                <a:gd name="T4" fmla="*/ 56 w 119"/>
                <a:gd name="T5" fmla="*/ 31 h 96"/>
                <a:gd name="T6" fmla="*/ 38 w 119"/>
                <a:gd name="T7" fmla="*/ 43 h 96"/>
                <a:gd name="T8" fmla="*/ 13 w 119"/>
                <a:gd name="T9" fmla="*/ 43 h 96"/>
                <a:gd name="T10" fmla="*/ 3 w 119"/>
                <a:gd name="T11" fmla="*/ 46 h 96"/>
                <a:gd name="T12" fmla="*/ 0 w 119"/>
                <a:gd name="T13" fmla="*/ 56 h 96"/>
                <a:gd name="T14" fmla="*/ 3 w 119"/>
                <a:gd name="T15" fmla="*/ 65 h 96"/>
                <a:gd name="T16" fmla="*/ 28 w 119"/>
                <a:gd name="T17" fmla="*/ 81 h 96"/>
                <a:gd name="T18" fmla="*/ 38 w 119"/>
                <a:gd name="T19" fmla="*/ 84 h 96"/>
                <a:gd name="T20" fmla="*/ 53 w 119"/>
                <a:gd name="T21" fmla="*/ 84 h 96"/>
                <a:gd name="T22" fmla="*/ 78 w 119"/>
                <a:gd name="T23" fmla="*/ 87 h 96"/>
                <a:gd name="T24" fmla="*/ 78 w 119"/>
                <a:gd name="T25" fmla="*/ 96 h 96"/>
                <a:gd name="T26" fmla="*/ 88 w 119"/>
                <a:gd name="T27" fmla="*/ 96 h 96"/>
                <a:gd name="T28" fmla="*/ 100 w 119"/>
                <a:gd name="T29" fmla="*/ 96 h 96"/>
                <a:gd name="T30" fmla="*/ 109 w 119"/>
                <a:gd name="T31" fmla="*/ 93 h 96"/>
                <a:gd name="T32" fmla="*/ 119 w 119"/>
                <a:gd name="T33" fmla="*/ 87 h 96"/>
                <a:gd name="T34" fmla="*/ 119 w 119"/>
                <a:gd name="T35" fmla="*/ 71 h 96"/>
                <a:gd name="T36" fmla="*/ 113 w 119"/>
                <a:gd name="T37" fmla="*/ 56 h 96"/>
                <a:gd name="T38" fmla="*/ 109 w 119"/>
                <a:gd name="T39" fmla="*/ 46 h 96"/>
                <a:gd name="T40" fmla="*/ 103 w 119"/>
                <a:gd name="T41" fmla="*/ 37 h 96"/>
                <a:gd name="T42" fmla="*/ 97 w 119"/>
                <a:gd name="T43" fmla="*/ 6 h 96"/>
                <a:gd name="T44" fmla="*/ 60 w 119"/>
                <a:gd name="T45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9" h="96">
                  <a:moveTo>
                    <a:pt x="60" y="0"/>
                  </a:moveTo>
                  <a:lnTo>
                    <a:pt x="66" y="31"/>
                  </a:lnTo>
                  <a:lnTo>
                    <a:pt x="56" y="31"/>
                  </a:lnTo>
                  <a:lnTo>
                    <a:pt x="38" y="43"/>
                  </a:lnTo>
                  <a:lnTo>
                    <a:pt x="13" y="43"/>
                  </a:lnTo>
                  <a:lnTo>
                    <a:pt x="3" y="46"/>
                  </a:lnTo>
                  <a:lnTo>
                    <a:pt x="0" y="56"/>
                  </a:lnTo>
                  <a:lnTo>
                    <a:pt x="3" y="65"/>
                  </a:lnTo>
                  <a:lnTo>
                    <a:pt x="28" y="81"/>
                  </a:lnTo>
                  <a:lnTo>
                    <a:pt x="38" y="84"/>
                  </a:lnTo>
                  <a:lnTo>
                    <a:pt x="53" y="84"/>
                  </a:lnTo>
                  <a:lnTo>
                    <a:pt x="78" y="87"/>
                  </a:lnTo>
                  <a:lnTo>
                    <a:pt x="78" y="96"/>
                  </a:lnTo>
                  <a:lnTo>
                    <a:pt x="88" y="96"/>
                  </a:lnTo>
                  <a:lnTo>
                    <a:pt x="100" y="96"/>
                  </a:lnTo>
                  <a:lnTo>
                    <a:pt x="109" y="93"/>
                  </a:lnTo>
                  <a:lnTo>
                    <a:pt x="119" y="87"/>
                  </a:lnTo>
                  <a:lnTo>
                    <a:pt x="119" y="71"/>
                  </a:lnTo>
                  <a:lnTo>
                    <a:pt x="113" y="56"/>
                  </a:lnTo>
                  <a:lnTo>
                    <a:pt x="109" y="46"/>
                  </a:lnTo>
                  <a:lnTo>
                    <a:pt x="103" y="37"/>
                  </a:lnTo>
                  <a:lnTo>
                    <a:pt x="97" y="6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222222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83" name="Freeform 83"/>
            <p:cNvSpPr>
              <a:spLocks/>
            </p:cNvSpPr>
            <p:nvPr/>
          </p:nvSpPr>
          <p:spPr bwMode="auto">
            <a:xfrm>
              <a:off x="5170" y="1182"/>
              <a:ext cx="165" cy="78"/>
            </a:xfrm>
            <a:custGeom>
              <a:avLst/>
              <a:gdLst>
                <a:gd name="T0" fmla="*/ 165 w 165"/>
                <a:gd name="T1" fmla="*/ 56 h 78"/>
                <a:gd name="T2" fmla="*/ 3 w 165"/>
                <a:gd name="T3" fmla="*/ 0 h 78"/>
                <a:gd name="T4" fmla="*/ 0 w 165"/>
                <a:gd name="T5" fmla="*/ 6 h 78"/>
                <a:gd name="T6" fmla="*/ 0 w 165"/>
                <a:gd name="T7" fmla="*/ 6 h 78"/>
                <a:gd name="T8" fmla="*/ 0 w 165"/>
                <a:gd name="T9" fmla="*/ 6 h 78"/>
                <a:gd name="T10" fmla="*/ 0 w 165"/>
                <a:gd name="T11" fmla="*/ 15 h 78"/>
                <a:gd name="T12" fmla="*/ 0 w 165"/>
                <a:gd name="T13" fmla="*/ 15 h 78"/>
                <a:gd name="T14" fmla="*/ 3 w 165"/>
                <a:gd name="T15" fmla="*/ 22 h 78"/>
                <a:gd name="T16" fmla="*/ 159 w 165"/>
                <a:gd name="T17" fmla="*/ 78 h 78"/>
                <a:gd name="T18" fmla="*/ 165 w 165"/>
                <a:gd name="T19" fmla="*/ 56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5" h="78">
                  <a:moveTo>
                    <a:pt x="165" y="56"/>
                  </a:moveTo>
                  <a:lnTo>
                    <a:pt x="3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3" y="22"/>
                  </a:lnTo>
                  <a:lnTo>
                    <a:pt x="159" y="78"/>
                  </a:lnTo>
                  <a:lnTo>
                    <a:pt x="165" y="56"/>
                  </a:lnTo>
                  <a:close/>
                </a:path>
              </a:pathLst>
            </a:custGeom>
            <a:solidFill>
              <a:srgbClr val="00807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84" name="Freeform 84"/>
            <p:cNvSpPr>
              <a:spLocks/>
            </p:cNvSpPr>
            <p:nvPr/>
          </p:nvSpPr>
          <p:spPr bwMode="auto">
            <a:xfrm>
              <a:off x="5170" y="1182"/>
              <a:ext cx="165" cy="78"/>
            </a:xfrm>
            <a:custGeom>
              <a:avLst/>
              <a:gdLst>
                <a:gd name="T0" fmla="*/ 165 w 165"/>
                <a:gd name="T1" fmla="*/ 56 h 78"/>
                <a:gd name="T2" fmla="*/ 3 w 165"/>
                <a:gd name="T3" fmla="*/ 0 h 78"/>
                <a:gd name="T4" fmla="*/ 0 w 165"/>
                <a:gd name="T5" fmla="*/ 6 h 78"/>
                <a:gd name="T6" fmla="*/ 0 w 165"/>
                <a:gd name="T7" fmla="*/ 15 h 78"/>
                <a:gd name="T8" fmla="*/ 3 w 165"/>
                <a:gd name="T9" fmla="*/ 22 h 78"/>
                <a:gd name="T10" fmla="*/ 159 w 165"/>
                <a:gd name="T11" fmla="*/ 78 h 78"/>
                <a:gd name="T12" fmla="*/ 165 w 165"/>
                <a:gd name="T13" fmla="*/ 56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" h="78">
                  <a:moveTo>
                    <a:pt x="165" y="56"/>
                  </a:moveTo>
                  <a:lnTo>
                    <a:pt x="3" y="0"/>
                  </a:lnTo>
                  <a:lnTo>
                    <a:pt x="0" y="6"/>
                  </a:lnTo>
                  <a:lnTo>
                    <a:pt x="0" y="15"/>
                  </a:lnTo>
                  <a:lnTo>
                    <a:pt x="3" y="22"/>
                  </a:lnTo>
                  <a:lnTo>
                    <a:pt x="159" y="78"/>
                  </a:lnTo>
                  <a:lnTo>
                    <a:pt x="165" y="56"/>
                  </a:lnTo>
                  <a:close/>
                </a:path>
              </a:pathLst>
            </a:custGeom>
            <a:solidFill>
              <a:srgbClr val="008077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85" name="Freeform 85"/>
            <p:cNvSpPr>
              <a:spLocks/>
            </p:cNvSpPr>
            <p:nvPr/>
          </p:nvSpPr>
          <p:spPr bwMode="auto">
            <a:xfrm>
              <a:off x="5217" y="1241"/>
              <a:ext cx="234" cy="206"/>
            </a:xfrm>
            <a:custGeom>
              <a:avLst/>
              <a:gdLst>
                <a:gd name="T0" fmla="*/ 90 w 234"/>
                <a:gd name="T1" fmla="*/ 0 h 206"/>
                <a:gd name="T2" fmla="*/ 90 w 234"/>
                <a:gd name="T3" fmla="*/ 69 h 206"/>
                <a:gd name="T4" fmla="*/ 9 w 234"/>
                <a:gd name="T5" fmla="*/ 37 h 206"/>
                <a:gd name="T6" fmla="*/ 3 w 234"/>
                <a:gd name="T7" fmla="*/ 41 h 206"/>
                <a:gd name="T8" fmla="*/ 0 w 234"/>
                <a:gd name="T9" fmla="*/ 62 h 206"/>
                <a:gd name="T10" fmla="*/ 6 w 234"/>
                <a:gd name="T11" fmla="*/ 62 h 206"/>
                <a:gd name="T12" fmla="*/ 6 w 234"/>
                <a:gd name="T13" fmla="*/ 72 h 206"/>
                <a:gd name="T14" fmla="*/ 9 w 234"/>
                <a:gd name="T15" fmla="*/ 78 h 206"/>
                <a:gd name="T16" fmla="*/ 12 w 234"/>
                <a:gd name="T17" fmla="*/ 78 h 206"/>
                <a:gd name="T18" fmla="*/ 18 w 234"/>
                <a:gd name="T19" fmla="*/ 75 h 206"/>
                <a:gd name="T20" fmla="*/ 21 w 234"/>
                <a:gd name="T21" fmla="*/ 69 h 206"/>
                <a:gd name="T22" fmla="*/ 21 w 234"/>
                <a:gd name="T23" fmla="*/ 62 h 206"/>
                <a:gd name="T24" fmla="*/ 84 w 234"/>
                <a:gd name="T25" fmla="*/ 87 h 206"/>
                <a:gd name="T26" fmla="*/ 28 w 234"/>
                <a:gd name="T27" fmla="*/ 150 h 206"/>
                <a:gd name="T28" fmla="*/ 25 w 234"/>
                <a:gd name="T29" fmla="*/ 175 h 206"/>
                <a:gd name="T30" fmla="*/ 28 w 234"/>
                <a:gd name="T31" fmla="*/ 184 h 206"/>
                <a:gd name="T32" fmla="*/ 28 w 234"/>
                <a:gd name="T33" fmla="*/ 190 h 206"/>
                <a:gd name="T34" fmla="*/ 31 w 234"/>
                <a:gd name="T35" fmla="*/ 200 h 206"/>
                <a:gd name="T36" fmla="*/ 34 w 234"/>
                <a:gd name="T37" fmla="*/ 203 h 206"/>
                <a:gd name="T38" fmla="*/ 37 w 234"/>
                <a:gd name="T39" fmla="*/ 203 h 206"/>
                <a:gd name="T40" fmla="*/ 43 w 234"/>
                <a:gd name="T41" fmla="*/ 206 h 206"/>
                <a:gd name="T42" fmla="*/ 46 w 234"/>
                <a:gd name="T43" fmla="*/ 203 h 206"/>
                <a:gd name="T44" fmla="*/ 49 w 234"/>
                <a:gd name="T45" fmla="*/ 193 h 206"/>
                <a:gd name="T46" fmla="*/ 53 w 234"/>
                <a:gd name="T47" fmla="*/ 190 h 206"/>
                <a:gd name="T48" fmla="*/ 46 w 234"/>
                <a:gd name="T49" fmla="*/ 184 h 206"/>
                <a:gd name="T50" fmla="*/ 43 w 234"/>
                <a:gd name="T51" fmla="*/ 181 h 206"/>
                <a:gd name="T52" fmla="*/ 43 w 234"/>
                <a:gd name="T53" fmla="*/ 175 h 206"/>
                <a:gd name="T54" fmla="*/ 40 w 234"/>
                <a:gd name="T55" fmla="*/ 175 h 206"/>
                <a:gd name="T56" fmla="*/ 37 w 234"/>
                <a:gd name="T57" fmla="*/ 168 h 206"/>
                <a:gd name="T58" fmla="*/ 103 w 234"/>
                <a:gd name="T59" fmla="*/ 94 h 206"/>
                <a:gd name="T60" fmla="*/ 212 w 234"/>
                <a:gd name="T61" fmla="*/ 156 h 206"/>
                <a:gd name="T62" fmla="*/ 212 w 234"/>
                <a:gd name="T63" fmla="*/ 165 h 206"/>
                <a:gd name="T64" fmla="*/ 215 w 234"/>
                <a:gd name="T65" fmla="*/ 168 h 206"/>
                <a:gd name="T66" fmla="*/ 215 w 234"/>
                <a:gd name="T67" fmla="*/ 184 h 206"/>
                <a:gd name="T68" fmla="*/ 218 w 234"/>
                <a:gd name="T69" fmla="*/ 187 h 206"/>
                <a:gd name="T70" fmla="*/ 221 w 234"/>
                <a:gd name="T71" fmla="*/ 190 h 206"/>
                <a:gd name="T72" fmla="*/ 227 w 234"/>
                <a:gd name="T73" fmla="*/ 190 h 206"/>
                <a:gd name="T74" fmla="*/ 234 w 234"/>
                <a:gd name="T75" fmla="*/ 184 h 206"/>
                <a:gd name="T76" fmla="*/ 227 w 234"/>
                <a:gd name="T77" fmla="*/ 168 h 206"/>
                <a:gd name="T78" fmla="*/ 227 w 234"/>
                <a:gd name="T79" fmla="*/ 162 h 206"/>
                <a:gd name="T80" fmla="*/ 221 w 234"/>
                <a:gd name="T81" fmla="*/ 153 h 206"/>
                <a:gd name="T82" fmla="*/ 224 w 234"/>
                <a:gd name="T83" fmla="*/ 134 h 206"/>
                <a:gd name="T84" fmla="*/ 121 w 234"/>
                <a:gd name="T85" fmla="*/ 81 h 206"/>
                <a:gd name="T86" fmla="*/ 156 w 234"/>
                <a:gd name="T87" fmla="*/ 50 h 206"/>
                <a:gd name="T88" fmla="*/ 162 w 234"/>
                <a:gd name="T89" fmla="*/ 56 h 206"/>
                <a:gd name="T90" fmla="*/ 165 w 234"/>
                <a:gd name="T91" fmla="*/ 62 h 206"/>
                <a:gd name="T92" fmla="*/ 171 w 234"/>
                <a:gd name="T93" fmla="*/ 69 h 206"/>
                <a:gd name="T94" fmla="*/ 184 w 234"/>
                <a:gd name="T95" fmla="*/ 59 h 206"/>
                <a:gd name="T96" fmla="*/ 184 w 234"/>
                <a:gd name="T97" fmla="*/ 56 h 206"/>
                <a:gd name="T98" fmla="*/ 180 w 234"/>
                <a:gd name="T99" fmla="*/ 50 h 206"/>
                <a:gd name="T100" fmla="*/ 171 w 234"/>
                <a:gd name="T101" fmla="*/ 47 h 206"/>
                <a:gd name="T102" fmla="*/ 168 w 234"/>
                <a:gd name="T103" fmla="*/ 37 h 206"/>
                <a:gd name="T104" fmla="*/ 152 w 234"/>
                <a:gd name="T105" fmla="*/ 25 h 206"/>
                <a:gd name="T106" fmla="*/ 115 w 234"/>
                <a:gd name="T107" fmla="*/ 59 h 206"/>
                <a:gd name="T108" fmla="*/ 115 w 234"/>
                <a:gd name="T109" fmla="*/ 6 h 206"/>
                <a:gd name="T110" fmla="*/ 90 w 234"/>
                <a:gd name="T111" fmla="*/ 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34" h="206">
                  <a:moveTo>
                    <a:pt x="90" y="0"/>
                  </a:moveTo>
                  <a:lnTo>
                    <a:pt x="90" y="69"/>
                  </a:lnTo>
                  <a:lnTo>
                    <a:pt x="9" y="37"/>
                  </a:lnTo>
                  <a:lnTo>
                    <a:pt x="3" y="41"/>
                  </a:lnTo>
                  <a:lnTo>
                    <a:pt x="0" y="62"/>
                  </a:lnTo>
                  <a:lnTo>
                    <a:pt x="6" y="62"/>
                  </a:lnTo>
                  <a:lnTo>
                    <a:pt x="6" y="72"/>
                  </a:lnTo>
                  <a:lnTo>
                    <a:pt x="9" y="78"/>
                  </a:lnTo>
                  <a:lnTo>
                    <a:pt x="12" y="78"/>
                  </a:lnTo>
                  <a:lnTo>
                    <a:pt x="18" y="75"/>
                  </a:lnTo>
                  <a:lnTo>
                    <a:pt x="21" y="69"/>
                  </a:lnTo>
                  <a:lnTo>
                    <a:pt x="21" y="62"/>
                  </a:lnTo>
                  <a:lnTo>
                    <a:pt x="84" y="87"/>
                  </a:lnTo>
                  <a:lnTo>
                    <a:pt x="28" y="150"/>
                  </a:lnTo>
                  <a:lnTo>
                    <a:pt x="25" y="175"/>
                  </a:lnTo>
                  <a:lnTo>
                    <a:pt x="28" y="184"/>
                  </a:lnTo>
                  <a:lnTo>
                    <a:pt x="28" y="190"/>
                  </a:lnTo>
                  <a:lnTo>
                    <a:pt x="31" y="200"/>
                  </a:lnTo>
                  <a:lnTo>
                    <a:pt x="34" y="203"/>
                  </a:lnTo>
                  <a:lnTo>
                    <a:pt x="37" y="203"/>
                  </a:lnTo>
                  <a:lnTo>
                    <a:pt x="43" y="206"/>
                  </a:lnTo>
                  <a:lnTo>
                    <a:pt x="46" y="203"/>
                  </a:lnTo>
                  <a:lnTo>
                    <a:pt x="49" y="193"/>
                  </a:lnTo>
                  <a:lnTo>
                    <a:pt x="53" y="190"/>
                  </a:lnTo>
                  <a:lnTo>
                    <a:pt x="46" y="184"/>
                  </a:lnTo>
                  <a:lnTo>
                    <a:pt x="43" y="181"/>
                  </a:lnTo>
                  <a:lnTo>
                    <a:pt x="43" y="175"/>
                  </a:lnTo>
                  <a:lnTo>
                    <a:pt x="40" y="175"/>
                  </a:lnTo>
                  <a:lnTo>
                    <a:pt x="37" y="168"/>
                  </a:lnTo>
                  <a:lnTo>
                    <a:pt x="103" y="94"/>
                  </a:lnTo>
                  <a:lnTo>
                    <a:pt x="212" y="156"/>
                  </a:lnTo>
                  <a:lnTo>
                    <a:pt x="212" y="165"/>
                  </a:lnTo>
                  <a:lnTo>
                    <a:pt x="215" y="168"/>
                  </a:lnTo>
                  <a:lnTo>
                    <a:pt x="215" y="184"/>
                  </a:lnTo>
                  <a:lnTo>
                    <a:pt x="218" y="187"/>
                  </a:lnTo>
                  <a:lnTo>
                    <a:pt x="221" y="190"/>
                  </a:lnTo>
                  <a:lnTo>
                    <a:pt x="227" y="190"/>
                  </a:lnTo>
                  <a:lnTo>
                    <a:pt x="234" y="184"/>
                  </a:lnTo>
                  <a:lnTo>
                    <a:pt x="227" y="168"/>
                  </a:lnTo>
                  <a:lnTo>
                    <a:pt x="227" y="162"/>
                  </a:lnTo>
                  <a:lnTo>
                    <a:pt x="221" y="153"/>
                  </a:lnTo>
                  <a:lnTo>
                    <a:pt x="224" y="134"/>
                  </a:lnTo>
                  <a:lnTo>
                    <a:pt x="121" y="81"/>
                  </a:lnTo>
                  <a:lnTo>
                    <a:pt x="156" y="50"/>
                  </a:lnTo>
                  <a:lnTo>
                    <a:pt x="162" y="56"/>
                  </a:lnTo>
                  <a:lnTo>
                    <a:pt x="165" y="62"/>
                  </a:lnTo>
                  <a:lnTo>
                    <a:pt x="171" y="69"/>
                  </a:lnTo>
                  <a:lnTo>
                    <a:pt x="184" y="59"/>
                  </a:lnTo>
                  <a:lnTo>
                    <a:pt x="184" y="56"/>
                  </a:lnTo>
                  <a:lnTo>
                    <a:pt x="180" y="50"/>
                  </a:lnTo>
                  <a:lnTo>
                    <a:pt x="171" y="47"/>
                  </a:lnTo>
                  <a:lnTo>
                    <a:pt x="168" y="37"/>
                  </a:lnTo>
                  <a:lnTo>
                    <a:pt x="152" y="25"/>
                  </a:lnTo>
                  <a:lnTo>
                    <a:pt x="115" y="59"/>
                  </a:lnTo>
                  <a:lnTo>
                    <a:pt x="115" y="6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86" name="Freeform 86"/>
            <p:cNvSpPr>
              <a:spLocks/>
            </p:cNvSpPr>
            <p:nvPr/>
          </p:nvSpPr>
          <p:spPr bwMode="auto">
            <a:xfrm>
              <a:off x="5217" y="1241"/>
              <a:ext cx="234" cy="206"/>
            </a:xfrm>
            <a:custGeom>
              <a:avLst/>
              <a:gdLst>
                <a:gd name="T0" fmla="*/ 90 w 234"/>
                <a:gd name="T1" fmla="*/ 0 h 206"/>
                <a:gd name="T2" fmla="*/ 90 w 234"/>
                <a:gd name="T3" fmla="*/ 69 h 206"/>
                <a:gd name="T4" fmla="*/ 9 w 234"/>
                <a:gd name="T5" fmla="*/ 37 h 206"/>
                <a:gd name="T6" fmla="*/ 3 w 234"/>
                <a:gd name="T7" fmla="*/ 41 h 206"/>
                <a:gd name="T8" fmla="*/ 0 w 234"/>
                <a:gd name="T9" fmla="*/ 62 h 206"/>
                <a:gd name="T10" fmla="*/ 6 w 234"/>
                <a:gd name="T11" fmla="*/ 62 h 206"/>
                <a:gd name="T12" fmla="*/ 6 w 234"/>
                <a:gd name="T13" fmla="*/ 72 h 206"/>
                <a:gd name="T14" fmla="*/ 9 w 234"/>
                <a:gd name="T15" fmla="*/ 78 h 206"/>
                <a:gd name="T16" fmla="*/ 12 w 234"/>
                <a:gd name="T17" fmla="*/ 78 h 206"/>
                <a:gd name="T18" fmla="*/ 18 w 234"/>
                <a:gd name="T19" fmla="*/ 75 h 206"/>
                <a:gd name="T20" fmla="*/ 21 w 234"/>
                <a:gd name="T21" fmla="*/ 69 h 206"/>
                <a:gd name="T22" fmla="*/ 21 w 234"/>
                <a:gd name="T23" fmla="*/ 62 h 206"/>
                <a:gd name="T24" fmla="*/ 84 w 234"/>
                <a:gd name="T25" fmla="*/ 87 h 206"/>
                <a:gd name="T26" fmla="*/ 28 w 234"/>
                <a:gd name="T27" fmla="*/ 150 h 206"/>
                <a:gd name="T28" fmla="*/ 25 w 234"/>
                <a:gd name="T29" fmla="*/ 175 h 206"/>
                <a:gd name="T30" fmla="*/ 28 w 234"/>
                <a:gd name="T31" fmla="*/ 184 h 206"/>
                <a:gd name="T32" fmla="*/ 28 w 234"/>
                <a:gd name="T33" fmla="*/ 190 h 206"/>
                <a:gd name="T34" fmla="*/ 31 w 234"/>
                <a:gd name="T35" fmla="*/ 200 h 206"/>
                <a:gd name="T36" fmla="*/ 34 w 234"/>
                <a:gd name="T37" fmla="*/ 203 h 206"/>
                <a:gd name="T38" fmla="*/ 37 w 234"/>
                <a:gd name="T39" fmla="*/ 203 h 206"/>
                <a:gd name="T40" fmla="*/ 43 w 234"/>
                <a:gd name="T41" fmla="*/ 206 h 206"/>
                <a:gd name="T42" fmla="*/ 46 w 234"/>
                <a:gd name="T43" fmla="*/ 203 h 206"/>
                <a:gd name="T44" fmla="*/ 49 w 234"/>
                <a:gd name="T45" fmla="*/ 193 h 206"/>
                <a:gd name="T46" fmla="*/ 53 w 234"/>
                <a:gd name="T47" fmla="*/ 190 h 206"/>
                <a:gd name="T48" fmla="*/ 46 w 234"/>
                <a:gd name="T49" fmla="*/ 184 h 206"/>
                <a:gd name="T50" fmla="*/ 43 w 234"/>
                <a:gd name="T51" fmla="*/ 181 h 206"/>
                <a:gd name="T52" fmla="*/ 43 w 234"/>
                <a:gd name="T53" fmla="*/ 175 h 206"/>
                <a:gd name="T54" fmla="*/ 40 w 234"/>
                <a:gd name="T55" fmla="*/ 175 h 206"/>
                <a:gd name="T56" fmla="*/ 37 w 234"/>
                <a:gd name="T57" fmla="*/ 168 h 206"/>
                <a:gd name="T58" fmla="*/ 103 w 234"/>
                <a:gd name="T59" fmla="*/ 94 h 206"/>
                <a:gd name="T60" fmla="*/ 212 w 234"/>
                <a:gd name="T61" fmla="*/ 156 h 206"/>
                <a:gd name="T62" fmla="*/ 212 w 234"/>
                <a:gd name="T63" fmla="*/ 165 h 206"/>
                <a:gd name="T64" fmla="*/ 215 w 234"/>
                <a:gd name="T65" fmla="*/ 168 h 206"/>
                <a:gd name="T66" fmla="*/ 215 w 234"/>
                <a:gd name="T67" fmla="*/ 184 h 206"/>
                <a:gd name="T68" fmla="*/ 218 w 234"/>
                <a:gd name="T69" fmla="*/ 187 h 206"/>
                <a:gd name="T70" fmla="*/ 221 w 234"/>
                <a:gd name="T71" fmla="*/ 190 h 206"/>
                <a:gd name="T72" fmla="*/ 227 w 234"/>
                <a:gd name="T73" fmla="*/ 190 h 206"/>
                <a:gd name="T74" fmla="*/ 234 w 234"/>
                <a:gd name="T75" fmla="*/ 184 h 206"/>
                <a:gd name="T76" fmla="*/ 227 w 234"/>
                <a:gd name="T77" fmla="*/ 168 h 206"/>
                <a:gd name="T78" fmla="*/ 227 w 234"/>
                <a:gd name="T79" fmla="*/ 162 h 206"/>
                <a:gd name="T80" fmla="*/ 221 w 234"/>
                <a:gd name="T81" fmla="*/ 153 h 206"/>
                <a:gd name="T82" fmla="*/ 224 w 234"/>
                <a:gd name="T83" fmla="*/ 134 h 206"/>
                <a:gd name="T84" fmla="*/ 121 w 234"/>
                <a:gd name="T85" fmla="*/ 81 h 206"/>
                <a:gd name="T86" fmla="*/ 156 w 234"/>
                <a:gd name="T87" fmla="*/ 50 h 206"/>
                <a:gd name="T88" fmla="*/ 162 w 234"/>
                <a:gd name="T89" fmla="*/ 56 h 206"/>
                <a:gd name="T90" fmla="*/ 165 w 234"/>
                <a:gd name="T91" fmla="*/ 62 h 206"/>
                <a:gd name="T92" fmla="*/ 171 w 234"/>
                <a:gd name="T93" fmla="*/ 69 h 206"/>
                <a:gd name="T94" fmla="*/ 184 w 234"/>
                <a:gd name="T95" fmla="*/ 59 h 206"/>
                <a:gd name="T96" fmla="*/ 184 w 234"/>
                <a:gd name="T97" fmla="*/ 56 h 206"/>
                <a:gd name="T98" fmla="*/ 180 w 234"/>
                <a:gd name="T99" fmla="*/ 50 h 206"/>
                <a:gd name="T100" fmla="*/ 171 w 234"/>
                <a:gd name="T101" fmla="*/ 47 h 206"/>
                <a:gd name="T102" fmla="*/ 168 w 234"/>
                <a:gd name="T103" fmla="*/ 37 h 206"/>
                <a:gd name="T104" fmla="*/ 152 w 234"/>
                <a:gd name="T105" fmla="*/ 25 h 206"/>
                <a:gd name="T106" fmla="*/ 115 w 234"/>
                <a:gd name="T107" fmla="*/ 59 h 206"/>
                <a:gd name="T108" fmla="*/ 115 w 234"/>
                <a:gd name="T109" fmla="*/ 6 h 206"/>
                <a:gd name="T110" fmla="*/ 90 w 234"/>
                <a:gd name="T111" fmla="*/ 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34" h="206">
                  <a:moveTo>
                    <a:pt x="90" y="0"/>
                  </a:moveTo>
                  <a:lnTo>
                    <a:pt x="90" y="69"/>
                  </a:lnTo>
                  <a:lnTo>
                    <a:pt x="9" y="37"/>
                  </a:lnTo>
                  <a:lnTo>
                    <a:pt x="3" y="41"/>
                  </a:lnTo>
                  <a:lnTo>
                    <a:pt x="0" y="62"/>
                  </a:lnTo>
                  <a:lnTo>
                    <a:pt x="6" y="62"/>
                  </a:lnTo>
                  <a:lnTo>
                    <a:pt x="6" y="72"/>
                  </a:lnTo>
                  <a:lnTo>
                    <a:pt x="9" y="78"/>
                  </a:lnTo>
                  <a:lnTo>
                    <a:pt x="12" y="78"/>
                  </a:lnTo>
                  <a:lnTo>
                    <a:pt x="18" y="75"/>
                  </a:lnTo>
                  <a:lnTo>
                    <a:pt x="21" y="69"/>
                  </a:lnTo>
                  <a:lnTo>
                    <a:pt x="21" y="62"/>
                  </a:lnTo>
                  <a:lnTo>
                    <a:pt x="84" y="87"/>
                  </a:lnTo>
                  <a:lnTo>
                    <a:pt x="28" y="150"/>
                  </a:lnTo>
                  <a:lnTo>
                    <a:pt x="25" y="175"/>
                  </a:lnTo>
                  <a:lnTo>
                    <a:pt x="28" y="184"/>
                  </a:lnTo>
                  <a:lnTo>
                    <a:pt x="28" y="190"/>
                  </a:lnTo>
                  <a:lnTo>
                    <a:pt x="31" y="200"/>
                  </a:lnTo>
                  <a:lnTo>
                    <a:pt x="34" y="203"/>
                  </a:lnTo>
                  <a:lnTo>
                    <a:pt x="37" y="203"/>
                  </a:lnTo>
                  <a:lnTo>
                    <a:pt x="43" y="206"/>
                  </a:lnTo>
                  <a:lnTo>
                    <a:pt x="46" y="203"/>
                  </a:lnTo>
                  <a:lnTo>
                    <a:pt x="49" y="193"/>
                  </a:lnTo>
                  <a:lnTo>
                    <a:pt x="53" y="190"/>
                  </a:lnTo>
                  <a:lnTo>
                    <a:pt x="46" y="184"/>
                  </a:lnTo>
                  <a:lnTo>
                    <a:pt x="43" y="181"/>
                  </a:lnTo>
                  <a:lnTo>
                    <a:pt x="43" y="175"/>
                  </a:lnTo>
                  <a:lnTo>
                    <a:pt x="40" y="175"/>
                  </a:lnTo>
                  <a:lnTo>
                    <a:pt x="37" y="168"/>
                  </a:lnTo>
                  <a:lnTo>
                    <a:pt x="103" y="94"/>
                  </a:lnTo>
                  <a:lnTo>
                    <a:pt x="212" y="156"/>
                  </a:lnTo>
                  <a:lnTo>
                    <a:pt x="212" y="165"/>
                  </a:lnTo>
                  <a:lnTo>
                    <a:pt x="215" y="168"/>
                  </a:lnTo>
                  <a:lnTo>
                    <a:pt x="215" y="184"/>
                  </a:lnTo>
                  <a:lnTo>
                    <a:pt x="218" y="187"/>
                  </a:lnTo>
                  <a:lnTo>
                    <a:pt x="221" y="190"/>
                  </a:lnTo>
                  <a:lnTo>
                    <a:pt x="227" y="190"/>
                  </a:lnTo>
                  <a:lnTo>
                    <a:pt x="234" y="184"/>
                  </a:lnTo>
                  <a:lnTo>
                    <a:pt x="227" y="168"/>
                  </a:lnTo>
                  <a:lnTo>
                    <a:pt x="227" y="162"/>
                  </a:lnTo>
                  <a:lnTo>
                    <a:pt x="221" y="153"/>
                  </a:lnTo>
                  <a:lnTo>
                    <a:pt x="224" y="134"/>
                  </a:lnTo>
                  <a:lnTo>
                    <a:pt x="121" y="81"/>
                  </a:lnTo>
                  <a:lnTo>
                    <a:pt x="156" y="50"/>
                  </a:lnTo>
                  <a:lnTo>
                    <a:pt x="162" y="56"/>
                  </a:lnTo>
                  <a:lnTo>
                    <a:pt x="165" y="62"/>
                  </a:lnTo>
                  <a:lnTo>
                    <a:pt x="171" y="69"/>
                  </a:lnTo>
                  <a:lnTo>
                    <a:pt x="184" y="59"/>
                  </a:lnTo>
                  <a:lnTo>
                    <a:pt x="184" y="56"/>
                  </a:lnTo>
                  <a:lnTo>
                    <a:pt x="180" y="50"/>
                  </a:lnTo>
                  <a:lnTo>
                    <a:pt x="171" y="47"/>
                  </a:lnTo>
                  <a:lnTo>
                    <a:pt x="168" y="37"/>
                  </a:lnTo>
                  <a:lnTo>
                    <a:pt x="152" y="25"/>
                  </a:lnTo>
                  <a:lnTo>
                    <a:pt x="115" y="59"/>
                  </a:lnTo>
                  <a:lnTo>
                    <a:pt x="115" y="6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AAAAAA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87" name="Freeform 87"/>
            <p:cNvSpPr>
              <a:spLocks/>
            </p:cNvSpPr>
            <p:nvPr/>
          </p:nvSpPr>
          <p:spPr bwMode="auto">
            <a:xfrm>
              <a:off x="5095" y="1001"/>
              <a:ext cx="69" cy="56"/>
            </a:xfrm>
            <a:custGeom>
              <a:avLst/>
              <a:gdLst>
                <a:gd name="T0" fmla="*/ 69 w 69"/>
                <a:gd name="T1" fmla="*/ 34 h 56"/>
                <a:gd name="T2" fmla="*/ 47 w 69"/>
                <a:gd name="T3" fmla="*/ 22 h 56"/>
                <a:gd name="T4" fmla="*/ 47 w 69"/>
                <a:gd name="T5" fmla="*/ 9 h 56"/>
                <a:gd name="T6" fmla="*/ 31 w 69"/>
                <a:gd name="T7" fmla="*/ 0 h 56"/>
                <a:gd name="T8" fmla="*/ 28 w 69"/>
                <a:gd name="T9" fmla="*/ 0 h 56"/>
                <a:gd name="T10" fmla="*/ 28 w 69"/>
                <a:gd name="T11" fmla="*/ 9 h 56"/>
                <a:gd name="T12" fmla="*/ 16 w 69"/>
                <a:gd name="T13" fmla="*/ 3 h 56"/>
                <a:gd name="T14" fmla="*/ 3 w 69"/>
                <a:gd name="T15" fmla="*/ 0 h 56"/>
                <a:gd name="T16" fmla="*/ 0 w 69"/>
                <a:gd name="T17" fmla="*/ 9 h 56"/>
                <a:gd name="T18" fmla="*/ 3 w 69"/>
                <a:gd name="T19" fmla="*/ 12 h 56"/>
                <a:gd name="T20" fmla="*/ 3 w 69"/>
                <a:gd name="T21" fmla="*/ 40 h 56"/>
                <a:gd name="T22" fmla="*/ 25 w 69"/>
                <a:gd name="T23" fmla="*/ 50 h 56"/>
                <a:gd name="T24" fmla="*/ 31 w 69"/>
                <a:gd name="T25" fmla="*/ 50 h 56"/>
                <a:gd name="T26" fmla="*/ 40 w 69"/>
                <a:gd name="T27" fmla="*/ 56 h 56"/>
                <a:gd name="T28" fmla="*/ 69 w 69"/>
                <a:gd name="T29" fmla="*/ 3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" h="56">
                  <a:moveTo>
                    <a:pt x="69" y="34"/>
                  </a:moveTo>
                  <a:lnTo>
                    <a:pt x="47" y="22"/>
                  </a:lnTo>
                  <a:lnTo>
                    <a:pt x="47" y="9"/>
                  </a:lnTo>
                  <a:lnTo>
                    <a:pt x="31" y="0"/>
                  </a:lnTo>
                  <a:lnTo>
                    <a:pt x="28" y="0"/>
                  </a:lnTo>
                  <a:lnTo>
                    <a:pt x="28" y="9"/>
                  </a:lnTo>
                  <a:lnTo>
                    <a:pt x="16" y="3"/>
                  </a:lnTo>
                  <a:lnTo>
                    <a:pt x="3" y="0"/>
                  </a:lnTo>
                  <a:lnTo>
                    <a:pt x="0" y="9"/>
                  </a:lnTo>
                  <a:lnTo>
                    <a:pt x="3" y="12"/>
                  </a:lnTo>
                  <a:lnTo>
                    <a:pt x="3" y="40"/>
                  </a:lnTo>
                  <a:lnTo>
                    <a:pt x="25" y="50"/>
                  </a:lnTo>
                  <a:lnTo>
                    <a:pt x="31" y="50"/>
                  </a:lnTo>
                  <a:lnTo>
                    <a:pt x="40" y="56"/>
                  </a:lnTo>
                  <a:lnTo>
                    <a:pt x="69" y="34"/>
                  </a:lnTo>
                  <a:close/>
                </a:path>
              </a:pathLst>
            </a:custGeom>
            <a:solidFill>
              <a:srgbClr val="FFC2A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88" name="Freeform 88"/>
            <p:cNvSpPr>
              <a:spLocks/>
            </p:cNvSpPr>
            <p:nvPr/>
          </p:nvSpPr>
          <p:spPr bwMode="auto">
            <a:xfrm>
              <a:off x="5095" y="1001"/>
              <a:ext cx="69" cy="56"/>
            </a:xfrm>
            <a:custGeom>
              <a:avLst/>
              <a:gdLst>
                <a:gd name="T0" fmla="*/ 69 w 69"/>
                <a:gd name="T1" fmla="*/ 34 h 56"/>
                <a:gd name="T2" fmla="*/ 47 w 69"/>
                <a:gd name="T3" fmla="*/ 22 h 56"/>
                <a:gd name="T4" fmla="*/ 47 w 69"/>
                <a:gd name="T5" fmla="*/ 9 h 56"/>
                <a:gd name="T6" fmla="*/ 31 w 69"/>
                <a:gd name="T7" fmla="*/ 0 h 56"/>
                <a:gd name="T8" fmla="*/ 28 w 69"/>
                <a:gd name="T9" fmla="*/ 0 h 56"/>
                <a:gd name="T10" fmla="*/ 28 w 69"/>
                <a:gd name="T11" fmla="*/ 9 h 56"/>
                <a:gd name="T12" fmla="*/ 16 w 69"/>
                <a:gd name="T13" fmla="*/ 3 h 56"/>
                <a:gd name="T14" fmla="*/ 3 w 69"/>
                <a:gd name="T15" fmla="*/ 0 h 56"/>
                <a:gd name="T16" fmla="*/ 0 w 69"/>
                <a:gd name="T17" fmla="*/ 9 h 56"/>
                <a:gd name="T18" fmla="*/ 3 w 69"/>
                <a:gd name="T19" fmla="*/ 12 h 56"/>
                <a:gd name="T20" fmla="*/ 3 w 69"/>
                <a:gd name="T21" fmla="*/ 40 h 56"/>
                <a:gd name="T22" fmla="*/ 25 w 69"/>
                <a:gd name="T23" fmla="*/ 50 h 56"/>
                <a:gd name="T24" fmla="*/ 31 w 69"/>
                <a:gd name="T25" fmla="*/ 50 h 56"/>
                <a:gd name="T26" fmla="*/ 40 w 69"/>
                <a:gd name="T27" fmla="*/ 56 h 56"/>
                <a:gd name="T28" fmla="*/ 69 w 69"/>
                <a:gd name="T29" fmla="*/ 3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" h="56">
                  <a:moveTo>
                    <a:pt x="69" y="34"/>
                  </a:moveTo>
                  <a:lnTo>
                    <a:pt x="47" y="22"/>
                  </a:lnTo>
                  <a:lnTo>
                    <a:pt x="47" y="9"/>
                  </a:lnTo>
                  <a:lnTo>
                    <a:pt x="31" y="0"/>
                  </a:lnTo>
                  <a:lnTo>
                    <a:pt x="28" y="0"/>
                  </a:lnTo>
                  <a:lnTo>
                    <a:pt x="28" y="9"/>
                  </a:lnTo>
                  <a:lnTo>
                    <a:pt x="16" y="3"/>
                  </a:lnTo>
                  <a:lnTo>
                    <a:pt x="3" y="0"/>
                  </a:lnTo>
                  <a:lnTo>
                    <a:pt x="0" y="9"/>
                  </a:lnTo>
                  <a:lnTo>
                    <a:pt x="3" y="12"/>
                  </a:lnTo>
                  <a:lnTo>
                    <a:pt x="3" y="40"/>
                  </a:lnTo>
                  <a:lnTo>
                    <a:pt x="25" y="50"/>
                  </a:lnTo>
                  <a:lnTo>
                    <a:pt x="31" y="50"/>
                  </a:lnTo>
                  <a:lnTo>
                    <a:pt x="40" y="56"/>
                  </a:lnTo>
                  <a:lnTo>
                    <a:pt x="69" y="34"/>
                  </a:lnTo>
                  <a:close/>
                </a:path>
              </a:pathLst>
            </a:custGeom>
            <a:solidFill>
              <a:srgbClr val="FFC2AA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89" name="Freeform 89"/>
            <p:cNvSpPr>
              <a:spLocks/>
            </p:cNvSpPr>
            <p:nvPr/>
          </p:nvSpPr>
          <p:spPr bwMode="auto">
            <a:xfrm>
              <a:off x="5260" y="745"/>
              <a:ext cx="109" cy="147"/>
            </a:xfrm>
            <a:custGeom>
              <a:avLst/>
              <a:gdLst>
                <a:gd name="T0" fmla="*/ 10 w 109"/>
                <a:gd name="T1" fmla="*/ 12 h 147"/>
                <a:gd name="T2" fmla="*/ 10 w 109"/>
                <a:gd name="T3" fmla="*/ 41 h 147"/>
                <a:gd name="T4" fmla="*/ 10 w 109"/>
                <a:gd name="T5" fmla="*/ 47 h 147"/>
                <a:gd name="T6" fmla="*/ 0 w 109"/>
                <a:gd name="T7" fmla="*/ 69 h 147"/>
                <a:gd name="T8" fmla="*/ 3 w 109"/>
                <a:gd name="T9" fmla="*/ 75 h 147"/>
                <a:gd name="T10" fmla="*/ 10 w 109"/>
                <a:gd name="T11" fmla="*/ 75 h 147"/>
                <a:gd name="T12" fmla="*/ 10 w 109"/>
                <a:gd name="T13" fmla="*/ 87 h 147"/>
                <a:gd name="T14" fmla="*/ 16 w 109"/>
                <a:gd name="T15" fmla="*/ 87 h 147"/>
                <a:gd name="T16" fmla="*/ 13 w 109"/>
                <a:gd name="T17" fmla="*/ 90 h 147"/>
                <a:gd name="T18" fmla="*/ 13 w 109"/>
                <a:gd name="T19" fmla="*/ 90 h 147"/>
                <a:gd name="T20" fmla="*/ 16 w 109"/>
                <a:gd name="T21" fmla="*/ 103 h 147"/>
                <a:gd name="T22" fmla="*/ 19 w 109"/>
                <a:gd name="T23" fmla="*/ 112 h 147"/>
                <a:gd name="T24" fmla="*/ 25 w 109"/>
                <a:gd name="T25" fmla="*/ 115 h 147"/>
                <a:gd name="T26" fmla="*/ 35 w 109"/>
                <a:gd name="T27" fmla="*/ 115 h 147"/>
                <a:gd name="T28" fmla="*/ 47 w 109"/>
                <a:gd name="T29" fmla="*/ 125 h 147"/>
                <a:gd name="T30" fmla="*/ 60 w 109"/>
                <a:gd name="T31" fmla="*/ 147 h 147"/>
                <a:gd name="T32" fmla="*/ 109 w 109"/>
                <a:gd name="T33" fmla="*/ 103 h 147"/>
                <a:gd name="T34" fmla="*/ 84 w 109"/>
                <a:gd name="T35" fmla="*/ 0 h 147"/>
                <a:gd name="T36" fmla="*/ 10 w 109"/>
                <a:gd name="T37" fmla="*/ 12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9" h="147">
                  <a:moveTo>
                    <a:pt x="10" y="12"/>
                  </a:moveTo>
                  <a:lnTo>
                    <a:pt x="10" y="41"/>
                  </a:lnTo>
                  <a:lnTo>
                    <a:pt x="10" y="47"/>
                  </a:lnTo>
                  <a:lnTo>
                    <a:pt x="0" y="69"/>
                  </a:lnTo>
                  <a:lnTo>
                    <a:pt x="3" y="75"/>
                  </a:lnTo>
                  <a:lnTo>
                    <a:pt x="10" y="75"/>
                  </a:lnTo>
                  <a:lnTo>
                    <a:pt x="10" y="87"/>
                  </a:lnTo>
                  <a:lnTo>
                    <a:pt x="16" y="87"/>
                  </a:lnTo>
                  <a:lnTo>
                    <a:pt x="13" y="90"/>
                  </a:lnTo>
                  <a:lnTo>
                    <a:pt x="13" y="90"/>
                  </a:lnTo>
                  <a:lnTo>
                    <a:pt x="16" y="103"/>
                  </a:lnTo>
                  <a:lnTo>
                    <a:pt x="19" y="112"/>
                  </a:lnTo>
                  <a:lnTo>
                    <a:pt x="25" y="115"/>
                  </a:lnTo>
                  <a:lnTo>
                    <a:pt x="35" y="115"/>
                  </a:lnTo>
                  <a:lnTo>
                    <a:pt x="47" y="125"/>
                  </a:lnTo>
                  <a:lnTo>
                    <a:pt x="60" y="147"/>
                  </a:lnTo>
                  <a:lnTo>
                    <a:pt x="109" y="103"/>
                  </a:lnTo>
                  <a:lnTo>
                    <a:pt x="84" y="0"/>
                  </a:lnTo>
                  <a:lnTo>
                    <a:pt x="10" y="12"/>
                  </a:lnTo>
                  <a:close/>
                </a:path>
              </a:pathLst>
            </a:custGeom>
            <a:solidFill>
              <a:srgbClr val="FFC2A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90" name="Freeform 90"/>
            <p:cNvSpPr>
              <a:spLocks/>
            </p:cNvSpPr>
            <p:nvPr/>
          </p:nvSpPr>
          <p:spPr bwMode="auto">
            <a:xfrm>
              <a:off x="5260" y="745"/>
              <a:ext cx="109" cy="147"/>
            </a:xfrm>
            <a:custGeom>
              <a:avLst/>
              <a:gdLst>
                <a:gd name="T0" fmla="*/ 10 w 109"/>
                <a:gd name="T1" fmla="*/ 12 h 147"/>
                <a:gd name="T2" fmla="*/ 10 w 109"/>
                <a:gd name="T3" fmla="*/ 41 h 147"/>
                <a:gd name="T4" fmla="*/ 10 w 109"/>
                <a:gd name="T5" fmla="*/ 47 h 147"/>
                <a:gd name="T6" fmla="*/ 0 w 109"/>
                <a:gd name="T7" fmla="*/ 69 h 147"/>
                <a:gd name="T8" fmla="*/ 3 w 109"/>
                <a:gd name="T9" fmla="*/ 75 h 147"/>
                <a:gd name="T10" fmla="*/ 10 w 109"/>
                <a:gd name="T11" fmla="*/ 75 h 147"/>
                <a:gd name="T12" fmla="*/ 10 w 109"/>
                <a:gd name="T13" fmla="*/ 87 h 147"/>
                <a:gd name="T14" fmla="*/ 16 w 109"/>
                <a:gd name="T15" fmla="*/ 87 h 147"/>
                <a:gd name="T16" fmla="*/ 13 w 109"/>
                <a:gd name="T17" fmla="*/ 90 h 147"/>
                <a:gd name="T18" fmla="*/ 16 w 109"/>
                <a:gd name="T19" fmla="*/ 103 h 147"/>
                <a:gd name="T20" fmla="*/ 19 w 109"/>
                <a:gd name="T21" fmla="*/ 112 h 147"/>
                <a:gd name="T22" fmla="*/ 25 w 109"/>
                <a:gd name="T23" fmla="*/ 115 h 147"/>
                <a:gd name="T24" fmla="*/ 35 w 109"/>
                <a:gd name="T25" fmla="*/ 115 h 147"/>
                <a:gd name="T26" fmla="*/ 47 w 109"/>
                <a:gd name="T27" fmla="*/ 125 h 147"/>
                <a:gd name="T28" fmla="*/ 60 w 109"/>
                <a:gd name="T29" fmla="*/ 147 h 147"/>
                <a:gd name="T30" fmla="*/ 109 w 109"/>
                <a:gd name="T31" fmla="*/ 103 h 147"/>
                <a:gd name="T32" fmla="*/ 84 w 109"/>
                <a:gd name="T33" fmla="*/ 0 h 147"/>
                <a:gd name="T34" fmla="*/ 10 w 109"/>
                <a:gd name="T35" fmla="*/ 12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9" h="147">
                  <a:moveTo>
                    <a:pt x="10" y="12"/>
                  </a:moveTo>
                  <a:lnTo>
                    <a:pt x="10" y="41"/>
                  </a:lnTo>
                  <a:lnTo>
                    <a:pt x="10" y="47"/>
                  </a:lnTo>
                  <a:lnTo>
                    <a:pt x="0" y="69"/>
                  </a:lnTo>
                  <a:lnTo>
                    <a:pt x="3" y="75"/>
                  </a:lnTo>
                  <a:lnTo>
                    <a:pt x="10" y="75"/>
                  </a:lnTo>
                  <a:lnTo>
                    <a:pt x="10" y="87"/>
                  </a:lnTo>
                  <a:lnTo>
                    <a:pt x="16" y="87"/>
                  </a:lnTo>
                  <a:lnTo>
                    <a:pt x="13" y="90"/>
                  </a:lnTo>
                  <a:lnTo>
                    <a:pt x="16" y="103"/>
                  </a:lnTo>
                  <a:lnTo>
                    <a:pt x="19" y="112"/>
                  </a:lnTo>
                  <a:lnTo>
                    <a:pt x="25" y="115"/>
                  </a:lnTo>
                  <a:lnTo>
                    <a:pt x="35" y="115"/>
                  </a:lnTo>
                  <a:lnTo>
                    <a:pt x="47" y="125"/>
                  </a:lnTo>
                  <a:lnTo>
                    <a:pt x="60" y="147"/>
                  </a:lnTo>
                  <a:lnTo>
                    <a:pt x="109" y="103"/>
                  </a:lnTo>
                  <a:lnTo>
                    <a:pt x="84" y="0"/>
                  </a:lnTo>
                  <a:lnTo>
                    <a:pt x="10" y="12"/>
                  </a:lnTo>
                  <a:close/>
                </a:path>
              </a:pathLst>
            </a:custGeom>
            <a:solidFill>
              <a:srgbClr val="FFC2AA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91" name="Freeform 91"/>
            <p:cNvSpPr>
              <a:spLocks/>
            </p:cNvSpPr>
            <p:nvPr/>
          </p:nvSpPr>
          <p:spPr bwMode="auto">
            <a:xfrm>
              <a:off x="5260" y="723"/>
              <a:ext cx="131" cy="125"/>
            </a:xfrm>
            <a:custGeom>
              <a:avLst/>
              <a:gdLst>
                <a:gd name="T0" fmla="*/ 56 w 131"/>
                <a:gd name="T1" fmla="*/ 84 h 125"/>
                <a:gd name="T2" fmla="*/ 66 w 131"/>
                <a:gd name="T3" fmla="*/ 94 h 125"/>
                <a:gd name="T4" fmla="*/ 75 w 131"/>
                <a:gd name="T5" fmla="*/ 119 h 125"/>
                <a:gd name="T6" fmla="*/ 103 w 131"/>
                <a:gd name="T7" fmla="*/ 125 h 125"/>
                <a:gd name="T8" fmla="*/ 116 w 131"/>
                <a:gd name="T9" fmla="*/ 122 h 125"/>
                <a:gd name="T10" fmla="*/ 131 w 131"/>
                <a:gd name="T11" fmla="*/ 100 h 125"/>
                <a:gd name="T12" fmla="*/ 131 w 131"/>
                <a:gd name="T13" fmla="*/ 63 h 125"/>
                <a:gd name="T14" fmla="*/ 131 w 131"/>
                <a:gd name="T15" fmla="*/ 44 h 125"/>
                <a:gd name="T16" fmla="*/ 116 w 131"/>
                <a:gd name="T17" fmla="*/ 16 h 125"/>
                <a:gd name="T18" fmla="*/ 94 w 131"/>
                <a:gd name="T19" fmla="*/ 0 h 125"/>
                <a:gd name="T20" fmla="*/ 60 w 131"/>
                <a:gd name="T21" fmla="*/ 0 h 125"/>
                <a:gd name="T22" fmla="*/ 25 w 131"/>
                <a:gd name="T23" fmla="*/ 9 h 125"/>
                <a:gd name="T24" fmla="*/ 16 w 131"/>
                <a:gd name="T25" fmla="*/ 16 h 125"/>
                <a:gd name="T26" fmla="*/ 0 w 131"/>
                <a:gd name="T27" fmla="*/ 31 h 125"/>
                <a:gd name="T28" fmla="*/ 0 w 131"/>
                <a:gd name="T29" fmla="*/ 41 h 125"/>
                <a:gd name="T30" fmla="*/ 22 w 131"/>
                <a:gd name="T31" fmla="*/ 47 h 125"/>
                <a:gd name="T32" fmla="*/ 38 w 131"/>
                <a:gd name="T33" fmla="*/ 44 h 125"/>
                <a:gd name="T34" fmla="*/ 41 w 131"/>
                <a:gd name="T35" fmla="*/ 59 h 125"/>
                <a:gd name="T36" fmla="*/ 38 w 131"/>
                <a:gd name="T37" fmla="*/ 84 h 125"/>
                <a:gd name="T38" fmla="*/ 47 w 131"/>
                <a:gd name="T39" fmla="*/ 91 h 125"/>
                <a:gd name="T40" fmla="*/ 50 w 131"/>
                <a:gd name="T41" fmla="*/ 87 h 125"/>
                <a:gd name="T42" fmla="*/ 56 w 131"/>
                <a:gd name="T43" fmla="*/ 84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1" h="125">
                  <a:moveTo>
                    <a:pt x="56" y="84"/>
                  </a:moveTo>
                  <a:lnTo>
                    <a:pt x="66" y="94"/>
                  </a:lnTo>
                  <a:lnTo>
                    <a:pt x="75" y="119"/>
                  </a:lnTo>
                  <a:lnTo>
                    <a:pt x="103" y="125"/>
                  </a:lnTo>
                  <a:lnTo>
                    <a:pt x="116" y="122"/>
                  </a:lnTo>
                  <a:lnTo>
                    <a:pt x="131" y="100"/>
                  </a:lnTo>
                  <a:lnTo>
                    <a:pt x="131" y="63"/>
                  </a:lnTo>
                  <a:lnTo>
                    <a:pt x="131" y="44"/>
                  </a:lnTo>
                  <a:lnTo>
                    <a:pt x="116" y="16"/>
                  </a:lnTo>
                  <a:lnTo>
                    <a:pt x="94" y="0"/>
                  </a:lnTo>
                  <a:lnTo>
                    <a:pt x="60" y="0"/>
                  </a:lnTo>
                  <a:lnTo>
                    <a:pt x="25" y="9"/>
                  </a:lnTo>
                  <a:lnTo>
                    <a:pt x="16" y="16"/>
                  </a:lnTo>
                  <a:lnTo>
                    <a:pt x="0" y="31"/>
                  </a:lnTo>
                  <a:lnTo>
                    <a:pt x="0" y="41"/>
                  </a:lnTo>
                  <a:lnTo>
                    <a:pt x="22" y="47"/>
                  </a:lnTo>
                  <a:lnTo>
                    <a:pt x="38" y="44"/>
                  </a:lnTo>
                  <a:lnTo>
                    <a:pt x="41" y="59"/>
                  </a:lnTo>
                  <a:lnTo>
                    <a:pt x="38" y="84"/>
                  </a:lnTo>
                  <a:lnTo>
                    <a:pt x="47" y="91"/>
                  </a:lnTo>
                  <a:lnTo>
                    <a:pt x="50" y="87"/>
                  </a:lnTo>
                  <a:lnTo>
                    <a:pt x="56" y="84"/>
                  </a:lnTo>
                  <a:close/>
                </a:path>
              </a:pathLst>
            </a:custGeom>
            <a:solidFill>
              <a:srgbClr val="22222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92" name="Freeform 92"/>
            <p:cNvSpPr>
              <a:spLocks/>
            </p:cNvSpPr>
            <p:nvPr/>
          </p:nvSpPr>
          <p:spPr bwMode="auto">
            <a:xfrm>
              <a:off x="5260" y="723"/>
              <a:ext cx="131" cy="125"/>
            </a:xfrm>
            <a:custGeom>
              <a:avLst/>
              <a:gdLst>
                <a:gd name="T0" fmla="*/ 56 w 131"/>
                <a:gd name="T1" fmla="*/ 84 h 125"/>
                <a:gd name="T2" fmla="*/ 66 w 131"/>
                <a:gd name="T3" fmla="*/ 94 h 125"/>
                <a:gd name="T4" fmla="*/ 75 w 131"/>
                <a:gd name="T5" fmla="*/ 119 h 125"/>
                <a:gd name="T6" fmla="*/ 103 w 131"/>
                <a:gd name="T7" fmla="*/ 125 h 125"/>
                <a:gd name="T8" fmla="*/ 116 w 131"/>
                <a:gd name="T9" fmla="*/ 122 h 125"/>
                <a:gd name="T10" fmla="*/ 131 w 131"/>
                <a:gd name="T11" fmla="*/ 100 h 125"/>
                <a:gd name="T12" fmla="*/ 131 w 131"/>
                <a:gd name="T13" fmla="*/ 63 h 125"/>
                <a:gd name="T14" fmla="*/ 131 w 131"/>
                <a:gd name="T15" fmla="*/ 44 h 125"/>
                <a:gd name="T16" fmla="*/ 116 w 131"/>
                <a:gd name="T17" fmla="*/ 16 h 125"/>
                <a:gd name="T18" fmla="*/ 94 w 131"/>
                <a:gd name="T19" fmla="*/ 0 h 125"/>
                <a:gd name="T20" fmla="*/ 60 w 131"/>
                <a:gd name="T21" fmla="*/ 0 h 125"/>
                <a:gd name="T22" fmla="*/ 25 w 131"/>
                <a:gd name="T23" fmla="*/ 9 h 125"/>
                <a:gd name="T24" fmla="*/ 16 w 131"/>
                <a:gd name="T25" fmla="*/ 16 h 125"/>
                <a:gd name="T26" fmla="*/ 0 w 131"/>
                <a:gd name="T27" fmla="*/ 31 h 125"/>
                <a:gd name="T28" fmla="*/ 0 w 131"/>
                <a:gd name="T29" fmla="*/ 41 h 125"/>
                <a:gd name="T30" fmla="*/ 22 w 131"/>
                <a:gd name="T31" fmla="*/ 47 h 125"/>
                <a:gd name="T32" fmla="*/ 38 w 131"/>
                <a:gd name="T33" fmla="*/ 44 h 125"/>
                <a:gd name="T34" fmla="*/ 41 w 131"/>
                <a:gd name="T35" fmla="*/ 59 h 125"/>
                <a:gd name="T36" fmla="*/ 38 w 131"/>
                <a:gd name="T37" fmla="*/ 84 h 125"/>
                <a:gd name="T38" fmla="*/ 47 w 131"/>
                <a:gd name="T39" fmla="*/ 91 h 125"/>
                <a:gd name="T40" fmla="*/ 50 w 131"/>
                <a:gd name="T41" fmla="*/ 87 h 125"/>
                <a:gd name="T42" fmla="*/ 56 w 131"/>
                <a:gd name="T43" fmla="*/ 84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1" h="125">
                  <a:moveTo>
                    <a:pt x="56" y="84"/>
                  </a:moveTo>
                  <a:lnTo>
                    <a:pt x="66" y="94"/>
                  </a:lnTo>
                  <a:lnTo>
                    <a:pt x="75" y="119"/>
                  </a:lnTo>
                  <a:lnTo>
                    <a:pt x="103" y="125"/>
                  </a:lnTo>
                  <a:lnTo>
                    <a:pt x="116" y="122"/>
                  </a:lnTo>
                  <a:lnTo>
                    <a:pt x="131" y="100"/>
                  </a:lnTo>
                  <a:lnTo>
                    <a:pt x="131" y="63"/>
                  </a:lnTo>
                  <a:lnTo>
                    <a:pt x="131" y="44"/>
                  </a:lnTo>
                  <a:lnTo>
                    <a:pt x="116" y="16"/>
                  </a:lnTo>
                  <a:lnTo>
                    <a:pt x="94" y="0"/>
                  </a:lnTo>
                  <a:lnTo>
                    <a:pt x="60" y="0"/>
                  </a:lnTo>
                  <a:lnTo>
                    <a:pt x="25" y="9"/>
                  </a:lnTo>
                  <a:lnTo>
                    <a:pt x="16" y="16"/>
                  </a:lnTo>
                  <a:lnTo>
                    <a:pt x="0" y="31"/>
                  </a:lnTo>
                  <a:lnTo>
                    <a:pt x="0" y="41"/>
                  </a:lnTo>
                  <a:lnTo>
                    <a:pt x="22" y="47"/>
                  </a:lnTo>
                  <a:lnTo>
                    <a:pt x="38" y="44"/>
                  </a:lnTo>
                  <a:lnTo>
                    <a:pt x="41" y="59"/>
                  </a:lnTo>
                  <a:lnTo>
                    <a:pt x="38" y="84"/>
                  </a:lnTo>
                  <a:lnTo>
                    <a:pt x="47" y="91"/>
                  </a:lnTo>
                  <a:lnTo>
                    <a:pt x="50" y="87"/>
                  </a:lnTo>
                  <a:lnTo>
                    <a:pt x="56" y="84"/>
                  </a:lnTo>
                  <a:close/>
                </a:path>
              </a:pathLst>
            </a:custGeom>
            <a:solidFill>
              <a:srgbClr val="222222"/>
            </a:solidFill>
            <a:ln w="4763">
              <a:solidFill>
                <a:srgbClr val="B7B79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93" name="Freeform 93"/>
            <p:cNvSpPr>
              <a:spLocks/>
            </p:cNvSpPr>
            <p:nvPr/>
          </p:nvSpPr>
          <p:spPr bwMode="auto">
            <a:xfrm>
              <a:off x="5089" y="1113"/>
              <a:ext cx="212" cy="200"/>
            </a:xfrm>
            <a:custGeom>
              <a:avLst/>
              <a:gdLst>
                <a:gd name="T0" fmla="*/ 71 w 212"/>
                <a:gd name="T1" fmla="*/ 66 h 200"/>
                <a:gd name="T2" fmla="*/ 212 w 212"/>
                <a:gd name="T3" fmla="*/ 116 h 200"/>
                <a:gd name="T4" fmla="*/ 193 w 212"/>
                <a:gd name="T5" fmla="*/ 47 h 200"/>
                <a:gd name="T6" fmla="*/ 212 w 212"/>
                <a:gd name="T7" fmla="*/ 9 h 200"/>
                <a:gd name="T8" fmla="*/ 118 w 212"/>
                <a:gd name="T9" fmla="*/ 3 h 200"/>
                <a:gd name="T10" fmla="*/ 87 w 212"/>
                <a:gd name="T11" fmla="*/ 3 h 200"/>
                <a:gd name="T12" fmla="*/ 56 w 212"/>
                <a:gd name="T13" fmla="*/ 3 h 200"/>
                <a:gd name="T14" fmla="*/ 18 w 212"/>
                <a:gd name="T15" fmla="*/ 0 h 200"/>
                <a:gd name="T16" fmla="*/ 6 w 212"/>
                <a:gd name="T17" fmla="*/ 6 h 200"/>
                <a:gd name="T18" fmla="*/ 0 w 212"/>
                <a:gd name="T19" fmla="*/ 28 h 200"/>
                <a:gd name="T20" fmla="*/ 0 w 212"/>
                <a:gd name="T21" fmla="*/ 62 h 200"/>
                <a:gd name="T22" fmla="*/ 3 w 212"/>
                <a:gd name="T23" fmla="*/ 122 h 200"/>
                <a:gd name="T24" fmla="*/ 3 w 212"/>
                <a:gd name="T25" fmla="*/ 190 h 200"/>
                <a:gd name="T26" fmla="*/ 18 w 212"/>
                <a:gd name="T27" fmla="*/ 193 h 200"/>
                <a:gd name="T28" fmla="*/ 34 w 212"/>
                <a:gd name="T29" fmla="*/ 200 h 200"/>
                <a:gd name="T30" fmla="*/ 75 w 212"/>
                <a:gd name="T31" fmla="*/ 193 h 200"/>
                <a:gd name="T32" fmla="*/ 65 w 212"/>
                <a:gd name="T33" fmla="*/ 75 h 200"/>
                <a:gd name="T34" fmla="*/ 75 w 212"/>
                <a:gd name="T35" fmla="*/ 62 h 200"/>
                <a:gd name="T36" fmla="*/ 71 w 212"/>
                <a:gd name="T3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2" h="200">
                  <a:moveTo>
                    <a:pt x="71" y="66"/>
                  </a:moveTo>
                  <a:lnTo>
                    <a:pt x="212" y="116"/>
                  </a:lnTo>
                  <a:lnTo>
                    <a:pt x="193" y="47"/>
                  </a:lnTo>
                  <a:lnTo>
                    <a:pt x="212" y="9"/>
                  </a:lnTo>
                  <a:lnTo>
                    <a:pt x="118" y="3"/>
                  </a:lnTo>
                  <a:lnTo>
                    <a:pt x="87" y="3"/>
                  </a:lnTo>
                  <a:lnTo>
                    <a:pt x="56" y="3"/>
                  </a:lnTo>
                  <a:lnTo>
                    <a:pt x="18" y="0"/>
                  </a:lnTo>
                  <a:lnTo>
                    <a:pt x="6" y="6"/>
                  </a:lnTo>
                  <a:lnTo>
                    <a:pt x="0" y="28"/>
                  </a:lnTo>
                  <a:lnTo>
                    <a:pt x="0" y="62"/>
                  </a:lnTo>
                  <a:lnTo>
                    <a:pt x="3" y="122"/>
                  </a:lnTo>
                  <a:lnTo>
                    <a:pt x="3" y="190"/>
                  </a:lnTo>
                  <a:lnTo>
                    <a:pt x="18" y="193"/>
                  </a:lnTo>
                  <a:lnTo>
                    <a:pt x="34" y="200"/>
                  </a:lnTo>
                  <a:lnTo>
                    <a:pt x="75" y="193"/>
                  </a:lnTo>
                  <a:lnTo>
                    <a:pt x="65" y="75"/>
                  </a:lnTo>
                  <a:lnTo>
                    <a:pt x="75" y="62"/>
                  </a:lnTo>
                  <a:lnTo>
                    <a:pt x="71" y="66"/>
                  </a:lnTo>
                  <a:close/>
                </a:path>
              </a:pathLst>
            </a:custGeom>
            <a:solidFill>
              <a:srgbClr val="A5A58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94" name="Freeform 94"/>
            <p:cNvSpPr>
              <a:spLocks/>
            </p:cNvSpPr>
            <p:nvPr/>
          </p:nvSpPr>
          <p:spPr bwMode="auto">
            <a:xfrm>
              <a:off x="5089" y="1113"/>
              <a:ext cx="212" cy="200"/>
            </a:xfrm>
            <a:custGeom>
              <a:avLst/>
              <a:gdLst>
                <a:gd name="T0" fmla="*/ 71 w 212"/>
                <a:gd name="T1" fmla="*/ 66 h 200"/>
                <a:gd name="T2" fmla="*/ 212 w 212"/>
                <a:gd name="T3" fmla="*/ 116 h 200"/>
                <a:gd name="T4" fmla="*/ 193 w 212"/>
                <a:gd name="T5" fmla="*/ 47 h 200"/>
                <a:gd name="T6" fmla="*/ 212 w 212"/>
                <a:gd name="T7" fmla="*/ 9 h 200"/>
                <a:gd name="T8" fmla="*/ 118 w 212"/>
                <a:gd name="T9" fmla="*/ 3 h 200"/>
                <a:gd name="T10" fmla="*/ 87 w 212"/>
                <a:gd name="T11" fmla="*/ 3 h 200"/>
                <a:gd name="T12" fmla="*/ 56 w 212"/>
                <a:gd name="T13" fmla="*/ 3 h 200"/>
                <a:gd name="T14" fmla="*/ 18 w 212"/>
                <a:gd name="T15" fmla="*/ 0 h 200"/>
                <a:gd name="T16" fmla="*/ 6 w 212"/>
                <a:gd name="T17" fmla="*/ 6 h 200"/>
                <a:gd name="T18" fmla="*/ 0 w 212"/>
                <a:gd name="T19" fmla="*/ 28 h 200"/>
                <a:gd name="T20" fmla="*/ 0 w 212"/>
                <a:gd name="T21" fmla="*/ 62 h 200"/>
                <a:gd name="T22" fmla="*/ 3 w 212"/>
                <a:gd name="T23" fmla="*/ 122 h 200"/>
                <a:gd name="T24" fmla="*/ 3 w 212"/>
                <a:gd name="T25" fmla="*/ 190 h 200"/>
                <a:gd name="T26" fmla="*/ 18 w 212"/>
                <a:gd name="T27" fmla="*/ 193 h 200"/>
                <a:gd name="T28" fmla="*/ 34 w 212"/>
                <a:gd name="T29" fmla="*/ 200 h 200"/>
                <a:gd name="T30" fmla="*/ 75 w 212"/>
                <a:gd name="T31" fmla="*/ 193 h 200"/>
                <a:gd name="T32" fmla="*/ 65 w 212"/>
                <a:gd name="T33" fmla="*/ 75 h 200"/>
                <a:gd name="T34" fmla="*/ 75 w 212"/>
                <a:gd name="T35" fmla="*/ 62 h 200"/>
                <a:gd name="T36" fmla="*/ 71 w 212"/>
                <a:gd name="T3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2" h="200">
                  <a:moveTo>
                    <a:pt x="71" y="66"/>
                  </a:moveTo>
                  <a:lnTo>
                    <a:pt x="212" y="116"/>
                  </a:lnTo>
                  <a:lnTo>
                    <a:pt x="193" y="47"/>
                  </a:lnTo>
                  <a:lnTo>
                    <a:pt x="212" y="9"/>
                  </a:lnTo>
                  <a:lnTo>
                    <a:pt x="118" y="3"/>
                  </a:lnTo>
                  <a:lnTo>
                    <a:pt x="87" y="3"/>
                  </a:lnTo>
                  <a:lnTo>
                    <a:pt x="56" y="3"/>
                  </a:lnTo>
                  <a:lnTo>
                    <a:pt x="18" y="0"/>
                  </a:lnTo>
                  <a:lnTo>
                    <a:pt x="6" y="6"/>
                  </a:lnTo>
                  <a:lnTo>
                    <a:pt x="0" y="28"/>
                  </a:lnTo>
                  <a:lnTo>
                    <a:pt x="0" y="62"/>
                  </a:lnTo>
                  <a:lnTo>
                    <a:pt x="3" y="122"/>
                  </a:lnTo>
                  <a:lnTo>
                    <a:pt x="3" y="190"/>
                  </a:lnTo>
                  <a:lnTo>
                    <a:pt x="18" y="193"/>
                  </a:lnTo>
                  <a:lnTo>
                    <a:pt x="34" y="200"/>
                  </a:lnTo>
                  <a:lnTo>
                    <a:pt x="75" y="193"/>
                  </a:lnTo>
                  <a:lnTo>
                    <a:pt x="65" y="75"/>
                  </a:lnTo>
                  <a:lnTo>
                    <a:pt x="75" y="62"/>
                  </a:lnTo>
                  <a:lnTo>
                    <a:pt x="71" y="66"/>
                  </a:lnTo>
                  <a:close/>
                </a:path>
              </a:pathLst>
            </a:custGeom>
            <a:solidFill>
              <a:srgbClr val="A5A58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95" name="Freeform 95"/>
            <p:cNvSpPr>
              <a:spLocks/>
            </p:cNvSpPr>
            <p:nvPr/>
          </p:nvSpPr>
          <p:spPr bwMode="auto">
            <a:xfrm>
              <a:off x="5089" y="1113"/>
              <a:ext cx="212" cy="200"/>
            </a:xfrm>
            <a:custGeom>
              <a:avLst/>
              <a:gdLst>
                <a:gd name="T0" fmla="*/ 71 w 212"/>
                <a:gd name="T1" fmla="*/ 66 h 200"/>
                <a:gd name="T2" fmla="*/ 212 w 212"/>
                <a:gd name="T3" fmla="*/ 116 h 200"/>
                <a:gd name="T4" fmla="*/ 193 w 212"/>
                <a:gd name="T5" fmla="*/ 47 h 200"/>
                <a:gd name="T6" fmla="*/ 212 w 212"/>
                <a:gd name="T7" fmla="*/ 9 h 200"/>
                <a:gd name="T8" fmla="*/ 118 w 212"/>
                <a:gd name="T9" fmla="*/ 3 h 200"/>
                <a:gd name="T10" fmla="*/ 87 w 212"/>
                <a:gd name="T11" fmla="*/ 3 h 200"/>
                <a:gd name="T12" fmla="*/ 56 w 212"/>
                <a:gd name="T13" fmla="*/ 3 h 200"/>
                <a:gd name="T14" fmla="*/ 18 w 212"/>
                <a:gd name="T15" fmla="*/ 0 h 200"/>
                <a:gd name="T16" fmla="*/ 6 w 212"/>
                <a:gd name="T17" fmla="*/ 6 h 200"/>
                <a:gd name="T18" fmla="*/ 0 w 212"/>
                <a:gd name="T19" fmla="*/ 28 h 200"/>
                <a:gd name="T20" fmla="*/ 0 w 212"/>
                <a:gd name="T21" fmla="*/ 62 h 200"/>
                <a:gd name="T22" fmla="*/ 3 w 212"/>
                <a:gd name="T23" fmla="*/ 122 h 200"/>
                <a:gd name="T24" fmla="*/ 3 w 212"/>
                <a:gd name="T25" fmla="*/ 190 h 200"/>
                <a:gd name="T26" fmla="*/ 18 w 212"/>
                <a:gd name="T27" fmla="*/ 193 h 200"/>
                <a:gd name="T28" fmla="*/ 34 w 212"/>
                <a:gd name="T29" fmla="*/ 200 h 200"/>
                <a:gd name="T30" fmla="*/ 75 w 212"/>
                <a:gd name="T31" fmla="*/ 193 h 200"/>
                <a:gd name="T32" fmla="*/ 65 w 212"/>
                <a:gd name="T33" fmla="*/ 75 h 200"/>
                <a:gd name="T34" fmla="*/ 75 w 212"/>
                <a:gd name="T35" fmla="*/ 62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2" h="200">
                  <a:moveTo>
                    <a:pt x="71" y="66"/>
                  </a:moveTo>
                  <a:lnTo>
                    <a:pt x="212" y="116"/>
                  </a:lnTo>
                  <a:lnTo>
                    <a:pt x="193" y="47"/>
                  </a:lnTo>
                  <a:lnTo>
                    <a:pt x="212" y="9"/>
                  </a:lnTo>
                  <a:lnTo>
                    <a:pt x="118" y="3"/>
                  </a:lnTo>
                  <a:lnTo>
                    <a:pt x="87" y="3"/>
                  </a:lnTo>
                  <a:lnTo>
                    <a:pt x="56" y="3"/>
                  </a:lnTo>
                  <a:lnTo>
                    <a:pt x="18" y="0"/>
                  </a:lnTo>
                  <a:lnTo>
                    <a:pt x="6" y="6"/>
                  </a:lnTo>
                  <a:lnTo>
                    <a:pt x="0" y="28"/>
                  </a:lnTo>
                  <a:lnTo>
                    <a:pt x="0" y="62"/>
                  </a:lnTo>
                  <a:lnTo>
                    <a:pt x="3" y="122"/>
                  </a:lnTo>
                  <a:lnTo>
                    <a:pt x="3" y="190"/>
                  </a:lnTo>
                  <a:lnTo>
                    <a:pt x="18" y="193"/>
                  </a:lnTo>
                  <a:lnTo>
                    <a:pt x="34" y="200"/>
                  </a:lnTo>
                  <a:lnTo>
                    <a:pt x="75" y="193"/>
                  </a:lnTo>
                  <a:lnTo>
                    <a:pt x="65" y="75"/>
                  </a:lnTo>
                  <a:lnTo>
                    <a:pt x="75" y="62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96" name="Freeform 96"/>
            <p:cNvSpPr>
              <a:spLocks/>
            </p:cNvSpPr>
            <p:nvPr/>
          </p:nvSpPr>
          <p:spPr bwMode="auto">
            <a:xfrm>
              <a:off x="5320" y="845"/>
              <a:ext cx="71" cy="87"/>
            </a:xfrm>
            <a:custGeom>
              <a:avLst/>
              <a:gdLst>
                <a:gd name="T0" fmla="*/ 71 w 71"/>
                <a:gd name="T1" fmla="*/ 15 h 87"/>
                <a:gd name="T2" fmla="*/ 65 w 71"/>
                <a:gd name="T3" fmla="*/ 3 h 87"/>
                <a:gd name="T4" fmla="*/ 53 w 71"/>
                <a:gd name="T5" fmla="*/ 0 h 87"/>
                <a:gd name="T6" fmla="*/ 43 w 71"/>
                <a:gd name="T7" fmla="*/ 3 h 87"/>
                <a:gd name="T8" fmla="*/ 31 w 71"/>
                <a:gd name="T9" fmla="*/ 9 h 87"/>
                <a:gd name="T10" fmla="*/ 18 w 71"/>
                <a:gd name="T11" fmla="*/ 15 h 87"/>
                <a:gd name="T12" fmla="*/ 9 w 71"/>
                <a:gd name="T13" fmla="*/ 34 h 87"/>
                <a:gd name="T14" fmla="*/ 0 w 71"/>
                <a:gd name="T15" fmla="*/ 59 h 87"/>
                <a:gd name="T16" fmla="*/ 3 w 71"/>
                <a:gd name="T17" fmla="*/ 87 h 87"/>
                <a:gd name="T18" fmla="*/ 12 w 71"/>
                <a:gd name="T19" fmla="*/ 72 h 87"/>
                <a:gd name="T20" fmla="*/ 68 w 71"/>
                <a:gd name="T21" fmla="*/ 56 h 87"/>
                <a:gd name="T22" fmla="*/ 71 w 71"/>
                <a:gd name="T23" fmla="*/ 15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1" h="87">
                  <a:moveTo>
                    <a:pt x="71" y="15"/>
                  </a:moveTo>
                  <a:lnTo>
                    <a:pt x="65" y="3"/>
                  </a:lnTo>
                  <a:lnTo>
                    <a:pt x="53" y="0"/>
                  </a:lnTo>
                  <a:lnTo>
                    <a:pt x="43" y="3"/>
                  </a:lnTo>
                  <a:lnTo>
                    <a:pt x="31" y="9"/>
                  </a:lnTo>
                  <a:lnTo>
                    <a:pt x="18" y="15"/>
                  </a:lnTo>
                  <a:lnTo>
                    <a:pt x="9" y="34"/>
                  </a:lnTo>
                  <a:lnTo>
                    <a:pt x="0" y="59"/>
                  </a:lnTo>
                  <a:lnTo>
                    <a:pt x="3" y="87"/>
                  </a:lnTo>
                  <a:lnTo>
                    <a:pt x="12" y="72"/>
                  </a:lnTo>
                  <a:lnTo>
                    <a:pt x="68" y="56"/>
                  </a:lnTo>
                  <a:lnTo>
                    <a:pt x="71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97" name="Freeform 97"/>
            <p:cNvSpPr>
              <a:spLocks/>
            </p:cNvSpPr>
            <p:nvPr/>
          </p:nvSpPr>
          <p:spPr bwMode="auto">
            <a:xfrm>
              <a:off x="5320" y="845"/>
              <a:ext cx="71" cy="87"/>
            </a:xfrm>
            <a:custGeom>
              <a:avLst/>
              <a:gdLst>
                <a:gd name="T0" fmla="*/ 71 w 71"/>
                <a:gd name="T1" fmla="*/ 15 h 87"/>
                <a:gd name="T2" fmla="*/ 65 w 71"/>
                <a:gd name="T3" fmla="*/ 3 h 87"/>
                <a:gd name="T4" fmla="*/ 53 w 71"/>
                <a:gd name="T5" fmla="*/ 0 h 87"/>
                <a:gd name="T6" fmla="*/ 43 w 71"/>
                <a:gd name="T7" fmla="*/ 3 h 87"/>
                <a:gd name="T8" fmla="*/ 31 w 71"/>
                <a:gd name="T9" fmla="*/ 9 h 87"/>
                <a:gd name="T10" fmla="*/ 18 w 71"/>
                <a:gd name="T11" fmla="*/ 15 h 87"/>
                <a:gd name="T12" fmla="*/ 9 w 71"/>
                <a:gd name="T13" fmla="*/ 34 h 87"/>
                <a:gd name="T14" fmla="*/ 0 w 71"/>
                <a:gd name="T15" fmla="*/ 59 h 87"/>
                <a:gd name="T16" fmla="*/ 3 w 71"/>
                <a:gd name="T17" fmla="*/ 87 h 87"/>
                <a:gd name="T18" fmla="*/ 12 w 71"/>
                <a:gd name="T19" fmla="*/ 72 h 87"/>
                <a:gd name="T20" fmla="*/ 68 w 71"/>
                <a:gd name="T21" fmla="*/ 56 h 87"/>
                <a:gd name="T22" fmla="*/ 71 w 71"/>
                <a:gd name="T23" fmla="*/ 15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1" h="87">
                  <a:moveTo>
                    <a:pt x="71" y="15"/>
                  </a:moveTo>
                  <a:lnTo>
                    <a:pt x="65" y="3"/>
                  </a:lnTo>
                  <a:lnTo>
                    <a:pt x="53" y="0"/>
                  </a:lnTo>
                  <a:lnTo>
                    <a:pt x="43" y="3"/>
                  </a:lnTo>
                  <a:lnTo>
                    <a:pt x="31" y="9"/>
                  </a:lnTo>
                  <a:lnTo>
                    <a:pt x="18" y="15"/>
                  </a:lnTo>
                  <a:lnTo>
                    <a:pt x="9" y="34"/>
                  </a:lnTo>
                  <a:lnTo>
                    <a:pt x="0" y="59"/>
                  </a:lnTo>
                  <a:lnTo>
                    <a:pt x="3" y="87"/>
                  </a:lnTo>
                  <a:lnTo>
                    <a:pt x="12" y="72"/>
                  </a:lnTo>
                  <a:lnTo>
                    <a:pt x="68" y="56"/>
                  </a:lnTo>
                  <a:lnTo>
                    <a:pt x="71" y="15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98" name="Freeform 98"/>
            <p:cNvSpPr>
              <a:spLocks/>
            </p:cNvSpPr>
            <p:nvPr/>
          </p:nvSpPr>
          <p:spPr bwMode="auto">
            <a:xfrm>
              <a:off x="5238" y="851"/>
              <a:ext cx="219" cy="409"/>
            </a:xfrm>
            <a:custGeom>
              <a:avLst/>
              <a:gdLst>
                <a:gd name="T0" fmla="*/ 150 w 219"/>
                <a:gd name="T1" fmla="*/ 0 h 409"/>
                <a:gd name="T2" fmla="*/ 135 w 219"/>
                <a:gd name="T3" fmla="*/ 6 h 409"/>
                <a:gd name="T4" fmla="*/ 119 w 219"/>
                <a:gd name="T5" fmla="*/ 9 h 409"/>
                <a:gd name="T6" fmla="*/ 106 w 219"/>
                <a:gd name="T7" fmla="*/ 22 h 409"/>
                <a:gd name="T8" fmla="*/ 100 w 219"/>
                <a:gd name="T9" fmla="*/ 28 h 409"/>
                <a:gd name="T10" fmla="*/ 91 w 219"/>
                <a:gd name="T11" fmla="*/ 41 h 409"/>
                <a:gd name="T12" fmla="*/ 85 w 219"/>
                <a:gd name="T13" fmla="*/ 50 h 409"/>
                <a:gd name="T14" fmla="*/ 75 w 219"/>
                <a:gd name="T15" fmla="*/ 62 h 409"/>
                <a:gd name="T16" fmla="*/ 66 w 219"/>
                <a:gd name="T17" fmla="*/ 144 h 409"/>
                <a:gd name="T18" fmla="*/ 44 w 219"/>
                <a:gd name="T19" fmla="*/ 197 h 409"/>
                <a:gd name="T20" fmla="*/ 22 w 219"/>
                <a:gd name="T21" fmla="*/ 243 h 409"/>
                <a:gd name="T22" fmla="*/ 0 w 219"/>
                <a:gd name="T23" fmla="*/ 290 h 409"/>
                <a:gd name="T24" fmla="*/ 4 w 219"/>
                <a:gd name="T25" fmla="*/ 315 h 409"/>
                <a:gd name="T26" fmla="*/ 10 w 219"/>
                <a:gd name="T27" fmla="*/ 340 h 409"/>
                <a:gd name="T28" fmla="*/ 16 w 219"/>
                <a:gd name="T29" fmla="*/ 362 h 409"/>
                <a:gd name="T30" fmla="*/ 22 w 219"/>
                <a:gd name="T31" fmla="*/ 374 h 409"/>
                <a:gd name="T32" fmla="*/ 28 w 219"/>
                <a:gd name="T33" fmla="*/ 390 h 409"/>
                <a:gd name="T34" fmla="*/ 69 w 219"/>
                <a:gd name="T35" fmla="*/ 402 h 409"/>
                <a:gd name="T36" fmla="*/ 94 w 219"/>
                <a:gd name="T37" fmla="*/ 409 h 409"/>
                <a:gd name="T38" fmla="*/ 150 w 219"/>
                <a:gd name="T39" fmla="*/ 324 h 409"/>
                <a:gd name="T40" fmla="*/ 178 w 219"/>
                <a:gd name="T41" fmla="*/ 271 h 409"/>
                <a:gd name="T42" fmla="*/ 219 w 219"/>
                <a:gd name="T43" fmla="*/ 215 h 409"/>
                <a:gd name="T44" fmla="*/ 219 w 219"/>
                <a:gd name="T45" fmla="*/ 178 h 409"/>
                <a:gd name="T46" fmla="*/ 216 w 219"/>
                <a:gd name="T47" fmla="*/ 125 h 409"/>
                <a:gd name="T48" fmla="*/ 213 w 219"/>
                <a:gd name="T49" fmla="*/ 72 h 409"/>
                <a:gd name="T50" fmla="*/ 209 w 219"/>
                <a:gd name="T51" fmla="*/ 53 h 409"/>
                <a:gd name="T52" fmla="*/ 200 w 219"/>
                <a:gd name="T53" fmla="*/ 34 h 409"/>
                <a:gd name="T54" fmla="*/ 191 w 219"/>
                <a:gd name="T55" fmla="*/ 19 h 409"/>
                <a:gd name="T56" fmla="*/ 172 w 219"/>
                <a:gd name="T57" fmla="*/ 9 h 409"/>
                <a:gd name="T58" fmla="*/ 163 w 219"/>
                <a:gd name="T59" fmla="*/ 6 h 409"/>
                <a:gd name="T60" fmla="*/ 150 w 219"/>
                <a:gd name="T61" fmla="*/ 0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19" h="409">
                  <a:moveTo>
                    <a:pt x="150" y="0"/>
                  </a:moveTo>
                  <a:lnTo>
                    <a:pt x="135" y="6"/>
                  </a:lnTo>
                  <a:lnTo>
                    <a:pt x="119" y="9"/>
                  </a:lnTo>
                  <a:lnTo>
                    <a:pt x="106" y="22"/>
                  </a:lnTo>
                  <a:lnTo>
                    <a:pt x="100" y="28"/>
                  </a:lnTo>
                  <a:lnTo>
                    <a:pt x="91" y="41"/>
                  </a:lnTo>
                  <a:lnTo>
                    <a:pt x="85" y="50"/>
                  </a:lnTo>
                  <a:lnTo>
                    <a:pt x="75" y="62"/>
                  </a:lnTo>
                  <a:lnTo>
                    <a:pt x="66" y="144"/>
                  </a:lnTo>
                  <a:lnTo>
                    <a:pt x="44" y="197"/>
                  </a:lnTo>
                  <a:lnTo>
                    <a:pt x="22" y="243"/>
                  </a:lnTo>
                  <a:lnTo>
                    <a:pt x="0" y="290"/>
                  </a:lnTo>
                  <a:lnTo>
                    <a:pt x="4" y="315"/>
                  </a:lnTo>
                  <a:lnTo>
                    <a:pt x="10" y="340"/>
                  </a:lnTo>
                  <a:lnTo>
                    <a:pt x="16" y="362"/>
                  </a:lnTo>
                  <a:lnTo>
                    <a:pt x="22" y="374"/>
                  </a:lnTo>
                  <a:lnTo>
                    <a:pt x="28" y="390"/>
                  </a:lnTo>
                  <a:lnTo>
                    <a:pt x="69" y="402"/>
                  </a:lnTo>
                  <a:lnTo>
                    <a:pt x="94" y="409"/>
                  </a:lnTo>
                  <a:lnTo>
                    <a:pt x="150" y="324"/>
                  </a:lnTo>
                  <a:lnTo>
                    <a:pt x="178" y="271"/>
                  </a:lnTo>
                  <a:lnTo>
                    <a:pt x="219" y="215"/>
                  </a:lnTo>
                  <a:lnTo>
                    <a:pt x="219" y="178"/>
                  </a:lnTo>
                  <a:lnTo>
                    <a:pt x="216" y="125"/>
                  </a:lnTo>
                  <a:lnTo>
                    <a:pt x="213" y="72"/>
                  </a:lnTo>
                  <a:lnTo>
                    <a:pt x="209" y="53"/>
                  </a:lnTo>
                  <a:lnTo>
                    <a:pt x="200" y="34"/>
                  </a:lnTo>
                  <a:lnTo>
                    <a:pt x="191" y="19"/>
                  </a:lnTo>
                  <a:lnTo>
                    <a:pt x="172" y="9"/>
                  </a:lnTo>
                  <a:lnTo>
                    <a:pt x="163" y="6"/>
                  </a:lnTo>
                  <a:lnTo>
                    <a:pt x="150" y="0"/>
                  </a:lnTo>
                  <a:close/>
                </a:path>
              </a:pathLst>
            </a:custGeom>
            <a:solidFill>
              <a:srgbClr val="B7B79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99" name="Freeform 99"/>
            <p:cNvSpPr>
              <a:spLocks/>
            </p:cNvSpPr>
            <p:nvPr/>
          </p:nvSpPr>
          <p:spPr bwMode="auto">
            <a:xfrm>
              <a:off x="5238" y="851"/>
              <a:ext cx="219" cy="409"/>
            </a:xfrm>
            <a:custGeom>
              <a:avLst/>
              <a:gdLst>
                <a:gd name="T0" fmla="*/ 150 w 219"/>
                <a:gd name="T1" fmla="*/ 0 h 409"/>
                <a:gd name="T2" fmla="*/ 135 w 219"/>
                <a:gd name="T3" fmla="*/ 6 h 409"/>
                <a:gd name="T4" fmla="*/ 119 w 219"/>
                <a:gd name="T5" fmla="*/ 9 h 409"/>
                <a:gd name="T6" fmla="*/ 106 w 219"/>
                <a:gd name="T7" fmla="*/ 22 h 409"/>
                <a:gd name="T8" fmla="*/ 100 w 219"/>
                <a:gd name="T9" fmla="*/ 28 h 409"/>
                <a:gd name="T10" fmla="*/ 91 w 219"/>
                <a:gd name="T11" fmla="*/ 41 h 409"/>
                <a:gd name="T12" fmla="*/ 85 w 219"/>
                <a:gd name="T13" fmla="*/ 50 h 409"/>
                <a:gd name="T14" fmla="*/ 75 w 219"/>
                <a:gd name="T15" fmla="*/ 62 h 409"/>
                <a:gd name="T16" fmla="*/ 66 w 219"/>
                <a:gd name="T17" fmla="*/ 144 h 409"/>
                <a:gd name="T18" fmla="*/ 44 w 219"/>
                <a:gd name="T19" fmla="*/ 197 h 409"/>
                <a:gd name="T20" fmla="*/ 22 w 219"/>
                <a:gd name="T21" fmla="*/ 243 h 409"/>
                <a:gd name="T22" fmla="*/ 0 w 219"/>
                <a:gd name="T23" fmla="*/ 290 h 409"/>
                <a:gd name="T24" fmla="*/ 4 w 219"/>
                <a:gd name="T25" fmla="*/ 315 h 409"/>
                <a:gd name="T26" fmla="*/ 10 w 219"/>
                <a:gd name="T27" fmla="*/ 340 h 409"/>
                <a:gd name="T28" fmla="*/ 16 w 219"/>
                <a:gd name="T29" fmla="*/ 362 h 409"/>
                <a:gd name="T30" fmla="*/ 22 w 219"/>
                <a:gd name="T31" fmla="*/ 374 h 409"/>
                <a:gd name="T32" fmla="*/ 28 w 219"/>
                <a:gd name="T33" fmla="*/ 390 h 409"/>
                <a:gd name="T34" fmla="*/ 69 w 219"/>
                <a:gd name="T35" fmla="*/ 402 h 409"/>
                <a:gd name="T36" fmla="*/ 94 w 219"/>
                <a:gd name="T37" fmla="*/ 409 h 409"/>
                <a:gd name="T38" fmla="*/ 150 w 219"/>
                <a:gd name="T39" fmla="*/ 324 h 409"/>
                <a:gd name="T40" fmla="*/ 178 w 219"/>
                <a:gd name="T41" fmla="*/ 271 h 409"/>
                <a:gd name="T42" fmla="*/ 219 w 219"/>
                <a:gd name="T43" fmla="*/ 215 h 409"/>
                <a:gd name="T44" fmla="*/ 219 w 219"/>
                <a:gd name="T45" fmla="*/ 178 h 409"/>
                <a:gd name="T46" fmla="*/ 216 w 219"/>
                <a:gd name="T47" fmla="*/ 125 h 409"/>
                <a:gd name="T48" fmla="*/ 213 w 219"/>
                <a:gd name="T49" fmla="*/ 72 h 409"/>
                <a:gd name="T50" fmla="*/ 209 w 219"/>
                <a:gd name="T51" fmla="*/ 53 h 409"/>
                <a:gd name="T52" fmla="*/ 200 w 219"/>
                <a:gd name="T53" fmla="*/ 34 h 409"/>
                <a:gd name="T54" fmla="*/ 191 w 219"/>
                <a:gd name="T55" fmla="*/ 19 h 409"/>
                <a:gd name="T56" fmla="*/ 172 w 219"/>
                <a:gd name="T57" fmla="*/ 9 h 409"/>
                <a:gd name="T58" fmla="*/ 163 w 219"/>
                <a:gd name="T59" fmla="*/ 6 h 409"/>
                <a:gd name="T60" fmla="*/ 150 w 219"/>
                <a:gd name="T61" fmla="*/ 0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19" h="409">
                  <a:moveTo>
                    <a:pt x="150" y="0"/>
                  </a:moveTo>
                  <a:lnTo>
                    <a:pt x="135" y="6"/>
                  </a:lnTo>
                  <a:lnTo>
                    <a:pt x="119" y="9"/>
                  </a:lnTo>
                  <a:lnTo>
                    <a:pt x="106" y="22"/>
                  </a:lnTo>
                  <a:lnTo>
                    <a:pt x="100" y="28"/>
                  </a:lnTo>
                  <a:lnTo>
                    <a:pt x="91" y="41"/>
                  </a:lnTo>
                  <a:lnTo>
                    <a:pt x="85" y="50"/>
                  </a:lnTo>
                  <a:lnTo>
                    <a:pt x="75" y="62"/>
                  </a:lnTo>
                  <a:lnTo>
                    <a:pt x="66" y="144"/>
                  </a:lnTo>
                  <a:lnTo>
                    <a:pt x="44" y="197"/>
                  </a:lnTo>
                  <a:lnTo>
                    <a:pt x="22" y="243"/>
                  </a:lnTo>
                  <a:lnTo>
                    <a:pt x="0" y="290"/>
                  </a:lnTo>
                  <a:lnTo>
                    <a:pt x="4" y="315"/>
                  </a:lnTo>
                  <a:lnTo>
                    <a:pt x="10" y="340"/>
                  </a:lnTo>
                  <a:lnTo>
                    <a:pt x="16" y="362"/>
                  </a:lnTo>
                  <a:lnTo>
                    <a:pt x="22" y="374"/>
                  </a:lnTo>
                  <a:lnTo>
                    <a:pt x="28" y="390"/>
                  </a:lnTo>
                  <a:lnTo>
                    <a:pt x="69" y="402"/>
                  </a:lnTo>
                  <a:lnTo>
                    <a:pt x="94" y="409"/>
                  </a:lnTo>
                  <a:lnTo>
                    <a:pt x="150" y="324"/>
                  </a:lnTo>
                  <a:lnTo>
                    <a:pt x="178" y="271"/>
                  </a:lnTo>
                  <a:lnTo>
                    <a:pt x="219" y="215"/>
                  </a:lnTo>
                  <a:lnTo>
                    <a:pt x="219" y="178"/>
                  </a:lnTo>
                  <a:lnTo>
                    <a:pt x="216" y="125"/>
                  </a:lnTo>
                  <a:lnTo>
                    <a:pt x="213" y="72"/>
                  </a:lnTo>
                  <a:lnTo>
                    <a:pt x="209" y="53"/>
                  </a:lnTo>
                  <a:lnTo>
                    <a:pt x="200" y="34"/>
                  </a:lnTo>
                  <a:lnTo>
                    <a:pt x="191" y="19"/>
                  </a:lnTo>
                  <a:lnTo>
                    <a:pt x="172" y="9"/>
                  </a:lnTo>
                  <a:lnTo>
                    <a:pt x="163" y="6"/>
                  </a:lnTo>
                  <a:lnTo>
                    <a:pt x="150" y="0"/>
                  </a:lnTo>
                  <a:close/>
                </a:path>
              </a:pathLst>
            </a:custGeom>
            <a:solidFill>
              <a:srgbClr val="B7B79D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300" name="Freeform 100"/>
            <p:cNvSpPr>
              <a:spLocks/>
            </p:cNvSpPr>
            <p:nvPr/>
          </p:nvSpPr>
          <p:spPr bwMode="auto">
            <a:xfrm>
              <a:off x="5126" y="913"/>
              <a:ext cx="228" cy="184"/>
            </a:xfrm>
            <a:custGeom>
              <a:avLst/>
              <a:gdLst>
                <a:gd name="T0" fmla="*/ 190 w 228"/>
                <a:gd name="T1" fmla="*/ 0 h 184"/>
                <a:gd name="T2" fmla="*/ 218 w 228"/>
                <a:gd name="T3" fmla="*/ 25 h 184"/>
                <a:gd name="T4" fmla="*/ 225 w 228"/>
                <a:gd name="T5" fmla="*/ 41 h 184"/>
                <a:gd name="T6" fmla="*/ 225 w 228"/>
                <a:gd name="T7" fmla="*/ 63 h 184"/>
                <a:gd name="T8" fmla="*/ 228 w 228"/>
                <a:gd name="T9" fmla="*/ 82 h 184"/>
                <a:gd name="T10" fmla="*/ 218 w 228"/>
                <a:gd name="T11" fmla="*/ 122 h 184"/>
                <a:gd name="T12" fmla="*/ 194 w 228"/>
                <a:gd name="T13" fmla="*/ 144 h 184"/>
                <a:gd name="T14" fmla="*/ 165 w 228"/>
                <a:gd name="T15" fmla="*/ 160 h 184"/>
                <a:gd name="T16" fmla="*/ 128 w 228"/>
                <a:gd name="T17" fmla="*/ 175 h 184"/>
                <a:gd name="T18" fmla="*/ 87 w 228"/>
                <a:gd name="T19" fmla="*/ 184 h 184"/>
                <a:gd name="T20" fmla="*/ 34 w 228"/>
                <a:gd name="T21" fmla="*/ 166 h 184"/>
                <a:gd name="T22" fmla="*/ 0 w 228"/>
                <a:gd name="T23" fmla="*/ 144 h 184"/>
                <a:gd name="T24" fmla="*/ 13 w 228"/>
                <a:gd name="T25" fmla="*/ 125 h 184"/>
                <a:gd name="T26" fmla="*/ 28 w 228"/>
                <a:gd name="T27" fmla="*/ 116 h 184"/>
                <a:gd name="T28" fmla="*/ 87 w 228"/>
                <a:gd name="T29" fmla="*/ 131 h 184"/>
                <a:gd name="T30" fmla="*/ 97 w 228"/>
                <a:gd name="T31" fmla="*/ 122 h 184"/>
                <a:gd name="T32" fmla="*/ 112 w 228"/>
                <a:gd name="T33" fmla="*/ 122 h 184"/>
                <a:gd name="T34" fmla="*/ 137 w 228"/>
                <a:gd name="T35" fmla="*/ 85 h 184"/>
                <a:gd name="T36" fmla="*/ 150 w 228"/>
                <a:gd name="T37" fmla="*/ 57 h 184"/>
                <a:gd name="T38" fmla="*/ 159 w 228"/>
                <a:gd name="T39" fmla="*/ 38 h 184"/>
                <a:gd name="T40" fmla="*/ 165 w 228"/>
                <a:gd name="T41" fmla="*/ 16 h 184"/>
                <a:gd name="T42" fmla="*/ 172 w 228"/>
                <a:gd name="T43" fmla="*/ 10 h 184"/>
                <a:gd name="T44" fmla="*/ 190 w 228"/>
                <a:gd name="T45" fmla="*/ 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8" h="184">
                  <a:moveTo>
                    <a:pt x="190" y="0"/>
                  </a:moveTo>
                  <a:lnTo>
                    <a:pt x="218" y="25"/>
                  </a:lnTo>
                  <a:lnTo>
                    <a:pt x="225" y="41"/>
                  </a:lnTo>
                  <a:lnTo>
                    <a:pt x="225" y="63"/>
                  </a:lnTo>
                  <a:lnTo>
                    <a:pt x="228" y="82"/>
                  </a:lnTo>
                  <a:lnTo>
                    <a:pt x="218" y="122"/>
                  </a:lnTo>
                  <a:lnTo>
                    <a:pt x="194" y="144"/>
                  </a:lnTo>
                  <a:lnTo>
                    <a:pt x="165" y="160"/>
                  </a:lnTo>
                  <a:lnTo>
                    <a:pt x="128" y="175"/>
                  </a:lnTo>
                  <a:lnTo>
                    <a:pt x="87" y="184"/>
                  </a:lnTo>
                  <a:lnTo>
                    <a:pt x="34" y="166"/>
                  </a:lnTo>
                  <a:lnTo>
                    <a:pt x="0" y="144"/>
                  </a:lnTo>
                  <a:lnTo>
                    <a:pt x="13" y="125"/>
                  </a:lnTo>
                  <a:lnTo>
                    <a:pt x="28" y="116"/>
                  </a:lnTo>
                  <a:lnTo>
                    <a:pt x="87" y="131"/>
                  </a:lnTo>
                  <a:lnTo>
                    <a:pt x="97" y="122"/>
                  </a:lnTo>
                  <a:lnTo>
                    <a:pt x="112" y="122"/>
                  </a:lnTo>
                  <a:lnTo>
                    <a:pt x="137" y="85"/>
                  </a:lnTo>
                  <a:lnTo>
                    <a:pt x="150" y="57"/>
                  </a:lnTo>
                  <a:lnTo>
                    <a:pt x="159" y="38"/>
                  </a:lnTo>
                  <a:lnTo>
                    <a:pt x="165" y="16"/>
                  </a:lnTo>
                  <a:lnTo>
                    <a:pt x="172" y="10"/>
                  </a:lnTo>
                  <a:lnTo>
                    <a:pt x="190" y="0"/>
                  </a:lnTo>
                  <a:close/>
                </a:path>
              </a:pathLst>
            </a:custGeom>
            <a:solidFill>
              <a:srgbClr val="B7B79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01" name="Freeform 101"/>
            <p:cNvSpPr>
              <a:spLocks/>
            </p:cNvSpPr>
            <p:nvPr/>
          </p:nvSpPr>
          <p:spPr bwMode="auto">
            <a:xfrm>
              <a:off x="5126" y="913"/>
              <a:ext cx="228" cy="184"/>
            </a:xfrm>
            <a:custGeom>
              <a:avLst/>
              <a:gdLst>
                <a:gd name="T0" fmla="*/ 190 w 228"/>
                <a:gd name="T1" fmla="*/ 0 h 184"/>
                <a:gd name="T2" fmla="*/ 218 w 228"/>
                <a:gd name="T3" fmla="*/ 25 h 184"/>
                <a:gd name="T4" fmla="*/ 225 w 228"/>
                <a:gd name="T5" fmla="*/ 41 h 184"/>
                <a:gd name="T6" fmla="*/ 225 w 228"/>
                <a:gd name="T7" fmla="*/ 63 h 184"/>
                <a:gd name="T8" fmla="*/ 228 w 228"/>
                <a:gd name="T9" fmla="*/ 82 h 184"/>
                <a:gd name="T10" fmla="*/ 218 w 228"/>
                <a:gd name="T11" fmla="*/ 122 h 184"/>
                <a:gd name="T12" fmla="*/ 194 w 228"/>
                <a:gd name="T13" fmla="*/ 144 h 184"/>
                <a:gd name="T14" fmla="*/ 165 w 228"/>
                <a:gd name="T15" fmla="*/ 160 h 184"/>
                <a:gd name="T16" fmla="*/ 128 w 228"/>
                <a:gd name="T17" fmla="*/ 175 h 184"/>
                <a:gd name="T18" fmla="*/ 87 w 228"/>
                <a:gd name="T19" fmla="*/ 184 h 184"/>
                <a:gd name="T20" fmla="*/ 34 w 228"/>
                <a:gd name="T21" fmla="*/ 166 h 184"/>
                <a:gd name="T22" fmla="*/ 0 w 228"/>
                <a:gd name="T23" fmla="*/ 144 h 184"/>
                <a:gd name="T24" fmla="*/ 13 w 228"/>
                <a:gd name="T25" fmla="*/ 125 h 184"/>
                <a:gd name="T26" fmla="*/ 28 w 228"/>
                <a:gd name="T27" fmla="*/ 116 h 184"/>
                <a:gd name="T28" fmla="*/ 87 w 228"/>
                <a:gd name="T29" fmla="*/ 131 h 184"/>
                <a:gd name="T30" fmla="*/ 97 w 228"/>
                <a:gd name="T31" fmla="*/ 122 h 184"/>
                <a:gd name="T32" fmla="*/ 112 w 228"/>
                <a:gd name="T33" fmla="*/ 122 h 184"/>
                <a:gd name="T34" fmla="*/ 137 w 228"/>
                <a:gd name="T35" fmla="*/ 85 h 184"/>
                <a:gd name="T36" fmla="*/ 150 w 228"/>
                <a:gd name="T37" fmla="*/ 57 h 184"/>
                <a:gd name="T38" fmla="*/ 159 w 228"/>
                <a:gd name="T39" fmla="*/ 38 h 184"/>
                <a:gd name="T40" fmla="*/ 165 w 228"/>
                <a:gd name="T41" fmla="*/ 16 h 184"/>
                <a:gd name="T42" fmla="*/ 172 w 228"/>
                <a:gd name="T43" fmla="*/ 10 h 184"/>
                <a:gd name="T44" fmla="*/ 190 w 228"/>
                <a:gd name="T45" fmla="*/ 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8" h="184">
                  <a:moveTo>
                    <a:pt x="190" y="0"/>
                  </a:moveTo>
                  <a:lnTo>
                    <a:pt x="218" y="25"/>
                  </a:lnTo>
                  <a:lnTo>
                    <a:pt x="225" y="41"/>
                  </a:lnTo>
                  <a:lnTo>
                    <a:pt x="225" y="63"/>
                  </a:lnTo>
                  <a:lnTo>
                    <a:pt x="228" y="82"/>
                  </a:lnTo>
                  <a:lnTo>
                    <a:pt x="218" y="122"/>
                  </a:lnTo>
                  <a:lnTo>
                    <a:pt x="194" y="144"/>
                  </a:lnTo>
                  <a:lnTo>
                    <a:pt x="165" y="160"/>
                  </a:lnTo>
                  <a:lnTo>
                    <a:pt x="128" y="175"/>
                  </a:lnTo>
                  <a:lnTo>
                    <a:pt x="87" y="184"/>
                  </a:lnTo>
                  <a:lnTo>
                    <a:pt x="34" y="166"/>
                  </a:lnTo>
                  <a:lnTo>
                    <a:pt x="0" y="144"/>
                  </a:lnTo>
                  <a:lnTo>
                    <a:pt x="13" y="125"/>
                  </a:lnTo>
                  <a:lnTo>
                    <a:pt x="28" y="116"/>
                  </a:lnTo>
                  <a:lnTo>
                    <a:pt x="87" y="131"/>
                  </a:lnTo>
                  <a:lnTo>
                    <a:pt x="97" y="122"/>
                  </a:lnTo>
                  <a:lnTo>
                    <a:pt x="112" y="122"/>
                  </a:lnTo>
                  <a:lnTo>
                    <a:pt x="137" y="85"/>
                  </a:lnTo>
                  <a:lnTo>
                    <a:pt x="150" y="57"/>
                  </a:lnTo>
                  <a:lnTo>
                    <a:pt x="159" y="38"/>
                  </a:lnTo>
                  <a:lnTo>
                    <a:pt x="165" y="16"/>
                  </a:lnTo>
                  <a:lnTo>
                    <a:pt x="172" y="10"/>
                  </a:lnTo>
                  <a:lnTo>
                    <a:pt x="190" y="0"/>
                  </a:lnTo>
                  <a:close/>
                </a:path>
              </a:pathLst>
            </a:custGeom>
            <a:solidFill>
              <a:srgbClr val="B7B79D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302" name="Freeform 102"/>
            <p:cNvSpPr>
              <a:spLocks/>
            </p:cNvSpPr>
            <p:nvPr/>
          </p:nvSpPr>
          <p:spPr bwMode="auto">
            <a:xfrm>
              <a:off x="5326" y="998"/>
              <a:ext cx="184" cy="262"/>
            </a:xfrm>
            <a:custGeom>
              <a:avLst/>
              <a:gdLst>
                <a:gd name="T0" fmla="*/ 162 w 184"/>
                <a:gd name="T1" fmla="*/ 0 h 262"/>
                <a:gd name="T2" fmla="*/ 143 w 184"/>
                <a:gd name="T3" fmla="*/ 28 h 262"/>
                <a:gd name="T4" fmla="*/ 100 w 184"/>
                <a:gd name="T5" fmla="*/ 46 h 262"/>
                <a:gd name="T6" fmla="*/ 43 w 184"/>
                <a:gd name="T7" fmla="*/ 177 h 262"/>
                <a:gd name="T8" fmla="*/ 22 w 184"/>
                <a:gd name="T9" fmla="*/ 212 h 262"/>
                <a:gd name="T10" fmla="*/ 0 w 184"/>
                <a:gd name="T11" fmla="*/ 262 h 262"/>
                <a:gd name="T12" fmla="*/ 40 w 184"/>
                <a:gd name="T13" fmla="*/ 262 h 262"/>
                <a:gd name="T14" fmla="*/ 100 w 184"/>
                <a:gd name="T15" fmla="*/ 224 h 262"/>
                <a:gd name="T16" fmla="*/ 184 w 184"/>
                <a:gd name="T17" fmla="*/ 0 h 262"/>
                <a:gd name="T18" fmla="*/ 162 w 184"/>
                <a:gd name="T19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4" h="262">
                  <a:moveTo>
                    <a:pt x="162" y="0"/>
                  </a:moveTo>
                  <a:lnTo>
                    <a:pt x="143" y="28"/>
                  </a:lnTo>
                  <a:lnTo>
                    <a:pt x="100" y="46"/>
                  </a:lnTo>
                  <a:lnTo>
                    <a:pt x="43" y="177"/>
                  </a:lnTo>
                  <a:lnTo>
                    <a:pt x="22" y="212"/>
                  </a:lnTo>
                  <a:lnTo>
                    <a:pt x="0" y="262"/>
                  </a:lnTo>
                  <a:lnTo>
                    <a:pt x="40" y="262"/>
                  </a:lnTo>
                  <a:lnTo>
                    <a:pt x="100" y="224"/>
                  </a:lnTo>
                  <a:lnTo>
                    <a:pt x="184" y="0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807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03" name="Freeform 103"/>
            <p:cNvSpPr>
              <a:spLocks/>
            </p:cNvSpPr>
            <p:nvPr/>
          </p:nvSpPr>
          <p:spPr bwMode="auto">
            <a:xfrm>
              <a:off x="5326" y="998"/>
              <a:ext cx="184" cy="262"/>
            </a:xfrm>
            <a:custGeom>
              <a:avLst/>
              <a:gdLst>
                <a:gd name="T0" fmla="*/ 162 w 184"/>
                <a:gd name="T1" fmla="*/ 0 h 262"/>
                <a:gd name="T2" fmla="*/ 143 w 184"/>
                <a:gd name="T3" fmla="*/ 28 h 262"/>
                <a:gd name="T4" fmla="*/ 100 w 184"/>
                <a:gd name="T5" fmla="*/ 46 h 262"/>
                <a:gd name="T6" fmla="*/ 43 w 184"/>
                <a:gd name="T7" fmla="*/ 177 h 262"/>
                <a:gd name="T8" fmla="*/ 22 w 184"/>
                <a:gd name="T9" fmla="*/ 212 h 262"/>
                <a:gd name="T10" fmla="*/ 0 w 184"/>
                <a:gd name="T11" fmla="*/ 262 h 262"/>
                <a:gd name="T12" fmla="*/ 40 w 184"/>
                <a:gd name="T13" fmla="*/ 262 h 262"/>
                <a:gd name="T14" fmla="*/ 100 w 184"/>
                <a:gd name="T15" fmla="*/ 224 h 262"/>
                <a:gd name="T16" fmla="*/ 184 w 184"/>
                <a:gd name="T17" fmla="*/ 0 h 262"/>
                <a:gd name="T18" fmla="*/ 162 w 184"/>
                <a:gd name="T19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4" h="262">
                  <a:moveTo>
                    <a:pt x="162" y="0"/>
                  </a:moveTo>
                  <a:lnTo>
                    <a:pt x="143" y="28"/>
                  </a:lnTo>
                  <a:lnTo>
                    <a:pt x="100" y="46"/>
                  </a:lnTo>
                  <a:lnTo>
                    <a:pt x="43" y="177"/>
                  </a:lnTo>
                  <a:lnTo>
                    <a:pt x="22" y="212"/>
                  </a:lnTo>
                  <a:lnTo>
                    <a:pt x="0" y="262"/>
                  </a:lnTo>
                  <a:lnTo>
                    <a:pt x="40" y="262"/>
                  </a:lnTo>
                  <a:lnTo>
                    <a:pt x="100" y="224"/>
                  </a:lnTo>
                  <a:lnTo>
                    <a:pt x="184" y="0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8077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304" name="Line 104"/>
          <p:cNvSpPr>
            <a:spLocks noChangeShapeType="1"/>
          </p:cNvSpPr>
          <p:nvPr/>
        </p:nvSpPr>
        <p:spPr bwMode="auto">
          <a:xfrm flipV="1">
            <a:off x="6629400" y="1143000"/>
            <a:ext cx="10668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05" name="Line 105"/>
          <p:cNvSpPr>
            <a:spLocks noChangeShapeType="1"/>
          </p:cNvSpPr>
          <p:nvPr/>
        </p:nvSpPr>
        <p:spPr bwMode="auto">
          <a:xfrm flipV="1">
            <a:off x="6629400" y="1447800"/>
            <a:ext cx="12954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51306" name="Picture 106" descr="EndUserLef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3336925"/>
            <a:ext cx="831850" cy="11588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7" name="Picture 107" descr="EndUserLef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3565525"/>
            <a:ext cx="831850" cy="11588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308" name="Line 108"/>
          <p:cNvSpPr>
            <a:spLocks noChangeShapeType="1"/>
          </p:cNvSpPr>
          <p:nvPr/>
        </p:nvSpPr>
        <p:spPr bwMode="auto">
          <a:xfrm flipV="1">
            <a:off x="6629400" y="3565525"/>
            <a:ext cx="10668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09" name="Line 109"/>
          <p:cNvSpPr>
            <a:spLocks noChangeShapeType="1"/>
          </p:cNvSpPr>
          <p:nvPr/>
        </p:nvSpPr>
        <p:spPr bwMode="auto">
          <a:xfrm flipV="1">
            <a:off x="6629400" y="3870325"/>
            <a:ext cx="12954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1310" name="Group 110"/>
          <p:cNvGrpSpPr>
            <a:grpSpLocks/>
          </p:cNvGrpSpPr>
          <p:nvPr/>
        </p:nvGrpSpPr>
        <p:grpSpPr bwMode="auto">
          <a:xfrm>
            <a:off x="2590800" y="4191000"/>
            <a:ext cx="3733800" cy="2209800"/>
            <a:chOff x="1632" y="2640"/>
            <a:chExt cx="2352" cy="1392"/>
          </a:xfrm>
        </p:grpSpPr>
        <p:sp>
          <p:nvSpPr>
            <p:cNvPr id="51311" name="AutoShape 111"/>
            <p:cNvSpPr>
              <a:spLocks noChangeArrowheads="1"/>
            </p:cNvSpPr>
            <p:nvPr/>
          </p:nvSpPr>
          <p:spPr bwMode="auto">
            <a:xfrm>
              <a:off x="2544" y="3840"/>
              <a:ext cx="144" cy="144"/>
            </a:xfrm>
            <a:custGeom>
              <a:avLst/>
              <a:gdLst>
                <a:gd name="G0" fmla="+- 2700 0 0"/>
                <a:gd name="G1" fmla="*/ G0 2 1"/>
                <a:gd name="G2" fmla="+- 21600 0 G1"/>
                <a:gd name="G3" fmla="*/ G2 G2 1"/>
                <a:gd name="G4" fmla="*/ G0 G0 1"/>
                <a:gd name="G5" fmla="+- G3 0 G4"/>
                <a:gd name="G6" fmla="*/ G5 1 8"/>
                <a:gd name="G7" fmla="sqrt G6"/>
                <a:gd name="G8" fmla="*/ G4 1 8"/>
                <a:gd name="G9" fmla="sqrt G8"/>
                <a:gd name="G10" fmla="+- G7 G9 0"/>
                <a:gd name="G11" fmla="+- G7 0 G9"/>
                <a:gd name="G12" fmla="+- G10 10800 0"/>
                <a:gd name="G13" fmla="+- 10800 0 G10"/>
                <a:gd name="G14" fmla="+- G11 10800 0"/>
                <a:gd name="G15" fmla="+- 10800 0 G11"/>
                <a:gd name="G16" fmla="+- 21600 0 G0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7401" y="15493"/>
                  </a:moveTo>
                  <a:cubicBezTo>
                    <a:pt x="18376" y="14122"/>
                    <a:pt x="18900" y="12482"/>
                    <a:pt x="18900" y="10800"/>
                  </a:cubicBezTo>
                  <a:cubicBezTo>
                    <a:pt x="18900" y="6326"/>
                    <a:pt x="15273" y="2700"/>
                    <a:pt x="10800" y="2700"/>
                  </a:cubicBezTo>
                  <a:cubicBezTo>
                    <a:pt x="9117" y="2699"/>
                    <a:pt x="7477" y="3223"/>
                    <a:pt x="6106" y="4198"/>
                  </a:cubicBezTo>
                  <a:close/>
                  <a:moveTo>
                    <a:pt x="4198" y="6106"/>
                  </a:moveTo>
                  <a:cubicBezTo>
                    <a:pt x="3223" y="7477"/>
                    <a:pt x="2699" y="9117"/>
                    <a:pt x="2699" y="10799"/>
                  </a:cubicBezTo>
                  <a:cubicBezTo>
                    <a:pt x="2700" y="15273"/>
                    <a:pt x="6326" y="18900"/>
                    <a:pt x="10800" y="18900"/>
                  </a:cubicBezTo>
                  <a:cubicBezTo>
                    <a:pt x="12482" y="18900"/>
                    <a:pt x="14122" y="18376"/>
                    <a:pt x="15493" y="17401"/>
                  </a:cubicBez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12" name="Line 112"/>
            <p:cNvSpPr>
              <a:spLocks noChangeShapeType="1"/>
            </p:cNvSpPr>
            <p:nvPr/>
          </p:nvSpPr>
          <p:spPr bwMode="auto">
            <a:xfrm>
              <a:off x="2496" y="3072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13" name="Line 113"/>
            <p:cNvSpPr>
              <a:spLocks noChangeShapeType="1"/>
            </p:cNvSpPr>
            <p:nvPr/>
          </p:nvSpPr>
          <p:spPr bwMode="auto">
            <a:xfrm>
              <a:off x="2736" y="3072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14" name="Line 114"/>
            <p:cNvSpPr>
              <a:spLocks noChangeShapeType="1"/>
            </p:cNvSpPr>
            <p:nvPr/>
          </p:nvSpPr>
          <p:spPr bwMode="auto">
            <a:xfrm>
              <a:off x="2496" y="3072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15" name="Line 115"/>
            <p:cNvSpPr>
              <a:spLocks noChangeShapeType="1"/>
            </p:cNvSpPr>
            <p:nvPr/>
          </p:nvSpPr>
          <p:spPr bwMode="auto">
            <a:xfrm>
              <a:off x="2496" y="3312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16" name="Line 116"/>
            <p:cNvSpPr>
              <a:spLocks noChangeShapeType="1"/>
            </p:cNvSpPr>
            <p:nvPr/>
          </p:nvSpPr>
          <p:spPr bwMode="auto">
            <a:xfrm>
              <a:off x="2496" y="3552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17" name="Text Box 117"/>
            <p:cNvSpPr txBox="1">
              <a:spLocks noChangeArrowheads="1"/>
            </p:cNvSpPr>
            <p:nvPr/>
          </p:nvSpPr>
          <p:spPr bwMode="auto">
            <a:xfrm>
              <a:off x="1632" y="3072"/>
              <a:ext cx="8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zh-CN" sz="2000" b="1">
                  <a:ea typeface="宋体" charset="0"/>
                  <a:cs typeface="Arial" charset="0"/>
                </a:rPr>
                <a:t>chi-DC</a:t>
              </a:r>
            </a:p>
          </p:txBody>
        </p:sp>
        <p:sp>
          <p:nvSpPr>
            <p:cNvPr id="51318" name="Oval 118"/>
            <p:cNvSpPr>
              <a:spLocks noChangeArrowheads="1"/>
            </p:cNvSpPr>
            <p:nvPr/>
          </p:nvSpPr>
          <p:spPr bwMode="auto">
            <a:xfrm>
              <a:off x="3312" y="3600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19" name="Oval 119"/>
            <p:cNvSpPr>
              <a:spLocks noChangeArrowheads="1"/>
            </p:cNvSpPr>
            <p:nvPr/>
          </p:nvSpPr>
          <p:spPr bwMode="auto">
            <a:xfrm>
              <a:off x="3312" y="3360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20" name="AutoShape 120"/>
            <p:cNvSpPr>
              <a:spLocks noChangeArrowheads="1"/>
            </p:cNvSpPr>
            <p:nvPr/>
          </p:nvSpPr>
          <p:spPr bwMode="auto">
            <a:xfrm>
              <a:off x="3024" y="3360"/>
              <a:ext cx="144" cy="144"/>
            </a:xfrm>
            <a:custGeom>
              <a:avLst/>
              <a:gdLst>
                <a:gd name="G0" fmla="+- 2700 0 0"/>
                <a:gd name="G1" fmla="*/ G0 2 1"/>
                <a:gd name="G2" fmla="+- 21600 0 G1"/>
                <a:gd name="G3" fmla="*/ G2 G2 1"/>
                <a:gd name="G4" fmla="*/ G0 G0 1"/>
                <a:gd name="G5" fmla="+- G3 0 G4"/>
                <a:gd name="G6" fmla="*/ G5 1 8"/>
                <a:gd name="G7" fmla="sqrt G6"/>
                <a:gd name="G8" fmla="*/ G4 1 8"/>
                <a:gd name="G9" fmla="sqrt G8"/>
                <a:gd name="G10" fmla="+- G7 G9 0"/>
                <a:gd name="G11" fmla="+- G7 0 G9"/>
                <a:gd name="G12" fmla="+- G10 10800 0"/>
                <a:gd name="G13" fmla="+- 10800 0 G10"/>
                <a:gd name="G14" fmla="+- G11 10800 0"/>
                <a:gd name="G15" fmla="+- 10800 0 G11"/>
                <a:gd name="G16" fmla="+- 21600 0 G0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7401" y="15493"/>
                  </a:moveTo>
                  <a:cubicBezTo>
                    <a:pt x="18376" y="14122"/>
                    <a:pt x="18900" y="12482"/>
                    <a:pt x="18900" y="10800"/>
                  </a:cubicBezTo>
                  <a:cubicBezTo>
                    <a:pt x="18900" y="6326"/>
                    <a:pt x="15273" y="2700"/>
                    <a:pt x="10800" y="2700"/>
                  </a:cubicBezTo>
                  <a:cubicBezTo>
                    <a:pt x="9117" y="2699"/>
                    <a:pt x="7477" y="3223"/>
                    <a:pt x="6106" y="4198"/>
                  </a:cubicBezTo>
                  <a:close/>
                  <a:moveTo>
                    <a:pt x="4198" y="6106"/>
                  </a:moveTo>
                  <a:cubicBezTo>
                    <a:pt x="3223" y="7477"/>
                    <a:pt x="2699" y="9117"/>
                    <a:pt x="2699" y="10799"/>
                  </a:cubicBezTo>
                  <a:cubicBezTo>
                    <a:pt x="2700" y="15273"/>
                    <a:pt x="6326" y="18900"/>
                    <a:pt x="10800" y="18900"/>
                  </a:cubicBezTo>
                  <a:cubicBezTo>
                    <a:pt x="12482" y="18900"/>
                    <a:pt x="14122" y="18376"/>
                    <a:pt x="15493" y="17401"/>
                  </a:cubicBez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21" name="Line 121"/>
            <p:cNvSpPr>
              <a:spLocks noChangeShapeType="1"/>
            </p:cNvSpPr>
            <p:nvPr/>
          </p:nvSpPr>
          <p:spPr bwMode="auto">
            <a:xfrm>
              <a:off x="2976" y="3072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22" name="Oval 122"/>
            <p:cNvSpPr>
              <a:spLocks noChangeArrowheads="1"/>
            </p:cNvSpPr>
            <p:nvPr/>
          </p:nvSpPr>
          <p:spPr bwMode="auto">
            <a:xfrm>
              <a:off x="2784" y="3168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23" name="Oval 123"/>
            <p:cNvSpPr>
              <a:spLocks noChangeArrowheads="1"/>
            </p:cNvSpPr>
            <p:nvPr/>
          </p:nvSpPr>
          <p:spPr bwMode="auto">
            <a:xfrm>
              <a:off x="3072" y="3168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24" name="Text Box 124"/>
            <p:cNvSpPr txBox="1">
              <a:spLocks noChangeArrowheads="1"/>
            </p:cNvSpPr>
            <p:nvPr/>
          </p:nvSpPr>
          <p:spPr bwMode="auto">
            <a:xfrm>
              <a:off x="1632" y="3302"/>
              <a:ext cx="8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zh-CN" sz="2000" b="1">
                  <a:ea typeface="宋体" charset="0"/>
                  <a:cs typeface="Arial" charset="0"/>
                </a:rPr>
                <a:t>chi-FO</a:t>
              </a:r>
            </a:p>
          </p:txBody>
        </p:sp>
        <p:sp>
          <p:nvSpPr>
            <p:cNvPr id="51325" name="Text Box 125"/>
            <p:cNvSpPr txBox="1">
              <a:spLocks noChangeArrowheads="1"/>
            </p:cNvSpPr>
            <p:nvPr/>
          </p:nvSpPr>
          <p:spPr bwMode="auto">
            <a:xfrm>
              <a:off x="1632" y="3532"/>
              <a:ext cx="8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zh-CN" sz="2000" b="1">
                  <a:ea typeface="宋体" charset="0"/>
                  <a:cs typeface="Arial" charset="0"/>
                </a:rPr>
                <a:t>nyc-DC</a:t>
              </a:r>
            </a:p>
          </p:txBody>
        </p:sp>
        <p:sp>
          <p:nvSpPr>
            <p:cNvPr id="51326" name="Text Box 126"/>
            <p:cNvSpPr txBox="1">
              <a:spLocks noChangeArrowheads="1"/>
            </p:cNvSpPr>
            <p:nvPr/>
          </p:nvSpPr>
          <p:spPr bwMode="auto">
            <a:xfrm>
              <a:off x="1632" y="3762"/>
              <a:ext cx="8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zh-CN" sz="2000" b="1">
                  <a:ea typeface="宋体" charset="0"/>
                  <a:cs typeface="Arial" charset="0"/>
                </a:rPr>
                <a:t>nyc-FO</a:t>
              </a:r>
            </a:p>
          </p:txBody>
        </p:sp>
        <p:sp>
          <p:nvSpPr>
            <p:cNvPr id="51327" name="Line 127"/>
            <p:cNvSpPr>
              <a:spLocks noChangeShapeType="1"/>
            </p:cNvSpPr>
            <p:nvPr/>
          </p:nvSpPr>
          <p:spPr bwMode="auto">
            <a:xfrm>
              <a:off x="2496" y="3792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28" name="Line 128"/>
            <p:cNvSpPr>
              <a:spLocks noChangeShapeType="1"/>
            </p:cNvSpPr>
            <p:nvPr/>
          </p:nvSpPr>
          <p:spPr bwMode="auto">
            <a:xfrm>
              <a:off x="2496" y="3792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29" name="Line 129"/>
            <p:cNvSpPr>
              <a:spLocks noChangeShapeType="1"/>
            </p:cNvSpPr>
            <p:nvPr/>
          </p:nvSpPr>
          <p:spPr bwMode="auto">
            <a:xfrm>
              <a:off x="2496" y="4032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30" name="Text Box 130"/>
            <p:cNvSpPr txBox="1">
              <a:spLocks noChangeArrowheads="1"/>
            </p:cNvSpPr>
            <p:nvPr/>
          </p:nvSpPr>
          <p:spPr bwMode="auto">
            <a:xfrm rot="-2319675">
              <a:off x="2448" y="2640"/>
              <a:ext cx="8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>
                  <a:ea typeface="宋体" charset="0"/>
                  <a:cs typeface="Arial" charset="0"/>
                </a:rPr>
                <a:t>chi-DC</a:t>
              </a:r>
            </a:p>
          </p:txBody>
        </p:sp>
        <p:sp>
          <p:nvSpPr>
            <p:cNvPr id="51331" name="Text Box 131"/>
            <p:cNvSpPr txBox="1">
              <a:spLocks noChangeArrowheads="1"/>
            </p:cNvSpPr>
            <p:nvPr/>
          </p:nvSpPr>
          <p:spPr bwMode="auto">
            <a:xfrm rot="-2319675">
              <a:off x="2688" y="2640"/>
              <a:ext cx="8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>
                  <a:ea typeface="宋体" charset="0"/>
                  <a:cs typeface="Arial" charset="0"/>
                </a:rPr>
                <a:t>chi-FO</a:t>
              </a:r>
            </a:p>
          </p:txBody>
        </p:sp>
        <p:sp>
          <p:nvSpPr>
            <p:cNvPr id="51332" name="Text Box 132"/>
            <p:cNvSpPr txBox="1">
              <a:spLocks noChangeArrowheads="1"/>
            </p:cNvSpPr>
            <p:nvPr/>
          </p:nvSpPr>
          <p:spPr bwMode="auto">
            <a:xfrm rot="-2319675">
              <a:off x="2928" y="2640"/>
              <a:ext cx="8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>
                  <a:ea typeface="宋体" charset="0"/>
                  <a:cs typeface="Arial" charset="0"/>
                </a:rPr>
                <a:t>nyc-DC</a:t>
              </a:r>
            </a:p>
          </p:txBody>
        </p:sp>
        <p:sp>
          <p:nvSpPr>
            <p:cNvPr id="51333" name="Text Box 133"/>
            <p:cNvSpPr txBox="1">
              <a:spLocks noChangeArrowheads="1"/>
            </p:cNvSpPr>
            <p:nvPr/>
          </p:nvSpPr>
          <p:spPr bwMode="auto">
            <a:xfrm rot="-2319675">
              <a:off x="3168" y="2640"/>
              <a:ext cx="8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>
                  <a:ea typeface="宋体" charset="0"/>
                  <a:cs typeface="Arial" charset="0"/>
                </a:rPr>
                <a:t>nyc-FO</a:t>
              </a:r>
            </a:p>
          </p:txBody>
        </p:sp>
        <p:sp>
          <p:nvSpPr>
            <p:cNvPr id="51334" name="Line 134"/>
            <p:cNvSpPr>
              <a:spLocks noChangeShapeType="1"/>
            </p:cNvSpPr>
            <p:nvPr/>
          </p:nvSpPr>
          <p:spPr bwMode="auto">
            <a:xfrm>
              <a:off x="2976" y="3072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35" name="Line 135"/>
            <p:cNvSpPr>
              <a:spLocks noChangeShapeType="1"/>
            </p:cNvSpPr>
            <p:nvPr/>
          </p:nvSpPr>
          <p:spPr bwMode="auto">
            <a:xfrm>
              <a:off x="3216" y="3072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36" name="Line 136"/>
            <p:cNvSpPr>
              <a:spLocks noChangeShapeType="1"/>
            </p:cNvSpPr>
            <p:nvPr/>
          </p:nvSpPr>
          <p:spPr bwMode="auto">
            <a:xfrm>
              <a:off x="3456" y="3072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37" name="AutoShape 137"/>
            <p:cNvSpPr>
              <a:spLocks noChangeArrowheads="1"/>
            </p:cNvSpPr>
            <p:nvPr/>
          </p:nvSpPr>
          <p:spPr bwMode="auto">
            <a:xfrm>
              <a:off x="2784" y="3600"/>
              <a:ext cx="144" cy="144"/>
            </a:xfrm>
            <a:custGeom>
              <a:avLst/>
              <a:gdLst>
                <a:gd name="G0" fmla="+- 2700 0 0"/>
                <a:gd name="G1" fmla="*/ G0 2 1"/>
                <a:gd name="G2" fmla="+- 21600 0 G1"/>
                <a:gd name="G3" fmla="*/ G2 G2 1"/>
                <a:gd name="G4" fmla="*/ G0 G0 1"/>
                <a:gd name="G5" fmla="+- G3 0 G4"/>
                <a:gd name="G6" fmla="*/ G5 1 8"/>
                <a:gd name="G7" fmla="sqrt G6"/>
                <a:gd name="G8" fmla="*/ G4 1 8"/>
                <a:gd name="G9" fmla="sqrt G8"/>
                <a:gd name="G10" fmla="+- G7 G9 0"/>
                <a:gd name="G11" fmla="+- G7 0 G9"/>
                <a:gd name="G12" fmla="+- G10 10800 0"/>
                <a:gd name="G13" fmla="+- 10800 0 G10"/>
                <a:gd name="G14" fmla="+- G11 10800 0"/>
                <a:gd name="G15" fmla="+- 10800 0 G11"/>
                <a:gd name="G16" fmla="+- 21600 0 G0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7401" y="15493"/>
                  </a:moveTo>
                  <a:cubicBezTo>
                    <a:pt x="18376" y="14122"/>
                    <a:pt x="18900" y="12482"/>
                    <a:pt x="18900" y="10800"/>
                  </a:cubicBezTo>
                  <a:cubicBezTo>
                    <a:pt x="18900" y="6326"/>
                    <a:pt x="15273" y="2700"/>
                    <a:pt x="10800" y="2700"/>
                  </a:cubicBezTo>
                  <a:cubicBezTo>
                    <a:pt x="9117" y="2699"/>
                    <a:pt x="7477" y="3223"/>
                    <a:pt x="6106" y="4198"/>
                  </a:cubicBezTo>
                  <a:close/>
                  <a:moveTo>
                    <a:pt x="4198" y="6106"/>
                  </a:moveTo>
                  <a:cubicBezTo>
                    <a:pt x="3223" y="7477"/>
                    <a:pt x="2699" y="9117"/>
                    <a:pt x="2699" y="10799"/>
                  </a:cubicBezTo>
                  <a:cubicBezTo>
                    <a:pt x="2700" y="15273"/>
                    <a:pt x="6326" y="18900"/>
                    <a:pt x="10800" y="18900"/>
                  </a:cubicBezTo>
                  <a:cubicBezTo>
                    <a:pt x="12482" y="18900"/>
                    <a:pt x="14122" y="18376"/>
                    <a:pt x="15493" y="17401"/>
                  </a:cubicBez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38" name="AutoShape 138"/>
            <p:cNvSpPr>
              <a:spLocks noChangeArrowheads="1"/>
            </p:cNvSpPr>
            <p:nvPr/>
          </p:nvSpPr>
          <p:spPr bwMode="auto">
            <a:xfrm>
              <a:off x="3264" y="3120"/>
              <a:ext cx="144" cy="144"/>
            </a:xfrm>
            <a:custGeom>
              <a:avLst/>
              <a:gdLst>
                <a:gd name="G0" fmla="+- 2700 0 0"/>
                <a:gd name="G1" fmla="*/ G0 2 1"/>
                <a:gd name="G2" fmla="+- 21600 0 G1"/>
                <a:gd name="G3" fmla="*/ G2 G2 1"/>
                <a:gd name="G4" fmla="*/ G0 G0 1"/>
                <a:gd name="G5" fmla="+- G3 0 G4"/>
                <a:gd name="G6" fmla="*/ G5 1 8"/>
                <a:gd name="G7" fmla="sqrt G6"/>
                <a:gd name="G8" fmla="*/ G4 1 8"/>
                <a:gd name="G9" fmla="sqrt G8"/>
                <a:gd name="G10" fmla="+- G7 G9 0"/>
                <a:gd name="G11" fmla="+- G7 0 G9"/>
                <a:gd name="G12" fmla="+- G10 10800 0"/>
                <a:gd name="G13" fmla="+- 10800 0 G10"/>
                <a:gd name="G14" fmla="+- G11 10800 0"/>
                <a:gd name="G15" fmla="+- 10800 0 G11"/>
                <a:gd name="G16" fmla="+- 21600 0 G0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7401" y="15493"/>
                  </a:moveTo>
                  <a:cubicBezTo>
                    <a:pt x="18376" y="14122"/>
                    <a:pt x="18900" y="12482"/>
                    <a:pt x="18900" y="10800"/>
                  </a:cubicBezTo>
                  <a:cubicBezTo>
                    <a:pt x="18900" y="6326"/>
                    <a:pt x="15273" y="2700"/>
                    <a:pt x="10800" y="2700"/>
                  </a:cubicBezTo>
                  <a:cubicBezTo>
                    <a:pt x="9117" y="2699"/>
                    <a:pt x="7477" y="3223"/>
                    <a:pt x="6106" y="4198"/>
                  </a:cubicBezTo>
                  <a:close/>
                  <a:moveTo>
                    <a:pt x="4198" y="6106"/>
                  </a:moveTo>
                  <a:cubicBezTo>
                    <a:pt x="3223" y="7477"/>
                    <a:pt x="2699" y="9117"/>
                    <a:pt x="2699" y="10799"/>
                  </a:cubicBezTo>
                  <a:cubicBezTo>
                    <a:pt x="2700" y="15273"/>
                    <a:pt x="6326" y="18900"/>
                    <a:pt x="10800" y="18900"/>
                  </a:cubicBezTo>
                  <a:cubicBezTo>
                    <a:pt x="12482" y="18900"/>
                    <a:pt x="14122" y="18376"/>
                    <a:pt x="15493" y="17401"/>
                  </a:cubicBez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39" name="Oval 139"/>
            <p:cNvSpPr>
              <a:spLocks noChangeArrowheads="1"/>
            </p:cNvSpPr>
            <p:nvPr/>
          </p:nvSpPr>
          <p:spPr bwMode="auto">
            <a:xfrm>
              <a:off x="3072" y="3888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40" name="Oval 140"/>
            <p:cNvSpPr>
              <a:spLocks noChangeArrowheads="1"/>
            </p:cNvSpPr>
            <p:nvPr/>
          </p:nvSpPr>
          <p:spPr bwMode="auto">
            <a:xfrm>
              <a:off x="2832" y="3888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41" name="Oval 141"/>
            <p:cNvSpPr>
              <a:spLocks noChangeArrowheads="1"/>
            </p:cNvSpPr>
            <p:nvPr/>
          </p:nvSpPr>
          <p:spPr bwMode="auto">
            <a:xfrm>
              <a:off x="2592" y="3648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42" name="Oval 142"/>
            <p:cNvSpPr>
              <a:spLocks noChangeArrowheads="1"/>
            </p:cNvSpPr>
            <p:nvPr/>
          </p:nvSpPr>
          <p:spPr bwMode="auto">
            <a:xfrm>
              <a:off x="2592" y="3360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343" name="Text Box 143"/>
          <p:cNvSpPr txBox="1">
            <a:spLocks noChangeArrowheads="1"/>
          </p:cNvSpPr>
          <p:nvPr/>
        </p:nvSpPr>
        <p:spPr bwMode="auto">
          <a:xfrm>
            <a:off x="3200400" y="1676400"/>
            <a:ext cx="23622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  <a:ea typeface="宋体" charset="0"/>
                <a:cs typeface="Arial" charset="0"/>
              </a:rPr>
              <a:t>Packet filter:</a:t>
            </a:r>
          </a:p>
          <a:p>
            <a:r>
              <a:rPr lang="en-US" altLang="zh-CN" sz="2000">
                <a:solidFill>
                  <a:srgbClr val="FF0000"/>
                </a:solidFill>
                <a:ea typeface="宋体" charset="0"/>
                <a:cs typeface="Arial" charset="0"/>
              </a:rPr>
              <a:t>Drop nyc-FO -&gt; *</a:t>
            </a:r>
          </a:p>
          <a:p>
            <a:r>
              <a:rPr lang="en-US" altLang="zh-CN" sz="2000">
                <a:solidFill>
                  <a:srgbClr val="FF0000"/>
                </a:solidFill>
                <a:ea typeface="宋体" charset="0"/>
                <a:cs typeface="Arial" charset="0"/>
              </a:rPr>
              <a:t>Permit *</a:t>
            </a:r>
          </a:p>
        </p:txBody>
      </p:sp>
      <p:sp>
        <p:nvSpPr>
          <p:cNvPr id="51344" name="Line 144"/>
          <p:cNvSpPr>
            <a:spLocks noChangeShapeType="1"/>
          </p:cNvSpPr>
          <p:nvPr/>
        </p:nvSpPr>
        <p:spPr bwMode="auto">
          <a:xfrm>
            <a:off x="3276600" y="1752600"/>
            <a:ext cx="0" cy="838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45" name="Line 145"/>
          <p:cNvSpPr>
            <a:spLocks noChangeShapeType="1"/>
          </p:cNvSpPr>
          <p:nvPr/>
        </p:nvSpPr>
        <p:spPr bwMode="auto">
          <a:xfrm flipH="1" flipV="1">
            <a:off x="2819400" y="1676400"/>
            <a:ext cx="457200" cy="533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46" name="Text Box 146"/>
          <p:cNvSpPr txBox="1">
            <a:spLocks noChangeArrowheads="1"/>
          </p:cNvSpPr>
          <p:nvPr/>
        </p:nvSpPr>
        <p:spPr bwMode="auto">
          <a:xfrm>
            <a:off x="3200400" y="2803525"/>
            <a:ext cx="23622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  <a:ea typeface="宋体" charset="0"/>
                <a:cs typeface="Arial" charset="0"/>
              </a:rPr>
              <a:t>Packet filter:</a:t>
            </a:r>
          </a:p>
          <a:p>
            <a:r>
              <a:rPr lang="en-US" altLang="zh-CN" sz="2000">
                <a:solidFill>
                  <a:srgbClr val="FF0000"/>
                </a:solidFill>
                <a:ea typeface="宋体" charset="0"/>
                <a:cs typeface="Arial" charset="0"/>
              </a:rPr>
              <a:t>Drop chi-FO -&gt; *</a:t>
            </a:r>
          </a:p>
          <a:p>
            <a:r>
              <a:rPr lang="en-US" altLang="zh-CN" sz="2000">
                <a:solidFill>
                  <a:srgbClr val="FF0000"/>
                </a:solidFill>
                <a:ea typeface="宋体" charset="0"/>
                <a:cs typeface="Arial" charset="0"/>
              </a:rPr>
              <a:t>Permit *</a:t>
            </a:r>
          </a:p>
        </p:txBody>
      </p:sp>
      <p:sp>
        <p:nvSpPr>
          <p:cNvPr id="51347" name="Line 147"/>
          <p:cNvSpPr>
            <a:spLocks noChangeShapeType="1"/>
          </p:cNvSpPr>
          <p:nvPr/>
        </p:nvSpPr>
        <p:spPr bwMode="auto">
          <a:xfrm>
            <a:off x="3276600" y="2879725"/>
            <a:ext cx="0" cy="838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48" name="Line 148"/>
          <p:cNvSpPr>
            <a:spLocks noChangeShapeType="1"/>
          </p:cNvSpPr>
          <p:nvPr/>
        </p:nvSpPr>
        <p:spPr bwMode="auto">
          <a:xfrm flipH="1">
            <a:off x="2819400" y="3336925"/>
            <a:ext cx="457200" cy="54927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49" name="Text Box 149"/>
          <p:cNvSpPr txBox="1">
            <a:spLocks noChangeArrowheads="1"/>
          </p:cNvSpPr>
          <p:nvPr/>
        </p:nvSpPr>
        <p:spPr bwMode="auto">
          <a:xfrm>
            <a:off x="7086600" y="2514600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ea typeface="宋体" charset="0"/>
                <a:cs typeface="Arial" charset="0"/>
              </a:rPr>
              <a:t>Front Office</a:t>
            </a:r>
          </a:p>
        </p:txBody>
      </p:sp>
      <p:sp>
        <p:nvSpPr>
          <p:cNvPr id="51350" name="Text Box 150"/>
          <p:cNvSpPr txBox="1">
            <a:spLocks noChangeArrowheads="1"/>
          </p:cNvSpPr>
          <p:nvPr/>
        </p:nvSpPr>
        <p:spPr bwMode="auto">
          <a:xfrm>
            <a:off x="7239000" y="19812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i="1">
                <a:ea typeface="宋体" charset="0"/>
                <a:cs typeface="Arial" charset="0"/>
              </a:rPr>
              <a:t>chi</a:t>
            </a:r>
          </a:p>
        </p:txBody>
      </p:sp>
      <p:sp>
        <p:nvSpPr>
          <p:cNvPr id="51351" name="Text Box 151"/>
          <p:cNvSpPr txBox="1">
            <a:spLocks noChangeArrowheads="1"/>
          </p:cNvSpPr>
          <p:nvPr/>
        </p:nvSpPr>
        <p:spPr bwMode="auto">
          <a:xfrm>
            <a:off x="7239000" y="29718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i="1">
                <a:ea typeface="宋体" charset="0"/>
                <a:cs typeface="Arial" charset="0"/>
              </a:rPr>
              <a:t>nyc</a:t>
            </a:r>
          </a:p>
        </p:txBody>
      </p:sp>
      <p:sp>
        <p:nvSpPr>
          <p:cNvPr id="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charset="0"/>
                <a:cs typeface="宋体" charset="0"/>
              </a:rPr>
              <a:t>Example 2: Access Control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13800-9833-F549-80FC-C3497A40B0B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0942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2988" y="5013325"/>
            <a:ext cx="7354887" cy="1143000"/>
          </a:xfrm>
        </p:spPr>
        <p:txBody>
          <a:bodyPr>
            <a:normAutofit fontScale="92500"/>
          </a:bodyPr>
          <a:lstStyle/>
          <a:p>
            <a:r>
              <a:rPr lang="en-US" altLang="zh-CN" dirty="0">
                <a:solidFill>
                  <a:srgbClr val="FF0000"/>
                </a:solidFill>
                <a:ea typeface="宋体" charset="0"/>
                <a:cs typeface="宋体" charset="0"/>
              </a:rPr>
              <a:t>A new short-cut link added between data centers</a:t>
            </a:r>
          </a:p>
          <a:p>
            <a:r>
              <a:rPr lang="en-US" altLang="zh-CN" dirty="0">
                <a:ea typeface="宋体" charset="0"/>
                <a:cs typeface="宋体" charset="0"/>
              </a:rPr>
              <a:t>Intended for backup traffic between centers</a:t>
            </a:r>
          </a:p>
        </p:txBody>
      </p:sp>
      <p:pic>
        <p:nvPicPr>
          <p:cNvPr id="52228" name="Picture 4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371600"/>
            <a:ext cx="6096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52229" name="Text Box 5"/>
          <p:cNvSpPr txBox="1">
            <a:spLocks noChangeArrowheads="1"/>
          </p:cNvSpPr>
          <p:nvPr/>
        </p:nvSpPr>
        <p:spPr bwMode="auto">
          <a:xfrm>
            <a:off x="2438400" y="1752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>
                <a:ea typeface="宋体" charset="0"/>
                <a:cs typeface="Arial" charset="0"/>
              </a:rPr>
              <a:t>R1</a:t>
            </a:r>
          </a:p>
        </p:txBody>
      </p:sp>
      <p:pic>
        <p:nvPicPr>
          <p:cNvPr id="52230" name="Picture 6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371600"/>
            <a:ext cx="6096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52231" name="Text Box 7"/>
          <p:cNvSpPr txBox="1">
            <a:spLocks noChangeArrowheads="1"/>
          </p:cNvSpPr>
          <p:nvPr/>
        </p:nvSpPr>
        <p:spPr bwMode="auto">
          <a:xfrm>
            <a:off x="6324600" y="1752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>
                <a:ea typeface="宋体" charset="0"/>
                <a:cs typeface="Arial" charset="0"/>
              </a:rPr>
              <a:t>R2</a:t>
            </a:r>
          </a:p>
        </p:txBody>
      </p:sp>
      <p:pic>
        <p:nvPicPr>
          <p:cNvPr id="52232" name="Picture 8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2438400"/>
            <a:ext cx="6096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52233" name="Text Box 9"/>
          <p:cNvSpPr txBox="1">
            <a:spLocks noChangeArrowheads="1"/>
          </p:cNvSpPr>
          <p:nvPr/>
        </p:nvSpPr>
        <p:spPr bwMode="auto">
          <a:xfrm>
            <a:off x="6324600" y="2819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>
                <a:ea typeface="宋体" charset="0"/>
                <a:cs typeface="Arial" charset="0"/>
              </a:rPr>
              <a:t>R5</a:t>
            </a:r>
          </a:p>
        </p:txBody>
      </p:sp>
      <p:pic>
        <p:nvPicPr>
          <p:cNvPr id="52234" name="Picture 10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3733800"/>
            <a:ext cx="6096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52235" name="Text Box 11"/>
          <p:cNvSpPr txBox="1">
            <a:spLocks noChangeArrowheads="1"/>
          </p:cNvSpPr>
          <p:nvPr/>
        </p:nvSpPr>
        <p:spPr bwMode="auto">
          <a:xfrm>
            <a:off x="6324600" y="41148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>
                <a:ea typeface="宋体" charset="0"/>
                <a:cs typeface="Arial" charset="0"/>
              </a:rPr>
              <a:t>R4</a:t>
            </a:r>
          </a:p>
        </p:txBody>
      </p:sp>
      <p:pic>
        <p:nvPicPr>
          <p:cNvPr id="52236" name="Picture 1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733800"/>
            <a:ext cx="6096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52237" name="Text Box 13"/>
          <p:cNvSpPr txBox="1">
            <a:spLocks noChangeArrowheads="1"/>
          </p:cNvSpPr>
          <p:nvPr/>
        </p:nvSpPr>
        <p:spPr bwMode="auto">
          <a:xfrm>
            <a:off x="2438400" y="41148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>
                <a:ea typeface="宋体" charset="0"/>
                <a:cs typeface="Arial" charset="0"/>
              </a:rPr>
              <a:t>R3</a:t>
            </a:r>
          </a:p>
        </p:txBody>
      </p:sp>
      <p:sp>
        <p:nvSpPr>
          <p:cNvPr id="52238" name="Line 14"/>
          <p:cNvSpPr>
            <a:spLocks noChangeShapeType="1"/>
          </p:cNvSpPr>
          <p:nvPr/>
        </p:nvSpPr>
        <p:spPr bwMode="auto">
          <a:xfrm>
            <a:off x="2743200" y="1600200"/>
            <a:ext cx="3276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39" name="Line 15"/>
          <p:cNvSpPr>
            <a:spLocks noChangeShapeType="1"/>
          </p:cNvSpPr>
          <p:nvPr/>
        </p:nvSpPr>
        <p:spPr bwMode="auto">
          <a:xfrm>
            <a:off x="2743200" y="3962400"/>
            <a:ext cx="3276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40" name="Line 16"/>
          <p:cNvSpPr>
            <a:spLocks noChangeShapeType="1"/>
          </p:cNvSpPr>
          <p:nvPr/>
        </p:nvSpPr>
        <p:spPr bwMode="auto">
          <a:xfrm>
            <a:off x="6324600" y="2895600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52241" name="Picture 17" descr="MainframeApr9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881063"/>
            <a:ext cx="814388" cy="102393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242" name="Picture 18" descr="MainframeApr9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185863"/>
            <a:ext cx="814388" cy="102393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243" name="Picture 19" descr="MainframeApr9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352800"/>
            <a:ext cx="814388" cy="102393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244" name="Picture 20" descr="MainframeApr9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657600"/>
            <a:ext cx="814388" cy="102393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245" name="Line 21"/>
          <p:cNvSpPr>
            <a:spLocks noChangeShapeType="1"/>
          </p:cNvSpPr>
          <p:nvPr/>
        </p:nvSpPr>
        <p:spPr bwMode="auto">
          <a:xfrm>
            <a:off x="6324600" y="182880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46" name="Line 22"/>
          <p:cNvSpPr>
            <a:spLocks noChangeShapeType="1"/>
          </p:cNvSpPr>
          <p:nvPr/>
        </p:nvSpPr>
        <p:spPr bwMode="auto">
          <a:xfrm flipV="1">
            <a:off x="1676400" y="1600200"/>
            <a:ext cx="457200" cy="76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47" name="Line 23"/>
          <p:cNvSpPr>
            <a:spLocks noChangeShapeType="1"/>
          </p:cNvSpPr>
          <p:nvPr/>
        </p:nvSpPr>
        <p:spPr bwMode="auto">
          <a:xfrm flipV="1">
            <a:off x="1676400" y="4038600"/>
            <a:ext cx="457200" cy="76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48" name="Line 24"/>
          <p:cNvSpPr>
            <a:spLocks noChangeShapeType="1"/>
          </p:cNvSpPr>
          <p:nvPr/>
        </p:nvSpPr>
        <p:spPr bwMode="auto">
          <a:xfrm>
            <a:off x="1752600" y="3810000"/>
            <a:ext cx="381000" cy="76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49" name="Line 25"/>
          <p:cNvSpPr>
            <a:spLocks noChangeShapeType="1"/>
          </p:cNvSpPr>
          <p:nvPr/>
        </p:nvSpPr>
        <p:spPr bwMode="auto">
          <a:xfrm>
            <a:off x="1752600" y="1295400"/>
            <a:ext cx="3810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50" name="Text Box 26"/>
          <p:cNvSpPr txBox="1">
            <a:spLocks noChangeArrowheads="1"/>
          </p:cNvSpPr>
          <p:nvPr/>
        </p:nvSpPr>
        <p:spPr bwMode="auto">
          <a:xfrm>
            <a:off x="76200" y="2514600"/>
            <a:ext cx="228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ea typeface="宋体" charset="0"/>
                <a:cs typeface="Arial" charset="0"/>
              </a:rPr>
              <a:t>Data Center</a:t>
            </a:r>
          </a:p>
        </p:txBody>
      </p:sp>
      <p:pic>
        <p:nvPicPr>
          <p:cNvPr id="52251" name="Picture 27" descr="EndUserLef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914400"/>
            <a:ext cx="831850" cy="11588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2252" name="Group 28"/>
          <p:cNvGrpSpPr>
            <a:grpSpLocks/>
          </p:cNvGrpSpPr>
          <p:nvPr/>
        </p:nvGrpSpPr>
        <p:grpSpPr bwMode="auto">
          <a:xfrm>
            <a:off x="7934325" y="1241425"/>
            <a:ext cx="436563" cy="371475"/>
            <a:chOff x="4998" y="782"/>
            <a:chExt cx="275" cy="234"/>
          </a:xfrm>
        </p:grpSpPr>
        <p:sp>
          <p:nvSpPr>
            <p:cNvPr id="52253" name="Arc 29"/>
            <p:cNvSpPr>
              <a:spLocks/>
            </p:cNvSpPr>
            <p:nvPr/>
          </p:nvSpPr>
          <p:spPr bwMode="auto">
            <a:xfrm>
              <a:off x="5187" y="952"/>
              <a:ext cx="54" cy="39"/>
            </a:xfrm>
            <a:custGeom>
              <a:avLst/>
              <a:gdLst>
                <a:gd name="G0" fmla="+- 16811 0 0"/>
                <a:gd name="G1" fmla="+- 21600 0 0"/>
                <a:gd name="G2" fmla="+- 21600 0 0"/>
                <a:gd name="T0" fmla="*/ 0 w 38411"/>
                <a:gd name="T1" fmla="*/ 8037 h 34932"/>
                <a:gd name="T2" fmla="*/ 33806 w 38411"/>
                <a:gd name="T3" fmla="*/ 34932 h 34932"/>
                <a:gd name="T4" fmla="*/ 16811 w 38411"/>
                <a:gd name="T5" fmla="*/ 21600 h 349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411" h="34932" fill="none" extrusionOk="0">
                  <a:moveTo>
                    <a:pt x="0" y="8037"/>
                  </a:moveTo>
                  <a:cubicBezTo>
                    <a:pt x="4100" y="2954"/>
                    <a:pt x="10280" y="-1"/>
                    <a:pt x="16811" y="-1"/>
                  </a:cubicBezTo>
                  <a:cubicBezTo>
                    <a:pt x="28740" y="0"/>
                    <a:pt x="38411" y="9670"/>
                    <a:pt x="38411" y="21600"/>
                  </a:cubicBezTo>
                  <a:cubicBezTo>
                    <a:pt x="38411" y="26434"/>
                    <a:pt x="36789" y="31128"/>
                    <a:pt x="33805" y="34931"/>
                  </a:cubicBezTo>
                </a:path>
                <a:path w="38411" h="34932" stroke="0" extrusionOk="0">
                  <a:moveTo>
                    <a:pt x="0" y="8037"/>
                  </a:moveTo>
                  <a:cubicBezTo>
                    <a:pt x="4100" y="2954"/>
                    <a:pt x="10280" y="-1"/>
                    <a:pt x="16811" y="-1"/>
                  </a:cubicBezTo>
                  <a:cubicBezTo>
                    <a:pt x="28740" y="0"/>
                    <a:pt x="38411" y="9670"/>
                    <a:pt x="38411" y="21600"/>
                  </a:cubicBezTo>
                  <a:cubicBezTo>
                    <a:pt x="38411" y="26434"/>
                    <a:pt x="36789" y="31128"/>
                    <a:pt x="33805" y="34931"/>
                  </a:cubicBezTo>
                  <a:lnTo>
                    <a:pt x="16811" y="21600"/>
                  </a:lnTo>
                  <a:close/>
                </a:path>
              </a:pathLst>
            </a:custGeom>
            <a:noFill/>
            <a:ln w="4763">
              <a:solidFill>
                <a:srgbClr val="494936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54" name="Arc 30"/>
            <p:cNvSpPr>
              <a:spLocks/>
            </p:cNvSpPr>
            <p:nvPr/>
          </p:nvSpPr>
          <p:spPr bwMode="auto">
            <a:xfrm>
              <a:off x="5187" y="952"/>
              <a:ext cx="54" cy="36"/>
            </a:xfrm>
            <a:custGeom>
              <a:avLst/>
              <a:gdLst>
                <a:gd name="G0" fmla="+- 16693 0 0"/>
                <a:gd name="G1" fmla="+- 21600 0 0"/>
                <a:gd name="G2" fmla="+- 21600 0 0"/>
                <a:gd name="T0" fmla="*/ 0 w 38293"/>
                <a:gd name="T1" fmla="*/ 7892 h 34776"/>
                <a:gd name="T2" fmla="*/ 33809 w 38293"/>
                <a:gd name="T3" fmla="*/ 34776 h 34776"/>
                <a:gd name="T4" fmla="*/ 16693 w 38293"/>
                <a:gd name="T5" fmla="*/ 21600 h 347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293" h="34776" fill="none" extrusionOk="0">
                  <a:moveTo>
                    <a:pt x="0" y="7892"/>
                  </a:moveTo>
                  <a:cubicBezTo>
                    <a:pt x="4102" y="2895"/>
                    <a:pt x="10228" y="-1"/>
                    <a:pt x="16693" y="-1"/>
                  </a:cubicBezTo>
                  <a:cubicBezTo>
                    <a:pt x="28622" y="0"/>
                    <a:pt x="38293" y="9670"/>
                    <a:pt x="38293" y="21600"/>
                  </a:cubicBezTo>
                  <a:cubicBezTo>
                    <a:pt x="38293" y="26366"/>
                    <a:pt x="36716" y="30999"/>
                    <a:pt x="33808" y="34775"/>
                  </a:cubicBezTo>
                </a:path>
                <a:path w="38293" h="34776" stroke="0" extrusionOk="0">
                  <a:moveTo>
                    <a:pt x="0" y="7892"/>
                  </a:moveTo>
                  <a:cubicBezTo>
                    <a:pt x="4102" y="2895"/>
                    <a:pt x="10228" y="-1"/>
                    <a:pt x="16693" y="-1"/>
                  </a:cubicBezTo>
                  <a:cubicBezTo>
                    <a:pt x="28622" y="0"/>
                    <a:pt x="38293" y="9670"/>
                    <a:pt x="38293" y="21600"/>
                  </a:cubicBezTo>
                  <a:cubicBezTo>
                    <a:pt x="38293" y="26366"/>
                    <a:pt x="36716" y="30999"/>
                    <a:pt x="33808" y="34775"/>
                  </a:cubicBezTo>
                  <a:lnTo>
                    <a:pt x="16693" y="21600"/>
                  </a:lnTo>
                  <a:close/>
                </a:path>
              </a:pathLst>
            </a:custGeom>
            <a:noFill/>
            <a:ln w="4763">
              <a:solidFill>
                <a:srgbClr val="DBDBCE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52255" name="Group 31"/>
            <p:cNvGrpSpPr>
              <a:grpSpLocks/>
            </p:cNvGrpSpPr>
            <p:nvPr/>
          </p:nvGrpSpPr>
          <p:grpSpPr bwMode="auto">
            <a:xfrm>
              <a:off x="5232" y="985"/>
              <a:ext cx="41" cy="28"/>
              <a:chOff x="5232" y="985"/>
              <a:chExt cx="41" cy="28"/>
            </a:xfrm>
          </p:grpSpPr>
          <p:sp>
            <p:nvSpPr>
              <p:cNvPr id="52256" name="Freeform 32"/>
              <p:cNvSpPr>
                <a:spLocks/>
              </p:cNvSpPr>
              <p:nvPr/>
            </p:nvSpPr>
            <p:spPr bwMode="auto">
              <a:xfrm>
                <a:off x="5232" y="985"/>
                <a:ext cx="41" cy="22"/>
              </a:xfrm>
              <a:custGeom>
                <a:avLst/>
                <a:gdLst>
                  <a:gd name="T0" fmla="*/ 41 w 41"/>
                  <a:gd name="T1" fmla="*/ 22 h 22"/>
                  <a:gd name="T2" fmla="*/ 25 w 41"/>
                  <a:gd name="T3" fmla="*/ 0 h 22"/>
                  <a:gd name="T4" fmla="*/ 0 w 41"/>
                  <a:gd name="T5" fmla="*/ 0 h 22"/>
                  <a:gd name="T6" fmla="*/ 16 w 41"/>
                  <a:gd name="T7" fmla="*/ 22 h 22"/>
                  <a:gd name="T8" fmla="*/ 41 w 41"/>
                  <a:gd name="T9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22">
                    <a:moveTo>
                      <a:pt x="41" y="22"/>
                    </a:moveTo>
                    <a:lnTo>
                      <a:pt x="25" y="0"/>
                    </a:lnTo>
                    <a:lnTo>
                      <a:pt x="0" y="0"/>
                    </a:lnTo>
                    <a:lnTo>
                      <a:pt x="16" y="22"/>
                    </a:lnTo>
                    <a:lnTo>
                      <a:pt x="41" y="22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57" name="Freeform 33"/>
              <p:cNvSpPr>
                <a:spLocks/>
              </p:cNvSpPr>
              <p:nvPr/>
            </p:nvSpPr>
            <p:spPr bwMode="auto">
              <a:xfrm>
                <a:off x="5232" y="985"/>
                <a:ext cx="41" cy="22"/>
              </a:xfrm>
              <a:custGeom>
                <a:avLst/>
                <a:gdLst>
                  <a:gd name="T0" fmla="*/ 41 w 41"/>
                  <a:gd name="T1" fmla="*/ 22 h 22"/>
                  <a:gd name="T2" fmla="*/ 25 w 41"/>
                  <a:gd name="T3" fmla="*/ 0 h 22"/>
                  <a:gd name="T4" fmla="*/ 0 w 41"/>
                  <a:gd name="T5" fmla="*/ 0 h 22"/>
                  <a:gd name="T6" fmla="*/ 16 w 41"/>
                  <a:gd name="T7" fmla="*/ 22 h 22"/>
                  <a:gd name="T8" fmla="*/ 41 w 41"/>
                  <a:gd name="T9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22">
                    <a:moveTo>
                      <a:pt x="41" y="22"/>
                    </a:moveTo>
                    <a:lnTo>
                      <a:pt x="25" y="0"/>
                    </a:lnTo>
                    <a:lnTo>
                      <a:pt x="0" y="0"/>
                    </a:lnTo>
                    <a:lnTo>
                      <a:pt x="16" y="22"/>
                    </a:lnTo>
                    <a:lnTo>
                      <a:pt x="41" y="22"/>
                    </a:lnTo>
                    <a:close/>
                  </a:path>
                </a:pathLst>
              </a:custGeom>
              <a:solidFill>
                <a:srgbClr val="C9C9B6"/>
              </a:solidFill>
              <a:ln w="4763">
                <a:solidFill>
                  <a:srgbClr val="494936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58" name="Freeform 34"/>
              <p:cNvSpPr>
                <a:spLocks/>
              </p:cNvSpPr>
              <p:nvPr/>
            </p:nvSpPr>
            <p:spPr bwMode="auto">
              <a:xfrm>
                <a:off x="5232" y="985"/>
                <a:ext cx="16" cy="28"/>
              </a:xfrm>
              <a:custGeom>
                <a:avLst/>
                <a:gdLst>
                  <a:gd name="T0" fmla="*/ 16 w 16"/>
                  <a:gd name="T1" fmla="*/ 28 h 28"/>
                  <a:gd name="T2" fmla="*/ 0 w 16"/>
                  <a:gd name="T3" fmla="*/ 16 h 28"/>
                  <a:gd name="T4" fmla="*/ 0 w 16"/>
                  <a:gd name="T5" fmla="*/ 0 h 28"/>
                  <a:gd name="T6" fmla="*/ 16 w 16"/>
                  <a:gd name="T7" fmla="*/ 22 h 28"/>
                  <a:gd name="T8" fmla="*/ 16 w 16"/>
                  <a:gd name="T9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28">
                    <a:moveTo>
                      <a:pt x="16" y="28"/>
                    </a:moveTo>
                    <a:lnTo>
                      <a:pt x="0" y="16"/>
                    </a:lnTo>
                    <a:lnTo>
                      <a:pt x="0" y="0"/>
                    </a:lnTo>
                    <a:lnTo>
                      <a:pt x="16" y="22"/>
                    </a:lnTo>
                    <a:lnTo>
                      <a:pt x="16" y="28"/>
                    </a:lnTo>
                    <a:close/>
                  </a:path>
                </a:pathLst>
              </a:custGeom>
              <a:solidFill>
                <a:srgbClr val="7A7A5A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59" name="Freeform 35"/>
              <p:cNvSpPr>
                <a:spLocks/>
              </p:cNvSpPr>
              <p:nvPr/>
            </p:nvSpPr>
            <p:spPr bwMode="auto">
              <a:xfrm>
                <a:off x="5232" y="985"/>
                <a:ext cx="16" cy="28"/>
              </a:xfrm>
              <a:custGeom>
                <a:avLst/>
                <a:gdLst>
                  <a:gd name="T0" fmla="*/ 16 w 16"/>
                  <a:gd name="T1" fmla="*/ 28 h 28"/>
                  <a:gd name="T2" fmla="*/ 0 w 16"/>
                  <a:gd name="T3" fmla="*/ 16 h 28"/>
                  <a:gd name="T4" fmla="*/ 0 w 16"/>
                  <a:gd name="T5" fmla="*/ 0 h 28"/>
                  <a:gd name="T6" fmla="*/ 16 w 16"/>
                  <a:gd name="T7" fmla="*/ 22 h 28"/>
                  <a:gd name="T8" fmla="*/ 16 w 16"/>
                  <a:gd name="T9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28">
                    <a:moveTo>
                      <a:pt x="16" y="28"/>
                    </a:moveTo>
                    <a:lnTo>
                      <a:pt x="0" y="16"/>
                    </a:lnTo>
                    <a:lnTo>
                      <a:pt x="0" y="0"/>
                    </a:lnTo>
                    <a:lnTo>
                      <a:pt x="16" y="22"/>
                    </a:lnTo>
                    <a:lnTo>
                      <a:pt x="16" y="28"/>
                    </a:lnTo>
                    <a:close/>
                  </a:path>
                </a:pathLst>
              </a:custGeom>
              <a:solidFill>
                <a:srgbClr val="7A7A5A"/>
              </a:solidFill>
              <a:ln w="4763">
                <a:solidFill>
                  <a:srgbClr val="494936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60" name="Rectangle 36"/>
              <p:cNvSpPr>
                <a:spLocks noChangeArrowheads="1"/>
              </p:cNvSpPr>
              <p:nvPr/>
            </p:nvSpPr>
            <p:spPr bwMode="auto">
              <a:xfrm>
                <a:off x="5248" y="1007"/>
                <a:ext cx="25" cy="6"/>
              </a:xfrm>
              <a:prstGeom prst="rect">
                <a:avLst/>
              </a:prstGeom>
              <a:solidFill>
                <a:srgbClr val="B7B79D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61" name="Rectangle 37"/>
              <p:cNvSpPr>
                <a:spLocks noChangeArrowheads="1"/>
              </p:cNvSpPr>
              <p:nvPr/>
            </p:nvSpPr>
            <p:spPr bwMode="auto">
              <a:xfrm>
                <a:off x="5249" y="1008"/>
                <a:ext cx="23" cy="4"/>
              </a:xfrm>
              <a:prstGeom prst="rect">
                <a:avLst/>
              </a:prstGeom>
              <a:solidFill>
                <a:srgbClr val="B7B79D"/>
              </a:solidFill>
              <a:ln w="4763">
                <a:solidFill>
                  <a:srgbClr val="49493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2262" name="Freeform 38"/>
            <p:cNvSpPr>
              <a:spLocks/>
            </p:cNvSpPr>
            <p:nvPr/>
          </p:nvSpPr>
          <p:spPr bwMode="auto">
            <a:xfrm>
              <a:off x="5011" y="976"/>
              <a:ext cx="31" cy="40"/>
            </a:xfrm>
            <a:custGeom>
              <a:avLst/>
              <a:gdLst>
                <a:gd name="T0" fmla="*/ 31 w 31"/>
                <a:gd name="T1" fmla="*/ 40 h 40"/>
                <a:gd name="T2" fmla="*/ 0 w 31"/>
                <a:gd name="T3" fmla="*/ 12 h 40"/>
                <a:gd name="T4" fmla="*/ 0 w 31"/>
                <a:gd name="T5" fmla="*/ 0 h 40"/>
                <a:gd name="T6" fmla="*/ 31 w 31"/>
                <a:gd name="T7" fmla="*/ 34 h 40"/>
                <a:gd name="T8" fmla="*/ 31 w 31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40">
                  <a:moveTo>
                    <a:pt x="31" y="40"/>
                  </a:moveTo>
                  <a:lnTo>
                    <a:pt x="0" y="12"/>
                  </a:lnTo>
                  <a:lnTo>
                    <a:pt x="0" y="0"/>
                  </a:lnTo>
                  <a:lnTo>
                    <a:pt x="31" y="34"/>
                  </a:lnTo>
                  <a:lnTo>
                    <a:pt x="31" y="40"/>
                  </a:lnTo>
                  <a:close/>
                </a:path>
              </a:pathLst>
            </a:custGeom>
            <a:solidFill>
              <a:srgbClr val="DBDBC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63" name="Freeform 39"/>
            <p:cNvSpPr>
              <a:spLocks/>
            </p:cNvSpPr>
            <p:nvPr/>
          </p:nvSpPr>
          <p:spPr bwMode="auto">
            <a:xfrm>
              <a:off x="5011" y="976"/>
              <a:ext cx="31" cy="40"/>
            </a:xfrm>
            <a:custGeom>
              <a:avLst/>
              <a:gdLst>
                <a:gd name="T0" fmla="*/ 31 w 31"/>
                <a:gd name="T1" fmla="*/ 40 h 40"/>
                <a:gd name="T2" fmla="*/ 0 w 31"/>
                <a:gd name="T3" fmla="*/ 12 h 40"/>
                <a:gd name="T4" fmla="*/ 0 w 31"/>
                <a:gd name="T5" fmla="*/ 0 h 40"/>
                <a:gd name="T6" fmla="*/ 31 w 31"/>
                <a:gd name="T7" fmla="*/ 34 h 40"/>
                <a:gd name="T8" fmla="*/ 31 w 31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40">
                  <a:moveTo>
                    <a:pt x="31" y="40"/>
                  </a:moveTo>
                  <a:lnTo>
                    <a:pt x="0" y="12"/>
                  </a:lnTo>
                  <a:lnTo>
                    <a:pt x="0" y="0"/>
                  </a:lnTo>
                  <a:lnTo>
                    <a:pt x="31" y="34"/>
                  </a:lnTo>
                  <a:lnTo>
                    <a:pt x="31" y="40"/>
                  </a:lnTo>
                  <a:close/>
                </a:path>
              </a:pathLst>
            </a:custGeom>
            <a:solidFill>
              <a:srgbClr val="DBDBCE"/>
            </a:solidFill>
            <a:ln w="4763">
              <a:solidFill>
                <a:srgbClr val="494936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64" name="Freeform 40"/>
            <p:cNvSpPr>
              <a:spLocks/>
            </p:cNvSpPr>
            <p:nvPr/>
          </p:nvSpPr>
          <p:spPr bwMode="auto">
            <a:xfrm>
              <a:off x="4998" y="926"/>
              <a:ext cx="200" cy="25"/>
            </a:xfrm>
            <a:custGeom>
              <a:avLst/>
              <a:gdLst>
                <a:gd name="T0" fmla="*/ 200 w 200"/>
                <a:gd name="T1" fmla="*/ 25 h 25"/>
                <a:gd name="T2" fmla="*/ 178 w 200"/>
                <a:gd name="T3" fmla="*/ 0 h 25"/>
                <a:gd name="T4" fmla="*/ 0 w 200"/>
                <a:gd name="T5" fmla="*/ 0 h 25"/>
                <a:gd name="T6" fmla="*/ 22 w 200"/>
                <a:gd name="T7" fmla="*/ 25 h 25"/>
                <a:gd name="T8" fmla="*/ 200 w 200"/>
                <a:gd name="T9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" h="25">
                  <a:moveTo>
                    <a:pt x="200" y="25"/>
                  </a:moveTo>
                  <a:lnTo>
                    <a:pt x="178" y="0"/>
                  </a:lnTo>
                  <a:lnTo>
                    <a:pt x="0" y="0"/>
                  </a:lnTo>
                  <a:lnTo>
                    <a:pt x="22" y="25"/>
                  </a:lnTo>
                  <a:lnTo>
                    <a:pt x="200" y="25"/>
                  </a:lnTo>
                  <a:close/>
                </a:path>
              </a:pathLst>
            </a:custGeom>
            <a:solidFill>
              <a:srgbClr val="C9C9B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65" name="Freeform 41"/>
            <p:cNvSpPr>
              <a:spLocks/>
            </p:cNvSpPr>
            <p:nvPr/>
          </p:nvSpPr>
          <p:spPr bwMode="auto">
            <a:xfrm>
              <a:off x="4998" y="926"/>
              <a:ext cx="200" cy="25"/>
            </a:xfrm>
            <a:custGeom>
              <a:avLst/>
              <a:gdLst>
                <a:gd name="T0" fmla="*/ 200 w 200"/>
                <a:gd name="T1" fmla="*/ 25 h 25"/>
                <a:gd name="T2" fmla="*/ 178 w 200"/>
                <a:gd name="T3" fmla="*/ 0 h 25"/>
                <a:gd name="T4" fmla="*/ 0 w 200"/>
                <a:gd name="T5" fmla="*/ 0 h 25"/>
                <a:gd name="T6" fmla="*/ 22 w 200"/>
                <a:gd name="T7" fmla="*/ 25 h 25"/>
                <a:gd name="T8" fmla="*/ 200 w 200"/>
                <a:gd name="T9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" h="25">
                  <a:moveTo>
                    <a:pt x="200" y="25"/>
                  </a:moveTo>
                  <a:lnTo>
                    <a:pt x="178" y="0"/>
                  </a:lnTo>
                  <a:lnTo>
                    <a:pt x="0" y="0"/>
                  </a:lnTo>
                  <a:lnTo>
                    <a:pt x="22" y="25"/>
                  </a:lnTo>
                  <a:lnTo>
                    <a:pt x="200" y="25"/>
                  </a:lnTo>
                  <a:close/>
                </a:path>
              </a:pathLst>
            </a:custGeom>
            <a:solidFill>
              <a:srgbClr val="C9C9B6"/>
            </a:solidFill>
            <a:ln w="4763">
              <a:solidFill>
                <a:srgbClr val="494936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66" name="Rectangle 42"/>
            <p:cNvSpPr>
              <a:spLocks noChangeArrowheads="1"/>
            </p:cNvSpPr>
            <p:nvPr/>
          </p:nvSpPr>
          <p:spPr bwMode="auto">
            <a:xfrm>
              <a:off x="5020" y="951"/>
              <a:ext cx="178" cy="31"/>
            </a:xfrm>
            <a:prstGeom prst="rect">
              <a:avLst/>
            </a:prstGeom>
            <a:solidFill>
              <a:srgbClr val="B7B79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67" name="Rectangle 43"/>
            <p:cNvSpPr>
              <a:spLocks noChangeArrowheads="1"/>
            </p:cNvSpPr>
            <p:nvPr/>
          </p:nvSpPr>
          <p:spPr bwMode="auto">
            <a:xfrm>
              <a:off x="5021" y="952"/>
              <a:ext cx="176" cy="29"/>
            </a:xfrm>
            <a:prstGeom prst="rect">
              <a:avLst/>
            </a:prstGeom>
            <a:solidFill>
              <a:srgbClr val="B7B79D"/>
            </a:solidFill>
            <a:ln w="4763">
              <a:solidFill>
                <a:srgbClr val="49493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68" name="Freeform 44"/>
            <p:cNvSpPr>
              <a:spLocks/>
            </p:cNvSpPr>
            <p:nvPr/>
          </p:nvSpPr>
          <p:spPr bwMode="auto">
            <a:xfrm>
              <a:off x="4998" y="926"/>
              <a:ext cx="22" cy="56"/>
            </a:xfrm>
            <a:custGeom>
              <a:avLst/>
              <a:gdLst>
                <a:gd name="T0" fmla="*/ 22 w 22"/>
                <a:gd name="T1" fmla="*/ 56 h 56"/>
                <a:gd name="T2" fmla="*/ 0 w 22"/>
                <a:gd name="T3" fmla="*/ 34 h 56"/>
                <a:gd name="T4" fmla="*/ 0 w 22"/>
                <a:gd name="T5" fmla="*/ 0 h 56"/>
                <a:gd name="T6" fmla="*/ 22 w 22"/>
                <a:gd name="T7" fmla="*/ 25 h 56"/>
                <a:gd name="T8" fmla="*/ 22 w 22"/>
                <a:gd name="T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56">
                  <a:moveTo>
                    <a:pt x="22" y="56"/>
                  </a:moveTo>
                  <a:lnTo>
                    <a:pt x="0" y="34"/>
                  </a:lnTo>
                  <a:lnTo>
                    <a:pt x="0" y="0"/>
                  </a:lnTo>
                  <a:lnTo>
                    <a:pt x="22" y="25"/>
                  </a:lnTo>
                  <a:lnTo>
                    <a:pt x="22" y="56"/>
                  </a:lnTo>
                  <a:close/>
                </a:path>
              </a:pathLst>
            </a:custGeom>
            <a:solidFill>
              <a:srgbClr val="DBDBC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69" name="Freeform 45"/>
            <p:cNvSpPr>
              <a:spLocks/>
            </p:cNvSpPr>
            <p:nvPr/>
          </p:nvSpPr>
          <p:spPr bwMode="auto">
            <a:xfrm>
              <a:off x="4998" y="926"/>
              <a:ext cx="22" cy="56"/>
            </a:xfrm>
            <a:custGeom>
              <a:avLst/>
              <a:gdLst>
                <a:gd name="T0" fmla="*/ 22 w 22"/>
                <a:gd name="T1" fmla="*/ 56 h 56"/>
                <a:gd name="T2" fmla="*/ 0 w 22"/>
                <a:gd name="T3" fmla="*/ 34 h 56"/>
                <a:gd name="T4" fmla="*/ 0 w 22"/>
                <a:gd name="T5" fmla="*/ 0 h 56"/>
                <a:gd name="T6" fmla="*/ 22 w 22"/>
                <a:gd name="T7" fmla="*/ 25 h 56"/>
                <a:gd name="T8" fmla="*/ 22 w 22"/>
                <a:gd name="T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56">
                  <a:moveTo>
                    <a:pt x="22" y="56"/>
                  </a:moveTo>
                  <a:lnTo>
                    <a:pt x="0" y="34"/>
                  </a:lnTo>
                  <a:lnTo>
                    <a:pt x="0" y="0"/>
                  </a:lnTo>
                  <a:lnTo>
                    <a:pt x="22" y="25"/>
                  </a:lnTo>
                  <a:lnTo>
                    <a:pt x="22" y="56"/>
                  </a:lnTo>
                  <a:close/>
                </a:path>
              </a:pathLst>
            </a:custGeom>
            <a:solidFill>
              <a:srgbClr val="DBDBCE"/>
            </a:solidFill>
            <a:ln w="4763">
              <a:solidFill>
                <a:srgbClr val="494936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70" name="Freeform 46"/>
            <p:cNvSpPr>
              <a:spLocks/>
            </p:cNvSpPr>
            <p:nvPr/>
          </p:nvSpPr>
          <p:spPr bwMode="auto">
            <a:xfrm>
              <a:off x="5001" y="926"/>
              <a:ext cx="194" cy="19"/>
            </a:xfrm>
            <a:custGeom>
              <a:avLst/>
              <a:gdLst>
                <a:gd name="T0" fmla="*/ 194 w 194"/>
                <a:gd name="T1" fmla="*/ 19 h 19"/>
                <a:gd name="T2" fmla="*/ 175 w 194"/>
                <a:gd name="T3" fmla="*/ 0 h 19"/>
                <a:gd name="T4" fmla="*/ 0 w 194"/>
                <a:gd name="T5" fmla="*/ 0 h 19"/>
                <a:gd name="T6" fmla="*/ 19 w 194"/>
                <a:gd name="T7" fmla="*/ 19 h 19"/>
                <a:gd name="T8" fmla="*/ 194 w 194"/>
                <a:gd name="T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4" h="19">
                  <a:moveTo>
                    <a:pt x="194" y="19"/>
                  </a:moveTo>
                  <a:lnTo>
                    <a:pt x="175" y="0"/>
                  </a:lnTo>
                  <a:lnTo>
                    <a:pt x="0" y="0"/>
                  </a:lnTo>
                  <a:lnTo>
                    <a:pt x="19" y="19"/>
                  </a:lnTo>
                  <a:lnTo>
                    <a:pt x="194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71" name="Freeform 47"/>
            <p:cNvSpPr>
              <a:spLocks/>
            </p:cNvSpPr>
            <p:nvPr/>
          </p:nvSpPr>
          <p:spPr bwMode="auto">
            <a:xfrm>
              <a:off x="5001" y="926"/>
              <a:ext cx="194" cy="19"/>
            </a:xfrm>
            <a:custGeom>
              <a:avLst/>
              <a:gdLst>
                <a:gd name="T0" fmla="*/ 194 w 194"/>
                <a:gd name="T1" fmla="*/ 19 h 19"/>
                <a:gd name="T2" fmla="*/ 175 w 194"/>
                <a:gd name="T3" fmla="*/ 0 h 19"/>
                <a:gd name="T4" fmla="*/ 0 w 194"/>
                <a:gd name="T5" fmla="*/ 0 h 19"/>
                <a:gd name="T6" fmla="*/ 19 w 194"/>
                <a:gd name="T7" fmla="*/ 19 h 19"/>
                <a:gd name="T8" fmla="*/ 194 w 194"/>
                <a:gd name="T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4" h="19">
                  <a:moveTo>
                    <a:pt x="194" y="19"/>
                  </a:moveTo>
                  <a:lnTo>
                    <a:pt x="175" y="0"/>
                  </a:lnTo>
                  <a:lnTo>
                    <a:pt x="0" y="0"/>
                  </a:lnTo>
                  <a:lnTo>
                    <a:pt x="19" y="19"/>
                  </a:lnTo>
                  <a:lnTo>
                    <a:pt x="194" y="19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72" name="Freeform 48"/>
            <p:cNvSpPr>
              <a:spLocks/>
            </p:cNvSpPr>
            <p:nvPr/>
          </p:nvSpPr>
          <p:spPr bwMode="auto">
            <a:xfrm>
              <a:off x="5001" y="782"/>
              <a:ext cx="197" cy="19"/>
            </a:xfrm>
            <a:custGeom>
              <a:avLst/>
              <a:gdLst>
                <a:gd name="T0" fmla="*/ 197 w 197"/>
                <a:gd name="T1" fmla="*/ 19 h 19"/>
                <a:gd name="T2" fmla="*/ 178 w 197"/>
                <a:gd name="T3" fmla="*/ 0 h 19"/>
                <a:gd name="T4" fmla="*/ 0 w 197"/>
                <a:gd name="T5" fmla="*/ 0 h 19"/>
                <a:gd name="T6" fmla="*/ 19 w 197"/>
                <a:gd name="T7" fmla="*/ 19 h 19"/>
                <a:gd name="T8" fmla="*/ 197 w 197"/>
                <a:gd name="T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" h="19">
                  <a:moveTo>
                    <a:pt x="197" y="19"/>
                  </a:moveTo>
                  <a:lnTo>
                    <a:pt x="178" y="0"/>
                  </a:lnTo>
                  <a:lnTo>
                    <a:pt x="0" y="0"/>
                  </a:lnTo>
                  <a:lnTo>
                    <a:pt x="19" y="19"/>
                  </a:lnTo>
                  <a:lnTo>
                    <a:pt x="197" y="19"/>
                  </a:lnTo>
                  <a:close/>
                </a:path>
              </a:pathLst>
            </a:custGeom>
            <a:solidFill>
              <a:srgbClr val="C9C9B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73" name="Freeform 49"/>
            <p:cNvSpPr>
              <a:spLocks/>
            </p:cNvSpPr>
            <p:nvPr/>
          </p:nvSpPr>
          <p:spPr bwMode="auto">
            <a:xfrm>
              <a:off x="5001" y="782"/>
              <a:ext cx="197" cy="19"/>
            </a:xfrm>
            <a:custGeom>
              <a:avLst/>
              <a:gdLst>
                <a:gd name="T0" fmla="*/ 197 w 197"/>
                <a:gd name="T1" fmla="*/ 19 h 19"/>
                <a:gd name="T2" fmla="*/ 178 w 197"/>
                <a:gd name="T3" fmla="*/ 0 h 19"/>
                <a:gd name="T4" fmla="*/ 0 w 197"/>
                <a:gd name="T5" fmla="*/ 0 h 19"/>
                <a:gd name="T6" fmla="*/ 19 w 197"/>
                <a:gd name="T7" fmla="*/ 19 h 19"/>
                <a:gd name="T8" fmla="*/ 197 w 197"/>
                <a:gd name="T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" h="19">
                  <a:moveTo>
                    <a:pt x="197" y="19"/>
                  </a:moveTo>
                  <a:lnTo>
                    <a:pt x="178" y="0"/>
                  </a:lnTo>
                  <a:lnTo>
                    <a:pt x="0" y="0"/>
                  </a:lnTo>
                  <a:lnTo>
                    <a:pt x="19" y="19"/>
                  </a:lnTo>
                  <a:lnTo>
                    <a:pt x="197" y="19"/>
                  </a:lnTo>
                  <a:close/>
                </a:path>
              </a:pathLst>
            </a:custGeom>
            <a:solidFill>
              <a:srgbClr val="C9C9B6"/>
            </a:solidFill>
            <a:ln w="4763">
              <a:solidFill>
                <a:srgbClr val="494936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74" name="Rectangle 50"/>
            <p:cNvSpPr>
              <a:spLocks noChangeArrowheads="1"/>
            </p:cNvSpPr>
            <p:nvPr/>
          </p:nvSpPr>
          <p:spPr bwMode="auto">
            <a:xfrm>
              <a:off x="5021" y="802"/>
              <a:ext cx="179" cy="138"/>
            </a:xfrm>
            <a:prstGeom prst="rect">
              <a:avLst/>
            </a:prstGeom>
            <a:solidFill>
              <a:srgbClr val="B7B79D"/>
            </a:solidFill>
            <a:ln w="4763">
              <a:solidFill>
                <a:srgbClr val="49493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75" name="Rectangle 51"/>
            <p:cNvSpPr>
              <a:spLocks noChangeArrowheads="1"/>
            </p:cNvSpPr>
            <p:nvPr/>
          </p:nvSpPr>
          <p:spPr bwMode="auto">
            <a:xfrm>
              <a:off x="5037" y="821"/>
              <a:ext cx="147" cy="107"/>
            </a:xfrm>
            <a:prstGeom prst="rect">
              <a:avLst/>
            </a:prstGeom>
            <a:solidFill>
              <a:srgbClr val="000000"/>
            </a:solidFill>
            <a:ln w="4763">
              <a:solidFill>
                <a:srgbClr val="49493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76" name="Freeform 52"/>
            <p:cNvSpPr>
              <a:spLocks/>
            </p:cNvSpPr>
            <p:nvPr/>
          </p:nvSpPr>
          <p:spPr bwMode="auto">
            <a:xfrm>
              <a:off x="5001" y="782"/>
              <a:ext cx="19" cy="159"/>
            </a:xfrm>
            <a:custGeom>
              <a:avLst/>
              <a:gdLst>
                <a:gd name="T0" fmla="*/ 19 w 19"/>
                <a:gd name="T1" fmla="*/ 159 h 159"/>
                <a:gd name="T2" fmla="*/ 0 w 19"/>
                <a:gd name="T3" fmla="*/ 141 h 159"/>
                <a:gd name="T4" fmla="*/ 0 w 19"/>
                <a:gd name="T5" fmla="*/ 0 h 159"/>
                <a:gd name="T6" fmla="*/ 19 w 19"/>
                <a:gd name="T7" fmla="*/ 19 h 159"/>
                <a:gd name="T8" fmla="*/ 19 w 19"/>
                <a:gd name="T9" fmla="*/ 159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59">
                  <a:moveTo>
                    <a:pt x="19" y="159"/>
                  </a:moveTo>
                  <a:lnTo>
                    <a:pt x="0" y="141"/>
                  </a:lnTo>
                  <a:lnTo>
                    <a:pt x="0" y="0"/>
                  </a:lnTo>
                  <a:lnTo>
                    <a:pt x="19" y="19"/>
                  </a:lnTo>
                  <a:lnTo>
                    <a:pt x="19" y="159"/>
                  </a:lnTo>
                  <a:close/>
                </a:path>
              </a:pathLst>
            </a:custGeom>
            <a:solidFill>
              <a:srgbClr val="DBDBC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77" name="Freeform 53"/>
            <p:cNvSpPr>
              <a:spLocks/>
            </p:cNvSpPr>
            <p:nvPr/>
          </p:nvSpPr>
          <p:spPr bwMode="auto">
            <a:xfrm>
              <a:off x="5001" y="782"/>
              <a:ext cx="19" cy="159"/>
            </a:xfrm>
            <a:custGeom>
              <a:avLst/>
              <a:gdLst>
                <a:gd name="T0" fmla="*/ 19 w 19"/>
                <a:gd name="T1" fmla="*/ 159 h 159"/>
                <a:gd name="T2" fmla="*/ 0 w 19"/>
                <a:gd name="T3" fmla="*/ 141 h 159"/>
                <a:gd name="T4" fmla="*/ 0 w 19"/>
                <a:gd name="T5" fmla="*/ 0 h 159"/>
                <a:gd name="T6" fmla="*/ 19 w 19"/>
                <a:gd name="T7" fmla="*/ 19 h 159"/>
                <a:gd name="T8" fmla="*/ 19 w 19"/>
                <a:gd name="T9" fmla="*/ 159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59">
                  <a:moveTo>
                    <a:pt x="19" y="159"/>
                  </a:moveTo>
                  <a:lnTo>
                    <a:pt x="0" y="141"/>
                  </a:lnTo>
                  <a:lnTo>
                    <a:pt x="0" y="0"/>
                  </a:lnTo>
                  <a:lnTo>
                    <a:pt x="19" y="19"/>
                  </a:lnTo>
                  <a:lnTo>
                    <a:pt x="19" y="159"/>
                  </a:lnTo>
                  <a:close/>
                </a:path>
              </a:pathLst>
            </a:custGeom>
            <a:solidFill>
              <a:srgbClr val="DBDBCE"/>
            </a:solidFill>
            <a:ln w="4763">
              <a:solidFill>
                <a:srgbClr val="494936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78" name="Freeform 54"/>
            <p:cNvSpPr>
              <a:spLocks/>
            </p:cNvSpPr>
            <p:nvPr/>
          </p:nvSpPr>
          <p:spPr bwMode="auto">
            <a:xfrm>
              <a:off x="5011" y="976"/>
              <a:ext cx="224" cy="34"/>
            </a:xfrm>
            <a:custGeom>
              <a:avLst/>
              <a:gdLst>
                <a:gd name="T0" fmla="*/ 224 w 224"/>
                <a:gd name="T1" fmla="*/ 34 h 34"/>
                <a:gd name="T2" fmla="*/ 196 w 224"/>
                <a:gd name="T3" fmla="*/ 0 h 34"/>
                <a:gd name="T4" fmla="*/ 0 w 224"/>
                <a:gd name="T5" fmla="*/ 0 h 34"/>
                <a:gd name="T6" fmla="*/ 28 w 224"/>
                <a:gd name="T7" fmla="*/ 34 h 34"/>
                <a:gd name="T8" fmla="*/ 224 w 224"/>
                <a:gd name="T9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" h="34">
                  <a:moveTo>
                    <a:pt x="224" y="34"/>
                  </a:moveTo>
                  <a:lnTo>
                    <a:pt x="196" y="0"/>
                  </a:lnTo>
                  <a:lnTo>
                    <a:pt x="0" y="0"/>
                  </a:lnTo>
                  <a:lnTo>
                    <a:pt x="28" y="34"/>
                  </a:lnTo>
                  <a:lnTo>
                    <a:pt x="224" y="34"/>
                  </a:lnTo>
                  <a:close/>
                </a:path>
              </a:pathLst>
            </a:custGeom>
            <a:solidFill>
              <a:srgbClr val="C9C9B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79" name="Freeform 55"/>
            <p:cNvSpPr>
              <a:spLocks/>
            </p:cNvSpPr>
            <p:nvPr/>
          </p:nvSpPr>
          <p:spPr bwMode="auto">
            <a:xfrm>
              <a:off x="5011" y="976"/>
              <a:ext cx="224" cy="34"/>
            </a:xfrm>
            <a:custGeom>
              <a:avLst/>
              <a:gdLst>
                <a:gd name="T0" fmla="*/ 224 w 224"/>
                <a:gd name="T1" fmla="*/ 34 h 34"/>
                <a:gd name="T2" fmla="*/ 196 w 224"/>
                <a:gd name="T3" fmla="*/ 0 h 34"/>
                <a:gd name="T4" fmla="*/ 0 w 224"/>
                <a:gd name="T5" fmla="*/ 0 h 34"/>
                <a:gd name="T6" fmla="*/ 28 w 224"/>
                <a:gd name="T7" fmla="*/ 34 h 34"/>
                <a:gd name="T8" fmla="*/ 224 w 224"/>
                <a:gd name="T9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" h="34">
                  <a:moveTo>
                    <a:pt x="224" y="34"/>
                  </a:moveTo>
                  <a:lnTo>
                    <a:pt x="196" y="0"/>
                  </a:lnTo>
                  <a:lnTo>
                    <a:pt x="0" y="0"/>
                  </a:lnTo>
                  <a:lnTo>
                    <a:pt x="28" y="34"/>
                  </a:lnTo>
                  <a:lnTo>
                    <a:pt x="224" y="34"/>
                  </a:lnTo>
                  <a:close/>
                </a:path>
              </a:pathLst>
            </a:custGeom>
            <a:solidFill>
              <a:srgbClr val="C9C9B6"/>
            </a:solidFill>
            <a:ln w="4763">
              <a:solidFill>
                <a:srgbClr val="494936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80" name="Rectangle 56"/>
            <p:cNvSpPr>
              <a:spLocks noChangeArrowheads="1"/>
            </p:cNvSpPr>
            <p:nvPr/>
          </p:nvSpPr>
          <p:spPr bwMode="auto">
            <a:xfrm>
              <a:off x="5039" y="1010"/>
              <a:ext cx="196" cy="6"/>
            </a:xfrm>
            <a:prstGeom prst="rect">
              <a:avLst/>
            </a:prstGeom>
            <a:solidFill>
              <a:srgbClr val="B7B79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81" name="Rectangle 57"/>
            <p:cNvSpPr>
              <a:spLocks noChangeArrowheads="1"/>
            </p:cNvSpPr>
            <p:nvPr/>
          </p:nvSpPr>
          <p:spPr bwMode="auto">
            <a:xfrm>
              <a:off x="5040" y="1011"/>
              <a:ext cx="194" cy="4"/>
            </a:xfrm>
            <a:prstGeom prst="rect">
              <a:avLst/>
            </a:prstGeom>
            <a:solidFill>
              <a:srgbClr val="B7B79D"/>
            </a:solidFill>
            <a:ln w="4763">
              <a:solidFill>
                <a:srgbClr val="49493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52282" name="Group 58"/>
            <p:cNvGrpSpPr>
              <a:grpSpLocks/>
            </p:cNvGrpSpPr>
            <p:nvPr/>
          </p:nvGrpSpPr>
          <p:grpSpPr bwMode="auto">
            <a:xfrm>
              <a:off x="5042" y="876"/>
              <a:ext cx="134" cy="1"/>
              <a:chOff x="5042" y="876"/>
              <a:chExt cx="134" cy="1"/>
            </a:xfrm>
          </p:grpSpPr>
          <p:sp>
            <p:nvSpPr>
              <p:cNvPr id="52283" name="Line 59"/>
              <p:cNvSpPr>
                <a:spLocks noChangeShapeType="1"/>
              </p:cNvSpPr>
              <p:nvPr/>
            </p:nvSpPr>
            <p:spPr bwMode="auto">
              <a:xfrm>
                <a:off x="5042" y="876"/>
                <a:ext cx="3" cy="1"/>
              </a:xfrm>
              <a:prstGeom prst="line">
                <a:avLst/>
              </a:prstGeom>
              <a:noFill/>
              <a:ln w="9525">
                <a:solidFill>
                  <a:srgbClr val="4EFF2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84" name="Line 60"/>
              <p:cNvSpPr>
                <a:spLocks noChangeShapeType="1"/>
              </p:cNvSpPr>
              <p:nvPr/>
            </p:nvSpPr>
            <p:spPr bwMode="auto">
              <a:xfrm>
                <a:off x="5054" y="876"/>
                <a:ext cx="1" cy="1"/>
              </a:xfrm>
              <a:prstGeom prst="line">
                <a:avLst/>
              </a:prstGeom>
              <a:noFill/>
              <a:ln w="9525">
                <a:solidFill>
                  <a:srgbClr val="4EFF2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85" name="Line 61"/>
              <p:cNvSpPr>
                <a:spLocks noChangeShapeType="1"/>
              </p:cNvSpPr>
              <p:nvPr/>
            </p:nvSpPr>
            <p:spPr bwMode="auto">
              <a:xfrm>
                <a:off x="5064" y="876"/>
                <a:ext cx="3" cy="1"/>
              </a:xfrm>
              <a:prstGeom prst="line">
                <a:avLst/>
              </a:prstGeom>
              <a:noFill/>
              <a:ln w="9525">
                <a:solidFill>
                  <a:srgbClr val="4EFF2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86" name="Line 62"/>
              <p:cNvSpPr>
                <a:spLocks noChangeShapeType="1"/>
              </p:cNvSpPr>
              <p:nvPr/>
            </p:nvSpPr>
            <p:spPr bwMode="auto">
              <a:xfrm>
                <a:off x="5076" y="876"/>
                <a:ext cx="1" cy="1"/>
              </a:xfrm>
              <a:prstGeom prst="line">
                <a:avLst/>
              </a:prstGeom>
              <a:noFill/>
              <a:ln w="9525">
                <a:solidFill>
                  <a:srgbClr val="4EFF2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87" name="Line 63"/>
              <p:cNvSpPr>
                <a:spLocks noChangeShapeType="1"/>
              </p:cNvSpPr>
              <p:nvPr/>
            </p:nvSpPr>
            <p:spPr bwMode="auto">
              <a:xfrm>
                <a:off x="5086" y="876"/>
                <a:ext cx="3" cy="1"/>
              </a:xfrm>
              <a:prstGeom prst="line">
                <a:avLst/>
              </a:prstGeom>
              <a:noFill/>
              <a:ln w="9525">
                <a:solidFill>
                  <a:srgbClr val="4EFF2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88" name="Line 64"/>
              <p:cNvSpPr>
                <a:spLocks noChangeShapeType="1"/>
              </p:cNvSpPr>
              <p:nvPr/>
            </p:nvSpPr>
            <p:spPr bwMode="auto">
              <a:xfrm>
                <a:off x="5098" y="876"/>
                <a:ext cx="1" cy="1"/>
              </a:xfrm>
              <a:prstGeom prst="line">
                <a:avLst/>
              </a:prstGeom>
              <a:noFill/>
              <a:ln w="9525">
                <a:solidFill>
                  <a:srgbClr val="4EFF2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89" name="Line 65"/>
              <p:cNvSpPr>
                <a:spLocks noChangeShapeType="1"/>
              </p:cNvSpPr>
              <p:nvPr/>
            </p:nvSpPr>
            <p:spPr bwMode="auto">
              <a:xfrm>
                <a:off x="5107" y="876"/>
                <a:ext cx="4" cy="1"/>
              </a:xfrm>
              <a:prstGeom prst="line">
                <a:avLst/>
              </a:prstGeom>
              <a:noFill/>
              <a:ln w="9525">
                <a:solidFill>
                  <a:srgbClr val="4EFF2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90" name="Line 66"/>
              <p:cNvSpPr>
                <a:spLocks noChangeShapeType="1"/>
              </p:cNvSpPr>
              <p:nvPr/>
            </p:nvSpPr>
            <p:spPr bwMode="auto">
              <a:xfrm>
                <a:off x="5120" y="876"/>
                <a:ext cx="1" cy="1"/>
              </a:xfrm>
              <a:prstGeom prst="line">
                <a:avLst/>
              </a:prstGeom>
              <a:noFill/>
              <a:ln w="9525">
                <a:solidFill>
                  <a:srgbClr val="4EFF2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91" name="Line 67"/>
              <p:cNvSpPr>
                <a:spLocks noChangeShapeType="1"/>
              </p:cNvSpPr>
              <p:nvPr/>
            </p:nvSpPr>
            <p:spPr bwMode="auto">
              <a:xfrm>
                <a:off x="5129" y="876"/>
                <a:ext cx="3" cy="1"/>
              </a:xfrm>
              <a:prstGeom prst="line">
                <a:avLst/>
              </a:prstGeom>
              <a:noFill/>
              <a:ln w="9525">
                <a:solidFill>
                  <a:srgbClr val="4EFF2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92" name="Line 68"/>
              <p:cNvSpPr>
                <a:spLocks noChangeShapeType="1"/>
              </p:cNvSpPr>
              <p:nvPr/>
            </p:nvSpPr>
            <p:spPr bwMode="auto">
              <a:xfrm>
                <a:off x="5142" y="876"/>
                <a:ext cx="1" cy="1"/>
              </a:xfrm>
              <a:prstGeom prst="line">
                <a:avLst/>
              </a:prstGeom>
              <a:noFill/>
              <a:ln w="9525">
                <a:solidFill>
                  <a:srgbClr val="4EFF2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93" name="Line 69"/>
              <p:cNvSpPr>
                <a:spLocks noChangeShapeType="1"/>
              </p:cNvSpPr>
              <p:nvPr/>
            </p:nvSpPr>
            <p:spPr bwMode="auto">
              <a:xfrm>
                <a:off x="5151" y="876"/>
                <a:ext cx="3" cy="1"/>
              </a:xfrm>
              <a:prstGeom prst="line">
                <a:avLst/>
              </a:prstGeom>
              <a:noFill/>
              <a:ln w="9525">
                <a:solidFill>
                  <a:srgbClr val="4EFF2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94" name="Line 70"/>
              <p:cNvSpPr>
                <a:spLocks noChangeShapeType="1"/>
              </p:cNvSpPr>
              <p:nvPr/>
            </p:nvSpPr>
            <p:spPr bwMode="auto">
              <a:xfrm>
                <a:off x="5164" y="876"/>
                <a:ext cx="1" cy="1"/>
              </a:xfrm>
              <a:prstGeom prst="line">
                <a:avLst/>
              </a:prstGeom>
              <a:noFill/>
              <a:ln w="9525">
                <a:solidFill>
                  <a:srgbClr val="4EFF2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95" name="Line 71"/>
              <p:cNvSpPr>
                <a:spLocks noChangeShapeType="1"/>
              </p:cNvSpPr>
              <p:nvPr/>
            </p:nvSpPr>
            <p:spPr bwMode="auto">
              <a:xfrm>
                <a:off x="5173" y="876"/>
                <a:ext cx="3" cy="1"/>
              </a:xfrm>
              <a:prstGeom prst="line">
                <a:avLst/>
              </a:prstGeom>
              <a:noFill/>
              <a:ln w="9525">
                <a:solidFill>
                  <a:srgbClr val="4EFF2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2296" name="Group 72"/>
          <p:cNvGrpSpPr>
            <a:grpSpLocks/>
          </p:cNvGrpSpPr>
          <p:nvPr/>
        </p:nvGrpSpPr>
        <p:grpSpPr bwMode="auto">
          <a:xfrm>
            <a:off x="8018463" y="1147763"/>
            <a:ext cx="728662" cy="1149350"/>
            <a:chOff x="5051" y="723"/>
            <a:chExt cx="459" cy="724"/>
          </a:xfrm>
        </p:grpSpPr>
        <p:sp>
          <p:nvSpPr>
            <p:cNvPr id="52297" name="Freeform 73"/>
            <p:cNvSpPr>
              <a:spLocks/>
            </p:cNvSpPr>
            <p:nvPr/>
          </p:nvSpPr>
          <p:spPr bwMode="auto">
            <a:xfrm>
              <a:off x="5151" y="1204"/>
              <a:ext cx="78" cy="96"/>
            </a:xfrm>
            <a:custGeom>
              <a:avLst/>
              <a:gdLst>
                <a:gd name="T0" fmla="*/ 34 w 78"/>
                <a:gd name="T1" fmla="*/ 0 h 96"/>
                <a:gd name="T2" fmla="*/ 31 w 78"/>
                <a:gd name="T3" fmla="*/ 43 h 96"/>
                <a:gd name="T4" fmla="*/ 25 w 78"/>
                <a:gd name="T5" fmla="*/ 46 h 96"/>
                <a:gd name="T6" fmla="*/ 3 w 78"/>
                <a:gd name="T7" fmla="*/ 62 h 96"/>
                <a:gd name="T8" fmla="*/ 0 w 78"/>
                <a:gd name="T9" fmla="*/ 87 h 96"/>
                <a:gd name="T10" fmla="*/ 22 w 78"/>
                <a:gd name="T11" fmla="*/ 87 h 96"/>
                <a:gd name="T12" fmla="*/ 38 w 78"/>
                <a:gd name="T13" fmla="*/ 87 h 96"/>
                <a:gd name="T14" fmla="*/ 38 w 78"/>
                <a:gd name="T15" fmla="*/ 93 h 96"/>
                <a:gd name="T16" fmla="*/ 62 w 78"/>
                <a:gd name="T17" fmla="*/ 96 h 96"/>
                <a:gd name="T18" fmla="*/ 72 w 78"/>
                <a:gd name="T19" fmla="*/ 96 h 96"/>
                <a:gd name="T20" fmla="*/ 78 w 78"/>
                <a:gd name="T21" fmla="*/ 96 h 96"/>
                <a:gd name="T22" fmla="*/ 78 w 78"/>
                <a:gd name="T23" fmla="*/ 74 h 96"/>
                <a:gd name="T24" fmla="*/ 75 w 78"/>
                <a:gd name="T25" fmla="*/ 68 h 96"/>
                <a:gd name="T26" fmla="*/ 69 w 78"/>
                <a:gd name="T27" fmla="*/ 53 h 96"/>
                <a:gd name="T28" fmla="*/ 72 w 78"/>
                <a:gd name="T29" fmla="*/ 9 h 96"/>
                <a:gd name="T30" fmla="*/ 34 w 78"/>
                <a:gd name="T31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8" h="96">
                  <a:moveTo>
                    <a:pt x="34" y="0"/>
                  </a:moveTo>
                  <a:lnTo>
                    <a:pt x="31" y="43"/>
                  </a:lnTo>
                  <a:lnTo>
                    <a:pt x="25" y="46"/>
                  </a:lnTo>
                  <a:lnTo>
                    <a:pt x="3" y="62"/>
                  </a:lnTo>
                  <a:lnTo>
                    <a:pt x="0" y="87"/>
                  </a:lnTo>
                  <a:lnTo>
                    <a:pt x="22" y="87"/>
                  </a:lnTo>
                  <a:lnTo>
                    <a:pt x="38" y="87"/>
                  </a:lnTo>
                  <a:lnTo>
                    <a:pt x="38" y="93"/>
                  </a:lnTo>
                  <a:lnTo>
                    <a:pt x="62" y="96"/>
                  </a:lnTo>
                  <a:lnTo>
                    <a:pt x="72" y="96"/>
                  </a:lnTo>
                  <a:lnTo>
                    <a:pt x="78" y="96"/>
                  </a:lnTo>
                  <a:lnTo>
                    <a:pt x="78" y="74"/>
                  </a:lnTo>
                  <a:lnTo>
                    <a:pt x="75" y="68"/>
                  </a:lnTo>
                  <a:lnTo>
                    <a:pt x="69" y="53"/>
                  </a:lnTo>
                  <a:lnTo>
                    <a:pt x="72" y="9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22222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98" name="Freeform 74"/>
            <p:cNvSpPr>
              <a:spLocks/>
            </p:cNvSpPr>
            <p:nvPr/>
          </p:nvSpPr>
          <p:spPr bwMode="auto">
            <a:xfrm>
              <a:off x="5151" y="1204"/>
              <a:ext cx="78" cy="96"/>
            </a:xfrm>
            <a:custGeom>
              <a:avLst/>
              <a:gdLst>
                <a:gd name="T0" fmla="*/ 34 w 78"/>
                <a:gd name="T1" fmla="*/ 0 h 96"/>
                <a:gd name="T2" fmla="*/ 31 w 78"/>
                <a:gd name="T3" fmla="*/ 43 h 96"/>
                <a:gd name="T4" fmla="*/ 25 w 78"/>
                <a:gd name="T5" fmla="*/ 46 h 96"/>
                <a:gd name="T6" fmla="*/ 3 w 78"/>
                <a:gd name="T7" fmla="*/ 62 h 96"/>
                <a:gd name="T8" fmla="*/ 0 w 78"/>
                <a:gd name="T9" fmla="*/ 87 h 96"/>
                <a:gd name="T10" fmla="*/ 22 w 78"/>
                <a:gd name="T11" fmla="*/ 87 h 96"/>
                <a:gd name="T12" fmla="*/ 38 w 78"/>
                <a:gd name="T13" fmla="*/ 87 h 96"/>
                <a:gd name="T14" fmla="*/ 38 w 78"/>
                <a:gd name="T15" fmla="*/ 93 h 96"/>
                <a:gd name="T16" fmla="*/ 62 w 78"/>
                <a:gd name="T17" fmla="*/ 96 h 96"/>
                <a:gd name="T18" fmla="*/ 72 w 78"/>
                <a:gd name="T19" fmla="*/ 96 h 96"/>
                <a:gd name="T20" fmla="*/ 78 w 78"/>
                <a:gd name="T21" fmla="*/ 96 h 96"/>
                <a:gd name="T22" fmla="*/ 78 w 78"/>
                <a:gd name="T23" fmla="*/ 74 h 96"/>
                <a:gd name="T24" fmla="*/ 75 w 78"/>
                <a:gd name="T25" fmla="*/ 68 h 96"/>
                <a:gd name="T26" fmla="*/ 69 w 78"/>
                <a:gd name="T27" fmla="*/ 53 h 96"/>
                <a:gd name="T28" fmla="*/ 72 w 78"/>
                <a:gd name="T29" fmla="*/ 9 h 96"/>
                <a:gd name="T30" fmla="*/ 34 w 78"/>
                <a:gd name="T31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8" h="96">
                  <a:moveTo>
                    <a:pt x="34" y="0"/>
                  </a:moveTo>
                  <a:lnTo>
                    <a:pt x="31" y="43"/>
                  </a:lnTo>
                  <a:lnTo>
                    <a:pt x="25" y="46"/>
                  </a:lnTo>
                  <a:lnTo>
                    <a:pt x="3" y="62"/>
                  </a:lnTo>
                  <a:lnTo>
                    <a:pt x="0" y="87"/>
                  </a:lnTo>
                  <a:lnTo>
                    <a:pt x="22" y="87"/>
                  </a:lnTo>
                  <a:lnTo>
                    <a:pt x="38" y="87"/>
                  </a:lnTo>
                  <a:lnTo>
                    <a:pt x="38" y="93"/>
                  </a:lnTo>
                  <a:lnTo>
                    <a:pt x="62" y="96"/>
                  </a:lnTo>
                  <a:lnTo>
                    <a:pt x="72" y="96"/>
                  </a:lnTo>
                  <a:lnTo>
                    <a:pt x="78" y="96"/>
                  </a:lnTo>
                  <a:lnTo>
                    <a:pt x="78" y="74"/>
                  </a:lnTo>
                  <a:lnTo>
                    <a:pt x="75" y="68"/>
                  </a:lnTo>
                  <a:lnTo>
                    <a:pt x="69" y="53"/>
                  </a:lnTo>
                  <a:lnTo>
                    <a:pt x="72" y="9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222222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99" name="Freeform 75"/>
            <p:cNvSpPr>
              <a:spLocks/>
            </p:cNvSpPr>
            <p:nvPr/>
          </p:nvSpPr>
          <p:spPr bwMode="auto">
            <a:xfrm>
              <a:off x="5167" y="1101"/>
              <a:ext cx="124" cy="156"/>
            </a:xfrm>
            <a:custGeom>
              <a:avLst/>
              <a:gdLst>
                <a:gd name="T0" fmla="*/ 124 w 124"/>
                <a:gd name="T1" fmla="*/ 0 h 156"/>
                <a:gd name="T2" fmla="*/ 43 w 124"/>
                <a:gd name="T3" fmla="*/ 3 h 156"/>
                <a:gd name="T4" fmla="*/ 22 w 124"/>
                <a:gd name="T5" fmla="*/ 0 h 156"/>
                <a:gd name="T6" fmla="*/ 9 w 124"/>
                <a:gd name="T7" fmla="*/ 6 h 156"/>
                <a:gd name="T8" fmla="*/ 6 w 124"/>
                <a:gd name="T9" fmla="*/ 18 h 156"/>
                <a:gd name="T10" fmla="*/ 0 w 124"/>
                <a:gd name="T11" fmla="*/ 134 h 156"/>
                <a:gd name="T12" fmla="*/ 9 w 124"/>
                <a:gd name="T13" fmla="*/ 152 h 156"/>
                <a:gd name="T14" fmla="*/ 28 w 124"/>
                <a:gd name="T15" fmla="*/ 156 h 156"/>
                <a:gd name="T16" fmla="*/ 56 w 124"/>
                <a:gd name="T17" fmla="*/ 152 h 156"/>
                <a:gd name="T18" fmla="*/ 65 w 124"/>
                <a:gd name="T19" fmla="*/ 71 h 156"/>
                <a:gd name="T20" fmla="*/ 124 w 124"/>
                <a:gd name="T21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4" h="156">
                  <a:moveTo>
                    <a:pt x="124" y="0"/>
                  </a:moveTo>
                  <a:lnTo>
                    <a:pt x="43" y="3"/>
                  </a:lnTo>
                  <a:lnTo>
                    <a:pt x="22" y="0"/>
                  </a:lnTo>
                  <a:lnTo>
                    <a:pt x="9" y="6"/>
                  </a:lnTo>
                  <a:lnTo>
                    <a:pt x="6" y="18"/>
                  </a:lnTo>
                  <a:lnTo>
                    <a:pt x="0" y="134"/>
                  </a:lnTo>
                  <a:lnTo>
                    <a:pt x="9" y="152"/>
                  </a:lnTo>
                  <a:lnTo>
                    <a:pt x="28" y="156"/>
                  </a:lnTo>
                  <a:lnTo>
                    <a:pt x="56" y="152"/>
                  </a:lnTo>
                  <a:lnTo>
                    <a:pt x="65" y="71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A5A58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300" name="Freeform 76"/>
            <p:cNvSpPr>
              <a:spLocks/>
            </p:cNvSpPr>
            <p:nvPr/>
          </p:nvSpPr>
          <p:spPr bwMode="auto">
            <a:xfrm>
              <a:off x="5167" y="1101"/>
              <a:ext cx="124" cy="156"/>
            </a:xfrm>
            <a:custGeom>
              <a:avLst/>
              <a:gdLst>
                <a:gd name="T0" fmla="*/ 124 w 124"/>
                <a:gd name="T1" fmla="*/ 0 h 156"/>
                <a:gd name="T2" fmla="*/ 43 w 124"/>
                <a:gd name="T3" fmla="*/ 3 h 156"/>
                <a:gd name="T4" fmla="*/ 22 w 124"/>
                <a:gd name="T5" fmla="*/ 0 h 156"/>
                <a:gd name="T6" fmla="*/ 9 w 124"/>
                <a:gd name="T7" fmla="*/ 6 h 156"/>
                <a:gd name="T8" fmla="*/ 6 w 124"/>
                <a:gd name="T9" fmla="*/ 18 h 156"/>
                <a:gd name="T10" fmla="*/ 0 w 124"/>
                <a:gd name="T11" fmla="*/ 134 h 156"/>
                <a:gd name="T12" fmla="*/ 9 w 124"/>
                <a:gd name="T13" fmla="*/ 152 h 156"/>
                <a:gd name="T14" fmla="*/ 28 w 124"/>
                <a:gd name="T15" fmla="*/ 156 h 156"/>
                <a:gd name="T16" fmla="*/ 56 w 124"/>
                <a:gd name="T17" fmla="*/ 152 h 156"/>
                <a:gd name="T18" fmla="*/ 65 w 124"/>
                <a:gd name="T19" fmla="*/ 71 h 156"/>
                <a:gd name="T20" fmla="*/ 124 w 124"/>
                <a:gd name="T21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4" h="156">
                  <a:moveTo>
                    <a:pt x="124" y="0"/>
                  </a:moveTo>
                  <a:lnTo>
                    <a:pt x="43" y="3"/>
                  </a:lnTo>
                  <a:lnTo>
                    <a:pt x="22" y="0"/>
                  </a:lnTo>
                  <a:lnTo>
                    <a:pt x="9" y="6"/>
                  </a:lnTo>
                  <a:lnTo>
                    <a:pt x="6" y="18"/>
                  </a:lnTo>
                  <a:lnTo>
                    <a:pt x="0" y="134"/>
                  </a:lnTo>
                  <a:lnTo>
                    <a:pt x="9" y="152"/>
                  </a:lnTo>
                  <a:lnTo>
                    <a:pt x="28" y="156"/>
                  </a:lnTo>
                  <a:lnTo>
                    <a:pt x="56" y="152"/>
                  </a:lnTo>
                  <a:lnTo>
                    <a:pt x="65" y="71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A5A585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301" name="Freeform 77"/>
            <p:cNvSpPr>
              <a:spLocks/>
            </p:cNvSpPr>
            <p:nvPr/>
          </p:nvSpPr>
          <p:spPr bwMode="auto">
            <a:xfrm>
              <a:off x="5192" y="963"/>
              <a:ext cx="84" cy="35"/>
            </a:xfrm>
            <a:custGeom>
              <a:avLst/>
              <a:gdLst>
                <a:gd name="T0" fmla="*/ 84 w 84"/>
                <a:gd name="T1" fmla="*/ 13 h 35"/>
                <a:gd name="T2" fmla="*/ 59 w 84"/>
                <a:gd name="T3" fmla="*/ 13 h 35"/>
                <a:gd name="T4" fmla="*/ 37 w 84"/>
                <a:gd name="T5" fmla="*/ 0 h 35"/>
                <a:gd name="T6" fmla="*/ 12 w 84"/>
                <a:gd name="T7" fmla="*/ 7 h 35"/>
                <a:gd name="T8" fmla="*/ 6 w 84"/>
                <a:gd name="T9" fmla="*/ 10 h 35"/>
                <a:gd name="T10" fmla="*/ 0 w 84"/>
                <a:gd name="T11" fmla="*/ 16 h 35"/>
                <a:gd name="T12" fmla="*/ 3 w 84"/>
                <a:gd name="T13" fmla="*/ 32 h 35"/>
                <a:gd name="T14" fmla="*/ 6 w 84"/>
                <a:gd name="T15" fmla="*/ 32 h 35"/>
                <a:gd name="T16" fmla="*/ 9 w 84"/>
                <a:gd name="T17" fmla="*/ 22 h 35"/>
                <a:gd name="T18" fmla="*/ 12 w 84"/>
                <a:gd name="T19" fmla="*/ 16 h 35"/>
                <a:gd name="T20" fmla="*/ 28 w 84"/>
                <a:gd name="T21" fmla="*/ 22 h 35"/>
                <a:gd name="T22" fmla="*/ 15 w 84"/>
                <a:gd name="T23" fmla="*/ 25 h 35"/>
                <a:gd name="T24" fmla="*/ 12 w 84"/>
                <a:gd name="T25" fmla="*/ 25 h 35"/>
                <a:gd name="T26" fmla="*/ 12 w 84"/>
                <a:gd name="T27" fmla="*/ 32 h 35"/>
                <a:gd name="T28" fmla="*/ 40 w 84"/>
                <a:gd name="T29" fmla="*/ 35 h 35"/>
                <a:gd name="T30" fmla="*/ 62 w 84"/>
                <a:gd name="T31" fmla="*/ 32 h 35"/>
                <a:gd name="T32" fmla="*/ 78 w 84"/>
                <a:gd name="T33" fmla="*/ 32 h 35"/>
                <a:gd name="T34" fmla="*/ 84 w 84"/>
                <a:gd name="T35" fmla="*/ 1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4" h="35">
                  <a:moveTo>
                    <a:pt x="84" y="13"/>
                  </a:moveTo>
                  <a:lnTo>
                    <a:pt x="59" y="13"/>
                  </a:lnTo>
                  <a:lnTo>
                    <a:pt x="37" y="0"/>
                  </a:lnTo>
                  <a:lnTo>
                    <a:pt x="12" y="7"/>
                  </a:lnTo>
                  <a:lnTo>
                    <a:pt x="6" y="10"/>
                  </a:lnTo>
                  <a:lnTo>
                    <a:pt x="0" y="16"/>
                  </a:lnTo>
                  <a:lnTo>
                    <a:pt x="3" y="32"/>
                  </a:lnTo>
                  <a:lnTo>
                    <a:pt x="6" y="32"/>
                  </a:lnTo>
                  <a:lnTo>
                    <a:pt x="9" y="22"/>
                  </a:lnTo>
                  <a:lnTo>
                    <a:pt x="12" y="16"/>
                  </a:lnTo>
                  <a:lnTo>
                    <a:pt x="28" y="22"/>
                  </a:lnTo>
                  <a:lnTo>
                    <a:pt x="15" y="25"/>
                  </a:lnTo>
                  <a:lnTo>
                    <a:pt x="12" y="25"/>
                  </a:lnTo>
                  <a:lnTo>
                    <a:pt x="12" y="32"/>
                  </a:lnTo>
                  <a:lnTo>
                    <a:pt x="40" y="35"/>
                  </a:lnTo>
                  <a:lnTo>
                    <a:pt x="62" y="32"/>
                  </a:lnTo>
                  <a:lnTo>
                    <a:pt x="78" y="32"/>
                  </a:lnTo>
                  <a:lnTo>
                    <a:pt x="84" y="13"/>
                  </a:lnTo>
                  <a:close/>
                </a:path>
              </a:pathLst>
            </a:custGeom>
            <a:solidFill>
              <a:srgbClr val="FFC2A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302" name="Freeform 78"/>
            <p:cNvSpPr>
              <a:spLocks/>
            </p:cNvSpPr>
            <p:nvPr/>
          </p:nvSpPr>
          <p:spPr bwMode="auto">
            <a:xfrm>
              <a:off x="5192" y="963"/>
              <a:ext cx="84" cy="35"/>
            </a:xfrm>
            <a:custGeom>
              <a:avLst/>
              <a:gdLst>
                <a:gd name="T0" fmla="*/ 84 w 84"/>
                <a:gd name="T1" fmla="*/ 13 h 35"/>
                <a:gd name="T2" fmla="*/ 59 w 84"/>
                <a:gd name="T3" fmla="*/ 13 h 35"/>
                <a:gd name="T4" fmla="*/ 37 w 84"/>
                <a:gd name="T5" fmla="*/ 0 h 35"/>
                <a:gd name="T6" fmla="*/ 12 w 84"/>
                <a:gd name="T7" fmla="*/ 7 h 35"/>
                <a:gd name="T8" fmla="*/ 6 w 84"/>
                <a:gd name="T9" fmla="*/ 10 h 35"/>
                <a:gd name="T10" fmla="*/ 0 w 84"/>
                <a:gd name="T11" fmla="*/ 16 h 35"/>
                <a:gd name="T12" fmla="*/ 3 w 84"/>
                <a:gd name="T13" fmla="*/ 32 h 35"/>
                <a:gd name="T14" fmla="*/ 6 w 84"/>
                <a:gd name="T15" fmla="*/ 32 h 35"/>
                <a:gd name="T16" fmla="*/ 9 w 84"/>
                <a:gd name="T17" fmla="*/ 22 h 35"/>
                <a:gd name="T18" fmla="*/ 12 w 84"/>
                <a:gd name="T19" fmla="*/ 16 h 35"/>
                <a:gd name="T20" fmla="*/ 28 w 84"/>
                <a:gd name="T21" fmla="*/ 22 h 35"/>
                <a:gd name="T22" fmla="*/ 15 w 84"/>
                <a:gd name="T23" fmla="*/ 25 h 35"/>
                <a:gd name="T24" fmla="*/ 12 w 84"/>
                <a:gd name="T25" fmla="*/ 25 h 35"/>
                <a:gd name="T26" fmla="*/ 12 w 84"/>
                <a:gd name="T27" fmla="*/ 32 h 35"/>
                <a:gd name="T28" fmla="*/ 40 w 84"/>
                <a:gd name="T29" fmla="*/ 35 h 35"/>
                <a:gd name="T30" fmla="*/ 62 w 84"/>
                <a:gd name="T31" fmla="*/ 32 h 35"/>
                <a:gd name="T32" fmla="*/ 78 w 84"/>
                <a:gd name="T33" fmla="*/ 32 h 35"/>
                <a:gd name="T34" fmla="*/ 84 w 84"/>
                <a:gd name="T35" fmla="*/ 1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4" h="35">
                  <a:moveTo>
                    <a:pt x="84" y="13"/>
                  </a:moveTo>
                  <a:lnTo>
                    <a:pt x="59" y="13"/>
                  </a:lnTo>
                  <a:lnTo>
                    <a:pt x="37" y="0"/>
                  </a:lnTo>
                  <a:lnTo>
                    <a:pt x="12" y="7"/>
                  </a:lnTo>
                  <a:lnTo>
                    <a:pt x="6" y="10"/>
                  </a:lnTo>
                  <a:lnTo>
                    <a:pt x="0" y="16"/>
                  </a:lnTo>
                  <a:lnTo>
                    <a:pt x="3" y="32"/>
                  </a:lnTo>
                  <a:lnTo>
                    <a:pt x="6" y="32"/>
                  </a:lnTo>
                  <a:lnTo>
                    <a:pt x="9" y="22"/>
                  </a:lnTo>
                  <a:lnTo>
                    <a:pt x="12" y="16"/>
                  </a:lnTo>
                  <a:lnTo>
                    <a:pt x="28" y="22"/>
                  </a:lnTo>
                  <a:lnTo>
                    <a:pt x="15" y="25"/>
                  </a:lnTo>
                  <a:lnTo>
                    <a:pt x="12" y="25"/>
                  </a:lnTo>
                  <a:lnTo>
                    <a:pt x="12" y="32"/>
                  </a:lnTo>
                  <a:lnTo>
                    <a:pt x="40" y="35"/>
                  </a:lnTo>
                  <a:lnTo>
                    <a:pt x="62" y="32"/>
                  </a:lnTo>
                  <a:lnTo>
                    <a:pt x="78" y="32"/>
                  </a:lnTo>
                  <a:lnTo>
                    <a:pt x="84" y="13"/>
                  </a:lnTo>
                  <a:close/>
                </a:path>
              </a:pathLst>
            </a:custGeom>
            <a:solidFill>
              <a:srgbClr val="FFC2AA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303" name="Freeform 79"/>
            <p:cNvSpPr>
              <a:spLocks/>
            </p:cNvSpPr>
            <p:nvPr/>
          </p:nvSpPr>
          <p:spPr bwMode="auto">
            <a:xfrm>
              <a:off x="5251" y="970"/>
              <a:ext cx="109" cy="46"/>
            </a:xfrm>
            <a:custGeom>
              <a:avLst/>
              <a:gdLst>
                <a:gd name="T0" fmla="*/ 109 w 109"/>
                <a:gd name="T1" fmla="*/ 0 h 46"/>
                <a:gd name="T2" fmla="*/ 6 w 109"/>
                <a:gd name="T3" fmla="*/ 3 h 46"/>
                <a:gd name="T4" fmla="*/ 0 w 109"/>
                <a:gd name="T5" fmla="*/ 12 h 46"/>
                <a:gd name="T6" fmla="*/ 0 w 109"/>
                <a:gd name="T7" fmla="*/ 31 h 46"/>
                <a:gd name="T8" fmla="*/ 81 w 109"/>
                <a:gd name="T9" fmla="*/ 46 h 46"/>
                <a:gd name="T10" fmla="*/ 109 w 109"/>
                <a:gd name="T11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9" h="46">
                  <a:moveTo>
                    <a:pt x="109" y="0"/>
                  </a:moveTo>
                  <a:lnTo>
                    <a:pt x="6" y="3"/>
                  </a:lnTo>
                  <a:lnTo>
                    <a:pt x="0" y="12"/>
                  </a:lnTo>
                  <a:lnTo>
                    <a:pt x="0" y="31"/>
                  </a:lnTo>
                  <a:lnTo>
                    <a:pt x="81" y="46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rgbClr val="A5A58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304" name="Freeform 80"/>
            <p:cNvSpPr>
              <a:spLocks/>
            </p:cNvSpPr>
            <p:nvPr/>
          </p:nvSpPr>
          <p:spPr bwMode="auto">
            <a:xfrm>
              <a:off x="5251" y="970"/>
              <a:ext cx="109" cy="46"/>
            </a:xfrm>
            <a:custGeom>
              <a:avLst/>
              <a:gdLst>
                <a:gd name="T0" fmla="*/ 109 w 109"/>
                <a:gd name="T1" fmla="*/ 0 h 46"/>
                <a:gd name="T2" fmla="*/ 6 w 109"/>
                <a:gd name="T3" fmla="*/ 3 h 46"/>
                <a:gd name="T4" fmla="*/ 0 w 109"/>
                <a:gd name="T5" fmla="*/ 12 h 46"/>
                <a:gd name="T6" fmla="*/ 0 w 109"/>
                <a:gd name="T7" fmla="*/ 31 h 46"/>
                <a:gd name="T8" fmla="*/ 81 w 109"/>
                <a:gd name="T9" fmla="*/ 46 h 46"/>
                <a:gd name="T10" fmla="*/ 109 w 109"/>
                <a:gd name="T11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9" h="46">
                  <a:moveTo>
                    <a:pt x="109" y="0"/>
                  </a:moveTo>
                  <a:lnTo>
                    <a:pt x="6" y="3"/>
                  </a:lnTo>
                  <a:lnTo>
                    <a:pt x="0" y="12"/>
                  </a:lnTo>
                  <a:lnTo>
                    <a:pt x="0" y="31"/>
                  </a:lnTo>
                  <a:lnTo>
                    <a:pt x="81" y="46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rgbClr val="A5A585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305" name="Freeform 81"/>
            <p:cNvSpPr>
              <a:spLocks/>
            </p:cNvSpPr>
            <p:nvPr/>
          </p:nvSpPr>
          <p:spPr bwMode="auto">
            <a:xfrm>
              <a:off x="5051" y="1260"/>
              <a:ext cx="119" cy="96"/>
            </a:xfrm>
            <a:custGeom>
              <a:avLst/>
              <a:gdLst>
                <a:gd name="T0" fmla="*/ 60 w 119"/>
                <a:gd name="T1" fmla="*/ 0 h 96"/>
                <a:gd name="T2" fmla="*/ 66 w 119"/>
                <a:gd name="T3" fmla="*/ 31 h 96"/>
                <a:gd name="T4" fmla="*/ 56 w 119"/>
                <a:gd name="T5" fmla="*/ 31 h 96"/>
                <a:gd name="T6" fmla="*/ 38 w 119"/>
                <a:gd name="T7" fmla="*/ 43 h 96"/>
                <a:gd name="T8" fmla="*/ 13 w 119"/>
                <a:gd name="T9" fmla="*/ 43 h 96"/>
                <a:gd name="T10" fmla="*/ 3 w 119"/>
                <a:gd name="T11" fmla="*/ 46 h 96"/>
                <a:gd name="T12" fmla="*/ 0 w 119"/>
                <a:gd name="T13" fmla="*/ 56 h 96"/>
                <a:gd name="T14" fmla="*/ 3 w 119"/>
                <a:gd name="T15" fmla="*/ 65 h 96"/>
                <a:gd name="T16" fmla="*/ 28 w 119"/>
                <a:gd name="T17" fmla="*/ 81 h 96"/>
                <a:gd name="T18" fmla="*/ 38 w 119"/>
                <a:gd name="T19" fmla="*/ 84 h 96"/>
                <a:gd name="T20" fmla="*/ 53 w 119"/>
                <a:gd name="T21" fmla="*/ 84 h 96"/>
                <a:gd name="T22" fmla="*/ 78 w 119"/>
                <a:gd name="T23" fmla="*/ 87 h 96"/>
                <a:gd name="T24" fmla="*/ 78 w 119"/>
                <a:gd name="T25" fmla="*/ 96 h 96"/>
                <a:gd name="T26" fmla="*/ 88 w 119"/>
                <a:gd name="T27" fmla="*/ 96 h 96"/>
                <a:gd name="T28" fmla="*/ 100 w 119"/>
                <a:gd name="T29" fmla="*/ 96 h 96"/>
                <a:gd name="T30" fmla="*/ 109 w 119"/>
                <a:gd name="T31" fmla="*/ 93 h 96"/>
                <a:gd name="T32" fmla="*/ 119 w 119"/>
                <a:gd name="T33" fmla="*/ 87 h 96"/>
                <a:gd name="T34" fmla="*/ 119 w 119"/>
                <a:gd name="T35" fmla="*/ 71 h 96"/>
                <a:gd name="T36" fmla="*/ 113 w 119"/>
                <a:gd name="T37" fmla="*/ 56 h 96"/>
                <a:gd name="T38" fmla="*/ 109 w 119"/>
                <a:gd name="T39" fmla="*/ 46 h 96"/>
                <a:gd name="T40" fmla="*/ 103 w 119"/>
                <a:gd name="T41" fmla="*/ 37 h 96"/>
                <a:gd name="T42" fmla="*/ 97 w 119"/>
                <a:gd name="T43" fmla="*/ 6 h 96"/>
                <a:gd name="T44" fmla="*/ 60 w 119"/>
                <a:gd name="T45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9" h="96">
                  <a:moveTo>
                    <a:pt x="60" y="0"/>
                  </a:moveTo>
                  <a:lnTo>
                    <a:pt x="66" y="31"/>
                  </a:lnTo>
                  <a:lnTo>
                    <a:pt x="56" y="31"/>
                  </a:lnTo>
                  <a:lnTo>
                    <a:pt x="38" y="43"/>
                  </a:lnTo>
                  <a:lnTo>
                    <a:pt x="13" y="43"/>
                  </a:lnTo>
                  <a:lnTo>
                    <a:pt x="3" y="46"/>
                  </a:lnTo>
                  <a:lnTo>
                    <a:pt x="0" y="56"/>
                  </a:lnTo>
                  <a:lnTo>
                    <a:pt x="3" y="65"/>
                  </a:lnTo>
                  <a:lnTo>
                    <a:pt x="28" y="81"/>
                  </a:lnTo>
                  <a:lnTo>
                    <a:pt x="38" y="84"/>
                  </a:lnTo>
                  <a:lnTo>
                    <a:pt x="53" y="84"/>
                  </a:lnTo>
                  <a:lnTo>
                    <a:pt x="78" y="87"/>
                  </a:lnTo>
                  <a:lnTo>
                    <a:pt x="78" y="96"/>
                  </a:lnTo>
                  <a:lnTo>
                    <a:pt x="88" y="96"/>
                  </a:lnTo>
                  <a:lnTo>
                    <a:pt x="100" y="96"/>
                  </a:lnTo>
                  <a:lnTo>
                    <a:pt x="109" y="93"/>
                  </a:lnTo>
                  <a:lnTo>
                    <a:pt x="119" y="87"/>
                  </a:lnTo>
                  <a:lnTo>
                    <a:pt x="119" y="71"/>
                  </a:lnTo>
                  <a:lnTo>
                    <a:pt x="113" y="56"/>
                  </a:lnTo>
                  <a:lnTo>
                    <a:pt x="109" y="46"/>
                  </a:lnTo>
                  <a:lnTo>
                    <a:pt x="103" y="37"/>
                  </a:lnTo>
                  <a:lnTo>
                    <a:pt x="97" y="6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22222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306" name="Freeform 82"/>
            <p:cNvSpPr>
              <a:spLocks/>
            </p:cNvSpPr>
            <p:nvPr/>
          </p:nvSpPr>
          <p:spPr bwMode="auto">
            <a:xfrm>
              <a:off x="5051" y="1260"/>
              <a:ext cx="119" cy="96"/>
            </a:xfrm>
            <a:custGeom>
              <a:avLst/>
              <a:gdLst>
                <a:gd name="T0" fmla="*/ 60 w 119"/>
                <a:gd name="T1" fmla="*/ 0 h 96"/>
                <a:gd name="T2" fmla="*/ 66 w 119"/>
                <a:gd name="T3" fmla="*/ 31 h 96"/>
                <a:gd name="T4" fmla="*/ 56 w 119"/>
                <a:gd name="T5" fmla="*/ 31 h 96"/>
                <a:gd name="T6" fmla="*/ 38 w 119"/>
                <a:gd name="T7" fmla="*/ 43 h 96"/>
                <a:gd name="T8" fmla="*/ 13 w 119"/>
                <a:gd name="T9" fmla="*/ 43 h 96"/>
                <a:gd name="T10" fmla="*/ 3 w 119"/>
                <a:gd name="T11" fmla="*/ 46 h 96"/>
                <a:gd name="T12" fmla="*/ 0 w 119"/>
                <a:gd name="T13" fmla="*/ 56 h 96"/>
                <a:gd name="T14" fmla="*/ 3 w 119"/>
                <a:gd name="T15" fmla="*/ 65 h 96"/>
                <a:gd name="T16" fmla="*/ 28 w 119"/>
                <a:gd name="T17" fmla="*/ 81 h 96"/>
                <a:gd name="T18" fmla="*/ 38 w 119"/>
                <a:gd name="T19" fmla="*/ 84 h 96"/>
                <a:gd name="T20" fmla="*/ 53 w 119"/>
                <a:gd name="T21" fmla="*/ 84 h 96"/>
                <a:gd name="T22" fmla="*/ 78 w 119"/>
                <a:gd name="T23" fmla="*/ 87 h 96"/>
                <a:gd name="T24" fmla="*/ 78 w 119"/>
                <a:gd name="T25" fmla="*/ 96 h 96"/>
                <a:gd name="T26" fmla="*/ 88 w 119"/>
                <a:gd name="T27" fmla="*/ 96 h 96"/>
                <a:gd name="T28" fmla="*/ 100 w 119"/>
                <a:gd name="T29" fmla="*/ 96 h 96"/>
                <a:gd name="T30" fmla="*/ 109 w 119"/>
                <a:gd name="T31" fmla="*/ 93 h 96"/>
                <a:gd name="T32" fmla="*/ 119 w 119"/>
                <a:gd name="T33" fmla="*/ 87 h 96"/>
                <a:gd name="T34" fmla="*/ 119 w 119"/>
                <a:gd name="T35" fmla="*/ 71 h 96"/>
                <a:gd name="T36" fmla="*/ 113 w 119"/>
                <a:gd name="T37" fmla="*/ 56 h 96"/>
                <a:gd name="T38" fmla="*/ 109 w 119"/>
                <a:gd name="T39" fmla="*/ 46 h 96"/>
                <a:gd name="T40" fmla="*/ 103 w 119"/>
                <a:gd name="T41" fmla="*/ 37 h 96"/>
                <a:gd name="T42" fmla="*/ 97 w 119"/>
                <a:gd name="T43" fmla="*/ 6 h 96"/>
                <a:gd name="T44" fmla="*/ 60 w 119"/>
                <a:gd name="T45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9" h="96">
                  <a:moveTo>
                    <a:pt x="60" y="0"/>
                  </a:moveTo>
                  <a:lnTo>
                    <a:pt x="66" y="31"/>
                  </a:lnTo>
                  <a:lnTo>
                    <a:pt x="56" y="31"/>
                  </a:lnTo>
                  <a:lnTo>
                    <a:pt x="38" y="43"/>
                  </a:lnTo>
                  <a:lnTo>
                    <a:pt x="13" y="43"/>
                  </a:lnTo>
                  <a:lnTo>
                    <a:pt x="3" y="46"/>
                  </a:lnTo>
                  <a:lnTo>
                    <a:pt x="0" y="56"/>
                  </a:lnTo>
                  <a:lnTo>
                    <a:pt x="3" y="65"/>
                  </a:lnTo>
                  <a:lnTo>
                    <a:pt x="28" y="81"/>
                  </a:lnTo>
                  <a:lnTo>
                    <a:pt x="38" y="84"/>
                  </a:lnTo>
                  <a:lnTo>
                    <a:pt x="53" y="84"/>
                  </a:lnTo>
                  <a:lnTo>
                    <a:pt x="78" y="87"/>
                  </a:lnTo>
                  <a:lnTo>
                    <a:pt x="78" y="96"/>
                  </a:lnTo>
                  <a:lnTo>
                    <a:pt x="88" y="96"/>
                  </a:lnTo>
                  <a:lnTo>
                    <a:pt x="100" y="96"/>
                  </a:lnTo>
                  <a:lnTo>
                    <a:pt x="109" y="93"/>
                  </a:lnTo>
                  <a:lnTo>
                    <a:pt x="119" y="87"/>
                  </a:lnTo>
                  <a:lnTo>
                    <a:pt x="119" y="71"/>
                  </a:lnTo>
                  <a:lnTo>
                    <a:pt x="113" y="56"/>
                  </a:lnTo>
                  <a:lnTo>
                    <a:pt x="109" y="46"/>
                  </a:lnTo>
                  <a:lnTo>
                    <a:pt x="103" y="37"/>
                  </a:lnTo>
                  <a:lnTo>
                    <a:pt x="97" y="6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222222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307" name="Freeform 83"/>
            <p:cNvSpPr>
              <a:spLocks/>
            </p:cNvSpPr>
            <p:nvPr/>
          </p:nvSpPr>
          <p:spPr bwMode="auto">
            <a:xfrm>
              <a:off x="5170" y="1182"/>
              <a:ext cx="165" cy="78"/>
            </a:xfrm>
            <a:custGeom>
              <a:avLst/>
              <a:gdLst>
                <a:gd name="T0" fmla="*/ 165 w 165"/>
                <a:gd name="T1" fmla="*/ 56 h 78"/>
                <a:gd name="T2" fmla="*/ 3 w 165"/>
                <a:gd name="T3" fmla="*/ 0 h 78"/>
                <a:gd name="T4" fmla="*/ 0 w 165"/>
                <a:gd name="T5" fmla="*/ 6 h 78"/>
                <a:gd name="T6" fmla="*/ 0 w 165"/>
                <a:gd name="T7" fmla="*/ 6 h 78"/>
                <a:gd name="T8" fmla="*/ 0 w 165"/>
                <a:gd name="T9" fmla="*/ 6 h 78"/>
                <a:gd name="T10" fmla="*/ 0 w 165"/>
                <a:gd name="T11" fmla="*/ 15 h 78"/>
                <a:gd name="T12" fmla="*/ 0 w 165"/>
                <a:gd name="T13" fmla="*/ 15 h 78"/>
                <a:gd name="T14" fmla="*/ 3 w 165"/>
                <a:gd name="T15" fmla="*/ 22 h 78"/>
                <a:gd name="T16" fmla="*/ 159 w 165"/>
                <a:gd name="T17" fmla="*/ 78 h 78"/>
                <a:gd name="T18" fmla="*/ 165 w 165"/>
                <a:gd name="T19" fmla="*/ 56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5" h="78">
                  <a:moveTo>
                    <a:pt x="165" y="56"/>
                  </a:moveTo>
                  <a:lnTo>
                    <a:pt x="3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3" y="22"/>
                  </a:lnTo>
                  <a:lnTo>
                    <a:pt x="159" y="78"/>
                  </a:lnTo>
                  <a:lnTo>
                    <a:pt x="165" y="56"/>
                  </a:lnTo>
                  <a:close/>
                </a:path>
              </a:pathLst>
            </a:custGeom>
            <a:solidFill>
              <a:srgbClr val="00807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308" name="Freeform 84"/>
            <p:cNvSpPr>
              <a:spLocks/>
            </p:cNvSpPr>
            <p:nvPr/>
          </p:nvSpPr>
          <p:spPr bwMode="auto">
            <a:xfrm>
              <a:off x="5170" y="1182"/>
              <a:ext cx="165" cy="78"/>
            </a:xfrm>
            <a:custGeom>
              <a:avLst/>
              <a:gdLst>
                <a:gd name="T0" fmla="*/ 165 w 165"/>
                <a:gd name="T1" fmla="*/ 56 h 78"/>
                <a:gd name="T2" fmla="*/ 3 w 165"/>
                <a:gd name="T3" fmla="*/ 0 h 78"/>
                <a:gd name="T4" fmla="*/ 0 w 165"/>
                <a:gd name="T5" fmla="*/ 6 h 78"/>
                <a:gd name="T6" fmla="*/ 0 w 165"/>
                <a:gd name="T7" fmla="*/ 15 h 78"/>
                <a:gd name="T8" fmla="*/ 3 w 165"/>
                <a:gd name="T9" fmla="*/ 22 h 78"/>
                <a:gd name="T10" fmla="*/ 159 w 165"/>
                <a:gd name="T11" fmla="*/ 78 h 78"/>
                <a:gd name="T12" fmla="*/ 165 w 165"/>
                <a:gd name="T13" fmla="*/ 56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" h="78">
                  <a:moveTo>
                    <a:pt x="165" y="56"/>
                  </a:moveTo>
                  <a:lnTo>
                    <a:pt x="3" y="0"/>
                  </a:lnTo>
                  <a:lnTo>
                    <a:pt x="0" y="6"/>
                  </a:lnTo>
                  <a:lnTo>
                    <a:pt x="0" y="15"/>
                  </a:lnTo>
                  <a:lnTo>
                    <a:pt x="3" y="22"/>
                  </a:lnTo>
                  <a:lnTo>
                    <a:pt x="159" y="78"/>
                  </a:lnTo>
                  <a:lnTo>
                    <a:pt x="165" y="56"/>
                  </a:lnTo>
                  <a:close/>
                </a:path>
              </a:pathLst>
            </a:custGeom>
            <a:solidFill>
              <a:srgbClr val="008077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309" name="Freeform 85"/>
            <p:cNvSpPr>
              <a:spLocks/>
            </p:cNvSpPr>
            <p:nvPr/>
          </p:nvSpPr>
          <p:spPr bwMode="auto">
            <a:xfrm>
              <a:off x="5217" y="1241"/>
              <a:ext cx="234" cy="206"/>
            </a:xfrm>
            <a:custGeom>
              <a:avLst/>
              <a:gdLst>
                <a:gd name="T0" fmla="*/ 90 w 234"/>
                <a:gd name="T1" fmla="*/ 0 h 206"/>
                <a:gd name="T2" fmla="*/ 90 w 234"/>
                <a:gd name="T3" fmla="*/ 69 h 206"/>
                <a:gd name="T4" fmla="*/ 9 w 234"/>
                <a:gd name="T5" fmla="*/ 37 h 206"/>
                <a:gd name="T6" fmla="*/ 3 w 234"/>
                <a:gd name="T7" fmla="*/ 41 h 206"/>
                <a:gd name="T8" fmla="*/ 0 w 234"/>
                <a:gd name="T9" fmla="*/ 62 h 206"/>
                <a:gd name="T10" fmla="*/ 6 w 234"/>
                <a:gd name="T11" fmla="*/ 62 h 206"/>
                <a:gd name="T12" fmla="*/ 6 w 234"/>
                <a:gd name="T13" fmla="*/ 72 h 206"/>
                <a:gd name="T14" fmla="*/ 9 w 234"/>
                <a:gd name="T15" fmla="*/ 78 h 206"/>
                <a:gd name="T16" fmla="*/ 12 w 234"/>
                <a:gd name="T17" fmla="*/ 78 h 206"/>
                <a:gd name="T18" fmla="*/ 18 w 234"/>
                <a:gd name="T19" fmla="*/ 75 h 206"/>
                <a:gd name="T20" fmla="*/ 21 w 234"/>
                <a:gd name="T21" fmla="*/ 69 h 206"/>
                <a:gd name="T22" fmla="*/ 21 w 234"/>
                <a:gd name="T23" fmla="*/ 62 h 206"/>
                <a:gd name="T24" fmla="*/ 84 w 234"/>
                <a:gd name="T25" fmla="*/ 87 h 206"/>
                <a:gd name="T26" fmla="*/ 28 w 234"/>
                <a:gd name="T27" fmla="*/ 150 h 206"/>
                <a:gd name="T28" fmla="*/ 25 w 234"/>
                <a:gd name="T29" fmla="*/ 175 h 206"/>
                <a:gd name="T30" fmla="*/ 28 w 234"/>
                <a:gd name="T31" fmla="*/ 184 h 206"/>
                <a:gd name="T32" fmla="*/ 28 w 234"/>
                <a:gd name="T33" fmla="*/ 190 h 206"/>
                <a:gd name="T34" fmla="*/ 31 w 234"/>
                <a:gd name="T35" fmla="*/ 200 h 206"/>
                <a:gd name="T36" fmla="*/ 34 w 234"/>
                <a:gd name="T37" fmla="*/ 203 h 206"/>
                <a:gd name="T38" fmla="*/ 37 w 234"/>
                <a:gd name="T39" fmla="*/ 203 h 206"/>
                <a:gd name="T40" fmla="*/ 43 w 234"/>
                <a:gd name="T41" fmla="*/ 206 h 206"/>
                <a:gd name="T42" fmla="*/ 46 w 234"/>
                <a:gd name="T43" fmla="*/ 203 h 206"/>
                <a:gd name="T44" fmla="*/ 49 w 234"/>
                <a:gd name="T45" fmla="*/ 193 h 206"/>
                <a:gd name="T46" fmla="*/ 53 w 234"/>
                <a:gd name="T47" fmla="*/ 190 h 206"/>
                <a:gd name="T48" fmla="*/ 46 w 234"/>
                <a:gd name="T49" fmla="*/ 184 h 206"/>
                <a:gd name="T50" fmla="*/ 43 w 234"/>
                <a:gd name="T51" fmla="*/ 181 h 206"/>
                <a:gd name="T52" fmla="*/ 43 w 234"/>
                <a:gd name="T53" fmla="*/ 175 h 206"/>
                <a:gd name="T54" fmla="*/ 40 w 234"/>
                <a:gd name="T55" fmla="*/ 175 h 206"/>
                <a:gd name="T56" fmla="*/ 37 w 234"/>
                <a:gd name="T57" fmla="*/ 168 h 206"/>
                <a:gd name="T58" fmla="*/ 103 w 234"/>
                <a:gd name="T59" fmla="*/ 94 h 206"/>
                <a:gd name="T60" fmla="*/ 212 w 234"/>
                <a:gd name="T61" fmla="*/ 156 h 206"/>
                <a:gd name="T62" fmla="*/ 212 w 234"/>
                <a:gd name="T63" fmla="*/ 165 h 206"/>
                <a:gd name="T64" fmla="*/ 215 w 234"/>
                <a:gd name="T65" fmla="*/ 168 h 206"/>
                <a:gd name="T66" fmla="*/ 215 w 234"/>
                <a:gd name="T67" fmla="*/ 184 h 206"/>
                <a:gd name="T68" fmla="*/ 218 w 234"/>
                <a:gd name="T69" fmla="*/ 187 h 206"/>
                <a:gd name="T70" fmla="*/ 221 w 234"/>
                <a:gd name="T71" fmla="*/ 190 h 206"/>
                <a:gd name="T72" fmla="*/ 227 w 234"/>
                <a:gd name="T73" fmla="*/ 190 h 206"/>
                <a:gd name="T74" fmla="*/ 234 w 234"/>
                <a:gd name="T75" fmla="*/ 184 h 206"/>
                <a:gd name="T76" fmla="*/ 227 w 234"/>
                <a:gd name="T77" fmla="*/ 168 h 206"/>
                <a:gd name="T78" fmla="*/ 227 w 234"/>
                <a:gd name="T79" fmla="*/ 162 h 206"/>
                <a:gd name="T80" fmla="*/ 221 w 234"/>
                <a:gd name="T81" fmla="*/ 153 h 206"/>
                <a:gd name="T82" fmla="*/ 224 w 234"/>
                <a:gd name="T83" fmla="*/ 134 h 206"/>
                <a:gd name="T84" fmla="*/ 121 w 234"/>
                <a:gd name="T85" fmla="*/ 81 h 206"/>
                <a:gd name="T86" fmla="*/ 156 w 234"/>
                <a:gd name="T87" fmla="*/ 50 h 206"/>
                <a:gd name="T88" fmla="*/ 162 w 234"/>
                <a:gd name="T89" fmla="*/ 56 h 206"/>
                <a:gd name="T90" fmla="*/ 165 w 234"/>
                <a:gd name="T91" fmla="*/ 62 h 206"/>
                <a:gd name="T92" fmla="*/ 171 w 234"/>
                <a:gd name="T93" fmla="*/ 69 h 206"/>
                <a:gd name="T94" fmla="*/ 184 w 234"/>
                <a:gd name="T95" fmla="*/ 59 h 206"/>
                <a:gd name="T96" fmla="*/ 184 w 234"/>
                <a:gd name="T97" fmla="*/ 56 h 206"/>
                <a:gd name="T98" fmla="*/ 180 w 234"/>
                <a:gd name="T99" fmla="*/ 50 h 206"/>
                <a:gd name="T100" fmla="*/ 171 w 234"/>
                <a:gd name="T101" fmla="*/ 47 h 206"/>
                <a:gd name="T102" fmla="*/ 168 w 234"/>
                <a:gd name="T103" fmla="*/ 37 h 206"/>
                <a:gd name="T104" fmla="*/ 152 w 234"/>
                <a:gd name="T105" fmla="*/ 25 h 206"/>
                <a:gd name="T106" fmla="*/ 115 w 234"/>
                <a:gd name="T107" fmla="*/ 59 h 206"/>
                <a:gd name="T108" fmla="*/ 115 w 234"/>
                <a:gd name="T109" fmla="*/ 6 h 206"/>
                <a:gd name="T110" fmla="*/ 90 w 234"/>
                <a:gd name="T111" fmla="*/ 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34" h="206">
                  <a:moveTo>
                    <a:pt x="90" y="0"/>
                  </a:moveTo>
                  <a:lnTo>
                    <a:pt x="90" y="69"/>
                  </a:lnTo>
                  <a:lnTo>
                    <a:pt x="9" y="37"/>
                  </a:lnTo>
                  <a:lnTo>
                    <a:pt x="3" y="41"/>
                  </a:lnTo>
                  <a:lnTo>
                    <a:pt x="0" y="62"/>
                  </a:lnTo>
                  <a:lnTo>
                    <a:pt x="6" y="62"/>
                  </a:lnTo>
                  <a:lnTo>
                    <a:pt x="6" y="72"/>
                  </a:lnTo>
                  <a:lnTo>
                    <a:pt x="9" y="78"/>
                  </a:lnTo>
                  <a:lnTo>
                    <a:pt x="12" y="78"/>
                  </a:lnTo>
                  <a:lnTo>
                    <a:pt x="18" y="75"/>
                  </a:lnTo>
                  <a:lnTo>
                    <a:pt x="21" y="69"/>
                  </a:lnTo>
                  <a:lnTo>
                    <a:pt x="21" y="62"/>
                  </a:lnTo>
                  <a:lnTo>
                    <a:pt x="84" y="87"/>
                  </a:lnTo>
                  <a:lnTo>
                    <a:pt x="28" y="150"/>
                  </a:lnTo>
                  <a:lnTo>
                    <a:pt x="25" y="175"/>
                  </a:lnTo>
                  <a:lnTo>
                    <a:pt x="28" y="184"/>
                  </a:lnTo>
                  <a:lnTo>
                    <a:pt x="28" y="190"/>
                  </a:lnTo>
                  <a:lnTo>
                    <a:pt x="31" y="200"/>
                  </a:lnTo>
                  <a:lnTo>
                    <a:pt x="34" y="203"/>
                  </a:lnTo>
                  <a:lnTo>
                    <a:pt x="37" y="203"/>
                  </a:lnTo>
                  <a:lnTo>
                    <a:pt x="43" y="206"/>
                  </a:lnTo>
                  <a:lnTo>
                    <a:pt x="46" y="203"/>
                  </a:lnTo>
                  <a:lnTo>
                    <a:pt x="49" y="193"/>
                  </a:lnTo>
                  <a:lnTo>
                    <a:pt x="53" y="190"/>
                  </a:lnTo>
                  <a:lnTo>
                    <a:pt x="46" y="184"/>
                  </a:lnTo>
                  <a:lnTo>
                    <a:pt x="43" y="181"/>
                  </a:lnTo>
                  <a:lnTo>
                    <a:pt x="43" y="175"/>
                  </a:lnTo>
                  <a:lnTo>
                    <a:pt x="40" y="175"/>
                  </a:lnTo>
                  <a:lnTo>
                    <a:pt x="37" y="168"/>
                  </a:lnTo>
                  <a:lnTo>
                    <a:pt x="103" y="94"/>
                  </a:lnTo>
                  <a:lnTo>
                    <a:pt x="212" y="156"/>
                  </a:lnTo>
                  <a:lnTo>
                    <a:pt x="212" y="165"/>
                  </a:lnTo>
                  <a:lnTo>
                    <a:pt x="215" y="168"/>
                  </a:lnTo>
                  <a:lnTo>
                    <a:pt x="215" y="184"/>
                  </a:lnTo>
                  <a:lnTo>
                    <a:pt x="218" y="187"/>
                  </a:lnTo>
                  <a:lnTo>
                    <a:pt x="221" y="190"/>
                  </a:lnTo>
                  <a:lnTo>
                    <a:pt x="227" y="190"/>
                  </a:lnTo>
                  <a:lnTo>
                    <a:pt x="234" y="184"/>
                  </a:lnTo>
                  <a:lnTo>
                    <a:pt x="227" y="168"/>
                  </a:lnTo>
                  <a:lnTo>
                    <a:pt x="227" y="162"/>
                  </a:lnTo>
                  <a:lnTo>
                    <a:pt x="221" y="153"/>
                  </a:lnTo>
                  <a:lnTo>
                    <a:pt x="224" y="134"/>
                  </a:lnTo>
                  <a:lnTo>
                    <a:pt x="121" y="81"/>
                  </a:lnTo>
                  <a:lnTo>
                    <a:pt x="156" y="50"/>
                  </a:lnTo>
                  <a:lnTo>
                    <a:pt x="162" y="56"/>
                  </a:lnTo>
                  <a:lnTo>
                    <a:pt x="165" y="62"/>
                  </a:lnTo>
                  <a:lnTo>
                    <a:pt x="171" y="69"/>
                  </a:lnTo>
                  <a:lnTo>
                    <a:pt x="184" y="59"/>
                  </a:lnTo>
                  <a:lnTo>
                    <a:pt x="184" y="56"/>
                  </a:lnTo>
                  <a:lnTo>
                    <a:pt x="180" y="50"/>
                  </a:lnTo>
                  <a:lnTo>
                    <a:pt x="171" y="47"/>
                  </a:lnTo>
                  <a:lnTo>
                    <a:pt x="168" y="37"/>
                  </a:lnTo>
                  <a:lnTo>
                    <a:pt x="152" y="25"/>
                  </a:lnTo>
                  <a:lnTo>
                    <a:pt x="115" y="59"/>
                  </a:lnTo>
                  <a:lnTo>
                    <a:pt x="115" y="6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310" name="Freeform 86"/>
            <p:cNvSpPr>
              <a:spLocks/>
            </p:cNvSpPr>
            <p:nvPr/>
          </p:nvSpPr>
          <p:spPr bwMode="auto">
            <a:xfrm>
              <a:off x="5217" y="1241"/>
              <a:ext cx="234" cy="206"/>
            </a:xfrm>
            <a:custGeom>
              <a:avLst/>
              <a:gdLst>
                <a:gd name="T0" fmla="*/ 90 w 234"/>
                <a:gd name="T1" fmla="*/ 0 h 206"/>
                <a:gd name="T2" fmla="*/ 90 w 234"/>
                <a:gd name="T3" fmla="*/ 69 h 206"/>
                <a:gd name="T4" fmla="*/ 9 w 234"/>
                <a:gd name="T5" fmla="*/ 37 h 206"/>
                <a:gd name="T6" fmla="*/ 3 w 234"/>
                <a:gd name="T7" fmla="*/ 41 h 206"/>
                <a:gd name="T8" fmla="*/ 0 w 234"/>
                <a:gd name="T9" fmla="*/ 62 h 206"/>
                <a:gd name="T10" fmla="*/ 6 w 234"/>
                <a:gd name="T11" fmla="*/ 62 h 206"/>
                <a:gd name="T12" fmla="*/ 6 w 234"/>
                <a:gd name="T13" fmla="*/ 72 h 206"/>
                <a:gd name="T14" fmla="*/ 9 w 234"/>
                <a:gd name="T15" fmla="*/ 78 h 206"/>
                <a:gd name="T16" fmla="*/ 12 w 234"/>
                <a:gd name="T17" fmla="*/ 78 h 206"/>
                <a:gd name="T18" fmla="*/ 18 w 234"/>
                <a:gd name="T19" fmla="*/ 75 h 206"/>
                <a:gd name="T20" fmla="*/ 21 w 234"/>
                <a:gd name="T21" fmla="*/ 69 h 206"/>
                <a:gd name="T22" fmla="*/ 21 w 234"/>
                <a:gd name="T23" fmla="*/ 62 h 206"/>
                <a:gd name="T24" fmla="*/ 84 w 234"/>
                <a:gd name="T25" fmla="*/ 87 h 206"/>
                <a:gd name="T26" fmla="*/ 28 w 234"/>
                <a:gd name="T27" fmla="*/ 150 h 206"/>
                <a:gd name="T28" fmla="*/ 25 w 234"/>
                <a:gd name="T29" fmla="*/ 175 h 206"/>
                <a:gd name="T30" fmla="*/ 28 w 234"/>
                <a:gd name="T31" fmla="*/ 184 h 206"/>
                <a:gd name="T32" fmla="*/ 28 w 234"/>
                <a:gd name="T33" fmla="*/ 190 h 206"/>
                <a:gd name="T34" fmla="*/ 31 w 234"/>
                <a:gd name="T35" fmla="*/ 200 h 206"/>
                <a:gd name="T36" fmla="*/ 34 w 234"/>
                <a:gd name="T37" fmla="*/ 203 h 206"/>
                <a:gd name="T38" fmla="*/ 37 w 234"/>
                <a:gd name="T39" fmla="*/ 203 h 206"/>
                <a:gd name="T40" fmla="*/ 43 w 234"/>
                <a:gd name="T41" fmla="*/ 206 h 206"/>
                <a:gd name="T42" fmla="*/ 46 w 234"/>
                <a:gd name="T43" fmla="*/ 203 h 206"/>
                <a:gd name="T44" fmla="*/ 49 w 234"/>
                <a:gd name="T45" fmla="*/ 193 h 206"/>
                <a:gd name="T46" fmla="*/ 53 w 234"/>
                <a:gd name="T47" fmla="*/ 190 h 206"/>
                <a:gd name="T48" fmla="*/ 46 w 234"/>
                <a:gd name="T49" fmla="*/ 184 h 206"/>
                <a:gd name="T50" fmla="*/ 43 w 234"/>
                <a:gd name="T51" fmla="*/ 181 h 206"/>
                <a:gd name="T52" fmla="*/ 43 w 234"/>
                <a:gd name="T53" fmla="*/ 175 h 206"/>
                <a:gd name="T54" fmla="*/ 40 w 234"/>
                <a:gd name="T55" fmla="*/ 175 h 206"/>
                <a:gd name="T56" fmla="*/ 37 w 234"/>
                <a:gd name="T57" fmla="*/ 168 h 206"/>
                <a:gd name="T58" fmla="*/ 103 w 234"/>
                <a:gd name="T59" fmla="*/ 94 h 206"/>
                <a:gd name="T60" fmla="*/ 212 w 234"/>
                <a:gd name="T61" fmla="*/ 156 h 206"/>
                <a:gd name="T62" fmla="*/ 212 w 234"/>
                <a:gd name="T63" fmla="*/ 165 h 206"/>
                <a:gd name="T64" fmla="*/ 215 w 234"/>
                <a:gd name="T65" fmla="*/ 168 h 206"/>
                <a:gd name="T66" fmla="*/ 215 w 234"/>
                <a:gd name="T67" fmla="*/ 184 h 206"/>
                <a:gd name="T68" fmla="*/ 218 w 234"/>
                <a:gd name="T69" fmla="*/ 187 h 206"/>
                <a:gd name="T70" fmla="*/ 221 w 234"/>
                <a:gd name="T71" fmla="*/ 190 h 206"/>
                <a:gd name="T72" fmla="*/ 227 w 234"/>
                <a:gd name="T73" fmla="*/ 190 h 206"/>
                <a:gd name="T74" fmla="*/ 234 w 234"/>
                <a:gd name="T75" fmla="*/ 184 h 206"/>
                <a:gd name="T76" fmla="*/ 227 w 234"/>
                <a:gd name="T77" fmla="*/ 168 h 206"/>
                <a:gd name="T78" fmla="*/ 227 w 234"/>
                <a:gd name="T79" fmla="*/ 162 h 206"/>
                <a:gd name="T80" fmla="*/ 221 w 234"/>
                <a:gd name="T81" fmla="*/ 153 h 206"/>
                <a:gd name="T82" fmla="*/ 224 w 234"/>
                <a:gd name="T83" fmla="*/ 134 h 206"/>
                <a:gd name="T84" fmla="*/ 121 w 234"/>
                <a:gd name="T85" fmla="*/ 81 h 206"/>
                <a:gd name="T86" fmla="*/ 156 w 234"/>
                <a:gd name="T87" fmla="*/ 50 h 206"/>
                <a:gd name="T88" fmla="*/ 162 w 234"/>
                <a:gd name="T89" fmla="*/ 56 h 206"/>
                <a:gd name="T90" fmla="*/ 165 w 234"/>
                <a:gd name="T91" fmla="*/ 62 h 206"/>
                <a:gd name="T92" fmla="*/ 171 w 234"/>
                <a:gd name="T93" fmla="*/ 69 h 206"/>
                <a:gd name="T94" fmla="*/ 184 w 234"/>
                <a:gd name="T95" fmla="*/ 59 h 206"/>
                <a:gd name="T96" fmla="*/ 184 w 234"/>
                <a:gd name="T97" fmla="*/ 56 h 206"/>
                <a:gd name="T98" fmla="*/ 180 w 234"/>
                <a:gd name="T99" fmla="*/ 50 h 206"/>
                <a:gd name="T100" fmla="*/ 171 w 234"/>
                <a:gd name="T101" fmla="*/ 47 h 206"/>
                <a:gd name="T102" fmla="*/ 168 w 234"/>
                <a:gd name="T103" fmla="*/ 37 h 206"/>
                <a:gd name="T104" fmla="*/ 152 w 234"/>
                <a:gd name="T105" fmla="*/ 25 h 206"/>
                <a:gd name="T106" fmla="*/ 115 w 234"/>
                <a:gd name="T107" fmla="*/ 59 h 206"/>
                <a:gd name="T108" fmla="*/ 115 w 234"/>
                <a:gd name="T109" fmla="*/ 6 h 206"/>
                <a:gd name="T110" fmla="*/ 90 w 234"/>
                <a:gd name="T111" fmla="*/ 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34" h="206">
                  <a:moveTo>
                    <a:pt x="90" y="0"/>
                  </a:moveTo>
                  <a:lnTo>
                    <a:pt x="90" y="69"/>
                  </a:lnTo>
                  <a:lnTo>
                    <a:pt x="9" y="37"/>
                  </a:lnTo>
                  <a:lnTo>
                    <a:pt x="3" y="41"/>
                  </a:lnTo>
                  <a:lnTo>
                    <a:pt x="0" y="62"/>
                  </a:lnTo>
                  <a:lnTo>
                    <a:pt x="6" y="62"/>
                  </a:lnTo>
                  <a:lnTo>
                    <a:pt x="6" y="72"/>
                  </a:lnTo>
                  <a:lnTo>
                    <a:pt x="9" y="78"/>
                  </a:lnTo>
                  <a:lnTo>
                    <a:pt x="12" y="78"/>
                  </a:lnTo>
                  <a:lnTo>
                    <a:pt x="18" y="75"/>
                  </a:lnTo>
                  <a:lnTo>
                    <a:pt x="21" y="69"/>
                  </a:lnTo>
                  <a:lnTo>
                    <a:pt x="21" y="62"/>
                  </a:lnTo>
                  <a:lnTo>
                    <a:pt x="84" y="87"/>
                  </a:lnTo>
                  <a:lnTo>
                    <a:pt x="28" y="150"/>
                  </a:lnTo>
                  <a:lnTo>
                    <a:pt x="25" y="175"/>
                  </a:lnTo>
                  <a:lnTo>
                    <a:pt x="28" y="184"/>
                  </a:lnTo>
                  <a:lnTo>
                    <a:pt x="28" y="190"/>
                  </a:lnTo>
                  <a:lnTo>
                    <a:pt x="31" y="200"/>
                  </a:lnTo>
                  <a:lnTo>
                    <a:pt x="34" y="203"/>
                  </a:lnTo>
                  <a:lnTo>
                    <a:pt x="37" y="203"/>
                  </a:lnTo>
                  <a:lnTo>
                    <a:pt x="43" y="206"/>
                  </a:lnTo>
                  <a:lnTo>
                    <a:pt x="46" y="203"/>
                  </a:lnTo>
                  <a:lnTo>
                    <a:pt x="49" y="193"/>
                  </a:lnTo>
                  <a:lnTo>
                    <a:pt x="53" y="190"/>
                  </a:lnTo>
                  <a:lnTo>
                    <a:pt x="46" y="184"/>
                  </a:lnTo>
                  <a:lnTo>
                    <a:pt x="43" y="181"/>
                  </a:lnTo>
                  <a:lnTo>
                    <a:pt x="43" y="175"/>
                  </a:lnTo>
                  <a:lnTo>
                    <a:pt x="40" y="175"/>
                  </a:lnTo>
                  <a:lnTo>
                    <a:pt x="37" y="168"/>
                  </a:lnTo>
                  <a:lnTo>
                    <a:pt x="103" y="94"/>
                  </a:lnTo>
                  <a:lnTo>
                    <a:pt x="212" y="156"/>
                  </a:lnTo>
                  <a:lnTo>
                    <a:pt x="212" y="165"/>
                  </a:lnTo>
                  <a:lnTo>
                    <a:pt x="215" y="168"/>
                  </a:lnTo>
                  <a:lnTo>
                    <a:pt x="215" y="184"/>
                  </a:lnTo>
                  <a:lnTo>
                    <a:pt x="218" y="187"/>
                  </a:lnTo>
                  <a:lnTo>
                    <a:pt x="221" y="190"/>
                  </a:lnTo>
                  <a:lnTo>
                    <a:pt x="227" y="190"/>
                  </a:lnTo>
                  <a:lnTo>
                    <a:pt x="234" y="184"/>
                  </a:lnTo>
                  <a:lnTo>
                    <a:pt x="227" y="168"/>
                  </a:lnTo>
                  <a:lnTo>
                    <a:pt x="227" y="162"/>
                  </a:lnTo>
                  <a:lnTo>
                    <a:pt x="221" y="153"/>
                  </a:lnTo>
                  <a:lnTo>
                    <a:pt x="224" y="134"/>
                  </a:lnTo>
                  <a:lnTo>
                    <a:pt x="121" y="81"/>
                  </a:lnTo>
                  <a:lnTo>
                    <a:pt x="156" y="50"/>
                  </a:lnTo>
                  <a:lnTo>
                    <a:pt x="162" y="56"/>
                  </a:lnTo>
                  <a:lnTo>
                    <a:pt x="165" y="62"/>
                  </a:lnTo>
                  <a:lnTo>
                    <a:pt x="171" y="69"/>
                  </a:lnTo>
                  <a:lnTo>
                    <a:pt x="184" y="59"/>
                  </a:lnTo>
                  <a:lnTo>
                    <a:pt x="184" y="56"/>
                  </a:lnTo>
                  <a:lnTo>
                    <a:pt x="180" y="50"/>
                  </a:lnTo>
                  <a:lnTo>
                    <a:pt x="171" y="47"/>
                  </a:lnTo>
                  <a:lnTo>
                    <a:pt x="168" y="37"/>
                  </a:lnTo>
                  <a:lnTo>
                    <a:pt x="152" y="25"/>
                  </a:lnTo>
                  <a:lnTo>
                    <a:pt x="115" y="59"/>
                  </a:lnTo>
                  <a:lnTo>
                    <a:pt x="115" y="6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AAAAAA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311" name="Freeform 87"/>
            <p:cNvSpPr>
              <a:spLocks/>
            </p:cNvSpPr>
            <p:nvPr/>
          </p:nvSpPr>
          <p:spPr bwMode="auto">
            <a:xfrm>
              <a:off x="5095" y="1001"/>
              <a:ext cx="69" cy="56"/>
            </a:xfrm>
            <a:custGeom>
              <a:avLst/>
              <a:gdLst>
                <a:gd name="T0" fmla="*/ 69 w 69"/>
                <a:gd name="T1" fmla="*/ 34 h 56"/>
                <a:gd name="T2" fmla="*/ 47 w 69"/>
                <a:gd name="T3" fmla="*/ 22 h 56"/>
                <a:gd name="T4" fmla="*/ 47 w 69"/>
                <a:gd name="T5" fmla="*/ 9 h 56"/>
                <a:gd name="T6" fmla="*/ 31 w 69"/>
                <a:gd name="T7" fmla="*/ 0 h 56"/>
                <a:gd name="T8" fmla="*/ 28 w 69"/>
                <a:gd name="T9" fmla="*/ 0 h 56"/>
                <a:gd name="T10" fmla="*/ 28 w 69"/>
                <a:gd name="T11" fmla="*/ 9 h 56"/>
                <a:gd name="T12" fmla="*/ 16 w 69"/>
                <a:gd name="T13" fmla="*/ 3 h 56"/>
                <a:gd name="T14" fmla="*/ 3 w 69"/>
                <a:gd name="T15" fmla="*/ 0 h 56"/>
                <a:gd name="T16" fmla="*/ 0 w 69"/>
                <a:gd name="T17" fmla="*/ 9 h 56"/>
                <a:gd name="T18" fmla="*/ 3 w 69"/>
                <a:gd name="T19" fmla="*/ 12 h 56"/>
                <a:gd name="T20" fmla="*/ 3 w 69"/>
                <a:gd name="T21" fmla="*/ 40 h 56"/>
                <a:gd name="T22" fmla="*/ 25 w 69"/>
                <a:gd name="T23" fmla="*/ 50 h 56"/>
                <a:gd name="T24" fmla="*/ 31 w 69"/>
                <a:gd name="T25" fmla="*/ 50 h 56"/>
                <a:gd name="T26" fmla="*/ 40 w 69"/>
                <a:gd name="T27" fmla="*/ 56 h 56"/>
                <a:gd name="T28" fmla="*/ 69 w 69"/>
                <a:gd name="T29" fmla="*/ 3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" h="56">
                  <a:moveTo>
                    <a:pt x="69" y="34"/>
                  </a:moveTo>
                  <a:lnTo>
                    <a:pt x="47" y="22"/>
                  </a:lnTo>
                  <a:lnTo>
                    <a:pt x="47" y="9"/>
                  </a:lnTo>
                  <a:lnTo>
                    <a:pt x="31" y="0"/>
                  </a:lnTo>
                  <a:lnTo>
                    <a:pt x="28" y="0"/>
                  </a:lnTo>
                  <a:lnTo>
                    <a:pt x="28" y="9"/>
                  </a:lnTo>
                  <a:lnTo>
                    <a:pt x="16" y="3"/>
                  </a:lnTo>
                  <a:lnTo>
                    <a:pt x="3" y="0"/>
                  </a:lnTo>
                  <a:lnTo>
                    <a:pt x="0" y="9"/>
                  </a:lnTo>
                  <a:lnTo>
                    <a:pt x="3" y="12"/>
                  </a:lnTo>
                  <a:lnTo>
                    <a:pt x="3" y="40"/>
                  </a:lnTo>
                  <a:lnTo>
                    <a:pt x="25" y="50"/>
                  </a:lnTo>
                  <a:lnTo>
                    <a:pt x="31" y="50"/>
                  </a:lnTo>
                  <a:lnTo>
                    <a:pt x="40" y="56"/>
                  </a:lnTo>
                  <a:lnTo>
                    <a:pt x="69" y="34"/>
                  </a:lnTo>
                  <a:close/>
                </a:path>
              </a:pathLst>
            </a:custGeom>
            <a:solidFill>
              <a:srgbClr val="FFC2A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312" name="Freeform 88"/>
            <p:cNvSpPr>
              <a:spLocks/>
            </p:cNvSpPr>
            <p:nvPr/>
          </p:nvSpPr>
          <p:spPr bwMode="auto">
            <a:xfrm>
              <a:off x="5095" y="1001"/>
              <a:ext cx="69" cy="56"/>
            </a:xfrm>
            <a:custGeom>
              <a:avLst/>
              <a:gdLst>
                <a:gd name="T0" fmla="*/ 69 w 69"/>
                <a:gd name="T1" fmla="*/ 34 h 56"/>
                <a:gd name="T2" fmla="*/ 47 w 69"/>
                <a:gd name="T3" fmla="*/ 22 h 56"/>
                <a:gd name="T4" fmla="*/ 47 w 69"/>
                <a:gd name="T5" fmla="*/ 9 h 56"/>
                <a:gd name="T6" fmla="*/ 31 w 69"/>
                <a:gd name="T7" fmla="*/ 0 h 56"/>
                <a:gd name="T8" fmla="*/ 28 w 69"/>
                <a:gd name="T9" fmla="*/ 0 h 56"/>
                <a:gd name="T10" fmla="*/ 28 w 69"/>
                <a:gd name="T11" fmla="*/ 9 h 56"/>
                <a:gd name="T12" fmla="*/ 16 w 69"/>
                <a:gd name="T13" fmla="*/ 3 h 56"/>
                <a:gd name="T14" fmla="*/ 3 w 69"/>
                <a:gd name="T15" fmla="*/ 0 h 56"/>
                <a:gd name="T16" fmla="*/ 0 w 69"/>
                <a:gd name="T17" fmla="*/ 9 h 56"/>
                <a:gd name="T18" fmla="*/ 3 w 69"/>
                <a:gd name="T19" fmla="*/ 12 h 56"/>
                <a:gd name="T20" fmla="*/ 3 w 69"/>
                <a:gd name="T21" fmla="*/ 40 h 56"/>
                <a:gd name="T22" fmla="*/ 25 w 69"/>
                <a:gd name="T23" fmla="*/ 50 h 56"/>
                <a:gd name="T24" fmla="*/ 31 w 69"/>
                <a:gd name="T25" fmla="*/ 50 h 56"/>
                <a:gd name="T26" fmla="*/ 40 w 69"/>
                <a:gd name="T27" fmla="*/ 56 h 56"/>
                <a:gd name="T28" fmla="*/ 69 w 69"/>
                <a:gd name="T29" fmla="*/ 3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" h="56">
                  <a:moveTo>
                    <a:pt x="69" y="34"/>
                  </a:moveTo>
                  <a:lnTo>
                    <a:pt x="47" y="22"/>
                  </a:lnTo>
                  <a:lnTo>
                    <a:pt x="47" y="9"/>
                  </a:lnTo>
                  <a:lnTo>
                    <a:pt x="31" y="0"/>
                  </a:lnTo>
                  <a:lnTo>
                    <a:pt x="28" y="0"/>
                  </a:lnTo>
                  <a:lnTo>
                    <a:pt x="28" y="9"/>
                  </a:lnTo>
                  <a:lnTo>
                    <a:pt x="16" y="3"/>
                  </a:lnTo>
                  <a:lnTo>
                    <a:pt x="3" y="0"/>
                  </a:lnTo>
                  <a:lnTo>
                    <a:pt x="0" y="9"/>
                  </a:lnTo>
                  <a:lnTo>
                    <a:pt x="3" y="12"/>
                  </a:lnTo>
                  <a:lnTo>
                    <a:pt x="3" y="40"/>
                  </a:lnTo>
                  <a:lnTo>
                    <a:pt x="25" y="50"/>
                  </a:lnTo>
                  <a:lnTo>
                    <a:pt x="31" y="50"/>
                  </a:lnTo>
                  <a:lnTo>
                    <a:pt x="40" y="56"/>
                  </a:lnTo>
                  <a:lnTo>
                    <a:pt x="69" y="34"/>
                  </a:lnTo>
                  <a:close/>
                </a:path>
              </a:pathLst>
            </a:custGeom>
            <a:solidFill>
              <a:srgbClr val="FFC2AA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313" name="Freeform 89"/>
            <p:cNvSpPr>
              <a:spLocks/>
            </p:cNvSpPr>
            <p:nvPr/>
          </p:nvSpPr>
          <p:spPr bwMode="auto">
            <a:xfrm>
              <a:off x="5260" y="745"/>
              <a:ext cx="109" cy="147"/>
            </a:xfrm>
            <a:custGeom>
              <a:avLst/>
              <a:gdLst>
                <a:gd name="T0" fmla="*/ 10 w 109"/>
                <a:gd name="T1" fmla="*/ 12 h 147"/>
                <a:gd name="T2" fmla="*/ 10 w 109"/>
                <a:gd name="T3" fmla="*/ 41 h 147"/>
                <a:gd name="T4" fmla="*/ 10 w 109"/>
                <a:gd name="T5" fmla="*/ 47 h 147"/>
                <a:gd name="T6" fmla="*/ 0 w 109"/>
                <a:gd name="T7" fmla="*/ 69 h 147"/>
                <a:gd name="T8" fmla="*/ 3 w 109"/>
                <a:gd name="T9" fmla="*/ 75 h 147"/>
                <a:gd name="T10" fmla="*/ 10 w 109"/>
                <a:gd name="T11" fmla="*/ 75 h 147"/>
                <a:gd name="T12" fmla="*/ 10 w 109"/>
                <a:gd name="T13" fmla="*/ 87 h 147"/>
                <a:gd name="T14" fmla="*/ 16 w 109"/>
                <a:gd name="T15" fmla="*/ 87 h 147"/>
                <a:gd name="T16" fmla="*/ 13 w 109"/>
                <a:gd name="T17" fmla="*/ 90 h 147"/>
                <a:gd name="T18" fmla="*/ 13 w 109"/>
                <a:gd name="T19" fmla="*/ 90 h 147"/>
                <a:gd name="T20" fmla="*/ 16 w 109"/>
                <a:gd name="T21" fmla="*/ 103 h 147"/>
                <a:gd name="T22" fmla="*/ 19 w 109"/>
                <a:gd name="T23" fmla="*/ 112 h 147"/>
                <a:gd name="T24" fmla="*/ 25 w 109"/>
                <a:gd name="T25" fmla="*/ 115 h 147"/>
                <a:gd name="T26" fmla="*/ 35 w 109"/>
                <a:gd name="T27" fmla="*/ 115 h 147"/>
                <a:gd name="T28" fmla="*/ 47 w 109"/>
                <a:gd name="T29" fmla="*/ 125 h 147"/>
                <a:gd name="T30" fmla="*/ 60 w 109"/>
                <a:gd name="T31" fmla="*/ 147 h 147"/>
                <a:gd name="T32" fmla="*/ 109 w 109"/>
                <a:gd name="T33" fmla="*/ 103 h 147"/>
                <a:gd name="T34" fmla="*/ 84 w 109"/>
                <a:gd name="T35" fmla="*/ 0 h 147"/>
                <a:gd name="T36" fmla="*/ 10 w 109"/>
                <a:gd name="T37" fmla="*/ 12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9" h="147">
                  <a:moveTo>
                    <a:pt x="10" y="12"/>
                  </a:moveTo>
                  <a:lnTo>
                    <a:pt x="10" y="41"/>
                  </a:lnTo>
                  <a:lnTo>
                    <a:pt x="10" y="47"/>
                  </a:lnTo>
                  <a:lnTo>
                    <a:pt x="0" y="69"/>
                  </a:lnTo>
                  <a:lnTo>
                    <a:pt x="3" y="75"/>
                  </a:lnTo>
                  <a:lnTo>
                    <a:pt x="10" y="75"/>
                  </a:lnTo>
                  <a:lnTo>
                    <a:pt x="10" y="87"/>
                  </a:lnTo>
                  <a:lnTo>
                    <a:pt x="16" y="87"/>
                  </a:lnTo>
                  <a:lnTo>
                    <a:pt x="13" y="90"/>
                  </a:lnTo>
                  <a:lnTo>
                    <a:pt x="13" y="90"/>
                  </a:lnTo>
                  <a:lnTo>
                    <a:pt x="16" y="103"/>
                  </a:lnTo>
                  <a:lnTo>
                    <a:pt x="19" y="112"/>
                  </a:lnTo>
                  <a:lnTo>
                    <a:pt x="25" y="115"/>
                  </a:lnTo>
                  <a:lnTo>
                    <a:pt x="35" y="115"/>
                  </a:lnTo>
                  <a:lnTo>
                    <a:pt x="47" y="125"/>
                  </a:lnTo>
                  <a:lnTo>
                    <a:pt x="60" y="147"/>
                  </a:lnTo>
                  <a:lnTo>
                    <a:pt x="109" y="103"/>
                  </a:lnTo>
                  <a:lnTo>
                    <a:pt x="84" y="0"/>
                  </a:lnTo>
                  <a:lnTo>
                    <a:pt x="10" y="12"/>
                  </a:lnTo>
                  <a:close/>
                </a:path>
              </a:pathLst>
            </a:custGeom>
            <a:solidFill>
              <a:srgbClr val="FFC2A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314" name="Freeform 90"/>
            <p:cNvSpPr>
              <a:spLocks/>
            </p:cNvSpPr>
            <p:nvPr/>
          </p:nvSpPr>
          <p:spPr bwMode="auto">
            <a:xfrm>
              <a:off x="5260" y="745"/>
              <a:ext cx="109" cy="147"/>
            </a:xfrm>
            <a:custGeom>
              <a:avLst/>
              <a:gdLst>
                <a:gd name="T0" fmla="*/ 10 w 109"/>
                <a:gd name="T1" fmla="*/ 12 h 147"/>
                <a:gd name="T2" fmla="*/ 10 w 109"/>
                <a:gd name="T3" fmla="*/ 41 h 147"/>
                <a:gd name="T4" fmla="*/ 10 w 109"/>
                <a:gd name="T5" fmla="*/ 47 h 147"/>
                <a:gd name="T6" fmla="*/ 0 w 109"/>
                <a:gd name="T7" fmla="*/ 69 h 147"/>
                <a:gd name="T8" fmla="*/ 3 w 109"/>
                <a:gd name="T9" fmla="*/ 75 h 147"/>
                <a:gd name="T10" fmla="*/ 10 w 109"/>
                <a:gd name="T11" fmla="*/ 75 h 147"/>
                <a:gd name="T12" fmla="*/ 10 w 109"/>
                <a:gd name="T13" fmla="*/ 87 h 147"/>
                <a:gd name="T14" fmla="*/ 16 w 109"/>
                <a:gd name="T15" fmla="*/ 87 h 147"/>
                <a:gd name="T16" fmla="*/ 13 w 109"/>
                <a:gd name="T17" fmla="*/ 90 h 147"/>
                <a:gd name="T18" fmla="*/ 16 w 109"/>
                <a:gd name="T19" fmla="*/ 103 h 147"/>
                <a:gd name="T20" fmla="*/ 19 w 109"/>
                <a:gd name="T21" fmla="*/ 112 h 147"/>
                <a:gd name="T22" fmla="*/ 25 w 109"/>
                <a:gd name="T23" fmla="*/ 115 h 147"/>
                <a:gd name="T24" fmla="*/ 35 w 109"/>
                <a:gd name="T25" fmla="*/ 115 h 147"/>
                <a:gd name="T26" fmla="*/ 47 w 109"/>
                <a:gd name="T27" fmla="*/ 125 h 147"/>
                <a:gd name="T28" fmla="*/ 60 w 109"/>
                <a:gd name="T29" fmla="*/ 147 h 147"/>
                <a:gd name="T30" fmla="*/ 109 w 109"/>
                <a:gd name="T31" fmla="*/ 103 h 147"/>
                <a:gd name="T32" fmla="*/ 84 w 109"/>
                <a:gd name="T33" fmla="*/ 0 h 147"/>
                <a:gd name="T34" fmla="*/ 10 w 109"/>
                <a:gd name="T35" fmla="*/ 12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9" h="147">
                  <a:moveTo>
                    <a:pt x="10" y="12"/>
                  </a:moveTo>
                  <a:lnTo>
                    <a:pt x="10" y="41"/>
                  </a:lnTo>
                  <a:lnTo>
                    <a:pt x="10" y="47"/>
                  </a:lnTo>
                  <a:lnTo>
                    <a:pt x="0" y="69"/>
                  </a:lnTo>
                  <a:lnTo>
                    <a:pt x="3" y="75"/>
                  </a:lnTo>
                  <a:lnTo>
                    <a:pt x="10" y="75"/>
                  </a:lnTo>
                  <a:lnTo>
                    <a:pt x="10" y="87"/>
                  </a:lnTo>
                  <a:lnTo>
                    <a:pt x="16" y="87"/>
                  </a:lnTo>
                  <a:lnTo>
                    <a:pt x="13" y="90"/>
                  </a:lnTo>
                  <a:lnTo>
                    <a:pt x="16" y="103"/>
                  </a:lnTo>
                  <a:lnTo>
                    <a:pt x="19" y="112"/>
                  </a:lnTo>
                  <a:lnTo>
                    <a:pt x="25" y="115"/>
                  </a:lnTo>
                  <a:lnTo>
                    <a:pt x="35" y="115"/>
                  </a:lnTo>
                  <a:lnTo>
                    <a:pt x="47" y="125"/>
                  </a:lnTo>
                  <a:lnTo>
                    <a:pt x="60" y="147"/>
                  </a:lnTo>
                  <a:lnTo>
                    <a:pt x="109" y="103"/>
                  </a:lnTo>
                  <a:lnTo>
                    <a:pt x="84" y="0"/>
                  </a:lnTo>
                  <a:lnTo>
                    <a:pt x="10" y="12"/>
                  </a:lnTo>
                  <a:close/>
                </a:path>
              </a:pathLst>
            </a:custGeom>
            <a:solidFill>
              <a:srgbClr val="FFC2AA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315" name="Freeform 91"/>
            <p:cNvSpPr>
              <a:spLocks/>
            </p:cNvSpPr>
            <p:nvPr/>
          </p:nvSpPr>
          <p:spPr bwMode="auto">
            <a:xfrm>
              <a:off x="5260" y="723"/>
              <a:ext cx="131" cy="125"/>
            </a:xfrm>
            <a:custGeom>
              <a:avLst/>
              <a:gdLst>
                <a:gd name="T0" fmla="*/ 56 w 131"/>
                <a:gd name="T1" fmla="*/ 84 h 125"/>
                <a:gd name="T2" fmla="*/ 66 w 131"/>
                <a:gd name="T3" fmla="*/ 94 h 125"/>
                <a:gd name="T4" fmla="*/ 75 w 131"/>
                <a:gd name="T5" fmla="*/ 119 h 125"/>
                <a:gd name="T6" fmla="*/ 103 w 131"/>
                <a:gd name="T7" fmla="*/ 125 h 125"/>
                <a:gd name="T8" fmla="*/ 116 w 131"/>
                <a:gd name="T9" fmla="*/ 122 h 125"/>
                <a:gd name="T10" fmla="*/ 131 w 131"/>
                <a:gd name="T11" fmla="*/ 100 h 125"/>
                <a:gd name="T12" fmla="*/ 131 w 131"/>
                <a:gd name="T13" fmla="*/ 63 h 125"/>
                <a:gd name="T14" fmla="*/ 131 w 131"/>
                <a:gd name="T15" fmla="*/ 44 h 125"/>
                <a:gd name="T16" fmla="*/ 116 w 131"/>
                <a:gd name="T17" fmla="*/ 16 h 125"/>
                <a:gd name="T18" fmla="*/ 94 w 131"/>
                <a:gd name="T19" fmla="*/ 0 h 125"/>
                <a:gd name="T20" fmla="*/ 60 w 131"/>
                <a:gd name="T21" fmla="*/ 0 h 125"/>
                <a:gd name="T22" fmla="*/ 25 w 131"/>
                <a:gd name="T23" fmla="*/ 9 h 125"/>
                <a:gd name="T24" fmla="*/ 16 w 131"/>
                <a:gd name="T25" fmla="*/ 16 h 125"/>
                <a:gd name="T26" fmla="*/ 0 w 131"/>
                <a:gd name="T27" fmla="*/ 31 h 125"/>
                <a:gd name="T28" fmla="*/ 0 w 131"/>
                <a:gd name="T29" fmla="*/ 41 h 125"/>
                <a:gd name="T30" fmla="*/ 22 w 131"/>
                <a:gd name="T31" fmla="*/ 47 h 125"/>
                <a:gd name="T32" fmla="*/ 38 w 131"/>
                <a:gd name="T33" fmla="*/ 44 h 125"/>
                <a:gd name="T34" fmla="*/ 41 w 131"/>
                <a:gd name="T35" fmla="*/ 59 h 125"/>
                <a:gd name="T36" fmla="*/ 38 w 131"/>
                <a:gd name="T37" fmla="*/ 84 h 125"/>
                <a:gd name="T38" fmla="*/ 47 w 131"/>
                <a:gd name="T39" fmla="*/ 91 h 125"/>
                <a:gd name="T40" fmla="*/ 50 w 131"/>
                <a:gd name="T41" fmla="*/ 87 h 125"/>
                <a:gd name="T42" fmla="*/ 56 w 131"/>
                <a:gd name="T43" fmla="*/ 84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1" h="125">
                  <a:moveTo>
                    <a:pt x="56" y="84"/>
                  </a:moveTo>
                  <a:lnTo>
                    <a:pt x="66" y="94"/>
                  </a:lnTo>
                  <a:lnTo>
                    <a:pt x="75" y="119"/>
                  </a:lnTo>
                  <a:lnTo>
                    <a:pt x="103" y="125"/>
                  </a:lnTo>
                  <a:lnTo>
                    <a:pt x="116" y="122"/>
                  </a:lnTo>
                  <a:lnTo>
                    <a:pt x="131" y="100"/>
                  </a:lnTo>
                  <a:lnTo>
                    <a:pt x="131" y="63"/>
                  </a:lnTo>
                  <a:lnTo>
                    <a:pt x="131" y="44"/>
                  </a:lnTo>
                  <a:lnTo>
                    <a:pt x="116" y="16"/>
                  </a:lnTo>
                  <a:lnTo>
                    <a:pt x="94" y="0"/>
                  </a:lnTo>
                  <a:lnTo>
                    <a:pt x="60" y="0"/>
                  </a:lnTo>
                  <a:lnTo>
                    <a:pt x="25" y="9"/>
                  </a:lnTo>
                  <a:lnTo>
                    <a:pt x="16" y="16"/>
                  </a:lnTo>
                  <a:lnTo>
                    <a:pt x="0" y="31"/>
                  </a:lnTo>
                  <a:lnTo>
                    <a:pt x="0" y="41"/>
                  </a:lnTo>
                  <a:lnTo>
                    <a:pt x="22" y="47"/>
                  </a:lnTo>
                  <a:lnTo>
                    <a:pt x="38" y="44"/>
                  </a:lnTo>
                  <a:lnTo>
                    <a:pt x="41" y="59"/>
                  </a:lnTo>
                  <a:lnTo>
                    <a:pt x="38" y="84"/>
                  </a:lnTo>
                  <a:lnTo>
                    <a:pt x="47" y="91"/>
                  </a:lnTo>
                  <a:lnTo>
                    <a:pt x="50" y="87"/>
                  </a:lnTo>
                  <a:lnTo>
                    <a:pt x="56" y="84"/>
                  </a:lnTo>
                  <a:close/>
                </a:path>
              </a:pathLst>
            </a:custGeom>
            <a:solidFill>
              <a:srgbClr val="22222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316" name="Freeform 92"/>
            <p:cNvSpPr>
              <a:spLocks/>
            </p:cNvSpPr>
            <p:nvPr/>
          </p:nvSpPr>
          <p:spPr bwMode="auto">
            <a:xfrm>
              <a:off x="5260" y="723"/>
              <a:ext cx="131" cy="125"/>
            </a:xfrm>
            <a:custGeom>
              <a:avLst/>
              <a:gdLst>
                <a:gd name="T0" fmla="*/ 56 w 131"/>
                <a:gd name="T1" fmla="*/ 84 h 125"/>
                <a:gd name="T2" fmla="*/ 66 w 131"/>
                <a:gd name="T3" fmla="*/ 94 h 125"/>
                <a:gd name="T4" fmla="*/ 75 w 131"/>
                <a:gd name="T5" fmla="*/ 119 h 125"/>
                <a:gd name="T6" fmla="*/ 103 w 131"/>
                <a:gd name="T7" fmla="*/ 125 h 125"/>
                <a:gd name="T8" fmla="*/ 116 w 131"/>
                <a:gd name="T9" fmla="*/ 122 h 125"/>
                <a:gd name="T10" fmla="*/ 131 w 131"/>
                <a:gd name="T11" fmla="*/ 100 h 125"/>
                <a:gd name="T12" fmla="*/ 131 w 131"/>
                <a:gd name="T13" fmla="*/ 63 h 125"/>
                <a:gd name="T14" fmla="*/ 131 w 131"/>
                <a:gd name="T15" fmla="*/ 44 h 125"/>
                <a:gd name="T16" fmla="*/ 116 w 131"/>
                <a:gd name="T17" fmla="*/ 16 h 125"/>
                <a:gd name="T18" fmla="*/ 94 w 131"/>
                <a:gd name="T19" fmla="*/ 0 h 125"/>
                <a:gd name="T20" fmla="*/ 60 w 131"/>
                <a:gd name="T21" fmla="*/ 0 h 125"/>
                <a:gd name="T22" fmla="*/ 25 w 131"/>
                <a:gd name="T23" fmla="*/ 9 h 125"/>
                <a:gd name="T24" fmla="*/ 16 w 131"/>
                <a:gd name="T25" fmla="*/ 16 h 125"/>
                <a:gd name="T26" fmla="*/ 0 w 131"/>
                <a:gd name="T27" fmla="*/ 31 h 125"/>
                <a:gd name="T28" fmla="*/ 0 w 131"/>
                <a:gd name="T29" fmla="*/ 41 h 125"/>
                <a:gd name="T30" fmla="*/ 22 w 131"/>
                <a:gd name="T31" fmla="*/ 47 h 125"/>
                <a:gd name="T32" fmla="*/ 38 w 131"/>
                <a:gd name="T33" fmla="*/ 44 h 125"/>
                <a:gd name="T34" fmla="*/ 41 w 131"/>
                <a:gd name="T35" fmla="*/ 59 h 125"/>
                <a:gd name="T36" fmla="*/ 38 w 131"/>
                <a:gd name="T37" fmla="*/ 84 h 125"/>
                <a:gd name="T38" fmla="*/ 47 w 131"/>
                <a:gd name="T39" fmla="*/ 91 h 125"/>
                <a:gd name="T40" fmla="*/ 50 w 131"/>
                <a:gd name="T41" fmla="*/ 87 h 125"/>
                <a:gd name="T42" fmla="*/ 56 w 131"/>
                <a:gd name="T43" fmla="*/ 84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1" h="125">
                  <a:moveTo>
                    <a:pt x="56" y="84"/>
                  </a:moveTo>
                  <a:lnTo>
                    <a:pt x="66" y="94"/>
                  </a:lnTo>
                  <a:lnTo>
                    <a:pt x="75" y="119"/>
                  </a:lnTo>
                  <a:lnTo>
                    <a:pt x="103" y="125"/>
                  </a:lnTo>
                  <a:lnTo>
                    <a:pt x="116" y="122"/>
                  </a:lnTo>
                  <a:lnTo>
                    <a:pt x="131" y="100"/>
                  </a:lnTo>
                  <a:lnTo>
                    <a:pt x="131" y="63"/>
                  </a:lnTo>
                  <a:lnTo>
                    <a:pt x="131" y="44"/>
                  </a:lnTo>
                  <a:lnTo>
                    <a:pt x="116" y="16"/>
                  </a:lnTo>
                  <a:lnTo>
                    <a:pt x="94" y="0"/>
                  </a:lnTo>
                  <a:lnTo>
                    <a:pt x="60" y="0"/>
                  </a:lnTo>
                  <a:lnTo>
                    <a:pt x="25" y="9"/>
                  </a:lnTo>
                  <a:lnTo>
                    <a:pt x="16" y="16"/>
                  </a:lnTo>
                  <a:lnTo>
                    <a:pt x="0" y="31"/>
                  </a:lnTo>
                  <a:lnTo>
                    <a:pt x="0" y="41"/>
                  </a:lnTo>
                  <a:lnTo>
                    <a:pt x="22" y="47"/>
                  </a:lnTo>
                  <a:lnTo>
                    <a:pt x="38" y="44"/>
                  </a:lnTo>
                  <a:lnTo>
                    <a:pt x="41" y="59"/>
                  </a:lnTo>
                  <a:lnTo>
                    <a:pt x="38" y="84"/>
                  </a:lnTo>
                  <a:lnTo>
                    <a:pt x="47" y="91"/>
                  </a:lnTo>
                  <a:lnTo>
                    <a:pt x="50" y="87"/>
                  </a:lnTo>
                  <a:lnTo>
                    <a:pt x="56" y="84"/>
                  </a:lnTo>
                  <a:close/>
                </a:path>
              </a:pathLst>
            </a:custGeom>
            <a:solidFill>
              <a:srgbClr val="222222"/>
            </a:solidFill>
            <a:ln w="4763">
              <a:solidFill>
                <a:srgbClr val="B7B79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317" name="Freeform 93"/>
            <p:cNvSpPr>
              <a:spLocks/>
            </p:cNvSpPr>
            <p:nvPr/>
          </p:nvSpPr>
          <p:spPr bwMode="auto">
            <a:xfrm>
              <a:off x="5089" y="1113"/>
              <a:ext cx="212" cy="200"/>
            </a:xfrm>
            <a:custGeom>
              <a:avLst/>
              <a:gdLst>
                <a:gd name="T0" fmla="*/ 71 w 212"/>
                <a:gd name="T1" fmla="*/ 66 h 200"/>
                <a:gd name="T2" fmla="*/ 212 w 212"/>
                <a:gd name="T3" fmla="*/ 116 h 200"/>
                <a:gd name="T4" fmla="*/ 193 w 212"/>
                <a:gd name="T5" fmla="*/ 47 h 200"/>
                <a:gd name="T6" fmla="*/ 212 w 212"/>
                <a:gd name="T7" fmla="*/ 9 h 200"/>
                <a:gd name="T8" fmla="*/ 118 w 212"/>
                <a:gd name="T9" fmla="*/ 3 h 200"/>
                <a:gd name="T10" fmla="*/ 87 w 212"/>
                <a:gd name="T11" fmla="*/ 3 h 200"/>
                <a:gd name="T12" fmla="*/ 56 w 212"/>
                <a:gd name="T13" fmla="*/ 3 h 200"/>
                <a:gd name="T14" fmla="*/ 18 w 212"/>
                <a:gd name="T15" fmla="*/ 0 h 200"/>
                <a:gd name="T16" fmla="*/ 6 w 212"/>
                <a:gd name="T17" fmla="*/ 6 h 200"/>
                <a:gd name="T18" fmla="*/ 0 w 212"/>
                <a:gd name="T19" fmla="*/ 28 h 200"/>
                <a:gd name="T20" fmla="*/ 0 w 212"/>
                <a:gd name="T21" fmla="*/ 62 h 200"/>
                <a:gd name="T22" fmla="*/ 3 w 212"/>
                <a:gd name="T23" fmla="*/ 122 h 200"/>
                <a:gd name="T24" fmla="*/ 3 w 212"/>
                <a:gd name="T25" fmla="*/ 190 h 200"/>
                <a:gd name="T26" fmla="*/ 18 w 212"/>
                <a:gd name="T27" fmla="*/ 193 h 200"/>
                <a:gd name="T28" fmla="*/ 34 w 212"/>
                <a:gd name="T29" fmla="*/ 200 h 200"/>
                <a:gd name="T30" fmla="*/ 75 w 212"/>
                <a:gd name="T31" fmla="*/ 193 h 200"/>
                <a:gd name="T32" fmla="*/ 65 w 212"/>
                <a:gd name="T33" fmla="*/ 75 h 200"/>
                <a:gd name="T34" fmla="*/ 75 w 212"/>
                <a:gd name="T35" fmla="*/ 62 h 200"/>
                <a:gd name="T36" fmla="*/ 71 w 212"/>
                <a:gd name="T3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2" h="200">
                  <a:moveTo>
                    <a:pt x="71" y="66"/>
                  </a:moveTo>
                  <a:lnTo>
                    <a:pt x="212" y="116"/>
                  </a:lnTo>
                  <a:lnTo>
                    <a:pt x="193" y="47"/>
                  </a:lnTo>
                  <a:lnTo>
                    <a:pt x="212" y="9"/>
                  </a:lnTo>
                  <a:lnTo>
                    <a:pt x="118" y="3"/>
                  </a:lnTo>
                  <a:lnTo>
                    <a:pt x="87" y="3"/>
                  </a:lnTo>
                  <a:lnTo>
                    <a:pt x="56" y="3"/>
                  </a:lnTo>
                  <a:lnTo>
                    <a:pt x="18" y="0"/>
                  </a:lnTo>
                  <a:lnTo>
                    <a:pt x="6" y="6"/>
                  </a:lnTo>
                  <a:lnTo>
                    <a:pt x="0" y="28"/>
                  </a:lnTo>
                  <a:lnTo>
                    <a:pt x="0" y="62"/>
                  </a:lnTo>
                  <a:lnTo>
                    <a:pt x="3" y="122"/>
                  </a:lnTo>
                  <a:lnTo>
                    <a:pt x="3" y="190"/>
                  </a:lnTo>
                  <a:lnTo>
                    <a:pt x="18" y="193"/>
                  </a:lnTo>
                  <a:lnTo>
                    <a:pt x="34" y="200"/>
                  </a:lnTo>
                  <a:lnTo>
                    <a:pt x="75" y="193"/>
                  </a:lnTo>
                  <a:lnTo>
                    <a:pt x="65" y="75"/>
                  </a:lnTo>
                  <a:lnTo>
                    <a:pt x="75" y="62"/>
                  </a:lnTo>
                  <a:lnTo>
                    <a:pt x="71" y="66"/>
                  </a:lnTo>
                  <a:close/>
                </a:path>
              </a:pathLst>
            </a:custGeom>
            <a:solidFill>
              <a:srgbClr val="A5A58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318" name="Freeform 94"/>
            <p:cNvSpPr>
              <a:spLocks/>
            </p:cNvSpPr>
            <p:nvPr/>
          </p:nvSpPr>
          <p:spPr bwMode="auto">
            <a:xfrm>
              <a:off x="5089" y="1113"/>
              <a:ext cx="212" cy="200"/>
            </a:xfrm>
            <a:custGeom>
              <a:avLst/>
              <a:gdLst>
                <a:gd name="T0" fmla="*/ 71 w 212"/>
                <a:gd name="T1" fmla="*/ 66 h 200"/>
                <a:gd name="T2" fmla="*/ 212 w 212"/>
                <a:gd name="T3" fmla="*/ 116 h 200"/>
                <a:gd name="T4" fmla="*/ 193 w 212"/>
                <a:gd name="T5" fmla="*/ 47 h 200"/>
                <a:gd name="T6" fmla="*/ 212 w 212"/>
                <a:gd name="T7" fmla="*/ 9 h 200"/>
                <a:gd name="T8" fmla="*/ 118 w 212"/>
                <a:gd name="T9" fmla="*/ 3 h 200"/>
                <a:gd name="T10" fmla="*/ 87 w 212"/>
                <a:gd name="T11" fmla="*/ 3 h 200"/>
                <a:gd name="T12" fmla="*/ 56 w 212"/>
                <a:gd name="T13" fmla="*/ 3 h 200"/>
                <a:gd name="T14" fmla="*/ 18 w 212"/>
                <a:gd name="T15" fmla="*/ 0 h 200"/>
                <a:gd name="T16" fmla="*/ 6 w 212"/>
                <a:gd name="T17" fmla="*/ 6 h 200"/>
                <a:gd name="T18" fmla="*/ 0 w 212"/>
                <a:gd name="T19" fmla="*/ 28 h 200"/>
                <a:gd name="T20" fmla="*/ 0 w 212"/>
                <a:gd name="T21" fmla="*/ 62 h 200"/>
                <a:gd name="T22" fmla="*/ 3 w 212"/>
                <a:gd name="T23" fmla="*/ 122 h 200"/>
                <a:gd name="T24" fmla="*/ 3 w 212"/>
                <a:gd name="T25" fmla="*/ 190 h 200"/>
                <a:gd name="T26" fmla="*/ 18 w 212"/>
                <a:gd name="T27" fmla="*/ 193 h 200"/>
                <a:gd name="T28" fmla="*/ 34 w 212"/>
                <a:gd name="T29" fmla="*/ 200 h 200"/>
                <a:gd name="T30" fmla="*/ 75 w 212"/>
                <a:gd name="T31" fmla="*/ 193 h 200"/>
                <a:gd name="T32" fmla="*/ 65 w 212"/>
                <a:gd name="T33" fmla="*/ 75 h 200"/>
                <a:gd name="T34" fmla="*/ 75 w 212"/>
                <a:gd name="T35" fmla="*/ 62 h 200"/>
                <a:gd name="T36" fmla="*/ 71 w 212"/>
                <a:gd name="T3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2" h="200">
                  <a:moveTo>
                    <a:pt x="71" y="66"/>
                  </a:moveTo>
                  <a:lnTo>
                    <a:pt x="212" y="116"/>
                  </a:lnTo>
                  <a:lnTo>
                    <a:pt x="193" y="47"/>
                  </a:lnTo>
                  <a:lnTo>
                    <a:pt x="212" y="9"/>
                  </a:lnTo>
                  <a:lnTo>
                    <a:pt x="118" y="3"/>
                  </a:lnTo>
                  <a:lnTo>
                    <a:pt x="87" y="3"/>
                  </a:lnTo>
                  <a:lnTo>
                    <a:pt x="56" y="3"/>
                  </a:lnTo>
                  <a:lnTo>
                    <a:pt x="18" y="0"/>
                  </a:lnTo>
                  <a:lnTo>
                    <a:pt x="6" y="6"/>
                  </a:lnTo>
                  <a:lnTo>
                    <a:pt x="0" y="28"/>
                  </a:lnTo>
                  <a:lnTo>
                    <a:pt x="0" y="62"/>
                  </a:lnTo>
                  <a:lnTo>
                    <a:pt x="3" y="122"/>
                  </a:lnTo>
                  <a:lnTo>
                    <a:pt x="3" y="190"/>
                  </a:lnTo>
                  <a:lnTo>
                    <a:pt x="18" y="193"/>
                  </a:lnTo>
                  <a:lnTo>
                    <a:pt x="34" y="200"/>
                  </a:lnTo>
                  <a:lnTo>
                    <a:pt x="75" y="193"/>
                  </a:lnTo>
                  <a:lnTo>
                    <a:pt x="65" y="75"/>
                  </a:lnTo>
                  <a:lnTo>
                    <a:pt x="75" y="62"/>
                  </a:lnTo>
                  <a:lnTo>
                    <a:pt x="71" y="66"/>
                  </a:lnTo>
                  <a:close/>
                </a:path>
              </a:pathLst>
            </a:custGeom>
            <a:solidFill>
              <a:srgbClr val="A5A58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319" name="Freeform 95"/>
            <p:cNvSpPr>
              <a:spLocks/>
            </p:cNvSpPr>
            <p:nvPr/>
          </p:nvSpPr>
          <p:spPr bwMode="auto">
            <a:xfrm>
              <a:off x="5089" y="1113"/>
              <a:ext cx="212" cy="200"/>
            </a:xfrm>
            <a:custGeom>
              <a:avLst/>
              <a:gdLst>
                <a:gd name="T0" fmla="*/ 71 w 212"/>
                <a:gd name="T1" fmla="*/ 66 h 200"/>
                <a:gd name="T2" fmla="*/ 212 w 212"/>
                <a:gd name="T3" fmla="*/ 116 h 200"/>
                <a:gd name="T4" fmla="*/ 193 w 212"/>
                <a:gd name="T5" fmla="*/ 47 h 200"/>
                <a:gd name="T6" fmla="*/ 212 w 212"/>
                <a:gd name="T7" fmla="*/ 9 h 200"/>
                <a:gd name="T8" fmla="*/ 118 w 212"/>
                <a:gd name="T9" fmla="*/ 3 h 200"/>
                <a:gd name="T10" fmla="*/ 87 w 212"/>
                <a:gd name="T11" fmla="*/ 3 h 200"/>
                <a:gd name="T12" fmla="*/ 56 w 212"/>
                <a:gd name="T13" fmla="*/ 3 h 200"/>
                <a:gd name="T14" fmla="*/ 18 w 212"/>
                <a:gd name="T15" fmla="*/ 0 h 200"/>
                <a:gd name="T16" fmla="*/ 6 w 212"/>
                <a:gd name="T17" fmla="*/ 6 h 200"/>
                <a:gd name="T18" fmla="*/ 0 w 212"/>
                <a:gd name="T19" fmla="*/ 28 h 200"/>
                <a:gd name="T20" fmla="*/ 0 w 212"/>
                <a:gd name="T21" fmla="*/ 62 h 200"/>
                <a:gd name="T22" fmla="*/ 3 w 212"/>
                <a:gd name="T23" fmla="*/ 122 h 200"/>
                <a:gd name="T24" fmla="*/ 3 w 212"/>
                <a:gd name="T25" fmla="*/ 190 h 200"/>
                <a:gd name="T26" fmla="*/ 18 w 212"/>
                <a:gd name="T27" fmla="*/ 193 h 200"/>
                <a:gd name="T28" fmla="*/ 34 w 212"/>
                <a:gd name="T29" fmla="*/ 200 h 200"/>
                <a:gd name="T30" fmla="*/ 75 w 212"/>
                <a:gd name="T31" fmla="*/ 193 h 200"/>
                <a:gd name="T32" fmla="*/ 65 w 212"/>
                <a:gd name="T33" fmla="*/ 75 h 200"/>
                <a:gd name="T34" fmla="*/ 75 w 212"/>
                <a:gd name="T35" fmla="*/ 62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2" h="200">
                  <a:moveTo>
                    <a:pt x="71" y="66"/>
                  </a:moveTo>
                  <a:lnTo>
                    <a:pt x="212" y="116"/>
                  </a:lnTo>
                  <a:lnTo>
                    <a:pt x="193" y="47"/>
                  </a:lnTo>
                  <a:lnTo>
                    <a:pt x="212" y="9"/>
                  </a:lnTo>
                  <a:lnTo>
                    <a:pt x="118" y="3"/>
                  </a:lnTo>
                  <a:lnTo>
                    <a:pt x="87" y="3"/>
                  </a:lnTo>
                  <a:lnTo>
                    <a:pt x="56" y="3"/>
                  </a:lnTo>
                  <a:lnTo>
                    <a:pt x="18" y="0"/>
                  </a:lnTo>
                  <a:lnTo>
                    <a:pt x="6" y="6"/>
                  </a:lnTo>
                  <a:lnTo>
                    <a:pt x="0" y="28"/>
                  </a:lnTo>
                  <a:lnTo>
                    <a:pt x="0" y="62"/>
                  </a:lnTo>
                  <a:lnTo>
                    <a:pt x="3" y="122"/>
                  </a:lnTo>
                  <a:lnTo>
                    <a:pt x="3" y="190"/>
                  </a:lnTo>
                  <a:lnTo>
                    <a:pt x="18" y="193"/>
                  </a:lnTo>
                  <a:lnTo>
                    <a:pt x="34" y="200"/>
                  </a:lnTo>
                  <a:lnTo>
                    <a:pt x="75" y="193"/>
                  </a:lnTo>
                  <a:lnTo>
                    <a:pt x="65" y="75"/>
                  </a:lnTo>
                  <a:lnTo>
                    <a:pt x="75" y="62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320" name="Freeform 96"/>
            <p:cNvSpPr>
              <a:spLocks/>
            </p:cNvSpPr>
            <p:nvPr/>
          </p:nvSpPr>
          <p:spPr bwMode="auto">
            <a:xfrm>
              <a:off x="5320" y="845"/>
              <a:ext cx="71" cy="87"/>
            </a:xfrm>
            <a:custGeom>
              <a:avLst/>
              <a:gdLst>
                <a:gd name="T0" fmla="*/ 71 w 71"/>
                <a:gd name="T1" fmla="*/ 15 h 87"/>
                <a:gd name="T2" fmla="*/ 65 w 71"/>
                <a:gd name="T3" fmla="*/ 3 h 87"/>
                <a:gd name="T4" fmla="*/ 53 w 71"/>
                <a:gd name="T5" fmla="*/ 0 h 87"/>
                <a:gd name="T6" fmla="*/ 43 w 71"/>
                <a:gd name="T7" fmla="*/ 3 h 87"/>
                <a:gd name="T8" fmla="*/ 31 w 71"/>
                <a:gd name="T9" fmla="*/ 9 h 87"/>
                <a:gd name="T10" fmla="*/ 18 w 71"/>
                <a:gd name="T11" fmla="*/ 15 h 87"/>
                <a:gd name="T12" fmla="*/ 9 w 71"/>
                <a:gd name="T13" fmla="*/ 34 h 87"/>
                <a:gd name="T14" fmla="*/ 0 w 71"/>
                <a:gd name="T15" fmla="*/ 59 h 87"/>
                <a:gd name="T16" fmla="*/ 3 w 71"/>
                <a:gd name="T17" fmla="*/ 87 h 87"/>
                <a:gd name="T18" fmla="*/ 12 w 71"/>
                <a:gd name="T19" fmla="*/ 72 h 87"/>
                <a:gd name="T20" fmla="*/ 68 w 71"/>
                <a:gd name="T21" fmla="*/ 56 h 87"/>
                <a:gd name="T22" fmla="*/ 71 w 71"/>
                <a:gd name="T23" fmla="*/ 15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1" h="87">
                  <a:moveTo>
                    <a:pt x="71" y="15"/>
                  </a:moveTo>
                  <a:lnTo>
                    <a:pt x="65" y="3"/>
                  </a:lnTo>
                  <a:lnTo>
                    <a:pt x="53" y="0"/>
                  </a:lnTo>
                  <a:lnTo>
                    <a:pt x="43" y="3"/>
                  </a:lnTo>
                  <a:lnTo>
                    <a:pt x="31" y="9"/>
                  </a:lnTo>
                  <a:lnTo>
                    <a:pt x="18" y="15"/>
                  </a:lnTo>
                  <a:lnTo>
                    <a:pt x="9" y="34"/>
                  </a:lnTo>
                  <a:lnTo>
                    <a:pt x="0" y="59"/>
                  </a:lnTo>
                  <a:lnTo>
                    <a:pt x="3" y="87"/>
                  </a:lnTo>
                  <a:lnTo>
                    <a:pt x="12" y="72"/>
                  </a:lnTo>
                  <a:lnTo>
                    <a:pt x="68" y="56"/>
                  </a:lnTo>
                  <a:lnTo>
                    <a:pt x="71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321" name="Freeform 97"/>
            <p:cNvSpPr>
              <a:spLocks/>
            </p:cNvSpPr>
            <p:nvPr/>
          </p:nvSpPr>
          <p:spPr bwMode="auto">
            <a:xfrm>
              <a:off x="5320" y="845"/>
              <a:ext cx="71" cy="87"/>
            </a:xfrm>
            <a:custGeom>
              <a:avLst/>
              <a:gdLst>
                <a:gd name="T0" fmla="*/ 71 w 71"/>
                <a:gd name="T1" fmla="*/ 15 h 87"/>
                <a:gd name="T2" fmla="*/ 65 w 71"/>
                <a:gd name="T3" fmla="*/ 3 h 87"/>
                <a:gd name="T4" fmla="*/ 53 w 71"/>
                <a:gd name="T5" fmla="*/ 0 h 87"/>
                <a:gd name="T6" fmla="*/ 43 w 71"/>
                <a:gd name="T7" fmla="*/ 3 h 87"/>
                <a:gd name="T8" fmla="*/ 31 w 71"/>
                <a:gd name="T9" fmla="*/ 9 h 87"/>
                <a:gd name="T10" fmla="*/ 18 w 71"/>
                <a:gd name="T11" fmla="*/ 15 h 87"/>
                <a:gd name="T12" fmla="*/ 9 w 71"/>
                <a:gd name="T13" fmla="*/ 34 h 87"/>
                <a:gd name="T14" fmla="*/ 0 w 71"/>
                <a:gd name="T15" fmla="*/ 59 h 87"/>
                <a:gd name="T16" fmla="*/ 3 w 71"/>
                <a:gd name="T17" fmla="*/ 87 h 87"/>
                <a:gd name="T18" fmla="*/ 12 w 71"/>
                <a:gd name="T19" fmla="*/ 72 h 87"/>
                <a:gd name="T20" fmla="*/ 68 w 71"/>
                <a:gd name="T21" fmla="*/ 56 h 87"/>
                <a:gd name="T22" fmla="*/ 71 w 71"/>
                <a:gd name="T23" fmla="*/ 15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1" h="87">
                  <a:moveTo>
                    <a:pt x="71" y="15"/>
                  </a:moveTo>
                  <a:lnTo>
                    <a:pt x="65" y="3"/>
                  </a:lnTo>
                  <a:lnTo>
                    <a:pt x="53" y="0"/>
                  </a:lnTo>
                  <a:lnTo>
                    <a:pt x="43" y="3"/>
                  </a:lnTo>
                  <a:lnTo>
                    <a:pt x="31" y="9"/>
                  </a:lnTo>
                  <a:lnTo>
                    <a:pt x="18" y="15"/>
                  </a:lnTo>
                  <a:lnTo>
                    <a:pt x="9" y="34"/>
                  </a:lnTo>
                  <a:lnTo>
                    <a:pt x="0" y="59"/>
                  </a:lnTo>
                  <a:lnTo>
                    <a:pt x="3" y="87"/>
                  </a:lnTo>
                  <a:lnTo>
                    <a:pt x="12" y="72"/>
                  </a:lnTo>
                  <a:lnTo>
                    <a:pt x="68" y="56"/>
                  </a:lnTo>
                  <a:lnTo>
                    <a:pt x="71" y="15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322" name="Freeform 98"/>
            <p:cNvSpPr>
              <a:spLocks/>
            </p:cNvSpPr>
            <p:nvPr/>
          </p:nvSpPr>
          <p:spPr bwMode="auto">
            <a:xfrm>
              <a:off x="5238" y="851"/>
              <a:ext cx="219" cy="409"/>
            </a:xfrm>
            <a:custGeom>
              <a:avLst/>
              <a:gdLst>
                <a:gd name="T0" fmla="*/ 150 w 219"/>
                <a:gd name="T1" fmla="*/ 0 h 409"/>
                <a:gd name="T2" fmla="*/ 135 w 219"/>
                <a:gd name="T3" fmla="*/ 6 h 409"/>
                <a:gd name="T4" fmla="*/ 119 w 219"/>
                <a:gd name="T5" fmla="*/ 9 h 409"/>
                <a:gd name="T6" fmla="*/ 106 w 219"/>
                <a:gd name="T7" fmla="*/ 22 h 409"/>
                <a:gd name="T8" fmla="*/ 100 w 219"/>
                <a:gd name="T9" fmla="*/ 28 h 409"/>
                <a:gd name="T10" fmla="*/ 91 w 219"/>
                <a:gd name="T11" fmla="*/ 41 h 409"/>
                <a:gd name="T12" fmla="*/ 85 w 219"/>
                <a:gd name="T13" fmla="*/ 50 h 409"/>
                <a:gd name="T14" fmla="*/ 75 w 219"/>
                <a:gd name="T15" fmla="*/ 62 h 409"/>
                <a:gd name="T16" fmla="*/ 66 w 219"/>
                <a:gd name="T17" fmla="*/ 144 h 409"/>
                <a:gd name="T18" fmla="*/ 44 w 219"/>
                <a:gd name="T19" fmla="*/ 197 h 409"/>
                <a:gd name="T20" fmla="*/ 22 w 219"/>
                <a:gd name="T21" fmla="*/ 243 h 409"/>
                <a:gd name="T22" fmla="*/ 0 w 219"/>
                <a:gd name="T23" fmla="*/ 290 h 409"/>
                <a:gd name="T24" fmla="*/ 4 w 219"/>
                <a:gd name="T25" fmla="*/ 315 h 409"/>
                <a:gd name="T26" fmla="*/ 10 w 219"/>
                <a:gd name="T27" fmla="*/ 340 h 409"/>
                <a:gd name="T28" fmla="*/ 16 w 219"/>
                <a:gd name="T29" fmla="*/ 362 h 409"/>
                <a:gd name="T30" fmla="*/ 22 w 219"/>
                <a:gd name="T31" fmla="*/ 374 h 409"/>
                <a:gd name="T32" fmla="*/ 28 w 219"/>
                <a:gd name="T33" fmla="*/ 390 h 409"/>
                <a:gd name="T34" fmla="*/ 69 w 219"/>
                <a:gd name="T35" fmla="*/ 402 h 409"/>
                <a:gd name="T36" fmla="*/ 94 w 219"/>
                <a:gd name="T37" fmla="*/ 409 h 409"/>
                <a:gd name="T38" fmla="*/ 150 w 219"/>
                <a:gd name="T39" fmla="*/ 324 h 409"/>
                <a:gd name="T40" fmla="*/ 178 w 219"/>
                <a:gd name="T41" fmla="*/ 271 h 409"/>
                <a:gd name="T42" fmla="*/ 219 w 219"/>
                <a:gd name="T43" fmla="*/ 215 h 409"/>
                <a:gd name="T44" fmla="*/ 219 w 219"/>
                <a:gd name="T45" fmla="*/ 178 h 409"/>
                <a:gd name="T46" fmla="*/ 216 w 219"/>
                <a:gd name="T47" fmla="*/ 125 h 409"/>
                <a:gd name="T48" fmla="*/ 213 w 219"/>
                <a:gd name="T49" fmla="*/ 72 h 409"/>
                <a:gd name="T50" fmla="*/ 209 w 219"/>
                <a:gd name="T51" fmla="*/ 53 h 409"/>
                <a:gd name="T52" fmla="*/ 200 w 219"/>
                <a:gd name="T53" fmla="*/ 34 h 409"/>
                <a:gd name="T54" fmla="*/ 191 w 219"/>
                <a:gd name="T55" fmla="*/ 19 h 409"/>
                <a:gd name="T56" fmla="*/ 172 w 219"/>
                <a:gd name="T57" fmla="*/ 9 h 409"/>
                <a:gd name="T58" fmla="*/ 163 w 219"/>
                <a:gd name="T59" fmla="*/ 6 h 409"/>
                <a:gd name="T60" fmla="*/ 150 w 219"/>
                <a:gd name="T61" fmla="*/ 0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19" h="409">
                  <a:moveTo>
                    <a:pt x="150" y="0"/>
                  </a:moveTo>
                  <a:lnTo>
                    <a:pt x="135" y="6"/>
                  </a:lnTo>
                  <a:lnTo>
                    <a:pt x="119" y="9"/>
                  </a:lnTo>
                  <a:lnTo>
                    <a:pt x="106" y="22"/>
                  </a:lnTo>
                  <a:lnTo>
                    <a:pt x="100" y="28"/>
                  </a:lnTo>
                  <a:lnTo>
                    <a:pt x="91" y="41"/>
                  </a:lnTo>
                  <a:lnTo>
                    <a:pt x="85" y="50"/>
                  </a:lnTo>
                  <a:lnTo>
                    <a:pt x="75" y="62"/>
                  </a:lnTo>
                  <a:lnTo>
                    <a:pt x="66" y="144"/>
                  </a:lnTo>
                  <a:lnTo>
                    <a:pt x="44" y="197"/>
                  </a:lnTo>
                  <a:lnTo>
                    <a:pt x="22" y="243"/>
                  </a:lnTo>
                  <a:lnTo>
                    <a:pt x="0" y="290"/>
                  </a:lnTo>
                  <a:lnTo>
                    <a:pt x="4" y="315"/>
                  </a:lnTo>
                  <a:lnTo>
                    <a:pt x="10" y="340"/>
                  </a:lnTo>
                  <a:lnTo>
                    <a:pt x="16" y="362"/>
                  </a:lnTo>
                  <a:lnTo>
                    <a:pt x="22" y="374"/>
                  </a:lnTo>
                  <a:lnTo>
                    <a:pt x="28" y="390"/>
                  </a:lnTo>
                  <a:lnTo>
                    <a:pt x="69" y="402"/>
                  </a:lnTo>
                  <a:lnTo>
                    <a:pt x="94" y="409"/>
                  </a:lnTo>
                  <a:lnTo>
                    <a:pt x="150" y="324"/>
                  </a:lnTo>
                  <a:lnTo>
                    <a:pt x="178" y="271"/>
                  </a:lnTo>
                  <a:lnTo>
                    <a:pt x="219" y="215"/>
                  </a:lnTo>
                  <a:lnTo>
                    <a:pt x="219" y="178"/>
                  </a:lnTo>
                  <a:lnTo>
                    <a:pt x="216" y="125"/>
                  </a:lnTo>
                  <a:lnTo>
                    <a:pt x="213" y="72"/>
                  </a:lnTo>
                  <a:lnTo>
                    <a:pt x="209" y="53"/>
                  </a:lnTo>
                  <a:lnTo>
                    <a:pt x="200" y="34"/>
                  </a:lnTo>
                  <a:lnTo>
                    <a:pt x="191" y="19"/>
                  </a:lnTo>
                  <a:lnTo>
                    <a:pt x="172" y="9"/>
                  </a:lnTo>
                  <a:lnTo>
                    <a:pt x="163" y="6"/>
                  </a:lnTo>
                  <a:lnTo>
                    <a:pt x="150" y="0"/>
                  </a:lnTo>
                  <a:close/>
                </a:path>
              </a:pathLst>
            </a:custGeom>
            <a:solidFill>
              <a:srgbClr val="B7B79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323" name="Freeform 99"/>
            <p:cNvSpPr>
              <a:spLocks/>
            </p:cNvSpPr>
            <p:nvPr/>
          </p:nvSpPr>
          <p:spPr bwMode="auto">
            <a:xfrm>
              <a:off x="5238" y="851"/>
              <a:ext cx="219" cy="409"/>
            </a:xfrm>
            <a:custGeom>
              <a:avLst/>
              <a:gdLst>
                <a:gd name="T0" fmla="*/ 150 w 219"/>
                <a:gd name="T1" fmla="*/ 0 h 409"/>
                <a:gd name="T2" fmla="*/ 135 w 219"/>
                <a:gd name="T3" fmla="*/ 6 h 409"/>
                <a:gd name="T4" fmla="*/ 119 w 219"/>
                <a:gd name="T5" fmla="*/ 9 h 409"/>
                <a:gd name="T6" fmla="*/ 106 w 219"/>
                <a:gd name="T7" fmla="*/ 22 h 409"/>
                <a:gd name="T8" fmla="*/ 100 w 219"/>
                <a:gd name="T9" fmla="*/ 28 h 409"/>
                <a:gd name="T10" fmla="*/ 91 w 219"/>
                <a:gd name="T11" fmla="*/ 41 h 409"/>
                <a:gd name="T12" fmla="*/ 85 w 219"/>
                <a:gd name="T13" fmla="*/ 50 h 409"/>
                <a:gd name="T14" fmla="*/ 75 w 219"/>
                <a:gd name="T15" fmla="*/ 62 h 409"/>
                <a:gd name="T16" fmla="*/ 66 w 219"/>
                <a:gd name="T17" fmla="*/ 144 h 409"/>
                <a:gd name="T18" fmla="*/ 44 w 219"/>
                <a:gd name="T19" fmla="*/ 197 h 409"/>
                <a:gd name="T20" fmla="*/ 22 w 219"/>
                <a:gd name="T21" fmla="*/ 243 h 409"/>
                <a:gd name="T22" fmla="*/ 0 w 219"/>
                <a:gd name="T23" fmla="*/ 290 h 409"/>
                <a:gd name="T24" fmla="*/ 4 w 219"/>
                <a:gd name="T25" fmla="*/ 315 h 409"/>
                <a:gd name="T26" fmla="*/ 10 w 219"/>
                <a:gd name="T27" fmla="*/ 340 h 409"/>
                <a:gd name="T28" fmla="*/ 16 w 219"/>
                <a:gd name="T29" fmla="*/ 362 h 409"/>
                <a:gd name="T30" fmla="*/ 22 w 219"/>
                <a:gd name="T31" fmla="*/ 374 h 409"/>
                <a:gd name="T32" fmla="*/ 28 w 219"/>
                <a:gd name="T33" fmla="*/ 390 h 409"/>
                <a:gd name="T34" fmla="*/ 69 w 219"/>
                <a:gd name="T35" fmla="*/ 402 h 409"/>
                <a:gd name="T36" fmla="*/ 94 w 219"/>
                <a:gd name="T37" fmla="*/ 409 h 409"/>
                <a:gd name="T38" fmla="*/ 150 w 219"/>
                <a:gd name="T39" fmla="*/ 324 h 409"/>
                <a:gd name="T40" fmla="*/ 178 w 219"/>
                <a:gd name="T41" fmla="*/ 271 h 409"/>
                <a:gd name="T42" fmla="*/ 219 w 219"/>
                <a:gd name="T43" fmla="*/ 215 h 409"/>
                <a:gd name="T44" fmla="*/ 219 w 219"/>
                <a:gd name="T45" fmla="*/ 178 h 409"/>
                <a:gd name="T46" fmla="*/ 216 w 219"/>
                <a:gd name="T47" fmla="*/ 125 h 409"/>
                <a:gd name="T48" fmla="*/ 213 w 219"/>
                <a:gd name="T49" fmla="*/ 72 h 409"/>
                <a:gd name="T50" fmla="*/ 209 w 219"/>
                <a:gd name="T51" fmla="*/ 53 h 409"/>
                <a:gd name="T52" fmla="*/ 200 w 219"/>
                <a:gd name="T53" fmla="*/ 34 h 409"/>
                <a:gd name="T54" fmla="*/ 191 w 219"/>
                <a:gd name="T55" fmla="*/ 19 h 409"/>
                <a:gd name="T56" fmla="*/ 172 w 219"/>
                <a:gd name="T57" fmla="*/ 9 h 409"/>
                <a:gd name="T58" fmla="*/ 163 w 219"/>
                <a:gd name="T59" fmla="*/ 6 h 409"/>
                <a:gd name="T60" fmla="*/ 150 w 219"/>
                <a:gd name="T61" fmla="*/ 0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19" h="409">
                  <a:moveTo>
                    <a:pt x="150" y="0"/>
                  </a:moveTo>
                  <a:lnTo>
                    <a:pt x="135" y="6"/>
                  </a:lnTo>
                  <a:lnTo>
                    <a:pt x="119" y="9"/>
                  </a:lnTo>
                  <a:lnTo>
                    <a:pt x="106" y="22"/>
                  </a:lnTo>
                  <a:lnTo>
                    <a:pt x="100" y="28"/>
                  </a:lnTo>
                  <a:lnTo>
                    <a:pt x="91" y="41"/>
                  </a:lnTo>
                  <a:lnTo>
                    <a:pt x="85" y="50"/>
                  </a:lnTo>
                  <a:lnTo>
                    <a:pt x="75" y="62"/>
                  </a:lnTo>
                  <a:lnTo>
                    <a:pt x="66" y="144"/>
                  </a:lnTo>
                  <a:lnTo>
                    <a:pt x="44" y="197"/>
                  </a:lnTo>
                  <a:lnTo>
                    <a:pt x="22" y="243"/>
                  </a:lnTo>
                  <a:lnTo>
                    <a:pt x="0" y="290"/>
                  </a:lnTo>
                  <a:lnTo>
                    <a:pt x="4" y="315"/>
                  </a:lnTo>
                  <a:lnTo>
                    <a:pt x="10" y="340"/>
                  </a:lnTo>
                  <a:lnTo>
                    <a:pt x="16" y="362"/>
                  </a:lnTo>
                  <a:lnTo>
                    <a:pt x="22" y="374"/>
                  </a:lnTo>
                  <a:lnTo>
                    <a:pt x="28" y="390"/>
                  </a:lnTo>
                  <a:lnTo>
                    <a:pt x="69" y="402"/>
                  </a:lnTo>
                  <a:lnTo>
                    <a:pt x="94" y="409"/>
                  </a:lnTo>
                  <a:lnTo>
                    <a:pt x="150" y="324"/>
                  </a:lnTo>
                  <a:lnTo>
                    <a:pt x="178" y="271"/>
                  </a:lnTo>
                  <a:lnTo>
                    <a:pt x="219" y="215"/>
                  </a:lnTo>
                  <a:lnTo>
                    <a:pt x="219" y="178"/>
                  </a:lnTo>
                  <a:lnTo>
                    <a:pt x="216" y="125"/>
                  </a:lnTo>
                  <a:lnTo>
                    <a:pt x="213" y="72"/>
                  </a:lnTo>
                  <a:lnTo>
                    <a:pt x="209" y="53"/>
                  </a:lnTo>
                  <a:lnTo>
                    <a:pt x="200" y="34"/>
                  </a:lnTo>
                  <a:lnTo>
                    <a:pt x="191" y="19"/>
                  </a:lnTo>
                  <a:lnTo>
                    <a:pt x="172" y="9"/>
                  </a:lnTo>
                  <a:lnTo>
                    <a:pt x="163" y="6"/>
                  </a:lnTo>
                  <a:lnTo>
                    <a:pt x="150" y="0"/>
                  </a:lnTo>
                  <a:close/>
                </a:path>
              </a:pathLst>
            </a:custGeom>
            <a:solidFill>
              <a:srgbClr val="B7B79D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324" name="Freeform 100"/>
            <p:cNvSpPr>
              <a:spLocks/>
            </p:cNvSpPr>
            <p:nvPr/>
          </p:nvSpPr>
          <p:spPr bwMode="auto">
            <a:xfrm>
              <a:off x="5126" y="913"/>
              <a:ext cx="228" cy="184"/>
            </a:xfrm>
            <a:custGeom>
              <a:avLst/>
              <a:gdLst>
                <a:gd name="T0" fmla="*/ 190 w 228"/>
                <a:gd name="T1" fmla="*/ 0 h 184"/>
                <a:gd name="T2" fmla="*/ 218 w 228"/>
                <a:gd name="T3" fmla="*/ 25 h 184"/>
                <a:gd name="T4" fmla="*/ 225 w 228"/>
                <a:gd name="T5" fmla="*/ 41 h 184"/>
                <a:gd name="T6" fmla="*/ 225 w 228"/>
                <a:gd name="T7" fmla="*/ 63 h 184"/>
                <a:gd name="T8" fmla="*/ 228 w 228"/>
                <a:gd name="T9" fmla="*/ 82 h 184"/>
                <a:gd name="T10" fmla="*/ 218 w 228"/>
                <a:gd name="T11" fmla="*/ 122 h 184"/>
                <a:gd name="T12" fmla="*/ 194 w 228"/>
                <a:gd name="T13" fmla="*/ 144 h 184"/>
                <a:gd name="T14" fmla="*/ 165 w 228"/>
                <a:gd name="T15" fmla="*/ 160 h 184"/>
                <a:gd name="T16" fmla="*/ 128 w 228"/>
                <a:gd name="T17" fmla="*/ 175 h 184"/>
                <a:gd name="T18" fmla="*/ 87 w 228"/>
                <a:gd name="T19" fmla="*/ 184 h 184"/>
                <a:gd name="T20" fmla="*/ 34 w 228"/>
                <a:gd name="T21" fmla="*/ 166 h 184"/>
                <a:gd name="T22" fmla="*/ 0 w 228"/>
                <a:gd name="T23" fmla="*/ 144 h 184"/>
                <a:gd name="T24" fmla="*/ 13 w 228"/>
                <a:gd name="T25" fmla="*/ 125 h 184"/>
                <a:gd name="T26" fmla="*/ 28 w 228"/>
                <a:gd name="T27" fmla="*/ 116 h 184"/>
                <a:gd name="T28" fmla="*/ 87 w 228"/>
                <a:gd name="T29" fmla="*/ 131 h 184"/>
                <a:gd name="T30" fmla="*/ 97 w 228"/>
                <a:gd name="T31" fmla="*/ 122 h 184"/>
                <a:gd name="T32" fmla="*/ 112 w 228"/>
                <a:gd name="T33" fmla="*/ 122 h 184"/>
                <a:gd name="T34" fmla="*/ 137 w 228"/>
                <a:gd name="T35" fmla="*/ 85 h 184"/>
                <a:gd name="T36" fmla="*/ 150 w 228"/>
                <a:gd name="T37" fmla="*/ 57 h 184"/>
                <a:gd name="T38" fmla="*/ 159 w 228"/>
                <a:gd name="T39" fmla="*/ 38 h 184"/>
                <a:gd name="T40" fmla="*/ 165 w 228"/>
                <a:gd name="T41" fmla="*/ 16 h 184"/>
                <a:gd name="T42" fmla="*/ 172 w 228"/>
                <a:gd name="T43" fmla="*/ 10 h 184"/>
                <a:gd name="T44" fmla="*/ 190 w 228"/>
                <a:gd name="T45" fmla="*/ 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8" h="184">
                  <a:moveTo>
                    <a:pt x="190" y="0"/>
                  </a:moveTo>
                  <a:lnTo>
                    <a:pt x="218" y="25"/>
                  </a:lnTo>
                  <a:lnTo>
                    <a:pt x="225" y="41"/>
                  </a:lnTo>
                  <a:lnTo>
                    <a:pt x="225" y="63"/>
                  </a:lnTo>
                  <a:lnTo>
                    <a:pt x="228" y="82"/>
                  </a:lnTo>
                  <a:lnTo>
                    <a:pt x="218" y="122"/>
                  </a:lnTo>
                  <a:lnTo>
                    <a:pt x="194" y="144"/>
                  </a:lnTo>
                  <a:lnTo>
                    <a:pt x="165" y="160"/>
                  </a:lnTo>
                  <a:lnTo>
                    <a:pt x="128" y="175"/>
                  </a:lnTo>
                  <a:lnTo>
                    <a:pt x="87" y="184"/>
                  </a:lnTo>
                  <a:lnTo>
                    <a:pt x="34" y="166"/>
                  </a:lnTo>
                  <a:lnTo>
                    <a:pt x="0" y="144"/>
                  </a:lnTo>
                  <a:lnTo>
                    <a:pt x="13" y="125"/>
                  </a:lnTo>
                  <a:lnTo>
                    <a:pt x="28" y="116"/>
                  </a:lnTo>
                  <a:lnTo>
                    <a:pt x="87" y="131"/>
                  </a:lnTo>
                  <a:lnTo>
                    <a:pt x="97" y="122"/>
                  </a:lnTo>
                  <a:lnTo>
                    <a:pt x="112" y="122"/>
                  </a:lnTo>
                  <a:lnTo>
                    <a:pt x="137" y="85"/>
                  </a:lnTo>
                  <a:lnTo>
                    <a:pt x="150" y="57"/>
                  </a:lnTo>
                  <a:lnTo>
                    <a:pt x="159" y="38"/>
                  </a:lnTo>
                  <a:lnTo>
                    <a:pt x="165" y="16"/>
                  </a:lnTo>
                  <a:lnTo>
                    <a:pt x="172" y="10"/>
                  </a:lnTo>
                  <a:lnTo>
                    <a:pt x="190" y="0"/>
                  </a:lnTo>
                  <a:close/>
                </a:path>
              </a:pathLst>
            </a:custGeom>
            <a:solidFill>
              <a:srgbClr val="B7B79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325" name="Freeform 101"/>
            <p:cNvSpPr>
              <a:spLocks/>
            </p:cNvSpPr>
            <p:nvPr/>
          </p:nvSpPr>
          <p:spPr bwMode="auto">
            <a:xfrm>
              <a:off x="5126" y="913"/>
              <a:ext cx="228" cy="184"/>
            </a:xfrm>
            <a:custGeom>
              <a:avLst/>
              <a:gdLst>
                <a:gd name="T0" fmla="*/ 190 w 228"/>
                <a:gd name="T1" fmla="*/ 0 h 184"/>
                <a:gd name="T2" fmla="*/ 218 w 228"/>
                <a:gd name="T3" fmla="*/ 25 h 184"/>
                <a:gd name="T4" fmla="*/ 225 w 228"/>
                <a:gd name="T5" fmla="*/ 41 h 184"/>
                <a:gd name="T6" fmla="*/ 225 w 228"/>
                <a:gd name="T7" fmla="*/ 63 h 184"/>
                <a:gd name="T8" fmla="*/ 228 w 228"/>
                <a:gd name="T9" fmla="*/ 82 h 184"/>
                <a:gd name="T10" fmla="*/ 218 w 228"/>
                <a:gd name="T11" fmla="*/ 122 h 184"/>
                <a:gd name="T12" fmla="*/ 194 w 228"/>
                <a:gd name="T13" fmla="*/ 144 h 184"/>
                <a:gd name="T14" fmla="*/ 165 w 228"/>
                <a:gd name="T15" fmla="*/ 160 h 184"/>
                <a:gd name="T16" fmla="*/ 128 w 228"/>
                <a:gd name="T17" fmla="*/ 175 h 184"/>
                <a:gd name="T18" fmla="*/ 87 w 228"/>
                <a:gd name="T19" fmla="*/ 184 h 184"/>
                <a:gd name="T20" fmla="*/ 34 w 228"/>
                <a:gd name="T21" fmla="*/ 166 h 184"/>
                <a:gd name="T22" fmla="*/ 0 w 228"/>
                <a:gd name="T23" fmla="*/ 144 h 184"/>
                <a:gd name="T24" fmla="*/ 13 w 228"/>
                <a:gd name="T25" fmla="*/ 125 h 184"/>
                <a:gd name="T26" fmla="*/ 28 w 228"/>
                <a:gd name="T27" fmla="*/ 116 h 184"/>
                <a:gd name="T28" fmla="*/ 87 w 228"/>
                <a:gd name="T29" fmla="*/ 131 h 184"/>
                <a:gd name="T30" fmla="*/ 97 w 228"/>
                <a:gd name="T31" fmla="*/ 122 h 184"/>
                <a:gd name="T32" fmla="*/ 112 w 228"/>
                <a:gd name="T33" fmla="*/ 122 h 184"/>
                <a:gd name="T34" fmla="*/ 137 w 228"/>
                <a:gd name="T35" fmla="*/ 85 h 184"/>
                <a:gd name="T36" fmla="*/ 150 w 228"/>
                <a:gd name="T37" fmla="*/ 57 h 184"/>
                <a:gd name="T38" fmla="*/ 159 w 228"/>
                <a:gd name="T39" fmla="*/ 38 h 184"/>
                <a:gd name="T40" fmla="*/ 165 w 228"/>
                <a:gd name="T41" fmla="*/ 16 h 184"/>
                <a:gd name="T42" fmla="*/ 172 w 228"/>
                <a:gd name="T43" fmla="*/ 10 h 184"/>
                <a:gd name="T44" fmla="*/ 190 w 228"/>
                <a:gd name="T45" fmla="*/ 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8" h="184">
                  <a:moveTo>
                    <a:pt x="190" y="0"/>
                  </a:moveTo>
                  <a:lnTo>
                    <a:pt x="218" y="25"/>
                  </a:lnTo>
                  <a:lnTo>
                    <a:pt x="225" y="41"/>
                  </a:lnTo>
                  <a:lnTo>
                    <a:pt x="225" y="63"/>
                  </a:lnTo>
                  <a:lnTo>
                    <a:pt x="228" y="82"/>
                  </a:lnTo>
                  <a:lnTo>
                    <a:pt x="218" y="122"/>
                  </a:lnTo>
                  <a:lnTo>
                    <a:pt x="194" y="144"/>
                  </a:lnTo>
                  <a:lnTo>
                    <a:pt x="165" y="160"/>
                  </a:lnTo>
                  <a:lnTo>
                    <a:pt x="128" y="175"/>
                  </a:lnTo>
                  <a:lnTo>
                    <a:pt x="87" y="184"/>
                  </a:lnTo>
                  <a:lnTo>
                    <a:pt x="34" y="166"/>
                  </a:lnTo>
                  <a:lnTo>
                    <a:pt x="0" y="144"/>
                  </a:lnTo>
                  <a:lnTo>
                    <a:pt x="13" y="125"/>
                  </a:lnTo>
                  <a:lnTo>
                    <a:pt x="28" y="116"/>
                  </a:lnTo>
                  <a:lnTo>
                    <a:pt x="87" y="131"/>
                  </a:lnTo>
                  <a:lnTo>
                    <a:pt x="97" y="122"/>
                  </a:lnTo>
                  <a:lnTo>
                    <a:pt x="112" y="122"/>
                  </a:lnTo>
                  <a:lnTo>
                    <a:pt x="137" y="85"/>
                  </a:lnTo>
                  <a:lnTo>
                    <a:pt x="150" y="57"/>
                  </a:lnTo>
                  <a:lnTo>
                    <a:pt x="159" y="38"/>
                  </a:lnTo>
                  <a:lnTo>
                    <a:pt x="165" y="16"/>
                  </a:lnTo>
                  <a:lnTo>
                    <a:pt x="172" y="10"/>
                  </a:lnTo>
                  <a:lnTo>
                    <a:pt x="190" y="0"/>
                  </a:lnTo>
                  <a:close/>
                </a:path>
              </a:pathLst>
            </a:custGeom>
            <a:solidFill>
              <a:srgbClr val="B7B79D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326" name="Freeform 102"/>
            <p:cNvSpPr>
              <a:spLocks/>
            </p:cNvSpPr>
            <p:nvPr/>
          </p:nvSpPr>
          <p:spPr bwMode="auto">
            <a:xfrm>
              <a:off x="5326" y="998"/>
              <a:ext cx="184" cy="262"/>
            </a:xfrm>
            <a:custGeom>
              <a:avLst/>
              <a:gdLst>
                <a:gd name="T0" fmla="*/ 162 w 184"/>
                <a:gd name="T1" fmla="*/ 0 h 262"/>
                <a:gd name="T2" fmla="*/ 143 w 184"/>
                <a:gd name="T3" fmla="*/ 28 h 262"/>
                <a:gd name="T4" fmla="*/ 100 w 184"/>
                <a:gd name="T5" fmla="*/ 46 h 262"/>
                <a:gd name="T6" fmla="*/ 43 w 184"/>
                <a:gd name="T7" fmla="*/ 177 h 262"/>
                <a:gd name="T8" fmla="*/ 22 w 184"/>
                <a:gd name="T9" fmla="*/ 212 h 262"/>
                <a:gd name="T10" fmla="*/ 0 w 184"/>
                <a:gd name="T11" fmla="*/ 262 h 262"/>
                <a:gd name="T12" fmla="*/ 40 w 184"/>
                <a:gd name="T13" fmla="*/ 262 h 262"/>
                <a:gd name="T14" fmla="*/ 100 w 184"/>
                <a:gd name="T15" fmla="*/ 224 h 262"/>
                <a:gd name="T16" fmla="*/ 184 w 184"/>
                <a:gd name="T17" fmla="*/ 0 h 262"/>
                <a:gd name="T18" fmla="*/ 162 w 184"/>
                <a:gd name="T19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4" h="262">
                  <a:moveTo>
                    <a:pt x="162" y="0"/>
                  </a:moveTo>
                  <a:lnTo>
                    <a:pt x="143" y="28"/>
                  </a:lnTo>
                  <a:lnTo>
                    <a:pt x="100" y="46"/>
                  </a:lnTo>
                  <a:lnTo>
                    <a:pt x="43" y="177"/>
                  </a:lnTo>
                  <a:lnTo>
                    <a:pt x="22" y="212"/>
                  </a:lnTo>
                  <a:lnTo>
                    <a:pt x="0" y="262"/>
                  </a:lnTo>
                  <a:lnTo>
                    <a:pt x="40" y="262"/>
                  </a:lnTo>
                  <a:lnTo>
                    <a:pt x="100" y="224"/>
                  </a:lnTo>
                  <a:lnTo>
                    <a:pt x="184" y="0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807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327" name="Freeform 103"/>
            <p:cNvSpPr>
              <a:spLocks/>
            </p:cNvSpPr>
            <p:nvPr/>
          </p:nvSpPr>
          <p:spPr bwMode="auto">
            <a:xfrm>
              <a:off x="5326" y="998"/>
              <a:ext cx="184" cy="262"/>
            </a:xfrm>
            <a:custGeom>
              <a:avLst/>
              <a:gdLst>
                <a:gd name="T0" fmla="*/ 162 w 184"/>
                <a:gd name="T1" fmla="*/ 0 h 262"/>
                <a:gd name="T2" fmla="*/ 143 w 184"/>
                <a:gd name="T3" fmla="*/ 28 h 262"/>
                <a:gd name="T4" fmla="*/ 100 w 184"/>
                <a:gd name="T5" fmla="*/ 46 h 262"/>
                <a:gd name="T6" fmla="*/ 43 w 184"/>
                <a:gd name="T7" fmla="*/ 177 h 262"/>
                <a:gd name="T8" fmla="*/ 22 w 184"/>
                <a:gd name="T9" fmla="*/ 212 h 262"/>
                <a:gd name="T10" fmla="*/ 0 w 184"/>
                <a:gd name="T11" fmla="*/ 262 h 262"/>
                <a:gd name="T12" fmla="*/ 40 w 184"/>
                <a:gd name="T13" fmla="*/ 262 h 262"/>
                <a:gd name="T14" fmla="*/ 100 w 184"/>
                <a:gd name="T15" fmla="*/ 224 h 262"/>
                <a:gd name="T16" fmla="*/ 184 w 184"/>
                <a:gd name="T17" fmla="*/ 0 h 262"/>
                <a:gd name="T18" fmla="*/ 162 w 184"/>
                <a:gd name="T19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4" h="262">
                  <a:moveTo>
                    <a:pt x="162" y="0"/>
                  </a:moveTo>
                  <a:lnTo>
                    <a:pt x="143" y="28"/>
                  </a:lnTo>
                  <a:lnTo>
                    <a:pt x="100" y="46"/>
                  </a:lnTo>
                  <a:lnTo>
                    <a:pt x="43" y="177"/>
                  </a:lnTo>
                  <a:lnTo>
                    <a:pt x="22" y="212"/>
                  </a:lnTo>
                  <a:lnTo>
                    <a:pt x="0" y="262"/>
                  </a:lnTo>
                  <a:lnTo>
                    <a:pt x="40" y="262"/>
                  </a:lnTo>
                  <a:lnTo>
                    <a:pt x="100" y="224"/>
                  </a:lnTo>
                  <a:lnTo>
                    <a:pt x="184" y="0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8077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2328" name="Line 104"/>
          <p:cNvSpPr>
            <a:spLocks noChangeShapeType="1"/>
          </p:cNvSpPr>
          <p:nvPr/>
        </p:nvSpPr>
        <p:spPr bwMode="auto">
          <a:xfrm flipV="1">
            <a:off x="6629400" y="1143000"/>
            <a:ext cx="10668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329" name="Line 105"/>
          <p:cNvSpPr>
            <a:spLocks noChangeShapeType="1"/>
          </p:cNvSpPr>
          <p:nvPr/>
        </p:nvSpPr>
        <p:spPr bwMode="auto">
          <a:xfrm flipV="1">
            <a:off x="6629400" y="1447800"/>
            <a:ext cx="12954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52330" name="Picture 106" descr="EndUserLef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3336925"/>
            <a:ext cx="831850" cy="11588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331" name="Picture 107" descr="EndUserLef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3565525"/>
            <a:ext cx="831850" cy="11588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332" name="Line 108"/>
          <p:cNvSpPr>
            <a:spLocks noChangeShapeType="1"/>
          </p:cNvSpPr>
          <p:nvPr/>
        </p:nvSpPr>
        <p:spPr bwMode="auto">
          <a:xfrm flipV="1">
            <a:off x="6629400" y="3565525"/>
            <a:ext cx="10668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333" name="Line 109"/>
          <p:cNvSpPr>
            <a:spLocks noChangeShapeType="1"/>
          </p:cNvSpPr>
          <p:nvPr/>
        </p:nvSpPr>
        <p:spPr bwMode="auto">
          <a:xfrm flipV="1">
            <a:off x="6629400" y="3870325"/>
            <a:ext cx="12954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334" name="Text Box 110"/>
          <p:cNvSpPr txBox="1">
            <a:spLocks noChangeArrowheads="1"/>
          </p:cNvSpPr>
          <p:nvPr/>
        </p:nvSpPr>
        <p:spPr bwMode="auto">
          <a:xfrm>
            <a:off x="3200400" y="1676400"/>
            <a:ext cx="23622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  <a:ea typeface="宋体" charset="0"/>
                <a:cs typeface="Arial" charset="0"/>
              </a:rPr>
              <a:t>Packet filter:</a:t>
            </a:r>
          </a:p>
          <a:p>
            <a:r>
              <a:rPr lang="en-US" altLang="zh-CN" sz="2000">
                <a:solidFill>
                  <a:srgbClr val="FF0000"/>
                </a:solidFill>
                <a:ea typeface="宋体" charset="0"/>
                <a:cs typeface="Arial" charset="0"/>
              </a:rPr>
              <a:t>Drop nyc-FO -&gt; *</a:t>
            </a:r>
          </a:p>
          <a:p>
            <a:r>
              <a:rPr lang="en-US" altLang="zh-CN" sz="2000">
                <a:solidFill>
                  <a:srgbClr val="FF0000"/>
                </a:solidFill>
                <a:ea typeface="宋体" charset="0"/>
                <a:cs typeface="Arial" charset="0"/>
              </a:rPr>
              <a:t>Permit *</a:t>
            </a:r>
          </a:p>
        </p:txBody>
      </p:sp>
      <p:sp>
        <p:nvSpPr>
          <p:cNvPr id="52335" name="Line 111"/>
          <p:cNvSpPr>
            <a:spLocks noChangeShapeType="1"/>
          </p:cNvSpPr>
          <p:nvPr/>
        </p:nvSpPr>
        <p:spPr bwMode="auto">
          <a:xfrm>
            <a:off x="3276600" y="1752600"/>
            <a:ext cx="0" cy="838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336" name="Line 112"/>
          <p:cNvSpPr>
            <a:spLocks noChangeShapeType="1"/>
          </p:cNvSpPr>
          <p:nvPr/>
        </p:nvSpPr>
        <p:spPr bwMode="auto">
          <a:xfrm flipH="1" flipV="1">
            <a:off x="2819400" y="1676400"/>
            <a:ext cx="457200" cy="533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337" name="Text Box 113"/>
          <p:cNvSpPr txBox="1">
            <a:spLocks noChangeArrowheads="1"/>
          </p:cNvSpPr>
          <p:nvPr/>
        </p:nvSpPr>
        <p:spPr bwMode="auto">
          <a:xfrm>
            <a:off x="3200400" y="2803525"/>
            <a:ext cx="23622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  <a:ea typeface="宋体" charset="0"/>
                <a:cs typeface="Arial" charset="0"/>
              </a:rPr>
              <a:t>Packet filter:</a:t>
            </a:r>
          </a:p>
          <a:p>
            <a:r>
              <a:rPr lang="en-US" altLang="zh-CN" sz="2000">
                <a:solidFill>
                  <a:srgbClr val="FF0000"/>
                </a:solidFill>
                <a:ea typeface="宋体" charset="0"/>
                <a:cs typeface="Arial" charset="0"/>
              </a:rPr>
              <a:t>Drop chi-FO -&gt; *</a:t>
            </a:r>
          </a:p>
          <a:p>
            <a:r>
              <a:rPr lang="en-US" altLang="zh-CN" sz="2000">
                <a:solidFill>
                  <a:srgbClr val="FF0000"/>
                </a:solidFill>
                <a:ea typeface="宋体" charset="0"/>
                <a:cs typeface="Arial" charset="0"/>
              </a:rPr>
              <a:t>Permit *</a:t>
            </a:r>
          </a:p>
        </p:txBody>
      </p:sp>
      <p:sp>
        <p:nvSpPr>
          <p:cNvPr id="52338" name="Line 114"/>
          <p:cNvSpPr>
            <a:spLocks noChangeShapeType="1"/>
          </p:cNvSpPr>
          <p:nvPr/>
        </p:nvSpPr>
        <p:spPr bwMode="auto">
          <a:xfrm>
            <a:off x="3276600" y="2879725"/>
            <a:ext cx="0" cy="838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339" name="Line 115"/>
          <p:cNvSpPr>
            <a:spLocks noChangeShapeType="1"/>
          </p:cNvSpPr>
          <p:nvPr/>
        </p:nvSpPr>
        <p:spPr bwMode="auto">
          <a:xfrm flipH="1">
            <a:off x="2819400" y="3336925"/>
            <a:ext cx="457200" cy="54927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340" name="Line 116"/>
          <p:cNvSpPr>
            <a:spLocks noChangeShapeType="1"/>
          </p:cNvSpPr>
          <p:nvPr/>
        </p:nvSpPr>
        <p:spPr bwMode="auto">
          <a:xfrm>
            <a:off x="2438400" y="1828800"/>
            <a:ext cx="0" cy="19050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341" name="Text Box 117"/>
          <p:cNvSpPr txBox="1">
            <a:spLocks noChangeArrowheads="1"/>
          </p:cNvSpPr>
          <p:nvPr/>
        </p:nvSpPr>
        <p:spPr bwMode="auto">
          <a:xfrm>
            <a:off x="7086600" y="2514600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ea typeface="宋体" charset="0"/>
                <a:cs typeface="Arial" charset="0"/>
              </a:rPr>
              <a:t>Front Office</a:t>
            </a:r>
          </a:p>
        </p:txBody>
      </p:sp>
      <p:sp>
        <p:nvSpPr>
          <p:cNvPr id="52342" name="Text Box 118"/>
          <p:cNvSpPr txBox="1">
            <a:spLocks noChangeArrowheads="1"/>
          </p:cNvSpPr>
          <p:nvPr/>
        </p:nvSpPr>
        <p:spPr bwMode="auto">
          <a:xfrm>
            <a:off x="7239000" y="19812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i="1">
                <a:ea typeface="宋体" charset="0"/>
                <a:cs typeface="Arial" charset="0"/>
              </a:rPr>
              <a:t>chi</a:t>
            </a:r>
          </a:p>
        </p:txBody>
      </p:sp>
      <p:sp>
        <p:nvSpPr>
          <p:cNvPr id="52343" name="Text Box 119"/>
          <p:cNvSpPr txBox="1">
            <a:spLocks noChangeArrowheads="1"/>
          </p:cNvSpPr>
          <p:nvPr/>
        </p:nvSpPr>
        <p:spPr bwMode="auto">
          <a:xfrm>
            <a:off x="7239000" y="29718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i="1">
                <a:ea typeface="宋体" charset="0"/>
                <a:cs typeface="Arial" charset="0"/>
              </a:rPr>
              <a:t>nyc</a:t>
            </a:r>
          </a:p>
        </p:txBody>
      </p:sp>
      <p:sp>
        <p:nvSpPr>
          <p:cNvPr id="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charset="0"/>
                <a:cs typeface="宋体" charset="0"/>
              </a:rPr>
              <a:t>Example 2: Access Control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13800-9833-F549-80FC-C3497A40B0B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1713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8888" y="4941888"/>
            <a:ext cx="7210424" cy="1524000"/>
          </a:xfrm>
        </p:spPr>
        <p:txBody>
          <a:bodyPr/>
          <a:lstStyle/>
          <a:p>
            <a:r>
              <a:rPr lang="en-US" altLang="zh-CN" sz="2000" dirty="0">
                <a:solidFill>
                  <a:srgbClr val="FF0000"/>
                </a:solidFill>
                <a:ea typeface="宋体" charset="0"/>
                <a:cs typeface="宋体" charset="0"/>
              </a:rPr>
              <a:t>Oops – new link lets packets violate </a:t>
            </a:r>
            <a:r>
              <a:rPr lang="en-US" altLang="zh-CN" sz="2000" b="1" i="1" dirty="0">
                <a:solidFill>
                  <a:srgbClr val="FF0000"/>
                </a:solidFill>
                <a:ea typeface="宋体" charset="0"/>
                <a:cs typeface="宋体" charset="0"/>
              </a:rPr>
              <a:t>access control policy</a:t>
            </a:r>
            <a:r>
              <a:rPr lang="en-US" altLang="zh-CN" sz="2000" dirty="0">
                <a:solidFill>
                  <a:srgbClr val="FF0000"/>
                </a:solidFill>
                <a:ea typeface="宋体" charset="0"/>
                <a:cs typeface="宋体" charset="0"/>
              </a:rPr>
              <a:t>!</a:t>
            </a:r>
          </a:p>
          <a:p>
            <a:r>
              <a:rPr lang="en-US" altLang="zh-CN" sz="2000" dirty="0">
                <a:ea typeface="宋体" charset="0"/>
                <a:cs typeface="宋体" charset="0"/>
              </a:rPr>
              <a:t>Routing changed, but</a:t>
            </a:r>
          </a:p>
          <a:p>
            <a:r>
              <a:rPr lang="en-US" altLang="zh-CN" sz="2000" dirty="0">
                <a:ea typeface="宋体" charset="0"/>
                <a:cs typeface="宋体" charset="0"/>
              </a:rPr>
              <a:t>Packet filters don’t update automatically</a:t>
            </a:r>
          </a:p>
        </p:txBody>
      </p:sp>
      <p:pic>
        <p:nvPicPr>
          <p:cNvPr id="53252" name="Picture 4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371600"/>
            <a:ext cx="6096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53253" name="Text Box 5"/>
          <p:cNvSpPr txBox="1">
            <a:spLocks noChangeArrowheads="1"/>
          </p:cNvSpPr>
          <p:nvPr/>
        </p:nvSpPr>
        <p:spPr bwMode="auto">
          <a:xfrm>
            <a:off x="2438400" y="1752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>
                <a:ea typeface="宋体" charset="0"/>
                <a:cs typeface="Arial" charset="0"/>
              </a:rPr>
              <a:t>R1</a:t>
            </a:r>
          </a:p>
        </p:txBody>
      </p:sp>
      <p:pic>
        <p:nvPicPr>
          <p:cNvPr id="53254" name="Picture 6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371600"/>
            <a:ext cx="6096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53255" name="Text Box 7"/>
          <p:cNvSpPr txBox="1">
            <a:spLocks noChangeArrowheads="1"/>
          </p:cNvSpPr>
          <p:nvPr/>
        </p:nvSpPr>
        <p:spPr bwMode="auto">
          <a:xfrm>
            <a:off x="6324600" y="1752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>
                <a:ea typeface="宋体" charset="0"/>
                <a:cs typeface="Arial" charset="0"/>
              </a:rPr>
              <a:t>R2</a:t>
            </a:r>
          </a:p>
        </p:txBody>
      </p:sp>
      <p:pic>
        <p:nvPicPr>
          <p:cNvPr id="53256" name="Picture 8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2438400"/>
            <a:ext cx="6096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53257" name="Text Box 9"/>
          <p:cNvSpPr txBox="1">
            <a:spLocks noChangeArrowheads="1"/>
          </p:cNvSpPr>
          <p:nvPr/>
        </p:nvSpPr>
        <p:spPr bwMode="auto">
          <a:xfrm>
            <a:off x="6324600" y="2819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>
                <a:ea typeface="宋体" charset="0"/>
                <a:cs typeface="Arial" charset="0"/>
              </a:rPr>
              <a:t>R5</a:t>
            </a:r>
          </a:p>
        </p:txBody>
      </p:sp>
      <p:pic>
        <p:nvPicPr>
          <p:cNvPr id="53258" name="Picture 10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3733800"/>
            <a:ext cx="6096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53259" name="Text Box 11"/>
          <p:cNvSpPr txBox="1">
            <a:spLocks noChangeArrowheads="1"/>
          </p:cNvSpPr>
          <p:nvPr/>
        </p:nvSpPr>
        <p:spPr bwMode="auto">
          <a:xfrm>
            <a:off x="6324600" y="41148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>
                <a:ea typeface="宋体" charset="0"/>
                <a:cs typeface="Arial" charset="0"/>
              </a:rPr>
              <a:t>R4</a:t>
            </a:r>
          </a:p>
        </p:txBody>
      </p:sp>
      <p:pic>
        <p:nvPicPr>
          <p:cNvPr id="53260" name="Picture 1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733800"/>
            <a:ext cx="6096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53261" name="Text Box 13"/>
          <p:cNvSpPr txBox="1">
            <a:spLocks noChangeArrowheads="1"/>
          </p:cNvSpPr>
          <p:nvPr/>
        </p:nvSpPr>
        <p:spPr bwMode="auto">
          <a:xfrm>
            <a:off x="2438400" y="41148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>
                <a:ea typeface="宋体" charset="0"/>
                <a:cs typeface="Arial" charset="0"/>
              </a:rPr>
              <a:t>R3</a:t>
            </a:r>
          </a:p>
        </p:txBody>
      </p:sp>
      <p:sp>
        <p:nvSpPr>
          <p:cNvPr id="53262" name="Line 14"/>
          <p:cNvSpPr>
            <a:spLocks noChangeShapeType="1"/>
          </p:cNvSpPr>
          <p:nvPr/>
        </p:nvSpPr>
        <p:spPr bwMode="auto">
          <a:xfrm>
            <a:off x="2743200" y="1600200"/>
            <a:ext cx="3276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63" name="Line 15"/>
          <p:cNvSpPr>
            <a:spLocks noChangeShapeType="1"/>
          </p:cNvSpPr>
          <p:nvPr/>
        </p:nvSpPr>
        <p:spPr bwMode="auto">
          <a:xfrm>
            <a:off x="2743200" y="3962400"/>
            <a:ext cx="3276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64" name="Line 16"/>
          <p:cNvSpPr>
            <a:spLocks noChangeShapeType="1"/>
          </p:cNvSpPr>
          <p:nvPr/>
        </p:nvSpPr>
        <p:spPr bwMode="auto">
          <a:xfrm>
            <a:off x="6324600" y="2895600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53265" name="Picture 17" descr="MainframeApr9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881063"/>
            <a:ext cx="814388" cy="102393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266" name="Picture 18" descr="MainframeApr9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185863"/>
            <a:ext cx="814388" cy="102393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267" name="Picture 19" descr="MainframeApr9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352800"/>
            <a:ext cx="814388" cy="102393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268" name="Picture 20" descr="MainframeApr9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657600"/>
            <a:ext cx="814388" cy="102393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269" name="Line 21"/>
          <p:cNvSpPr>
            <a:spLocks noChangeShapeType="1"/>
          </p:cNvSpPr>
          <p:nvPr/>
        </p:nvSpPr>
        <p:spPr bwMode="auto">
          <a:xfrm>
            <a:off x="6324600" y="182880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70" name="Line 22"/>
          <p:cNvSpPr>
            <a:spLocks noChangeShapeType="1"/>
          </p:cNvSpPr>
          <p:nvPr/>
        </p:nvSpPr>
        <p:spPr bwMode="auto">
          <a:xfrm flipV="1">
            <a:off x="1676400" y="1600200"/>
            <a:ext cx="457200" cy="76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71" name="Line 23"/>
          <p:cNvSpPr>
            <a:spLocks noChangeShapeType="1"/>
          </p:cNvSpPr>
          <p:nvPr/>
        </p:nvSpPr>
        <p:spPr bwMode="auto">
          <a:xfrm flipV="1">
            <a:off x="1676400" y="4038600"/>
            <a:ext cx="457200" cy="76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72" name="Line 24"/>
          <p:cNvSpPr>
            <a:spLocks noChangeShapeType="1"/>
          </p:cNvSpPr>
          <p:nvPr/>
        </p:nvSpPr>
        <p:spPr bwMode="auto">
          <a:xfrm>
            <a:off x="1752600" y="3810000"/>
            <a:ext cx="381000" cy="76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73" name="Line 25"/>
          <p:cNvSpPr>
            <a:spLocks noChangeShapeType="1"/>
          </p:cNvSpPr>
          <p:nvPr/>
        </p:nvSpPr>
        <p:spPr bwMode="auto">
          <a:xfrm>
            <a:off x="1752600" y="1295400"/>
            <a:ext cx="3810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74" name="Text Box 26"/>
          <p:cNvSpPr txBox="1">
            <a:spLocks noChangeArrowheads="1"/>
          </p:cNvSpPr>
          <p:nvPr/>
        </p:nvSpPr>
        <p:spPr bwMode="auto">
          <a:xfrm>
            <a:off x="76200" y="2514600"/>
            <a:ext cx="228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ea typeface="宋体" charset="0"/>
                <a:cs typeface="Arial" charset="0"/>
              </a:rPr>
              <a:t>Data Center</a:t>
            </a:r>
          </a:p>
        </p:txBody>
      </p:sp>
      <p:pic>
        <p:nvPicPr>
          <p:cNvPr id="53275" name="Picture 27" descr="EndUserLef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914400"/>
            <a:ext cx="831850" cy="11588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3276" name="Group 28"/>
          <p:cNvGrpSpPr>
            <a:grpSpLocks/>
          </p:cNvGrpSpPr>
          <p:nvPr/>
        </p:nvGrpSpPr>
        <p:grpSpPr bwMode="auto">
          <a:xfrm>
            <a:off x="7934325" y="1241425"/>
            <a:ext cx="436563" cy="371475"/>
            <a:chOff x="4998" y="782"/>
            <a:chExt cx="275" cy="234"/>
          </a:xfrm>
        </p:grpSpPr>
        <p:sp>
          <p:nvSpPr>
            <p:cNvPr id="53277" name="Arc 29"/>
            <p:cNvSpPr>
              <a:spLocks/>
            </p:cNvSpPr>
            <p:nvPr/>
          </p:nvSpPr>
          <p:spPr bwMode="auto">
            <a:xfrm>
              <a:off x="5187" y="952"/>
              <a:ext cx="54" cy="39"/>
            </a:xfrm>
            <a:custGeom>
              <a:avLst/>
              <a:gdLst>
                <a:gd name="G0" fmla="+- 16811 0 0"/>
                <a:gd name="G1" fmla="+- 21600 0 0"/>
                <a:gd name="G2" fmla="+- 21600 0 0"/>
                <a:gd name="T0" fmla="*/ 0 w 38411"/>
                <a:gd name="T1" fmla="*/ 8037 h 34932"/>
                <a:gd name="T2" fmla="*/ 33806 w 38411"/>
                <a:gd name="T3" fmla="*/ 34932 h 34932"/>
                <a:gd name="T4" fmla="*/ 16811 w 38411"/>
                <a:gd name="T5" fmla="*/ 21600 h 349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411" h="34932" fill="none" extrusionOk="0">
                  <a:moveTo>
                    <a:pt x="0" y="8037"/>
                  </a:moveTo>
                  <a:cubicBezTo>
                    <a:pt x="4100" y="2954"/>
                    <a:pt x="10280" y="-1"/>
                    <a:pt x="16811" y="-1"/>
                  </a:cubicBezTo>
                  <a:cubicBezTo>
                    <a:pt x="28740" y="0"/>
                    <a:pt x="38411" y="9670"/>
                    <a:pt x="38411" y="21600"/>
                  </a:cubicBezTo>
                  <a:cubicBezTo>
                    <a:pt x="38411" y="26434"/>
                    <a:pt x="36789" y="31128"/>
                    <a:pt x="33805" y="34931"/>
                  </a:cubicBezTo>
                </a:path>
                <a:path w="38411" h="34932" stroke="0" extrusionOk="0">
                  <a:moveTo>
                    <a:pt x="0" y="8037"/>
                  </a:moveTo>
                  <a:cubicBezTo>
                    <a:pt x="4100" y="2954"/>
                    <a:pt x="10280" y="-1"/>
                    <a:pt x="16811" y="-1"/>
                  </a:cubicBezTo>
                  <a:cubicBezTo>
                    <a:pt x="28740" y="0"/>
                    <a:pt x="38411" y="9670"/>
                    <a:pt x="38411" y="21600"/>
                  </a:cubicBezTo>
                  <a:cubicBezTo>
                    <a:pt x="38411" y="26434"/>
                    <a:pt x="36789" y="31128"/>
                    <a:pt x="33805" y="34931"/>
                  </a:cubicBezTo>
                  <a:lnTo>
                    <a:pt x="16811" y="21600"/>
                  </a:lnTo>
                  <a:close/>
                </a:path>
              </a:pathLst>
            </a:custGeom>
            <a:noFill/>
            <a:ln w="4763">
              <a:solidFill>
                <a:srgbClr val="494936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78" name="Arc 30"/>
            <p:cNvSpPr>
              <a:spLocks/>
            </p:cNvSpPr>
            <p:nvPr/>
          </p:nvSpPr>
          <p:spPr bwMode="auto">
            <a:xfrm>
              <a:off x="5187" y="952"/>
              <a:ext cx="54" cy="36"/>
            </a:xfrm>
            <a:custGeom>
              <a:avLst/>
              <a:gdLst>
                <a:gd name="G0" fmla="+- 16693 0 0"/>
                <a:gd name="G1" fmla="+- 21600 0 0"/>
                <a:gd name="G2" fmla="+- 21600 0 0"/>
                <a:gd name="T0" fmla="*/ 0 w 38293"/>
                <a:gd name="T1" fmla="*/ 7892 h 34776"/>
                <a:gd name="T2" fmla="*/ 33809 w 38293"/>
                <a:gd name="T3" fmla="*/ 34776 h 34776"/>
                <a:gd name="T4" fmla="*/ 16693 w 38293"/>
                <a:gd name="T5" fmla="*/ 21600 h 347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293" h="34776" fill="none" extrusionOk="0">
                  <a:moveTo>
                    <a:pt x="0" y="7892"/>
                  </a:moveTo>
                  <a:cubicBezTo>
                    <a:pt x="4102" y="2895"/>
                    <a:pt x="10228" y="-1"/>
                    <a:pt x="16693" y="-1"/>
                  </a:cubicBezTo>
                  <a:cubicBezTo>
                    <a:pt x="28622" y="0"/>
                    <a:pt x="38293" y="9670"/>
                    <a:pt x="38293" y="21600"/>
                  </a:cubicBezTo>
                  <a:cubicBezTo>
                    <a:pt x="38293" y="26366"/>
                    <a:pt x="36716" y="30999"/>
                    <a:pt x="33808" y="34775"/>
                  </a:cubicBezTo>
                </a:path>
                <a:path w="38293" h="34776" stroke="0" extrusionOk="0">
                  <a:moveTo>
                    <a:pt x="0" y="7892"/>
                  </a:moveTo>
                  <a:cubicBezTo>
                    <a:pt x="4102" y="2895"/>
                    <a:pt x="10228" y="-1"/>
                    <a:pt x="16693" y="-1"/>
                  </a:cubicBezTo>
                  <a:cubicBezTo>
                    <a:pt x="28622" y="0"/>
                    <a:pt x="38293" y="9670"/>
                    <a:pt x="38293" y="21600"/>
                  </a:cubicBezTo>
                  <a:cubicBezTo>
                    <a:pt x="38293" y="26366"/>
                    <a:pt x="36716" y="30999"/>
                    <a:pt x="33808" y="34775"/>
                  </a:cubicBezTo>
                  <a:lnTo>
                    <a:pt x="16693" y="21600"/>
                  </a:lnTo>
                  <a:close/>
                </a:path>
              </a:pathLst>
            </a:custGeom>
            <a:noFill/>
            <a:ln w="4763">
              <a:solidFill>
                <a:srgbClr val="DBDBCE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53279" name="Group 31"/>
            <p:cNvGrpSpPr>
              <a:grpSpLocks/>
            </p:cNvGrpSpPr>
            <p:nvPr/>
          </p:nvGrpSpPr>
          <p:grpSpPr bwMode="auto">
            <a:xfrm>
              <a:off x="5232" y="985"/>
              <a:ext cx="41" cy="28"/>
              <a:chOff x="5232" y="985"/>
              <a:chExt cx="41" cy="28"/>
            </a:xfrm>
          </p:grpSpPr>
          <p:sp>
            <p:nvSpPr>
              <p:cNvPr id="53280" name="Freeform 32"/>
              <p:cNvSpPr>
                <a:spLocks/>
              </p:cNvSpPr>
              <p:nvPr/>
            </p:nvSpPr>
            <p:spPr bwMode="auto">
              <a:xfrm>
                <a:off x="5232" y="985"/>
                <a:ext cx="41" cy="22"/>
              </a:xfrm>
              <a:custGeom>
                <a:avLst/>
                <a:gdLst>
                  <a:gd name="T0" fmla="*/ 41 w 41"/>
                  <a:gd name="T1" fmla="*/ 22 h 22"/>
                  <a:gd name="T2" fmla="*/ 25 w 41"/>
                  <a:gd name="T3" fmla="*/ 0 h 22"/>
                  <a:gd name="T4" fmla="*/ 0 w 41"/>
                  <a:gd name="T5" fmla="*/ 0 h 22"/>
                  <a:gd name="T6" fmla="*/ 16 w 41"/>
                  <a:gd name="T7" fmla="*/ 22 h 22"/>
                  <a:gd name="T8" fmla="*/ 41 w 41"/>
                  <a:gd name="T9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22">
                    <a:moveTo>
                      <a:pt x="41" y="22"/>
                    </a:moveTo>
                    <a:lnTo>
                      <a:pt x="25" y="0"/>
                    </a:lnTo>
                    <a:lnTo>
                      <a:pt x="0" y="0"/>
                    </a:lnTo>
                    <a:lnTo>
                      <a:pt x="16" y="22"/>
                    </a:lnTo>
                    <a:lnTo>
                      <a:pt x="41" y="22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81" name="Freeform 33"/>
              <p:cNvSpPr>
                <a:spLocks/>
              </p:cNvSpPr>
              <p:nvPr/>
            </p:nvSpPr>
            <p:spPr bwMode="auto">
              <a:xfrm>
                <a:off x="5232" y="985"/>
                <a:ext cx="41" cy="22"/>
              </a:xfrm>
              <a:custGeom>
                <a:avLst/>
                <a:gdLst>
                  <a:gd name="T0" fmla="*/ 41 w 41"/>
                  <a:gd name="T1" fmla="*/ 22 h 22"/>
                  <a:gd name="T2" fmla="*/ 25 w 41"/>
                  <a:gd name="T3" fmla="*/ 0 h 22"/>
                  <a:gd name="T4" fmla="*/ 0 w 41"/>
                  <a:gd name="T5" fmla="*/ 0 h 22"/>
                  <a:gd name="T6" fmla="*/ 16 w 41"/>
                  <a:gd name="T7" fmla="*/ 22 h 22"/>
                  <a:gd name="T8" fmla="*/ 41 w 41"/>
                  <a:gd name="T9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22">
                    <a:moveTo>
                      <a:pt x="41" y="22"/>
                    </a:moveTo>
                    <a:lnTo>
                      <a:pt x="25" y="0"/>
                    </a:lnTo>
                    <a:lnTo>
                      <a:pt x="0" y="0"/>
                    </a:lnTo>
                    <a:lnTo>
                      <a:pt x="16" y="22"/>
                    </a:lnTo>
                    <a:lnTo>
                      <a:pt x="41" y="22"/>
                    </a:lnTo>
                    <a:close/>
                  </a:path>
                </a:pathLst>
              </a:custGeom>
              <a:solidFill>
                <a:srgbClr val="C9C9B6"/>
              </a:solidFill>
              <a:ln w="4763">
                <a:solidFill>
                  <a:srgbClr val="494936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82" name="Freeform 34"/>
              <p:cNvSpPr>
                <a:spLocks/>
              </p:cNvSpPr>
              <p:nvPr/>
            </p:nvSpPr>
            <p:spPr bwMode="auto">
              <a:xfrm>
                <a:off x="5232" y="985"/>
                <a:ext cx="16" cy="28"/>
              </a:xfrm>
              <a:custGeom>
                <a:avLst/>
                <a:gdLst>
                  <a:gd name="T0" fmla="*/ 16 w 16"/>
                  <a:gd name="T1" fmla="*/ 28 h 28"/>
                  <a:gd name="T2" fmla="*/ 0 w 16"/>
                  <a:gd name="T3" fmla="*/ 16 h 28"/>
                  <a:gd name="T4" fmla="*/ 0 w 16"/>
                  <a:gd name="T5" fmla="*/ 0 h 28"/>
                  <a:gd name="T6" fmla="*/ 16 w 16"/>
                  <a:gd name="T7" fmla="*/ 22 h 28"/>
                  <a:gd name="T8" fmla="*/ 16 w 16"/>
                  <a:gd name="T9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28">
                    <a:moveTo>
                      <a:pt x="16" y="28"/>
                    </a:moveTo>
                    <a:lnTo>
                      <a:pt x="0" y="16"/>
                    </a:lnTo>
                    <a:lnTo>
                      <a:pt x="0" y="0"/>
                    </a:lnTo>
                    <a:lnTo>
                      <a:pt x="16" y="22"/>
                    </a:lnTo>
                    <a:lnTo>
                      <a:pt x="16" y="28"/>
                    </a:lnTo>
                    <a:close/>
                  </a:path>
                </a:pathLst>
              </a:custGeom>
              <a:solidFill>
                <a:srgbClr val="7A7A5A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83" name="Freeform 35"/>
              <p:cNvSpPr>
                <a:spLocks/>
              </p:cNvSpPr>
              <p:nvPr/>
            </p:nvSpPr>
            <p:spPr bwMode="auto">
              <a:xfrm>
                <a:off x="5232" y="985"/>
                <a:ext cx="16" cy="28"/>
              </a:xfrm>
              <a:custGeom>
                <a:avLst/>
                <a:gdLst>
                  <a:gd name="T0" fmla="*/ 16 w 16"/>
                  <a:gd name="T1" fmla="*/ 28 h 28"/>
                  <a:gd name="T2" fmla="*/ 0 w 16"/>
                  <a:gd name="T3" fmla="*/ 16 h 28"/>
                  <a:gd name="T4" fmla="*/ 0 w 16"/>
                  <a:gd name="T5" fmla="*/ 0 h 28"/>
                  <a:gd name="T6" fmla="*/ 16 w 16"/>
                  <a:gd name="T7" fmla="*/ 22 h 28"/>
                  <a:gd name="T8" fmla="*/ 16 w 16"/>
                  <a:gd name="T9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28">
                    <a:moveTo>
                      <a:pt x="16" y="28"/>
                    </a:moveTo>
                    <a:lnTo>
                      <a:pt x="0" y="16"/>
                    </a:lnTo>
                    <a:lnTo>
                      <a:pt x="0" y="0"/>
                    </a:lnTo>
                    <a:lnTo>
                      <a:pt x="16" y="22"/>
                    </a:lnTo>
                    <a:lnTo>
                      <a:pt x="16" y="28"/>
                    </a:lnTo>
                    <a:close/>
                  </a:path>
                </a:pathLst>
              </a:custGeom>
              <a:solidFill>
                <a:srgbClr val="7A7A5A"/>
              </a:solidFill>
              <a:ln w="4763">
                <a:solidFill>
                  <a:srgbClr val="494936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84" name="Rectangle 36"/>
              <p:cNvSpPr>
                <a:spLocks noChangeArrowheads="1"/>
              </p:cNvSpPr>
              <p:nvPr/>
            </p:nvSpPr>
            <p:spPr bwMode="auto">
              <a:xfrm>
                <a:off x="5248" y="1007"/>
                <a:ext cx="25" cy="6"/>
              </a:xfrm>
              <a:prstGeom prst="rect">
                <a:avLst/>
              </a:prstGeom>
              <a:solidFill>
                <a:srgbClr val="B7B79D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85" name="Rectangle 37"/>
              <p:cNvSpPr>
                <a:spLocks noChangeArrowheads="1"/>
              </p:cNvSpPr>
              <p:nvPr/>
            </p:nvSpPr>
            <p:spPr bwMode="auto">
              <a:xfrm>
                <a:off x="5249" y="1008"/>
                <a:ext cx="23" cy="4"/>
              </a:xfrm>
              <a:prstGeom prst="rect">
                <a:avLst/>
              </a:prstGeom>
              <a:solidFill>
                <a:srgbClr val="B7B79D"/>
              </a:solidFill>
              <a:ln w="4763">
                <a:solidFill>
                  <a:srgbClr val="49493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3286" name="Freeform 38"/>
            <p:cNvSpPr>
              <a:spLocks/>
            </p:cNvSpPr>
            <p:nvPr/>
          </p:nvSpPr>
          <p:spPr bwMode="auto">
            <a:xfrm>
              <a:off x="5011" y="976"/>
              <a:ext cx="31" cy="40"/>
            </a:xfrm>
            <a:custGeom>
              <a:avLst/>
              <a:gdLst>
                <a:gd name="T0" fmla="*/ 31 w 31"/>
                <a:gd name="T1" fmla="*/ 40 h 40"/>
                <a:gd name="T2" fmla="*/ 0 w 31"/>
                <a:gd name="T3" fmla="*/ 12 h 40"/>
                <a:gd name="T4" fmla="*/ 0 w 31"/>
                <a:gd name="T5" fmla="*/ 0 h 40"/>
                <a:gd name="T6" fmla="*/ 31 w 31"/>
                <a:gd name="T7" fmla="*/ 34 h 40"/>
                <a:gd name="T8" fmla="*/ 31 w 31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40">
                  <a:moveTo>
                    <a:pt x="31" y="40"/>
                  </a:moveTo>
                  <a:lnTo>
                    <a:pt x="0" y="12"/>
                  </a:lnTo>
                  <a:lnTo>
                    <a:pt x="0" y="0"/>
                  </a:lnTo>
                  <a:lnTo>
                    <a:pt x="31" y="34"/>
                  </a:lnTo>
                  <a:lnTo>
                    <a:pt x="31" y="40"/>
                  </a:lnTo>
                  <a:close/>
                </a:path>
              </a:pathLst>
            </a:custGeom>
            <a:solidFill>
              <a:srgbClr val="DBDBC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87" name="Freeform 39"/>
            <p:cNvSpPr>
              <a:spLocks/>
            </p:cNvSpPr>
            <p:nvPr/>
          </p:nvSpPr>
          <p:spPr bwMode="auto">
            <a:xfrm>
              <a:off x="5011" y="976"/>
              <a:ext cx="31" cy="40"/>
            </a:xfrm>
            <a:custGeom>
              <a:avLst/>
              <a:gdLst>
                <a:gd name="T0" fmla="*/ 31 w 31"/>
                <a:gd name="T1" fmla="*/ 40 h 40"/>
                <a:gd name="T2" fmla="*/ 0 w 31"/>
                <a:gd name="T3" fmla="*/ 12 h 40"/>
                <a:gd name="T4" fmla="*/ 0 w 31"/>
                <a:gd name="T5" fmla="*/ 0 h 40"/>
                <a:gd name="T6" fmla="*/ 31 w 31"/>
                <a:gd name="T7" fmla="*/ 34 h 40"/>
                <a:gd name="T8" fmla="*/ 31 w 31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40">
                  <a:moveTo>
                    <a:pt x="31" y="40"/>
                  </a:moveTo>
                  <a:lnTo>
                    <a:pt x="0" y="12"/>
                  </a:lnTo>
                  <a:lnTo>
                    <a:pt x="0" y="0"/>
                  </a:lnTo>
                  <a:lnTo>
                    <a:pt x="31" y="34"/>
                  </a:lnTo>
                  <a:lnTo>
                    <a:pt x="31" y="40"/>
                  </a:lnTo>
                  <a:close/>
                </a:path>
              </a:pathLst>
            </a:custGeom>
            <a:solidFill>
              <a:srgbClr val="DBDBCE"/>
            </a:solidFill>
            <a:ln w="4763">
              <a:solidFill>
                <a:srgbClr val="494936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88" name="Freeform 40"/>
            <p:cNvSpPr>
              <a:spLocks/>
            </p:cNvSpPr>
            <p:nvPr/>
          </p:nvSpPr>
          <p:spPr bwMode="auto">
            <a:xfrm>
              <a:off x="4998" y="926"/>
              <a:ext cx="200" cy="25"/>
            </a:xfrm>
            <a:custGeom>
              <a:avLst/>
              <a:gdLst>
                <a:gd name="T0" fmla="*/ 200 w 200"/>
                <a:gd name="T1" fmla="*/ 25 h 25"/>
                <a:gd name="T2" fmla="*/ 178 w 200"/>
                <a:gd name="T3" fmla="*/ 0 h 25"/>
                <a:gd name="T4" fmla="*/ 0 w 200"/>
                <a:gd name="T5" fmla="*/ 0 h 25"/>
                <a:gd name="T6" fmla="*/ 22 w 200"/>
                <a:gd name="T7" fmla="*/ 25 h 25"/>
                <a:gd name="T8" fmla="*/ 200 w 200"/>
                <a:gd name="T9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" h="25">
                  <a:moveTo>
                    <a:pt x="200" y="25"/>
                  </a:moveTo>
                  <a:lnTo>
                    <a:pt x="178" y="0"/>
                  </a:lnTo>
                  <a:lnTo>
                    <a:pt x="0" y="0"/>
                  </a:lnTo>
                  <a:lnTo>
                    <a:pt x="22" y="25"/>
                  </a:lnTo>
                  <a:lnTo>
                    <a:pt x="200" y="25"/>
                  </a:lnTo>
                  <a:close/>
                </a:path>
              </a:pathLst>
            </a:custGeom>
            <a:solidFill>
              <a:srgbClr val="C9C9B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89" name="Freeform 41"/>
            <p:cNvSpPr>
              <a:spLocks/>
            </p:cNvSpPr>
            <p:nvPr/>
          </p:nvSpPr>
          <p:spPr bwMode="auto">
            <a:xfrm>
              <a:off x="4998" y="926"/>
              <a:ext cx="200" cy="25"/>
            </a:xfrm>
            <a:custGeom>
              <a:avLst/>
              <a:gdLst>
                <a:gd name="T0" fmla="*/ 200 w 200"/>
                <a:gd name="T1" fmla="*/ 25 h 25"/>
                <a:gd name="T2" fmla="*/ 178 w 200"/>
                <a:gd name="T3" fmla="*/ 0 h 25"/>
                <a:gd name="T4" fmla="*/ 0 w 200"/>
                <a:gd name="T5" fmla="*/ 0 h 25"/>
                <a:gd name="T6" fmla="*/ 22 w 200"/>
                <a:gd name="T7" fmla="*/ 25 h 25"/>
                <a:gd name="T8" fmla="*/ 200 w 200"/>
                <a:gd name="T9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" h="25">
                  <a:moveTo>
                    <a:pt x="200" y="25"/>
                  </a:moveTo>
                  <a:lnTo>
                    <a:pt x="178" y="0"/>
                  </a:lnTo>
                  <a:lnTo>
                    <a:pt x="0" y="0"/>
                  </a:lnTo>
                  <a:lnTo>
                    <a:pt x="22" y="25"/>
                  </a:lnTo>
                  <a:lnTo>
                    <a:pt x="200" y="25"/>
                  </a:lnTo>
                  <a:close/>
                </a:path>
              </a:pathLst>
            </a:custGeom>
            <a:solidFill>
              <a:srgbClr val="C9C9B6"/>
            </a:solidFill>
            <a:ln w="4763">
              <a:solidFill>
                <a:srgbClr val="494936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90" name="Rectangle 42"/>
            <p:cNvSpPr>
              <a:spLocks noChangeArrowheads="1"/>
            </p:cNvSpPr>
            <p:nvPr/>
          </p:nvSpPr>
          <p:spPr bwMode="auto">
            <a:xfrm>
              <a:off x="5020" y="951"/>
              <a:ext cx="178" cy="31"/>
            </a:xfrm>
            <a:prstGeom prst="rect">
              <a:avLst/>
            </a:prstGeom>
            <a:solidFill>
              <a:srgbClr val="B7B79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91" name="Rectangle 43"/>
            <p:cNvSpPr>
              <a:spLocks noChangeArrowheads="1"/>
            </p:cNvSpPr>
            <p:nvPr/>
          </p:nvSpPr>
          <p:spPr bwMode="auto">
            <a:xfrm>
              <a:off x="5021" y="952"/>
              <a:ext cx="176" cy="29"/>
            </a:xfrm>
            <a:prstGeom prst="rect">
              <a:avLst/>
            </a:prstGeom>
            <a:solidFill>
              <a:srgbClr val="B7B79D"/>
            </a:solidFill>
            <a:ln w="4763">
              <a:solidFill>
                <a:srgbClr val="49493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92" name="Freeform 44"/>
            <p:cNvSpPr>
              <a:spLocks/>
            </p:cNvSpPr>
            <p:nvPr/>
          </p:nvSpPr>
          <p:spPr bwMode="auto">
            <a:xfrm>
              <a:off x="4998" y="926"/>
              <a:ext cx="22" cy="56"/>
            </a:xfrm>
            <a:custGeom>
              <a:avLst/>
              <a:gdLst>
                <a:gd name="T0" fmla="*/ 22 w 22"/>
                <a:gd name="T1" fmla="*/ 56 h 56"/>
                <a:gd name="T2" fmla="*/ 0 w 22"/>
                <a:gd name="T3" fmla="*/ 34 h 56"/>
                <a:gd name="T4" fmla="*/ 0 w 22"/>
                <a:gd name="T5" fmla="*/ 0 h 56"/>
                <a:gd name="T6" fmla="*/ 22 w 22"/>
                <a:gd name="T7" fmla="*/ 25 h 56"/>
                <a:gd name="T8" fmla="*/ 22 w 22"/>
                <a:gd name="T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56">
                  <a:moveTo>
                    <a:pt x="22" y="56"/>
                  </a:moveTo>
                  <a:lnTo>
                    <a:pt x="0" y="34"/>
                  </a:lnTo>
                  <a:lnTo>
                    <a:pt x="0" y="0"/>
                  </a:lnTo>
                  <a:lnTo>
                    <a:pt x="22" y="25"/>
                  </a:lnTo>
                  <a:lnTo>
                    <a:pt x="22" y="56"/>
                  </a:lnTo>
                  <a:close/>
                </a:path>
              </a:pathLst>
            </a:custGeom>
            <a:solidFill>
              <a:srgbClr val="DBDBC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93" name="Freeform 45"/>
            <p:cNvSpPr>
              <a:spLocks/>
            </p:cNvSpPr>
            <p:nvPr/>
          </p:nvSpPr>
          <p:spPr bwMode="auto">
            <a:xfrm>
              <a:off x="4998" y="926"/>
              <a:ext cx="22" cy="56"/>
            </a:xfrm>
            <a:custGeom>
              <a:avLst/>
              <a:gdLst>
                <a:gd name="T0" fmla="*/ 22 w 22"/>
                <a:gd name="T1" fmla="*/ 56 h 56"/>
                <a:gd name="T2" fmla="*/ 0 w 22"/>
                <a:gd name="T3" fmla="*/ 34 h 56"/>
                <a:gd name="T4" fmla="*/ 0 w 22"/>
                <a:gd name="T5" fmla="*/ 0 h 56"/>
                <a:gd name="T6" fmla="*/ 22 w 22"/>
                <a:gd name="T7" fmla="*/ 25 h 56"/>
                <a:gd name="T8" fmla="*/ 22 w 22"/>
                <a:gd name="T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56">
                  <a:moveTo>
                    <a:pt x="22" y="56"/>
                  </a:moveTo>
                  <a:lnTo>
                    <a:pt x="0" y="34"/>
                  </a:lnTo>
                  <a:lnTo>
                    <a:pt x="0" y="0"/>
                  </a:lnTo>
                  <a:lnTo>
                    <a:pt x="22" y="25"/>
                  </a:lnTo>
                  <a:lnTo>
                    <a:pt x="22" y="56"/>
                  </a:lnTo>
                  <a:close/>
                </a:path>
              </a:pathLst>
            </a:custGeom>
            <a:solidFill>
              <a:srgbClr val="DBDBCE"/>
            </a:solidFill>
            <a:ln w="4763">
              <a:solidFill>
                <a:srgbClr val="494936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94" name="Freeform 46"/>
            <p:cNvSpPr>
              <a:spLocks/>
            </p:cNvSpPr>
            <p:nvPr/>
          </p:nvSpPr>
          <p:spPr bwMode="auto">
            <a:xfrm>
              <a:off x="5001" y="926"/>
              <a:ext cx="194" cy="19"/>
            </a:xfrm>
            <a:custGeom>
              <a:avLst/>
              <a:gdLst>
                <a:gd name="T0" fmla="*/ 194 w 194"/>
                <a:gd name="T1" fmla="*/ 19 h 19"/>
                <a:gd name="T2" fmla="*/ 175 w 194"/>
                <a:gd name="T3" fmla="*/ 0 h 19"/>
                <a:gd name="T4" fmla="*/ 0 w 194"/>
                <a:gd name="T5" fmla="*/ 0 h 19"/>
                <a:gd name="T6" fmla="*/ 19 w 194"/>
                <a:gd name="T7" fmla="*/ 19 h 19"/>
                <a:gd name="T8" fmla="*/ 194 w 194"/>
                <a:gd name="T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4" h="19">
                  <a:moveTo>
                    <a:pt x="194" y="19"/>
                  </a:moveTo>
                  <a:lnTo>
                    <a:pt x="175" y="0"/>
                  </a:lnTo>
                  <a:lnTo>
                    <a:pt x="0" y="0"/>
                  </a:lnTo>
                  <a:lnTo>
                    <a:pt x="19" y="19"/>
                  </a:lnTo>
                  <a:lnTo>
                    <a:pt x="194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95" name="Freeform 47"/>
            <p:cNvSpPr>
              <a:spLocks/>
            </p:cNvSpPr>
            <p:nvPr/>
          </p:nvSpPr>
          <p:spPr bwMode="auto">
            <a:xfrm>
              <a:off x="5001" y="926"/>
              <a:ext cx="194" cy="19"/>
            </a:xfrm>
            <a:custGeom>
              <a:avLst/>
              <a:gdLst>
                <a:gd name="T0" fmla="*/ 194 w 194"/>
                <a:gd name="T1" fmla="*/ 19 h 19"/>
                <a:gd name="T2" fmla="*/ 175 w 194"/>
                <a:gd name="T3" fmla="*/ 0 h 19"/>
                <a:gd name="T4" fmla="*/ 0 w 194"/>
                <a:gd name="T5" fmla="*/ 0 h 19"/>
                <a:gd name="T6" fmla="*/ 19 w 194"/>
                <a:gd name="T7" fmla="*/ 19 h 19"/>
                <a:gd name="T8" fmla="*/ 194 w 194"/>
                <a:gd name="T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4" h="19">
                  <a:moveTo>
                    <a:pt x="194" y="19"/>
                  </a:moveTo>
                  <a:lnTo>
                    <a:pt x="175" y="0"/>
                  </a:lnTo>
                  <a:lnTo>
                    <a:pt x="0" y="0"/>
                  </a:lnTo>
                  <a:lnTo>
                    <a:pt x="19" y="19"/>
                  </a:lnTo>
                  <a:lnTo>
                    <a:pt x="194" y="19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96" name="Freeform 48"/>
            <p:cNvSpPr>
              <a:spLocks/>
            </p:cNvSpPr>
            <p:nvPr/>
          </p:nvSpPr>
          <p:spPr bwMode="auto">
            <a:xfrm>
              <a:off x="5001" y="782"/>
              <a:ext cx="197" cy="19"/>
            </a:xfrm>
            <a:custGeom>
              <a:avLst/>
              <a:gdLst>
                <a:gd name="T0" fmla="*/ 197 w 197"/>
                <a:gd name="T1" fmla="*/ 19 h 19"/>
                <a:gd name="T2" fmla="*/ 178 w 197"/>
                <a:gd name="T3" fmla="*/ 0 h 19"/>
                <a:gd name="T4" fmla="*/ 0 w 197"/>
                <a:gd name="T5" fmla="*/ 0 h 19"/>
                <a:gd name="T6" fmla="*/ 19 w 197"/>
                <a:gd name="T7" fmla="*/ 19 h 19"/>
                <a:gd name="T8" fmla="*/ 197 w 197"/>
                <a:gd name="T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" h="19">
                  <a:moveTo>
                    <a:pt x="197" y="19"/>
                  </a:moveTo>
                  <a:lnTo>
                    <a:pt x="178" y="0"/>
                  </a:lnTo>
                  <a:lnTo>
                    <a:pt x="0" y="0"/>
                  </a:lnTo>
                  <a:lnTo>
                    <a:pt x="19" y="19"/>
                  </a:lnTo>
                  <a:lnTo>
                    <a:pt x="197" y="19"/>
                  </a:lnTo>
                  <a:close/>
                </a:path>
              </a:pathLst>
            </a:custGeom>
            <a:solidFill>
              <a:srgbClr val="C9C9B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97" name="Freeform 49"/>
            <p:cNvSpPr>
              <a:spLocks/>
            </p:cNvSpPr>
            <p:nvPr/>
          </p:nvSpPr>
          <p:spPr bwMode="auto">
            <a:xfrm>
              <a:off x="5001" y="782"/>
              <a:ext cx="197" cy="19"/>
            </a:xfrm>
            <a:custGeom>
              <a:avLst/>
              <a:gdLst>
                <a:gd name="T0" fmla="*/ 197 w 197"/>
                <a:gd name="T1" fmla="*/ 19 h 19"/>
                <a:gd name="T2" fmla="*/ 178 w 197"/>
                <a:gd name="T3" fmla="*/ 0 h 19"/>
                <a:gd name="T4" fmla="*/ 0 w 197"/>
                <a:gd name="T5" fmla="*/ 0 h 19"/>
                <a:gd name="T6" fmla="*/ 19 w 197"/>
                <a:gd name="T7" fmla="*/ 19 h 19"/>
                <a:gd name="T8" fmla="*/ 197 w 197"/>
                <a:gd name="T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" h="19">
                  <a:moveTo>
                    <a:pt x="197" y="19"/>
                  </a:moveTo>
                  <a:lnTo>
                    <a:pt x="178" y="0"/>
                  </a:lnTo>
                  <a:lnTo>
                    <a:pt x="0" y="0"/>
                  </a:lnTo>
                  <a:lnTo>
                    <a:pt x="19" y="19"/>
                  </a:lnTo>
                  <a:lnTo>
                    <a:pt x="197" y="19"/>
                  </a:lnTo>
                  <a:close/>
                </a:path>
              </a:pathLst>
            </a:custGeom>
            <a:solidFill>
              <a:srgbClr val="C9C9B6"/>
            </a:solidFill>
            <a:ln w="4763">
              <a:solidFill>
                <a:srgbClr val="494936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98" name="Rectangle 50"/>
            <p:cNvSpPr>
              <a:spLocks noChangeArrowheads="1"/>
            </p:cNvSpPr>
            <p:nvPr/>
          </p:nvSpPr>
          <p:spPr bwMode="auto">
            <a:xfrm>
              <a:off x="5021" y="802"/>
              <a:ext cx="179" cy="138"/>
            </a:xfrm>
            <a:prstGeom prst="rect">
              <a:avLst/>
            </a:prstGeom>
            <a:solidFill>
              <a:srgbClr val="B7B79D"/>
            </a:solidFill>
            <a:ln w="4763">
              <a:solidFill>
                <a:srgbClr val="49493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99" name="Rectangle 51"/>
            <p:cNvSpPr>
              <a:spLocks noChangeArrowheads="1"/>
            </p:cNvSpPr>
            <p:nvPr/>
          </p:nvSpPr>
          <p:spPr bwMode="auto">
            <a:xfrm>
              <a:off x="5037" y="821"/>
              <a:ext cx="147" cy="107"/>
            </a:xfrm>
            <a:prstGeom prst="rect">
              <a:avLst/>
            </a:prstGeom>
            <a:solidFill>
              <a:srgbClr val="000000"/>
            </a:solidFill>
            <a:ln w="4763">
              <a:solidFill>
                <a:srgbClr val="49493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300" name="Freeform 52"/>
            <p:cNvSpPr>
              <a:spLocks/>
            </p:cNvSpPr>
            <p:nvPr/>
          </p:nvSpPr>
          <p:spPr bwMode="auto">
            <a:xfrm>
              <a:off x="5001" y="782"/>
              <a:ext cx="19" cy="159"/>
            </a:xfrm>
            <a:custGeom>
              <a:avLst/>
              <a:gdLst>
                <a:gd name="T0" fmla="*/ 19 w 19"/>
                <a:gd name="T1" fmla="*/ 159 h 159"/>
                <a:gd name="T2" fmla="*/ 0 w 19"/>
                <a:gd name="T3" fmla="*/ 141 h 159"/>
                <a:gd name="T4" fmla="*/ 0 w 19"/>
                <a:gd name="T5" fmla="*/ 0 h 159"/>
                <a:gd name="T6" fmla="*/ 19 w 19"/>
                <a:gd name="T7" fmla="*/ 19 h 159"/>
                <a:gd name="T8" fmla="*/ 19 w 19"/>
                <a:gd name="T9" fmla="*/ 159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59">
                  <a:moveTo>
                    <a:pt x="19" y="159"/>
                  </a:moveTo>
                  <a:lnTo>
                    <a:pt x="0" y="141"/>
                  </a:lnTo>
                  <a:lnTo>
                    <a:pt x="0" y="0"/>
                  </a:lnTo>
                  <a:lnTo>
                    <a:pt x="19" y="19"/>
                  </a:lnTo>
                  <a:lnTo>
                    <a:pt x="19" y="159"/>
                  </a:lnTo>
                  <a:close/>
                </a:path>
              </a:pathLst>
            </a:custGeom>
            <a:solidFill>
              <a:srgbClr val="DBDBC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01" name="Freeform 53"/>
            <p:cNvSpPr>
              <a:spLocks/>
            </p:cNvSpPr>
            <p:nvPr/>
          </p:nvSpPr>
          <p:spPr bwMode="auto">
            <a:xfrm>
              <a:off x="5001" y="782"/>
              <a:ext cx="19" cy="159"/>
            </a:xfrm>
            <a:custGeom>
              <a:avLst/>
              <a:gdLst>
                <a:gd name="T0" fmla="*/ 19 w 19"/>
                <a:gd name="T1" fmla="*/ 159 h 159"/>
                <a:gd name="T2" fmla="*/ 0 w 19"/>
                <a:gd name="T3" fmla="*/ 141 h 159"/>
                <a:gd name="T4" fmla="*/ 0 w 19"/>
                <a:gd name="T5" fmla="*/ 0 h 159"/>
                <a:gd name="T6" fmla="*/ 19 w 19"/>
                <a:gd name="T7" fmla="*/ 19 h 159"/>
                <a:gd name="T8" fmla="*/ 19 w 19"/>
                <a:gd name="T9" fmla="*/ 159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59">
                  <a:moveTo>
                    <a:pt x="19" y="159"/>
                  </a:moveTo>
                  <a:lnTo>
                    <a:pt x="0" y="141"/>
                  </a:lnTo>
                  <a:lnTo>
                    <a:pt x="0" y="0"/>
                  </a:lnTo>
                  <a:lnTo>
                    <a:pt x="19" y="19"/>
                  </a:lnTo>
                  <a:lnTo>
                    <a:pt x="19" y="159"/>
                  </a:lnTo>
                  <a:close/>
                </a:path>
              </a:pathLst>
            </a:custGeom>
            <a:solidFill>
              <a:srgbClr val="DBDBCE"/>
            </a:solidFill>
            <a:ln w="4763">
              <a:solidFill>
                <a:srgbClr val="494936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302" name="Freeform 54"/>
            <p:cNvSpPr>
              <a:spLocks/>
            </p:cNvSpPr>
            <p:nvPr/>
          </p:nvSpPr>
          <p:spPr bwMode="auto">
            <a:xfrm>
              <a:off x="5011" y="976"/>
              <a:ext cx="224" cy="34"/>
            </a:xfrm>
            <a:custGeom>
              <a:avLst/>
              <a:gdLst>
                <a:gd name="T0" fmla="*/ 224 w 224"/>
                <a:gd name="T1" fmla="*/ 34 h 34"/>
                <a:gd name="T2" fmla="*/ 196 w 224"/>
                <a:gd name="T3" fmla="*/ 0 h 34"/>
                <a:gd name="T4" fmla="*/ 0 w 224"/>
                <a:gd name="T5" fmla="*/ 0 h 34"/>
                <a:gd name="T6" fmla="*/ 28 w 224"/>
                <a:gd name="T7" fmla="*/ 34 h 34"/>
                <a:gd name="T8" fmla="*/ 224 w 224"/>
                <a:gd name="T9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" h="34">
                  <a:moveTo>
                    <a:pt x="224" y="34"/>
                  </a:moveTo>
                  <a:lnTo>
                    <a:pt x="196" y="0"/>
                  </a:lnTo>
                  <a:lnTo>
                    <a:pt x="0" y="0"/>
                  </a:lnTo>
                  <a:lnTo>
                    <a:pt x="28" y="34"/>
                  </a:lnTo>
                  <a:lnTo>
                    <a:pt x="224" y="34"/>
                  </a:lnTo>
                  <a:close/>
                </a:path>
              </a:pathLst>
            </a:custGeom>
            <a:solidFill>
              <a:srgbClr val="C9C9B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03" name="Freeform 55"/>
            <p:cNvSpPr>
              <a:spLocks/>
            </p:cNvSpPr>
            <p:nvPr/>
          </p:nvSpPr>
          <p:spPr bwMode="auto">
            <a:xfrm>
              <a:off x="5011" y="976"/>
              <a:ext cx="224" cy="34"/>
            </a:xfrm>
            <a:custGeom>
              <a:avLst/>
              <a:gdLst>
                <a:gd name="T0" fmla="*/ 224 w 224"/>
                <a:gd name="T1" fmla="*/ 34 h 34"/>
                <a:gd name="T2" fmla="*/ 196 w 224"/>
                <a:gd name="T3" fmla="*/ 0 h 34"/>
                <a:gd name="T4" fmla="*/ 0 w 224"/>
                <a:gd name="T5" fmla="*/ 0 h 34"/>
                <a:gd name="T6" fmla="*/ 28 w 224"/>
                <a:gd name="T7" fmla="*/ 34 h 34"/>
                <a:gd name="T8" fmla="*/ 224 w 224"/>
                <a:gd name="T9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" h="34">
                  <a:moveTo>
                    <a:pt x="224" y="34"/>
                  </a:moveTo>
                  <a:lnTo>
                    <a:pt x="196" y="0"/>
                  </a:lnTo>
                  <a:lnTo>
                    <a:pt x="0" y="0"/>
                  </a:lnTo>
                  <a:lnTo>
                    <a:pt x="28" y="34"/>
                  </a:lnTo>
                  <a:lnTo>
                    <a:pt x="224" y="34"/>
                  </a:lnTo>
                  <a:close/>
                </a:path>
              </a:pathLst>
            </a:custGeom>
            <a:solidFill>
              <a:srgbClr val="C9C9B6"/>
            </a:solidFill>
            <a:ln w="4763">
              <a:solidFill>
                <a:srgbClr val="494936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304" name="Rectangle 56"/>
            <p:cNvSpPr>
              <a:spLocks noChangeArrowheads="1"/>
            </p:cNvSpPr>
            <p:nvPr/>
          </p:nvSpPr>
          <p:spPr bwMode="auto">
            <a:xfrm>
              <a:off x="5039" y="1010"/>
              <a:ext cx="196" cy="6"/>
            </a:xfrm>
            <a:prstGeom prst="rect">
              <a:avLst/>
            </a:prstGeom>
            <a:solidFill>
              <a:srgbClr val="B7B79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05" name="Rectangle 57"/>
            <p:cNvSpPr>
              <a:spLocks noChangeArrowheads="1"/>
            </p:cNvSpPr>
            <p:nvPr/>
          </p:nvSpPr>
          <p:spPr bwMode="auto">
            <a:xfrm>
              <a:off x="5040" y="1011"/>
              <a:ext cx="194" cy="4"/>
            </a:xfrm>
            <a:prstGeom prst="rect">
              <a:avLst/>
            </a:prstGeom>
            <a:solidFill>
              <a:srgbClr val="B7B79D"/>
            </a:solidFill>
            <a:ln w="4763">
              <a:solidFill>
                <a:srgbClr val="49493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53306" name="Group 58"/>
            <p:cNvGrpSpPr>
              <a:grpSpLocks/>
            </p:cNvGrpSpPr>
            <p:nvPr/>
          </p:nvGrpSpPr>
          <p:grpSpPr bwMode="auto">
            <a:xfrm>
              <a:off x="5042" y="876"/>
              <a:ext cx="134" cy="1"/>
              <a:chOff x="5042" y="876"/>
              <a:chExt cx="134" cy="1"/>
            </a:xfrm>
          </p:grpSpPr>
          <p:sp>
            <p:nvSpPr>
              <p:cNvPr id="53307" name="Line 59"/>
              <p:cNvSpPr>
                <a:spLocks noChangeShapeType="1"/>
              </p:cNvSpPr>
              <p:nvPr/>
            </p:nvSpPr>
            <p:spPr bwMode="auto">
              <a:xfrm>
                <a:off x="5042" y="876"/>
                <a:ext cx="3" cy="1"/>
              </a:xfrm>
              <a:prstGeom prst="line">
                <a:avLst/>
              </a:prstGeom>
              <a:noFill/>
              <a:ln w="9525">
                <a:solidFill>
                  <a:srgbClr val="4EFF2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08" name="Line 60"/>
              <p:cNvSpPr>
                <a:spLocks noChangeShapeType="1"/>
              </p:cNvSpPr>
              <p:nvPr/>
            </p:nvSpPr>
            <p:spPr bwMode="auto">
              <a:xfrm>
                <a:off x="5054" y="876"/>
                <a:ext cx="1" cy="1"/>
              </a:xfrm>
              <a:prstGeom prst="line">
                <a:avLst/>
              </a:prstGeom>
              <a:noFill/>
              <a:ln w="9525">
                <a:solidFill>
                  <a:srgbClr val="4EFF2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09" name="Line 61"/>
              <p:cNvSpPr>
                <a:spLocks noChangeShapeType="1"/>
              </p:cNvSpPr>
              <p:nvPr/>
            </p:nvSpPr>
            <p:spPr bwMode="auto">
              <a:xfrm>
                <a:off x="5064" y="876"/>
                <a:ext cx="3" cy="1"/>
              </a:xfrm>
              <a:prstGeom prst="line">
                <a:avLst/>
              </a:prstGeom>
              <a:noFill/>
              <a:ln w="9525">
                <a:solidFill>
                  <a:srgbClr val="4EFF2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10" name="Line 62"/>
              <p:cNvSpPr>
                <a:spLocks noChangeShapeType="1"/>
              </p:cNvSpPr>
              <p:nvPr/>
            </p:nvSpPr>
            <p:spPr bwMode="auto">
              <a:xfrm>
                <a:off x="5076" y="876"/>
                <a:ext cx="1" cy="1"/>
              </a:xfrm>
              <a:prstGeom prst="line">
                <a:avLst/>
              </a:prstGeom>
              <a:noFill/>
              <a:ln w="9525">
                <a:solidFill>
                  <a:srgbClr val="4EFF2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11" name="Line 63"/>
              <p:cNvSpPr>
                <a:spLocks noChangeShapeType="1"/>
              </p:cNvSpPr>
              <p:nvPr/>
            </p:nvSpPr>
            <p:spPr bwMode="auto">
              <a:xfrm>
                <a:off x="5086" y="876"/>
                <a:ext cx="3" cy="1"/>
              </a:xfrm>
              <a:prstGeom prst="line">
                <a:avLst/>
              </a:prstGeom>
              <a:noFill/>
              <a:ln w="9525">
                <a:solidFill>
                  <a:srgbClr val="4EFF2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12" name="Line 64"/>
              <p:cNvSpPr>
                <a:spLocks noChangeShapeType="1"/>
              </p:cNvSpPr>
              <p:nvPr/>
            </p:nvSpPr>
            <p:spPr bwMode="auto">
              <a:xfrm>
                <a:off x="5098" y="876"/>
                <a:ext cx="1" cy="1"/>
              </a:xfrm>
              <a:prstGeom prst="line">
                <a:avLst/>
              </a:prstGeom>
              <a:noFill/>
              <a:ln w="9525">
                <a:solidFill>
                  <a:srgbClr val="4EFF2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13" name="Line 65"/>
              <p:cNvSpPr>
                <a:spLocks noChangeShapeType="1"/>
              </p:cNvSpPr>
              <p:nvPr/>
            </p:nvSpPr>
            <p:spPr bwMode="auto">
              <a:xfrm>
                <a:off x="5107" y="876"/>
                <a:ext cx="4" cy="1"/>
              </a:xfrm>
              <a:prstGeom prst="line">
                <a:avLst/>
              </a:prstGeom>
              <a:noFill/>
              <a:ln w="9525">
                <a:solidFill>
                  <a:srgbClr val="4EFF2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14" name="Line 66"/>
              <p:cNvSpPr>
                <a:spLocks noChangeShapeType="1"/>
              </p:cNvSpPr>
              <p:nvPr/>
            </p:nvSpPr>
            <p:spPr bwMode="auto">
              <a:xfrm>
                <a:off x="5120" y="876"/>
                <a:ext cx="1" cy="1"/>
              </a:xfrm>
              <a:prstGeom prst="line">
                <a:avLst/>
              </a:prstGeom>
              <a:noFill/>
              <a:ln w="9525">
                <a:solidFill>
                  <a:srgbClr val="4EFF2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15" name="Line 67"/>
              <p:cNvSpPr>
                <a:spLocks noChangeShapeType="1"/>
              </p:cNvSpPr>
              <p:nvPr/>
            </p:nvSpPr>
            <p:spPr bwMode="auto">
              <a:xfrm>
                <a:off x="5129" y="876"/>
                <a:ext cx="3" cy="1"/>
              </a:xfrm>
              <a:prstGeom prst="line">
                <a:avLst/>
              </a:prstGeom>
              <a:noFill/>
              <a:ln w="9525">
                <a:solidFill>
                  <a:srgbClr val="4EFF2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16" name="Line 68"/>
              <p:cNvSpPr>
                <a:spLocks noChangeShapeType="1"/>
              </p:cNvSpPr>
              <p:nvPr/>
            </p:nvSpPr>
            <p:spPr bwMode="auto">
              <a:xfrm>
                <a:off x="5142" y="876"/>
                <a:ext cx="1" cy="1"/>
              </a:xfrm>
              <a:prstGeom prst="line">
                <a:avLst/>
              </a:prstGeom>
              <a:noFill/>
              <a:ln w="9525">
                <a:solidFill>
                  <a:srgbClr val="4EFF2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17" name="Line 69"/>
              <p:cNvSpPr>
                <a:spLocks noChangeShapeType="1"/>
              </p:cNvSpPr>
              <p:nvPr/>
            </p:nvSpPr>
            <p:spPr bwMode="auto">
              <a:xfrm>
                <a:off x="5151" y="876"/>
                <a:ext cx="3" cy="1"/>
              </a:xfrm>
              <a:prstGeom prst="line">
                <a:avLst/>
              </a:prstGeom>
              <a:noFill/>
              <a:ln w="9525">
                <a:solidFill>
                  <a:srgbClr val="4EFF2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18" name="Line 70"/>
              <p:cNvSpPr>
                <a:spLocks noChangeShapeType="1"/>
              </p:cNvSpPr>
              <p:nvPr/>
            </p:nvSpPr>
            <p:spPr bwMode="auto">
              <a:xfrm>
                <a:off x="5164" y="876"/>
                <a:ext cx="1" cy="1"/>
              </a:xfrm>
              <a:prstGeom prst="line">
                <a:avLst/>
              </a:prstGeom>
              <a:noFill/>
              <a:ln w="9525">
                <a:solidFill>
                  <a:srgbClr val="4EFF2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19" name="Line 71"/>
              <p:cNvSpPr>
                <a:spLocks noChangeShapeType="1"/>
              </p:cNvSpPr>
              <p:nvPr/>
            </p:nvSpPr>
            <p:spPr bwMode="auto">
              <a:xfrm>
                <a:off x="5173" y="876"/>
                <a:ext cx="3" cy="1"/>
              </a:xfrm>
              <a:prstGeom prst="line">
                <a:avLst/>
              </a:prstGeom>
              <a:noFill/>
              <a:ln w="9525">
                <a:solidFill>
                  <a:srgbClr val="4EFF2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3320" name="Group 72"/>
          <p:cNvGrpSpPr>
            <a:grpSpLocks/>
          </p:cNvGrpSpPr>
          <p:nvPr/>
        </p:nvGrpSpPr>
        <p:grpSpPr bwMode="auto">
          <a:xfrm>
            <a:off x="8018463" y="1147763"/>
            <a:ext cx="728662" cy="1149350"/>
            <a:chOff x="5051" y="723"/>
            <a:chExt cx="459" cy="724"/>
          </a:xfrm>
        </p:grpSpPr>
        <p:sp>
          <p:nvSpPr>
            <p:cNvPr id="53321" name="Freeform 73"/>
            <p:cNvSpPr>
              <a:spLocks/>
            </p:cNvSpPr>
            <p:nvPr/>
          </p:nvSpPr>
          <p:spPr bwMode="auto">
            <a:xfrm>
              <a:off x="5151" y="1204"/>
              <a:ext cx="78" cy="96"/>
            </a:xfrm>
            <a:custGeom>
              <a:avLst/>
              <a:gdLst>
                <a:gd name="T0" fmla="*/ 34 w 78"/>
                <a:gd name="T1" fmla="*/ 0 h 96"/>
                <a:gd name="T2" fmla="*/ 31 w 78"/>
                <a:gd name="T3" fmla="*/ 43 h 96"/>
                <a:gd name="T4" fmla="*/ 25 w 78"/>
                <a:gd name="T5" fmla="*/ 46 h 96"/>
                <a:gd name="T6" fmla="*/ 3 w 78"/>
                <a:gd name="T7" fmla="*/ 62 h 96"/>
                <a:gd name="T8" fmla="*/ 0 w 78"/>
                <a:gd name="T9" fmla="*/ 87 h 96"/>
                <a:gd name="T10" fmla="*/ 22 w 78"/>
                <a:gd name="T11" fmla="*/ 87 h 96"/>
                <a:gd name="T12" fmla="*/ 38 w 78"/>
                <a:gd name="T13" fmla="*/ 87 h 96"/>
                <a:gd name="T14" fmla="*/ 38 w 78"/>
                <a:gd name="T15" fmla="*/ 93 h 96"/>
                <a:gd name="T16" fmla="*/ 62 w 78"/>
                <a:gd name="T17" fmla="*/ 96 h 96"/>
                <a:gd name="T18" fmla="*/ 72 w 78"/>
                <a:gd name="T19" fmla="*/ 96 h 96"/>
                <a:gd name="T20" fmla="*/ 78 w 78"/>
                <a:gd name="T21" fmla="*/ 96 h 96"/>
                <a:gd name="T22" fmla="*/ 78 w 78"/>
                <a:gd name="T23" fmla="*/ 74 h 96"/>
                <a:gd name="T24" fmla="*/ 75 w 78"/>
                <a:gd name="T25" fmla="*/ 68 h 96"/>
                <a:gd name="T26" fmla="*/ 69 w 78"/>
                <a:gd name="T27" fmla="*/ 53 h 96"/>
                <a:gd name="T28" fmla="*/ 72 w 78"/>
                <a:gd name="T29" fmla="*/ 9 h 96"/>
                <a:gd name="T30" fmla="*/ 34 w 78"/>
                <a:gd name="T31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8" h="96">
                  <a:moveTo>
                    <a:pt x="34" y="0"/>
                  </a:moveTo>
                  <a:lnTo>
                    <a:pt x="31" y="43"/>
                  </a:lnTo>
                  <a:lnTo>
                    <a:pt x="25" y="46"/>
                  </a:lnTo>
                  <a:lnTo>
                    <a:pt x="3" y="62"/>
                  </a:lnTo>
                  <a:lnTo>
                    <a:pt x="0" y="87"/>
                  </a:lnTo>
                  <a:lnTo>
                    <a:pt x="22" y="87"/>
                  </a:lnTo>
                  <a:lnTo>
                    <a:pt x="38" y="87"/>
                  </a:lnTo>
                  <a:lnTo>
                    <a:pt x="38" y="93"/>
                  </a:lnTo>
                  <a:lnTo>
                    <a:pt x="62" y="96"/>
                  </a:lnTo>
                  <a:lnTo>
                    <a:pt x="72" y="96"/>
                  </a:lnTo>
                  <a:lnTo>
                    <a:pt x="78" y="96"/>
                  </a:lnTo>
                  <a:lnTo>
                    <a:pt x="78" y="74"/>
                  </a:lnTo>
                  <a:lnTo>
                    <a:pt x="75" y="68"/>
                  </a:lnTo>
                  <a:lnTo>
                    <a:pt x="69" y="53"/>
                  </a:lnTo>
                  <a:lnTo>
                    <a:pt x="72" y="9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22222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22" name="Freeform 74"/>
            <p:cNvSpPr>
              <a:spLocks/>
            </p:cNvSpPr>
            <p:nvPr/>
          </p:nvSpPr>
          <p:spPr bwMode="auto">
            <a:xfrm>
              <a:off x="5151" y="1204"/>
              <a:ext cx="78" cy="96"/>
            </a:xfrm>
            <a:custGeom>
              <a:avLst/>
              <a:gdLst>
                <a:gd name="T0" fmla="*/ 34 w 78"/>
                <a:gd name="T1" fmla="*/ 0 h 96"/>
                <a:gd name="T2" fmla="*/ 31 w 78"/>
                <a:gd name="T3" fmla="*/ 43 h 96"/>
                <a:gd name="T4" fmla="*/ 25 w 78"/>
                <a:gd name="T5" fmla="*/ 46 h 96"/>
                <a:gd name="T6" fmla="*/ 3 w 78"/>
                <a:gd name="T7" fmla="*/ 62 h 96"/>
                <a:gd name="T8" fmla="*/ 0 w 78"/>
                <a:gd name="T9" fmla="*/ 87 h 96"/>
                <a:gd name="T10" fmla="*/ 22 w 78"/>
                <a:gd name="T11" fmla="*/ 87 h 96"/>
                <a:gd name="T12" fmla="*/ 38 w 78"/>
                <a:gd name="T13" fmla="*/ 87 h 96"/>
                <a:gd name="T14" fmla="*/ 38 w 78"/>
                <a:gd name="T15" fmla="*/ 93 h 96"/>
                <a:gd name="T16" fmla="*/ 62 w 78"/>
                <a:gd name="T17" fmla="*/ 96 h 96"/>
                <a:gd name="T18" fmla="*/ 72 w 78"/>
                <a:gd name="T19" fmla="*/ 96 h 96"/>
                <a:gd name="T20" fmla="*/ 78 w 78"/>
                <a:gd name="T21" fmla="*/ 96 h 96"/>
                <a:gd name="T22" fmla="*/ 78 w 78"/>
                <a:gd name="T23" fmla="*/ 74 h 96"/>
                <a:gd name="T24" fmla="*/ 75 w 78"/>
                <a:gd name="T25" fmla="*/ 68 h 96"/>
                <a:gd name="T26" fmla="*/ 69 w 78"/>
                <a:gd name="T27" fmla="*/ 53 h 96"/>
                <a:gd name="T28" fmla="*/ 72 w 78"/>
                <a:gd name="T29" fmla="*/ 9 h 96"/>
                <a:gd name="T30" fmla="*/ 34 w 78"/>
                <a:gd name="T31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8" h="96">
                  <a:moveTo>
                    <a:pt x="34" y="0"/>
                  </a:moveTo>
                  <a:lnTo>
                    <a:pt x="31" y="43"/>
                  </a:lnTo>
                  <a:lnTo>
                    <a:pt x="25" y="46"/>
                  </a:lnTo>
                  <a:lnTo>
                    <a:pt x="3" y="62"/>
                  </a:lnTo>
                  <a:lnTo>
                    <a:pt x="0" y="87"/>
                  </a:lnTo>
                  <a:lnTo>
                    <a:pt x="22" y="87"/>
                  </a:lnTo>
                  <a:lnTo>
                    <a:pt x="38" y="87"/>
                  </a:lnTo>
                  <a:lnTo>
                    <a:pt x="38" y="93"/>
                  </a:lnTo>
                  <a:lnTo>
                    <a:pt x="62" y="96"/>
                  </a:lnTo>
                  <a:lnTo>
                    <a:pt x="72" y="96"/>
                  </a:lnTo>
                  <a:lnTo>
                    <a:pt x="78" y="96"/>
                  </a:lnTo>
                  <a:lnTo>
                    <a:pt x="78" y="74"/>
                  </a:lnTo>
                  <a:lnTo>
                    <a:pt x="75" y="68"/>
                  </a:lnTo>
                  <a:lnTo>
                    <a:pt x="69" y="53"/>
                  </a:lnTo>
                  <a:lnTo>
                    <a:pt x="72" y="9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222222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323" name="Freeform 75"/>
            <p:cNvSpPr>
              <a:spLocks/>
            </p:cNvSpPr>
            <p:nvPr/>
          </p:nvSpPr>
          <p:spPr bwMode="auto">
            <a:xfrm>
              <a:off x="5167" y="1101"/>
              <a:ext cx="124" cy="156"/>
            </a:xfrm>
            <a:custGeom>
              <a:avLst/>
              <a:gdLst>
                <a:gd name="T0" fmla="*/ 124 w 124"/>
                <a:gd name="T1" fmla="*/ 0 h 156"/>
                <a:gd name="T2" fmla="*/ 43 w 124"/>
                <a:gd name="T3" fmla="*/ 3 h 156"/>
                <a:gd name="T4" fmla="*/ 22 w 124"/>
                <a:gd name="T5" fmla="*/ 0 h 156"/>
                <a:gd name="T6" fmla="*/ 9 w 124"/>
                <a:gd name="T7" fmla="*/ 6 h 156"/>
                <a:gd name="T8" fmla="*/ 6 w 124"/>
                <a:gd name="T9" fmla="*/ 18 h 156"/>
                <a:gd name="T10" fmla="*/ 0 w 124"/>
                <a:gd name="T11" fmla="*/ 134 h 156"/>
                <a:gd name="T12" fmla="*/ 9 w 124"/>
                <a:gd name="T13" fmla="*/ 152 h 156"/>
                <a:gd name="T14" fmla="*/ 28 w 124"/>
                <a:gd name="T15" fmla="*/ 156 h 156"/>
                <a:gd name="T16" fmla="*/ 56 w 124"/>
                <a:gd name="T17" fmla="*/ 152 h 156"/>
                <a:gd name="T18" fmla="*/ 65 w 124"/>
                <a:gd name="T19" fmla="*/ 71 h 156"/>
                <a:gd name="T20" fmla="*/ 124 w 124"/>
                <a:gd name="T21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4" h="156">
                  <a:moveTo>
                    <a:pt x="124" y="0"/>
                  </a:moveTo>
                  <a:lnTo>
                    <a:pt x="43" y="3"/>
                  </a:lnTo>
                  <a:lnTo>
                    <a:pt x="22" y="0"/>
                  </a:lnTo>
                  <a:lnTo>
                    <a:pt x="9" y="6"/>
                  </a:lnTo>
                  <a:lnTo>
                    <a:pt x="6" y="18"/>
                  </a:lnTo>
                  <a:lnTo>
                    <a:pt x="0" y="134"/>
                  </a:lnTo>
                  <a:lnTo>
                    <a:pt x="9" y="152"/>
                  </a:lnTo>
                  <a:lnTo>
                    <a:pt x="28" y="156"/>
                  </a:lnTo>
                  <a:lnTo>
                    <a:pt x="56" y="152"/>
                  </a:lnTo>
                  <a:lnTo>
                    <a:pt x="65" y="71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A5A58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24" name="Freeform 76"/>
            <p:cNvSpPr>
              <a:spLocks/>
            </p:cNvSpPr>
            <p:nvPr/>
          </p:nvSpPr>
          <p:spPr bwMode="auto">
            <a:xfrm>
              <a:off x="5167" y="1101"/>
              <a:ext cx="124" cy="156"/>
            </a:xfrm>
            <a:custGeom>
              <a:avLst/>
              <a:gdLst>
                <a:gd name="T0" fmla="*/ 124 w 124"/>
                <a:gd name="T1" fmla="*/ 0 h 156"/>
                <a:gd name="T2" fmla="*/ 43 w 124"/>
                <a:gd name="T3" fmla="*/ 3 h 156"/>
                <a:gd name="T4" fmla="*/ 22 w 124"/>
                <a:gd name="T5" fmla="*/ 0 h 156"/>
                <a:gd name="T6" fmla="*/ 9 w 124"/>
                <a:gd name="T7" fmla="*/ 6 h 156"/>
                <a:gd name="T8" fmla="*/ 6 w 124"/>
                <a:gd name="T9" fmla="*/ 18 h 156"/>
                <a:gd name="T10" fmla="*/ 0 w 124"/>
                <a:gd name="T11" fmla="*/ 134 h 156"/>
                <a:gd name="T12" fmla="*/ 9 w 124"/>
                <a:gd name="T13" fmla="*/ 152 h 156"/>
                <a:gd name="T14" fmla="*/ 28 w 124"/>
                <a:gd name="T15" fmla="*/ 156 h 156"/>
                <a:gd name="T16" fmla="*/ 56 w 124"/>
                <a:gd name="T17" fmla="*/ 152 h 156"/>
                <a:gd name="T18" fmla="*/ 65 w 124"/>
                <a:gd name="T19" fmla="*/ 71 h 156"/>
                <a:gd name="T20" fmla="*/ 124 w 124"/>
                <a:gd name="T21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4" h="156">
                  <a:moveTo>
                    <a:pt x="124" y="0"/>
                  </a:moveTo>
                  <a:lnTo>
                    <a:pt x="43" y="3"/>
                  </a:lnTo>
                  <a:lnTo>
                    <a:pt x="22" y="0"/>
                  </a:lnTo>
                  <a:lnTo>
                    <a:pt x="9" y="6"/>
                  </a:lnTo>
                  <a:lnTo>
                    <a:pt x="6" y="18"/>
                  </a:lnTo>
                  <a:lnTo>
                    <a:pt x="0" y="134"/>
                  </a:lnTo>
                  <a:lnTo>
                    <a:pt x="9" y="152"/>
                  </a:lnTo>
                  <a:lnTo>
                    <a:pt x="28" y="156"/>
                  </a:lnTo>
                  <a:lnTo>
                    <a:pt x="56" y="152"/>
                  </a:lnTo>
                  <a:lnTo>
                    <a:pt x="65" y="71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A5A585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325" name="Freeform 77"/>
            <p:cNvSpPr>
              <a:spLocks/>
            </p:cNvSpPr>
            <p:nvPr/>
          </p:nvSpPr>
          <p:spPr bwMode="auto">
            <a:xfrm>
              <a:off x="5192" y="963"/>
              <a:ext cx="84" cy="35"/>
            </a:xfrm>
            <a:custGeom>
              <a:avLst/>
              <a:gdLst>
                <a:gd name="T0" fmla="*/ 84 w 84"/>
                <a:gd name="T1" fmla="*/ 13 h 35"/>
                <a:gd name="T2" fmla="*/ 59 w 84"/>
                <a:gd name="T3" fmla="*/ 13 h 35"/>
                <a:gd name="T4" fmla="*/ 37 w 84"/>
                <a:gd name="T5" fmla="*/ 0 h 35"/>
                <a:gd name="T6" fmla="*/ 12 w 84"/>
                <a:gd name="T7" fmla="*/ 7 h 35"/>
                <a:gd name="T8" fmla="*/ 6 w 84"/>
                <a:gd name="T9" fmla="*/ 10 h 35"/>
                <a:gd name="T10" fmla="*/ 0 w 84"/>
                <a:gd name="T11" fmla="*/ 16 h 35"/>
                <a:gd name="T12" fmla="*/ 3 w 84"/>
                <a:gd name="T13" fmla="*/ 32 h 35"/>
                <a:gd name="T14" fmla="*/ 6 w 84"/>
                <a:gd name="T15" fmla="*/ 32 h 35"/>
                <a:gd name="T16" fmla="*/ 9 w 84"/>
                <a:gd name="T17" fmla="*/ 22 h 35"/>
                <a:gd name="T18" fmla="*/ 12 w 84"/>
                <a:gd name="T19" fmla="*/ 16 h 35"/>
                <a:gd name="T20" fmla="*/ 28 w 84"/>
                <a:gd name="T21" fmla="*/ 22 h 35"/>
                <a:gd name="T22" fmla="*/ 15 w 84"/>
                <a:gd name="T23" fmla="*/ 25 h 35"/>
                <a:gd name="T24" fmla="*/ 12 w 84"/>
                <a:gd name="T25" fmla="*/ 25 h 35"/>
                <a:gd name="T26" fmla="*/ 12 w 84"/>
                <a:gd name="T27" fmla="*/ 32 h 35"/>
                <a:gd name="T28" fmla="*/ 40 w 84"/>
                <a:gd name="T29" fmla="*/ 35 h 35"/>
                <a:gd name="T30" fmla="*/ 62 w 84"/>
                <a:gd name="T31" fmla="*/ 32 h 35"/>
                <a:gd name="T32" fmla="*/ 78 w 84"/>
                <a:gd name="T33" fmla="*/ 32 h 35"/>
                <a:gd name="T34" fmla="*/ 84 w 84"/>
                <a:gd name="T35" fmla="*/ 1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4" h="35">
                  <a:moveTo>
                    <a:pt x="84" y="13"/>
                  </a:moveTo>
                  <a:lnTo>
                    <a:pt x="59" y="13"/>
                  </a:lnTo>
                  <a:lnTo>
                    <a:pt x="37" y="0"/>
                  </a:lnTo>
                  <a:lnTo>
                    <a:pt x="12" y="7"/>
                  </a:lnTo>
                  <a:lnTo>
                    <a:pt x="6" y="10"/>
                  </a:lnTo>
                  <a:lnTo>
                    <a:pt x="0" y="16"/>
                  </a:lnTo>
                  <a:lnTo>
                    <a:pt x="3" y="32"/>
                  </a:lnTo>
                  <a:lnTo>
                    <a:pt x="6" y="32"/>
                  </a:lnTo>
                  <a:lnTo>
                    <a:pt x="9" y="22"/>
                  </a:lnTo>
                  <a:lnTo>
                    <a:pt x="12" y="16"/>
                  </a:lnTo>
                  <a:lnTo>
                    <a:pt x="28" y="22"/>
                  </a:lnTo>
                  <a:lnTo>
                    <a:pt x="15" y="25"/>
                  </a:lnTo>
                  <a:lnTo>
                    <a:pt x="12" y="25"/>
                  </a:lnTo>
                  <a:lnTo>
                    <a:pt x="12" y="32"/>
                  </a:lnTo>
                  <a:lnTo>
                    <a:pt x="40" y="35"/>
                  </a:lnTo>
                  <a:lnTo>
                    <a:pt x="62" y="32"/>
                  </a:lnTo>
                  <a:lnTo>
                    <a:pt x="78" y="32"/>
                  </a:lnTo>
                  <a:lnTo>
                    <a:pt x="84" y="13"/>
                  </a:lnTo>
                  <a:close/>
                </a:path>
              </a:pathLst>
            </a:custGeom>
            <a:solidFill>
              <a:srgbClr val="FFC2A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26" name="Freeform 78"/>
            <p:cNvSpPr>
              <a:spLocks/>
            </p:cNvSpPr>
            <p:nvPr/>
          </p:nvSpPr>
          <p:spPr bwMode="auto">
            <a:xfrm>
              <a:off x="5192" y="963"/>
              <a:ext cx="84" cy="35"/>
            </a:xfrm>
            <a:custGeom>
              <a:avLst/>
              <a:gdLst>
                <a:gd name="T0" fmla="*/ 84 w 84"/>
                <a:gd name="T1" fmla="*/ 13 h 35"/>
                <a:gd name="T2" fmla="*/ 59 w 84"/>
                <a:gd name="T3" fmla="*/ 13 h 35"/>
                <a:gd name="T4" fmla="*/ 37 w 84"/>
                <a:gd name="T5" fmla="*/ 0 h 35"/>
                <a:gd name="T6" fmla="*/ 12 w 84"/>
                <a:gd name="T7" fmla="*/ 7 h 35"/>
                <a:gd name="T8" fmla="*/ 6 w 84"/>
                <a:gd name="T9" fmla="*/ 10 h 35"/>
                <a:gd name="T10" fmla="*/ 0 w 84"/>
                <a:gd name="T11" fmla="*/ 16 h 35"/>
                <a:gd name="T12" fmla="*/ 3 w 84"/>
                <a:gd name="T13" fmla="*/ 32 h 35"/>
                <a:gd name="T14" fmla="*/ 6 w 84"/>
                <a:gd name="T15" fmla="*/ 32 h 35"/>
                <a:gd name="T16" fmla="*/ 9 w 84"/>
                <a:gd name="T17" fmla="*/ 22 h 35"/>
                <a:gd name="T18" fmla="*/ 12 w 84"/>
                <a:gd name="T19" fmla="*/ 16 h 35"/>
                <a:gd name="T20" fmla="*/ 28 w 84"/>
                <a:gd name="T21" fmla="*/ 22 h 35"/>
                <a:gd name="T22" fmla="*/ 15 w 84"/>
                <a:gd name="T23" fmla="*/ 25 h 35"/>
                <a:gd name="T24" fmla="*/ 12 w 84"/>
                <a:gd name="T25" fmla="*/ 25 h 35"/>
                <a:gd name="T26" fmla="*/ 12 w 84"/>
                <a:gd name="T27" fmla="*/ 32 h 35"/>
                <a:gd name="T28" fmla="*/ 40 w 84"/>
                <a:gd name="T29" fmla="*/ 35 h 35"/>
                <a:gd name="T30" fmla="*/ 62 w 84"/>
                <a:gd name="T31" fmla="*/ 32 h 35"/>
                <a:gd name="T32" fmla="*/ 78 w 84"/>
                <a:gd name="T33" fmla="*/ 32 h 35"/>
                <a:gd name="T34" fmla="*/ 84 w 84"/>
                <a:gd name="T35" fmla="*/ 1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4" h="35">
                  <a:moveTo>
                    <a:pt x="84" y="13"/>
                  </a:moveTo>
                  <a:lnTo>
                    <a:pt x="59" y="13"/>
                  </a:lnTo>
                  <a:lnTo>
                    <a:pt x="37" y="0"/>
                  </a:lnTo>
                  <a:lnTo>
                    <a:pt x="12" y="7"/>
                  </a:lnTo>
                  <a:lnTo>
                    <a:pt x="6" y="10"/>
                  </a:lnTo>
                  <a:lnTo>
                    <a:pt x="0" y="16"/>
                  </a:lnTo>
                  <a:lnTo>
                    <a:pt x="3" y="32"/>
                  </a:lnTo>
                  <a:lnTo>
                    <a:pt x="6" y="32"/>
                  </a:lnTo>
                  <a:lnTo>
                    <a:pt x="9" y="22"/>
                  </a:lnTo>
                  <a:lnTo>
                    <a:pt x="12" y="16"/>
                  </a:lnTo>
                  <a:lnTo>
                    <a:pt x="28" y="22"/>
                  </a:lnTo>
                  <a:lnTo>
                    <a:pt x="15" y="25"/>
                  </a:lnTo>
                  <a:lnTo>
                    <a:pt x="12" y="25"/>
                  </a:lnTo>
                  <a:lnTo>
                    <a:pt x="12" y="32"/>
                  </a:lnTo>
                  <a:lnTo>
                    <a:pt x="40" y="35"/>
                  </a:lnTo>
                  <a:lnTo>
                    <a:pt x="62" y="32"/>
                  </a:lnTo>
                  <a:lnTo>
                    <a:pt x="78" y="32"/>
                  </a:lnTo>
                  <a:lnTo>
                    <a:pt x="84" y="13"/>
                  </a:lnTo>
                  <a:close/>
                </a:path>
              </a:pathLst>
            </a:custGeom>
            <a:solidFill>
              <a:srgbClr val="FFC2AA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327" name="Freeform 79"/>
            <p:cNvSpPr>
              <a:spLocks/>
            </p:cNvSpPr>
            <p:nvPr/>
          </p:nvSpPr>
          <p:spPr bwMode="auto">
            <a:xfrm>
              <a:off x="5251" y="970"/>
              <a:ext cx="109" cy="46"/>
            </a:xfrm>
            <a:custGeom>
              <a:avLst/>
              <a:gdLst>
                <a:gd name="T0" fmla="*/ 109 w 109"/>
                <a:gd name="T1" fmla="*/ 0 h 46"/>
                <a:gd name="T2" fmla="*/ 6 w 109"/>
                <a:gd name="T3" fmla="*/ 3 h 46"/>
                <a:gd name="T4" fmla="*/ 0 w 109"/>
                <a:gd name="T5" fmla="*/ 12 h 46"/>
                <a:gd name="T6" fmla="*/ 0 w 109"/>
                <a:gd name="T7" fmla="*/ 31 h 46"/>
                <a:gd name="T8" fmla="*/ 81 w 109"/>
                <a:gd name="T9" fmla="*/ 46 h 46"/>
                <a:gd name="T10" fmla="*/ 109 w 109"/>
                <a:gd name="T11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9" h="46">
                  <a:moveTo>
                    <a:pt x="109" y="0"/>
                  </a:moveTo>
                  <a:lnTo>
                    <a:pt x="6" y="3"/>
                  </a:lnTo>
                  <a:lnTo>
                    <a:pt x="0" y="12"/>
                  </a:lnTo>
                  <a:lnTo>
                    <a:pt x="0" y="31"/>
                  </a:lnTo>
                  <a:lnTo>
                    <a:pt x="81" y="46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rgbClr val="A5A58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28" name="Freeform 80"/>
            <p:cNvSpPr>
              <a:spLocks/>
            </p:cNvSpPr>
            <p:nvPr/>
          </p:nvSpPr>
          <p:spPr bwMode="auto">
            <a:xfrm>
              <a:off x="5251" y="970"/>
              <a:ext cx="109" cy="46"/>
            </a:xfrm>
            <a:custGeom>
              <a:avLst/>
              <a:gdLst>
                <a:gd name="T0" fmla="*/ 109 w 109"/>
                <a:gd name="T1" fmla="*/ 0 h 46"/>
                <a:gd name="T2" fmla="*/ 6 w 109"/>
                <a:gd name="T3" fmla="*/ 3 h 46"/>
                <a:gd name="T4" fmla="*/ 0 w 109"/>
                <a:gd name="T5" fmla="*/ 12 h 46"/>
                <a:gd name="T6" fmla="*/ 0 w 109"/>
                <a:gd name="T7" fmla="*/ 31 h 46"/>
                <a:gd name="T8" fmla="*/ 81 w 109"/>
                <a:gd name="T9" fmla="*/ 46 h 46"/>
                <a:gd name="T10" fmla="*/ 109 w 109"/>
                <a:gd name="T11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9" h="46">
                  <a:moveTo>
                    <a:pt x="109" y="0"/>
                  </a:moveTo>
                  <a:lnTo>
                    <a:pt x="6" y="3"/>
                  </a:lnTo>
                  <a:lnTo>
                    <a:pt x="0" y="12"/>
                  </a:lnTo>
                  <a:lnTo>
                    <a:pt x="0" y="31"/>
                  </a:lnTo>
                  <a:lnTo>
                    <a:pt x="81" y="46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rgbClr val="A5A585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329" name="Freeform 81"/>
            <p:cNvSpPr>
              <a:spLocks/>
            </p:cNvSpPr>
            <p:nvPr/>
          </p:nvSpPr>
          <p:spPr bwMode="auto">
            <a:xfrm>
              <a:off x="5051" y="1260"/>
              <a:ext cx="119" cy="96"/>
            </a:xfrm>
            <a:custGeom>
              <a:avLst/>
              <a:gdLst>
                <a:gd name="T0" fmla="*/ 60 w 119"/>
                <a:gd name="T1" fmla="*/ 0 h 96"/>
                <a:gd name="T2" fmla="*/ 66 w 119"/>
                <a:gd name="T3" fmla="*/ 31 h 96"/>
                <a:gd name="T4" fmla="*/ 56 w 119"/>
                <a:gd name="T5" fmla="*/ 31 h 96"/>
                <a:gd name="T6" fmla="*/ 38 w 119"/>
                <a:gd name="T7" fmla="*/ 43 h 96"/>
                <a:gd name="T8" fmla="*/ 13 w 119"/>
                <a:gd name="T9" fmla="*/ 43 h 96"/>
                <a:gd name="T10" fmla="*/ 3 w 119"/>
                <a:gd name="T11" fmla="*/ 46 h 96"/>
                <a:gd name="T12" fmla="*/ 0 w 119"/>
                <a:gd name="T13" fmla="*/ 56 h 96"/>
                <a:gd name="T14" fmla="*/ 3 w 119"/>
                <a:gd name="T15" fmla="*/ 65 h 96"/>
                <a:gd name="T16" fmla="*/ 28 w 119"/>
                <a:gd name="T17" fmla="*/ 81 h 96"/>
                <a:gd name="T18" fmla="*/ 38 w 119"/>
                <a:gd name="T19" fmla="*/ 84 h 96"/>
                <a:gd name="T20" fmla="*/ 53 w 119"/>
                <a:gd name="T21" fmla="*/ 84 h 96"/>
                <a:gd name="T22" fmla="*/ 78 w 119"/>
                <a:gd name="T23" fmla="*/ 87 h 96"/>
                <a:gd name="T24" fmla="*/ 78 w 119"/>
                <a:gd name="T25" fmla="*/ 96 h 96"/>
                <a:gd name="T26" fmla="*/ 88 w 119"/>
                <a:gd name="T27" fmla="*/ 96 h 96"/>
                <a:gd name="T28" fmla="*/ 100 w 119"/>
                <a:gd name="T29" fmla="*/ 96 h 96"/>
                <a:gd name="T30" fmla="*/ 109 w 119"/>
                <a:gd name="T31" fmla="*/ 93 h 96"/>
                <a:gd name="T32" fmla="*/ 119 w 119"/>
                <a:gd name="T33" fmla="*/ 87 h 96"/>
                <a:gd name="T34" fmla="*/ 119 w 119"/>
                <a:gd name="T35" fmla="*/ 71 h 96"/>
                <a:gd name="T36" fmla="*/ 113 w 119"/>
                <a:gd name="T37" fmla="*/ 56 h 96"/>
                <a:gd name="T38" fmla="*/ 109 w 119"/>
                <a:gd name="T39" fmla="*/ 46 h 96"/>
                <a:gd name="T40" fmla="*/ 103 w 119"/>
                <a:gd name="T41" fmla="*/ 37 h 96"/>
                <a:gd name="T42" fmla="*/ 97 w 119"/>
                <a:gd name="T43" fmla="*/ 6 h 96"/>
                <a:gd name="T44" fmla="*/ 60 w 119"/>
                <a:gd name="T45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9" h="96">
                  <a:moveTo>
                    <a:pt x="60" y="0"/>
                  </a:moveTo>
                  <a:lnTo>
                    <a:pt x="66" y="31"/>
                  </a:lnTo>
                  <a:lnTo>
                    <a:pt x="56" y="31"/>
                  </a:lnTo>
                  <a:lnTo>
                    <a:pt x="38" y="43"/>
                  </a:lnTo>
                  <a:lnTo>
                    <a:pt x="13" y="43"/>
                  </a:lnTo>
                  <a:lnTo>
                    <a:pt x="3" y="46"/>
                  </a:lnTo>
                  <a:lnTo>
                    <a:pt x="0" y="56"/>
                  </a:lnTo>
                  <a:lnTo>
                    <a:pt x="3" y="65"/>
                  </a:lnTo>
                  <a:lnTo>
                    <a:pt x="28" y="81"/>
                  </a:lnTo>
                  <a:lnTo>
                    <a:pt x="38" y="84"/>
                  </a:lnTo>
                  <a:lnTo>
                    <a:pt x="53" y="84"/>
                  </a:lnTo>
                  <a:lnTo>
                    <a:pt x="78" y="87"/>
                  </a:lnTo>
                  <a:lnTo>
                    <a:pt x="78" y="96"/>
                  </a:lnTo>
                  <a:lnTo>
                    <a:pt x="88" y="96"/>
                  </a:lnTo>
                  <a:lnTo>
                    <a:pt x="100" y="96"/>
                  </a:lnTo>
                  <a:lnTo>
                    <a:pt x="109" y="93"/>
                  </a:lnTo>
                  <a:lnTo>
                    <a:pt x="119" y="87"/>
                  </a:lnTo>
                  <a:lnTo>
                    <a:pt x="119" y="71"/>
                  </a:lnTo>
                  <a:lnTo>
                    <a:pt x="113" y="56"/>
                  </a:lnTo>
                  <a:lnTo>
                    <a:pt x="109" y="46"/>
                  </a:lnTo>
                  <a:lnTo>
                    <a:pt x="103" y="37"/>
                  </a:lnTo>
                  <a:lnTo>
                    <a:pt x="97" y="6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22222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30" name="Freeform 82"/>
            <p:cNvSpPr>
              <a:spLocks/>
            </p:cNvSpPr>
            <p:nvPr/>
          </p:nvSpPr>
          <p:spPr bwMode="auto">
            <a:xfrm>
              <a:off x="5051" y="1260"/>
              <a:ext cx="119" cy="96"/>
            </a:xfrm>
            <a:custGeom>
              <a:avLst/>
              <a:gdLst>
                <a:gd name="T0" fmla="*/ 60 w 119"/>
                <a:gd name="T1" fmla="*/ 0 h 96"/>
                <a:gd name="T2" fmla="*/ 66 w 119"/>
                <a:gd name="T3" fmla="*/ 31 h 96"/>
                <a:gd name="T4" fmla="*/ 56 w 119"/>
                <a:gd name="T5" fmla="*/ 31 h 96"/>
                <a:gd name="T6" fmla="*/ 38 w 119"/>
                <a:gd name="T7" fmla="*/ 43 h 96"/>
                <a:gd name="T8" fmla="*/ 13 w 119"/>
                <a:gd name="T9" fmla="*/ 43 h 96"/>
                <a:gd name="T10" fmla="*/ 3 w 119"/>
                <a:gd name="T11" fmla="*/ 46 h 96"/>
                <a:gd name="T12" fmla="*/ 0 w 119"/>
                <a:gd name="T13" fmla="*/ 56 h 96"/>
                <a:gd name="T14" fmla="*/ 3 w 119"/>
                <a:gd name="T15" fmla="*/ 65 h 96"/>
                <a:gd name="T16" fmla="*/ 28 w 119"/>
                <a:gd name="T17" fmla="*/ 81 h 96"/>
                <a:gd name="T18" fmla="*/ 38 w 119"/>
                <a:gd name="T19" fmla="*/ 84 h 96"/>
                <a:gd name="T20" fmla="*/ 53 w 119"/>
                <a:gd name="T21" fmla="*/ 84 h 96"/>
                <a:gd name="T22" fmla="*/ 78 w 119"/>
                <a:gd name="T23" fmla="*/ 87 h 96"/>
                <a:gd name="T24" fmla="*/ 78 w 119"/>
                <a:gd name="T25" fmla="*/ 96 h 96"/>
                <a:gd name="T26" fmla="*/ 88 w 119"/>
                <a:gd name="T27" fmla="*/ 96 h 96"/>
                <a:gd name="T28" fmla="*/ 100 w 119"/>
                <a:gd name="T29" fmla="*/ 96 h 96"/>
                <a:gd name="T30" fmla="*/ 109 w 119"/>
                <a:gd name="T31" fmla="*/ 93 h 96"/>
                <a:gd name="T32" fmla="*/ 119 w 119"/>
                <a:gd name="T33" fmla="*/ 87 h 96"/>
                <a:gd name="T34" fmla="*/ 119 w 119"/>
                <a:gd name="T35" fmla="*/ 71 h 96"/>
                <a:gd name="T36" fmla="*/ 113 w 119"/>
                <a:gd name="T37" fmla="*/ 56 h 96"/>
                <a:gd name="T38" fmla="*/ 109 w 119"/>
                <a:gd name="T39" fmla="*/ 46 h 96"/>
                <a:gd name="T40" fmla="*/ 103 w 119"/>
                <a:gd name="T41" fmla="*/ 37 h 96"/>
                <a:gd name="T42" fmla="*/ 97 w 119"/>
                <a:gd name="T43" fmla="*/ 6 h 96"/>
                <a:gd name="T44" fmla="*/ 60 w 119"/>
                <a:gd name="T45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9" h="96">
                  <a:moveTo>
                    <a:pt x="60" y="0"/>
                  </a:moveTo>
                  <a:lnTo>
                    <a:pt x="66" y="31"/>
                  </a:lnTo>
                  <a:lnTo>
                    <a:pt x="56" y="31"/>
                  </a:lnTo>
                  <a:lnTo>
                    <a:pt x="38" y="43"/>
                  </a:lnTo>
                  <a:lnTo>
                    <a:pt x="13" y="43"/>
                  </a:lnTo>
                  <a:lnTo>
                    <a:pt x="3" y="46"/>
                  </a:lnTo>
                  <a:lnTo>
                    <a:pt x="0" y="56"/>
                  </a:lnTo>
                  <a:lnTo>
                    <a:pt x="3" y="65"/>
                  </a:lnTo>
                  <a:lnTo>
                    <a:pt x="28" y="81"/>
                  </a:lnTo>
                  <a:lnTo>
                    <a:pt x="38" y="84"/>
                  </a:lnTo>
                  <a:lnTo>
                    <a:pt x="53" y="84"/>
                  </a:lnTo>
                  <a:lnTo>
                    <a:pt x="78" y="87"/>
                  </a:lnTo>
                  <a:lnTo>
                    <a:pt x="78" y="96"/>
                  </a:lnTo>
                  <a:lnTo>
                    <a:pt x="88" y="96"/>
                  </a:lnTo>
                  <a:lnTo>
                    <a:pt x="100" y="96"/>
                  </a:lnTo>
                  <a:lnTo>
                    <a:pt x="109" y="93"/>
                  </a:lnTo>
                  <a:lnTo>
                    <a:pt x="119" y="87"/>
                  </a:lnTo>
                  <a:lnTo>
                    <a:pt x="119" y="71"/>
                  </a:lnTo>
                  <a:lnTo>
                    <a:pt x="113" y="56"/>
                  </a:lnTo>
                  <a:lnTo>
                    <a:pt x="109" y="46"/>
                  </a:lnTo>
                  <a:lnTo>
                    <a:pt x="103" y="37"/>
                  </a:lnTo>
                  <a:lnTo>
                    <a:pt x="97" y="6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222222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331" name="Freeform 83"/>
            <p:cNvSpPr>
              <a:spLocks/>
            </p:cNvSpPr>
            <p:nvPr/>
          </p:nvSpPr>
          <p:spPr bwMode="auto">
            <a:xfrm>
              <a:off x="5170" y="1182"/>
              <a:ext cx="165" cy="78"/>
            </a:xfrm>
            <a:custGeom>
              <a:avLst/>
              <a:gdLst>
                <a:gd name="T0" fmla="*/ 165 w 165"/>
                <a:gd name="T1" fmla="*/ 56 h 78"/>
                <a:gd name="T2" fmla="*/ 3 w 165"/>
                <a:gd name="T3" fmla="*/ 0 h 78"/>
                <a:gd name="T4" fmla="*/ 0 w 165"/>
                <a:gd name="T5" fmla="*/ 6 h 78"/>
                <a:gd name="T6" fmla="*/ 0 w 165"/>
                <a:gd name="T7" fmla="*/ 6 h 78"/>
                <a:gd name="T8" fmla="*/ 0 w 165"/>
                <a:gd name="T9" fmla="*/ 6 h 78"/>
                <a:gd name="T10" fmla="*/ 0 w 165"/>
                <a:gd name="T11" fmla="*/ 15 h 78"/>
                <a:gd name="T12" fmla="*/ 0 w 165"/>
                <a:gd name="T13" fmla="*/ 15 h 78"/>
                <a:gd name="T14" fmla="*/ 3 w 165"/>
                <a:gd name="T15" fmla="*/ 22 h 78"/>
                <a:gd name="T16" fmla="*/ 159 w 165"/>
                <a:gd name="T17" fmla="*/ 78 h 78"/>
                <a:gd name="T18" fmla="*/ 165 w 165"/>
                <a:gd name="T19" fmla="*/ 56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5" h="78">
                  <a:moveTo>
                    <a:pt x="165" y="56"/>
                  </a:moveTo>
                  <a:lnTo>
                    <a:pt x="3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3" y="22"/>
                  </a:lnTo>
                  <a:lnTo>
                    <a:pt x="159" y="78"/>
                  </a:lnTo>
                  <a:lnTo>
                    <a:pt x="165" y="56"/>
                  </a:lnTo>
                  <a:close/>
                </a:path>
              </a:pathLst>
            </a:custGeom>
            <a:solidFill>
              <a:srgbClr val="00807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32" name="Freeform 84"/>
            <p:cNvSpPr>
              <a:spLocks/>
            </p:cNvSpPr>
            <p:nvPr/>
          </p:nvSpPr>
          <p:spPr bwMode="auto">
            <a:xfrm>
              <a:off x="5170" y="1182"/>
              <a:ext cx="165" cy="78"/>
            </a:xfrm>
            <a:custGeom>
              <a:avLst/>
              <a:gdLst>
                <a:gd name="T0" fmla="*/ 165 w 165"/>
                <a:gd name="T1" fmla="*/ 56 h 78"/>
                <a:gd name="T2" fmla="*/ 3 w 165"/>
                <a:gd name="T3" fmla="*/ 0 h 78"/>
                <a:gd name="T4" fmla="*/ 0 w 165"/>
                <a:gd name="T5" fmla="*/ 6 h 78"/>
                <a:gd name="T6" fmla="*/ 0 w 165"/>
                <a:gd name="T7" fmla="*/ 15 h 78"/>
                <a:gd name="T8" fmla="*/ 3 w 165"/>
                <a:gd name="T9" fmla="*/ 22 h 78"/>
                <a:gd name="T10" fmla="*/ 159 w 165"/>
                <a:gd name="T11" fmla="*/ 78 h 78"/>
                <a:gd name="T12" fmla="*/ 165 w 165"/>
                <a:gd name="T13" fmla="*/ 56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" h="78">
                  <a:moveTo>
                    <a:pt x="165" y="56"/>
                  </a:moveTo>
                  <a:lnTo>
                    <a:pt x="3" y="0"/>
                  </a:lnTo>
                  <a:lnTo>
                    <a:pt x="0" y="6"/>
                  </a:lnTo>
                  <a:lnTo>
                    <a:pt x="0" y="15"/>
                  </a:lnTo>
                  <a:lnTo>
                    <a:pt x="3" y="22"/>
                  </a:lnTo>
                  <a:lnTo>
                    <a:pt x="159" y="78"/>
                  </a:lnTo>
                  <a:lnTo>
                    <a:pt x="165" y="56"/>
                  </a:lnTo>
                  <a:close/>
                </a:path>
              </a:pathLst>
            </a:custGeom>
            <a:solidFill>
              <a:srgbClr val="008077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333" name="Freeform 85"/>
            <p:cNvSpPr>
              <a:spLocks/>
            </p:cNvSpPr>
            <p:nvPr/>
          </p:nvSpPr>
          <p:spPr bwMode="auto">
            <a:xfrm>
              <a:off x="5217" y="1241"/>
              <a:ext cx="234" cy="206"/>
            </a:xfrm>
            <a:custGeom>
              <a:avLst/>
              <a:gdLst>
                <a:gd name="T0" fmla="*/ 90 w 234"/>
                <a:gd name="T1" fmla="*/ 0 h 206"/>
                <a:gd name="T2" fmla="*/ 90 w 234"/>
                <a:gd name="T3" fmla="*/ 69 h 206"/>
                <a:gd name="T4" fmla="*/ 9 w 234"/>
                <a:gd name="T5" fmla="*/ 37 h 206"/>
                <a:gd name="T6" fmla="*/ 3 w 234"/>
                <a:gd name="T7" fmla="*/ 41 h 206"/>
                <a:gd name="T8" fmla="*/ 0 w 234"/>
                <a:gd name="T9" fmla="*/ 62 h 206"/>
                <a:gd name="T10" fmla="*/ 6 w 234"/>
                <a:gd name="T11" fmla="*/ 62 h 206"/>
                <a:gd name="T12" fmla="*/ 6 w 234"/>
                <a:gd name="T13" fmla="*/ 72 h 206"/>
                <a:gd name="T14" fmla="*/ 9 w 234"/>
                <a:gd name="T15" fmla="*/ 78 h 206"/>
                <a:gd name="T16" fmla="*/ 12 w 234"/>
                <a:gd name="T17" fmla="*/ 78 h 206"/>
                <a:gd name="T18" fmla="*/ 18 w 234"/>
                <a:gd name="T19" fmla="*/ 75 h 206"/>
                <a:gd name="T20" fmla="*/ 21 w 234"/>
                <a:gd name="T21" fmla="*/ 69 h 206"/>
                <a:gd name="T22" fmla="*/ 21 w 234"/>
                <a:gd name="T23" fmla="*/ 62 h 206"/>
                <a:gd name="T24" fmla="*/ 84 w 234"/>
                <a:gd name="T25" fmla="*/ 87 h 206"/>
                <a:gd name="T26" fmla="*/ 28 w 234"/>
                <a:gd name="T27" fmla="*/ 150 h 206"/>
                <a:gd name="T28" fmla="*/ 25 w 234"/>
                <a:gd name="T29" fmla="*/ 175 h 206"/>
                <a:gd name="T30" fmla="*/ 28 w 234"/>
                <a:gd name="T31" fmla="*/ 184 h 206"/>
                <a:gd name="T32" fmla="*/ 28 w 234"/>
                <a:gd name="T33" fmla="*/ 190 h 206"/>
                <a:gd name="T34" fmla="*/ 31 w 234"/>
                <a:gd name="T35" fmla="*/ 200 h 206"/>
                <a:gd name="T36" fmla="*/ 34 w 234"/>
                <a:gd name="T37" fmla="*/ 203 h 206"/>
                <a:gd name="T38" fmla="*/ 37 w 234"/>
                <a:gd name="T39" fmla="*/ 203 h 206"/>
                <a:gd name="T40" fmla="*/ 43 w 234"/>
                <a:gd name="T41" fmla="*/ 206 h 206"/>
                <a:gd name="T42" fmla="*/ 46 w 234"/>
                <a:gd name="T43" fmla="*/ 203 h 206"/>
                <a:gd name="T44" fmla="*/ 49 w 234"/>
                <a:gd name="T45" fmla="*/ 193 h 206"/>
                <a:gd name="T46" fmla="*/ 53 w 234"/>
                <a:gd name="T47" fmla="*/ 190 h 206"/>
                <a:gd name="T48" fmla="*/ 46 w 234"/>
                <a:gd name="T49" fmla="*/ 184 h 206"/>
                <a:gd name="T50" fmla="*/ 43 w 234"/>
                <a:gd name="T51" fmla="*/ 181 h 206"/>
                <a:gd name="T52" fmla="*/ 43 w 234"/>
                <a:gd name="T53" fmla="*/ 175 h 206"/>
                <a:gd name="T54" fmla="*/ 40 w 234"/>
                <a:gd name="T55" fmla="*/ 175 h 206"/>
                <a:gd name="T56" fmla="*/ 37 w 234"/>
                <a:gd name="T57" fmla="*/ 168 h 206"/>
                <a:gd name="T58" fmla="*/ 103 w 234"/>
                <a:gd name="T59" fmla="*/ 94 h 206"/>
                <a:gd name="T60" fmla="*/ 212 w 234"/>
                <a:gd name="T61" fmla="*/ 156 h 206"/>
                <a:gd name="T62" fmla="*/ 212 w 234"/>
                <a:gd name="T63" fmla="*/ 165 h 206"/>
                <a:gd name="T64" fmla="*/ 215 w 234"/>
                <a:gd name="T65" fmla="*/ 168 h 206"/>
                <a:gd name="T66" fmla="*/ 215 w 234"/>
                <a:gd name="T67" fmla="*/ 184 h 206"/>
                <a:gd name="T68" fmla="*/ 218 w 234"/>
                <a:gd name="T69" fmla="*/ 187 h 206"/>
                <a:gd name="T70" fmla="*/ 221 w 234"/>
                <a:gd name="T71" fmla="*/ 190 h 206"/>
                <a:gd name="T72" fmla="*/ 227 w 234"/>
                <a:gd name="T73" fmla="*/ 190 h 206"/>
                <a:gd name="T74" fmla="*/ 234 w 234"/>
                <a:gd name="T75" fmla="*/ 184 h 206"/>
                <a:gd name="T76" fmla="*/ 227 w 234"/>
                <a:gd name="T77" fmla="*/ 168 h 206"/>
                <a:gd name="T78" fmla="*/ 227 w 234"/>
                <a:gd name="T79" fmla="*/ 162 h 206"/>
                <a:gd name="T80" fmla="*/ 221 w 234"/>
                <a:gd name="T81" fmla="*/ 153 h 206"/>
                <a:gd name="T82" fmla="*/ 224 w 234"/>
                <a:gd name="T83" fmla="*/ 134 h 206"/>
                <a:gd name="T84" fmla="*/ 121 w 234"/>
                <a:gd name="T85" fmla="*/ 81 h 206"/>
                <a:gd name="T86" fmla="*/ 156 w 234"/>
                <a:gd name="T87" fmla="*/ 50 h 206"/>
                <a:gd name="T88" fmla="*/ 162 w 234"/>
                <a:gd name="T89" fmla="*/ 56 h 206"/>
                <a:gd name="T90" fmla="*/ 165 w 234"/>
                <a:gd name="T91" fmla="*/ 62 h 206"/>
                <a:gd name="T92" fmla="*/ 171 w 234"/>
                <a:gd name="T93" fmla="*/ 69 h 206"/>
                <a:gd name="T94" fmla="*/ 184 w 234"/>
                <a:gd name="T95" fmla="*/ 59 h 206"/>
                <a:gd name="T96" fmla="*/ 184 w 234"/>
                <a:gd name="T97" fmla="*/ 56 h 206"/>
                <a:gd name="T98" fmla="*/ 180 w 234"/>
                <a:gd name="T99" fmla="*/ 50 h 206"/>
                <a:gd name="T100" fmla="*/ 171 w 234"/>
                <a:gd name="T101" fmla="*/ 47 h 206"/>
                <a:gd name="T102" fmla="*/ 168 w 234"/>
                <a:gd name="T103" fmla="*/ 37 h 206"/>
                <a:gd name="T104" fmla="*/ 152 w 234"/>
                <a:gd name="T105" fmla="*/ 25 h 206"/>
                <a:gd name="T106" fmla="*/ 115 w 234"/>
                <a:gd name="T107" fmla="*/ 59 h 206"/>
                <a:gd name="T108" fmla="*/ 115 w 234"/>
                <a:gd name="T109" fmla="*/ 6 h 206"/>
                <a:gd name="T110" fmla="*/ 90 w 234"/>
                <a:gd name="T111" fmla="*/ 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34" h="206">
                  <a:moveTo>
                    <a:pt x="90" y="0"/>
                  </a:moveTo>
                  <a:lnTo>
                    <a:pt x="90" y="69"/>
                  </a:lnTo>
                  <a:lnTo>
                    <a:pt x="9" y="37"/>
                  </a:lnTo>
                  <a:lnTo>
                    <a:pt x="3" y="41"/>
                  </a:lnTo>
                  <a:lnTo>
                    <a:pt x="0" y="62"/>
                  </a:lnTo>
                  <a:lnTo>
                    <a:pt x="6" y="62"/>
                  </a:lnTo>
                  <a:lnTo>
                    <a:pt x="6" y="72"/>
                  </a:lnTo>
                  <a:lnTo>
                    <a:pt x="9" y="78"/>
                  </a:lnTo>
                  <a:lnTo>
                    <a:pt x="12" y="78"/>
                  </a:lnTo>
                  <a:lnTo>
                    <a:pt x="18" y="75"/>
                  </a:lnTo>
                  <a:lnTo>
                    <a:pt x="21" y="69"/>
                  </a:lnTo>
                  <a:lnTo>
                    <a:pt x="21" y="62"/>
                  </a:lnTo>
                  <a:lnTo>
                    <a:pt x="84" y="87"/>
                  </a:lnTo>
                  <a:lnTo>
                    <a:pt x="28" y="150"/>
                  </a:lnTo>
                  <a:lnTo>
                    <a:pt x="25" y="175"/>
                  </a:lnTo>
                  <a:lnTo>
                    <a:pt x="28" y="184"/>
                  </a:lnTo>
                  <a:lnTo>
                    <a:pt x="28" y="190"/>
                  </a:lnTo>
                  <a:lnTo>
                    <a:pt x="31" y="200"/>
                  </a:lnTo>
                  <a:lnTo>
                    <a:pt x="34" y="203"/>
                  </a:lnTo>
                  <a:lnTo>
                    <a:pt x="37" y="203"/>
                  </a:lnTo>
                  <a:lnTo>
                    <a:pt x="43" y="206"/>
                  </a:lnTo>
                  <a:lnTo>
                    <a:pt x="46" y="203"/>
                  </a:lnTo>
                  <a:lnTo>
                    <a:pt x="49" y="193"/>
                  </a:lnTo>
                  <a:lnTo>
                    <a:pt x="53" y="190"/>
                  </a:lnTo>
                  <a:lnTo>
                    <a:pt x="46" y="184"/>
                  </a:lnTo>
                  <a:lnTo>
                    <a:pt x="43" y="181"/>
                  </a:lnTo>
                  <a:lnTo>
                    <a:pt x="43" y="175"/>
                  </a:lnTo>
                  <a:lnTo>
                    <a:pt x="40" y="175"/>
                  </a:lnTo>
                  <a:lnTo>
                    <a:pt x="37" y="168"/>
                  </a:lnTo>
                  <a:lnTo>
                    <a:pt x="103" y="94"/>
                  </a:lnTo>
                  <a:lnTo>
                    <a:pt x="212" y="156"/>
                  </a:lnTo>
                  <a:lnTo>
                    <a:pt x="212" y="165"/>
                  </a:lnTo>
                  <a:lnTo>
                    <a:pt x="215" y="168"/>
                  </a:lnTo>
                  <a:lnTo>
                    <a:pt x="215" y="184"/>
                  </a:lnTo>
                  <a:lnTo>
                    <a:pt x="218" y="187"/>
                  </a:lnTo>
                  <a:lnTo>
                    <a:pt x="221" y="190"/>
                  </a:lnTo>
                  <a:lnTo>
                    <a:pt x="227" y="190"/>
                  </a:lnTo>
                  <a:lnTo>
                    <a:pt x="234" y="184"/>
                  </a:lnTo>
                  <a:lnTo>
                    <a:pt x="227" y="168"/>
                  </a:lnTo>
                  <a:lnTo>
                    <a:pt x="227" y="162"/>
                  </a:lnTo>
                  <a:lnTo>
                    <a:pt x="221" y="153"/>
                  </a:lnTo>
                  <a:lnTo>
                    <a:pt x="224" y="134"/>
                  </a:lnTo>
                  <a:lnTo>
                    <a:pt x="121" y="81"/>
                  </a:lnTo>
                  <a:lnTo>
                    <a:pt x="156" y="50"/>
                  </a:lnTo>
                  <a:lnTo>
                    <a:pt x="162" y="56"/>
                  </a:lnTo>
                  <a:lnTo>
                    <a:pt x="165" y="62"/>
                  </a:lnTo>
                  <a:lnTo>
                    <a:pt x="171" y="69"/>
                  </a:lnTo>
                  <a:lnTo>
                    <a:pt x="184" y="59"/>
                  </a:lnTo>
                  <a:lnTo>
                    <a:pt x="184" y="56"/>
                  </a:lnTo>
                  <a:lnTo>
                    <a:pt x="180" y="50"/>
                  </a:lnTo>
                  <a:lnTo>
                    <a:pt x="171" y="47"/>
                  </a:lnTo>
                  <a:lnTo>
                    <a:pt x="168" y="37"/>
                  </a:lnTo>
                  <a:lnTo>
                    <a:pt x="152" y="25"/>
                  </a:lnTo>
                  <a:lnTo>
                    <a:pt x="115" y="59"/>
                  </a:lnTo>
                  <a:lnTo>
                    <a:pt x="115" y="6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34" name="Freeform 86"/>
            <p:cNvSpPr>
              <a:spLocks/>
            </p:cNvSpPr>
            <p:nvPr/>
          </p:nvSpPr>
          <p:spPr bwMode="auto">
            <a:xfrm>
              <a:off x="5217" y="1241"/>
              <a:ext cx="234" cy="206"/>
            </a:xfrm>
            <a:custGeom>
              <a:avLst/>
              <a:gdLst>
                <a:gd name="T0" fmla="*/ 90 w 234"/>
                <a:gd name="T1" fmla="*/ 0 h 206"/>
                <a:gd name="T2" fmla="*/ 90 w 234"/>
                <a:gd name="T3" fmla="*/ 69 h 206"/>
                <a:gd name="T4" fmla="*/ 9 w 234"/>
                <a:gd name="T5" fmla="*/ 37 h 206"/>
                <a:gd name="T6" fmla="*/ 3 w 234"/>
                <a:gd name="T7" fmla="*/ 41 h 206"/>
                <a:gd name="T8" fmla="*/ 0 w 234"/>
                <a:gd name="T9" fmla="*/ 62 h 206"/>
                <a:gd name="T10" fmla="*/ 6 w 234"/>
                <a:gd name="T11" fmla="*/ 62 h 206"/>
                <a:gd name="T12" fmla="*/ 6 w 234"/>
                <a:gd name="T13" fmla="*/ 72 h 206"/>
                <a:gd name="T14" fmla="*/ 9 w 234"/>
                <a:gd name="T15" fmla="*/ 78 h 206"/>
                <a:gd name="T16" fmla="*/ 12 w 234"/>
                <a:gd name="T17" fmla="*/ 78 h 206"/>
                <a:gd name="T18" fmla="*/ 18 w 234"/>
                <a:gd name="T19" fmla="*/ 75 h 206"/>
                <a:gd name="T20" fmla="*/ 21 w 234"/>
                <a:gd name="T21" fmla="*/ 69 h 206"/>
                <a:gd name="T22" fmla="*/ 21 w 234"/>
                <a:gd name="T23" fmla="*/ 62 h 206"/>
                <a:gd name="T24" fmla="*/ 84 w 234"/>
                <a:gd name="T25" fmla="*/ 87 h 206"/>
                <a:gd name="T26" fmla="*/ 28 w 234"/>
                <a:gd name="T27" fmla="*/ 150 h 206"/>
                <a:gd name="T28" fmla="*/ 25 w 234"/>
                <a:gd name="T29" fmla="*/ 175 h 206"/>
                <a:gd name="T30" fmla="*/ 28 w 234"/>
                <a:gd name="T31" fmla="*/ 184 h 206"/>
                <a:gd name="T32" fmla="*/ 28 w 234"/>
                <a:gd name="T33" fmla="*/ 190 h 206"/>
                <a:gd name="T34" fmla="*/ 31 w 234"/>
                <a:gd name="T35" fmla="*/ 200 h 206"/>
                <a:gd name="T36" fmla="*/ 34 w 234"/>
                <a:gd name="T37" fmla="*/ 203 h 206"/>
                <a:gd name="T38" fmla="*/ 37 w 234"/>
                <a:gd name="T39" fmla="*/ 203 h 206"/>
                <a:gd name="T40" fmla="*/ 43 w 234"/>
                <a:gd name="T41" fmla="*/ 206 h 206"/>
                <a:gd name="T42" fmla="*/ 46 w 234"/>
                <a:gd name="T43" fmla="*/ 203 h 206"/>
                <a:gd name="T44" fmla="*/ 49 w 234"/>
                <a:gd name="T45" fmla="*/ 193 h 206"/>
                <a:gd name="T46" fmla="*/ 53 w 234"/>
                <a:gd name="T47" fmla="*/ 190 h 206"/>
                <a:gd name="T48" fmla="*/ 46 w 234"/>
                <a:gd name="T49" fmla="*/ 184 h 206"/>
                <a:gd name="T50" fmla="*/ 43 w 234"/>
                <a:gd name="T51" fmla="*/ 181 h 206"/>
                <a:gd name="T52" fmla="*/ 43 w 234"/>
                <a:gd name="T53" fmla="*/ 175 h 206"/>
                <a:gd name="T54" fmla="*/ 40 w 234"/>
                <a:gd name="T55" fmla="*/ 175 h 206"/>
                <a:gd name="T56" fmla="*/ 37 w 234"/>
                <a:gd name="T57" fmla="*/ 168 h 206"/>
                <a:gd name="T58" fmla="*/ 103 w 234"/>
                <a:gd name="T59" fmla="*/ 94 h 206"/>
                <a:gd name="T60" fmla="*/ 212 w 234"/>
                <a:gd name="T61" fmla="*/ 156 h 206"/>
                <a:gd name="T62" fmla="*/ 212 w 234"/>
                <a:gd name="T63" fmla="*/ 165 h 206"/>
                <a:gd name="T64" fmla="*/ 215 w 234"/>
                <a:gd name="T65" fmla="*/ 168 h 206"/>
                <a:gd name="T66" fmla="*/ 215 w 234"/>
                <a:gd name="T67" fmla="*/ 184 h 206"/>
                <a:gd name="T68" fmla="*/ 218 w 234"/>
                <a:gd name="T69" fmla="*/ 187 h 206"/>
                <a:gd name="T70" fmla="*/ 221 w 234"/>
                <a:gd name="T71" fmla="*/ 190 h 206"/>
                <a:gd name="T72" fmla="*/ 227 w 234"/>
                <a:gd name="T73" fmla="*/ 190 h 206"/>
                <a:gd name="T74" fmla="*/ 234 w 234"/>
                <a:gd name="T75" fmla="*/ 184 h 206"/>
                <a:gd name="T76" fmla="*/ 227 w 234"/>
                <a:gd name="T77" fmla="*/ 168 h 206"/>
                <a:gd name="T78" fmla="*/ 227 w 234"/>
                <a:gd name="T79" fmla="*/ 162 h 206"/>
                <a:gd name="T80" fmla="*/ 221 w 234"/>
                <a:gd name="T81" fmla="*/ 153 h 206"/>
                <a:gd name="T82" fmla="*/ 224 w 234"/>
                <a:gd name="T83" fmla="*/ 134 h 206"/>
                <a:gd name="T84" fmla="*/ 121 w 234"/>
                <a:gd name="T85" fmla="*/ 81 h 206"/>
                <a:gd name="T86" fmla="*/ 156 w 234"/>
                <a:gd name="T87" fmla="*/ 50 h 206"/>
                <a:gd name="T88" fmla="*/ 162 w 234"/>
                <a:gd name="T89" fmla="*/ 56 h 206"/>
                <a:gd name="T90" fmla="*/ 165 w 234"/>
                <a:gd name="T91" fmla="*/ 62 h 206"/>
                <a:gd name="T92" fmla="*/ 171 w 234"/>
                <a:gd name="T93" fmla="*/ 69 h 206"/>
                <a:gd name="T94" fmla="*/ 184 w 234"/>
                <a:gd name="T95" fmla="*/ 59 h 206"/>
                <a:gd name="T96" fmla="*/ 184 w 234"/>
                <a:gd name="T97" fmla="*/ 56 h 206"/>
                <a:gd name="T98" fmla="*/ 180 w 234"/>
                <a:gd name="T99" fmla="*/ 50 h 206"/>
                <a:gd name="T100" fmla="*/ 171 w 234"/>
                <a:gd name="T101" fmla="*/ 47 h 206"/>
                <a:gd name="T102" fmla="*/ 168 w 234"/>
                <a:gd name="T103" fmla="*/ 37 h 206"/>
                <a:gd name="T104" fmla="*/ 152 w 234"/>
                <a:gd name="T105" fmla="*/ 25 h 206"/>
                <a:gd name="T106" fmla="*/ 115 w 234"/>
                <a:gd name="T107" fmla="*/ 59 h 206"/>
                <a:gd name="T108" fmla="*/ 115 w 234"/>
                <a:gd name="T109" fmla="*/ 6 h 206"/>
                <a:gd name="T110" fmla="*/ 90 w 234"/>
                <a:gd name="T111" fmla="*/ 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34" h="206">
                  <a:moveTo>
                    <a:pt x="90" y="0"/>
                  </a:moveTo>
                  <a:lnTo>
                    <a:pt x="90" y="69"/>
                  </a:lnTo>
                  <a:lnTo>
                    <a:pt x="9" y="37"/>
                  </a:lnTo>
                  <a:lnTo>
                    <a:pt x="3" y="41"/>
                  </a:lnTo>
                  <a:lnTo>
                    <a:pt x="0" y="62"/>
                  </a:lnTo>
                  <a:lnTo>
                    <a:pt x="6" y="62"/>
                  </a:lnTo>
                  <a:lnTo>
                    <a:pt x="6" y="72"/>
                  </a:lnTo>
                  <a:lnTo>
                    <a:pt x="9" y="78"/>
                  </a:lnTo>
                  <a:lnTo>
                    <a:pt x="12" y="78"/>
                  </a:lnTo>
                  <a:lnTo>
                    <a:pt x="18" y="75"/>
                  </a:lnTo>
                  <a:lnTo>
                    <a:pt x="21" y="69"/>
                  </a:lnTo>
                  <a:lnTo>
                    <a:pt x="21" y="62"/>
                  </a:lnTo>
                  <a:lnTo>
                    <a:pt x="84" y="87"/>
                  </a:lnTo>
                  <a:lnTo>
                    <a:pt x="28" y="150"/>
                  </a:lnTo>
                  <a:lnTo>
                    <a:pt x="25" y="175"/>
                  </a:lnTo>
                  <a:lnTo>
                    <a:pt x="28" y="184"/>
                  </a:lnTo>
                  <a:lnTo>
                    <a:pt x="28" y="190"/>
                  </a:lnTo>
                  <a:lnTo>
                    <a:pt x="31" y="200"/>
                  </a:lnTo>
                  <a:lnTo>
                    <a:pt x="34" y="203"/>
                  </a:lnTo>
                  <a:lnTo>
                    <a:pt x="37" y="203"/>
                  </a:lnTo>
                  <a:lnTo>
                    <a:pt x="43" y="206"/>
                  </a:lnTo>
                  <a:lnTo>
                    <a:pt x="46" y="203"/>
                  </a:lnTo>
                  <a:lnTo>
                    <a:pt x="49" y="193"/>
                  </a:lnTo>
                  <a:lnTo>
                    <a:pt x="53" y="190"/>
                  </a:lnTo>
                  <a:lnTo>
                    <a:pt x="46" y="184"/>
                  </a:lnTo>
                  <a:lnTo>
                    <a:pt x="43" y="181"/>
                  </a:lnTo>
                  <a:lnTo>
                    <a:pt x="43" y="175"/>
                  </a:lnTo>
                  <a:lnTo>
                    <a:pt x="40" y="175"/>
                  </a:lnTo>
                  <a:lnTo>
                    <a:pt x="37" y="168"/>
                  </a:lnTo>
                  <a:lnTo>
                    <a:pt x="103" y="94"/>
                  </a:lnTo>
                  <a:lnTo>
                    <a:pt x="212" y="156"/>
                  </a:lnTo>
                  <a:lnTo>
                    <a:pt x="212" y="165"/>
                  </a:lnTo>
                  <a:lnTo>
                    <a:pt x="215" y="168"/>
                  </a:lnTo>
                  <a:lnTo>
                    <a:pt x="215" y="184"/>
                  </a:lnTo>
                  <a:lnTo>
                    <a:pt x="218" y="187"/>
                  </a:lnTo>
                  <a:lnTo>
                    <a:pt x="221" y="190"/>
                  </a:lnTo>
                  <a:lnTo>
                    <a:pt x="227" y="190"/>
                  </a:lnTo>
                  <a:lnTo>
                    <a:pt x="234" y="184"/>
                  </a:lnTo>
                  <a:lnTo>
                    <a:pt x="227" y="168"/>
                  </a:lnTo>
                  <a:lnTo>
                    <a:pt x="227" y="162"/>
                  </a:lnTo>
                  <a:lnTo>
                    <a:pt x="221" y="153"/>
                  </a:lnTo>
                  <a:lnTo>
                    <a:pt x="224" y="134"/>
                  </a:lnTo>
                  <a:lnTo>
                    <a:pt x="121" y="81"/>
                  </a:lnTo>
                  <a:lnTo>
                    <a:pt x="156" y="50"/>
                  </a:lnTo>
                  <a:lnTo>
                    <a:pt x="162" y="56"/>
                  </a:lnTo>
                  <a:lnTo>
                    <a:pt x="165" y="62"/>
                  </a:lnTo>
                  <a:lnTo>
                    <a:pt x="171" y="69"/>
                  </a:lnTo>
                  <a:lnTo>
                    <a:pt x="184" y="59"/>
                  </a:lnTo>
                  <a:lnTo>
                    <a:pt x="184" y="56"/>
                  </a:lnTo>
                  <a:lnTo>
                    <a:pt x="180" y="50"/>
                  </a:lnTo>
                  <a:lnTo>
                    <a:pt x="171" y="47"/>
                  </a:lnTo>
                  <a:lnTo>
                    <a:pt x="168" y="37"/>
                  </a:lnTo>
                  <a:lnTo>
                    <a:pt x="152" y="25"/>
                  </a:lnTo>
                  <a:lnTo>
                    <a:pt x="115" y="59"/>
                  </a:lnTo>
                  <a:lnTo>
                    <a:pt x="115" y="6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AAAAAA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335" name="Freeform 87"/>
            <p:cNvSpPr>
              <a:spLocks/>
            </p:cNvSpPr>
            <p:nvPr/>
          </p:nvSpPr>
          <p:spPr bwMode="auto">
            <a:xfrm>
              <a:off x="5095" y="1001"/>
              <a:ext cx="69" cy="56"/>
            </a:xfrm>
            <a:custGeom>
              <a:avLst/>
              <a:gdLst>
                <a:gd name="T0" fmla="*/ 69 w 69"/>
                <a:gd name="T1" fmla="*/ 34 h 56"/>
                <a:gd name="T2" fmla="*/ 47 w 69"/>
                <a:gd name="T3" fmla="*/ 22 h 56"/>
                <a:gd name="T4" fmla="*/ 47 w 69"/>
                <a:gd name="T5" fmla="*/ 9 h 56"/>
                <a:gd name="T6" fmla="*/ 31 w 69"/>
                <a:gd name="T7" fmla="*/ 0 h 56"/>
                <a:gd name="T8" fmla="*/ 28 w 69"/>
                <a:gd name="T9" fmla="*/ 0 h 56"/>
                <a:gd name="T10" fmla="*/ 28 w 69"/>
                <a:gd name="T11" fmla="*/ 9 h 56"/>
                <a:gd name="T12" fmla="*/ 16 w 69"/>
                <a:gd name="T13" fmla="*/ 3 h 56"/>
                <a:gd name="T14" fmla="*/ 3 w 69"/>
                <a:gd name="T15" fmla="*/ 0 h 56"/>
                <a:gd name="T16" fmla="*/ 0 w 69"/>
                <a:gd name="T17" fmla="*/ 9 h 56"/>
                <a:gd name="T18" fmla="*/ 3 w 69"/>
                <a:gd name="T19" fmla="*/ 12 h 56"/>
                <a:gd name="T20" fmla="*/ 3 w 69"/>
                <a:gd name="T21" fmla="*/ 40 h 56"/>
                <a:gd name="T22" fmla="*/ 25 w 69"/>
                <a:gd name="T23" fmla="*/ 50 h 56"/>
                <a:gd name="T24" fmla="*/ 31 w 69"/>
                <a:gd name="T25" fmla="*/ 50 h 56"/>
                <a:gd name="T26" fmla="*/ 40 w 69"/>
                <a:gd name="T27" fmla="*/ 56 h 56"/>
                <a:gd name="T28" fmla="*/ 69 w 69"/>
                <a:gd name="T29" fmla="*/ 3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" h="56">
                  <a:moveTo>
                    <a:pt x="69" y="34"/>
                  </a:moveTo>
                  <a:lnTo>
                    <a:pt x="47" y="22"/>
                  </a:lnTo>
                  <a:lnTo>
                    <a:pt x="47" y="9"/>
                  </a:lnTo>
                  <a:lnTo>
                    <a:pt x="31" y="0"/>
                  </a:lnTo>
                  <a:lnTo>
                    <a:pt x="28" y="0"/>
                  </a:lnTo>
                  <a:lnTo>
                    <a:pt x="28" y="9"/>
                  </a:lnTo>
                  <a:lnTo>
                    <a:pt x="16" y="3"/>
                  </a:lnTo>
                  <a:lnTo>
                    <a:pt x="3" y="0"/>
                  </a:lnTo>
                  <a:lnTo>
                    <a:pt x="0" y="9"/>
                  </a:lnTo>
                  <a:lnTo>
                    <a:pt x="3" y="12"/>
                  </a:lnTo>
                  <a:lnTo>
                    <a:pt x="3" y="40"/>
                  </a:lnTo>
                  <a:lnTo>
                    <a:pt x="25" y="50"/>
                  </a:lnTo>
                  <a:lnTo>
                    <a:pt x="31" y="50"/>
                  </a:lnTo>
                  <a:lnTo>
                    <a:pt x="40" y="56"/>
                  </a:lnTo>
                  <a:lnTo>
                    <a:pt x="69" y="34"/>
                  </a:lnTo>
                  <a:close/>
                </a:path>
              </a:pathLst>
            </a:custGeom>
            <a:solidFill>
              <a:srgbClr val="FFC2A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36" name="Freeform 88"/>
            <p:cNvSpPr>
              <a:spLocks/>
            </p:cNvSpPr>
            <p:nvPr/>
          </p:nvSpPr>
          <p:spPr bwMode="auto">
            <a:xfrm>
              <a:off x="5095" y="1001"/>
              <a:ext cx="69" cy="56"/>
            </a:xfrm>
            <a:custGeom>
              <a:avLst/>
              <a:gdLst>
                <a:gd name="T0" fmla="*/ 69 w 69"/>
                <a:gd name="T1" fmla="*/ 34 h 56"/>
                <a:gd name="T2" fmla="*/ 47 w 69"/>
                <a:gd name="T3" fmla="*/ 22 h 56"/>
                <a:gd name="T4" fmla="*/ 47 w 69"/>
                <a:gd name="T5" fmla="*/ 9 h 56"/>
                <a:gd name="T6" fmla="*/ 31 w 69"/>
                <a:gd name="T7" fmla="*/ 0 h 56"/>
                <a:gd name="T8" fmla="*/ 28 w 69"/>
                <a:gd name="T9" fmla="*/ 0 h 56"/>
                <a:gd name="T10" fmla="*/ 28 w 69"/>
                <a:gd name="T11" fmla="*/ 9 h 56"/>
                <a:gd name="T12" fmla="*/ 16 w 69"/>
                <a:gd name="T13" fmla="*/ 3 h 56"/>
                <a:gd name="T14" fmla="*/ 3 w 69"/>
                <a:gd name="T15" fmla="*/ 0 h 56"/>
                <a:gd name="T16" fmla="*/ 0 w 69"/>
                <a:gd name="T17" fmla="*/ 9 h 56"/>
                <a:gd name="T18" fmla="*/ 3 w 69"/>
                <a:gd name="T19" fmla="*/ 12 h 56"/>
                <a:gd name="T20" fmla="*/ 3 w 69"/>
                <a:gd name="T21" fmla="*/ 40 h 56"/>
                <a:gd name="T22" fmla="*/ 25 w 69"/>
                <a:gd name="T23" fmla="*/ 50 h 56"/>
                <a:gd name="T24" fmla="*/ 31 w 69"/>
                <a:gd name="T25" fmla="*/ 50 h 56"/>
                <a:gd name="T26" fmla="*/ 40 w 69"/>
                <a:gd name="T27" fmla="*/ 56 h 56"/>
                <a:gd name="T28" fmla="*/ 69 w 69"/>
                <a:gd name="T29" fmla="*/ 3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" h="56">
                  <a:moveTo>
                    <a:pt x="69" y="34"/>
                  </a:moveTo>
                  <a:lnTo>
                    <a:pt x="47" y="22"/>
                  </a:lnTo>
                  <a:lnTo>
                    <a:pt x="47" y="9"/>
                  </a:lnTo>
                  <a:lnTo>
                    <a:pt x="31" y="0"/>
                  </a:lnTo>
                  <a:lnTo>
                    <a:pt x="28" y="0"/>
                  </a:lnTo>
                  <a:lnTo>
                    <a:pt x="28" y="9"/>
                  </a:lnTo>
                  <a:lnTo>
                    <a:pt x="16" y="3"/>
                  </a:lnTo>
                  <a:lnTo>
                    <a:pt x="3" y="0"/>
                  </a:lnTo>
                  <a:lnTo>
                    <a:pt x="0" y="9"/>
                  </a:lnTo>
                  <a:lnTo>
                    <a:pt x="3" y="12"/>
                  </a:lnTo>
                  <a:lnTo>
                    <a:pt x="3" y="40"/>
                  </a:lnTo>
                  <a:lnTo>
                    <a:pt x="25" y="50"/>
                  </a:lnTo>
                  <a:lnTo>
                    <a:pt x="31" y="50"/>
                  </a:lnTo>
                  <a:lnTo>
                    <a:pt x="40" y="56"/>
                  </a:lnTo>
                  <a:lnTo>
                    <a:pt x="69" y="34"/>
                  </a:lnTo>
                  <a:close/>
                </a:path>
              </a:pathLst>
            </a:custGeom>
            <a:solidFill>
              <a:srgbClr val="FFC2AA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337" name="Freeform 89"/>
            <p:cNvSpPr>
              <a:spLocks/>
            </p:cNvSpPr>
            <p:nvPr/>
          </p:nvSpPr>
          <p:spPr bwMode="auto">
            <a:xfrm>
              <a:off x="5260" y="745"/>
              <a:ext cx="109" cy="147"/>
            </a:xfrm>
            <a:custGeom>
              <a:avLst/>
              <a:gdLst>
                <a:gd name="T0" fmla="*/ 10 w 109"/>
                <a:gd name="T1" fmla="*/ 12 h 147"/>
                <a:gd name="T2" fmla="*/ 10 w 109"/>
                <a:gd name="T3" fmla="*/ 41 h 147"/>
                <a:gd name="T4" fmla="*/ 10 w 109"/>
                <a:gd name="T5" fmla="*/ 47 h 147"/>
                <a:gd name="T6" fmla="*/ 0 w 109"/>
                <a:gd name="T7" fmla="*/ 69 h 147"/>
                <a:gd name="T8" fmla="*/ 3 w 109"/>
                <a:gd name="T9" fmla="*/ 75 h 147"/>
                <a:gd name="T10" fmla="*/ 10 w 109"/>
                <a:gd name="T11" fmla="*/ 75 h 147"/>
                <a:gd name="T12" fmla="*/ 10 w 109"/>
                <a:gd name="T13" fmla="*/ 87 h 147"/>
                <a:gd name="T14" fmla="*/ 16 w 109"/>
                <a:gd name="T15" fmla="*/ 87 h 147"/>
                <a:gd name="T16" fmla="*/ 13 w 109"/>
                <a:gd name="T17" fmla="*/ 90 h 147"/>
                <a:gd name="T18" fmla="*/ 13 w 109"/>
                <a:gd name="T19" fmla="*/ 90 h 147"/>
                <a:gd name="T20" fmla="*/ 16 w 109"/>
                <a:gd name="T21" fmla="*/ 103 h 147"/>
                <a:gd name="T22" fmla="*/ 19 w 109"/>
                <a:gd name="T23" fmla="*/ 112 h 147"/>
                <a:gd name="T24" fmla="*/ 25 w 109"/>
                <a:gd name="T25" fmla="*/ 115 h 147"/>
                <a:gd name="T26" fmla="*/ 35 w 109"/>
                <a:gd name="T27" fmla="*/ 115 h 147"/>
                <a:gd name="T28" fmla="*/ 47 w 109"/>
                <a:gd name="T29" fmla="*/ 125 h 147"/>
                <a:gd name="T30" fmla="*/ 60 w 109"/>
                <a:gd name="T31" fmla="*/ 147 h 147"/>
                <a:gd name="T32" fmla="*/ 109 w 109"/>
                <a:gd name="T33" fmla="*/ 103 h 147"/>
                <a:gd name="T34" fmla="*/ 84 w 109"/>
                <a:gd name="T35" fmla="*/ 0 h 147"/>
                <a:gd name="T36" fmla="*/ 10 w 109"/>
                <a:gd name="T37" fmla="*/ 12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9" h="147">
                  <a:moveTo>
                    <a:pt x="10" y="12"/>
                  </a:moveTo>
                  <a:lnTo>
                    <a:pt x="10" y="41"/>
                  </a:lnTo>
                  <a:lnTo>
                    <a:pt x="10" y="47"/>
                  </a:lnTo>
                  <a:lnTo>
                    <a:pt x="0" y="69"/>
                  </a:lnTo>
                  <a:lnTo>
                    <a:pt x="3" y="75"/>
                  </a:lnTo>
                  <a:lnTo>
                    <a:pt x="10" y="75"/>
                  </a:lnTo>
                  <a:lnTo>
                    <a:pt x="10" y="87"/>
                  </a:lnTo>
                  <a:lnTo>
                    <a:pt x="16" y="87"/>
                  </a:lnTo>
                  <a:lnTo>
                    <a:pt x="13" y="90"/>
                  </a:lnTo>
                  <a:lnTo>
                    <a:pt x="13" y="90"/>
                  </a:lnTo>
                  <a:lnTo>
                    <a:pt x="16" y="103"/>
                  </a:lnTo>
                  <a:lnTo>
                    <a:pt x="19" y="112"/>
                  </a:lnTo>
                  <a:lnTo>
                    <a:pt x="25" y="115"/>
                  </a:lnTo>
                  <a:lnTo>
                    <a:pt x="35" y="115"/>
                  </a:lnTo>
                  <a:lnTo>
                    <a:pt x="47" y="125"/>
                  </a:lnTo>
                  <a:lnTo>
                    <a:pt x="60" y="147"/>
                  </a:lnTo>
                  <a:lnTo>
                    <a:pt x="109" y="103"/>
                  </a:lnTo>
                  <a:lnTo>
                    <a:pt x="84" y="0"/>
                  </a:lnTo>
                  <a:lnTo>
                    <a:pt x="10" y="12"/>
                  </a:lnTo>
                  <a:close/>
                </a:path>
              </a:pathLst>
            </a:custGeom>
            <a:solidFill>
              <a:srgbClr val="FFC2A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38" name="Freeform 90"/>
            <p:cNvSpPr>
              <a:spLocks/>
            </p:cNvSpPr>
            <p:nvPr/>
          </p:nvSpPr>
          <p:spPr bwMode="auto">
            <a:xfrm>
              <a:off x="5260" y="745"/>
              <a:ext cx="109" cy="147"/>
            </a:xfrm>
            <a:custGeom>
              <a:avLst/>
              <a:gdLst>
                <a:gd name="T0" fmla="*/ 10 w 109"/>
                <a:gd name="T1" fmla="*/ 12 h 147"/>
                <a:gd name="T2" fmla="*/ 10 w 109"/>
                <a:gd name="T3" fmla="*/ 41 h 147"/>
                <a:gd name="T4" fmla="*/ 10 w 109"/>
                <a:gd name="T5" fmla="*/ 47 h 147"/>
                <a:gd name="T6" fmla="*/ 0 w 109"/>
                <a:gd name="T7" fmla="*/ 69 h 147"/>
                <a:gd name="T8" fmla="*/ 3 w 109"/>
                <a:gd name="T9" fmla="*/ 75 h 147"/>
                <a:gd name="T10" fmla="*/ 10 w 109"/>
                <a:gd name="T11" fmla="*/ 75 h 147"/>
                <a:gd name="T12" fmla="*/ 10 w 109"/>
                <a:gd name="T13" fmla="*/ 87 h 147"/>
                <a:gd name="T14" fmla="*/ 16 w 109"/>
                <a:gd name="T15" fmla="*/ 87 h 147"/>
                <a:gd name="T16" fmla="*/ 13 w 109"/>
                <a:gd name="T17" fmla="*/ 90 h 147"/>
                <a:gd name="T18" fmla="*/ 16 w 109"/>
                <a:gd name="T19" fmla="*/ 103 h 147"/>
                <a:gd name="T20" fmla="*/ 19 w 109"/>
                <a:gd name="T21" fmla="*/ 112 h 147"/>
                <a:gd name="T22" fmla="*/ 25 w 109"/>
                <a:gd name="T23" fmla="*/ 115 h 147"/>
                <a:gd name="T24" fmla="*/ 35 w 109"/>
                <a:gd name="T25" fmla="*/ 115 h 147"/>
                <a:gd name="T26" fmla="*/ 47 w 109"/>
                <a:gd name="T27" fmla="*/ 125 h 147"/>
                <a:gd name="T28" fmla="*/ 60 w 109"/>
                <a:gd name="T29" fmla="*/ 147 h 147"/>
                <a:gd name="T30" fmla="*/ 109 w 109"/>
                <a:gd name="T31" fmla="*/ 103 h 147"/>
                <a:gd name="T32" fmla="*/ 84 w 109"/>
                <a:gd name="T33" fmla="*/ 0 h 147"/>
                <a:gd name="T34" fmla="*/ 10 w 109"/>
                <a:gd name="T35" fmla="*/ 12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9" h="147">
                  <a:moveTo>
                    <a:pt x="10" y="12"/>
                  </a:moveTo>
                  <a:lnTo>
                    <a:pt x="10" y="41"/>
                  </a:lnTo>
                  <a:lnTo>
                    <a:pt x="10" y="47"/>
                  </a:lnTo>
                  <a:lnTo>
                    <a:pt x="0" y="69"/>
                  </a:lnTo>
                  <a:lnTo>
                    <a:pt x="3" y="75"/>
                  </a:lnTo>
                  <a:lnTo>
                    <a:pt x="10" y="75"/>
                  </a:lnTo>
                  <a:lnTo>
                    <a:pt x="10" y="87"/>
                  </a:lnTo>
                  <a:lnTo>
                    <a:pt x="16" y="87"/>
                  </a:lnTo>
                  <a:lnTo>
                    <a:pt x="13" y="90"/>
                  </a:lnTo>
                  <a:lnTo>
                    <a:pt x="16" y="103"/>
                  </a:lnTo>
                  <a:lnTo>
                    <a:pt x="19" y="112"/>
                  </a:lnTo>
                  <a:lnTo>
                    <a:pt x="25" y="115"/>
                  </a:lnTo>
                  <a:lnTo>
                    <a:pt x="35" y="115"/>
                  </a:lnTo>
                  <a:lnTo>
                    <a:pt x="47" y="125"/>
                  </a:lnTo>
                  <a:lnTo>
                    <a:pt x="60" y="147"/>
                  </a:lnTo>
                  <a:lnTo>
                    <a:pt x="109" y="103"/>
                  </a:lnTo>
                  <a:lnTo>
                    <a:pt x="84" y="0"/>
                  </a:lnTo>
                  <a:lnTo>
                    <a:pt x="10" y="12"/>
                  </a:lnTo>
                  <a:close/>
                </a:path>
              </a:pathLst>
            </a:custGeom>
            <a:solidFill>
              <a:srgbClr val="FFC2AA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339" name="Freeform 91"/>
            <p:cNvSpPr>
              <a:spLocks/>
            </p:cNvSpPr>
            <p:nvPr/>
          </p:nvSpPr>
          <p:spPr bwMode="auto">
            <a:xfrm>
              <a:off x="5260" y="723"/>
              <a:ext cx="131" cy="125"/>
            </a:xfrm>
            <a:custGeom>
              <a:avLst/>
              <a:gdLst>
                <a:gd name="T0" fmla="*/ 56 w 131"/>
                <a:gd name="T1" fmla="*/ 84 h 125"/>
                <a:gd name="T2" fmla="*/ 66 w 131"/>
                <a:gd name="T3" fmla="*/ 94 h 125"/>
                <a:gd name="T4" fmla="*/ 75 w 131"/>
                <a:gd name="T5" fmla="*/ 119 h 125"/>
                <a:gd name="T6" fmla="*/ 103 w 131"/>
                <a:gd name="T7" fmla="*/ 125 h 125"/>
                <a:gd name="T8" fmla="*/ 116 w 131"/>
                <a:gd name="T9" fmla="*/ 122 h 125"/>
                <a:gd name="T10" fmla="*/ 131 w 131"/>
                <a:gd name="T11" fmla="*/ 100 h 125"/>
                <a:gd name="T12" fmla="*/ 131 w 131"/>
                <a:gd name="T13" fmla="*/ 63 h 125"/>
                <a:gd name="T14" fmla="*/ 131 w 131"/>
                <a:gd name="T15" fmla="*/ 44 h 125"/>
                <a:gd name="T16" fmla="*/ 116 w 131"/>
                <a:gd name="T17" fmla="*/ 16 h 125"/>
                <a:gd name="T18" fmla="*/ 94 w 131"/>
                <a:gd name="T19" fmla="*/ 0 h 125"/>
                <a:gd name="T20" fmla="*/ 60 w 131"/>
                <a:gd name="T21" fmla="*/ 0 h 125"/>
                <a:gd name="T22" fmla="*/ 25 w 131"/>
                <a:gd name="T23" fmla="*/ 9 h 125"/>
                <a:gd name="T24" fmla="*/ 16 w 131"/>
                <a:gd name="T25" fmla="*/ 16 h 125"/>
                <a:gd name="T26" fmla="*/ 0 w 131"/>
                <a:gd name="T27" fmla="*/ 31 h 125"/>
                <a:gd name="T28" fmla="*/ 0 w 131"/>
                <a:gd name="T29" fmla="*/ 41 h 125"/>
                <a:gd name="T30" fmla="*/ 22 w 131"/>
                <a:gd name="T31" fmla="*/ 47 h 125"/>
                <a:gd name="T32" fmla="*/ 38 w 131"/>
                <a:gd name="T33" fmla="*/ 44 h 125"/>
                <a:gd name="T34" fmla="*/ 41 w 131"/>
                <a:gd name="T35" fmla="*/ 59 h 125"/>
                <a:gd name="T36" fmla="*/ 38 w 131"/>
                <a:gd name="T37" fmla="*/ 84 h 125"/>
                <a:gd name="T38" fmla="*/ 47 w 131"/>
                <a:gd name="T39" fmla="*/ 91 h 125"/>
                <a:gd name="T40" fmla="*/ 50 w 131"/>
                <a:gd name="T41" fmla="*/ 87 h 125"/>
                <a:gd name="T42" fmla="*/ 56 w 131"/>
                <a:gd name="T43" fmla="*/ 84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1" h="125">
                  <a:moveTo>
                    <a:pt x="56" y="84"/>
                  </a:moveTo>
                  <a:lnTo>
                    <a:pt x="66" y="94"/>
                  </a:lnTo>
                  <a:lnTo>
                    <a:pt x="75" y="119"/>
                  </a:lnTo>
                  <a:lnTo>
                    <a:pt x="103" y="125"/>
                  </a:lnTo>
                  <a:lnTo>
                    <a:pt x="116" y="122"/>
                  </a:lnTo>
                  <a:lnTo>
                    <a:pt x="131" y="100"/>
                  </a:lnTo>
                  <a:lnTo>
                    <a:pt x="131" y="63"/>
                  </a:lnTo>
                  <a:lnTo>
                    <a:pt x="131" y="44"/>
                  </a:lnTo>
                  <a:lnTo>
                    <a:pt x="116" y="16"/>
                  </a:lnTo>
                  <a:lnTo>
                    <a:pt x="94" y="0"/>
                  </a:lnTo>
                  <a:lnTo>
                    <a:pt x="60" y="0"/>
                  </a:lnTo>
                  <a:lnTo>
                    <a:pt x="25" y="9"/>
                  </a:lnTo>
                  <a:lnTo>
                    <a:pt x="16" y="16"/>
                  </a:lnTo>
                  <a:lnTo>
                    <a:pt x="0" y="31"/>
                  </a:lnTo>
                  <a:lnTo>
                    <a:pt x="0" y="41"/>
                  </a:lnTo>
                  <a:lnTo>
                    <a:pt x="22" y="47"/>
                  </a:lnTo>
                  <a:lnTo>
                    <a:pt x="38" y="44"/>
                  </a:lnTo>
                  <a:lnTo>
                    <a:pt x="41" y="59"/>
                  </a:lnTo>
                  <a:lnTo>
                    <a:pt x="38" y="84"/>
                  </a:lnTo>
                  <a:lnTo>
                    <a:pt x="47" y="91"/>
                  </a:lnTo>
                  <a:lnTo>
                    <a:pt x="50" y="87"/>
                  </a:lnTo>
                  <a:lnTo>
                    <a:pt x="56" y="84"/>
                  </a:lnTo>
                  <a:close/>
                </a:path>
              </a:pathLst>
            </a:custGeom>
            <a:solidFill>
              <a:srgbClr val="22222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40" name="Freeform 92"/>
            <p:cNvSpPr>
              <a:spLocks/>
            </p:cNvSpPr>
            <p:nvPr/>
          </p:nvSpPr>
          <p:spPr bwMode="auto">
            <a:xfrm>
              <a:off x="5260" y="723"/>
              <a:ext cx="131" cy="125"/>
            </a:xfrm>
            <a:custGeom>
              <a:avLst/>
              <a:gdLst>
                <a:gd name="T0" fmla="*/ 56 w 131"/>
                <a:gd name="T1" fmla="*/ 84 h 125"/>
                <a:gd name="T2" fmla="*/ 66 w 131"/>
                <a:gd name="T3" fmla="*/ 94 h 125"/>
                <a:gd name="T4" fmla="*/ 75 w 131"/>
                <a:gd name="T5" fmla="*/ 119 h 125"/>
                <a:gd name="T6" fmla="*/ 103 w 131"/>
                <a:gd name="T7" fmla="*/ 125 h 125"/>
                <a:gd name="T8" fmla="*/ 116 w 131"/>
                <a:gd name="T9" fmla="*/ 122 h 125"/>
                <a:gd name="T10" fmla="*/ 131 w 131"/>
                <a:gd name="T11" fmla="*/ 100 h 125"/>
                <a:gd name="T12" fmla="*/ 131 w 131"/>
                <a:gd name="T13" fmla="*/ 63 h 125"/>
                <a:gd name="T14" fmla="*/ 131 w 131"/>
                <a:gd name="T15" fmla="*/ 44 h 125"/>
                <a:gd name="T16" fmla="*/ 116 w 131"/>
                <a:gd name="T17" fmla="*/ 16 h 125"/>
                <a:gd name="T18" fmla="*/ 94 w 131"/>
                <a:gd name="T19" fmla="*/ 0 h 125"/>
                <a:gd name="T20" fmla="*/ 60 w 131"/>
                <a:gd name="T21" fmla="*/ 0 h 125"/>
                <a:gd name="T22" fmla="*/ 25 w 131"/>
                <a:gd name="T23" fmla="*/ 9 h 125"/>
                <a:gd name="T24" fmla="*/ 16 w 131"/>
                <a:gd name="T25" fmla="*/ 16 h 125"/>
                <a:gd name="T26" fmla="*/ 0 w 131"/>
                <a:gd name="T27" fmla="*/ 31 h 125"/>
                <a:gd name="T28" fmla="*/ 0 w 131"/>
                <a:gd name="T29" fmla="*/ 41 h 125"/>
                <a:gd name="T30" fmla="*/ 22 w 131"/>
                <a:gd name="T31" fmla="*/ 47 h 125"/>
                <a:gd name="T32" fmla="*/ 38 w 131"/>
                <a:gd name="T33" fmla="*/ 44 h 125"/>
                <a:gd name="T34" fmla="*/ 41 w 131"/>
                <a:gd name="T35" fmla="*/ 59 h 125"/>
                <a:gd name="T36" fmla="*/ 38 w 131"/>
                <a:gd name="T37" fmla="*/ 84 h 125"/>
                <a:gd name="T38" fmla="*/ 47 w 131"/>
                <a:gd name="T39" fmla="*/ 91 h 125"/>
                <a:gd name="T40" fmla="*/ 50 w 131"/>
                <a:gd name="T41" fmla="*/ 87 h 125"/>
                <a:gd name="T42" fmla="*/ 56 w 131"/>
                <a:gd name="T43" fmla="*/ 84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1" h="125">
                  <a:moveTo>
                    <a:pt x="56" y="84"/>
                  </a:moveTo>
                  <a:lnTo>
                    <a:pt x="66" y="94"/>
                  </a:lnTo>
                  <a:lnTo>
                    <a:pt x="75" y="119"/>
                  </a:lnTo>
                  <a:lnTo>
                    <a:pt x="103" y="125"/>
                  </a:lnTo>
                  <a:lnTo>
                    <a:pt x="116" y="122"/>
                  </a:lnTo>
                  <a:lnTo>
                    <a:pt x="131" y="100"/>
                  </a:lnTo>
                  <a:lnTo>
                    <a:pt x="131" y="63"/>
                  </a:lnTo>
                  <a:lnTo>
                    <a:pt x="131" y="44"/>
                  </a:lnTo>
                  <a:lnTo>
                    <a:pt x="116" y="16"/>
                  </a:lnTo>
                  <a:lnTo>
                    <a:pt x="94" y="0"/>
                  </a:lnTo>
                  <a:lnTo>
                    <a:pt x="60" y="0"/>
                  </a:lnTo>
                  <a:lnTo>
                    <a:pt x="25" y="9"/>
                  </a:lnTo>
                  <a:lnTo>
                    <a:pt x="16" y="16"/>
                  </a:lnTo>
                  <a:lnTo>
                    <a:pt x="0" y="31"/>
                  </a:lnTo>
                  <a:lnTo>
                    <a:pt x="0" y="41"/>
                  </a:lnTo>
                  <a:lnTo>
                    <a:pt x="22" y="47"/>
                  </a:lnTo>
                  <a:lnTo>
                    <a:pt x="38" y="44"/>
                  </a:lnTo>
                  <a:lnTo>
                    <a:pt x="41" y="59"/>
                  </a:lnTo>
                  <a:lnTo>
                    <a:pt x="38" y="84"/>
                  </a:lnTo>
                  <a:lnTo>
                    <a:pt x="47" y="91"/>
                  </a:lnTo>
                  <a:lnTo>
                    <a:pt x="50" y="87"/>
                  </a:lnTo>
                  <a:lnTo>
                    <a:pt x="56" y="84"/>
                  </a:lnTo>
                  <a:close/>
                </a:path>
              </a:pathLst>
            </a:custGeom>
            <a:solidFill>
              <a:srgbClr val="222222"/>
            </a:solidFill>
            <a:ln w="4763">
              <a:solidFill>
                <a:srgbClr val="B7B79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341" name="Freeform 93"/>
            <p:cNvSpPr>
              <a:spLocks/>
            </p:cNvSpPr>
            <p:nvPr/>
          </p:nvSpPr>
          <p:spPr bwMode="auto">
            <a:xfrm>
              <a:off x="5089" y="1113"/>
              <a:ext cx="212" cy="200"/>
            </a:xfrm>
            <a:custGeom>
              <a:avLst/>
              <a:gdLst>
                <a:gd name="T0" fmla="*/ 71 w 212"/>
                <a:gd name="T1" fmla="*/ 66 h 200"/>
                <a:gd name="T2" fmla="*/ 212 w 212"/>
                <a:gd name="T3" fmla="*/ 116 h 200"/>
                <a:gd name="T4" fmla="*/ 193 w 212"/>
                <a:gd name="T5" fmla="*/ 47 h 200"/>
                <a:gd name="T6" fmla="*/ 212 w 212"/>
                <a:gd name="T7" fmla="*/ 9 h 200"/>
                <a:gd name="T8" fmla="*/ 118 w 212"/>
                <a:gd name="T9" fmla="*/ 3 h 200"/>
                <a:gd name="T10" fmla="*/ 87 w 212"/>
                <a:gd name="T11" fmla="*/ 3 h 200"/>
                <a:gd name="T12" fmla="*/ 56 w 212"/>
                <a:gd name="T13" fmla="*/ 3 h 200"/>
                <a:gd name="T14" fmla="*/ 18 w 212"/>
                <a:gd name="T15" fmla="*/ 0 h 200"/>
                <a:gd name="T16" fmla="*/ 6 w 212"/>
                <a:gd name="T17" fmla="*/ 6 h 200"/>
                <a:gd name="T18" fmla="*/ 0 w 212"/>
                <a:gd name="T19" fmla="*/ 28 h 200"/>
                <a:gd name="T20" fmla="*/ 0 w 212"/>
                <a:gd name="T21" fmla="*/ 62 h 200"/>
                <a:gd name="T22" fmla="*/ 3 w 212"/>
                <a:gd name="T23" fmla="*/ 122 h 200"/>
                <a:gd name="T24" fmla="*/ 3 w 212"/>
                <a:gd name="T25" fmla="*/ 190 h 200"/>
                <a:gd name="T26" fmla="*/ 18 w 212"/>
                <a:gd name="T27" fmla="*/ 193 h 200"/>
                <a:gd name="T28" fmla="*/ 34 w 212"/>
                <a:gd name="T29" fmla="*/ 200 h 200"/>
                <a:gd name="T30" fmla="*/ 75 w 212"/>
                <a:gd name="T31" fmla="*/ 193 h 200"/>
                <a:gd name="T32" fmla="*/ 65 w 212"/>
                <a:gd name="T33" fmla="*/ 75 h 200"/>
                <a:gd name="T34" fmla="*/ 75 w 212"/>
                <a:gd name="T35" fmla="*/ 62 h 200"/>
                <a:gd name="T36" fmla="*/ 71 w 212"/>
                <a:gd name="T3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2" h="200">
                  <a:moveTo>
                    <a:pt x="71" y="66"/>
                  </a:moveTo>
                  <a:lnTo>
                    <a:pt x="212" y="116"/>
                  </a:lnTo>
                  <a:lnTo>
                    <a:pt x="193" y="47"/>
                  </a:lnTo>
                  <a:lnTo>
                    <a:pt x="212" y="9"/>
                  </a:lnTo>
                  <a:lnTo>
                    <a:pt x="118" y="3"/>
                  </a:lnTo>
                  <a:lnTo>
                    <a:pt x="87" y="3"/>
                  </a:lnTo>
                  <a:lnTo>
                    <a:pt x="56" y="3"/>
                  </a:lnTo>
                  <a:lnTo>
                    <a:pt x="18" y="0"/>
                  </a:lnTo>
                  <a:lnTo>
                    <a:pt x="6" y="6"/>
                  </a:lnTo>
                  <a:lnTo>
                    <a:pt x="0" y="28"/>
                  </a:lnTo>
                  <a:lnTo>
                    <a:pt x="0" y="62"/>
                  </a:lnTo>
                  <a:lnTo>
                    <a:pt x="3" y="122"/>
                  </a:lnTo>
                  <a:lnTo>
                    <a:pt x="3" y="190"/>
                  </a:lnTo>
                  <a:lnTo>
                    <a:pt x="18" y="193"/>
                  </a:lnTo>
                  <a:lnTo>
                    <a:pt x="34" y="200"/>
                  </a:lnTo>
                  <a:lnTo>
                    <a:pt x="75" y="193"/>
                  </a:lnTo>
                  <a:lnTo>
                    <a:pt x="65" y="75"/>
                  </a:lnTo>
                  <a:lnTo>
                    <a:pt x="75" y="62"/>
                  </a:lnTo>
                  <a:lnTo>
                    <a:pt x="71" y="66"/>
                  </a:lnTo>
                  <a:close/>
                </a:path>
              </a:pathLst>
            </a:custGeom>
            <a:solidFill>
              <a:srgbClr val="A5A58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42" name="Freeform 94"/>
            <p:cNvSpPr>
              <a:spLocks/>
            </p:cNvSpPr>
            <p:nvPr/>
          </p:nvSpPr>
          <p:spPr bwMode="auto">
            <a:xfrm>
              <a:off x="5089" y="1113"/>
              <a:ext cx="212" cy="200"/>
            </a:xfrm>
            <a:custGeom>
              <a:avLst/>
              <a:gdLst>
                <a:gd name="T0" fmla="*/ 71 w 212"/>
                <a:gd name="T1" fmla="*/ 66 h 200"/>
                <a:gd name="T2" fmla="*/ 212 w 212"/>
                <a:gd name="T3" fmla="*/ 116 h 200"/>
                <a:gd name="T4" fmla="*/ 193 w 212"/>
                <a:gd name="T5" fmla="*/ 47 h 200"/>
                <a:gd name="T6" fmla="*/ 212 w 212"/>
                <a:gd name="T7" fmla="*/ 9 h 200"/>
                <a:gd name="T8" fmla="*/ 118 w 212"/>
                <a:gd name="T9" fmla="*/ 3 h 200"/>
                <a:gd name="T10" fmla="*/ 87 w 212"/>
                <a:gd name="T11" fmla="*/ 3 h 200"/>
                <a:gd name="T12" fmla="*/ 56 w 212"/>
                <a:gd name="T13" fmla="*/ 3 h 200"/>
                <a:gd name="T14" fmla="*/ 18 w 212"/>
                <a:gd name="T15" fmla="*/ 0 h 200"/>
                <a:gd name="T16" fmla="*/ 6 w 212"/>
                <a:gd name="T17" fmla="*/ 6 h 200"/>
                <a:gd name="T18" fmla="*/ 0 w 212"/>
                <a:gd name="T19" fmla="*/ 28 h 200"/>
                <a:gd name="T20" fmla="*/ 0 w 212"/>
                <a:gd name="T21" fmla="*/ 62 h 200"/>
                <a:gd name="T22" fmla="*/ 3 w 212"/>
                <a:gd name="T23" fmla="*/ 122 h 200"/>
                <a:gd name="T24" fmla="*/ 3 w 212"/>
                <a:gd name="T25" fmla="*/ 190 h 200"/>
                <a:gd name="T26" fmla="*/ 18 w 212"/>
                <a:gd name="T27" fmla="*/ 193 h 200"/>
                <a:gd name="T28" fmla="*/ 34 w 212"/>
                <a:gd name="T29" fmla="*/ 200 h 200"/>
                <a:gd name="T30" fmla="*/ 75 w 212"/>
                <a:gd name="T31" fmla="*/ 193 h 200"/>
                <a:gd name="T32" fmla="*/ 65 w 212"/>
                <a:gd name="T33" fmla="*/ 75 h 200"/>
                <a:gd name="T34" fmla="*/ 75 w 212"/>
                <a:gd name="T35" fmla="*/ 62 h 200"/>
                <a:gd name="T36" fmla="*/ 71 w 212"/>
                <a:gd name="T3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2" h="200">
                  <a:moveTo>
                    <a:pt x="71" y="66"/>
                  </a:moveTo>
                  <a:lnTo>
                    <a:pt x="212" y="116"/>
                  </a:lnTo>
                  <a:lnTo>
                    <a:pt x="193" y="47"/>
                  </a:lnTo>
                  <a:lnTo>
                    <a:pt x="212" y="9"/>
                  </a:lnTo>
                  <a:lnTo>
                    <a:pt x="118" y="3"/>
                  </a:lnTo>
                  <a:lnTo>
                    <a:pt x="87" y="3"/>
                  </a:lnTo>
                  <a:lnTo>
                    <a:pt x="56" y="3"/>
                  </a:lnTo>
                  <a:lnTo>
                    <a:pt x="18" y="0"/>
                  </a:lnTo>
                  <a:lnTo>
                    <a:pt x="6" y="6"/>
                  </a:lnTo>
                  <a:lnTo>
                    <a:pt x="0" y="28"/>
                  </a:lnTo>
                  <a:lnTo>
                    <a:pt x="0" y="62"/>
                  </a:lnTo>
                  <a:lnTo>
                    <a:pt x="3" y="122"/>
                  </a:lnTo>
                  <a:lnTo>
                    <a:pt x="3" y="190"/>
                  </a:lnTo>
                  <a:lnTo>
                    <a:pt x="18" y="193"/>
                  </a:lnTo>
                  <a:lnTo>
                    <a:pt x="34" y="200"/>
                  </a:lnTo>
                  <a:lnTo>
                    <a:pt x="75" y="193"/>
                  </a:lnTo>
                  <a:lnTo>
                    <a:pt x="65" y="75"/>
                  </a:lnTo>
                  <a:lnTo>
                    <a:pt x="75" y="62"/>
                  </a:lnTo>
                  <a:lnTo>
                    <a:pt x="71" y="66"/>
                  </a:lnTo>
                  <a:close/>
                </a:path>
              </a:pathLst>
            </a:custGeom>
            <a:solidFill>
              <a:srgbClr val="A5A58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43" name="Freeform 95"/>
            <p:cNvSpPr>
              <a:spLocks/>
            </p:cNvSpPr>
            <p:nvPr/>
          </p:nvSpPr>
          <p:spPr bwMode="auto">
            <a:xfrm>
              <a:off x="5089" y="1113"/>
              <a:ext cx="212" cy="200"/>
            </a:xfrm>
            <a:custGeom>
              <a:avLst/>
              <a:gdLst>
                <a:gd name="T0" fmla="*/ 71 w 212"/>
                <a:gd name="T1" fmla="*/ 66 h 200"/>
                <a:gd name="T2" fmla="*/ 212 w 212"/>
                <a:gd name="T3" fmla="*/ 116 h 200"/>
                <a:gd name="T4" fmla="*/ 193 w 212"/>
                <a:gd name="T5" fmla="*/ 47 h 200"/>
                <a:gd name="T6" fmla="*/ 212 w 212"/>
                <a:gd name="T7" fmla="*/ 9 h 200"/>
                <a:gd name="T8" fmla="*/ 118 w 212"/>
                <a:gd name="T9" fmla="*/ 3 h 200"/>
                <a:gd name="T10" fmla="*/ 87 w 212"/>
                <a:gd name="T11" fmla="*/ 3 h 200"/>
                <a:gd name="T12" fmla="*/ 56 w 212"/>
                <a:gd name="T13" fmla="*/ 3 h 200"/>
                <a:gd name="T14" fmla="*/ 18 w 212"/>
                <a:gd name="T15" fmla="*/ 0 h 200"/>
                <a:gd name="T16" fmla="*/ 6 w 212"/>
                <a:gd name="T17" fmla="*/ 6 h 200"/>
                <a:gd name="T18" fmla="*/ 0 w 212"/>
                <a:gd name="T19" fmla="*/ 28 h 200"/>
                <a:gd name="T20" fmla="*/ 0 w 212"/>
                <a:gd name="T21" fmla="*/ 62 h 200"/>
                <a:gd name="T22" fmla="*/ 3 w 212"/>
                <a:gd name="T23" fmla="*/ 122 h 200"/>
                <a:gd name="T24" fmla="*/ 3 w 212"/>
                <a:gd name="T25" fmla="*/ 190 h 200"/>
                <a:gd name="T26" fmla="*/ 18 w 212"/>
                <a:gd name="T27" fmla="*/ 193 h 200"/>
                <a:gd name="T28" fmla="*/ 34 w 212"/>
                <a:gd name="T29" fmla="*/ 200 h 200"/>
                <a:gd name="T30" fmla="*/ 75 w 212"/>
                <a:gd name="T31" fmla="*/ 193 h 200"/>
                <a:gd name="T32" fmla="*/ 65 w 212"/>
                <a:gd name="T33" fmla="*/ 75 h 200"/>
                <a:gd name="T34" fmla="*/ 75 w 212"/>
                <a:gd name="T35" fmla="*/ 62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2" h="200">
                  <a:moveTo>
                    <a:pt x="71" y="66"/>
                  </a:moveTo>
                  <a:lnTo>
                    <a:pt x="212" y="116"/>
                  </a:lnTo>
                  <a:lnTo>
                    <a:pt x="193" y="47"/>
                  </a:lnTo>
                  <a:lnTo>
                    <a:pt x="212" y="9"/>
                  </a:lnTo>
                  <a:lnTo>
                    <a:pt x="118" y="3"/>
                  </a:lnTo>
                  <a:lnTo>
                    <a:pt x="87" y="3"/>
                  </a:lnTo>
                  <a:lnTo>
                    <a:pt x="56" y="3"/>
                  </a:lnTo>
                  <a:lnTo>
                    <a:pt x="18" y="0"/>
                  </a:lnTo>
                  <a:lnTo>
                    <a:pt x="6" y="6"/>
                  </a:lnTo>
                  <a:lnTo>
                    <a:pt x="0" y="28"/>
                  </a:lnTo>
                  <a:lnTo>
                    <a:pt x="0" y="62"/>
                  </a:lnTo>
                  <a:lnTo>
                    <a:pt x="3" y="122"/>
                  </a:lnTo>
                  <a:lnTo>
                    <a:pt x="3" y="190"/>
                  </a:lnTo>
                  <a:lnTo>
                    <a:pt x="18" y="193"/>
                  </a:lnTo>
                  <a:lnTo>
                    <a:pt x="34" y="200"/>
                  </a:lnTo>
                  <a:lnTo>
                    <a:pt x="75" y="193"/>
                  </a:lnTo>
                  <a:lnTo>
                    <a:pt x="65" y="75"/>
                  </a:lnTo>
                  <a:lnTo>
                    <a:pt x="75" y="62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44" name="Freeform 96"/>
            <p:cNvSpPr>
              <a:spLocks/>
            </p:cNvSpPr>
            <p:nvPr/>
          </p:nvSpPr>
          <p:spPr bwMode="auto">
            <a:xfrm>
              <a:off x="5320" y="845"/>
              <a:ext cx="71" cy="87"/>
            </a:xfrm>
            <a:custGeom>
              <a:avLst/>
              <a:gdLst>
                <a:gd name="T0" fmla="*/ 71 w 71"/>
                <a:gd name="T1" fmla="*/ 15 h 87"/>
                <a:gd name="T2" fmla="*/ 65 w 71"/>
                <a:gd name="T3" fmla="*/ 3 h 87"/>
                <a:gd name="T4" fmla="*/ 53 w 71"/>
                <a:gd name="T5" fmla="*/ 0 h 87"/>
                <a:gd name="T6" fmla="*/ 43 w 71"/>
                <a:gd name="T7" fmla="*/ 3 h 87"/>
                <a:gd name="T8" fmla="*/ 31 w 71"/>
                <a:gd name="T9" fmla="*/ 9 h 87"/>
                <a:gd name="T10" fmla="*/ 18 w 71"/>
                <a:gd name="T11" fmla="*/ 15 h 87"/>
                <a:gd name="T12" fmla="*/ 9 w 71"/>
                <a:gd name="T13" fmla="*/ 34 h 87"/>
                <a:gd name="T14" fmla="*/ 0 w 71"/>
                <a:gd name="T15" fmla="*/ 59 h 87"/>
                <a:gd name="T16" fmla="*/ 3 w 71"/>
                <a:gd name="T17" fmla="*/ 87 h 87"/>
                <a:gd name="T18" fmla="*/ 12 w 71"/>
                <a:gd name="T19" fmla="*/ 72 h 87"/>
                <a:gd name="T20" fmla="*/ 68 w 71"/>
                <a:gd name="T21" fmla="*/ 56 h 87"/>
                <a:gd name="T22" fmla="*/ 71 w 71"/>
                <a:gd name="T23" fmla="*/ 15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1" h="87">
                  <a:moveTo>
                    <a:pt x="71" y="15"/>
                  </a:moveTo>
                  <a:lnTo>
                    <a:pt x="65" y="3"/>
                  </a:lnTo>
                  <a:lnTo>
                    <a:pt x="53" y="0"/>
                  </a:lnTo>
                  <a:lnTo>
                    <a:pt x="43" y="3"/>
                  </a:lnTo>
                  <a:lnTo>
                    <a:pt x="31" y="9"/>
                  </a:lnTo>
                  <a:lnTo>
                    <a:pt x="18" y="15"/>
                  </a:lnTo>
                  <a:lnTo>
                    <a:pt x="9" y="34"/>
                  </a:lnTo>
                  <a:lnTo>
                    <a:pt x="0" y="59"/>
                  </a:lnTo>
                  <a:lnTo>
                    <a:pt x="3" y="87"/>
                  </a:lnTo>
                  <a:lnTo>
                    <a:pt x="12" y="72"/>
                  </a:lnTo>
                  <a:lnTo>
                    <a:pt x="68" y="56"/>
                  </a:lnTo>
                  <a:lnTo>
                    <a:pt x="71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45" name="Freeform 97"/>
            <p:cNvSpPr>
              <a:spLocks/>
            </p:cNvSpPr>
            <p:nvPr/>
          </p:nvSpPr>
          <p:spPr bwMode="auto">
            <a:xfrm>
              <a:off x="5320" y="845"/>
              <a:ext cx="71" cy="87"/>
            </a:xfrm>
            <a:custGeom>
              <a:avLst/>
              <a:gdLst>
                <a:gd name="T0" fmla="*/ 71 w 71"/>
                <a:gd name="T1" fmla="*/ 15 h 87"/>
                <a:gd name="T2" fmla="*/ 65 w 71"/>
                <a:gd name="T3" fmla="*/ 3 h 87"/>
                <a:gd name="T4" fmla="*/ 53 w 71"/>
                <a:gd name="T5" fmla="*/ 0 h 87"/>
                <a:gd name="T6" fmla="*/ 43 w 71"/>
                <a:gd name="T7" fmla="*/ 3 h 87"/>
                <a:gd name="T8" fmla="*/ 31 w 71"/>
                <a:gd name="T9" fmla="*/ 9 h 87"/>
                <a:gd name="T10" fmla="*/ 18 w 71"/>
                <a:gd name="T11" fmla="*/ 15 h 87"/>
                <a:gd name="T12" fmla="*/ 9 w 71"/>
                <a:gd name="T13" fmla="*/ 34 h 87"/>
                <a:gd name="T14" fmla="*/ 0 w 71"/>
                <a:gd name="T15" fmla="*/ 59 h 87"/>
                <a:gd name="T16" fmla="*/ 3 w 71"/>
                <a:gd name="T17" fmla="*/ 87 h 87"/>
                <a:gd name="T18" fmla="*/ 12 w 71"/>
                <a:gd name="T19" fmla="*/ 72 h 87"/>
                <a:gd name="T20" fmla="*/ 68 w 71"/>
                <a:gd name="T21" fmla="*/ 56 h 87"/>
                <a:gd name="T22" fmla="*/ 71 w 71"/>
                <a:gd name="T23" fmla="*/ 15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1" h="87">
                  <a:moveTo>
                    <a:pt x="71" y="15"/>
                  </a:moveTo>
                  <a:lnTo>
                    <a:pt x="65" y="3"/>
                  </a:lnTo>
                  <a:lnTo>
                    <a:pt x="53" y="0"/>
                  </a:lnTo>
                  <a:lnTo>
                    <a:pt x="43" y="3"/>
                  </a:lnTo>
                  <a:lnTo>
                    <a:pt x="31" y="9"/>
                  </a:lnTo>
                  <a:lnTo>
                    <a:pt x="18" y="15"/>
                  </a:lnTo>
                  <a:lnTo>
                    <a:pt x="9" y="34"/>
                  </a:lnTo>
                  <a:lnTo>
                    <a:pt x="0" y="59"/>
                  </a:lnTo>
                  <a:lnTo>
                    <a:pt x="3" y="87"/>
                  </a:lnTo>
                  <a:lnTo>
                    <a:pt x="12" y="72"/>
                  </a:lnTo>
                  <a:lnTo>
                    <a:pt x="68" y="56"/>
                  </a:lnTo>
                  <a:lnTo>
                    <a:pt x="71" y="15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346" name="Freeform 98"/>
            <p:cNvSpPr>
              <a:spLocks/>
            </p:cNvSpPr>
            <p:nvPr/>
          </p:nvSpPr>
          <p:spPr bwMode="auto">
            <a:xfrm>
              <a:off x="5238" y="851"/>
              <a:ext cx="219" cy="409"/>
            </a:xfrm>
            <a:custGeom>
              <a:avLst/>
              <a:gdLst>
                <a:gd name="T0" fmla="*/ 150 w 219"/>
                <a:gd name="T1" fmla="*/ 0 h 409"/>
                <a:gd name="T2" fmla="*/ 135 w 219"/>
                <a:gd name="T3" fmla="*/ 6 h 409"/>
                <a:gd name="T4" fmla="*/ 119 w 219"/>
                <a:gd name="T5" fmla="*/ 9 h 409"/>
                <a:gd name="T6" fmla="*/ 106 w 219"/>
                <a:gd name="T7" fmla="*/ 22 h 409"/>
                <a:gd name="T8" fmla="*/ 100 w 219"/>
                <a:gd name="T9" fmla="*/ 28 h 409"/>
                <a:gd name="T10" fmla="*/ 91 w 219"/>
                <a:gd name="T11" fmla="*/ 41 h 409"/>
                <a:gd name="T12" fmla="*/ 85 w 219"/>
                <a:gd name="T13" fmla="*/ 50 h 409"/>
                <a:gd name="T14" fmla="*/ 75 w 219"/>
                <a:gd name="T15" fmla="*/ 62 h 409"/>
                <a:gd name="T16" fmla="*/ 66 w 219"/>
                <a:gd name="T17" fmla="*/ 144 h 409"/>
                <a:gd name="T18" fmla="*/ 44 w 219"/>
                <a:gd name="T19" fmla="*/ 197 h 409"/>
                <a:gd name="T20" fmla="*/ 22 w 219"/>
                <a:gd name="T21" fmla="*/ 243 h 409"/>
                <a:gd name="T22" fmla="*/ 0 w 219"/>
                <a:gd name="T23" fmla="*/ 290 h 409"/>
                <a:gd name="T24" fmla="*/ 4 w 219"/>
                <a:gd name="T25" fmla="*/ 315 h 409"/>
                <a:gd name="T26" fmla="*/ 10 w 219"/>
                <a:gd name="T27" fmla="*/ 340 h 409"/>
                <a:gd name="T28" fmla="*/ 16 w 219"/>
                <a:gd name="T29" fmla="*/ 362 h 409"/>
                <a:gd name="T30" fmla="*/ 22 w 219"/>
                <a:gd name="T31" fmla="*/ 374 h 409"/>
                <a:gd name="T32" fmla="*/ 28 w 219"/>
                <a:gd name="T33" fmla="*/ 390 h 409"/>
                <a:gd name="T34" fmla="*/ 69 w 219"/>
                <a:gd name="T35" fmla="*/ 402 h 409"/>
                <a:gd name="T36" fmla="*/ 94 w 219"/>
                <a:gd name="T37" fmla="*/ 409 h 409"/>
                <a:gd name="T38" fmla="*/ 150 w 219"/>
                <a:gd name="T39" fmla="*/ 324 h 409"/>
                <a:gd name="T40" fmla="*/ 178 w 219"/>
                <a:gd name="T41" fmla="*/ 271 h 409"/>
                <a:gd name="T42" fmla="*/ 219 w 219"/>
                <a:gd name="T43" fmla="*/ 215 h 409"/>
                <a:gd name="T44" fmla="*/ 219 w 219"/>
                <a:gd name="T45" fmla="*/ 178 h 409"/>
                <a:gd name="T46" fmla="*/ 216 w 219"/>
                <a:gd name="T47" fmla="*/ 125 h 409"/>
                <a:gd name="T48" fmla="*/ 213 w 219"/>
                <a:gd name="T49" fmla="*/ 72 h 409"/>
                <a:gd name="T50" fmla="*/ 209 w 219"/>
                <a:gd name="T51" fmla="*/ 53 h 409"/>
                <a:gd name="T52" fmla="*/ 200 w 219"/>
                <a:gd name="T53" fmla="*/ 34 h 409"/>
                <a:gd name="T54" fmla="*/ 191 w 219"/>
                <a:gd name="T55" fmla="*/ 19 h 409"/>
                <a:gd name="T56" fmla="*/ 172 w 219"/>
                <a:gd name="T57" fmla="*/ 9 h 409"/>
                <a:gd name="T58" fmla="*/ 163 w 219"/>
                <a:gd name="T59" fmla="*/ 6 h 409"/>
                <a:gd name="T60" fmla="*/ 150 w 219"/>
                <a:gd name="T61" fmla="*/ 0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19" h="409">
                  <a:moveTo>
                    <a:pt x="150" y="0"/>
                  </a:moveTo>
                  <a:lnTo>
                    <a:pt x="135" y="6"/>
                  </a:lnTo>
                  <a:lnTo>
                    <a:pt x="119" y="9"/>
                  </a:lnTo>
                  <a:lnTo>
                    <a:pt x="106" y="22"/>
                  </a:lnTo>
                  <a:lnTo>
                    <a:pt x="100" y="28"/>
                  </a:lnTo>
                  <a:lnTo>
                    <a:pt x="91" y="41"/>
                  </a:lnTo>
                  <a:lnTo>
                    <a:pt x="85" y="50"/>
                  </a:lnTo>
                  <a:lnTo>
                    <a:pt x="75" y="62"/>
                  </a:lnTo>
                  <a:lnTo>
                    <a:pt x="66" y="144"/>
                  </a:lnTo>
                  <a:lnTo>
                    <a:pt x="44" y="197"/>
                  </a:lnTo>
                  <a:lnTo>
                    <a:pt x="22" y="243"/>
                  </a:lnTo>
                  <a:lnTo>
                    <a:pt x="0" y="290"/>
                  </a:lnTo>
                  <a:lnTo>
                    <a:pt x="4" y="315"/>
                  </a:lnTo>
                  <a:lnTo>
                    <a:pt x="10" y="340"/>
                  </a:lnTo>
                  <a:lnTo>
                    <a:pt x="16" y="362"/>
                  </a:lnTo>
                  <a:lnTo>
                    <a:pt x="22" y="374"/>
                  </a:lnTo>
                  <a:lnTo>
                    <a:pt x="28" y="390"/>
                  </a:lnTo>
                  <a:lnTo>
                    <a:pt x="69" y="402"/>
                  </a:lnTo>
                  <a:lnTo>
                    <a:pt x="94" y="409"/>
                  </a:lnTo>
                  <a:lnTo>
                    <a:pt x="150" y="324"/>
                  </a:lnTo>
                  <a:lnTo>
                    <a:pt x="178" y="271"/>
                  </a:lnTo>
                  <a:lnTo>
                    <a:pt x="219" y="215"/>
                  </a:lnTo>
                  <a:lnTo>
                    <a:pt x="219" y="178"/>
                  </a:lnTo>
                  <a:lnTo>
                    <a:pt x="216" y="125"/>
                  </a:lnTo>
                  <a:lnTo>
                    <a:pt x="213" y="72"/>
                  </a:lnTo>
                  <a:lnTo>
                    <a:pt x="209" y="53"/>
                  </a:lnTo>
                  <a:lnTo>
                    <a:pt x="200" y="34"/>
                  </a:lnTo>
                  <a:lnTo>
                    <a:pt x="191" y="19"/>
                  </a:lnTo>
                  <a:lnTo>
                    <a:pt x="172" y="9"/>
                  </a:lnTo>
                  <a:lnTo>
                    <a:pt x="163" y="6"/>
                  </a:lnTo>
                  <a:lnTo>
                    <a:pt x="150" y="0"/>
                  </a:lnTo>
                  <a:close/>
                </a:path>
              </a:pathLst>
            </a:custGeom>
            <a:solidFill>
              <a:srgbClr val="B7B79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47" name="Freeform 99"/>
            <p:cNvSpPr>
              <a:spLocks/>
            </p:cNvSpPr>
            <p:nvPr/>
          </p:nvSpPr>
          <p:spPr bwMode="auto">
            <a:xfrm>
              <a:off x="5238" y="851"/>
              <a:ext cx="219" cy="409"/>
            </a:xfrm>
            <a:custGeom>
              <a:avLst/>
              <a:gdLst>
                <a:gd name="T0" fmla="*/ 150 w 219"/>
                <a:gd name="T1" fmla="*/ 0 h 409"/>
                <a:gd name="T2" fmla="*/ 135 w 219"/>
                <a:gd name="T3" fmla="*/ 6 h 409"/>
                <a:gd name="T4" fmla="*/ 119 w 219"/>
                <a:gd name="T5" fmla="*/ 9 h 409"/>
                <a:gd name="T6" fmla="*/ 106 w 219"/>
                <a:gd name="T7" fmla="*/ 22 h 409"/>
                <a:gd name="T8" fmla="*/ 100 w 219"/>
                <a:gd name="T9" fmla="*/ 28 h 409"/>
                <a:gd name="T10" fmla="*/ 91 w 219"/>
                <a:gd name="T11" fmla="*/ 41 h 409"/>
                <a:gd name="T12" fmla="*/ 85 w 219"/>
                <a:gd name="T13" fmla="*/ 50 h 409"/>
                <a:gd name="T14" fmla="*/ 75 w 219"/>
                <a:gd name="T15" fmla="*/ 62 h 409"/>
                <a:gd name="T16" fmla="*/ 66 w 219"/>
                <a:gd name="T17" fmla="*/ 144 h 409"/>
                <a:gd name="T18" fmla="*/ 44 w 219"/>
                <a:gd name="T19" fmla="*/ 197 h 409"/>
                <a:gd name="T20" fmla="*/ 22 w 219"/>
                <a:gd name="T21" fmla="*/ 243 h 409"/>
                <a:gd name="T22" fmla="*/ 0 w 219"/>
                <a:gd name="T23" fmla="*/ 290 h 409"/>
                <a:gd name="T24" fmla="*/ 4 w 219"/>
                <a:gd name="T25" fmla="*/ 315 h 409"/>
                <a:gd name="T26" fmla="*/ 10 w 219"/>
                <a:gd name="T27" fmla="*/ 340 h 409"/>
                <a:gd name="T28" fmla="*/ 16 w 219"/>
                <a:gd name="T29" fmla="*/ 362 h 409"/>
                <a:gd name="T30" fmla="*/ 22 w 219"/>
                <a:gd name="T31" fmla="*/ 374 h 409"/>
                <a:gd name="T32" fmla="*/ 28 w 219"/>
                <a:gd name="T33" fmla="*/ 390 h 409"/>
                <a:gd name="T34" fmla="*/ 69 w 219"/>
                <a:gd name="T35" fmla="*/ 402 h 409"/>
                <a:gd name="T36" fmla="*/ 94 w 219"/>
                <a:gd name="T37" fmla="*/ 409 h 409"/>
                <a:gd name="T38" fmla="*/ 150 w 219"/>
                <a:gd name="T39" fmla="*/ 324 h 409"/>
                <a:gd name="T40" fmla="*/ 178 w 219"/>
                <a:gd name="T41" fmla="*/ 271 h 409"/>
                <a:gd name="T42" fmla="*/ 219 w 219"/>
                <a:gd name="T43" fmla="*/ 215 h 409"/>
                <a:gd name="T44" fmla="*/ 219 w 219"/>
                <a:gd name="T45" fmla="*/ 178 h 409"/>
                <a:gd name="T46" fmla="*/ 216 w 219"/>
                <a:gd name="T47" fmla="*/ 125 h 409"/>
                <a:gd name="T48" fmla="*/ 213 w 219"/>
                <a:gd name="T49" fmla="*/ 72 h 409"/>
                <a:gd name="T50" fmla="*/ 209 w 219"/>
                <a:gd name="T51" fmla="*/ 53 h 409"/>
                <a:gd name="T52" fmla="*/ 200 w 219"/>
                <a:gd name="T53" fmla="*/ 34 h 409"/>
                <a:gd name="T54" fmla="*/ 191 w 219"/>
                <a:gd name="T55" fmla="*/ 19 h 409"/>
                <a:gd name="T56" fmla="*/ 172 w 219"/>
                <a:gd name="T57" fmla="*/ 9 h 409"/>
                <a:gd name="T58" fmla="*/ 163 w 219"/>
                <a:gd name="T59" fmla="*/ 6 h 409"/>
                <a:gd name="T60" fmla="*/ 150 w 219"/>
                <a:gd name="T61" fmla="*/ 0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19" h="409">
                  <a:moveTo>
                    <a:pt x="150" y="0"/>
                  </a:moveTo>
                  <a:lnTo>
                    <a:pt x="135" y="6"/>
                  </a:lnTo>
                  <a:lnTo>
                    <a:pt x="119" y="9"/>
                  </a:lnTo>
                  <a:lnTo>
                    <a:pt x="106" y="22"/>
                  </a:lnTo>
                  <a:lnTo>
                    <a:pt x="100" y="28"/>
                  </a:lnTo>
                  <a:lnTo>
                    <a:pt x="91" y="41"/>
                  </a:lnTo>
                  <a:lnTo>
                    <a:pt x="85" y="50"/>
                  </a:lnTo>
                  <a:lnTo>
                    <a:pt x="75" y="62"/>
                  </a:lnTo>
                  <a:lnTo>
                    <a:pt x="66" y="144"/>
                  </a:lnTo>
                  <a:lnTo>
                    <a:pt x="44" y="197"/>
                  </a:lnTo>
                  <a:lnTo>
                    <a:pt x="22" y="243"/>
                  </a:lnTo>
                  <a:lnTo>
                    <a:pt x="0" y="290"/>
                  </a:lnTo>
                  <a:lnTo>
                    <a:pt x="4" y="315"/>
                  </a:lnTo>
                  <a:lnTo>
                    <a:pt x="10" y="340"/>
                  </a:lnTo>
                  <a:lnTo>
                    <a:pt x="16" y="362"/>
                  </a:lnTo>
                  <a:lnTo>
                    <a:pt x="22" y="374"/>
                  </a:lnTo>
                  <a:lnTo>
                    <a:pt x="28" y="390"/>
                  </a:lnTo>
                  <a:lnTo>
                    <a:pt x="69" y="402"/>
                  </a:lnTo>
                  <a:lnTo>
                    <a:pt x="94" y="409"/>
                  </a:lnTo>
                  <a:lnTo>
                    <a:pt x="150" y="324"/>
                  </a:lnTo>
                  <a:lnTo>
                    <a:pt x="178" y="271"/>
                  </a:lnTo>
                  <a:lnTo>
                    <a:pt x="219" y="215"/>
                  </a:lnTo>
                  <a:lnTo>
                    <a:pt x="219" y="178"/>
                  </a:lnTo>
                  <a:lnTo>
                    <a:pt x="216" y="125"/>
                  </a:lnTo>
                  <a:lnTo>
                    <a:pt x="213" y="72"/>
                  </a:lnTo>
                  <a:lnTo>
                    <a:pt x="209" y="53"/>
                  </a:lnTo>
                  <a:lnTo>
                    <a:pt x="200" y="34"/>
                  </a:lnTo>
                  <a:lnTo>
                    <a:pt x="191" y="19"/>
                  </a:lnTo>
                  <a:lnTo>
                    <a:pt x="172" y="9"/>
                  </a:lnTo>
                  <a:lnTo>
                    <a:pt x="163" y="6"/>
                  </a:lnTo>
                  <a:lnTo>
                    <a:pt x="150" y="0"/>
                  </a:lnTo>
                  <a:close/>
                </a:path>
              </a:pathLst>
            </a:custGeom>
            <a:solidFill>
              <a:srgbClr val="B7B79D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348" name="Freeform 100"/>
            <p:cNvSpPr>
              <a:spLocks/>
            </p:cNvSpPr>
            <p:nvPr/>
          </p:nvSpPr>
          <p:spPr bwMode="auto">
            <a:xfrm>
              <a:off x="5126" y="913"/>
              <a:ext cx="228" cy="184"/>
            </a:xfrm>
            <a:custGeom>
              <a:avLst/>
              <a:gdLst>
                <a:gd name="T0" fmla="*/ 190 w 228"/>
                <a:gd name="T1" fmla="*/ 0 h 184"/>
                <a:gd name="T2" fmla="*/ 218 w 228"/>
                <a:gd name="T3" fmla="*/ 25 h 184"/>
                <a:gd name="T4" fmla="*/ 225 w 228"/>
                <a:gd name="T5" fmla="*/ 41 h 184"/>
                <a:gd name="T6" fmla="*/ 225 w 228"/>
                <a:gd name="T7" fmla="*/ 63 h 184"/>
                <a:gd name="T8" fmla="*/ 228 w 228"/>
                <a:gd name="T9" fmla="*/ 82 h 184"/>
                <a:gd name="T10" fmla="*/ 218 w 228"/>
                <a:gd name="T11" fmla="*/ 122 h 184"/>
                <a:gd name="T12" fmla="*/ 194 w 228"/>
                <a:gd name="T13" fmla="*/ 144 h 184"/>
                <a:gd name="T14" fmla="*/ 165 w 228"/>
                <a:gd name="T15" fmla="*/ 160 h 184"/>
                <a:gd name="T16" fmla="*/ 128 w 228"/>
                <a:gd name="T17" fmla="*/ 175 h 184"/>
                <a:gd name="T18" fmla="*/ 87 w 228"/>
                <a:gd name="T19" fmla="*/ 184 h 184"/>
                <a:gd name="T20" fmla="*/ 34 w 228"/>
                <a:gd name="T21" fmla="*/ 166 h 184"/>
                <a:gd name="T22" fmla="*/ 0 w 228"/>
                <a:gd name="T23" fmla="*/ 144 h 184"/>
                <a:gd name="T24" fmla="*/ 13 w 228"/>
                <a:gd name="T25" fmla="*/ 125 h 184"/>
                <a:gd name="T26" fmla="*/ 28 w 228"/>
                <a:gd name="T27" fmla="*/ 116 h 184"/>
                <a:gd name="T28" fmla="*/ 87 w 228"/>
                <a:gd name="T29" fmla="*/ 131 h 184"/>
                <a:gd name="T30" fmla="*/ 97 w 228"/>
                <a:gd name="T31" fmla="*/ 122 h 184"/>
                <a:gd name="T32" fmla="*/ 112 w 228"/>
                <a:gd name="T33" fmla="*/ 122 h 184"/>
                <a:gd name="T34" fmla="*/ 137 w 228"/>
                <a:gd name="T35" fmla="*/ 85 h 184"/>
                <a:gd name="T36" fmla="*/ 150 w 228"/>
                <a:gd name="T37" fmla="*/ 57 h 184"/>
                <a:gd name="T38" fmla="*/ 159 w 228"/>
                <a:gd name="T39" fmla="*/ 38 h 184"/>
                <a:gd name="T40" fmla="*/ 165 w 228"/>
                <a:gd name="T41" fmla="*/ 16 h 184"/>
                <a:gd name="T42" fmla="*/ 172 w 228"/>
                <a:gd name="T43" fmla="*/ 10 h 184"/>
                <a:gd name="T44" fmla="*/ 190 w 228"/>
                <a:gd name="T45" fmla="*/ 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8" h="184">
                  <a:moveTo>
                    <a:pt x="190" y="0"/>
                  </a:moveTo>
                  <a:lnTo>
                    <a:pt x="218" y="25"/>
                  </a:lnTo>
                  <a:lnTo>
                    <a:pt x="225" y="41"/>
                  </a:lnTo>
                  <a:lnTo>
                    <a:pt x="225" y="63"/>
                  </a:lnTo>
                  <a:lnTo>
                    <a:pt x="228" y="82"/>
                  </a:lnTo>
                  <a:lnTo>
                    <a:pt x="218" y="122"/>
                  </a:lnTo>
                  <a:lnTo>
                    <a:pt x="194" y="144"/>
                  </a:lnTo>
                  <a:lnTo>
                    <a:pt x="165" y="160"/>
                  </a:lnTo>
                  <a:lnTo>
                    <a:pt x="128" y="175"/>
                  </a:lnTo>
                  <a:lnTo>
                    <a:pt x="87" y="184"/>
                  </a:lnTo>
                  <a:lnTo>
                    <a:pt x="34" y="166"/>
                  </a:lnTo>
                  <a:lnTo>
                    <a:pt x="0" y="144"/>
                  </a:lnTo>
                  <a:lnTo>
                    <a:pt x="13" y="125"/>
                  </a:lnTo>
                  <a:lnTo>
                    <a:pt x="28" y="116"/>
                  </a:lnTo>
                  <a:lnTo>
                    <a:pt x="87" y="131"/>
                  </a:lnTo>
                  <a:lnTo>
                    <a:pt x="97" y="122"/>
                  </a:lnTo>
                  <a:lnTo>
                    <a:pt x="112" y="122"/>
                  </a:lnTo>
                  <a:lnTo>
                    <a:pt x="137" y="85"/>
                  </a:lnTo>
                  <a:lnTo>
                    <a:pt x="150" y="57"/>
                  </a:lnTo>
                  <a:lnTo>
                    <a:pt x="159" y="38"/>
                  </a:lnTo>
                  <a:lnTo>
                    <a:pt x="165" y="16"/>
                  </a:lnTo>
                  <a:lnTo>
                    <a:pt x="172" y="10"/>
                  </a:lnTo>
                  <a:lnTo>
                    <a:pt x="190" y="0"/>
                  </a:lnTo>
                  <a:close/>
                </a:path>
              </a:pathLst>
            </a:custGeom>
            <a:solidFill>
              <a:srgbClr val="B7B79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49" name="Freeform 101"/>
            <p:cNvSpPr>
              <a:spLocks/>
            </p:cNvSpPr>
            <p:nvPr/>
          </p:nvSpPr>
          <p:spPr bwMode="auto">
            <a:xfrm>
              <a:off x="5126" y="913"/>
              <a:ext cx="228" cy="184"/>
            </a:xfrm>
            <a:custGeom>
              <a:avLst/>
              <a:gdLst>
                <a:gd name="T0" fmla="*/ 190 w 228"/>
                <a:gd name="T1" fmla="*/ 0 h 184"/>
                <a:gd name="T2" fmla="*/ 218 w 228"/>
                <a:gd name="T3" fmla="*/ 25 h 184"/>
                <a:gd name="T4" fmla="*/ 225 w 228"/>
                <a:gd name="T5" fmla="*/ 41 h 184"/>
                <a:gd name="T6" fmla="*/ 225 w 228"/>
                <a:gd name="T7" fmla="*/ 63 h 184"/>
                <a:gd name="T8" fmla="*/ 228 w 228"/>
                <a:gd name="T9" fmla="*/ 82 h 184"/>
                <a:gd name="T10" fmla="*/ 218 w 228"/>
                <a:gd name="T11" fmla="*/ 122 h 184"/>
                <a:gd name="T12" fmla="*/ 194 w 228"/>
                <a:gd name="T13" fmla="*/ 144 h 184"/>
                <a:gd name="T14" fmla="*/ 165 w 228"/>
                <a:gd name="T15" fmla="*/ 160 h 184"/>
                <a:gd name="T16" fmla="*/ 128 w 228"/>
                <a:gd name="T17" fmla="*/ 175 h 184"/>
                <a:gd name="T18" fmla="*/ 87 w 228"/>
                <a:gd name="T19" fmla="*/ 184 h 184"/>
                <a:gd name="T20" fmla="*/ 34 w 228"/>
                <a:gd name="T21" fmla="*/ 166 h 184"/>
                <a:gd name="T22" fmla="*/ 0 w 228"/>
                <a:gd name="T23" fmla="*/ 144 h 184"/>
                <a:gd name="T24" fmla="*/ 13 w 228"/>
                <a:gd name="T25" fmla="*/ 125 h 184"/>
                <a:gd name="T26" fmla="*/ 28 w 228"/>
                <a:gd name="T27" fmla="*/ 116 h 184"/>
                <a:gd name="T28" fmla="*/ 87 w 228"/>
                <a:gd name="T29" fmla="*/ 131 h 184"/>
                <a:gd name="T30" fmla="*/ 97 w 228"/>
                <a:gd name="T31" fmla="*/ 122 h 184"/>
                <a:gd name="T32" fmla="*/ 112 w 228"/>
                <a:gd name="T33" fmla="*/ 122 h 184"/>
                <a:gd name="T34" fmla="*/ 137 w 228"/>
                <a:gd name="T35" fmla="*/ 85 h 184"/>
                <a:gd name="T36" fmla="*/ 150 w 228"/>
                <a:gd name="T37" fmla="*/ 57 h 184"/>
                <a:gd name="T38" fmla="*/ 159 w 228"/>
                <a:gd name="T39" fmla="*/ 38 h 184"/>
                <a:gd name="T40" fmla="*/ 165 w 228"/>
                <a:gd name="T41" fmla="*/ 16 h 184"/>
                <a:gd name="T42" fmla="*/ 172 w 228"/>
                <a:gd name="T43" fmla="*/ 10 h 184"/>
                <a:gd name="T44" fmla="*/ 190 w 228"/>
                <a:gd name="T45" fmla="*/ 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8" h="184">
                  <a:moveTo>
                    <a:pt x="190" y="0"/>
                  </a:moveTo>
                  <a:lnTo>
                    <a:pt x="218" y="25"/>
                  </a:lnTo>
                  <a:lnTo>
                    <a:pt x="225" y="41"/>
                  </a:lnTo>
                  <a:lnTo>
                    <a:pt x="225" y="63"/>
                  </a:lnTo>
                  <a:lnTo>
                    <a:pt x="228" y="82"/>
                  </a:lnTo>
                  <a:lnTo>
                    <a:pt x="218" y="122"/>
                  </a:lnTo>
                  <a:lnTo>
                    <a:pt x="194" y="144"/>
                  </a:lnTo>
                  <a:lnTo>
                    <a:pt x="165" y="160"/>
                  </a:lnTo>
                  <a:lnTo>
                    <a:pt x="128" y="175"/>
                  </a:lnTo>
                  <a:lnTo>
                    <a:pt x="87" y="184"/>
                  </a:lnTo>
                  <a:lnTo>
                    <a:pt x="34" y="166"/>
                  </a:lnTo>
                  <a:lnTo>
                    <a:pt x="0" y="144"/>
                  </a:lnTo>
                  <a:lnTo>
                    <a:pt x="13" y="125"/>
                  </a:lnTo>
                  <a:lnTo>
                    <a:pt x="28" y="116"/>
                  </a:lnTo>
                  <a:lnTo>
                    <a:pt x="87" y="131"/>
                  </a:lnTo>
                  <a:lnTo>
                    <a:pt x="97" y="122"/>
                  </a:lnTo>
                  <a:lnTo>
                    <a:pt x="112" y="122"/>
                  </a:lnTo>
                  <a:lnTo>
                    <a:pt x="137" y="85"/>
                  </a:lnTo>
                  <a:lnTo>
                    <a:pt x="150" y="57"/>
                  </a:lnTo>
                  <a:lnTo>
                    <a:pt x="159" y="38"/>
                  </a:lnTo>
                  <a:lnTo>
                    <a:pt x="165" y="16"/>
                  </a:lnTo>
                  <a:lnTo>
                    <a:pt x="172" y="10"/>
                  </a:lnTo>
                  <a:lnTo>
                    <a:pt x="190" y="0"/>
                  </a:lnTo>
                  <a:close/>
                </a:path>
              </a:pathLst>
            </a:custGeom>
            <a:solidFill>
              <a:srgbClr val="B7B79D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350" name="Freeform 102"/>
            <p:cNvSpPr>
              <a:spLocks/>
            </p:cNvSpPr>
            <p:nvPr/>
          </p:nvSpPr>
          <p:spPr bwMode="auto">
            <a:xfrm>
              <a:off x="5326" y="998"/>
              <a:ext cx="184" cy="262"/>
            </a:xfrm>
            <a:custGeom>
              <a:avLst/>
              <a:gdLst>
                <a:gd name="T0" fmla="*/ 162 w 184"/>
                <a:gd name="T1" fmla="*/ 0 h 262"/>
                <a:gd name="T2" fmla="*/ 143 w 184"/>
                <a:gd name="T3" fmla="*/ 28 h 262"/>
                <a:gd name="T4" fmla="*/ 100 w 184"/>
                <a:gd name="T5" fmla="*/ 46 h 262"/>
                <a:gd name="T6" fmla="*/ 43 w 184"/>
                <a:gd name="T7" fmla="*/ 177 h 262"/>
                <a:gd name="T8" fmla="*/ 22 w 184"/>
                <a:gd name="T9" fmla="*/ 212 h 262"/>
                <a:gd name="T10" fmla="*/ 0 w 184"/>
                <a:gd name="T11" fmla="*/ 262 h 262"/>
                <a:gd name="T12" fmla="*/ 40 w 184"/>
                <a:gd name="T13" fmla="*/ 262 h 262"/>
                <a:gd name="T14" fmla="*/ 100 w 184"/>
                <a:gd name="T15" fmla="*/ 224 h 262"/>
                <a:gd name="T16" fmla="*/ 184 w 184"/>
                <a:gd name="T17" fmla="*/ 0 h 262"/>
                <a:gd name="T18" fmla="*/ 162 w 184"/>
                <a:gd name="T19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4" h="262">
                  <a:moveTo>
                    <a:pt x="162" y="0"/>
                  </a:moveTo>
                  <a:lnTo>
                    <a:pt x="143" y="28"/>
                  </a:lnTo>
                  <a:lnTo>
                    <a:pt x="100" y="46"/>
                  </a:lnTo>
                  <a:lnTo>
                    <a:pt x="43" y="177"/>
                  </a:lnTo>
                  <a:lnTo>
                    <a:pt x="22" y="212"/>
                  </a:lnTo>
                  <a:lnTo>
                    <a:pt x="0" y="262"/>
                  </a:lnTo>
                  <a:lnTo>
                    <a:pt x="40" y="262"/>
                  </a:lnTo>
                  <a:lnTo>
                    <a:pt x="100" y="224"/>
                  </a:lnTo>
                  <a:lnTo>
                    <a:pt x="184" y="0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807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51" name="Freeform 103"/>
            <p:cNvSpPr>
              <a:spLocks/>
            </p:cNvSpPr>
            <p:nvPr/>
          </p:nvSpPr>
          <p:spPr bwMode="auto">
            <a:xfrm>
              <a:off x="5326" y="998"/>
              <a:ext cx="184" cy="262"/>
            </a:xfrm>
            <a:custGeom>
              <a:avLst/>
              <a:gdLst>
                <a:gd name="T0" fmla="*/ 162 w 184"/>
                <a:gd name="T1" fmla="*/ 0 h 262"/>
                <a:gd name="T2" fmla="*/ 143 w 184"/>
                <a:gd name="T3" fmla="*/ 28 h 262"/>
                <a:gd name="T4" fmla="*/ 100 w 184"/>
                <a:gd name="T5" fmla="*/ 46 h 262"/>
                <a:gd name="T6" fmla="*/ 43 w 184"/>
                <a:gd name="T7" fmla="*/ 177 h 262"/>
                <a:gd name="T8" fmla="*/ 22 w 184"/>
                <a:gd name="T9" fmla="*/ 212 h 262"/>
                <a:gd name="T10" fmla="*/ 0 w 184"/>
                <a:gd name="T11" fmla="*/ 262 h 262"/>
                <a:gd name="T12" fmla="*/ 40 w 184"/>
                <a:gd name="T13" fmla="*/ 262 h 262"/>
                <a:gd name="T14" fmla="*/ 100 w 184"/>
                <a:gd name="T15" fmla="*/ 224 h 262"/>
                <a:gd name="T16" fmla="*/ 184 w 184"/>
                <a:gd name="T17" fmla="*/ 0 h 262"/>
                <a:gd name="T18" fmla="*/ 162 w 184"/>
                <a:gd name="T19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4" h="262">
                  <a:moveTo>
                    <a:pt x="162" y="0"/>
                  </a:moveTo>
                  <a:lnTo>
                    <a:pt x="143" y="28"/>
                  </a:lnTo>
                  <a:lnTo>
                    <a:pt x="100" y="46"/>
                  </a:lnTo>
                  <a:lnTo>
                    <a:pt x="43" y="177"/>
                  </a:lnTo>
                  <a:lnTo>
                    <a:pt x="22" y="212"/>
                  </a:lnTo>
                  <a:lnTo>
                    <a:pt x="0" y="262"/>
                  </a:lnTo>
                  <a:lnTo>
                    <a:pt x="40" y="262"/>
                  </a:lnTo>
                  <a:lnTo>
                    <a:pt x="100" y="224"/>
                  </a:lnTo>
                  <a:lnTo>
                    <a:pt x="184" y="0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8077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3352" name="Line 104"/>
          <p:cNvSpPr>
            <a:spLocks noChangeShapeType="1"/>
          </p:cNvSpPr>
          <p:nvPr/>
        </p:nvSpPr>
        <p:spPr bwMode="auto">
          <a:xfrm flipV="1">
            <a:off x="6629400" y="1143000"/>
            <a:ext cx="10668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53" name="Line 105"/>
          <p:cNvSpPr>
            <a:spLocks noChangeShapeType="1"/>
          </p:cNvSpPr>
          <p:nvPr/>
        </p:nvSpPr>
        <p:spPr bwMode="auto">
          <a:xfrm flipV="1">
            <a:off x="6629400" y="1447800"/>
            <a:ext cx="12954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53354" name="Picture 106" descr="EndUserLef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3336925"/>
            <a:ext cx="831850" cy="11588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355" name="Picture 107" descr="EndUserLef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3565525"/>
            <a:ext cx="831850" cy="11588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356" name="Line 108"/>
          <p:cNvSpPr>
            <a:spLocks noChangeShapeType="1"/>
          </p:cNvSpPr>
          <p:nvPr/>
        </p:nvSpPr>
        <p:spPr bwMode="auto">
          <a:xfrm flipV="1">
            <a:off x="6629400" y="3565525"/>
            <a:ext cx="10668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57" name="Line 109"/>
          <p:cNvSpPr>
            <a:spLocks noChangeShapeType="1"/>
          </p:cNvSpPr>
          <p:nvPr/>
        </p:nvSpPr>
        <p:spPr bwMode="auto">
          <a:xfrm flipV="1">
            <a:off x="6629400" y="3870325"/>
            <a:ext cx="12954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58" name="Text Box 110"/>
          <p:cNvSpPr txBox="1">
            <a:spLocks noChangeArrowheads="1"/>
          </p:cNvSpPr>
          <p:nvPr/>
        </p:nvSpPr>
        <p:spPr bwMode="auto">
          <a:xfrm>
            <a:off x="3200400" y="1676400"/>
            <a:ext cx="23622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  <a:ea typeface="宋体" charset="0"/>
                <a:cs typeface="Arial" charset="0"/>
              </a:rPr>
              <a:t>Packet filter:</a:t>
            </a:r>
          </a:p>
          <a:p>
            <a:r>
              <a:rPr lang="en-US" altLang="zh-CN" sz="2000">
                <a:solidFill>
                  <a:srgbClr val="FF0000"/>
                </a:solidFill>
                <a:ea typeface="宋体" charset="0"/>
                <a:cs typeface="Arial" charset="0"/>
              </a:rPr>
              <a:t>Drop nyc-FO -&gt; *</a:t>
            </a:r>
          </a:p>
          <a:p>
            <a:r>
              <a:rPr lang="en-US" altLang="zh-CN" sz="2000">
                <a:solidFill>
                  <a:srgbClr val="FF0000"/>
                </a:solidFill>
                <a:ea typeface="宋体" charset="0"/>
                <a:cs typeface="Arial" charset="0"/>
              </a:rPr>
              <a:t>Permit *</a:t>
            </a:r>
          </a:p>
        </p:txBody>
      </p:sp>
      <p:sp>
        <p:nvSpPr>
          <p:cNvPr id="53359" name="Line 111"/>
          <p:cNvSpPr>
            <a:spLocks noChangeShapeType="1"/>
          </p:cNvSpPr>
          <p:nvPr/>
        </p:nvSpPr>
        <p:spPr bwMode="auto">
          <a:xfrm>
            <a:off x="3276600" y="1752600"/>
            <a:ext cx="0" cy="838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60" name="Line 112"/>
          <p:cNvSpPr>
            <a:spLocks noChangeShapeType="1"/>
          </p:cNvSpPr>
          <p:nvPr/>
        </p:nvSpPr>
        <p:spPr bwMode="auto">
          <a:xfrm flipH="1" flipV="1">
            <a:off x="2819400" y="1676400"/>
            <a:ext cx="457200" cy="533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61" name="Text Box 113"/>
          <p:cNvSpPr txBox="1">
            <a:spLocks noChangeArrowheads="1"/>
          </p:cNvSpPr>
          <p:nvPr/>
        </p:nvSpPr>
        <p:spPr bwMode="auto">
          <a:xfrm>
            <a:off x="3200400" y="2803525"/>
            <a:ext cx="23622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  <a:ea typeface="宋体" charset="0"/>
                <a:cs typeface="Arial" charset="0"/>
              </a:rPr>
              <a:t>Packet filter:</a:t>
            </a:r>
          </a:p>
          <a:p>
            <a:r>
              <a:rPr lang="en-US" altLang="zh-CN" sz="2000">
                <a:solidFill>
                  <a:srgbClr val="FF0000"/>
                </a:solidFill>
                <a:ea typeface="宋体" charset="0"/>
                <a:cs typeface="Arial" charset="0"/>
              </a:rPr>
              <a:t>Drop chi-FO -&gt; *</a:t>
            </a:r>
          </a:p>
          <a:p>
            <a:r>
              <a:rPr lang="en-US" altLang="zh-CN" sz="2000">
                <a:solidFill>
                  <a:srgbClr val="FF0000"/>
                </a:solidFill>
                <a:ea typeface="宋体" charset="0"/>
                <a:cs typeface="Arial" charset="0"/>
              </a:rPr>
              <a:t>Permit *</a:t>
            </a:r>
          </a:p>
        </p:txBody>
      </p:sp>
      <p:sp>
        <p:nvSpPr>
          <p:cNvPr id="53362" name="Line 114"/>
          <p:cNvSpPr>
            <a:spLocks noChangeShapeType="1"/>
          </p:cNvSpPr>
          <p:nvPr/>
        </p:nvSpPr>
        <p:spPr bwMode="auto">
          <a:xfrm>
            <a:off x="3276600" y="2879725"/>
            <a:ext cx="0" cy="838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63" name="Line 115"/>
          <p:cNvSpPr>
            <a:spLocks noChangeShapeType="1"/>
          </p:cNvSpPr>
          <p:nvPr/>
        </p:nvSpPr>
        <p:spPr bwMode="auto">
          <a:xfrm flipH="1">
            <a:off x="2819400" y="3336925"/>
            <a:ext cx="457200" cy="54927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64" name="Line 116"/>
          <p:cNvSpPr>
            <a:spLocks noChangeShapeType="1"/>
          </p:cNvSpPr>
          <p:nvPr/>
        </p:nvSpPr>
        <p:spPr bwMode="auto">
          <a:xfrm>
            <a:off x="2438400" y="1828800"/>
            <a:ext cx="0" cy="19050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65" name="Text Box 117"/>
          <p:cNvSpPr txBox="1">
            <a:spLocks noChangeArrowheads="1"/>
          </p:cNvSpPr>
          <p:nvPr/>
        </p:nvSpPr>
        <p:spPr bwMode="auto">
          <a:xfrm>
            <a:off x="7086600" y="2514600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ea typeface="宋体" charset="0"/>
                <a:cs typeface="Arial" charset="0"/>
              </a:rPr>
              <a:t>Front Office</a:t>
            </a:r>
          </a:p>
        </p:txBody>
      </p:sp>
      <p:sp>
        <p:nvSpPr>
          <p:cNvPr id="53366" name="AutoShape 118"/>
          <p:cNvSpPr>
            <a:spLocks noChangeArrowheads="1"/>
          </p:cNvSpPr>
          <p:nvPr/>
        </p:nvSpPr>
        <p:spPr bwMode="auto">
          <a:xfrm>
            <a:off x="6705600" y="914400"/>
            <a:ext cx="228600" cy="304800"/>
          </a:xfrm>
          <a:prstGeom prst="flowChartPunchedCar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367" name="Text Box 119"/>
          <p:cNvSpPr txBox="1">
            <a:spLocks noChangeArrowheads="1"/>
          </p:cNvSpPr>
          <p:nvPr/>
        </p:nvSpPr>
        <p:spPr bwMode="auto">
          <a:xfrm>
            <a:off x="7239000" y="19812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i="1">
                <a:ea typeface="宋体" charset="0"/>
                <a:cs typeface="Arial" charset="0"/>
              </a:rPr>
              <a:t>chi</a:t>
            </a:r>
          </a:p>
        </p:txBody>
      </p:sp>
      <p:sp>
        <p:nvSpPr>
          <p:cNvPr id="53368" name="Text Box 120"/>
          <p:cNvSpPr txBox="1">
            <a:spLocks noChangeArrowheads="1"/>
          </p:cNvSpPr>
          <p:nvPr/>
        </p:nvSpPr>
        <p:spPr bwMode="auto">
          <a:xfrm>
            <a:off x="7239000" y="29718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i="1">
                <a:ea typeface="宋体" charset="0"/>
                <a:cs typeface="Arial" charset="0"/>
              </a:rPr>
              <a:t>nyc</a:t>
            </a:r>
          </a:p>
        </p:txBody>
      </p:sp>
      <p:sp>
        <p:nvSpPr>
          <p:cNvPr id="53369" name="Freeform 121"/>
          <p:cNvSpPr>
            <a:spLocks/>
          </p:cNvSpPr>
          <p:nvPr/>
        </p:nvSpPr>
        <p:spPr bwMode="auto">
          <a:xfrm>
            <a:off x="1828800" y="1066800"/>
            <a:ext cx="4800600" cy="2984500"/>
          </a:xfrm>
          <a:custGeom>
            <a:avLst/>
            <a:gdLst>
              <a:gd name="T0" fmla="*/ 3024 w 3024"/>
              <a:gd name="T1" fmla="*/ 0 h 1880"/>
              <a:gd name="T2" fmla="*/ 2880 w 3024"/>
              <a:gd name="T3" fmla="*/ 144 h 1880"/>
              <a:gd name="T4" fmla="*/ 2448 w 3024"/>
              <a:gd name="T5" fmla="*/ 192 h 1880"/>
              <a:gd name="T6" fmla="*/ 528 w 3024"/>
              <a:gd name="T7" fmla="*/ 192 h 1880"/>
              <a:gd name="T8" fmla="*/ 240 w 3024"/>
              <a:gd name="T9" fmla="*/ 624 h 1880"/>
              <a:gd name="T10" fmla="*/ 240 w 3024"/>
              <a:gd name="T11" fmla="*/ 1680 h 1880"/>
              <a:gd name="T12" fmla="*/ 0 w 3024"/>
              <a:gd name="T13" fmla="*/ 1824 h 18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024" h="1880">
                <a:moveTo>
                  <a:pt x="3024" y="0"/>
                </a:moveTo>
                <a:cubicBezTo>
                  <a:pt x="3000" y="56"/>
                  <a:pt x="2976" y="112"/>
                  <a:pt x="2880" y="144"/>
                </a:cubicBezTo>
                <a:cubicBezTo>
                  <a:pt x="2784" y="176"/>
                  <a:pt x="2840" y="184"/>
                  <a:pt x="2448" y="192"/>
                </a:cubicBezTo>
                <a:cubicBezTo>
                  <a:pt x="2056" y="200"/>
                  <a:pt x="896" y="120"/>
                  <a:pt x="528" y="192"/>
                </a:cubicBezTo>
                <a:cubicBezTo>
                  <a:pt x="160" y="264"/>
                  <a:pt x="288" y="376"/>
                  <a:pt x="240" y="624"/>
                </a:cubicBezTo>
                <a:cubicBezTo>
                  <a:pt x="192" y="872"/>
                  <a:pt x="280" y="1480"/>
                  <a:pt x="240" y="1680"/>
                </a:cubicBezTo>
                <a:cubicBezTo>
                  <a:pt x="200" y="1880"/>
                  <a:pt x="100" y="1852"/>
                  <a:pt x="0" y="1824"/>
                </a:cubicBezTo>
              </a:path>
            </a:pathLst>
          </a:custGeom>
          <a:noFill/>
          <a:ln w="254000">
            <a:solidFill>
              <a:srgbClr val="00FF00">
                <a:alpha val="50000"/>
              </a:srgb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charset="0"/>
                <a:cs typeface="宋体" charset="0"/>
              </a:rPr>
              <a:t>Example 2: Access Control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13800-9833-F549-80FC-C3497A40B0B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9964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6609" y="1721674"/>
            <a:ext cx="7792276" cy="4525963"/>
          </a:xfrm>
        </p:spPr>
        <p:txBody>
          <a:bodyPr/>
          <a:lstStyle/>
          <a:p>
            <a:r>
              <a:rPr lang="en-US" dirty="0"/>
              <a:t>The networking “planes”</a:t>
            </a:r>
          </a:p>
          <a:p>
            <a:endParaRPr lang="en-US" dirty="0"/>
          </a:p>
          <a:p>
            <a:r>
              <a:rPr lang="en-US" dirty="0"/>
              <a:t>Traditional network challenges</a:t>
            </a:r>
          </a:p>
          <a:p>
            <a:endParaRPr lang="en-US" dirty="0"/>
          </a:p>
          <a:p>
            <a:r>
              <a:rPr lang="en-US" dirty="0"/>
              <a:t>How SDN changes the network?</a:t>
            </a:r>
          </a:p>
          <a:p>
            <a:endParaRPr lang="en-US" dirty="0"/>
          </a:p>
          <a:p>
            <a:r>
              <a:rPr lang="en-US" dirty="0"/>
              <a:t>Why is SDN happening now? (A brief history)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13800-9833-F549-80FC-C3497A40B0B4}" type="slidenum">
              <a:rPr lang="en-US" smtClean="0"/>
              <a:t>26</a:t>
            </a:fld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220860" y="3876261"/>
            <a:ext cx="607401" cy="36443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4176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/>
          <p:cNvCxnSpPr/>
          <p:nvPr/>
        </p:nvCxnSpPr>
        <p:spPr>
          <a:xfrm flipV="1">
            <a:off x="1982788" y="4206875"/>
            <a:ext cx="1666875" cy="12763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3860800" y="4075113"/>
            <a:ext cx="1322388" cy="8397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3965575" y="5483225"/>
            <a:ext cx="1536700" cy="8445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1350963" y="6026150"/>
            <a:ext cx="1674812" cy="3016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5946775" y="4635500"/>
            <a:ext cx="1433513" cy="5667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rot="16200000" flipH="1">
            <a:off x="-453231" y="4034632"/>
            <a:ext cx="2776537" cy="0"/>
          </a:xfrm>
          <a:prstGeom prst="line">
            <a:avLst/>
          </a:prstGeom>
          <a:ln w="25400" cap="flat" cmpd="sng" algn="ctr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rot="5400000">
            <a:off x="2836863" y="3140075"/>
            <a:ext cx="989012" cy="1588"/>
          </a:xfrm>
          <a:prstGeom prst="line">
            <a:avLst/>
          </a:prstGeom>
          <a:ln w="25400" cap="flat" cmpd="sng" algn="ctr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rot="5400000">
            <a:off x="4368800" y="3779838"/>
            <a:ext cx="2268537" cy="1588"/>
          </a:xfrm>
          <a:prstGeom prst="line">
            <a:avLst/>
          </a:prstGeom>
          <a:ln w="25400" cap="flat" cmpd="sng" algn="ctr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rot="5400000">
            <a:off x="6665912" y="3360738"/>
            <a:ext cx="1427163" cy="1588"/>
          </a:xfrm>
          <a:prstGeom prst="line">
            <a:avLst/>
          </a:prstGeom>
          <a:ln w="25400" cap="flat" cmpd="sng" algn="ctr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Rounded Rectangle 78"/>
          <p:cNvSpPr/>
          <p:nvPr/>
        </p:nvSpPr>
        <p:spPr>
          <a:xfrm>
            <a:off x="821267" y="2229446"/>
            <a:ext cx="6663266" cy="818554"/>
          </a:xfrm>
          <a:prstGeom prst="roundRect">
            <a:avLst/>
          </a:prstGeom>
          <a:gradFill>
            <a:gsLst>
              <a:gs pos="0">
                <a:srgbClr val="FF0000"/>
              </a:gs>
              <a:gs pos="100000">
                <a:srgbClr val="F7545C"/>
              </a:gs>
            </a:gsLst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FFFFFF"/>
                </a:solidFill>
                <a:latin typeface="+mj-lt"/>
              </a:rPr>
              <a:t>Network OS</a:t>
            </a:r>
          </a:p>
        </p:txBody>
      </p:sp>
      <p:sp>
        <p:nvSpPr>
          <p:cNvPr id="42004" name="Title 31"/>
          <p:cNvSpPr>
            <a:spLocks noGrp="1"/>
          </p:cNvSpPr>
          <p:nvPr>
            <p:ph type="title"/>
          </p:nvPr>
        </p:nvSpPr>
        <p:spPr>
          <a:xfrm>
            <a:off x="457200" y="30927"/>
            <a:ext cx="8229600" cy="1143000"/>
          </a:xfrm>
        </p:spPr>
        <p:txBody>
          <a:bodyPr/>
          <a:lstStyle/>
          <a:p>
            <a:pPr eaLnBrk="1" hangingPunct="1"/>
            <a:r>
              <a:rPr lang="en-US" sz="4000" dirty="0">
                <a:latin typeface="Calibri" charset="0"/>
                <a:ea typeface="ＭＳ Ｐゴシック" charset="0"/>
                <a:cs typeface="ＭＳ Ｐゴシック" charset="0"/>
              </a:rPr>
              <a:t>Software Defined Network (SDN)</a:t>
            </a:r>
          </a:p>
        </p:txBody>
      </p:sp>
      <p:sp>
        <p:nvSpPr>
          <p:cNvPr id="34" name="AutoShape 7"/>
          <p:cNvSpPr>
            <a:spLocks noChangeArrowheads="1"/>
          </p:cNvSpPr>
          <p:nvPr/>
        </p:nvSpPr>
        <p:spPr bwMode="auto">
          <a:xfrm>
            <a:off x="611188" y="5264150"/>
            <a:ext cx="1371600" cy="762000"/>
          </a:xfrm>
          <a:prstGeom prst="can">
            <a:avLst>
              <a:gd name="adj" fmla="val 43620"/>
            </a:avLst>
          </a:prstGeom>
          <a:solidFill>
            <a:schemeClr val="tx2"/>
          </a:solidFill>
          <a:ln w="9525">
            <a:noFill/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Calibri" charset="0"/>
              </a:rPr>
              <a:t>Packet</a:t>
            </a:r>
          </a:p>
          <a:p>
            <a:pPr algn="ctr"/>
            <a:r>
              <a:rPr lang="en-US">
                <a:solidFill>
                  <a:schemeClr val="bg1"/>
                </a:solidFill>
                <a:latin typeface="Calibri" charset="0"/>
              </a:rPr>
              <a:t>Forwarding </a:t>
            </a:r>
          </a:p>
          <a:p>
            <a:pPr algn="ctr"/>
            <a:endParaRPr lang="en-US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35" name="AutoShape 7"/>
          <p:cNvSpPr>
            <a:spLocks noChangeArrowheads="1"/>
          </p:cNvSpPr>
          <p:nvPr/>
        </p:nvSpPr>
        <p:spPr bwMode="auto">
          <a:xfrm>
            <a:off x="2800350" y="5837238"/>
            <a:ext cx="1371600" cy="762000"/>
          </a:xfrm>
          <a:prstGeom prst="can">
            <a:avLst>
              <a:gd name="adj" fmla="val 43620"/>
            </a:avLst>
          </a:prstGeom>
          <a:solidFill>
            <a:schemeClr val="tx2"/>
          </a:solidFill>
          <a:ln w="9525">
            <a:noFill/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Calibri" charset="0"/>
              </a:rPr>
              <a:t>Packet</a:t>
            </a:r>
          </a:p>
          <a:p>
            <a:pPr algn="ctr"/>
            <a:r>
              <a:rPr lang="en-US">
                <a:solidFill>
                  <a:schemeClr val="bg1"/>
                </a:solidFill>
                <a:latin typeface="Calibri" charset="0"/>
              </a:rPr>
              <a:t>Forwarding </a:t>
            </a:r>
          </a:p>
          <a:p>
            <a:pPr algn="ctr"/>
            <a:endParaRPr lang="en-US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36" name="AutoShape 7"/>
          <p:cNvSpPr>
            <a:spLocks noChangeArrowheads="1"/>
          </p:cNvSpPr>
          <p:nvPr/>
        </p:nvSpPr>
        <p:spPr bwMode="auto">
          <a:xfrm>
            <a:off x="2646363" y="3635375"/>
            <a:ext cx="1371600" cy="762000"/>
          </a:xfrm>
          <a:prstGeom prst="can">
            <a:avLst>
              <a:gd name="adj" fmla="val 43620"/>
            </a:avLst>
          </a:prstGeom>
          <a:solidFill>
            <a:schemeClr val="tx2"/>
          </a:solidFill>
          <a:ln w="9525">
            <a:noFill/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Calibri" charset="0"/>
              </a:rPr>
              <a:t>Packet</a:t>
            </a:r>
          </a:p>
          <a:p>
            <a:pPr algn="ctr"/>
            <a:r>
              <a:rPr lang="en-US">
                <a:solidFill>
                  <a:schemeClr val="bg1"/>
                </a:solidFill>
                <a:latin typeface="Calibri" charset="0"/>
              </a:rPr>
              <a:t>Forwarding </a:t>
            </a:r>
          </a:p>
          <a:p>
            <a:pPr algn="ctr"/>
            <a:endParaRPr lang="en-US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37" name="AutoShape 7"/>
          <p:cNvSpPr>
            <a:spLocks noChangeArrowheads="1"/>
          </p:cNvSpPr>
          <p:nvPr/>
        </p:nvSpPr>
        <p:spPr bwMode="auto">
          <a:xfrm>
            <a:off x="4818063" y="4883150"/>
            <a:ext cx="1371600" cy="762000"/>
          </a:xfrm>
          <a:prstGeom prst="can">
            <a:avLst>
              <a:gd name="adj" fmla="val 43620"/>
            </a:avLst>
          </a:prstGeom>
          <a:solidFill>
            <a:schemeClr val="tx2"/>
          </a:solidFill>
          <a:ln w="9525">
            <a:noFill/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Calibri" charset="0"/>
              </a:rPr>
              <a:t>Packet</a:t>
            </a:r>
          </a:p>
          <a:p>
            <a:pPr algn="ctr"/>
            <a:r>
              <a:rPr lang="en-US">
                <a:solidFill>
                  <a:schemeClr val="bg1"/>
                </a:solidFill>
                <a:latin typeface="Calibri" charset="0"/>
              </a:rPr>
              <a:t>Forwarding </a:t>
            </a:r>
          </a:p>
          <a:p>
            <a:pPr algn="ctr"/>
            <a:endParaRPr lang="en-US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38" name="AutoShape 7"/>
          <p:cNvSpPr>
            <a:spLocks noChangeArrowheads="1"/>
          </p:cNvSpPr>
          <p:nvPr/>
        </p:nvSpPr>
        <p:spPr bwMode="auto">
          <a:xfrm>
            <a:off x="6799263" y="4016375"/>
            <a:ext cx="1371600" cy="762000"/>
          </a:xfrm>
          <a:prstGeom prst="can">
            <a:avLst>
              <a:gd name="adj" fmla="val 43620"/>
            </a:avLst>
          </a:prstGeom>
          <a:solidFill>
            <a:schemeClr val="tx2"/>
          </a:solidFill>
          <a:ln w="9525">
            <a:noFill/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Calibri" charset="0"/>
              </a:rPr>
              <a:t>Packet</a:t>
            </a:r>
          </a:p>
          <a:p>
            <a:pPr algn="ctr"/>
            <a:r>
              <a:rPr lang="en-US">
                <a:solidFill>
                  <a:schemeClr val="bg1"/>
                </a:solidFill>
                <a:latin typeface="Calibri" charset="0"/>
              </a:rPr>
              <a:t>Forwarding </a:t>
            </a:r>
          </a:p>
          <a:p>
            <a:pPr algn="ctr"/>
            <a:endParaRPr lang="en-US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13800-9833-F549-80FC-C3497A40B0B4}" type="slidenum">
              <a:rPr lang="en-US" smtClean="0"/>
              <a:t>27</a:t>
            </a:fld>
            <a:endParaRPr lang="en-US"/>
          </a:p>
        </p:txBody>
      </p:sp>
      <p:grpSp>
        <p:nvGrpSpPr>
          <p:cNvPr id="39" name="Group 120"/>
          <p:cNvGrpSpPr>
            <a:grpSpLocks/>
          </p:cNvGrpSpPr>
          <p:nvPr/>
        </p:nvGrpSpPr>
        <p:grpSpPr bwMode="auto">
          <a:xfrm>
            <a:off x="6542155" y="1116347"/>
            <a:ext cx="2720356" cy="1530025"/>
            <a:chOff x="6549369" y="-1155561"/>
            <a:chExt cx="2483942" cy="1528582"/>
          </a:xfrm>
        </p:grpSpPr>
        <p:sp>
          <p:nvSpPr>
            <p:cNvPr id="45" name="TextBox 103"/>
            <p:cNvSpPr txBox="1">
              <a:spLocks noChangeArrowheads="1"/>
            </p:cNvSpPr>
            <p:nvPr/>
          </p:nvSpPr>
          <p:spPr bwMode="auto">
            <a:xfrm>
              <a:off x="6808524" y="-1155561"/>
              <a:ext cx="2224787" cy="11991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dirty="0">
                  <a:latin typeface="+mj-lt"/>
                </a:rPr>
                <a:t>D</a:t>
              </a:r>
              <a:r>
                <a:rPr lang="en-US" dirty="0">
                  <a:solidFill>
                    <a:schemeClr val="tx1"/>
                  </a:solidFill>
                  <a:latin typeface="+mj-lt"/>
                  <a:ea typeface="+mn-ea"/>
                  <a:cs typeface="+mn-cs"/>
                </a:rPr>
                <a:t>istributed system, </a:t>
              </a:r>
            </a:p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+mj-lt"/>
                  <a:ea typeface="+mn-ea"/>
                  <a:cs typeface="+mn-cs"/>
                </a:rPr>
                <a:t>running on servers</a:t>
              </a:r>
            </a:p>
            <a:p>
              <a:pPr marL="0" lvl="1" algn="ctr">
                <a:defRPr/>
              </a:pPr>
              <a:r>
                <a:rPr lang="en-US" dirty="0">
                  <a:latin typeface="+mj-lt"/>
                </a:rPr>
                <a:t> [</a:t>
              </a:r>
              <a:r>
                <a:rPr lang="en-US" dirty="0">
                  <a:solidFill>
                    <a:srgbClr val="800000"/>
                  </a:solidFill>
                  <a:latin typeface="Calibri" charset="0"/>
                  <a:ea typeface="ＭＳ Ｐゴシック" charset="0"/>
                </a:rPr>
                <a:t>NOX, ONIX, Floodlight, ONOS, … + more]</a:t>
              </a:r>
            </a:p>
          </p:txBody>
        </p:sp>
        <p:cxnSp>
          <p:nvCxnSpPr>
            <p:cNvPr id="49" name="Straight Arrow Connector 48"/>
            <p:cNvCxnSpPr>
              <a:cxnSpLocks noChangeShapeType="1"/>
            </p:cNvCxnSpPr>
            <p:nvPr/>
          </p:nvCxnSpPr>
          <p:spPr bwMode="auto">
            <a:xfrm flipH="1">
              <a:off x="6549369" y="-660028"/>
              <a:ext cx="500155" cy="1033049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arrow" w="med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</p:grpSp>
      <p:grpSp>
        <p:nvGrpSpPr>
          <p:cNvPr id="10" name="Group 9"/>
          <p:cNvGrpSpPr/>
          <p:nvPr/>
        </p:nvGrpSpPr>
        <p:grpSpPr>
          <a:xfrm>
            <a:off x="110433" y="1066800"/>
            <a:ext cx="5985567" cy="1828800"/>
            <a:chOff x="110433" y="1066800"/>
            <a:chExt cx="5985567" cy="1828800"/>
          </a:xfrm>
        </p:grpSpPr>
        <p:grpSp>
          <p:nvGrpSpPr>
            <p:cNvPr id="2" name="Group 64"/>
            <p:cNvGrpSpPr/>
            <p:nvPr/>
          </p:nvGrpSpPr>
          <p:grpSpPr>
            <a:xfrm>
              <a:off x="5257800" y="2286000"/>
              <a:ext cx="838200" cy="609600"/>
              <a:chOff x="7848600" y="1752600"/>
              <a:chExt cx="1143000" cy="838200"/>
            </a:xfrm>
            <a:solidFill>
              <a:schemeClr val="bg1"/>
            </a:solidFill>
          </p:grpSpPr>
          <p:sp>
            <p:nvSpPr>
              <p:cNvPr id="33" name="Oval 32"/>
              <p:cNvSpPr/>
              <p:nvPr/>
            </p:nvSpPr>
            <p:spPr>
              <a:xfrm>
                <a:off x="8001000" y="1981200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8382000" y="1752600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8382000" y="2362200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8763000" y="2057400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7848600" y="2362200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7" name="Straight Connector 46"/>
              <p:cNvCxnSpPr>
                <a:stCxn id="33" idx="7"/>
                <a:endCxn id="40" idx="3"/>
              </p:cNvCxnSpPr>
              <p:nvPr/>
            </p:nvCxnSpPr>
            <p:spPr>
              <a:xfrm rot="5400000" flipH="1" flipV="1">
                <a:off x="8272322" y="1871522"/>
                <a:ext cx="66956" cy="219356"/>
              </a:xfrm>
              <a:prstGeom prst="line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>
                <a:stCxn id="43" idx="0"/>
                <a:endCxn id="33" idx="3"/>
              </p:cNvCxnSpPr>
              <p:nvPr/>
            </p:nvCxnSpPr>
            <p:spPr>
              <a:xfrm rot="5400000" flipH="1" flipV="1">
                <a:off x="7905750" y="2233472"/>
                <a:ext cx="185878" cy="71578"/>
              </a:xfrm>
              <a:prstGeom prst="line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>
                <a:stCxn id="43" idx="7"/>
                <a:endCxn id="40" idx="4"/>
              </p:cNvCxnSpPr>
              <p:nvPr/>
            </p:nvCxnSpPr>
            <p:spPr>
              <a:xfrm rot="5400000" flipH="1" flipV="1">
                <a:off x="8062772" y="1962150"/>
                <a:ext cx="414478" cy="452578"/>
              </a:xfrm>
              <a:prstGeom prst="line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>
                <a:stCxn id="43" idx="5"/>
                <a:endCxn id="41" idx="3"/>
              </p:cNvCxnSpPr>
              <p:nvPr/>
            </p:nvCxnSpPr>
            <p:spPr>
              <a:xfrm rot="16200000" flipH="1">
                <a:off x="8229600" y="2371444"/>
                <a:ext cx="1588" cy="371756"/>
              </a:xfrm>
              <a:prstGeom prst="line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>
                <a:stCxn id="40" idx="4"/>
                <a:endCxn id="42" idx="1"/>
              </p:cNvCxnSpPr>
              <p:nvPr/>
            </p:nvCxnSpPr>
            <p:spPr>
              <a:xfrm rot="16200000" flipH="1">
                <a:off x="8591550" y="1885950"/>
                <a:ext cx="109678" cy="300178"/>
              </a:xfrm>
              <a:prstGeom prst="line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>
                <a:stCxn id="41" idx="6"/>
                <a:endCxn id="42" idx="3"/>
              </p:cNvCxnSpPr>
              <p:nvPr/>
            </p:nvCxnSpPr>
            <p:spPr>
              <a:xfrm flipV="1">
                <a:off x="8610600" y="2252522"/>
                <a:ext cx="185878" cy="223978"/>
              </a:xfrm>
              <a:prstGeom prst="line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121"/>
            <p:cNvGrpSpPr>
              <a:grpSpLocks/>
            </p:cNvGrpSpPr>
            <p:nvPr/>
          </p:nvGrpSpPr>
          <p:grpSpPr bwMode="auto">
            <a:xfrm>
              <a:off x="110433" y="1066800"/>
              <a:ext cx="5680767" cy="1133475"/>
              <a:chOff x="111026" y="103780"/>
              <a:chExt cx="5680721" cy="1132821"/>
            </a:xfrm>
          </p:grpSpPr>
          <p:cxnSp>
            <p:nvCxnSpPr>
              <p:cNvPr id="54" name="Straight Connector 53"/>
              <p:cNvCxnSpPr>
                <a:cxnSpLocks noChangeShapeType="1"/>
              </p:cNvCxnSpPr>
              <p:nvPr/>
            </p:nvCxnSpPr>
            <p:spPr bwMode="auto">
              <a:xfrm>
                <a:off x="1757617" y="1236601"/>
                <a:ext cx="403413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prstDash val="sysDash"/>
                <a:round/>
                <a:headEnd/>
                <a:tailEnd/>
              </a:ln>
              <a:effectLst>
                <a:outerShdw dist="20000" dir="5400000" rotWithShape="0">
                  <a:srgbClr val="808080">
                    <a:alpha val="37999"/>
                  </a:srgbClr>
                </a:outerShdw>
              </a:effectLst>
            </p:spPr>
          </p:cxnSp>
          <p:sp>
            <p:nvSpPr>
              <p:cNvPr id="56" name="TextBox 109"/>
              <p:cNvSpPr txBox="1">
                <a:spLocks noChangeArrowheads="1"/>
              </p:cNvSpPr>
              <p:nvPr/>
            </p:nvSpPr>
            <p:spPr bwMode="auto">
              <a:xfrm>
                <a:off x="111026" y="103780"/>
                <a:ext cx="4218575" cy="3691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2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solidFill>
                      <a:schemeClr val="tx1"/>
                    </a:solidFill>
                    <a:latin typeface="Calibri" charset="0"/>
                    <a:cs typeface="ＭＳ Ｐゴシック" charset="0"/>
                  </a:rPr>
                  <a:t>Consistent, up-to-date global network view</a:t>
                </a:r>
              </a:p>
            </p:txBody>
          </p:sp>
          <p:cxnSp>
            <p:nvCxnSpPr>
              <p:cNvPr id="58" name="Straight Connector 57"/>
              <p:cNvCxnSpPr>
                <a:cxnSpLocks noChangeShapeType="1"/>
              </p:cNvCxnSpPr>
              <p:nvPr/>
            </p:nvCxnSpPr>
            <p:spPr bwMode="auto">
              <a:xfrm rot="16200000" flipV="1">
                <a:off x="1153813" y="631211"/>
                <a:ext cx="826611" cy="380997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prstDash val="sysDash"/>
                <a:round/>
                <a:headEnd/>
                <a:tailEnd/>
              </a:ln>
              <a:effectLst>
                <a:outerShdw dist="20000" dir="5400000" rotWithShape="0">
                  <a:srgbClr val="808080">
                    <a:alpha val="37999"/>
                  </a:srgbClr>
                </a:outerShdw>
              </a:effectLst>
            </p:spPr>
          </p:cxnSp>
        </p:grpSp>
      </p:grpSp>
      <p:sp>
        <p:nvSpPr>
          <p:cNvPr id="68" name="Rounded Rectangle 67"/>
          <p:cNvSpPr/>
          <p:nvPr/>
        </p:nvSpPr>
        <p:spPr>
          <a:xfrm>
            <a:off x="1846810" y="1484839"/>
            <a:ext cx="1399973" cy="59535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err="1">
                <a:solidFill>
                  <a:srgbClr val="000000"/>
                </a:solidFill>
              </a:rPr>
              <a:t>Dijkstra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69" name="Rounded Rectangle 4"/>
          <p:cNvSpPr/>
          <p:nvPr/>
        </p:nvSpPr>
        <p:spPr>
          <a:xfrm>
            <a:off x="3521928" y="1484839"/>
            <a:ext cx="1458682" cy="59535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>
                <a:solidFill>
                  <a:srgbClr val="000000"/>
                </a:solidFill>
                <a:latin typeface="Arial" pitchFamily="34" charset="0"/>
              </a:rPr>
              <a:t>TE</a:t>
            </a:r>
          </a:p>
        </p:txBody>
      </p:sp>
      <p:sp>
        <p:nvSpPr>
          <p:cNvPr id="72" name="Rounded Rectangle 4"/>
          <p:cNvSpPr/>
          <p:nvPr/>
        </p:nvSpPr>
        <p:spPr>
          <a:xfrm>
            <a:off x="5203869" y="1484839"/>
            <a:ext cx="1543694" cy="59535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>
                <a:solidFill>
                  <a:srgbClr val="000000"/>
                </a:solidFill>
                <a:latin typeface="Arial" pitchFamily="34" charset="0"/>
              </a:rPr>
              <a:t>ACL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833565" y="1504723"/>
            <a:ext cx="4911796" cy="595356"/>
            <a:chOff x="1833565" y="1504723"/>
            <a:chExt cx="4911796" cy="595356"/>
          </a:xfrm>
        </p:grpSpPr>
        <p:sp>
          <p:nvSpPr>
            <p:cNvPr id="74" name="Rounded Rectangle 73"/>
            <p:cNvSpPr/>
            <p:nvPr/>
          </p:nvSpPr>
          <p:spPr>
            <a:xfrm>
              <a:off x="1833565" y="1504723"/>
              <a:ext cx="1485967" cy="595356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>
                  <a:solidFill>
                    <a:srgbClr val="000000"/>
                  </a:solidFill>
                  <a:latin typeface="Arial"/>
                  <a:cs typeface="Arial"/>
                </a:rPr>
                <a:t>Control Program 1</a:t>
              </a:r>
            </a:p>
          </p:txBody>
        </p:sp>
        <p:sp>
          <p:nvSpPr>
            <p:cNvPr id="76" name="Rounded Rectangle 4"/>
            <p:cNvSpPr/>
            <p:nvPr/>
          </p:nvSpPr>
          <p:spPr>
            <a:xfrm>
              <a:off x="3519726" y="1504723"/>
              <a:ext cx="1458682" cy="595356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>
                  <a:solidFill>
                    <a:srgbClr val="000000"/>
                  </a:solidFill>
                  <a:latin typeface="Arial" pitchFamily="34" charset="0"/>
                </a:rPr>
                <a:t>Control Program 2</a:t>
              </a:r>
            </a:p>
          </p:txBody>
        </p:sp>
        <p:sp>
          <p:nvSpPr>
            <p:cNvPr id="77" name="Rounded Rectangle 4"/>
            <p:cNvSpPr/>
            <p:nvPr/>
          </p:nvSpPr>
          <p:spPr>
            <a:xfrm>
              <a:off x="5201667" y="1504723"/>
              <a:ext cx="1543694" cy="595356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>
                  <a:solidFill>
                    <a:srgbClr val="000000"/>
                  </a:solidFill>
                  <a:latin typeface="Arial" pitchFamily="34" charset="0"/>
                </a:rPr>
                <a:t>Control Program 3</a:t>
              </a:r>
            </a:p>
          </p:txBody>
        </p:sp>
      </p:grpSp>
      <p:grpSp>
        <p:nvGrpSpPr>
          <p:cNvPr id="78" name="Group 119"/>
          <p:cNvGrpSpPr>
            <a:grpSpLocks/>
          </p:cNvGrpSpPr>
          <p:nvPr/>
        </p:nvGrpSpPr>
        <p:grpSpPr bwMode="auto">
          <a:xfrm>
            <a:off x="3524884" y="2928187"/>
            <a:ext cx="4532243" cy="750034"/>
            <a:chOff x="3639169" y="1720098"/>
            <a:chExt cx="4532457" cy="511559"/>
          </a:xfrm>
        </p:grpSpPr>
        <p:sp>
          <p:nvSpPr>
            <p:cNvPr id="80" name="Right Brace 79"/>
            <p:cNvSpPr>
              <a:spLocks/>
            </p:cNvSpPr>
            <p:nvPr/>
          </p:nvSpPr>
          <p:spPr bwMode="auto">
            <a:xfrm>
              <a:off x="3639169" y="1720098"/>
              <a:ext cx="211147" cy="511559"/>
            </a:xfrm>
            <a:prstGeom prst="rightBrace">
              <a:avLst>
                <a:gd name="adj1" fmla="val 31523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68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  <a:latin typeface="+mj-lt"/>
                <a:ea typeface="+mn-ea"/>
                <a:cs typeface="+mn-cs"/>
              </a:endParaRPr>
            </a:p>
          </p:txBody>
        </p:sp>
        <p:sp>
          <p:nvSpPr>
            <p:cNvPr id="81" name="TextBox 101"/>
            <p:cNvSpPr txBox="1">
              <a:spLocks noChangeArrowheads="1"/>
            </p:cNvSpPr>
            <p:nvPr/>
          </p:nvSpPr>
          <p:spPr bwMode="auto">
            <a:xfrm>
              <a:off x="3861360" y="1810482"/>
              <a:ext cx="4310266" cy="25228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2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schemeClr val="tx1"/>
                  </a:solidFill>
                  <a:latin typeface="Calibri" charset="0"/>
                  <a:cs typeface="ＭＳ Ｐゴシック" charset="0"/>
                </a:rPr>
                <a:t>Open interface to packet forwarding</a:t>
              </a:r>
            </a:p>
          </p:txBody>
        </p:sp>
      </p:grpSp>
      <p:grpSp>
        <p:nvGrpSpPr>
          <p:cNvPr id="82" name="Group 39"/>
          <p:cNvGrpSpPr>
            <a:grpSpLocks/>
          </p:cNvGrpSpPr>
          <p:nvPr/>
        </p:nvGrpSpPr>
        <p:grpSpPr bwMode="auto">
          <a:xfrm>
            <a:off x="4458265" y="3335339"/>
            <a:ext cx="1844675" cy="739775"/>
            <a:chOff x="4809596" y="3324225"/>
            <a:chExt cx="1432560" cy="592669"/>
          </a:xfrm>
        </p:grpSpPr>
        <p:sp>
          <p:nvSpPr>
            <p:cNvPr id="83" name="Rectangle 82"/>
            <p:cNvSpPr/>
            <p:nvPr/>
          </p:nvSpPr>
          <p:spPr>
            <a:xfrm>
              <a:off x="5443276" y="3384001"/>
              <a:ext cx="118353" cy="5328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84" name="Picture 31" descr="OpenFlow-Logo-Medium.tif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9596" y="3324225"/>
              <a:ext cx="1432560" cy="53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01763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Straight Connector 75"/>
          <p:cNvCxnSpPr>
            <a:cxnSpLocks noChangeShapeType="1"/>
            <a:endCxn id="74" idx="0"/>
          </p:cNvCxnSpPr>
          <p:nvPr/>
        </p:nvCxnSpPr>
        <p:spPr bwMode="auto">
          <a:xfrm rot="5400000">
            <a:off x="3181350" y="3714750"/>
            <a:ext cx="2133600" cy="381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5" name="Rounded Rectangle 4"/>
          <p:cNvSpPr/>
          <p:nvPr/>
        </p:nvSpPr>
        <p:spPr>
          <a:xfrm>
            <a:off x="1065212" y="1637376"/>
            <a:ext cx="2514600" cy="49203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Control Program A</a:t>
            </a:r>
          </a:p>
        </p:txBody>
      </p:sp>
      <p:cxnSp>
        <p:nvCxnSpPr>
          <p:cNvPr id="44" name="Straight Connector 43"/>
          <p:cNvCxnSpPr>
            <a:cxnSpLocks noChangeShapeType="1"/>
            <a:stCxn id="34" idx="1"/>
          </p:cNvCxnSpPr>
          <p:nvPr/>
        </p:nvCxnSpPr>
        <p:spPr bwMode="auto">
          <a:xfrm rot="5400000" flipH="1" flipV="1">
            <a:off x="606425" y="4194175"/>
            <a:ext cx="122555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46" name="Straight Connector 45"/>
          <p:cNvCxnSpPr>
            <a:cxnSpLocks noChangeShapeType="1"/>
          </p:cNvCxnSpPr>
          <p:nvPr/>
        </p:nvCxnSpPr>
        <p:spPr bwMode="auto">
          <a:xfrm>
            <a:off x="1981200" y="4114800"/>
            <a:ext cx="2590800" cy="19050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67" name="Rounded Rectangle 66"/>
          <p:cNvSpPr/>
          <p:nvPr/>
        </p:nvSpPr>
        <p:spPr>
          <a:xfrm>
            <a:off x="3649663" y="1634179"/>
            <a:ext cx="2520950" cy="49203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Control Program B</a:t>
            </a:r>
          </a:p>
        </p:txBody>
      </p:sp>
      <p:cxnSp>
        <p:nvCxnSpPr>
          <p:cNvPr id="70" name="Straight Connector 69"/>
          <p:cNvCxnSpPr>
            <a:cxnSpLocks noChangeShapeType="1"/>
          </p:cNvCxnSpPr>
          <p:nvPr/>
        </p:nvCxnSpPr>
        <p:spPr bwMode="auto">
          <a:xfrm rot="16200000" flipH="1">
            <a:off x="-988219" y="4034632"/>
            <a:ext cx="2776537" cy="0"/>
          </a:xfrm>
          <a:prstGeom prst="line">
            <a:avLst/>
          </a:prstGeom>
          <a:noFill/>
          <a:ln w="25400">
            <a:solidFill>
              <a:schemeClr val="accent1"/>
            </a:solidFill>
            <a:prstDash val="dot"/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71" name="Straight Connector 70"/>
          <p:cNvCxnSpPr>
            <a:cxnSpLocks noChangeShapeType="1"/>
          </p:cNvCxnSpPr>
          <p:nvPr/>
        </p:nvCxnSpPr>
        <p:spPr bwMode="auto">
          <a:xfrm rot="5400000">
            <a:off x="1258887" y="3236913"/>
            <a:ext cx="989013" cy="1588"/>
          </a:xfrm>
          <a:prstGeom prst="line">
            <a:avLst/>
          </a:prstGeom>
          <a:noFill/>
          <a:ln w="25400">
            <a:solidFill>
              <a:schemeClr val="accent1"/>
            </a:solidFill>
            <a:prstDash val="dot"/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73" name="Straight Connector 72"/>
          <p:cNvCxnSpPr>
            <a:cxnSpLocks noChangeShapeType="1"/>
            <a:endCxn id="37" idx="1"/>
          </p:cNvCxnSpPr>
          <p:nvPr/>
        </p:nvCxnSpPr>
        <p:spPr bwMode="auto">
          <a:xfrm rot="5400000">
            <a:off x="3505201" y="4114800"/>
            <a:ext cx="3048000" cy="3175"/>
          </a:xfrm>
          <a:prstGeom prst="line">
            <a:avLst/>
          </a:prstGeom>
          <a:noFill/>
          <a:ln w="25400">
            <a:solidFill>
              <a:schemeClr val="accent1"/>
            </a:solidFill>
            <a:prstDash val="dot"/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79" name="Rounded Rectangle 78"/>
          <p:cNvSpPr/>
          <p:nvPr/>
        </p:nvSpPr>
        <p:spPr>
          <a:xfrm>
            <a:off x="286279" y="2229446"/>
            <a:ext cx="6663266" cy="818554"/>
          </a:xfrm>
          <a:prstGeom prst="roundRect">
            <a:avLst/>
          </a:prstGeom>
          <a:gradFill>
            <a:gsLst>
              <a:gs pos="0">
                <a:srgbClr val="FF0000"/>
              </a:gs>
              <a:gs pos="100000">
                <a:srgbClr val="F7545C"/>
              </a:gs>
            </a:gsLst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>
                <a:solidFill>
                  <a:srgbClr val="FFFFFF"/>
                </a:solidFill>
                <a:latin typeface="Arial" pitchFamily="34" charset="0"/>
              </a:rPr>
              <a:t>Network OS</a:t>
            </a:r>
          </a:p>
        </p:txBody>
      </p:sp>
      <p:sp>
        <p:nvSpPr>
          <p:cNvPr id="34" name="AutoShape 7"/>
          <p:cNvSpPr>
            <a:spLocks noChangeArrowheads="1"/>
          </p:cNvSpPr>
          <p:nvPr/>
        </p:nvSpPr>
        <p:spPr bwMode="auto">
          <a:xfrm>
            <a:off x="76200" y="5264150"/>
            <a:ext cx="1371600" cy="762000"/>
          </a:xfrm>
          <a:prstGeom prst="can">
            <a:avLst>
              <a:gd name="adj" fmla="val 43620"/>
            </a:avLst>
          </a:prstGeom>
          <a:solidFill>
            <a:schemeClr val="tx2"/>
          </a:solidFill>
          <a:ln>
            <a:noFill/>
          </a:ln>
          <a:effectLst>
            <a:outerShdw blurRad="63500" dist="38099" dir="2700000" algn="ctr" rotWithShape="0">
              <a:schemeClr val="bg2">
                <a:alpha val="74997"/>
              </a:scheme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Packet</a:t>
            </a:r>
          </a:p>
          <a:p>
            <a:pPr algn="ctr">
              <a:defRPr/>
            </a:pPr>
            <a:r>
              <a:rPr lang="en-US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Forwarding </a:t>
            </a:r>
          </a:p>
          <a:p>
            <a:pPr algn="ctr">
              <a:defRPr/>
            </a:pPr>
            <a:endParaRPr lang="en-US">
              <a:solidFill>
                <a:schemeClr val="bg1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36" name="AutoShape 7"/>
          <p:cNvSpPr>
            <a:spLocks noChangeArrowheads="1"/>
          </p:cNvSpPr>
          <p:nvPr/>
        </p:nvSpPr>
        <p:spPr bwMode="auto">
          <a:xfrm>
            <a:off x="1066800" y="3581400"/>
            <a:ext cx="1371600" cy="762000"/>
          </a:xfrm>
          <a:prstGeom prst="can">
            <a:avLst>
              <a:gd name="adj" fmla="val 43620"/>
            </a:avLst>
          </a:prstGeom>
          <a:solidFill>
            <a:schemeClr val="tx2"/>
          </a:solidFill>
          <a:ln>
            <a:noFill/>
          </a:ln>
          <a:effectLst>
            <a:outerShdw blurRad="63500" dist="38099" dir="2700000" algn="ctr" rotWithShape="0">
              <a:schemeClr val="bg2">
                <a:alpha val="74997"/>
              </a:scheme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Packet</a:t>
            </a:r>
          </a:p>
          <a:p>
            <a:pPr algn="ctr">
              <a:defRPr/>
            </a:pPr>
            <a:r>
              <a:rPr lang="en-US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Forwarding </a:t>
            </a:r>
          </a:p>
          <a:p>
            <a:pPr algn="ctr">
              <a:defRPr/>
            </a:pPr>
            <a:endParaRPr lang="en-US">
              <a:solidFill>
                <a:schemeClr val="bg1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37" name="AutoShape 7"/>
          <p:cNvSpPr>
            <a:spLocks noChangeArrowheads="1"/>
          </p:cNvSpPr>
          <p:nvPr/>
        </p:nvSpPr>
        <p:spPr bwMode="auto">
          <a:xfrm>
            <a:off x="4343400" y="5638800"/>
            <a:ext cx="1371600" cy="762000"/>
          </a:xfrm>
          <a:prstGeom prst="can">
            <a:avLst>
              <a:gd name="adj" fmla="val 43620"/>
            </a:avLst>
          </a:prstGeom>
          <a:solidFill>
            <a:schemeClr val="tx2"/>
          </a:solidFill>
          <a:ln>
            <a:noFill/>
          </a:ln>
          <a:effectLst>
            <a:outerShdw blurRad="63500" dist="38099" dir="2700000" algn="ctr" rotWithShape="0">
              <a:schemeClr val="bg2">
                <a:alpha val="74997"/>
              </a:scheme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Packet</a:t>
            </a:r>
          </a:p>
          <a:p>
            <a:pPr algn="ctr">
              <a:defRPr/>
            </a:pPr>
            <a:r>
              <a:rPr lang="en-US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Forwarding </a:t>
            </a:r>
          </a:p>
          <a:p>
            <a:pPr algn="ctr">
              <a:defRPr/>
            </a:pPr>
            <a:endParaRPr lang="en-US">
              <a:solidFill>
                <a:schemeClr val="bg1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grpSp>
        <p:nvGrpSpPr>
          <p:cNvPr id="2" name="Group 64"/>
          <p:cNvGrpSpPr/>
          <p:nvPr/>
        </p:nvGrpSpPr>
        <p:grpSpPr>
          <a:xfrm>
            <a:off x="4722812" y="2286000"/>
            <a:ext cx="838200" cy="609600"/>
            <a:chOff x="7848600" y="1752600"/>
            <a:chExt cx="1143000" cy="838200"/>
          </a:xfrm>
          <a:solidFill>
            <a:schemeClr val="bg1"/>
          </a:solidFill>
        </p:grpSpPr>
        <p:sp>
          <p:nvSpPr>
            <p:cNvPr id="33" name="Oval 32"/>
            <p:cNvSpPr/>
            <p:nvPr/>
          </p:nvSpPr>
          <p:spPr>
            <a:xfrm>
              <a:off x="8001000" y="1981200"/>
              <a:ext cx="228600" cy="228600"/>
            </a:xfrm>
            <a:prstGeom prst="ellips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8382000" y="1752600"/>
              <a:ext cx="228600" cy="228600"/>
            </a:xfrm>
            <a:prstGeom prst="ellips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8382000" y="2362200"/>
              <a:ext cx="228600" cy="228600"/>
            </a:xfrm>
            <a:prstGeom prst="ellips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8763000" y="2057400"/>
              <a:ext cx="228600" cy="228600"/>
            </a:xfrm>
            <a:prstGeom prst="ellips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7848600" y="2362200"/>
              <a:ext cx="228600" cy="228600"/>
            </a:xfrm>
            <a:prstGeom prst="ellips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47" name="Straight Connector 46"/>
            <p:cNvCxnSpPr>
              <a:stCxn id="33" idx="7"/>
              <a:endCxn id="40" idx="3"/>
            </p:cNvCxnSpPr>
            <p:nvPr/>
          </p:nvCxnSpPr>
          <p:spPr>
            <a:xfrm rot="5400000" flipH="1" flipV="1">
              <a:off x="8272322" y="1871522"/>
              <a:ext cx="66956" cy="219356"/>
            </a:xfrm>
            <a:prstGeom prst="lin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43" idx="0"/>
              <a:endCxn id="33" idx="3"/>
            </p:cNvCxnSpPr>
            <p:nvPr/>
          </p:nvCxnSpPr>
          <p:spPr>
            <a:xfrm rot="5400000" flipH="1" flipV="1">
              <a:off x="7905750" y="2233472"/>
              <a:ext cx="185878" cy="71578"/>
            </a:xfrm>
            <a:prstGeom prst="lin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43" idx="7"/>
              <a:endCxn id="40" idx="4"/>
            </p:cNvCxnSpPr>
            <p:nvPr/>
          </p:nvCxnSpPr>
          <p:spPr>
            <a:xfrm rot="5400000" flipH="1" flipV="1">
              <a:off x="8062772" y="1962150"/>
              <a:ext cx="414478" cy="452578"/>
            </a:xfrm>
            <a:prstGeom prst="lin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43" idx="5"/>
              <a:endCxn id="41" idx="3"/>
            </p:cNvCxnSpPr>
            <p:nvPr/>
          </p:nvCxnSpPr>
          <p:spPr>
            <a:xfrm rot="16200000" flipH="1">
              <a:off x="8229600" y="2371444"/>
              <a:ext cx="1588" cy="371756"/>
            </a:xfrm>
            <a:prstGeom prst="lin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40" idx="4"/>
              <a:endCxn id="42" idx="1"/>
            </p:cNvCxnSpPr>
            <p:nvPr/>
          </p:nvCxnSpPr>
          <p:spPr>
            <a:xfrm rot="16200000" flipH="1">
              <a:off x="8591550" y="1885950"/>
              <a:ext cx="109678" cy="300178"/>
            </a:xfrm>
            <a:prstGeom prst="lin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41" idx="6"/>
              <a:endCxn id="42" idx="3"/>
            </p:cNvCxnSpPr>
            <p:nvPr/>
          </p:nvCxnSpPr>
          <p:spPr>
            <a:xfrm flipV="1">
              <a:off x="8610600" y="2252522"/>
              <a:ext cx="185878" cy="223978"/>
            </a:xfrm>
            <a:prstGeom prst="lin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Rectangle 73"/>
          <p:cNvSpPr>
            <a:spLocks noChangeArrowheads="1"/>
          </p:cNvSpPr>
          <p:nvPr/>
        </p:nvSpPr>
        <p:spPr bwMode="auto">
          <a:xfrm>
            <a:off x="3733800" y="4800600"/>
            <a:ext cx="990600" cy="1143000"/>
          </a:xfrm>
          <a:prstGeom prst="rect">
            <a:avLst/>
          </a:prstGeom>
          <a:gradFill rotWithShape="1">
            <a:gsLst>
              <a:gs pos="0">
                <a:srgbClr val="E6B9B8"/>
              </a:gs>
              <a:gs pos="100000">
                <a:srgbClr val="953735"/>
              </a:gs>
            </a:gsLst>
            <a:lin ang="5400000"/>
          </a:gra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Flow</a:t>
            </a:r>
          </a:p>
          <a:p>
            <a:pPr algn="ctr">
              <a:defRPr/>
            </a:pPr>
            <a:r>
              <a:rPr lang="en-US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Table(s)</a:t>
            </a: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4338638" y="3124200"/>
            <a:ext cx="3178175" cy="396875"/>
          </a:xfrm>
          <a:prstGeom prst="rect">
            <a:avLst/>
          </a:prstGeom>
          <a:solidFill>
            <a:schemeClr val="bg1">
              <a:alpha val="47058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ja-JP" altLang="en-US">
                <a:solidFill>
                  <a:schemeClr val="tx1"/>
                </a:solidFill>
                <a:cs typeface="ＭＳ Ｐゴシック" charset="0"/>
              </a:rPr>
              <a:t>“</a:t>
            </a:r>
            <a:r>
              <a:rPr lang="en-US">
                <a:solidFill>
                  <a:schemeClr val="tx1"/>
                </a:solidFill>
                <a:cs typeface="ＭＳ Ｐゴシック" charset="0"/>
              </a:rPr>
              <a:t>If header = </a:t>
            </a:r>
            <a:r>
              <a:rPr lang="en-US" sz="2000" b="1" i="1">
                <a:solidFill>
                  <a:srgbClr val="FF0000"/>
                </a:solidFill>
                <a:cs typeface="ＭＳ Ｐゴシック" charset="0"/>
              </a:rPr>
              <a:t>p</a:t>
            </a:r>
            <a:r>
              <a:rPr lang="en-US">
                <a:solidFill>
                  <a:schemeClr val="tx1"/>
                </a:solidFill>
                <a:cs typeface="ＭＳ Ｐゴシック" charset="0"/>
              </a:rPr>
              <a:t>, send to port 4</a:t>
            </a:r>
            <a:r>
              <a:rPr lang="ja-JP" altLang="en-US">
                <a:solidFill>
                  <a:schemeClr val="tx1"/>
                </a:solidFill>
                <a:cs typeface="ＭＳ Ｐゴシック" charset="0"/>
              </a:rPr>
              <a:t>”</a:t>
            </a:r>
            <a:endParaRPr lang="en-US">
              <a:solidFill>
                <a:schemeClr val="tx1"/>
              </a:solidFill>
              <a:cs typeface="ＭＳ Ｐゴシック" charset="0"/>
            </a:endParaRPr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4337050" y="4114800"/>
            <a:ext cx="2911475" cy="396875"/>
          </a:xfrm>
          <a:prstGeom prst="rect">
            <a:avLst/>
          </a:prstGeom>
          <a:solidFill>
            <a:schemeClr val="bg1">
              <a:alpha val="47058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ja-JP" altLang="en-US">
                <a:solidFill>
                  <a:schemeClr val="tx1"/>
                </a:solidFill>
                <a:cs typeface="ＭＳ Ｐゴシック" charset="0"/>
              </a:rPr>
              <a:t>“</a:t>
            </a:r>
            <a:r>
              <a:rPr lang="en-US">
                <a:solidFill>
                  <a:schemeClr val="tx1"/>
                </a:solidFill>
                <a:cs typeface="ＭＳ Ｐゴシック" charset="0"/>
              </a:rPr>
              <a:t>If header = </a:t>
            </a:r>
            <a:r>
              <a:rPr lang="en-US" sz="2000" b="1">
                <a:solidFill>
                  <a:srgbClr val="FF0000"/>
                </a:solidFill>
                <a:cs typeface="ＭＳ Ｐゴシック" charset="0"/>
              </a:rPr>
              <a:t>?</a:t>
            </a:r>
            <a:r>
              <a:rPr lang="en-US">
                <a:solidFill>
                  <a:schemeClr val="tx1"/>
                </a:solidFill>
                <a:cs typeface="ＭＳ Ｐゴシック" charset="0"/>
              </a:rPr>
              <a:t>, send to me</a:t>
            </a:r>
            <a:r>
              <a:rPr lang="ja-JP" altLang="en-US">
                <a:solidFill>
                  <a:schemeClr val="tx1"/>
                </a:solidFill>
                <a:cs typeface="ＭＳ Ｐゴシック" charset="0"/>
              </a:rPr>
              <a:t>”</a:t>
            </a:r>
            <a:endParaRPr lang="en-US">
              <a:solidFill>
                <a:schemeClr val="tx1"/>
              </a:solidFill>
              <a:cs typeface="ＭＳ Ｐゴシック" charset="0"/>
            </a:endParaRPr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4337050" y="3486150"/>
            <a:ext cx="4165600" cy="701675"/>
          </a:xfrm>
          <a:prstGeom prst="rect">
            <a:avLst/>
          </a:prstGeom>
          <a:solidFill>
            <a:schemeClr val="bg1">
              <a:alpha val="47058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ja-JP" altLang="en-US">
                <a:solidFill>
                  <a:schemeClr val="tx1"/>
                </a:solidFill>
                <a:cs typeface="ＭＳ Ｐゴシック" charset="0"/>
              </a:rPr>
              <a:t>“</a:t>
            </a:r>
            <a:r>
              <a:rPr lang="en-US">
                <a:solidFill>
                  <a:schemeClr val="tx1"/>
                </a:solidFill>
                <a:cs typeface="ＭＳ Ｐゴシック" charset="0"/>
              </a:rPr>
              <a:t>If header =</a:t>
            </a:r>
            <a:r>
              <a:rPr lang="en-US">
                <a:solidFill>
                  <a:srgbClr val="FF0000"/>
                </a:solidFill>
                <a:cs typeface="ＭＳ Ｐゴシック" charset="0"/>
              </a:rPr>
              <a:t> </a:t>
            </a:r>
            <a:r>
              <a:rPr lang="en-US" sz="2000" b="1" i="1">
                <a:solidFill>
                  <a:srgbClr val="FF0000"/>
                </a:solidFill>
                <a:cs typeface="ＭＳ Ｐゴシック" charset="0"/>
              </a:rPr>
              <a:t>q</a:t>
            </a:r>
            <a:r>
              <a:rPr lang="en-US">
                <a:solidFill>
                  <a:schemeClr val="tx1"/>
                </a:solidFill>
                <a:cs typeface="ＭＳ Ｐゴシック" charset="0"/>
              </a:rPr>
              <a:t>, overwrite header with </a:t>
            </a:r>
            <a:r>
              <a:rPr lang="en-US" sz="2000" b="1" i="1">
                <a:solidFill>
                  <a:srgbClr val="FF0000"/>
                </a:solidFill>
                <a:cs typeface="ＭＳ Ｐゴシック" charset="0"/>
              </a:rPr>
              <a:t>r</a:t>
            </a:r>
            <a:r>
              <a:rPr lang="en-US">
                <a:solidFill>
                  <a:schemeClr val="tx1"/>
                </a:solidFill>
                <a:cs typeface="ＭＳ Ｐゴシック" charset="0"/>
              </a:rPr>
              <a:t>, </a:t>
            </a:r>
            <a:br>
              <a:rPr lang="en-US">
                <a:solidFill>
                  <a:schemeClr val="tx1"/>
                </a:solidFill>
                <a:cs typeface="ＭＳ Ｐゴシック" charset="0"/>
              </a:rPr>
            </a:br>
            <a:r>
              <a:rPr lang="en-US">
                <a:solidFill>
                  <a:schemeClr val="tx1"/>
                </a:solidFill>
                <a:cs typeface="ＭＳ Ｐゴシック" charset="0"/>
              </a:rPr>
              <a:t>   add header </a:t>
            </a:r>
            <a:r>
              <a:rPr lang="en-US" sz="2000" b="1" i="1">
                <a:solidFill>
                  <a:srgbClr val="FF0000"/>
                </a:solidFill>
                <a:cs typeface="ＭＳ Ｐゴシック" charset="0"/>
              </a:rPr>
              <a:t>s</a:t>
            </a:r>
            <a:r>
              <a:rPr lang="en-US">
                <a:solidFill>
                  <a:schemeClr val="tx1"/>
                </a:solidFill>
                <a:cs typeface="ＭＳ Ｐゴシック" charset="0"/>
              </a:rPr>
              <a:t>, and send to ports 5,6</a:t>
            </a:r>
            <a:r>
              <a:rPr lang="ja-JP" altLang="en-US">
                <a:solidFill>
                  <a:schemeClr val="tx1"/>
                </a:solidFill>
                <a:cs typeface="ＭＳ Ｐゴシック" charset="0"/>
              </a:rPr>
              <a:t>”</a:t>
            </a:r>
            <a:endParaRPr lang="en-US">
              <a:solidFill>
                <a:schemeClr val="tx1"/>
              </a:solidFill>
              <a:cs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13800-9833-F549-80FC-C3497A40B0B4}" type="slidenum">
              <a:rPr lang="en-US" smtClean="0"/>
              <a:t>28</a:t>
            </a:fld>
            <a:endParaRPr lang="en-US"/>
          </a:p>
        </p:txBody>
      </p:sp>
      <p:sp>
        <p:nvSpPr>
          <p:cNvPr id="35" name="Title 31"/>
          <p:cNvSpPr txBox="1">
            <a:spLocks/>
          </p:cNvSpPr>
          <p:nvPr/>
        </p:nvSpPr>
        <p:spPr>
          <a:xfrm>
            <a:off x="457200" y="21865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0D49E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4000" dirty="0" err="1">
                <a:latin typeface="Calibri" charset="0"/>
                <a:ea typeface="ＭＳ Ｐゴシック" charset="0"/>
                <a:cs typeface="ＭＳ Ｐゴシック" charset="0"/>
              </a:rPr>
              <a:t>OpenFlow</a:t>
            </a:r>
            <a:endParaRPr lang="en-US" sz="40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940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6" dur="80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7" dur="80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80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3" dur="80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4" dur="80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80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0" dur="80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1" dur="80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80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32" grpId="0" animBg="1"/>
      <p:bldP spid="39" grpId="0" animBg="1"/>
      <p:bldP spid="4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object 2"/>
          <p:cNvSpPr>
            <a:spLocks noChangeArrowheads="1"/>
          </p:cNvSpPr>
          <p:nvPr/>
        </p:nvSpPr>
        <p:spPr bwMode="auto">
          <a:xfrm>
            <a:off x="2393950" y="4645025"/>
            <a:ext cx="1495425" cy="122872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it-IT">
              <a:solidFill>
                <a:schemeClr val="tx1"/>
              </a:solidFill>
              <a:latin typeface="Calibri" charset="0"/>
            </a:endParaRPr>
          </a:p>
        </p:txBody>
      </p:sp>
      <p:sp>
        <p:nvSpPr>
          <p:cNvPr id="27651" name="object 3"/>
          <p:cNvSpPr>
            <a:spLocks/>
          </p:cNvSpPr>
          <p:nvPr/>
        </p:nvSpPr>
        <p:spPr bwMode="auto">
          <a:xfrm>
            <a:off x="2444750" y="4678363"/>
            <a:ext cx="1393825" cy="1122362"/>
          </a:xfrm>
          <a:custGeom>
            <a:avLst/>
            <a:gdLst>
              <a:gd name="T0" fmla="*/ 0 w 1394460"/>
              <a:gd name="T1" fmla="*/ 1121157 h 1122679"/>
              <a:gd name="T2" fmla="*/ 1391307 w 1394460"/>
              <a:gd name="T3" fmla="*/ 0 h 1122679"/>
              <a:gd name="T4" fmla="*/ 0 60000 65536"/>
              <a:gd name="T5" fmla="*/ 0 60000 65536"/>
              <a:gd name="T6" fmla="*/ 0 w 1394460"/>
              <a:gd name="T7" fmla="*/ 0 h 1122679"/>
              <a:gd name="T8" fmla="*/ 1394460 w 1394460"/>
              <a:gd name="T9" fmla="*/ 1122679 h 112267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394460" h="1122679">
                <a:moveTo>
                  <a:pt x="0" y="1122425"/>
                </a:moveTo>
                <a:lnTo>
                  <a:pt x="1393844" y="0"/>
                </a:lnTo>
              </a:path>
            </a:pathLst>
          </a:custGeom>
          <a:noFill/>
          <a:ln w="25399">
            <a:solidFill>
              <a:srgbClr val="FC0028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27652" name="object 4"/>
          <p:cNvSpPr>
            <a:spLocks noChangeArrowheads="1"/>
          </p:cNvSpPr>
          <p:nvPr/>
        </p:nvSpPr>
        <p:spPr bwMode="auto">
          <a:xfrm>
            <a:off x="3965575" y="4529138"/>
            <a:ext cx="1204913" cy="84455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it-IT">
              <a:solidFill>
                <a:schemeClr val="tx1"/>
              </a:solidFill>
              <a:latin typeface="Calibri" charset="0"/>
            </a:endParaRPr>
          </a:p>
        </p:txBody>
      </p:sp>
      <p:sp>
        <p:nvSpPr>
          <p:cNvPr id="27653" name="object 5"/>
          <p:cNvSpPr>
            <a:spLocks/>
          </p:cNvSpPr>
          <p:nvPr/>
        </p:nvSpPr>
        <p:spPr bwMode="auto">
          <a:xfrm>
            <a:off x="4014788" y="4562475"/>
            <a:ext cx="1106487" cy="738188"/>
          </a:xfrm>
          <a:custGeom>
            <a:avLst/>
            <a:gdLst>
              <a:gd name="T0" fmla="*/ 0 w 1106804"/>
              <a:gd name="T1" fmla="*/ 0 h 738504"/>
              <a:gd name="T2" fmla="*/ 1105155 w 1106804"/>
              <a:gd name="T3" fmla="*/ 736983 h 738504"/>
              <a:gd name="T4" fmla="*/ 0 60000 65536"/>
              <a:gd name="T5" fmla="*/ 0 60000 65536"/>
              <a:gd name="T6" fmla="*/ 0 w 1106804"/>
              <a:gd name="T7" fmla="*/ 0 h 738504"/>
              <a:gd name="T8" fmla="*/ 1106804 w 1106804"/>
              <a:gd name="T9" fmla="*/ 738504 h 73850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106804" h="738504">
                <a:moveTo>
                  <a:pt x="0" y="0"/>
                </a:moveTo>
                <a:lnTo>
                  <a:pt x="1106423" y="738246"/>
                </a:lnTo>
              </a:path>
            </a:pathLst>
          </a:custGeom>
          <a:noFill/>
          <a:ln w="25399">
            <a:solidFill>
              <a:srgbClr val="FC0028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27654" name="object 6"/>
          <p:cNvSpPr>
            <a:spLocks noChangeArrowheads="1"/>
          </p:cNvSpPr>
          <p:nvPr/>
        </p:nvSpPr>
        <p:spPr bwMode="auto">
          <a:xfrm>
            <a:off x="4052888" y="5767388"/>
            <a:ext cx="1384300" cy="849312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it-IT">
              <a:solidFill>
                <a:schemeClr val="tx1"/>
              </a:solidFill>
              <a:latin typeface="Calibri" charset="0"/>
            </a:endParaRPr>
          </a:p>
        </p:txBody>
      </p:sp>
      <p:sp>
        <p:nvSpPr>
          <p:cNvPr id="27655" name="object 7"/>
          <p:cNvSpPr>
            <a:spLocks/>
          </p:cNvSpPr>
          <p:nvPr/>
        </p:nvSpPr>
        <p:spPr bwMode="auto">
          <a:xfrm>
            <a:off x="4102100" y="5800725"/>
            <a:ext cx="1285875" cy="742950"/>
          </a:xfrm>
          <a:custGeom>
            <a:avLst/>
            <a:gdLst>
              <a:gd name="T0" fmla="*/ 0 w 1286510"/>
              <a:gd name="T1" fmla="*/ 742949 h 742950"/>
              <a:gd name="T2" fmla="*/ 1283353 w 1286510"/>
              <a:gd name="T3" fmla="*/ 0 h 742950"/>
              <a:gd name="T4" fmla="*/ 0 60000 65536"/>
              <a:gd name="T5" fmla="*/ 0 60000 65536"/>
              <a:gd name="T6" fmla="*/ 0 w 1286510"/>
              <a:gd name="T7" fmla="*/ 0 h 742950"/>
              <a:gd name="T8" fmla="*/ 1286510 w 1286510"/>
              <a:gd name="T9" fmla="*/ 742950 h 74295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86510" h="742950">
                <a:moveTo>
                  <a:pt x="0" y="742949"/>
                </a:moveTo>
                <a:lnTo>
                  <a:pt x="1285890" y="0"/>
                </a:lnTo>
              </a:path>
            </a:pathLst>
          </a:custGeom>
          <a:noFill/>
          <a:ln w="25399">
            <a:solidFill>
              <a:srgbClr val="FC0028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27656" name="object 8"/>
          <p:cNvSpPr>
            <a:spLocks noChangeArrowheads="1"/>
          </p:cNvSpPr>
          <p:nvPr/>
        </p:nvSpPr>
        <p:spPr bwMode="auto">
          <a:xfrm>
            <a:off x="1871663" y="6243638"/>
            <a:ext cx="1490662" cy="37465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it-IT">
              <a:solidFill>
                <a:schemeClr val="tx1"/>
              </a:solidFill>
              <a:latin typeface="Calibri" charset="0"/>
            </a:endParaRPr>
          </a:p>
        </p:txBody>
      </p:sp>
      <p:sp>
        <p:nvSpPr>
          <p:cNvPr id="27657" name="object 9"/>
          <p:cNvSpPr>
            <a:spLocks/>
          </p:cNvSpPr>
          <p:nvPr/>
        </p:nvSpPr>
        <p:spPr bwMode="auto">
          <a:xfrm>
            <a:off x="1916113" y="6278563"/>
            <a:ext cx="1400175" cy="265112"/>
          </a:xfrm>
          <a:custGeom>
            <a:avLst/>
            <a:gdLst>
              <a:gd name="T0" fmla="*/ 0 w 1400175"/>
              <a:gd name="T1" fmla="*/ 0 h 265429"/>
              <a:gd name="T2" fmla="*/ 1400165 w 1400175"/>
              <a:gd name="T3" fmla="*/ 263851 h 265429"/>
              <a:gd name="T4" fmla="*/ 0 60000 65536"/>
              <a:gd name="T5" fmla="*/ 0 60000 65536"/>
              <a:gd name="T6" fmla="*/ 0 w 1400175"/>
              <a:gd name="T7" fmla="*/ 0 h 265429"/>
              <a:gd name="T8" fmla="*/ 1400175 w 1400175"/>
              <a:gd name="T9" fmla="*/ 265429 h 26542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400175" h="265429">
                <a:moveTo>
                  <a:pt x="0" y="0"/>
                </a:moveTo>
                <a:lnTo>
                  <a:pt x="1400165" y="265115"/>
                </a:lnTo>
              </a:path>
            </a:pathLst>
          </a:custGeom>
          <a:noFill/>
          <a:ln w="25399">
            <a:solidFill>
              <a:srgbClr val="FC0028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27658" name="object 10"/>
          <p:cNvSpPr>
            <a:spLocks noChangeArrowheads="1"/>
          </p:cNvSpPr>
          <p:nvPr/>
        </p:nvSpPr>
        <p:spPr bwMode="auto">
          <a:xfrm>
            <a:off x="5711825" y="5021263"/>
            <a:ext cx="1293813" cy="606425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it-IT">
              <a:solidFill>
                <a:schemeClr val="tx1"/>
              </a:solidFill>
              <a:latin typeface="Calibri" charset="0"/>
            </a:endParaRPr>
          </a:p>
        </p:txBody>
      </p:sp>
      <p:sp>
        <p:nvSpPr>
          <p:cNvPr id="27659" name="object 11"/>
          <p:cNvSpPr>
            <a:spLocks/>
          </p:cNvSpPr>
          <p:nvPr/>
        </p:nvSpPr>
        <p:spPr bwMode="auto">
          <a:xfrm>
            <a:off x="5759450" y="5056188"/>
            <a:ext cx="1198563" cy="496887"/>
          </a:xfrm>
          <a:custGeom>
            <a:avLst/>
            <a:gdLst>
              <a:gd name="T0" fmla="*/ 0 w 1198879"/>
              <a:gd name="T1" fmla="*/ 495689 h 497204"/>
              <a:gd name="T2" fmla="*/ 1197361 w 1198879"/>
              <a:gd name="T3" fmla="*/ 0 h 497204"/>
              <a:gd name="T4" fmla="*/ 0 60000 65536"/>
              <a:gd name="T5" fmla="*/ 0 60000 65536"/>
              <a:gd name="T6" fmla="*/ 0 w 1198879"/>
              <a:gd name="T7" fmla="*/ 0 h 497204"/>
              <a:gd name="T8" fmla="*/ 1198879 w 1198879"/>
              <a:gd name="T9" fmla="*/ 497204 h 49720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198879" h="497204">
                <a:moveTo>
                  <a:pt x="0" y="496955"/>
                </a:moveTo>
                <a:lnTo>
                  <a:pt x="1198625" y="0"/>
                </a:lnTo>
              </a:path>
            </a:pathLst>
          </a:custGeom>
          <a:noFill/>
          <a:ln w="25399">
            <a:solidFill>
              <a:srgbClr val="FC0028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27660" name="object 12"/>
          <p:cNvSpPr>
            <a:spLocks noChangeArrowheads="1"/>
          </p:cNvSpPr>
          <p:nvPr/>
        </p:nvSpPr>
        <p:spPr bwMode="auto">
          <a:xfrm>
            <a:off x="1512888" y="3284538"/>
            <a:ext cx="111125" cy="2525712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it-IT">
              <a:solidFill>
                <a:schemeClr val="tx1"/>
              </a:solidFill>
              <a:latin typeface="Calibri" charset="0"/>
            </a:endParaRPr>
          </a:p>
        </p:txBody>
      </p:sp>
      <p:sp>
        <p:nvSpPr>
          <p:cNvPr id="27661" name="object 13"/>
          <p:cNvSpPr>
            <a:spLocks/>
          </p:cNvSpPr>
          <p:nvPr/>
        </p:nvSpPr>
        <p:spPr bwMode="auto">
          <a:xfrm>
            <a:off x="1568450" y="3306763"/>
            <a:ext cx="0" cy="2441575"/>
          </a:xfrm>
          <a:custGeom>
            <a:avLst/>
            <a:gdLst>
              <a:gd name="T0" fmla="*/ 0 h 2441575"/>
              <a:gd name="T1" fmla="*/ 2441499 h 2441575"/>
              <a:gd name="T2" fmla="*/ 0 60000 65536"/>
              <a:gd name="T3" fmla="*/ 0 60000 65536"/>
              <a:gd name="T4" fmla="*/ 0 h 2441575"/>
              <a:gd name="T5" fmla="*/ 2441575 h 2441575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2441575">
                <a:moveTo>
                  <a:pt x="0" y="0"/>
                </a:moveTo>
                <a:lnTo>
                  <a:pt x="0" y="2441499"/>
                </a:lnTo>
              </a:path>
            </a:pathLst>
          </a:custGeom>
          <a:noFill/>
          <a:ln w="25399">
            <a:solidFill>
              <a:srgbClr val="FC0028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27662" name="object 14"/>
          <p:cNvSpPr>
            <a:spLocks noChangeArrowheads="1"/>
          </p:cNvSpPr>
          <p:nvPr/>
        </p:nvSpPr>
        <p:spPr bwMode="auto">
          <a:xfrm>
            <a:off x="3516313" y="3284538"/>
            <a:ext cx="112712" cy="955675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it-IT">
              <a:solidFill>
                <a:schemeClr val="tx1"/>
              </a:solidFill>
              <a:latin typeface="Calibri" charset="0"/>
            </a:endParaRPr>
          </a:p>
        </p:txBody>
      </p:sp>
      <p:sp>
        <p:nvSpPr>
          <p:cNvPr id="27663" name="object 15"/>
          <p:cNvSpPr>
            <a:spLocks/>
          </p:cNvSpPr>
          <p:nvPr/>
        </p:nvSpPr>
        <p:spPr bwMode="auto">
          <a:xfrm>
            <a:off x="3571875" y="3306763"/>
            <a:ext cx="1588" cy="869950"/>
          </a:xfrm>
          <a:custGeom>
            <a:avLst/>
            <a:gdLst>
              <a:gd name="T0" fmla="*/ 796 w 1904"/>
              <a:gd name="T1" fmla="*/ 0 h 869950"/>
              <a:gd name="T2" fmla="*/ 0 w 1904"/>
              <a:gd name="T3" fmla="*/ 869935 h 869950"/>
              <a:gd name="T4" fmla="*/ 0 60000 65536"/>
              <a:gd name="T5" fmla="*/ 0 60000 65536"/>
              <a:gd name="T6" fmla="*/ 0 w 1904"/>
              <a:gd name="T7" fmla="*/ 0 h 869950"/>
              <a:gd name="T8" fmla="*/ 1904 w 1904"/>
              <a:gd name="T9" fmla="*/ 869950 h 86995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869950">
                <a:moveTo>
                  <a:pt x="1645" y="0"/>
                </a:moveTo>
                <a:lnTo>
                  <a:pt x="0" y="869935"/>
                </a:lnTo>
              </a:path>
            </a:pathLst>
          </a:custGeom>
          <a:noFill/>
          <a:ln w="25399">
            <a:solidFill>
              <a:srgbClr val="FC0028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27664" name="object 16"/>
          <p:cNvSpPr>
            <a:spLocks noChangeArrowheads="1"/>
          </p:cNvSpPr>
          <p:nvPr/>
        </p:nvSpPr>
        <p:spPr bwMode="auto">
          <a:xfrm>
            <a:off x="5332413" y="3284538"/>
            <a:ext cx="112712" cy="2078037"/>
          </a:xfrm>
          <a:prstGeom prst="rect">
            <a:avLst/>
          </a:prstGeom>
          <a:blipFill dpi="0" rotWithShape="1">
            <a:blip r:embed="rId9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it-IT">
              <a:solidFill>
                <a:schemeClr val="tx1"/>
              </a:solidFill>
              <a:latin typeface="Calibri" charset="0"/>
            </a:endParaRPr>
          </a:p>
        </p:txBody>
      </p:sp>
      <p:sp>
        <p:nvSpPr>
          <p:cNvPr id="27665" name="object 17"/>
          <p:cNvSpPr>
            <a:spLocks/>
          </p:cNvSpPr>
          <p:nvPr/>
        </p:nvSpPr>
        <p:spPr bwMode="auto">
          <a:xfrm>
            <a:off x="5387975" y="3306763"/>
            <a:ext cx="1588" cy="1993900"/>
          </a:xfrm>
          <a:custGeom>
            <a:avLst/>
            <a:gdLst>
              <a:gd name="T0" fmla="*/ 796 w 1904"/>
              <a:gd name="T1" fmla="*/ 0 h 1993900"/>
              <a:gd name="T2" fmla="*/ 0 w 1904"/>
              <a:gd name="T3" fmla="*/ 1993885 h 1993900"/>
              <a:gd name="T4" fmla="*/ 0 60000 65536"/>
              <a:gd name="T5" fmla="*/ 0 60000 65536"/>
              <a:gd name="T6" fmla="*/ 0 w 1904"/>
              <a:gd name="T7" fmla="*/ 0 h 1993900"/>
              <a:gd name="T8" fmla="*/ 1904 w 1904"/>
              <a:gd name="T9" fmla="*/ 1993900 h 19939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1993900">
                <a:moveTo>
                  <a:pt x="1645" y="0"/>
                </a:moveTo>
                <a:lnTo>
                  <a:pt x="0" y="1993885"/>
                </a:lnTo>
              </a:path>
            </a:pathLst>
          </a:custGeom>
          <a:noFill/>
          <a:ln w="25399">
            <a:solidFill>
              <a:srgbClr val="FC0028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27666" name="object 18"/>
          <p:cNvSpPr>
            <a:spLocks noChangeArrowheads="1"/>
          </p:cNvSpPr>
          <p:nvPr/>
        </p:nvSpPr>
        <p:spPr bwMode="auto">
          <a:xfrm>
            <a:off x="6902450" y="3286125"/>
            <a:ext cx="111125" cy="1339850"/>
          </a:xfrm>
          <a:prstGeom prst="rect">
            <a:avLst/>
          </a:prstGeom>
          <a:blipFill dpi="0" rotWithShape="1">
            <a:blip r:embed="rId10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it-IT">
              <a:solidFill>
                <a:schemeClr val="tx1"/>
              </a:solidFill>
              <a:latin typeface="Calibri" charset="0"/>
            </a:endParaRPr>
          </a:p>
        </p:txBody>
      </p:sp>
      <p:sp>
        <p:nvSpPr>
          <p:cNvPr id="27667" name="object 19"/>
          <p:cNvSpPr>
            <a:spLocks/>
          </p:cNvSpPr>
          <p:nvPr/>
        </p:nvSpPr>
        <p:spPr bwMode="auto">
          <a:xfrm>
            <a:off x="6958013" y="3308350"/>
            <a:ext cx="0" cy="1254125"/>
          </a:xfrm>
          <a:custGeom>
            <a:avLst/>
            <a:gdLst>
              <a:gd name="T0" fmla="*/ 0 h 1254125"/>
              <a:gd name="T1" fmla="*/ 1254114 h 1254125"/>
              <a:gd name="T2" fmla="*/ 0 60000 65536"/>
              <a:gd name="T3" fmla="*/ 0 60000 65536"/>
              <a:gd name="T4" fmla="*/ 0 h 1254125"/>
              <a:gd name="T5" fmla="*/ 1254125 h 1254125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254125">
                <a:moveTo>
                  <a:pt x="0" y="0"/>
                </a:moveTo>
                <a:lnTo>
                  <a:pt x="0" y="1254114"/>
                </a:lnTo>
              </a:path>
            </a:pathLst>
          </a:custGeom>
          <a:noFill/>
          <a:ln w="25399">
            <a:solidFill>
              <a:srgbClr val="FC0028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27668" name="object 21"/>
          <p:cNvSpPr>
            <a:spLocks/>
          </p:cNvSpPr>
          <p:nvPr/>
        </p:nvSpPr>
        <p:spPr bwMode="auto">
          <a:xfrm>
            <a:off x="1296988" y="5754688"/>
            <a:ext cx="1147762" cy="523875"/>
          </a:xfrm>
          <a:custGeom>
            <a:avLst/>
            <a:gdLst>
              <a:gd name="T0" fmla="*/ 0 w 1148080"/>
              <a:gd name="T1" fmla="*/ 0 h 523875"/>
              <a:gd name="T2" fmla="*/ 0 w 1148080"/>
              <a:gd name="T3" fmla="*/ 377689 h 523875"/>
              <a:gd name="T4" fmla="*/ 1898 w 1148080"/>
              <a:gd name="T5" fmla="*/ 389674 h 523875"/>
              <a:gd name="T6" fmla="*/ 29221 w 1148080"/>
              <a:gd name="T7" fmla="*/ 423875 h 523875"/>
              <a:gd name="T8" fmla="*/ 63976 w 1148080"/>
              <a:gd name="T9" fmla="*/ 444840 h 523875"/>
              <a:gd name="T10" fmla="*/ 110589 w 1148080"/>
              <a:gd name="T11" fmla="*/ 463985 h 523875"/>
              <a:gd name="T12" fmla="*/ 167877 w 1148080"/>
              <a:gd name="T13" fmla="*/ 481010 h 523875"/>
              <a:gd name="T14" fmla="*/ 234664 w 1148080"/>
              <a:gd name="T15" fmla="*/ 495614 h 523875"/>
              <a:gd name="T16" fmla="*/ 309763 w 1148080"/>
              <a:gd name="T17" fmla="*/ 507496 h 523875"/>
              <a:gd name="T18" fmla="*/ 350063 w 1148080"/>
              <a:gd name="T19" fmla="*/ 512323 h 523875"/>
              <a:gd name="T20" fmla="*/ 391996 w 1148080"/>
              <a:gd name="T21" fmla="*/ 516356 h 523875"/>
              <a:gd name="T22" fmla="*/ 435421 w 1148080"/>
              <a:gd name="T23" fmla="*/ 519558 h 523875"/>
              <a:gd name="T24" fmla="*/ 480187 w 1148080"/>
              <a:gd name="T25" fmla="*/ 521892 h 523875"/>
              <a:gd name="T26" fmla="*/ 526145 w 1148080"/>
              <a:gd name="T27" fmla="*/ 523320 h 523875"/>
              <a:gd name="T28" fmla="*/ 573149 w 1148080"/>
              <a:gd name="T29" fmla="*/ 523804 h 523875"/>
              <a:gd name="T30" fmla="*/ 620171 w 1148080"/>
              <a:gd name="T31" fmla="*/ 523320 h 523875"/>
              <a:gd name="T32" fmla="*/ 666144 w 1148080"/>
              <a:gd name="T33" fmla="*/ 521892 h 523875"/>
              <a:gd name="T34" fmla="*/ 710924 w 1148080"/>
              <a:gd name="T35" fmla="*/ 519558 h 523875"/>
              <a:gd name="T36" fmla="*/ 754361 w 1148080"/>
              <a:gd name="T37" fmla="*/ 516356 h 523875"/>
              <a:gd name="T38" fmla="*/ 796305 w 1148080"/>
              <a:gd name="T39" fmla="*/ 512323 h 523875"/>
              <a:gd name="T40" fmla="*/ 836614 w 1148080"/>
              <a:gd name="T41" fmla="*/ 507496 h 523875"/>
              <a:gd name="T42" fmla="*/ 875137 w 1148080"/>
              <a:gd name="T43" fmla="*/ 501914 h 523875"/>
              <a:gd name="T44" fmla="*/ 946241 w 1148080"/>
              <a:gd name="T45" fmla="*/ 488633 h 523875"/>
              <a:gd name="T46" fmla="*/ 1008432 w 1148080"/>
              <a:gd name="T47" fmla="*/ 472781 h 523875"/>
              <a:gd name="T48" fmla="*/ 1060538 w 1148080"/>
              <a:gd name="T49" fmla="*/ 454659 h 523875"/>
              <a:gd name="T50" fmla="*/ 1101375 w 1148080"/>
              <a:gd name="T51" fmla="*/ 434566 h 523875"/>
              <a:gd name="T52" fmla="*/ 1138916 w 1148080"/>
              <a:gd name="T53" fmla="*/ 401391 h 523875"/>
              <a:gd name="T54" fmla="*/ 1146418 w 1148080"/>
              <a:gd name="T55" fmla="*/ 377689 h 523875"/>
              <a:gd name="T56" fmla="*/ 1146418 w 1148080"/>
              <a:gd name="T57" fmla="*/ 146111 h 523875"/>
              <a:gd name="T58" fmla="*/ 573149 w 1148080"/>
              <a:gd name="T59" fmla="*/ 146111 h 523875"/>
              <a:gd name="T60" fmla="*/ 526145 w 1148080"/>
              <a:gd name="T61" fmla="*/ 145627 h 523875"/>
              <a:gd name="T62" fmla="*/ 480187 w 1148080"/>
              <a:gd name="T63" fmla="*/ 144199 h 523875"/>
              <a:gd name="T64" fmla="*/ 435421 w 1148080"/>
              <a:gd name="T65" fmla="*/ 141865 h 523875"/>
              <a:gd name="T66" fmla="*/ 391996 w 1148080"/>
              <a:gd name="T67" fmla="*/ 138662 h 523875"/>
              <a:gd name="T68" fmla="*/ 350063 w 1148080"/>
              <a:gd name="T69" fmla="*/ 134628 h 523875"/>
              <a:gd name="T70" fmla="*/ 309763 w 1148080"/>
              <a:gd name="T71" fmla="*/ 129802 h 523875"/>
              <a:gd name="T72" fmla="*/ 271248 w 1148080"/>
              <a:gd name="T73" fmla="*/ 124219 h 523875"/>
              <a:gd name="T74" fmla="*/ 200158 w 1148080"/>
              <a:gd name="T75" fmla="*/ 110938 h 523875"/>
              <a:gd name="T76" fmla="*/ 137975 w 1148080"/>
              <a:gd name="T77" fmla="*/ 95085 h 523875"/>
              <a:gd name="T78" fmla="*/ 85875 w 1148080"/>
              <a:gd name="T79" fmla="*/ 76963 h 523875"/>
              <a:gd name="T80" fmla="*/ 45045 w 1148080"/>
              <a:gd name="T81" fmla="*/ 56870 h 523875"/>
              <a:gd name="T82" fmla="*/ 7502 w 1148080"/>
              <a:gd name="T83" fmla="*/ 23698 h 523875"/>
              <a:gd name="T84" fmla="*/ 1898 w 1148080"/>
              <a:gd name="T85" fmla="*/ 11982 h 523875"/>
              <a:gd name="T86" fmla="*/ 0 w 1148080"/>
              <a:gd name="T87" fmla="*/ 0 h 523875"/>
              <a:gd name="T88" fmla="*/ 1146418 w 1148080"/>
              <a:gd name="T89" fmla="*/ 0 h 523875"/>
              <a:gd name="T90" fmla="*/ 1129761 w 1148080"/>
              <a:gd name="T91" fmla="*/ 35110 h 523875"/>
              <a:gd name="T92" fmla="*/ 1082438 w 1148080"/>
              <a:gd name="T93" fmla="*/ 67144 h 523875"/>
              <a:gd name="T94" fmla="*/ 1035822 w 1148080"/>
              <a:gd name="T95" fmla="*/ 86289 h 523875"/>
              <a:gd name="T96" fmla="*/ 978525 w 1148080"/>
              <a:gd name="T97" fmla="*/ 103314 h 523875"/>
              <a:gd name="T98" fmla="*/ 911729 w 1148080"/>
              <a:gd name="T99" fmla="*/ 117919 h 523875"/>
              <a:gd name="T100" fmla="*/ 836614 w 1148080"/>
              <a:gd name="T101" fmla="*/ 129802 h 523875"/>
              <a:gd name="T102" fmla="*/ 796305 w 1148080"/>
              <a:gd name="T103" fmla="*/ 134628 h 523875"/>
              <a:gd name="T104" fmla="*/ 754361 w 1148080"/>
              <a:gd name="T105" fmla="*/ 138662 h 523875"/>
              <a:gd name="T106" fmla="*/ 710924 w 1148080"/>
              <a:gd name="T107" fmla="*/ 141865 h 523875"/>
              <a:gd name="T108" fmla="*/ 666144 w 1148080"/>
              <a:gd name="T109" fmla="*/ 144199 h 523875"/>
              <a:gd name="T110" fmla="*/ 620171 w 1148080"/>
              <a:gd name="T111" fmla="*/ 145627 h 523875"/>
              <a:gd name="T112" fmla="*/ 573149 w 1148080"/>
              <a:gd name="T113" fmla="*/ 146111 h 523875"/>
              <a:gd name="T114" fmla="*/ 1146418 w 1148080"/>
              <a:gd name="T115" fmla="*/ 146111 h 523875"/>
              <a:gd name="T116" fmla="*/ 1146418 w 1148080"/>
              <a:gd name="T117" fmla="*/ 0 h 523875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1148080"/>
              <a:gd name="T178" fmla="*/ 0 h 523875"/>
              <a:gd name="T179" fmla="*/ 1148080 w 1148080"/>
              <a:gd name="T180" fmla="*/ 523875 h 523875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1148080" h="523875">
                <a:moveTo>
                  <a:pt x="0" y="0"/>
                </a:moveTo>
                <a:lnTo>
                  <a:pt x="0" y="377689"/>
                </a:lnTo>
                <a:lnTo>
                  <a:pt x="1902" y="389674"/>
                </a:lnTo>
                <a:lnTo>
                  <a:pt x="29253" y="423875"/>
                </a:lnTo>
                <a:lnTo>
                  <a:pt x="64048" y="444840"/>
                </a:lnTo>
                <a:lnTo>
                  <a:pt x="110713" y="463985"/>
                </a:lnTo>
                <a:lnTo>
                  <a:pt x="168065" y="481010"/>
                </a:lnTo>
                <a:lnTo>
                  <a:pt x="234924" y="495614"/>
                </a:lnTo>
                <a:lnTo>
                  <a:pt x="310107" y="507496"/>
                </a:lnTo>
                <a:lnTo>
                  <a:pt x="350451" y="512323"/>
                </a:lnTo>
                <a:lnTo>
                  <a:pt x="392432" y="516356"/>
                </a:lnTo>
                <a:lnTo>
                  <a:pt x="435905" y="519558"/>
                </a:lnTo>
                <a:lnTo>
                  <a:pt x="480719" y="521892"/>
                </a:lnTo>
                <a:lnTo>
                  <a:pt x="526729" y="523320"/>
                </a:lnTo>
                <a:lnTo>
                  <a:pt x="573785" y="523804"/>
                </a:lnTo>
                <a:lnTo>
                  <a:pt x="620859" y="523320"/>
                </a:lnTo>
                <a:lnTo>
                  <a:pt x="666884" y="521892"/>
                </a:lnTo>
                <a:lnTo>
                  <a:pt x="711712" y="519558"/>
                </a:lnTo>
                <a:lnTo>
                  <a:pt x="755197" y="516356"/>
                </a:lnTo>
                <a:lnTo>
                  <a:pt x="797189" y="512323"/>
                </a:lnTo>
                <a:lnTo>
                  <a:pt x="837542" y="507496"/>
                </a:lnTo>
                <a:lnTo>
                  <a:pt x="876109" y="501914"/>
                </a:lnTo>
                <a:lnTo>
                  <a:pt x="947290" y="488633"/>
                </a:lnTo>
                <a:lnTo>
                  <a:pt x="1009552" y="472781"/>
                </a:lnTo>
                <a:lnTo>
                  <a:pt x="1061714" y="454659"/>
                </a:lnTo>
                <a:lnTo>
                  <a:pt x="1102595" y="434566"/>
                </a:lnTo>
                <a:lnTo>
                  <a:pt x="1140180" y="401391"/>
                </a:lnTo>
                <a:lnTo>
                  <a:pt x="1147690" y="377689"/>
                </a:lnTo>
                <a:lnTo>
                  <a:pt x="1147690" y="146111"/>
                </a:lnTo>
                <a:lnTo>
                  <a:pt x="573785" y="146111"/>
                </a:lnTo>
                <a:lnTo>
                  <a:pt x="526729" y="145627"/>
                </a:lnTo>
                <a:lnTo>
                  <a:pt x="480719" y="144199"/>
                </a:lnTo>
                <a:lnTo>
                  <a:pt x="435905" y="141865"/>
                </a:lnTo>
                <a:lnTo>
                  <a:pt x="392432" y="138662"/>
                </a:lnTo>
                <a:lnTo>
                  <a:pt x="350451" y="134628"/>
                </a:lnTo>
                <a:lnTo>
                  <a:pt x="310107" y="129802"/>
                </a:lnTo>
                <a:lnTo>
                  <a:pt x="271548" y="124219"/>
                </a:lnTo>
                <a:lnTo>
                  <a:pt x="200380" y="110938"/>
                </a:lnTo>
                <a:lnTo>
                  <a:pt x="138127" y="95085"/>
                </a:lnTo>
                <a:lnTo>
                  <a:pt x="85971" y="76963"/>
                </a:lnTo>
                <a:lnTo>
                  <a:pt x="45093" y="56870"/>
                </a:lnTo>
                <a:lnTo>
                  <a:pt x="7510" y="23698"/>
                </a:lnTo>
                <a:lnTo>
                  <a:pt x="1902" y="11982"/>
                </a:lnTo>
                <a:lnTo>
                  <a:pt x="0" y="0"/>
                </a:lnTo>
                <a:close/>
              </a:path>
              <a:path w="1148080" h="523875">
                <a:moveTo>
                  <a:pt x="1147690" y="0"/>
                </a:moveTo>
                <a:lnTo>
                  <a:pt x="1131013" y="35110"/>
                </a:lnTo>
                <a:lnTo>
                  <a:pt x="1083638" y="67144"/>
                </a:lnTo>
                <a:lnTo>
                  <a:pt x="1036970" y="86289"/>
                </a:lnTo>
                <a:lnTo>
                  <a:pt x="979610" y="103314"/>
                </a:lnTo>
                <a:lnTo>
                  <a:pt x="912741" y="117919"/>
                </a:lnTo>
                <a:lnTo>
                  <a:pt x="837542" y="129802"/>
                </a:lnTo>
                <a:lnTo>
                  <a:pt x="797189" y="134628"/>
                </a:lnTo>
                <a:lnTo>
                  <a:pt x="755197" y="138662"/>
                </a:lnTo>
                <a:lnTo>
                  <a:pt x="711712" y="141865"/>
                </a:lnTo>
                <a:lnTo>
                  <a:pt x="666884" y="144199"/>
                </a:lnTo>
                <a:lnTo>
                  <a:pt x="620859" y="145627"/>
                </a:lnTo>
                <a:lnTo>
                  <a:pt x="573785" y="146111"/>
                </a:lnTo>
                <a:lnTo>
                  <a:pt x="1147690" y="146111"/>
                </a:lnTo>
                <a:lnTo>
                  <a:pt x="1147690" y="0"/>
                </a:lnTo>
                <a:close/>
              </a:path>
            </a:pathLst>
          </a:custGeom>
          <a:solidFill>
            <a:srgbClr val="104FFB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27669" name="object 22"/>
          <p:cNvSpPr>
            <a:spLocks/>
          </p:cNvSpPr>
          <p:nvPr/>
        </p:nvSpPr>
        <p:spPr bwMode="auto">
          <a:xfrm>
            <a:off x="1296988" y="5608638"/>
            <a:ext cx="1147762" cy="292100"/>
          </a:xfrm>
          <a:custGeom>
            <a:avLst/>
            <a:gdLst>
              <a:gd name="T0" fmla="*/ 573149 w 1148080"/>
              <a:gd name="T1" fmla="*/ 0 h 292735"/>
              <a:gd name="T2" fmla="*/ 526145 w 1148080"/>
              <a:gd name="T3" fmla="*/ 480 h 292735"/>
              <a:gd name="T4" fmla="*/ 480187 w 1148080"/>
              <a:gd name="T5" fmla="*/ 1896 h 292735"/>
              <a:gd name="T6" fmla="*/ 435421 w 1148080"/>
              <a:gd name="T7" fmla="*/ 4210 h 292735"/>
              <a:gd name="T8" fmla="*/ 391996 w 1148080"/>
              <a:gd name="T9" fmla="*/ 7384 h 292735"/>
              <a:gd name="T10" fmla="*/ 350063 w 1148080"/>
              <a:gd name="T11" fmla="*/ 11381 h 292735"/>
              <a:gd name="T12" fmla="*/ 309763 w 1148080"/>
              <a:gd name="T13" fmla="*/ 16168 h 292735"/>
              <a:gd name="T14" fmla="*/ 271248 w 1148080"/>
              <a:gd name="T15" fmla="*/ 21702 h 292735"/>
              <a:gd name="T16" fmla="*/ 200158 w 1148080"/>
              <a:gd name="T17" fmla="*/ 34866 h 292735"/>
              <a:gd name="T18" fmla="*/ 137975 w 1148080"/>
              <a:gd name="T19" fmla="*/ 50581 h 292735"/>
              <a:gd name="T20" fmla="*/ 85875 w 1148080"/>
              <a:gd name="T21" fmla="*/ 68547 h 292735"/>
              <a:gd name="T22" fmla="*/ 45045 w 1148080"/>
              <a:gd name="T23" fmla="*/ 88466 h 292735"/>
              <a:gd name="T24" fmla="*/ 7502 w 1148080"/>
              <a:gd name="T25" fmla="*/ 121354 h 292735"/>
              <a:gd name="T26" fmla="*/ 0 w 1148080"/>
              <a:gd name="T27" fmla="*/ 144851 h 292735"/>
              <a:gd name="T28" fmla="*/ 1898 w 1148080"/>
              <a:gd name="T29" fmla="*/ 156730 h 292735"/>
              <a:gd name="T30" fmla="*/ 29221 w 1148080"/>
              <a:gd name="T31" fmla="*/ 190633 h 292735"/>
              <a:gd name="T32" fmla="*/ 63976 w 1148080"/>
              <a:gd name="T33" fmla="*/ 211413 h 292735"/>
              <a:gd name="T34" fmla="*/ 110589 w 1148080"/>
              <a:gd name="T35" fmla="*/ 230394 h 292735"/>
              <a:gd name="T36" fmla="*/ 167877 w 1148080"/>
              <a:gd name="T37" fmla="*/ 247271 h 292735"/>
              <a:gd name="T38" fmla="*/ 234664 w 1148080"/>
              <a:gd name="T39" fmla="*/ 261751 h 292735"/>
              <a:gd name="T40" fmla="*/ 309763 w 1148080"/>
              <a:gd name="T41" fmla="*/ 273530 h 292735"/>
              <a:gd name="T42" fmla="*/ 350063 w 1148080"/>
              <a:gd name="T43" fmla="*/ 278315 h 292735"/>
              <a:gd name="T44" fmla="*/ 391996 w 1148080"/>
              <a:gd name="T45" fmla="*/ 282314 h 292735"/>
              <a:gd name="T46" fmla="*/ 435421 w 1148080"/>
              <a:gd name="T47" fmla="*/ 285489 h 292735"/>
              <a:gd name="T48" fmla="*/ 480187 w 1148080"/>
              <a:gd name="T49" fmla="*/ 287803 h 292735"/>
              <a:gd name="T50" fmla="*/ 526145 w 1148080"/>
              <a:gd name="T51" fmla="*/ 289219 h 292735"/>
              <a:gd name="T52" fmla="*/ 573149 w 1148080"/>
              <a:gd name="T53" fmla="*/ 289698 h 292735"/>
              <a:gd name="T54" fmla="*/ 620171 w 1148080"/>
              <a:gd name="T55" fmla="*/ 289219 h 292735"/>
              <a:gd name="T56" fmla="*/ 666144 w 1148080"/>
              <a:gd name="T57" fmla="*/ 287803 h 292735"/>
              <a:gd name="T58" fmla="*/ 710924 w 1148080"/>
              <a:gd name="T59" fmla="*/ 285489 h 292735"/>
              <a:gd name="T60" fmla="*/ 754361 w 1148080"/>
              <a:gd name="T61" fmla="*/ 282314 h 292735"/>
              <a:gd name="T62" fmla="*/ 796305 w 1148080"/>
              <a:gd name="T63" fmla="*/ 278315 h 292735"/>
              <a:gd name="T64" fmla="*/ 836614 w 1148080"/>
              <a:gd name="T65" fmla="*/ 273530 h 292735"/>
              <a:gd name="T66" fmla="*/ 875137 w 1148080"/>
              <a:gd name="T67" fmla="*/ 267996 h 292735"/>
              <a:gd name="T68" fmla="*/ 946241 w 1148080"/>
              <a:gd name="T69" fmla="*/ 254830 h 292735"/>
              <a:gd name="T70" fmla="*/ 1008432 w 1148080"/>
              <a:gd name="T71" fmla="*/ 239114 h 292735"/>
              <a:gd name="T72" fmla="*/ 1060538 w 1148080"/>
              <a:gd name="T73" fmla="*/ 221148 h 292735"/>
              <a:gd name="T74" fmla="*/ 1101375 w 1148080"/>
              <a:gd name="T75" fmla="*/ 201231 h 292735"/>
              <a:gd name="T76" fmla="*/ 1138916 w 1148080"/>
              <a:gd name="T77" fmla="*/ 168344 h 292735"/>
              <a:gd name="T78" fmla="*/ 1146418 w 1148080"/>
              <a:gd name="T79" fmla="*/ 144851 h 292735"/>
              <a:gd name="T80" fmla="*/ 1144520 w 1148080"/>
              <a:gd name="T81" fmla="*/ 132970 h 292735"/>
              <a:gd name="T82" fmla="*/ 1117195 w 1148080"/>
              <a:gd name="T83" fmla="*/ 99065 h 292735"/>
              <a:gd name="T84" fmla="*/ 1082438 w 1148080"/>
              <a:gd name="T85" fmla="*/ 78281 h 292735"/>
              <a:gd name="T86" fmla="*/ 1035822 w 1148080"/>
              <a:gd name="T87" fmla="*/ 59302 h 292735"/>
              <a:gd name="T88" fmla="*/ 978525 w 1148080"/>
              <a:gd name="T89" fmla="*/ 42424 h 292735"/>
              <a:gd name="T90" fmla="*/ 911729 w 1148080"/>
              <a:gd name="T91" fmla="*/ 27946 h 292735"/>
              <a:gd name="T92" fmla="*/ 836614 w 1148080"/>
              <a:gd name="T93" fmla="*/ 16168 h 292735"/>
              <a:gd name="T94" fmla="*/ 796305 w 1148080"/>
              <a:gd name="T95" fmla="*/ 11381 h 292735"/>
              <a:gd name="T96" fmla="*/ 754361 w 1148080"/>
              <a:gd name="T97" fmla="*/ 7384 h 292735"/>
              <a:gd name="T98" fmla="*/ 710924 w 1148080"/>
              <a:gd name="T99" fmla="*/ 4210 h 292735"/>
              <a:gd name="T100" fmla="*/ 666144 w 1148080"/>
              <a:gd name="T101" fmla="*/ 1896 h 292735"/>
              <a:gd name="T102" fmla="*/ 620171 w 1148080"/>
              <a:gd name="T103" fmla="*/ 480 h 292735"/>
              <a:gd name="T104" fmla="*/ 573149 w 1148080"/>
              <a:gd name="T105" fmla="*/ 0 h 292735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w 1148080"/>
              <a:gd name="T160" fmla="*/ 0 h 292735"/>
              <a:gd name="T161" fmla="*/ 1148080 w 1148080"/>
              <a:gd name="T162" fmla="*/ 292735 h 292735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T159" t="T160" r="T161" b="T162"/>
            <a:pathLst>
              <a:path w="1148080" h="292735">
                <a:moveTo>
                  <a:pt x="573785" y="0"/>
                </a:moveTo>
                <a:lnTo>
                  <a:pt x="526729" y="484"/>
                </a:lnTo>
                <a:lnTo>
                  <a:pt x="480719" y="1912"/>
                </a:lnTo>
                <a:lnTo>
                  <a:pt x="435905" y="4246"/>
                </a:lnTo>
                <a:lnTo>
                  <a:pt x="392432" y="7448"/>
                </a:lnTo>
                <a:lnTo>
                  <a:pt x="350451" y="11481"/>
                </a:lnTo>
                <a:lnTo>
                  <a:pt x="310107" y="16308"/>
                </a:lnTo>
                <a:lnTo>
                  <a:pt x="271548" y="21890"/>
                </a:lnTo>
                <a:lnTo>
                  <a:pt x="200380" y="35170"/>
                </a:lnTo>
                <a:lnTo>
                  <a:pt x="138127" y="51022"/>
                </a:lnTo>
                <a:lnTo>
                  <a:pt x="85971" y="69145"/>
                </a:lnTo>
                <a:lnTo>
                  <a:pt x="45093" y="89238"/>
                </a:lnTo>
                <a:lnTo>
                  <a:pt x="7510" y="122413"/>
                </a:lnTo>
                <a:lnTo>
                  <a:pt x="0" y="146115"/>
                </a:lnTo>
                <a:lnTo>
                  <a:pt x="1902" y="158097"/>
                </a:lnTo>
                <a:lnTo>
                  <a:pt x="29253" y="192295"/>
                </a:lnTo>
                <a:lnTo>
                  <a:pt x="64048" y="213259"/>
                </a:lnTo>
                <a:lnTo>
                  <a:pt x="110713" y="232404"/>
                </a:lnTo>
                <a:lnTo>
                  <a:pt x="168065" y="249429"/>
                </a:lnTo>
                <a:lnTo>
                  <a:pt x="234924" y="264034"/>
                </a:lnTo>
                <a:lnTo>
                  <a:pt x="310107" y="275917"/>
                </a:lnTo>
                <a:lnTo>
                  <a:pt x="350451" y="280743"/>
                </a:lnTo>
                <a:lnTo>
                  <a:pt x="392432" y="284777"/>
                </a:lnTo>
                <a:lnTo>
                  <a:pt x="435905" y="287980"/>
                </a:lnTo>
                <a:lnTo>
                  <a:pt x="480719" y="290314"/>
                </a:lnTo>
                <a:lnTo>
                  <a:pt x="526729" y="291742"/>
                </a:lnTo>
                <a:lnTo>
                  <a:pt x="573785" y="292226"/>
                </a:lnTo>
                <a:lnTo>
                  <a:pt x="620859" y="291742"/>
                </a:lnTo>
                <a:lnTo>
                  <a:pt x="666884" y="290314"/>
                </a:lnTo>
                <a:lnTo>
                  <a:pt x="711712" y="287980"/>
                </a:lnTo>
                <a:lnTo>
                  <a:pt x="755197" y="284777"/>
                </a:lnTo>
                <a:lnTo>
                  <a:pt x="797189" y="280743"/>
                </a:lnTo>
                <a:lnTo>
                  <a:pt x="837542" y="275917"/>
                </a:lnTo>
                <a:lnTo>
                  <a:pt x="876109" y="270334"/>
                </a:lnTo>
                <a:lnTo>
                  <a:pt x="947290" y="257053"/>
                </a:lnTo>
                <a:lnTo>
                  <a:pt x="1009552" y="241200"/>
                </a:lnTo>
                <a:lnTo>
                  <a:pt x="1061714" y="223078"/>
                </a:lnTo>
                <a:lnTo>
                  <a:pt x="1102595" y="202985"/>
                </a:lnTo>
                <a:lnTo>
                  <a:pt x="1140180" y="169813"/>
                </a:lnTo>
                <a:lnTo>
                  <a:pt x="1147690" y="146115"/>
                </a:lnTo>
                <a:lnTo>
                  <a:pt x="1145788" y="134130"/>
                </a:lnTo>
                <a:lnTo>
                  <a:pt x="1118435" y="99929"/>
                </a:lnTo>
                <a:lnTo>
                  <a:pt x="1083638" y="78964"/>
                </a:lnTo>
                <a:lnTo>
                  <a:pt x="1036970" y="59819"/>
                </a:lnTo>
                <a:lnTo>
                  <a:pt x="979610" y="42794"/>
                </a:lnTo>
                <a:lnTo>
                  <a:pt x="912741" y="28190"/>
                </a:lnTo>
                <a:lnTo>
                  <a:pt x="837542" y="16308"/>
                </a:lnTo>
                <a:lnTo>
                  <a:pt x="797189" y="11481"/>
                </a:lnTo>
                <a:lnTo>
                  <a:pt x="755197" y="7448"/>
                </a:lnTo>
                <a:lnTo>
                  <a:pt x="711712" y="4246"/>
                </a:lnTo>
                <a:lnTo>
                  <a:pt x="666884" y="1912"/>
                </a:lnTo>
                <a:lnTo>
                  <a:pt x="620859" y="484"/>
                </a:lnTo>
                <a:lnTo>
                  <a:pt x="573785" y="0"/>
                </a:lnTo>
                <a:close/>
              </a:path>
            </a:pathLst>
          </a:custGeom>
          <a:solidFill>
            <a:srgbClr val="6F94F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27670" name="object 24"/>
          <p:cNvSpPr>
            <a:spLocks/>
          </p:cNvSpPr>
          <p:nvPr/>
        </p:nvSpPr>
        <p:spPr bwMode="auto">
          <a:xfrm>
            <a:off x="3127375" y="6257925"/>
            <a:ext cx="1147763" cy="523875"/>
          </a:xfrm>
          <a:custGeom>
            <a:avLst/>
            <a:gdLst>
              <a:gd name="T0" fmla="*/ 0 w 1148079"/>
              <a:gd name="T1" fmla="*/ 0 h 523875"/>
              <a:gd name="T2" fmla="*/ 0 w 1148079"/>
              <a:gd name="T3" fmla="*/ 377700 h 523875"/>
              <a:gd name="T4" fmla="*/ 1898 w 1148079"/>
              <a:gd name="T5" fmla="*/ 389684 h 523875"/>
              <a:gd name="T6" fmla="*/ 29223 w 1148079"/>
              <a:gd name="T7" fmla="*/ 423885 h 523875"/>
              <a:gd name="T8" fmla="*/ 63980 w 1148079"/>
              <a:gd name="T9" fmla="*/ 444850 h 523875"/>
              <a:gd name="T10" fmla="*/ 110601 w 1148079"/>
              <a:gd name="T11" fmla="*/ 463995 h 523875"/>
              <a:gd name="T12" fmla="*/ 167897 w 1148079"/>
              <a:gd name="T13" fmla="*/ 481020 h 523875"/>
              <a:gd name="T14" fmla="*/ 234691 w 1148079"/>
              <a:gd name="T15" fmla="*/ 495623 h 523875"/>
              <a:gd name="T16" fmla="*/ 309810 w 1148079"/>
              <a:gd name="T17" fmla="*/ 507505 h 523875"/>
              <a:gd name="T18" fmla="*/ 350118 w 1148079"/>
              <a:gd name="T19" fmla="*/ 512332 h 523875"/>
              <a:gd name="T20" fmla="*/ 392064 w 1148079"/>
              <a:gd name="T21" fmla="*/ 516365 h 523875"/>
              <a:gd name="T22" fmla="*/ 435500 w 1148079"/>
              <a:gd name="T23" fmla="*/ 519567 h 523875"/>
              <a:gd name="T24" fmla="*/ 480281 w 1148079"/>
              <a:gd name="T25" fmla="*/ 521901 h 523875"/>
              <a:gd name="T26" fmla="*/ 526254 w 1148079"/>
              <a:gd name="T27" fmla="*/ 523329 h 523875"/>
              <a:gd name="T28" fmla="*/ 573275 w 1148079"/>
              <a:gd name="T29" fmla="*/ 523814 h 523875"/>
              <a:gd name="T30" fmla="*/ 620281 w 1148079"/>
              <a:gd name="T31" fmla="*/ 523329 h 523875"/>
              <a:gd name="T32" fmla="*/ 666242 w 1148079"/>
              <a:gd name="T33" fmla="*/ 521901 h 523875"/>
              <a:gd name="T34" fmla="*/ 711013 w 1148079"/>
              <a:gd name="T35" fmla="*/ 519567 h 523875"/>
              <a:gd name="T36" fmla="*/ 754443 w 1148079"/>
              <a:gd name="T37" fmla="*/ 516365 h 523875"/>
              <a:gd name="T38" fmla="*/ 796388 w 1148079"/>
              <a:gd name="T39" fmla="*/ 512332 h 523875"/>
              <a:gd name="T40" fmla="*/ 836695 w 1148079"/>
              <a:gd name="T41" fmla="*/ 507505 h 523875"/>
              <a:gd name="T42" fmla="*/ 875222 w 1148079"/>
              <a:gd name="T43" fmla="*/ 501923 h 523875"/>
              <a:gd name="T44" fmla="*/ 946333 w 1148079"/>
              <a:gd name="T45" fmla="*/ 488643 h 523875"/>
              <a:gd name="T46" fmla="*/ 1008541 w 1148079"/>
              <a:gd name="T47" fmla="*/ 472791 h 523875"/>
              <a:gd name="T48" fmla="*/ 1060663 w 1148079"/>
              <a:gd name="T49" fmla="*/ 454668 h 523875"/>
              <a:gd name="T50" fmla="*/ 1101516 w 1148079"/>
              <a:gd name="T51" fmla="*/ 434576 h 523875"/>
              <a:gd name="T52" fmla="*/ 1139075 w 1148079"/>
              <a:gd name="T53" fmla="*/ 401401 h 523875"/>
              <a:gd name="T54" fmla="*/ 1146582 w 1148079"/>
              <a:gd name="T55" fmla="*/ 377700 h 523875"/>
              <a:gd name="T56" fmla="*/ 1146582 w 1148079"/>
              <a:gd name="T57" fmla="*/ 146111 h 523875"/>
              <a:gd name="T58" fmla="*/ 573275 w 1148079"/>
              <a:gd name="T59" fmla="*/ 146111 h 523875"/>
              <a:gd name="T60" fmla="*/ 526254 w 1148079"/>
              <a:gd name="T61" fmla="*/ 145627 h 523875"/>
              <a:gd name="T62" fmla="*/ 480281 w 1148079"/>
              <a:gd name="T63" fmla="*/ 144199 h 523875"/>
              <a:gd name="T64" fmla="*/ 435500 w 1148079"/>
              <a:gd name="T65" fmla="*/ 141865 h 523875"/>
              <a:gd name="T66" fmla="*/ 392064 w 1148079"/>
              <a:gd name="T67" fmla="*/ 138663 h 523875"/>
              <a:gd name="T68" fmla="*/ 350118 w 1148079"/>
              <a:gd name="T69" fmla="*/ 134630 h 523875"/>
              <a:gd name="T70" fmla="*/ 309810 w 1148079"/>
              <a:gd name="T71" fmla="*/ 129803 h 523875"/>
              <a:gd name="T72" fmla="*/ 271283 w 1148079"/>
              <a:gd name="T73" fmla="*/ 124221 h 523875"/>
              <a:gd name="T74" fmla="*/ 200181 w 1148079"/>
              <a:gd name="T75" fmla="*/ 110941 h 523875"/>
              <a:gd name="T76" fmla="*/ 137987 w 1148079"/>
              <a:gd name="T77" fmla="*/ 95089 h 523875"/>
              <a:gd name="T78" fmla="*/ 85881 w 1148079"/>
              <a:gd name="T79" fmla="*/ 76967 h 523875"/>
              <a:gd name="T80" fmla="*/ 45048 w 1148079"/>
              <a:gd name="T81" fmla="*/ 56874 h 523875"/>
              <a:gd name="T82" fmla="*/ 7502 w 1148079"/>
              <a:gd name="T83" fmla="*/ 23700 h 523875"/>
              <a:gd name="T84" fmla="*/ 1898 w 1148079"/>
              <a:gd name="T85" fmla="*/ 11983 h 523875"/>
              <a:gd name="T86" fmla="*/ 0 w 1148079"/>
              <a:gd name="T87" fmla="*/ 0 h 523875"/>
              <a:gd name="T88" fmla="*/ 1146582 w 1148079"/>
              <a:gd name="T89" fmla="*/ 0 h 523875"/>
              <a:gd name="T90" fmla="*/ 1129915 w 1148079"/>
              <a:gd name="T91" fmla="*/ 35113 h 523875"/>
              <a:gd name="T92" fmla="*/ 1082572 w 1148079"/>
              <a:gd name="T93" fmla="*/ 67148 h 523875"/>
              <a:gd name="T94" fmla="*/ 1035936 w 1148079"/>
              <a:gd name="T95" fmla="*/ 86293 h 523875"/>
              <a:gd name="T96" fmla="*/ 978623 w 1148079"/>
              <a:gd name="T97" fmla="*/ 103318 h 523875"/>
              <a:gd name="T98" fmla="*/ 911818 w 1148079"/>
              <a:gd name="T99" fmla="*/ 117921 h 523875"/>
              <a:gd name="T100" fmla="*/ 836695 w 1148079"/>
              <a:gd name="T101" fmla="*/ 129803 h 523875"/>
              <a:gd name="T102" fmla="*/ 796388 w 1148079"/>
              <a:gd name="T103" fmla="*/ 134630 h 523875"/>
              <a:gd name="T104" fmla="*/ 754443 w 1148079"/>
              <a:gd name="T105" fmla="*/ 138663 h 523875"/>
              <a:gd name="T106" fmla="*/ 711013 w 1148079"/>
              <a:gd name="T107" fmla="*/ 141865 h 523875"/>
              <a:gd name="T108" fmla="*/ 666242 w 1148079"/>
              <a:gd name="T109" fmla="*/ 144199 h 523875"/>
              <a:gd name="T110" fmla="*/ 620281 w 1148079"/>
              <a:gd name="T111" fmla="*/ 145627 h 523875"/>
              <a:gd name="T112" fmla="*/ 573275 w 1148079"/>
              <a:gd name="T113" fmla="*/ 146111 h 523875"/>
              <a:gd name="T114" fmla="*/ 1146582 w 1148079"/>
              <a:gd name="T115" fmla="*/ 146111 h 523875"/>
              <a:gd name="T116" fmla="*/ 1146582 w 1148079"/>
              <a:gd name="T117" fmla="*/ 0 h 523875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1148079"/>
              <a:gd name="T178" fmla="*/ 0 h 523875"/>
              <a:gd name="T179" fmla="*/ 1148079 w 1148079"/>
              <a:gd name="T180" fmla="*/ 523875 h 523875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1148079" h="523875">
                <a:moveTo>
                  <a:pt x="0" y="0"/>
                </a:moveTo>
                <a:lnTo>
                  <a:pt x="0" y="377700"/>
                </a:lnTo>
                <a:lnTo>
                  <a:pt x="1902" y="389684"/>
                </a:lnTo>
                <a:lnTo>
                  <a:pt x="29255" y="423885"/>
                </a:lnTo>
                <a:lnTo>
                  <a:pt x="64052" y="444850"/>
                </a:lnTo>
                <a:lnTo>
                  <a:pt x="110721" y="463995"/>
                </a:lnTo>
                <a:lnTo>
                  <a:pt x="168081" y="481020"/>
                </a:lnTo>
                <a:lnTo>
                  <a:pt x="234951" y="495623"/>
                </a:lnTo>
                <a:lnTo>
                  <a:pt x="310150" y="507505"/>
                </a:lnTo>
                <a:lnTo>
                  <a:pt x="350503" y="512332"/>
                </a:lnTo>
                <a:lnTo>
                  <a:pt x="392496" y="516365"/>
                </a:lnTo>
                <a:lnTo>
                  <a:pt x="435980" y="519567"/>
                </a:lnTo>
                <a:lnTo>
                  <a:pt x="480809" y="521901"/>
                </a:lnTo>
                <a:lnTo>
                  <a:pt x="526834" y="523329"/>
                </a:lnTo>
                <a:lnTo>
                  <a:pt x="573907" y="523814"/>
                </a:lnTo>
                <a:lnTo>
                  <a:pt x="620965" y="523329"/>
                </a:lnTo>
                <a:lnTo>
                  <a:pt x="666977" y="521901"/>
                </a:lnTo>
                <a:lnTo>
                  <a:pt x="711797" y="519567"/>
                </a:lnTo>
                <a:lnTo>
                  <a:pt x="755275" y="516365"/>
                </a:lnTo>
                <a:lnTo>
                  <a:pt x="797265" y="512332"/>
                </a:lnTo>
                <a:lnTo>
                  <a:pt x="837618" y="507505"/>
                </a:lnTo>
                <a:lnTo>
                  <a:pt x="876186" y="501923"/>
                </a:lnTo>
                <a:lnTo>
                  <a:pt x="947377" y="488643"/>
                </a:lnTo>
                <a:lnTo>
                  <a:pt x="1009653" y="472791"/>
                </a:lnTo>
                <a:lnTo>
                  <a:pt x="1061831" y="454668"/>
                </a:lnTo>
                <a:lnTo>
                  <a:pt x="1102728" y="434576"/>
                </a:lnTo>
                <a:lnTo>
                  <a:pt x="1140331" y="401401"/>
                </a:lnTo>
                <a:lnTo>
                  <a:pt x="1147846" y="377700"/>
                </a:lnTo>
                <a:lnTo>
                  <a:pt x="1147846" y="146111"/>
                </a:lnTo>
                <a:lnTo>
                  <a:pt x="573907" y="146111"/>
                </a:lnTo>
                <a:lnTo>
                  <a:pt x="526834" y="145627"/>
                </a:lnTo>
                <a:lnTo>
                  <a:pt x="480809" y="144199"/>
                </a:lnTo>
                <a:lnTo>
                  <a:pt x="435980" y="141865"/>
                </a:lnTo>
                <a:lnTo>
                  <a:pt x="392496" y="138663"/>
                </a:lnTo>
                <a:lnTo>
                  <a:pt x="350503" y="134630"/>
                </a:lnTo>
                <a:lnTo>
                  <a:pt x="310150" y="129803"/>
                </a:lnTo>
                <a:lnTo>
                  <a:pt x="271583" y="124221"/>
                </a:lnTo>
                <a:lnTo>
                  <a:pt x="200401" y="110941"/>
                </a:lnTo>
                <a:lnTo>
                  <a:pt x="138139" y="95089"/>
                </a:lnTo>
                <a:lnTo>
                  <a:pt x="85977" y="76967"/>
                </a:lnTo>
                <a:lnTo>
                  <a:pt x="45096" y="56874"/>
                </a:lnTo>
                <a:lnTo>
                  <a:pt x="7510" y="23700"/>
                </a:lnTo>
                <a:lnTo>
                  <a:pt x="1902" y="11983"/>
                </a:lnTo>
                <a:lnTo>
                  <a:pt x="0" y="0"/>
                </a:lnTo>
                <a:close/>
              </a:path>
              <a:path w="1148079" h="523875">
                <a:moveTo>
                  <a:pt x="1147846" y="0"/>
                </a:moveTo>
                <a:lnTo>
                  <a:pt x="1131159" y="35113"/>
                </a:lnTo>
                <a:lnTo>
                  <a:pt x="1083764" y="67148"/>
                </a:lnTo>
                <a:lnTo>
                  <a:pt x="1037078" y="86293"/>
                </a:lnTo>
                <a:lnTo>
                  <a:pt x="979703" y="103318"/>
                </a:lnTo>
                <a:lnTo>
                  <a:pt x="912822" y="117921"/>
                </a:lnTo>
                <a:lnTo>
                  <a:pt x="837618" y="129803"/>
                </a:lnTo>
                <a:lnTo>
                  <a:pt x="797265" y="134630"/>
                </a:lnTo>
                <a:lnTo>
                  <a:pt x="755275" y="138663"/>
                </a:lnTo>
                <a:lnTo>
                  <a:pt x="711797" y="141865"/>
                </a:lnTo>
                <a:lnTo>
                  <a:pt x="666977" y="144199"/>
                </a:lnTo>
                <a:lnTo>
                  <a:pt x="620965" y="145627"/>
                </a:lnTo>
                <a:lnTo>
                  <a:pt x="573907" y="146111"/>
                </a:lnTo>
                <a:lnTo>
                  <a:pt x="1147846" y="146111"/>
                </a:lnTo>
                <a:lnTo>
                  <a:pt x="1147846" y="0"/>
                </a:lnTo>
                <a:close/>
              </a:path>
            </a:pathLst>
          </a:custGeom>
          <a:solidFill>
            <a:srgbClr val="104FFB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27671" name="object 25"/>
          <p:cNvSpPr>
            <a:spLocks/>
          </p:cNvSpPr>
          <p:nvPr/>
        </p:nvSpPr>
        <p:spPr bwMode="auto">
          <a:xfrm>
            <a:off x="3127375" y="6111875"/>
            <a:ext cx="1147763" cy="292100"/>
          </a:xfrm>
          <a:custGeom>
            <a:avLst/>
            <a:gdLst>
              <a:gd name="T0" fmla="*/ 573275 w 1148079"/>
              <a:gd name="T1" fmla="*/ 0 h 292735"/>
              <a:gd name="T2" fmla="*/ 526254 w 1148079"/>
              <a:gd name="T3" fmla="*/ 480 h 292735"/>
              <a:gd name="T4" fmla="*/ 480281 w 1148079"/>
              <a:gd name="T5" fmla="*/ 1896 h 292735"/>
              <a:gd name="T6" fmla="*/ 435500 w 1148079"/>
              <a:gd name="T7" fmla="*/ 4210 h 292735"/>
              <a:gd name="T8" fmla="*/ 392064 w 1148079"/>
              <a:gd name="T9" fmla="*/ 7385 h 292735"/>
              <a:gd name="T10" fmla="*/ 350118 w 1148079"/>
              <a:gd name="T11" fmla="*/ 11383 h 292735"/>
              <a:gd name="T12" fmla="*/ 309810 w 1148079"/>
              <a:gd name="T13" fmla="*/ 16170 h 292735"/>
              <a:gd name="T14" fmla="*/ 271283 w 1148079"/>
              <a:gd name="T15" fmla="*/ 21705 h 292735"/>
              <a:gd name="T16" fmla="*/ 200181 w 1148079"/>
              <a:gd name="T17" fmla="*/ 34870 h 292735"/>
              <a:gd name="T18" fmla="*/ 137987 w 1148079"/>
              <a:gd name="T19" fmla="*/ 50586 h 292735"/>
              <a:gd name="T20" fmla="*/ 85881 w 1148079"/>
              <a:gd name="T21" fmla="*/ 68553 h 292735"/>
              <a:gd name="T22" fmla="*/ 45048 w 1148079"/>
              <a:gd name="T23" fmla="*/ 88471 h 292735"/>
              <a:gd name="T24" fmla="*/ 7502 w 1148079"/>
              <a:gd name="T25" fmla="*/ 121357 h 292735"/>
              <a:gd name="T26" fmla="*/ 0 w 1148079"/>
              <a:gd name="T27" fmla="*/ 144851 h 292735"/>
              <a:gd name="T28" fmla="*/ 1898 w 1148079"/>
              <a:gd name="T29" fmla="*/ 156731 h 292735"/>
              <a:gd name="T30" fmla="*/ 29223 w 1148079"/>
              <a:gd name="T31" fmla="*/ 190637 h 292735"/>
              <a:gd name="T32" fmla="*/ 63980 w 1148079"/>
              <a:gd name="T33" fmla="*/ 211417 h 292735"/>
              <a:gd name="T34" fmla="*/ 110601 w 1148079"/>
              <a:gd name="T35" fmla="*/ 230398 h 292735"/>
              <a:gd name="T36" fmla="*/ 167897 w 1148079"/>
              <a:gd name="T37" fmla="*/ 247275 h 292735"/>
              <a:gd name="T38" fmla="*/ 234691 w 1148079"/>
              <a:gd name="T39" fmla="*/ 261753 h 292735"/>
              <a:gd name="T40" fmla="*/ 309810 w 1148079"/>
              <a:gd name="T41" fmla="*/ 273531 h 292735"/>
              <a:gd name="T42" fmla="*/ 350118 w 1148079"/>
              <a:gd name="T43" fmla="*/ 278317 h 292735"/>
              <a:gd name="T44" fmla="*/ 392064 w 1148079"/>
              <a:gd name="T45" fmla="*/ 282315 h 292735"/>
              <a:gd name="T46" fmla="*/ 435500 w 1148079"/>
              <a:gd name="T47" fmla="*/ 285489 h 292735"/>
              <a:gd name="T48" fmla="*/ 480281 w 1148079"/>
              <a:gd name="T49" fmla="*/ 287803 h 292735"/>
              <a:gd name="T50" fmla="*/ 526254 w 1148079"/>
              <a:gd name="T51" fmla="*/ 289219 h 292735"/>
              <a:gd name="T52" fmla="*/ 573275 w 1148079"/>
              <a:gd name="T53" fmla="*/ 289698 h 292735"/>
              <a:gd name="T54" fmla="*/ 620281 w 1148079"/>
              <a:gd name="T55" fmla="*/ 289219 h 292735"/>
              <a:gd name="T56" fmla="*/ 666242 w 1148079"/>
              <a:gd name="T57" fmla="*/ 287803 h 292735"/>
              <a:gd name="T58" fmla="*/ 711013 w 1148079"/>
              <a:gd name="T59" fmla="*/ 285489 h 292735"/>
              <a:gd name="T60" fmla="*/ 754443 w 1148079"/>
              <a:gd name="T61" fmla="*/ 282315 h 292735"/>
              <a:gd name="T62" fmla="*/ 796388 w 1148079"/>
              <a:gd name="T63" fmla="*/ 278317 h 292735"/>
              <a:gd name="T64" fmla="*/ 836695 w 1148079"/>
              <a:gd name="T65" fmla="*/ 273531 h 292735"/>
              <a:gd name="T66" fmla="*/ 875222 w 1148079"/>
              <a:gd name="T67" fmla="*/ 267998 h 292735"/>
              <a:gd name="T68" fmla="*/ 946333 w 1148079"/>
              <a:gd name="T69" fmla="*/ 254833 h 292735"/>
              <a:gd name="T70" fmla="*/ 1008541 w 1148079"/>
              <a:gd name="T71" fmla="*/ 239118 h 292735"/>
              <a:gd name="T72" fmla="*/ 1060663 w 1148079"/>
              <a:gd name="T73" fmla="*/ 221152 h 292735"/>
              <a:gd name="T74" fmla="*/ 1101516 w 1148079"/>
              <a:gd name="T75" fmla="*/ 201235 h 292735"/>
              <a:gd name="T76" fmla="*/ 1139075 w 1148079"/>
              <a:gd name="T77" fmla="*/ 168346 h 292735"/>
              <a:gd name="T78" fmla="*/ 1146582 w 1148079"/>
              <a:gd name="T79" fmla="*/ 144851 h 292735"/>
              <a:gd name="T80" fmla="*/ 1144682 w 1148079"/>
              <a:gd name="T81" fmla="*/ 132972 h 292735"/>
              <a:gd name="T82" fmla="*/ 1117344 w 1148079"/>
              <a:gd name="T83" fmla="*/ 99070 h 292735"/>
              <a:gd name="T84" fmla="*/ 1082572 w 1148079"/>
              <a:gd name="T85" fmla="*/ 78287 h 292735"/>
              <a:gd name="T86" fmla="*/ 1035936 w 1148079"/>
              <a:gd name="T87" fmla="*/ 59307 h 292735"/>
              <a:gd name="T88" fmla="*/ 978623 w 1148079"/>
              <a:gd name="T89" fmla="*/ 42428 h 292735"/>
              <a:gd name="T90" fmla="*/ 911818 w 1148079"/>
              <a:gd name="T91" fmla="*/ 27949 h 292735"/>
              <a:gd name="T92" fmla="*/ 836695 w 1148079"/>
              <a:gd name="T93" fmla="*/ 16170 h 292735"/>
              <a:gd name="T94" fmla="*/ 796388 w 1148079"/>
              <a:gd name="T95" fmla="*/ 11383 h 292735"/>
              <a:gd name="T96" fmla="*/ 754443 w 1148079"/>
              <a:gd name="T97" fmla="*/ 7385 h 292735"/>
              <a:gd name="T98" fmla="*/ 711013 w 1148079"/>
              <a:gd name="T99" fmla="*/ 4210 h 292735"/>
              <a:gd name="T100" fmla="*/ 666242 w 1148079"/>
              <a:gd name="T101" fmla="*/ 1896 h 292735"/>
              <a:gd name="T102" fmla="*/ 620281 w 1148079"/>
              <a:gd name="T103" fmla="*/ 480 h 292735"/>
              <a:gd name="T104" fmla="*/ 573275 w 1148079"/>
              <a:gd name="T105" fmla="*/ 0 h 292735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w 1148079"/>
              <a:gd name="T160" fmla="*/ 0 h 292735"/>
              <a:gd name="T161" fmla="*/ 1148079 w 1148079"/>
              <a:gd name="T162" fmla="*/ 292735 h 292735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T159" t="T160" r="T161" b="T162"/>
            <a:pathLst>
              <a:path w="1148079" h="292735">
                <a:moveTo>
                  <a:pt x="573907" y="0"/>
                </a:moveTo>
                <a:lnTo>
                  <a:pt x="526834" y="484"/>
                </a:lnTo>
                <a:lnTo>
                  <a:pt x="480809" y="1912"/>
                </a:lnTo>
                <a:lnTo>
                  <a:pt x="435980" y="4246"/>
                </a:lnTo>
                <a:lnTo>
                  <a:pt x="392496" y="7449"/>
                </a:lnTo>
                <a:lnTo>
                  <a:pt x="350503" y="11483"/>
                </a:lnTo>
                <a:lnTo>
                  <a:pt x="310150" y="16310"/>
                </a:lnTo>
                <a:lnTo>
                  <a:pt x="271583" y="21893"/>
                </a:lnTo>
                <a:lnTo>
                  <a:pt x="200401" y="35174"/>
                </a:lnTo>
                <a:lnTo>
                  <a:pt x="138139" y="51027"/>
                </a:lnTo>
                <a:lnTo>
                  <a:pt x="85977" y="69151"/>
                </a:lnTo>
                <a:lnTo>
                  <a:pt x="45096" y="89243"/>
                </a:lnTo>
                <a:lnTo>
                  <a:pt x="7510" y="122416"/>
                </a:lnTo>
                <a:lnTo>
                  <a:pt x="0" y="146115"/>
                </a:lnTo>
                <a:lnTo>
                  <a:pt x="1902" y="158098"/>
                </a:lnTo>
                <a:lnTo>
                  <a:pt x="29255" y="192299"/>
                </a:lnTo>
                <a:lnTo>
                  <a:pt x="64052" y="213263"/>
                </a:lnTo>
                <a:lnTo>
                  <a:pt x="110721" y="232408"/>
                </a:lnTo>
                <a:lnTo>
                  <a:pt x="168081" y="249433"/>
                </a:lnTo>
                <a:lnTo>
                  <a:pt x="234951" y="264036"/>
                </a:lnTo>
                <a:lnTo>
                  <a:pt x="310150" y="275918"/>
                </a:lnTo>
                <a:lnTo>
                  <a:pt x="350503" y="280745"/>
                </a:lnTo>
                <a:lnTo>
                  <a:pt x="392496" y="284778"/>
                </a:lnTo>
                <a:lnTo>
                  <a:pt x="435980" y="287980"/>
                </a:lnTo>
                <a:lnTo>
                  <a:pt x="480809" y="290314"/>
                </a:lnTo>
                <a:lnTo>
                  <a:pt x="526834" y="291742"/>
                </a:lnTo>
                <a:lnTo>
                  <a:pt x="573907" y="292226"/>
                </a:lnTo>
                <a:lnTo>
                  <a:pt x="620965" y="291742"/>
                </a:lnTo>
                <a:lnTo>
                  <a:pt x="666977" y="290314"/>
                </a:lnTo>
                <a:lnTo>
                  <a:pt x="711797" y="287980"/>
                </a:lnTo>
                <a:lnTo>
                  <a:pt x="755275" y="284778"/>
                </a:lnTo>
                <a:lnTo>
                  <a:pt x="797265" y="280745"/>
                </a:lnTo>
                <a:lnTo>
                  <a:pt x="837618" y="275918"/>
                </a:lnTo>
                <a:lnTo>
                  <a:pt x="876186" y="270336"/>
                </a:lnTo>
                <a:lnTo>
                  <a:pt x="947377" y="257056"/>
                </a:lnTo>
                <a:lnTo>
                  <a:pt x="1009653" y="241204"/>
                </a:lnTo>
                <a:lnTo>
                  <a:pt x="1061831" y="223082"/>
                </a:lnTo>
                <a:lnTo>
                  <a:pt x="1102728" y="202989"/>
                </a:lnTo>
                <a:lnTo>
                  <a:pt x="1140331" y="169815"/>
                </a:lnTo>
                <a:lnTo>
                  <a:pt x="1147846" y="146115"/>
                </a:lnTo>
                <a:lnTo>
                  <a:pt x="1145942" y="134132"/>
                </a:lnTo>
                <a:lnTo>
                  <a:pt x="1118576" y="99934"/>
                </a:lnTo>
                <a:lnTo>
                  <a:pt x="1083764" y="78970"/>
                </a:lnTo>
                <a:lnTo>
                  <a:pt x="1037078" y="59824"/>
                </a:lnTo>
                <a:lnTo>
                  <a:pt x="979703" y="42798"/>
                </a:lnTo>
                <a:lnTo>
                  <a:pt x="912822" y="28193"/>
                </a:lnTo>
                <a:lnTo>
                  <a:pt x="837618" y="16310"/>
                </a:lnTo>
                <a:lnTo>
                  <a:pt x="797265" y="11483"/>
                </a:lnTo>
                <a:lnTo>
                  <a:pt x="755275" y="7449"/>
                </a:lnTo>
                <a:lnTo>
                  <a:pt x="711797" y="4246"/>
                </a:lnTo>
                <a:lnTo>
                  <a:pt x="666977" y="1912"/>
                </a:lnTo>
                <a:lnTo>
                  <a:pt x="620965" y="484"/>
                </a:lnTo>
                <a:lnTo>
                  <a:pt x="573907" y="0"/>
                </a:lnTo>
                <a:close/>
              </a:path>
            </a:pathLst>
          </a:custGeom>
          <a:solidFill>
            <a:srgbClr val="6F94F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27672" name="object 27"/>
          <p:cNvSpPr>
            <a:spLocks/>
          </p:cNvSpPr>
          <p:nvPr/>
        </p:nvSpPr>
        <p:spPr bwMode="auto">
          <a:xfrm>
            <a:off x="2998788" y="4322763"/>
            <a:ext cx="1147762" cy="523875"/>
          </a:xfrm>
          <a:custGeom>
            <a:avLst/>
            <a:gdLst>
              <a:gd name="T0" fmla="*/ 0 w 1148079"/>
              <a:gd name="T1" fmla="*/ 0 h 523875"/>
              <a:gd name="T2" fmla="*/ 0 w 1148079"/>
              <a:gd name="T3" fmla="*/ 377702 h 523875"/>
              <a:gd name="T4" fmla="*/ 1898 w 1148079"/>
              <a:gd name="T5" fmla="*/ 389677 h 523875"/>
              <a:gd name="T6" fmla="*/ 29223 w 1148079"/>
              <a:gd name="T7" fmla="*/ 423856 h 523875"/>
              <a:gd name="T8" fmla="*/ 63980 w 1148079"/>
              <a:gd name="T9" fmla="*/ 444809 h 523875"/>
              <a:gd name="T10" fmla="*/ 110595 w 1148079"/>
              <a:gd name="T11" fmla="*/ 463945 h 523875"/>
              <a:gd name="T12" fmla="*/ 167890 w 1148079"/>
              <a:gd name="T13" fmla="*/ 480963 h 523875"/>
              <a:gd name="T14" fmla="*/ 234675 w 1148079"/>
              <a:gd name="T15" fmla="*/ 495561 h 523875"/>
              <a:gd name="T16" fmla="*/ 309776 w 1148079"/>
              <a:gd name="T17" fmla="*/ 507440 h 523875"/>
              <a:gd name="T18" fmla="*/ 350077 w 1148079"/>
              <a:gd name="T19" fmla="*/ 512265 h 523875"/>
              <a:gd name="T20" fmla="*/ 392015 w 1148079"/>
              <a:gd name="T21" fmla="*/ 516297 h 523875"/>
              <a:gd name="T22" fmla="*/ 435440 w 1148079"/>
              <a:gd name="T23" fmla="*/ 519498 h 523875"/>
              <a:gd name="T24" fmla="*/ 480203 w 1148079"/>
              <a:gd name="T25" fmla="*/ 521832 h 523875"/>
              <a:gd name="T26" fmla="*/ 526164 w 1148079"/>
              <a:gd name="T27" fmla="*/ 523259 h 523875"/>
              <a:gd name="T28" fmla="*/ 573169 w 1148079"/>
              <a:gd name="T29" fmla="*/ 523743 h 523875"/>
              <a:gd name="T30" fmla="*/ 620190 w 1148079"/>
              <a:gd name="T31" fmla="*/ 523259 h 523875"/>
              <a:gd name="T32" fmla="*/ 666163 w 1148079"/>
              <a:gd name="T33" fmla="*/ 521832 h 523875"/>
              <a:gd name="T34" fmla="*/ 710942 w 1148079"/>
              <a:gd name="T35" fmla="*/ 519498 h 523875"/>
              <a:gd name="T36" fmla="*/ 754378 w 1148079"/>
              <a:gd name="T37" fmla="*/ 516297 h 523875"/>
              <a:gd name="T38" fmla="*/ 796325 w 1148079"/>
              <a:gd name="T39" fmla="*/ 512265 h 523875"/>
              <a:gd name="T40" fmla="*/ 836634 w 1148079"/>
              <a:gd name="T41" fmla="*/ 507440 h 523875"/>
              <a:gd name="T42" fmla="*/ 875157 w 1148079"/>
              <a:gd name="T43" fmla="*/ 501859 h 523875"/>
              <a:gd name="T44" fmla="*/ 946259 w 1148079"/>
              <a:gd name="T45" fmla="*/ 488583 h 523875"/>
              <a:gd name="T46" fmla="*/ 1008453 w 1148079"/>
              <a:gd name="T47" fmla="*/ 472738 h 523875"/>
              <a:gd name="T48" fmla="*/ 1060560 w 1148079"/>
              <a:gd name="T49" fmla="*/ 454623 h 523875"/>
              <a:gd name="T50" fmla="*/ 1101397 w 1148079"/>
              <a:gd name="T51" fmla="*/ 434541 h 523875"/>
              <a:gd name="T52" fmla="*/ 1138938 w 1148079"/>
              <a:gd name="T53" fmla="*/ 401386 h 523875"/>
              <a:gd name="T54" fmla="*/ 1146441 w 1148079"/>
              <a:gd name="T55" fmla="*/ 377702 h 523875"/>
              <a:gd name="T56" fmla="*/ 1146441 w 1148079"/>
              <a:gd name="T57" fmla="*/ 146054 h 523875"/>
              <a:gd name="T58" fmla="*/ 573169 w 1148079"/>
              <a:gd name="T59" fmla="*/ 146054 h 523875"/>
              <a:gd name="T60" fmla="*/ 526164 w 1148079"/>
              <a:gd name="T61" fmla="*/ 145569 h 523875"/>
              <a:gd name="T62" fmla="*/ 480203 w 1148079"/>
              <a:gd name="T63" fmla="*/ 144141 h 523875"/>
              <a:gd name="T64" fmla="*/ 435440 w 1148079"/>
              <a:gd name="T65" fmla="*/ 141808 h 523875"/>
              <a:gd name="T66" fmla="*/ 392015 w 1148079"/>
              <a:gd name="T67" fmla="*/ 138605 h 523875"/>
              <a:gd name="T68" fmla="*/ 350077 w 1148079"/>
              <a:gd name="T69" fmla="*/ 134573 h 523875"/>
              <a:gd name="T70" fmla="*/ 309776 w 1148079"/>
              <a:gd name="T71" fmla="*/ 129747 h 523875"/>
              <a:gd name="T72" fmla="*/ 271261 w 1148079"/>
              <a:gd name="T73" fmla="*/ 124166 h 523875"/>
              <a:gd name="T74" fmla="*/ 200170 w 1148079"/>
              <a:gd name="T75" fmla="*/ 110888 h 523875"/>
              <a:gd name="T76" fmla="*/ 137982 w 1148079"/>
              <a:gd name="T77" fmla="*/ 95041 h 523875"/>
              <a:gd name="T78" fmla="*/ 85880 w 1148079"/>
              <a:gd name="T79" fmla="*/ 76925 h 523875"/>
              <a:gd name="T80" fmla="*/ 45048 w 1148079"/>
              <a:gd name="T81" fmla="*/ 56841 h 523875"/>
              <a:gd name="T82" fmla="*/ 7502 w 1148079"/>
              <a:gd name="T83" fmla="*/ 23685 h 523875"/>
              <a:gd name="T84" fmla="*/ 1898 w 1148079"/>
              <a:gd name="T85" fmla="*/ 11975 h 523875"/>
              <a:gd name="T86" fmla="*/ 0 w 1148079"/>
              <a:gd name="T87" fmla="*/ 0 h 523875"/>
              <a:gd name="T88" fmla="*/ 1146441 w 1148079"/>
              <a:gd name="T89" fmla="*/ 0 h 523875"/>
              <a:gd name="T90" fmla="*/ 1129783 w 1148079"/>
              <a:gd name="T91" fmla="*/ 35091 h 523875"/>
              <a:gd name="T92" fmla="*/ 1082460 w 1148079"/>
              <a:gd name="T93" fmla="*/ 67110 h 523875"/>
              <a:gd name="T94" fmla="*/ 1035842 w 1148079"/>
              <a:gd name="T95" fmla="*/ 86247 h 523875"/>
              <a:gd name="T96" fmla="*/ 978544 w 1148079"/>
              <a:gd name="T97" fmla="*/ 103267 h 523875"/>
              <a:gd name="T98" fmla="*/ 911749 w 1148079"/>
              <a:gd name="T99" fmla="*/ 117867 h 523875"/>
              <a:gd name="T100" fmla="*/ 836634 w 1148079"/>
              <a:gd name="T101" fmla="*/ 129747 h 523875"/>
              <a:gd name="T102" fmla="*/ 796325 w 1148079"/>
              <a:gd name="T103" fmla="*/ 134573 h 523875"/>
              <a:gd name="T104" fmla="*/ 754378 w 1148079"/>
              <a:gd name="T105" fmla="*/ 138605 h 523875"/>
              <a:gd name="T106" fmla="*/ 710942 w 1148079"/>
              <a:gd name="T107" fmla="*/ 141808 h 523875"/>
              <a:gd name="T108" fmla="*/ 666163 w 1148079"/>
              <a:gd name="T109" fmla="*/ 144141 h 523875"/>
              <a:gd name="T110" fmla="*/ 620190 w 1148079"/>
              <a:gd name="T111" fmla="*/ 145569 h 523875"/>
              <a:gd name="T112" fmla="*/ 573169 w 1148079"/>
              <a:gd name="T113" fmla="*/ 146054 h 523875"/>
              <a:gd name="T114" fmla="*/ 1146441 w 1148079"/>
              <a:gd name="T115" fmla="*/ 146054 h 523875"/>
              <a:gd name="T116" fmla="*/ 1146441 w 1148079"/>
              <a:gd name="T117" fmla="*/ 0 h 523875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1148079"/>
              <a:gd name="T178" fmla="*/ 0 h 523875"/>
              <a:gd name="T179" fmla="*/ 1148079 w 1148079"/>
              <a:gd name="T180" fmla="*/ 523875 h 523875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1148079" h="523875">
                <a:moveTo>
                  <a:pt x="0" y="0"/>
                </a:moveTo>
                <a:lnTo>
                  <a:pt x="0" y="377702"/>
                </a:lnTo>
                <a:lnTo>
                  <a:pt x="1902" y="389677"/>
                </a:lnTo>
                <a:lnTo>
                  <a:pt x="29255" y="423856"/>
                </a:lnTo>
                <a:lnTo>
                  <a:pt x="64052" y="444809"/>
                </a:lnTo>
                <a:lnTo>
                  <a:pt x="110719" y="463945"/>
                </a:lnTo>
                <a:lnTo>
                  <a:pt x="168074" y="480963"/>
                </a:lnTo>
                <a:lnTo>
                  <a:pt x="234935" y="495561"/>
                </a:lnTo>
                <a:lnTo>
                  <a:pt x="310120" y="507440"/>
                </a:lnTo>
                <a:lnTo>
                  <a:pt x="350465" y="512265"/>
                </a:lnTo>
                <a:lnTo>
                  <a:pt x="392447" y="516297"/>
                </a:lnTo>
                <a:lnTo>
                  <a:pt x="435920" y="519498"/>
                </a:lnTo>
                <a:lnTo>
                  <a:pt x="480735" y="521832"/>
                </a:lnTo>
                <a:lnTo>
                  <a:pt x="526744" y="523259"/>
                </a:lnTo>
                <a:lnTo>
                  <a:pt x="573801" y="523743"/>
                </a:lnTo>
                <a:lnTo>
                  <a:pt x="620874" y="523259"/>
                </a:lnTo>
                <a:lnTo>
                  <a:pt x="666899" y="521832"/>
                </a:lnTo>
                <a:lnTo>
                  <a:pt x="711728" y="519498"/>
                </a:lnTo>
                <a:lnTo>
                  <a:pt x="755212" y="516297"/>
                </a:lnTo>
                <a:lnTo>
                  <a:pt x="797205" y="512265"/>
                </a:lnTo>
                <a:lnTo>
                  <a:pt x="837558" y="507440"/>
                </a:lnTo>
                <a:lnTo>
                  <a:pt x="876125" y="501859"/>
                </a:lnTo>
                <a:lnTo>
                  <a:pt x="947307" y="488583"/>
                </a:lnTo>
                <a:lnTo>
                  <a:pt x="1009569" y="472738"/>
                </a:lnTo>
                <a:lnTo>
                  <a:pt x="1061732" y="454623"/>
                </a:lnTo>
                <a:lnTo>
                  <a:pt x="1102613" y="434541"/>
                </a:lnTo>
                <a:lnTo>
                  <a:pt x="1140198" y="401386"/>
                </a:lnTo>
                <a:lnTo>
                  <a:pt x="1147709" y="377702"/>
                </a:lnTo>
                <a:lnTo>
                  <a:pt x="1147709" y="146054"/>
                </a:lnTo>
                <a:lnTo>
                  <a:pt x="573801" y="146054"/>
                </a:lnTo>
                <a:lnTo>
                  <a:pt x="526744" y="145569"/>
                </a:lnTo>
                <a:lnTo>
                  <a:pt x="480735" y="144141"/>
                </a:lnTo>
                <a:lnTo>
                  <a:pt x="435920" y="141808"/>
                </a:lnTo>
                <a:lnTo>
                  <a:pt x="392447" y="138605"/>
                </a:lnTo>
                <a:lnTo>
                  <a:pt x="350465" y="134573"/>
                </a:lnTo>
                <a:lnTo>
                  <a:pt x="310120" y="129747"/>
                </a:lnTo>
                <a:lnTo>
                  <a:pt x="271561" y="124166"/>
                </a:lnTo>
                <a:lnTo>
                  <a:pt x="200390" y="110888"/>
                </a:lnTo>
                <a:lnTo>
                  <a:pt x="138134" y="95041"/>
                </a:lnTo>
                <a:lnTo>
                  <a:pt x="85976" y="76925"/>
                </a:lnTo>
                <a:lnTo>
                  <a:pt x="45096" y="56841"/>
                </a:lnTo>
                <a:lnTo>
                  <a:pt x="7510" y="23685"/>
                </a:lnTo>
                <a:lnTo>
                  <a:pt x="1902" y="11975"/>
                </a:lnTo>
                <a:lnTo>
                  <a:pt x="0" y="0"/>
                </a:lnTo>
                <a:close/>
              </a:path>
              <a:path w="1148079" h="523875">
                <a:moveTo>
                  <a:pt x="1147709" y="0"/>
                </a:moveTo>
                <a:lnTo>
                  <a:pt x="1131031" y="35091"/>
                </a:lnTo>
                <a:lnTo>
                  <a:pt x="1083656" y="67110"/>
                </a:lnTo>
                <a:lnTo>
                  <a:pt x="1036987" y="86247"/>
                </a:lnTo>
                <a:lnTo>
                  <a:pt x="979627" y="103267"/>
                </a:lnTo>
                <a:lnTo>
                  <a:pt x="912757" y="117867"/>
                </a:lnTo>
                <a:lnTo>
                  <a:pt x="837558" y="129747"/>
                </a:lnTo>
                <a:lnTo>
                  <a:pt x="797205" y="134573"/>
                </a:lnTo>
                <a:lnTo>
                  <a:pt x="755212" y="138605"/>
                </a:lnTo>
                <a:lnTo>
                  <a:pt x="711728" y="141808"/>
                </a:lnTo>
                <a:lnTo>
                  <a:pt x="666899" y="144141"/>
                </a:lnTo>
                <a:lnTo>
                  <a:pt x="620874" y="145569"/>
                </a:lnTo>
                <a:lnTo>
                  <a:pt x="573801" y="146054"/>
                </a:lnTo>
                <a:lnTo>
                  <a:pt x="1147709" y="146054"/>
                </a:lnTo>
                <a:lnTo>
                  <a:pt x="1147709" y="0"/>
                </a:lnTo>
                <a:close/>
              </a:path>
            </a:pathLst>
          </a:custGeom>
          <a:solidFill>
            <a:srgbClr val="104FFB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27673" name="object 28"/>
          <p:cNvSpPr>
            <a:spLocks/>
          </p:cNvSpPr>
          <p:nvPr/>
        </p:nvSpPr>
        <p:spPr bwMode="auto">
          <a:xfrm>
            <a:off x="2998788" y="4176713"/>
            <a:ext cx="1147762" cy="292100"/>
          </a:xfrm>
          <a:custGeom>
            <a:avLst/>
            <a:gdLst>
              <a:gd name="T0" fmla="*/ 573169 w 1148079"/>
              <a:gd name="T1" fmla="*/ 0 h 292735"/>
              <a:gd name="T2" fmla="*/ 526164 w 1148079"/>
              <a:gd name="T3" fmla="*/ 481 h 292735"/>
              <a:gd name="T4" fmla="*/ 480203 w 1148079"/>
              <a:gd name="T5" fmla="*/ 1899 h 292735"/>
              <a:gd name="T6" fmla="*/ 435440 w 1148079"/>
              <a:gd name="T7" fmla="*/ 4217 h 292735"/>
              <a:gd name="T8" fmla="*/ 392015 w 1148079"/>
              <a:gd name="T9" fmla="*/ 7396 h 292735"/>
              <a:gd name="T10" fmla="*/ 350077 w 1148079"/>
              <a:gd name="T11" fmla="*/ 11399 h 292735"/>
              <a:gd name="T12" fmla="*/ 309776 w 1148079"/>
              <a:gd name="T13" fmla="*/ 16192 h 292735"/>
              <a:gd name="T14" fmla="*/ 271261 w 1148079"/>
              <a:gd name="T15" fmla="*/ 21732 h 292735"/>
              <a:gd name="T16" fmla="*/ 200170 w 1148079"/>
              <a:gd name="T17" fmla="*/ 34911 h 292735"/>
              <a:gd name="T18" fmla="*/ 137982 w 1148079"/>
              <a:gd name="T19" fmla="*/ 50639 h 292735"/>
              <a:gd name="T20" fmla="*/ 85880 w 1148079"/>
              <a:gd name="T21" fmla="*/ 68616 h 292735"/>
              <a:gd name="T22" fmla="*/ 45048 w 1148079"/>
              <a:gd name="T23" fmla="*/ 88541 h 292735"/>
              <a:gd name="T24" fmla="*/ 7502 w 1148079"/>
              <a:gd name="T25" fmla="*/ 121424 h 292735"/>
              <a:gd name="T26" fmla="*/ 0 w 1148079"/>
              <a:gd name="T27" fmla="*/ 144908 h 292735"/>
              <a:gd name="T28" fmla="*/ 1898 w 1148079"/>
              <a:gd name="T29" fmla="*/ 156780 h 292735"/>
              <a:gd name="T30" fmla="*/ 29223 w 1148079"/>
              <a:gd name="T31" fmla="*/ 190665 h 292735"/>
              <a:gd name="T32" fmla="*/ 63980 w 1148079"/>
              <a:gd name="T33" fmla="*/ 211437 h 292735"/>
              <a:gd name="T34" fmla="*/ 110595 w 1148079"/>
              <a:gd name="T35" fmla="*/ 230410 h 292735"/>
              <a:gd name="T36" fmla="*/ 167890 w 1148079"/>
              <a:gd name="T37" fmla="*/ 247282 h 292735"/>
              <a:gd name="T38" fmla="*/ 234675 w 1148079"/>
              <a:gd name="T39" fmla="*/ 261757 h 292735"/>
              <a:gd name="T40" fmla="*/ 309776 w 1148079"/>
              <a:gd name="T41" fmla="*/ 273533 h 292735"/>
              <a:gd name="T42" fmla="*/ 350077 w 1148079"/>
              <a:gd name="T43" fmla="*/ 278318 h 292735"/>
              <a:gd name="T44" fmla="*/ 392015 w 1148079"/>
              <a:gd name="T45" fmla="*/ 282315 h 292735"/>
              <a:gd name="T46" fmla="*/ 435440 w 1148079"/>
              <a:gd name="T47" fmla="*/ 285489 h 292735"/>
              <a:gd name="T48" fmla="*/ 480203 w 1148079"/>
              <a:gd name="T49" fmla="*/ 287803 h 292735"/>
              <a:gd name="T50" fmla="*/ 526164 w 1148079"/>
              <a:gd name="T51" fmla="*/ 289219 h 292735"/>
              <a:gd name="T52" fmla="*/ 573169 w 1148079"/>
              <a:gd name="T53" fmla="*/ 289698 h 292735"/>
              <a:gd name="T54" fmla="*/ 620190 w 1148079"/>
              <a:gd name="T55" fmla="*/ 289219 h 292735"/>
              <a:gd name="T56" fmla="*/ 666163 w 1148079"/>
              <a:gd name="T57" fmla="*/ 287803 h 292735"/>
              <a:gd name="T58" fmla="*/ 710942 w 1148079"/>
              <a:gd name="T59" fmla="*/ 285489 h 292735"/>
              <a:gd name="T60" fmla="*/ 754378 w 1148079"/>
              <a:gd name="T61" fmla="*/ 282315 h 292735"/>
              <a:gd name="T62" fmla="*/ 796325 w 1148079"/>
              <a:gd name="T63" fmla="*/ 278318 h 292735"/>
              <a:gd name="T64" fmla="*/ 836634 w 1148079"/>
              <a:gd name="T65" fmla="*/ 273533 h 292735"/>
              <a:gd name="T66" fmla="*/ 875157 w 1148079"/>
              <a:gd name="T67" fmla="*/ 268001 h 292735"/>
              <a:gd name="T68" fmla="*/ 946259 w 1148079"/>
              <a:gd name="T69" fmla="*/ 254838 h 292735"/>
              <a:gd name="T70" fmla="*/ 1008453 w 1148079"/>
              <a:gd name="T71" fmla="*/ 239128 h 292735"/>
              <a:gd name="T72" fmla="*/ 1060560 w 1148079"/>
              <a:gd name="T73" fmla="*/ 221167 h 292735"/>
              <a:gd name="T74" fmla="*/ 1101397 w 1148079"/>
              <a:gd name="T75" fmla="*/ 201259 h 292735"/>
              <a:gd name="T76" fmla="*/ 1138938 w 1148079"/>
              <a:gd name="T77" fmla="*/ 168389 h 292735"/>
              <a:gd name="T78" fmla="*/ 1146441 w 1148079"/>
              <a:gd name="T79" fmla="*/ 144908 h 292735"/>
              <a:gd name="T80" fmla="*/ 1144542 w 1148079"/>
              <a:gd name="T81" fmla="*/ 133036 h 292735"/>
              <a:gd name="T82" fmla="*/ 1117217 w 1148079"/>
              <a:gd name="T83" fmla="*/ 99139 h 292735"/>
              <a:gd name="T84" fmla="*/ 1082460 w 1148079"/>
              <a:gd name="T85" fmla="*/ 78353 h 292735"/>
              <a:gd name="T86" fmla="*/ 1035842 w 1148079"/>
              <a:gd name="T87" fmla="*/ 59365 h 292735"/>
              <a:gd name="T88" fmla="*/ 978544 w 1148079"/>
              <a:gd name="T89" fmla="*/ 42475 h 292735"/>
              <a:gd name="T90" fmla="*/ 911749 w 1148079"/>
              <a:gd name="T91" fmla="*/ 27984 h 292735"/>
              <a:gd name="T92" fmla="*/ 836634 w 1148079"/>
              <a:gd name="T93" fmla="*/ 16192 h 292735"/>
              <a:gd name="T94" fmla="*/ 796325 w 1148079"/>
              <a:gd name="T95" fmla="*/ 11399 h 292735"/>
              <a:gd name="T96" fmla="*/ 754378 w 1148079"/>
              <a:gd name="T97" fmla="*/ 7396 h 292735"/>
              <a:gd name="T98" fmla="*/ 710942 w 1148079"/>
              <a:gd name="T99" fmla="*/ 4217 h 292735"/>
              <a:gd name="T100" fmla="*/ 666163 w 1148079"/>
              <a:gd name="T101" fmla="*/ 1899 h 292735"/>
              <a:gd name="T102" fmla="*/ 620190 w 1148079"/>
              <a:gd name="T103" fmla="*/ 481 h 292735"/>
              <a:gd name="T104" fmla="*/ 573169 w 1148079"/>
              <a:gd name="T105" fmla="*/ 0 h 292735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w 1148079"/>
              <a:gd name="T160" fmla="*/ 0 h 292735"/>
              <a:gd name="T161" fmla="*/ 1148079 w 1148079"/>
              <a:gd name="T162" fmla="*/ 292735 h 292735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T159" t="T160" r="T161" b="T162"/>
            <a:pathLst>
              <a:path w="1148079" h="292735">
                <a:moveTo>
                  <a:pt x="573801" y="0"/>
                </a:moveTo>
                <a:lnTo>
                  <a:pt x="526744" y="485"/>
                </a:lnTo>
                <a:lnTo>
                  <a:pt x="480735" y="1915"/>
                </a:lnTo>
                <a:lnTo>
                  <a:pt x="435920" y="4253"/>
                </a:lnTo>
                <a:lnTo>
                  <a:pt x="392447" y="7460"/>
                </a:lnTo>
                <a:lnTo>
                  <a:pt x="350465" y="11499"/>
                </a:lnTo>
                <a:lnTo>
                  <a:pt x="310120" y="16332"/>
                </a:lnTo>
                <a:lnTo>
                  <a:pt x="271561" y="21921"/>
                </a:lnTo>
                <a:lnTo>
                  <a:pt x="200390" y="35215"/>
                </a:lnTo>
                <a:lnTo>
                  <a:pt x="138134" y="51081"/>
                </a:lnTo>
                <a:lnTo>
                  <a:pt x="85976" y="69214"/>
                </a:lnTo>
                <a:lnTo>
                  <a:pt x="45096" y="89313"/>
                </a:lnTo>
                <a:lnTo>
                  <a:pt x="7510" y="122484"/>
                </a:lnTo>
                <a:lnTo>
                  <a:pt x="0" y="146172"/>
                </a:lnTo>
                <a:lnTo>
                  <a:pt x="1902" y="158148"/>
                </a:lnTo>
                <a:lnTo>
                  <a:pt x="29255" y="192328"/>
                </a:lnTo>
                <a:lnTo>
                  <a:pt x="64052" y="213283"/>
                </a:lnTo>
                <a:lnTo>
                  <a:pt x="110719" y="232420"/>
                </a:lnTo>
                <a:lnTo>
                  <a:pt x="168074" y="249440"/>
                </a:lnTo>
                <a:lnTo>
                  <a:pt x="234935" y="264040"/>
                </a:lnTo>
                <a:lnTo>
                  <a:pt x="310120" y="275920"/>
                </a:lnTo>
                <a:lnTo>
                  <a:pt x="350465" y="280746"/>
                </a:lnTo>
                <a:lnTo>
                  <a:pt x="392447" y="284778"/>
                </a:lnTo>
                <a:lnTo>
                  <a:pt x="435920" y="287980"/>
                </a:lnTo>
                <a:lnTo>
                  <a:pt x="480735" y="290314"/>
                </a:lnTo>
                <a:lnTo>
                  <a:pt x="526744" y="291742"/>
                </a:lnTo>
                <a:lnTo>
                  <a:pt x="573801" y="292226"/>
                </a:lnTo>
                <a:lnTo>
                  <a:pt x="620874" y="291742"/>
                </a:lnTo>
                <a:lnTo>
                  <a:pt x="666899" y="290314"/>
                </a:lnTo>
                <a:lnTo>
                  <a:pt x="711728" y="287980"/>
                </a:lnTo>
                <a:lnTo>
                  <a:pt x="755212" y="284778"/>
                </a:lnTo>
                <a:lnTo>
                  <a:pt x="797205" y="280746"/>
                </a:lnTo>
                <a:lnTo>
                  <a:pt x="837558" y="275920"/>
                </a:lnTo>
                <a:lnTo>
                  <a:pt x="876125" y="270339"/>
                </a:lnTo>
                <a:lnTo>
                  <a:pt x="947307" y="257061"/>
                </a:lnTo>
                <a:lnTo>
                  <a:pt x="1009569" y="241214"/>
                </a:lnTo>
                <a:lnTo>
                  <a:pt x="1061732" y="223097"/>
                </a:lnTo>
                <a:lnTo>
                  <a:pt x="1102613" y="203014"/>
                </a:lnTo>
                <a:lnTo>
                  <a:pt x="1140198" y="169858"/>
                </a:lnTo>
                <a:lnTo>
                  <a:pt x="1147709" y="146172"/>
                </a:lnTo>
                <a:lnTo>
                  <a:pt x="1145806" y="134196"/>
                </a:lnTo>
                <a:lnTo>
                  <a:pt x="1118453" y="100004"/>
                </a:lnTo>
                <a:lnTo>
                  <a:pt x="1083656" y="79036"/>
                </a:lnTo>
                <a:lnTo>
                  <a:pt x="1036987" y="59883"/>
                </a:lnTo>
                <a:lnTo>
                  <a:pt x="979627" y="42846"/>
                </a:lnTo>
                <a:lnTo>
                  <a:pt x="912757" y="28228"/>
                </a:lnTo>
                <a:lnTo>
                  <a:pt x="837558" y="16332"/>
                </a:lnTo>
                <a:lnTo>
                  <a:pt x="797205" y="11499"/>
                </a:lnTo>
                <a:lnTo>
                  <a:pt x="755212" y="7460"/>
                </a:lnTo>
                <a:lnTo>
                  <a:pt x="711728" y="4253"/>
                </a:lnTo>
                <a:lnTo>
                  <a:pt x="666899" y="1915"/>
                </a:lnTo>
                <a:lnTo>
                  <a:pt x="620874" y="485"/>
                </a:lnTo>
                <a:lnTo>
                  <a:pt x="573801" y="0"/>
                </a:lnTo>
                <a:close/>
              </a:path>
            </a:pathLst>
          </a:custGeom>
          <a:solidFill>
            <a:srgbClr val="6F94F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27674" name="object 30"/>
          <p:cNvSpPr>
            <a:spLocks noChangeArrowheads="1"/>
          </p:cNvSpPr>
          <p:nvPr/>
        </p:nvSpPr>
        <p:spPr bwMode="auto">
          <a:xfrm>
            <a:off x="5211763" y="5162550"/>
            <a:ext cx="457200" cy="1158875"/>
          </a:xfrm>
          <a:prstGeom prst="rect">
            <a:avLst/>
          </a:prstGeom>
          <a:blipFill dpi="0" rotWithShape="1">
            <a:blip r:embed="rId11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it-IT">
              <a:solidFill>
                <a:schemeClr val="tx1"/>
              </a:solidFill>
              <a:latin typeface="Calibri" charset="0"/>
            </a:endParaRPr>
          </a:p>
        </p:txBody>
      </p:sp>
      <p:sp>
        <p:nvSpPr>
          <p:cNvPr id="27675" name="object 31"/>
          <p:cNvSpPr>
            <a:spLocks/>
          </p:cNvSpPr>
          <p:nvPr/>
        </p:nvSpPr>
        <p:spPr bwMode="auto">
          <a:xfrm>
            <a:off x="4814888" y="5419725"/>
            <a:ext cx="1147762" cy="523875"/>
          </a:xfrm>
          <a:custGeom>
            <a:avLst/>
            <a:gdLst>
              <a:gd name="T0" fmla="*/ 0 w 1148079"/>
              <a:gd name="T1" fmla="*/ 0 h 523875"/>
              <a:gd name="T2" fmla="*/ 0 w 1148079"/>
              <a:gd name="T3" fmla="*/ 377759 h 523875"/>
              <a:gd name="T4" fmla="*/ 1898 w 1148079"/>
              <a:gd name="T5" fmla="*/ 389744 h 523875"/>
              <a:gd name="T6" fmla="*/ 29222 w 1148079"/>
              <a:gd name="T7" fmla="*/ 423945 h 523875"/>
              <a:gd name="T8" fmla="*/ 63977 w 1148079"/>
              <a:gd name="T9" fmla="*/ 444910 h 523875"/>
              <a:gd name="T10" fmla="*/ 110590 w 1148079"/>
              <a:gd name="T11" fmla="*/ 464055 h 523875"/>
              <a:gd name="T12" fmla="*/ 167882 w 1148079"/>
              <a:gd name="T13" fmla="*/ 481080 h 523875"/>
              <a:gd name="T14" fmla="*/ 234665 w 1148079"/>
              <a:gd name="T15" fmla="*/ 495684 h 523875"/>
              <a:gd name="T16" fmla="*/ 309764 w 1148079"/>
              <a:gd name="T17" fmla="*/ 507566 h 523875"/>
              <a:gd name="T18" fmla="*/ 350064 w 1148079"/>
              <a:gd name="T19" fmla="*/ 512393 h 523875"/>
              <a:gd name="T20" fmla="*/ 392002 w 1148079"/>
              <a:gd name="T21" fmla="*/ 516426 h 523875"/>
              <a:gd name="T22" fmla="*/ 435426 w 1148079"/>
              <a:gd name="T23" fmla="*/ 519628 h 523875"/>
              <a:gd name="T24" fmla="*/ 480188 w 1148079"/>
              <a:gd name="T25" fmla="*/ 521962 h 523875"/>
              <a:gd name="T26" fmla="*/ 526149 w 1148079"/>
              <a:gd name="T27" fmla="*/ 523390 h 523875"/>
              <a:gd name="T28" fmla="*/ 573153 w 1148079"/>
              <a:gd name="T29" fmla="*/ 523874 h 523875"/>
              <a:gd name="T30" fmla="*/ 620175 w 1148079"/>
              <a:gd name="T31" fmla="*/ 523390 h 523875"/>
              <a:gd name="T32" fmla="*/ 666148 w 1148079"/>
              <a:gd name="T33" fmla="*/ 521962 h 523875"/>
              <a:gd name="T34" fmla="*/ 710926 w 1148079"/>
              <a:gd name="T35" fmla="*/ 519628 h 523875"/>
              <a:gd name="T36" fmla="*/ 754363 w 1148079"/>
              <a:gd name="T37" fmla="*/ 516426 h 523875"/>
              <a:gd name="T38" fmla="*/ 796310 w 1148079"/>
              <a:gd name="T39" fmla="*/ 512393 h 523875"/>
              <a:gd name="T40" fmla="*/ 836619 w 1148079"/>
              <a:gd name="T41" fmla="*/ 507566 h 523875"/>
              <a:gd name="T42" fmla="*/ 875142 w 1148079"/>
              <a:gd name="T43" fmla="*/ 501984 h 523875"/>
              <a:gd name="T44" fmla="*/ 946243 w 1148079"/>
              <a:gd name="T45" fmla="*/ 488704 h 523875"/>
              <a:gd name="T46" fmla="*/ 1008438 w 1148079"/>
              <a:gd name="T47" fmla="*/ 472852 h 523875"/>
              <a:gd name="T48" fmla="*/ 1060544 w 1148079"/>
              <a:gd name="T49" fmla="*/ 454729 h 523875"/>
              <a:gd name="T50" fmla="*/ 1101381 w 1148079"/>
              <a:gd name="T51" fmla="*/ 434636 h 523875"/>
              <a:gd name="T52" fmla="*/ 1138923 w 1148079"/>
              <a:gd name="T53" fmla="*/ 401461 h 523875"/>
              <a:gd name="T54" fmla="*/ 1146425 w 1148079"/>
              <a:gd name="T55" fmla="*/ 377759 h 523875"/>
              <a:gd name="T56" fmla="*/ 1146425 w 1148079"/>
              <a:gd name="T57" fmla="*/ 146172 h 523875"/>
              <a:gd name="T58" fmla="*/ 573153 w 1148079"/>
              <a:gd name="T59" fmla="*/ 146172 h 523875"/>
              <a:gd name="T60" fmla="*/ 526149 w 1148079"/>
              <a:gd name="T61" fmla="*/ 145688 h 523875"/>
              <a:gd name="T62" fmla="*/ 480188 w 1148079"/>
              <a:gd name="T63" fmla="*/ 144260 h 523875"/>
              <a:gd name="T64" fmla="*/ 435426 w 1148079"/>
              <a:gd name="T65" fmla="*/ 141927 h 523875"/>
              <a:gd name="T66" fmla="*/ 392002 w 1148079"/>
              <a:gd name="T67" fmla="*/ 138725 h 523875"/>
              <a:gd name="T68" fmla="*/ 350064 w 1148079"/>
              <a:gd name="T69" fmla="*/ 134691 h 523875"/>
              <a:gd name="T70" fmla="*/ 309764 w 1148079"/>
              <a:gd name="T71" fmla="*/ 129865 h 523875"/>
              <a:gd name="T72" fmla="*/ 271250 w 1148079"/>
              <a:gd name="T73" fmla="*/ 124283 h 523875"/>
              <a:gd name="T74" fmla="*/ 200161 w 1148079"/>
              <a:gd name="T75" fmla="*/ 111000 h 523875"/>
              <a:gd name="T76" fmla="*/ 137976 w 1148079"/>
              <a:gd name="T77" fmla="*/ 95145 h 523875"/>
              <a:gd name="T78" fmla="*/ 85875 w 1148079"/>
              <a:gd name="T79" fmla="*/ 77016 h 523875"/>
              <a:gd name="T80" fmla="*/ 45046 w 1148079"/>
              <a:gd name="T81" fmla="*/ 56915 h 523875"/>
              <a:gd name="T82" fmla="*/ 7502 w 1148079"/>
              <a:gd name="T83" fmla="*/ 23720 h 523875"/>
              <a:gd name="T84" fmla="*/ 1898 w 1148079"/>
              <a:gd name="T85" fmla="*/ 11994 h 523875"/>
              <a:gd name="T86" fmla="*/ 0 w 1148079"/>
              <a:gd name="T87" fmla="*/ 0 h 523875"/>
              <a:gd name="T88" fmla="*/ 1146425 w 1148079"/>
              <a:gd name="T89" fmla="*/ 0 h 523875"/>
              <a:gd name="T90" fmla="*/ 1129768 w 1148079"/>
              <a:gd name="T91" fmla="*/ 35141 h 523875"/>
              <a:gd name="T92" fmla="*/ 1082445 w 1148079"/>
              <a:gd name="T93" fmla="*/ 67193 h 523875"/>
              <a:gd name="T94" fmla="*/ 1035827 w 1148079"/>
              <a:gd name="T95" fmla="*/ 86346 h 523875"/>
              <a:gd name="T96" fmla="*/ 978528 w 1148079"/>
              <a:gd name="T97" fmla="*/ 103375 h 523875"/>
              <a:gd name="T98" fmla="*/ 911734 w 1148079"/>
              <a:gd name="T99" fmla="*/ 117982 h 523875"/>
              <a:gd name="T100" fmla="*/ 836619 w 1148079"/>
              <a:gd name="T101" fmla="*/ 129865 h 523875"/>
              <a:gd name="T102" fmla="*/ 796310 w 1148079"/>
              <a:gd name="T103" fmla="*/ 134691 h 523875"/>
              <a:gd name="T104" fmla="*/ 754363 w 1148079"/>
              <a:gd name="T105" fmla="*/ 138725 h 523875"/>
              <a:gd name="T106" fmla="*/ 710926 w 1148079"/>
              <a:gd name="T107" fmla="*/ 141927 h 523875"/>
              <a:gd name="T108" fmla="*/ 666148 w 1148079"/>
              <a:gd name="T109" fmla="*/ 144260 h 523875"/>
              <a:gd name="T110" fmla="*/ 620175 w 1148079"/>
              <a:gd name="T111" fmla="*/ 145688 h 523875"/>
              <a:gd name="T112" fmla="*/ 573153 w 1148079"/>
              <a:gd name="T113" fmla="*/ 146172 h 523875"/>
              <a:gd name="T114" fmla="*/ 1146425 w 1148079"/>
              <a:gd name="T115" fmla="*/ 146172 h 523875"/>
              <a:gd name="T116" fmla="*/ 1146425 w 1148079"/>
              <a:gd name="T117" fmla="*/ 0 h 523875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1148079"/>
              <a:gd name="T178" fmla="*/ 0 h 523875"/>
              <a:gd name="T179" fmla="*/ 1148079 w 1148079"/>
              <a:gd name="T180" fmla="*/ 523875 h 523875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1148079" h="523875">
                <a:moveTo>
                  <a:pt x="0" y="0"/>
                </a:moveTo>
                <a:lnTo>
                  <a:pt x="0" y="377759"/>
                </a:lnTo>
                <a:lnTo>
                  <a:pt x="1902" y="389744"/>
                </a:lnTo>
                <a:lnTo>
                  <a:pt x="29254" y="423945"/>
                </a:lnTo>
                <a:lnTo>
                  <a:pt x="64049" y="444910"/>
                </a:lnTo>
                <a:lnTo>
                  <a:pt x="110714" y="464055"/>
                </a:lnTo>
                <a:lnTo>
                  <a:pt x="168066" y="481080"/>
                </a:lnTo>
                <a:lnTo>
                  <a:pt x="234925" y="495684"/>
                </a:lnTo>
                <a:lnTo>
                  <a:pt x="310108" y="507566"/>
                </a:lnTo>
                <a:lnTo>
                  <a:pt x="350452" y="512393"/>
                </a:lnTo>
                <a:lnTo>
                  <a:pt x="392434" y="516426"/>
                </a:lnTo>
                <a:lnTo>
                  <a:pt x="435906" y="519628"/>
                </a:lnTo>
                <a:lnTo>
                  <a:pt x="480720" y="521962"/>
                </a:lnTo>
                <a:lnTo>
                  <a:pt x="526729" y="523390"/>
                </a:lnTo>
                <a:lnTo>
                  <a:pt x="573785" y="523874"/>
                </a:lnTo>
                <a:lnTo>
                  <a:pt x="620859" y="523390"/>
                </a:lnTo>
                <a:lnTo>
                  <a:pt x="666884" y="521962"/>
                </a:lnTo>
                <a:lnTo>
                  <a:pt x="711712" y="519628"/>
                </a:lnTo>
                <a:lnTo>
                  <a:pt x="755197" y="516426"/>
                </a:lnTo>
                <a:lnTo>
                  <a:pt x="797190" y="512393"/>
                </a:lnTo>
                <a:lnTo>
                  <a:pt x="837543" y="507566"/>
                </a:lnTo>
                <a:lnTo>
                  <a:pt x="876110" y="501984"/>
                </a:lnTo>
                <a:lnTo>
                  <a:pt x="947291" y="488704"/>
                </a:lnTo>
                <a:lnTo>
                  <a:pt x="1009554" y="472852"/>
                </a:lnTo>
                <a:lnTo>
                  <a:pt x="1061716" y="454729"/>
                </a:lnTo>
                <a:lnTo>
                  <a:pt x="1102597" y="434636"/>
                </a:lnTo>
                <a:lnTo>
                  <a:pt x="1140183" y="401461"/>
                </a:lnTo>
                <a:lnTo>
                  <a:pt x="1147693" y="377759"/>
                </a:lnTo>
                <a:lnTo>
                  <a:pt x="1147693" y="146172"/>
                </a:lnTo>
                <a:lnTo>
                  <a:pt x="573785" y="146172"/>
                </a:lnTo>
                <a:lnTo>
                  <a:pt x="526729" y="145688"/>
                </a:lnTo>
                <a:lnTo>
                  <a:pt x="480720" y="144260"/>
                </a:lnTo>
                <a:lnTo>
                  <a:pt x="435906" y="141927"/>
                </a:lnTo>
                <a:lnTo>
                  <a:pt x="392434" y="138725"/>
                </a:lnTo>
                <a:lnTo>
                  <a:pt x="350452" y="134691"/>
                </a:lnTo>
                <a:lnTo>
                  <a:pt x="310108" y="129865"/>
                </a:lnTo>
                <a:lnTo>
                  <a:pt x="271550" y="124283"/>
                </a:lnTo>
                <a:lnTo>
                  <a:pt x="200381" y="111000"/>
                </a:lnTo>
                <a:lnTo>
                  <a:pt x="138128" y="95145"/>
                </a:lnTo>
                <a:lnTo>
                  <a:pt x="85971" y="77016"/>
                </a:lnTo>
                <a:lnTo>
                  <a:pt x="45094" y="56915"/>
                </a:lnTo>
                <a:lnTo>
                  <a:pt x="7510" y="23720"/>
                </a:lnTo>
                <a:lnTo>
                  <a:pt x="1902" y="11994"/>
                </a:lnTo>
                <a:lnTo>
                  <a:pt x="0" y="0"/>
                </a:lnTo>
                <a:close/>
              </a:path>
              <a:path w="1148079" h="523875">
                <a:moveTo>
                  <a:pt x="1147693" y="0"/>
                </a:moveTo>
                <a:lnTo>
                  <a:pt x="1131016" y="35141"/>
                </a:lnTo>
                <a:lnTo>
                  <a:pt x="1083641" y="67193"/>
                </a:lnTo>
                <a:lnTo>
                  <a:pt x="1036972" y="86346"/>
                </a:lnTo>
                <a:lnTo>
                  <a:pt x="979611" y="103375"/>
                </a:lnTo>
                <a:lnTo>
                  <a:pt x="912742" y="117982"/>
                </a:lnTo>
                <a:lnTo>
                  <a:pt x="837543" y="129865"/>
                </a:lnTo>
                <a:lnTo>
                  <a:pt x="797190" y="134691"/>
                </a:lnTo>
                <a:lnTo>
                  <a:pt x="755197" y="138725"/>
                </a:lnTo>
                <a:lnTo>
                  <a:pt x="711712" y="141927"/>
                </a:lnTo>
                <a:lnTo>
                  <a:pt x="666884" y="144260"/>
                </a:lnTo>
                <a:lnTo>
                  <a:pt x="620859" y="145688"/>
                </a:lnTo>
                <a:lnTo>
                  <a:pt x="573785" y="146172"/>
                </a:lnTo>
                <a:lnTo>
                  <a:pt x="1147693" y="146172"/>
                </a:lnTo>
                <a:lnTo>
                  <a:pt x="1147693" y="0"/>
                </a:lnTo>
                <a:close/>
              </a:path>
            </a:pathLst>
          </a:custGeom>
          <a:solidFill>
            <a:srgbClr val="104FFB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27676" name="object 32"/>
          <p:cNvSpPr>
            <a:spLocks/>
          </p:cNvSpPr>
          <p:nvPr/>
        </p:nvSpPr>
        <p:spPr bwMode="auto">
          <a:xfrm>
            <a:off x="4814888" y="5273675"/>
            <a:ext cx="1147762" cy="292100"/>
          </a:xfrm>
          <a:custGeom>
            <a:avLst/>
            <a:gdLst>
              <a:gd name="T0" fmla="*/ 573153 w 1148079"/>
              <a:gd name="T1" fmla="*/ 0 h 292735"/>
              <a:gd name="T2" fmla="*/ 526149 w 1148079"/>
              <a:gd name="T3" fmla="*/ 480 h 292735"/>
              <a:gd name="T4" fmla="*/ 480188 w 1148079"/>
              <a:gd name="T5" fmla="*/ 1896 h 292735"/>
              <a:gd name="T6" fmla="*/ 435426 w 1148079"/>
              <a:gd name="T7" fmla="*/ 4210 h 292735"/>
              <a:gd name="T8" fmla="*/ 392002 w 1148079"/>
              <a:gd name="T9" fmla="*/ 7384 h 292735"/>
              <a:gd name="T10" fmla="*/ 350064 w 1148079"/>
              <a:gd name="T11" fmla="*/ 11380 h 292735"/>
              <a:gd name="T12" fmla="*/ 309764 w 1148079"/>
              <a:gd name="T13" fmla="*/ 16166 h 292735"/>
              <a:gd name="T14" fmla="*/ 271250 w 1148079"/>
              <a:gd name="T15" fmla="*/ 21699 h 292735"/>
              <a:gd name="T16" fmla="*/ 200161 w 1148079"/>
              <a:gd name="T17" fmla="*/ 34861 h 292735"/>
              <a:gd name="T18" fmla="*/ 137976 w 1148079"/>
              <a:gd name="T19" fmla="*/ 50571 h 292735"/>
              <a:gd name="T20" fmla="*/ 85875 w 1148079"/>
              <a:gd name="T21" fmla="*/ 68530 h 292735"/>
              <a:gd name="T22" fmla="*/ 45046 w 1148079"/>
              <a:gd name="T23" fmla="*/ 88440 h 292735"/>
              <a:gd name="T24" fmla="*/ 7502 w 1148079"/>
              <a:gd name="T25" fmla="*/ 121310 h 292735"/>
              <a:gd name="T26" fmla="*/ 0 w 1148079"/>
              <a:gd name="T27" fmla="*/ 144791 h 292735"/>
              <a:gd name="T28" fmla="*/ 1898 w 1148079"/>
              <a:gd name="T29" fmla="*/ 156681 h 292735"/>
              <a:gd name="T30" fmla="*/ 29222 w 1148079"/>
              <a:gd name="T31" fmla="*/ 190610 h 292735"/>
              <a:gd name="T32" fmla="*/ 63977 w 1148079"/>
              <a:gd name="T33" fmla="*/ 211401 h 292735"/>
              <a:gd name="T34" fmla="*/ 110590 w 1148079"/>
              <a:gd name="T35" fmla="*/ 230390 h 292735"/>
              <a:gd name="T36" fmla="*/ 167882 w 1148079"/>
              <a:gd name="T37" fmla="*/ 247272 h 292735"/>
              <a:gd name="T38" fmla="*/ 234665 w 1148079"/>
              <a:gd name="T39" fmla="*/ 261753 h 292735"/>
              <a:gd name="T40" fmla="*/ 309764 w 1148079"/>
              <a:gd name="T41" fmla="*/ 273532 h 292735"/>
              <a:gd name="T42" fmla="*/ 350064 w 1148079"/>
              <a:gd name="T43" fmla="*/ 278318 h 292735"/>
              <a:gd name="T44" fmla="*/ 392002 w 1148079"/>
              <a:gd name="T45" fmla="*/ 282316 h 292735"/>
              <a:gd name="T46" fmla="*/ 435426 w 1148079"/>
              <a:gd name="T47" fmla="*/ 285490 h 292735"/>
              <a:gd name="T48" fmla="*/ 480188 w 1148079"/>
              <a:gd name="T49" fmla="*/ 287803 h 292735"/>
              <a:gd name="T50" fmla="*/ 526149 w 1148079"/>
              <a:gd name="T51" fmla="*/ 289219 h 292735"/>
              <a:gd name="T52" fmla="*/ 573153 w 1148079"/>
              <a:gd name="T53" fmla="*/ 289698 h 292735"/>
              <a:gd name="T54" fmla="*/ 620175 w 1148079"/>
              <a:gd name="T55" fmla="*/ 289219 h 292735"/>
              <a:gd name="T56" fmla="*/ 666148 w 1148079"/>
              <a:gd name="T57" fmla="*/ 287803 h 292735"/>
              <a:gd name="T58" fmla="*/ 710926 w 1148079"/>
              <a:gd name="T59" fmla="*/ 285490 h 292735"/>
              <a:gd name="T60" fmla="*/ 754363 w 1148079"/>
              <a:gd name="T61" fmla="*/ 282316 h 292735"/>
              <a:gd name="T62" fmla="*/ 796310 w 1148079"/>
              <a:gd name="T63" fmla="*/ 278318 h 292735"/>
              <a:gd name="T64" fmla="*/ 836619 w 1148079"/>
              <a:gd name="T65" fmla="*/ 273532 h 292735"/>
              <a:gd name="T66" fmla="*/ 875142 w 1148079"/>
              <a:gd name="T67" fmla="*/ 267999 h 292735"/>
              <a:gd name="T68" fmla="*/ 946243 w 1148079"/>
              <a:gd name="T69" fmla="*/ 254831 h 292735"/>
              <a:gd name="T70" fmla="*/ 1008438 w 1148079"/>
              <a:gd name="T71" fmla="*/ 239113 h 292735"/>
              <a:gd name="T72" fmla="*/ 1060544 w 1148079"/>
              <a:gd name="T73" fmla="*/ 221140 h 292735"/>
              <a:gd name="T74" fmla="*/ 1101381 w 1148079"/>
              <a:gd name="T75" fmla="*/ 201215 h 292735"/>
              <a:gd name="T76" fmla="*/ 1138923 w 1148079"/>
              <a:gd name="T77" fmla="*/ 168306 h 292735"/>
              <a:gd name="T78" fmla="*/ 1146425 w 1148079"/>
              <a:gd name="T79" fmla="*/ 144791 h 292735"/>
              <a:gd name="T80" fmla="*/ 1144527 w 1148079"/>
              <a:gd name="T81" fmla="*/ 132918 h 292735"/>
              <a:gd name="T82" fmla="*/ 1117202 w 1148079"/>
              <a:gd name="T83" fmla="*/ 99034 h 292735"/>
              <a:gd name="T84" fmla="*/ 1082445 w 1148079"/>
              <a:gd name="T85" fmla="*/ 78260 h 292735"/>
              <a:gd name="T86" fmla="*/ 1035827 w 1148079"/>
              <a:gd name="T87" fmla="*/ 59289 h 292735"/>
              <a:gd name="T88" fmla="*/ 978528 w 1148079"/>
              <a:gd name="T89" fmla="*/ 42416 h 292735"/>
              <a:gd name="T90" fmla="*/ 911734 w 1148079"/>
              <a:gd name="T91" fmla="*/ 27942 h 292735"/>
              <a:gd name="T92" fmla="*/ 836619 w 1148079"/>
              <a:gd name="T93" fmla="*/ 16166 h 292735"/>
              <a:gd name="T94" fmla="*/ 796310 w 1148079"/>
              <a:gd name="T95" fmla="*/ 11380 h 292735"/>
              <a:gd name="T96" fmla="*/ 754363 w 1148079"/>
              <a:gd name="T97" fmla="*/ 7384 h 292735"/>
              <a:gd name="T98" fmla="*/ 710926 w 1148079"/>
              <a:gd name="T99" fmla="*/ 4210 h 292735"/>
              <a:gd name="T100" fmla="*/ 666148 w 1148079"/>
              <a:gd name="T101" fmla="*/ 1896 h 292735"/>
              <a:gd name="T102" fmla="*/ 620175 w 1148079"/>
              <a:gd name="T103" fmla="*/ 480 h 292735"/>
              <a:gd name="T104" fmla="*/ 573153 w 1148079"/>
              <a:gd name="T105" fmla="*/ 0 h 292735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w 1148079"/>
              <a:gd name="T160" fmla="*/ 0 h 292735"/>
              <a:gd name="T161" fmla="*/ 1148079 w 1148079"/>
              <a:gd name="T162" fmla="*/ 292735 h 292735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T159" t="T160" r="T161" b="T162"/>
            <a:pathLst>
              <a:path w="1148079" h="292735">
                <a:moveTo>
                  <a:pt x="573785" y="0"/>
                </a:moveTo>
                <a:lnTo>
                  <a:pt x="526729" y="484"/>
                </a:lnTo>
                <a:lnTo>
                  <a:pt x="480720" y="1912"/>
                </a:lnTo>
                <a:lnTo>
                  <a:pt x="435906" y="4246"/>
                </a:lnTo>
                <a:lnTo>
                  <a:pt x="392434" y="7448"/>
                </a:lnTo>
                <a:lnTo>
                  <a:pt x="350452" y="11480"/>
                </a:lnTo>
                <a:lnTo>
                  <a:pt x="310108" y="16306"/>
                </a:lnTo>
                <a:lnTo>
                  <a:pt x="271550" y="21887"/>
                </a:lnTo>
                <a:lnTo>
                  <a:pt x="200381" y="35165"/>
                </a:lnTo>
                <a:lnTo>
                  <a:pt x="138128" y="51012"/>
                </a:lnTo>
                <a:lnTo>
                  <a:pt x="85971" y="69128"/>
                </a:lnTo>
                <a:lnTo>
                  <a:pt x="45094" y="89212"/>
                </a:lnTo>
                <a:lnTo>
                  <a:pt x="7510" y="122368"/>
                </a:lnTo>
                <a:lnTo>
                  <a:pt x="0" y="146054"/>
                </a:lnTo>
                <a:lnTo>
                  <a:pt x="1902" y="158048"/>
                </a:lnTo>
                <a:lnTo>
                  <a:pt x="29254" y="192272"/>
                </a:lnTo>
                <a:lnTo>
                  <a:pt x="64049" y="213247"/>
                </a:lnTo>
                <a:lnTo>
                  <a:pt x="110714" y="232400"/>
                </a:lnTo>
                <a:lnTo>
                  <a:pt x="168066" y="249430"/>
                </a:lnTo>
                <a:lnTo>
                  <a:pt x="234925" y="264036"/>
                </a:lnTo>
                <a:lnTo>
                  <a:pt x="310108" y="275919"/>
                </a:lnTo>
                <a:lnTo>
                  <a:pt x="350452" y="280746"/>
                </a:lnTo>
                <a:lnTo>
                  <a:pt x="392434" y="284779"/>
                </a:lnTo>
                <a:lnTo>
                  <a:pt x="435906" y="287981"/>
                </a:lnTo>
                <a:lnTo>
                  <a:pt x="480720" y="290314"/>
                </a:lnTo>
                <a:lnTo>
                  <a:pt x="526729" y="291742"/>
                </a:lnTo>
                <a:lnTo>
                  <a:pt x="573785" y="292226"/>
                </a:lnTo>
                <a:lnTo>
                  <a:pt x="620859" y="291742"/>
                </a:lnTo>
                <a:lnTo>
                  <a:pt x="666884" y="290314"/>
                </a:lnTo>
                <a:lnTo>
                  <a:pt x="711712" y="287981"/>
                </a:lnTo>
                <a:lnTo>
                  <a:pt x="755197" y="284779"/>
                </a:lnTo>
                <a:lnTo>
                  <a:pt x="797190" y="280746"/>
                </a:lnTo>
                <a:lnTo>
                  <a:pt x="837543" y="275919"/>
                </a:lnTo>
                <a:lnTo>
                  <a:pt x="876110" y="270337"/>
                </a:lnTo>
                <a:lnTo>
                  <a:pt x="947291" y="257054"/>
                </a:lnTo>
                <a:lnTo>
                  <a:pt x="1009554" y="241199"/>
                </a:lnTo>
                <a:lnTo>
                  <a:pt x="1061716" y="223070"/>
                </a:lnTo>
                <a:lnTo>
                  <a:pt x="1102597" y="202969"/>
                </a:lnTo>
                <a:lnTo>
                  <a:pt x="1140183" y="169774"/>
                </a:lnTo>
                <a:lnTo>
                  <a:pt x="1147693" y="146054"/>
                </a:lnTo>
                <a:lnTo>
                  <a:pt x="1145791" y="134078"/>
                </a:lnTo>
                <a:lnTo>
                  <a:pt x="1118438" y="99898"/>
                </a:lnTo>
                <a:lnTo>
                  <a:pt x="1083641" y="78943"/>
                </a:lnTo>
                <a:lnTo>
                  <a:pt x="1036972" y="59806"/>
                </a:lnTo>
                <a:lnTo>
                  <a:pt x="979611" y="42786"/>
                </a:lnTo>
                <a:lnTo>
                  <a:pt x="912742" y="28186"/>
                </a:lnTo>
                <a:lnTo>
                  <a:pt x="837543" y="16306"/>
                </a:lnTo>
                <a:lnTo>
                  <a:pt x="797190" y="11480"/>
                </a:lnTo>
                <a:lnTo>
                  <a:pt x="755197" y="7448"/>
                </a:lnTo>
                <a:lnTo>
                  <a:pt x="711712" y="4246"/>
                </a:lnTo>
                <a:lnTo>
                  <a:pt x="666884" y="1912"/>
                </a:lnTo>
                <a:lnTo>
                  <a:pt x="620859" y="484"/>
                </a:lnTo>
                <a:lnTo>
                  <a:pt x="573785" y="0"/>
                </a:lnTo>
                <a:close/>
              </a:path>
            </a:pathLst>
          </a:custGeom>
          <a:solidFill>
            <a:srgbClr val="6F94F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27677" name="object 35"/>
          <p:cNvSpPr>
            <a:spLocks/>
          </p:cNvSpPr>
          <p:nvPr/>
        </p:nvSpPr>
        <p:spPr bwMode="auto">
          <a:xfrm>
            <a:off x="6472238" y="4657725"/>
            <a:ext cx="1147762" cy="523875"/>
          </a:xfrm>
          <a:custGeom>
            <a:avLst/>
            <a:gdLst>
              <a:gd name="T0" fmla="*/ 0 w 1148079"/>
              <a:gd name="T1" fmla="*/ 0 h 523875"/>
              <a:gd name="T2" fmla="*/ 0 w 1148079"/>
              <a:gd name="T3" fmla="*/ 377820 h 523875"/>
              <a:gd name="T4" fmla="*/ 1898 w 1148079"/>
              <a:gd name="T5" fmla="*/ 389798 h 523875"/>
              <a:gd name="T6" fmla="*/ 29222 w 1148079"/>
              <a:gd name="T7" fmla="*/ 423981 h 523875"/>
              <a:gd name="T8" fmla="*/ 63977 w 1148079"/>
              <a:gd name="T9" fmla="*/ 444936 h 523875"/>
              <a:gd name="T10" fmla="*/ 110590 w 1148079"/>
              <a:gd name="T11" fmla="*/ 464074 h 523875"/>
              <a:gd name="T12" fmla="*/ 167882 w 1148079"/>
              <a:gd name="T13" fmla="*/ 481092 h 523875"/>
              <a:gd name="T14" fmla="*/ 234665 w 1148079"/>
              <a:gd name="T15" fmla="*/ 495692 h 523875"/>
              <a:gd name="T16" fmla="*/ 309764 w 1148079"/>
              <a:gd name="T17" fmla="*/ 507570 h 523875"/>
              <a:gd name="T18" fmla="*/ 350064 w 1148079"/>
              <a:gd name="T19" fmla="*/ 512395 h 523875"/>
              <a:gd name="T20" fmla="*/ 392002 w 1148079"/>
              <a:gd name="T21" fmla="*/ 516428 h 523875"/>
              <a:gd name="T22" fmla="*/ 435426 w 1148079"/>
              <a:gd name="T23" fmla="*/ 519629 h 523875"/>
              <a:gd name="T24" fmla="*/ 480188 w 1148079"/>
              <a:gd name="T25" fmla="*/ 521963 h 523875"/>
              <a:gd name="T26" fmla="*/ 526149 w 1148079"/>
              <a:gd name="T27" fmla="*/ 523390 h 523875"/>
              <a:gd name="T28" fmla="*/ 573153 w 1148079"/>
              <a:gd name="T29" fmla="*/ 523874 h 523875"/>
              <a:gd name="T30" fmla="*/ 620175 w 1148079"/>
              <a:gd name="T31" fmla="*/ 523390 h 523875"/>
              <a:gd name="T32" fmla="*/ 666148 w 1148079"/>
              <a:gd name="T33" fmla="*/ 521963 h 523875"/>
              <a:gd name="T34" fmla="*/ 710926 w 1148079"/>
              <a:gd name="T35" fmla="*/ 519629 h 523875"/>
              <a:gd name="T36" fmla="*/ 754363 w 1148079"/>
              <a:gd name="T37" fmla="*/ 516428 h 523875"/>
              <a:gd name="T38" fmla="*/ 796310 w 1148079"/>
              <a:gd name="T39" fmla="*/ 512395 h 523875"/>
              <a:gd name="T40" fmla="*/ 836619 w 1148079"/>
              <a:gd name="T41" fmla="*/ 507570 h 523875"/>
              <a:gd name="T42" fmla="*/ 875142 w 1148079"/>
              <a:gd name="T43" fmla="*/ 501990 h 523875"/>
              <a:gd name="T44" fmla="*/ 946243 w 1148079"/>
              <a:gd name="T45" fmla="*/ 488713 h 523875"/>
              <a:gd name="T46" fmla="*/ 1008438 w 1148079"/>
              <a:gd name="T47" fmla="*/ 472867 h 523875"/>
              <a:gd name="T48" fmla="*/ 1060544 w 1148079"/>
              <a:gd name="T49" fmla="*/ 454751 h 523875"/>
              <a:gd name="T50" fmla="*/ 1101381 w 1148079"/>
              <a:gd name="T51" fmla="*/ 434667 h 523875"/>
              <a:gd name="T52" fmla="*/ 1138923 w 1148079"/>
              <a:gd name="T53" fmla="*/ 401509 h 523875"/>
              <a:gd name="T54" fmla="*/ 1146425 w 1148079"/>
              <a:gd name="T55" fmla="*/ 377820 h 523875"/>
              <a:gd name="T56" fmla="*/ 1146425 w 1148079"/>
              <a:gd name="T57" fmla="*/ 146172 h 523875"/>
              <a:gd name="T58" fmla="*/ 573153 w 1148079"/>
              <a:gd name="T59" fmla="*/ 146172 h 523875"/>
              <a:gd name="T60" fmla="*/ 526149 w 1148079"/>
              <a:gd name="T61" fmla="*/ 145688 h 523875"/>
              <a:gd name="T62" fmla="*/ 480188 w 1148079"/>
              <a:gd name="T63" fmla="*/ 144260 h 523875"/>
              <a:gd name="T64" fmla="*/ 435426 w 1148079"/>
              <a:gd name="T65" fmla="*/ 141927 h 523875"/>
              <a:gd name="T66" fmla="*/ 392002 w 1148079"/>
              <a:gd name="T67" fmla="*/ 138725 h 523875"/>
              <a:gd name="T68" fmla="*/ 350064 w 1148079"/>
              <a:gd name="T69" fmla="*/ 134691 h 523875"/>
              <a:gd name="T70" fmla="*/ 309764 w 1148079"/>
              <a:gd name="T71" fmla="*/ 129865 h 523875"/>
              <a:gd name="T72" fmla="*/ 271250 w 1148079"/>
              <a:gd name="T73" fmla="*/ 124283 h 523875"/>
              <a:gd name="T74" fmla="*/ 200161 w 1148079"/>
              <a:gd name="T75" fmla="*/ 111000 h 523875"/>
              <a:gd name="T76" fmla="*/ 137976 w 1148079"/>
              <a:gd name="T77" fmla="*/ 95145 h 523875"/>
              <a:gd name="T78" fmla="*/ 85875 w 1148079"/>
              <a:gd name="T79" fmla="*/ 77016 h 523875"/>
              <a:gd name="T80" fmla="*/ 45046 w 1148079"/>
              <a:gd name="T81" fmla="*/ 56915 h 523875"/>
              <a:gd name="T82" fmla="*/ 7502 w 1148079"/>
              <a:gd name="T83" fmla="*/ 23720 h 523875"/>
              <a:gd name="T84" fmla="*/ 1898 w 1148079"/>
              <a:gd name="T85" fmla="*/ 11994 h 523875"/>
              <a:gd name="T86" fmla="*/ 0 w 1148079"/>
              <a:gd name="T87" fmla="*/ 0 h 523875"/>
              <a:gd name="T88" fmla="*/ 1146425 w 1148079"/>
              <a:gd name="T89" fmla="*/ 0 h 523875"/>
              <a:gd name="T90" fmla="*/ 1129768 w 1148079"/>
              <a:gd name="T91" fmla="*/ 35141 h 523875"/>
              <a:gd name="T92" fmla="*/ 1082445 w 1148079"/>
              <a:gd name="T93" fmla="*/ 67193 h 523875"/>
              <a:gd name="T94" fmla="*/ 1035827 w 1148079"/>
              <a:gd name="T95" fmla="*/ 86346 h 523875"/>
              <a:gd name="T96" fmla="*/ 978528 w 1148079"/>
              <a:gd name="T97" fmla="*/ 103375 h 523875"/>
              <a:gd name="T98" fmla="*/ 911734 w 1148079"/>
              <a:gd name="T99" fmla="*/ 117982 h 523875"/>
              <a:gd name="T100" fmla="*/ 836619 w 1148079"/>
              <a:gd name="T101" fmla="*/ 129865 h 523875"/>
              <a:gd name="T102" fmla="*/ 796310 w 1148079"/>
              <a:gd name="T103" fmla="*/ 134691 h 523875"/>
              <a:gd name="T104" fmla="*/ 754363 w 1148079"/>
              <a:gd name="T105" fmla="*/ 138725 h 523875"/>
              <a:gd name="T106" fmla="*/ 710926 w 1148079"/>
              <a:gd name="T107" fmla="*/ 141927 h 523875"/>
              <a:gd name="T108" fmla="*/ 666148 w 1148079"/>
              <a:gd name="T109" fmla="*/ 144260 h 523875"/>
              <a:gd name="T110" fmla="*/ 620175 w 1148079"/>
              <a:gd name="T111" fmla="*/ 145688 h 523875"/>
              <a:gd name="T112" fmla="*/ 573153 w 1148079"/>
              <a:gd name="T113" fmla="*/ 146172 h 523875"/>
              <a:gd name="T114" fmla="*/ 1146425 w 1148079"/>
              <a:gd name="T115" fmla="*/ 146172 h 523875"/>
              <a:gd name="T116" fmla="*/ 1146425 w 1148079"/>
              <a:gd name="T117" fmla="*/ 0 h 523875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1148079"/>
              <a:gd name="T178" fmla="*/ 0 h 523875"/>
              <a:gd name="T179" fmla="*/ 1148079 w 1148079"/>
              <a:gd name="T180" fmla="*/ 523875 h 523875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1148079" h="523875">
                <a:moveTo>
                  <a:pt x="0" y="0"/>
                </a:moveTo>
                <a:lnTo>
                  <a:pt x="0" y="377820"/>
                </a:lnTo>
                <a:lnTo>
                  <a:pt x="1902" y="389798"/>
                </a:lnTo>
                <a:lnTo>
                  <a:pt x="29254" y="423981"/>
                </a:lnTo>
                <a:lnTo>
                  <a:pt x="64049" y="444936"/>
                </a:lnTo>
                <a:lnTo>
                  <a:pt x="110714" y="464074"/>
                </a:lnTo>
                <a:lnTo>
                  <a:pt x="168066" y="481092"/>
                </a:lnTo>
                <a:lnTo>
                  <a:pt x="234925" y="495692"/>
                </a:lnTo>
                <a:lnTo>
                  <a:pt x="310108" y="507570"/>
                </a:lnTo>
                <a:lnTo>
                  <a:pt x="350452" y="512395"/>
                </a:lnTo>
                <a:lnTo>
                  <a:pt x="392434" y="516428"/>
                </a:lnTo>
                <a:lnTo>
                  <a:pt x="435906" y="519629"/>
                </a:lnTo>
                <a:lnTo>
                  <a:pt x="480720" y="521963"/>
                </a:lnTo>
                <a:lnTo>
                  <a:pt x="526729" y="523390"/>
                </a:lnTo>
                <a:lnTo>
                  <a:pt x="573785" y="523874"/>
                </a:lnTo>
                <a:lnTo>
                  <a:pt x="620859" y="523390"/>
                </a:lnTo>
                <a:lnTo>
                  <a:pt x="666884" y="521963"/>
                </a:lnTo>
                <a:lnTo>
                  <a:pt x="711712" y="519629"/>
                </a:lnTo>
                <a:lnTo>
                  <a:pt x="755197" y="516428"/>
                </a:lnTo>
                <a:lnTo>
                  <a:pt x="797190" y="512395"/>
                </a:lnTo>
                <a:lnTo>
                  <a:pt x="837543" y="507570"/>
                </a:lnTo>
                <a:lnTo>
                  <a:pt x="876110" y="501990"/>
                </a:lnTo>
                <a:lnTo>
                  <a:pt x="947291" y="488713"/>
                </a:lnTo>
                <a:lnTo>
                  <a:pt x="1009554" y="472867"/>
                </a:lnTo>
                <a:lnTo>
                  <a:pt x="1061716" y="454751"/>
                </a:lnTo>
                <a:lnTo>
                  <a:pt x="1102597" y="434667"/>
                </a:lnTo>
                <a:lnTo>
                  <a:pt x="1140183" y="401509"/>
                </a:lnTo>
                <a:lnTo>
                  <a:pt x="1147693" y="377820"/>
                </a:lnTo>
                <a:lnTo>
                  <a:pt x="1147693" y="146172"/>
                </a:lnTo>
                <a:lnTo>
                  <a:pt x="573785" y="146172"/>
                </a:lnTo>
                <a:lnTo>
                  <a:pt x="526729" y="145688"/>
                </a:lnTo>
                <a:lnTo>
                  <a:pt x="480720" y="144260"/>
                </a:lnTo>
                <a:lnTo>
                  <a:pt x="435906" y="141927"/>
                </a:lnTo>
                <a:lnTo>
                  <a:pt x="392434" y="138725"/>
                </a:lnTo>
                <a:lnTo>
                  <a:pt x="350452" y="134691"/>
                </a:lnTo>
                <a:lnTo>
                  <a:pt x="310108" y="129865"/>
                </a:lnTo>
                <a:lnTo>
                  <a:pt x="271550" y="124283"/>
                </a:lnTo>
                <a:lnTo>
                  <a:pt x="200381" y="111000"/>
                </a:lnTo>
                <a:lnTo>
                  <a:pt x="138128" y="95145"/>
                </a:lnTo>
                <a:lnTo>
                  <a:pt x="85971" y="77016"/>
                </a:lnTo>
                <a:lnTo>
                  <a:pt x="45094" y="56915"/>
                </a:lnTo>
                <a:lnTo>
                  <a:pt x="7510" y="23720"/>
                </a:lnTo>
                <a:lnTo>
                  <a:pt x="1902" y="11994"/>
                </a:lnTo>
                <a:lnTo>
                  <a:pt x="0" y="0"/>
                </a:lnTo>
                <a:close/>
              </a:path>
              <a:path w="1148079" h="523875">
                <a:moveTo>
                  <a:pt x="1147693" y="0"/>
                </a:moveTo>
                <a:lnTo>
                  <a:pt x="1131016" y="35141"/>
                </a:lnTo>
                <a:lnTo>
                  <a:pt x="1083641" y="67193"/>
                </a:lnTo>
                <a:lnTo>
                  <a:pt x="1036972" y="86346"/>
                </a:lnTo>
                <a:lnTo>
                  <a:pt x="979611" y="103375"/>
                </a:lnTo>
                <a:lnTo>
                  <a:pt x="912742" y="117982"/>
                </a:lnTo>
                <a:lnTo>
                  <a:pt x="837543" y="129865"/>
                </a:lnTo>
                <a:lnTo>
                  <a:pt x="797190" y="134691"/>
                </a:lnTo>
                <a:lnTo>
                  <a:pt x="755197" y="138725"/>
                </a:lnTo>
                <a:lnTo>
                  <a:pt x="711712" y="141927"/>
                </a:lnTo>
                <a:lnTo>
                  <a:pt x="666884" y="144260"/>
                </a:lnTo>
                <a:lnTo>
                  <a:pt x="620859" y="145688"/>
                </a:lnTo>
                <a:lnTo>
                  <a:pt x="573785" y="146172"/>
                </a:lnTo>
                <a:lnTo>
                  <a:pt x="1147693" y="146172"/>
                </a:lnTo>
                <a:lnTo>
                  <a:pt x="1147693" y="0"/>
                </a:lnTo>
                <a:close/>
              </a:path>
            </a:pathLst>
          </a:custGeom>
          <a:solidFill>
            <a:srgbClr val="104FFB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27678" name="object 36"/>
          <p:cNvSpPr>
            <a:spLocks/>
          </p:cNvSpPr>
          <p:nvPr/>
        </p:nvSpPr>
        <p:spPr bwMode="auto">
          <a:xfrm>
            <a:off x="6472238" y="4511675"/>
            <a:ext cx="1147762" cy="292100"/>
          </a:xfrm>
          <a:custGeom>
            <a:avLst/>
            <a:gdLst>
              <a:gd name="T0" fmla="*/ 573153 w 1148079"/>
              <a:gd name="T1" fmla="*/ 0 h 292735"/>
              <a:gd name="T2" fmla="*/ 526149 w 1148079"/>
              <a:gd name="T3" fmla="*/ 480 h 292735"/>
              <a:gd name="T4" fmla="*/ 480188 w 1148079"/>
              <a:gd name="T5" fmla="*/ 1896 h 292735"/>
              <a:gd name="T6" fmla="*/ 435426 w 1148079"/>
              <a:gd name="T7" fmla="*/ 4210 h 292735"/>
              <a:gd name="T8" fmla="*/ 392002 w 1148079"/>
              <a:gd name="T9" fmla="*/ 7384 h 292735"/>
              <a:gd name="T10" fmla="*/ 350064 w 1148079"/>
              <a:gd name="T11" fmla="*/ 11380 h 292735"/>
              <a:gd name="T12" fmla="*/ 309764 w 1148079"/>
              <a:gd name="T13" fmla="*/ 16166 h 292735"/>
              <a:gd name="T14" fmla="*/ 271250 w 1148079"/>
              <a:gd name="T15" fmla="*/ 21699 h 292735"/>
              <a:gd name="T16" fmla="*/ 200161 w 1148079"/>
              <a:gd name="T17" fmla="*/ 34861 h 292735"/>
              <a:gd name="T18" fmla="*/ 137976 w 1148079"/>
              <a:gd name="T19" fmla="*/ 50571 h 292735"/>
              <a:gd name="T20" fmla="*/ 85875 w 1148079"/>
              <a:gd name="T21" fmla="*/ 68530 h 292735"/>
              <a:gd name="T22" fmla="*/ 45046 w 1148079"/>
              <a:gd name="T23" fmla="*/ 88440 h 292735"/>
              <a:gd name="T24" fmla="*/ 7502 w 1148079"/>
              <a:gd name="T25" fmla="*/ 121310 h 292735"/>
              <a:gd name="T26" fmla="*/ 0 w 1148079"/>
              <a:gd name="T27" fmla="*/ 144791 h 292735"/>
              <a:gd name="T28" fmla="*/ 1898 w 1148079"/>
              <a:gd name="T29" fmla="*/ 156681 h 292735"/>
              <a:gd name="T30" fmla="*/ 29222 w 1148079"/>
              <a:gd name="T31" fmla="*/ 190610 h 292735"/>
              <a:gd name="T32" fmla="*/ 63977 w 1148079"/>
              <a:gd name="T33" fmla="*/ 211401 h 292735"/>
              <a:gd name="T34" fmla="*/ 110590 w 1148079"/>
              <a:gd name="T35" fmla="*/ 230390 h 292735"/>
              <a:gd name="T36" fmla="*/ 167882 w 1148079"/>
              <a:gd name="T37" fmla="*/ 247272 h 292735"/>
              <a:gd name="T38" fmla="*/ 234665 w 1148079"/>
              <a:gd name="T39" fmla="*/ 261753 h 292735"/>
              <a:gd name="T40" fmla="*/ 309764 w 1148079"/>
              <a:gd name="T41" fmla="*/ 273532 h 292735"/>
              <a:gd name="T42" fmla="*/ 350064 w 1148079"/>
              <a:gd name="T43" fmla="*/ 278318 h 292735"/>
              <a:gd name="T44" fmla="*/ 392002 w 1148079"/>
              <a:gd name="T45" fmla="*/ 282316 h 292735"/>
              <a:gd name="T46" fmla="*/ 435426 w 1148079"/>
              <a:gd name="T47" fmla="*/ 285490 h 292735"/>
              <a:gd name="T48" fmla="*/ 480188 w 1148079"/>
              <a:gd name="T49" fmla="*/ 287803 h 292735"/>
              <a:gd name="T50" fmla="*/ 526149 w 1148079"/>
              <a:gd name="T51" fmla="*/ 289219 h 292735"/>
              <a:gd name="T52" fmla="*/ 573153 w 1148079"/>
              <a:gd name="T53" fmla="*/ 289698 h 292735"/>
              <a:gd name="T54" fmla="*/ 620175 w 1148079"/>
              <a:gd name="T55" fmla="*/ 289219 h 292735"/>
              <a:gd name="T56" fmla="*/ 666148 w 1148079"/>
              <a:gd name="T57" fmla="*/ 287803 h 292735"/>
              <a:gd name="T58" fmla="*/ 710926 w 1148079"/>
              <a:gd name="T59" fmla="*/ 285490 h 292735"/>
              <a:gd name="T60" fmla="*/ 754363 w 1148079"/>
              <a:gd name="T61" fmla="*/ 282316 h 292735"/>
              <a:gd name="T62" fmla="*/ 796310 w 1148079"/>
              <a:gd name="T63" fmla="*/ 278318 h 292735"/>
              <a:gd name="T64" fmla="*/ 836619 w 1148079"/>
              <a:gd name="T65" fmla="*/ 273532 h 292735"/>
              <a:gd name="T66" fmla="*/ 875142 w 1148079"/>
              <a:gd name="T67" fmla="*/ 267999 h 292735"/>
              <a:gd name="T68" fmla="*/ 946243 w 1148079"/>
              <a:gd name="T69" fmla="*/ 254831 h 292735"/>
              <a:gd name="T70" fmla="*/ 1008438 w 1148079"/>
              <a:gd name="T71" fmla="*/ 239113 h 292735"/>
              <a:gd name="T72" fmla="*/ 1060544 w 1148079"/>
              <a:gd name="T73" fmla="*/ 221140 h 292735"/>
              <a:gd name="T74" fmla="*/ 1101381 w 1148079"/>
              <a:gd name="T75" fmla="*/ 201215 h 292735"/>
              <a:gd name="T76" fmla="*/ 1138923 w 1148079"/>
              <a:gd name="T77" fmla="*/ 168306 h 292735"/>
              <a:gd name="T78" fmla="*/ 1146425 w 1148079"/>
              <a:gd name="T79" fmla="*/ 144791 h 292735"/>
              <a:gd name="T80" fmla="*/ 1144527 w 1148079"/>
              <a:gd name="T81" fmla="*/ 132918 h 292735"/>
              <a:gd name="T82" fmla="*/ 1117202 w 1148079"/>
              <a:gd name="T83" fmla="*/ 99034 h 292735"/>
              <a:gd name="T84" fmla="*/ 1082445 w 1148079"/>
              <a:gd name="T85" fmla="*/ 78260 h 292735"/>
              <a:gd name="T86" fmla="*/ 1035827 w 1148079"/>
              <a:gd name="T87" fmla="*/ 59289 h 292735"/>
              <a:gd name="T88" fmla="*/ 978528 w 1148079"/>
              <a:gd name="T89" fmla="*/ 42416 h 292735"/>
              <a:gd name="T90" fmla="*/ 911734 w 1148079"/>
              <a:gd name="T91" fmla="*/ 27942 h 292735"/>
              <a:gd name="T92" fmla="*/ 836619 w 1148079"/>
              <a:gd name="T93" fmla="*/ 16166 h 292735"/>
              <a:gd name="T94" fmla="*/ 796310 w 1148079"/>
              <a:gd name="T95" fmla="*/ 11380 h 292735"/>
              <a:gd name="T96" fmla="*/ 754363 w 1148079"/>
              <a:gd name="T97" fmla="*/ 7384 h 292735"/>
              <a:gd name="T98" fmla="*/ 710926 w 1148079"/>
              <a:gd name="T99" fmla="*/ 4210 h 292735"/>
              <a:gd name="T100" fmla="*/ 666148 w 1148079"/>
              <a:gd name="T101" fmla="*/ 1896 h 292735"/>
              <a:gd name="T102" fmla="*/ 620175 w 1148079"/>
              <a:gd name="T103" fmla="*/ 480 h 292735"/>
              <a:gd name="T104" fmla="*/ 573153 w 1148079"/>
              <a:gd name="T105" fmla="*/ 0 h 292735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w 1148079"/>
              <a:gd name="T160" fmla="*/ 0 h 292735"/>
              <a:gd name="T161" fmla="*/ 1148079 w 1148079"/>
              <a:gd name="T162" fmla="*/ 292735 h 292735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T159" t="T160" r="T161" b="T162"/>
            <a:pathLst>
              <a:path w="1148079" h="292735">
                <a:moveTo>
                  <a:pt x="573785" y="0"/>
                </a:moveTo>
                <a:lnTo>
                  <a:pt x="526729" y="484"/>
                </a:lnTo>
                <a:lnTo>
                  <a:pt x="480720" y="1912"/>
                </a:lnTo>
                <a:lnTo>
                  <a:pt x="435906" y="4246"/>
                </a:lnTo>
                <a:lnTo>
                  <a:pt x="392434" y="7448"/>
                </a:lnTo>
                <a:lnTo>
                  <a:pt x="350452" y="11480"/>
                </a:lnTo>
                <a:lnTo>
                  <a:pt x="310108" y="16306"/>
                </a:lnTo>
                <a:lnTo>
                  <a:pt x="271550" y="21887"/>
                </a:lnTo>
                <a:lnTo>
                  <a:pt x="200381" y="35165"/>
                </a:lnTo>
                <a:lnTo>
                  <a:pt x="138128" y="51012"/>
                </a:lnTo>
                <a:lnTo>
                  <a:pt x="85971" y="69128"/>
                </a:lnTo>
                <a:lnTo>
                  <a:pt x="45094" y="89212"/>
                </a:lnTo>
                <a:lnTo>
                  <a:pt x="7510" y="122368"/>
                </a:lnTo>
                <a:lnTo>
                  <a:pt x="0" y="146054"/>
                </a:lnTo>
                <a:lnTo>
                  <a:pt x="1902" y="158048"/>
                </a:lnTo>
                <a:lnTo>
                  <a:pt x="29254" y="192272"/>
                </a:lnTo>
                <a:lnTo>
                  <a:pt x="64049" y="213247"/>
                </a:lnTo>
                <a:lnTo>
                  <a:pt x="110714" y="232400"/>
                </a:lnTo>
                <a:lnTo>
                  <a:pt x="168066" y="249430"/>
                </a:lnTo>
                <a:lnTo>
                  <a:pt x="234925" y="264036"/>
                </a:lnTo>
                <a:lnTo>
                  <a:pt x="310108" y="275919"/>
                </a:lnTo>
                <a:lnTo>
                  <a:pt x="350452" y="280746"/>
                </a:lnTo>
                <a:lnTo>
                  <a:pt x="392434" y="284779"/>
                </a:lnTo>
                <a:lnTo>
                  <a:pt x="435906" y="287981"/>
                </a:lnTo>
                <a:lnTo>
                  <a:pt x="480720" y="290314"/>
                </a:lnTo>
                <a:lnTo>
                  <a:pt x="526729" y="291742"/>
                </a:lnTo>
                <a:lnTo>
                  <a:pt x="573785" y="292226"/>
                </a:lnTo>
                <a:lnTo>
                  <a:pt x="620859" y="291742"/>
                </a:lnTo>
                <a:lnTo>
                  <a:pt x="666884" y="290314"/>
                </a:lnTo>
                <a:lnTo>
                  <a:pt x="711712" y="287981"/>
                </a:lnTo>
                <a:lnTo>
                  <a:pt x="755197" y="284779"/>
                </a:lnTo>
                <a:lnTo>
                  <a:pt x="797190" y="280746"/>
                </a:lnTo>
                <a:lnTo>
                  <a:pt x="837543" y="275919"/>
                </a:lnTo>
                <a:lnTo>
                  <a:pt x="876110" y="270337"/>
                </a:lnTo>
                <a:lnTo>
                  <a:pt x="947291" y="257054"/>
                </a:lnTo>
                <a:lnTo>
                  <a:pt x="1009554" y="241199"/>
                </a:lnTo>
                <a:lnTo>
                  <a:pt x="1061716" y="223070"/>
                </a:lnTo>
                <a:lnTo>
                  <a:pt x="1102597" y="202969"/>
                </a:lnTo>
                <a:lnTo>
                  <a:pt x="1140183" y="169774"/>
                </a:lnTo>
                <a:lnTo>
                  <a:pt x="1147693" y="146054"/>
                </a:lnTo>
                <a:lnTo>
                  <a:pt x="1145791" y="134078"/>
                </a:lnTo>
                <a:lnTo>
                  <a:pt x="1118438" y="99898"/>
                </a:lnTo>
                <a:lnTo>
                  <a:pt x="1083641" y="78943"/>
                </a:lnTo>
                <a:lnTo>
                  <a:pt x="1036972" y="59806"/>
                </a:lnTo>
                <a:lnTo>
                  <a:pt x="979611" y="42786"/>
                </a:lnTo>
                <a:lnTo>
                  <a:pt x="912742" y="28186"/>
                </a:lnTo>
                <a:lnTo>
                  <a:pt x="837543" y="16306"/>
                </a:lnTo>
                <a:lnTo>
                  <a:pt x="797190" y="11480"/>
                </a:lnTo>
                <a:lnTo>
                  <a:pt x="755197" y="7448"/>
                </a:lnTo>
                <a:lnTo>
                  <a:pt x="711712" y="4246"/>
                </a:lnTo>
                <a:lnTo>
                  <a:pt x="666884" y="1912"/>
                </a:lnTo>
                <a:lnTo>
                  <a:pt x="620859" y="484"/>
                </a:lnTo>
                <a:lnTo>
                  <a:pt x="573785" y="0"/>
                </a:lnTo>
                <a:close/>
              </a:path>
            </a:pathLst>
          </a:custGeom>
          <a:solidFill>
            <a:srgbClr val="6F94F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27679" name="object 37"/>
          <p:cNvSpPr>
            <a:spLocks noChangeArrowheads="1"/>
          </p:cNvSpPr>
          <p:nvPr/>
        </p:nvSpPr>
        <p:spPr bwMode="auto">
          <a:xfrm>
            <a:off x="989013" y="3122613"/>
            <a:ext cx="6751637" cy="906462"/>
          </a:xfrm>
          <a:prstGeom prst="rect">
            <a:avLst/>
          </a:prstGeom>
          <a:blipFill dpi="0" rotWithShape="1">
            <a:blip r:embed="rId1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it-IT">
              <a:solidFill>
                <a:schemeClr val="tx1"/>
              </a:solidFill>
              <a:latin typeface="Calibri" charset="0"/>
            </a:endParaRPr>
          </a:p>
        </p:txBody>
      </p:sp>
      <p:sp>
        <p:nvSpPr>
          <p:cNvPr id="27680" name="object 39"/>
          <p:cNvSpPr>
            <a:spLocks/>
          </p:cNvSpPr>
          <p:nvPr/>
        </p:nvSpPr>
        <p:spPr bwMode="auto">
          <a:xfrm>
            <a:off x="5581650" y="3367088"/>
            <a:ext cx="166688" cy="165100"/>
          </a:xfrm>
          <a:custGeom>
            <a:avLst/>
            <a:gdLst>
              <a:gd name="T0" fmla="*/ 77601 w 167639"/>
              <a:gd name="T1" fmla="*/ 0 h 165735"/>
              <a:gd name="T2" fmla="*/ 38240 w 167639"/>
              <a:gd name="T3" fmla="*/ 12470 h 165735"/>
              <a:gd name="T4" fmla="*/ 10497 w 167639"/>
              <a:gd name="T5" fmla="*/ 41620 h 165735"/>
              <a:gd name="T6" fmla="*/ 0 w 167639"/>
              <a:gd name="T7" fmla="*/ 81799 h 165735"/>
              <a:gd name="T8" fmla="*/ 963 w 167639"/>
              <a:gd name="T9" fmla="*/ 94336 h 165735"/>
              <a:gd name="T10" fmla="*/ 16160 w 167639"/>
              <a:gd name="T11" fmla="*/ 129672 h 165735"/>
              <a:gd name="T12" fmla="*/ 47578 w 167639"/>
              <a:gd name="T13" fmla="*/ 154124 h 165735"/>
              <a:gd name="T14" fmla="*/ 92325 w 167639"/>
              <a:gd name="T15" fmla="*/ 162934 h 165735"/>
              <a:gd name="T16" fmla="*/ 105386 w 167639"/>
              <a:gd name="T17" fmla="*/ 160134 h 165735"/>
              <a:gd name="T18" fmla="*/ 138694 w 167639"/>
              <a:gd name="T19" fmla="*/ 139798 h 165735"/>
              <a:gd name="T20" fmla="*/ 159296 w 167639"/>
              <a:gd name="T21" fmla="*/ 104318 h 165735"/>
              <a:gd name="T22" fmla="*/ 163500 w 167639"/>
              <a:gd name="T23" fmla="*/ 74000 h 165735"/>
              <a:gd name="T24" fmla="*/ 161049 w 167639"/>
              <a:gd name="T25" fmla="*/ 60503 h 165735"/>
              <a:gd name="T26" fmla="*/ 141404 w 167639"/>
              <a:gd name="T27" fmla="*/ 25988 h 165735"/>
              <a:gd name="T28" fmla="*/ 106789 w 167639"/>
              <a:gd name="T29" fmla="*/ 4503 h 165735"/>
              <a:gd name="T30" fmla="*/ 77601 w 167639"/>
              <a:gd name="T31" fmla="*/ 0 h 165735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67639"/>
              <a:gd name="T49" fmla="*/ 0 h 165735"/>
              <a:gd name="T50" fmla="*/ 167639 w 167639"/>
              <a:gd name="T51" fmla="*/ 165735 h 165735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67639" h="165735">
                <a:moveTo>
                  <a:pt x="79387" y="0"/>
                </a:moveTo>
                <a:lnTo>
                  <a:pt x="39120" y="12663"/>
                </a:lnTo>
                <a:lnTo>
                  <a:pt x="10739" y="42264"/>
                </a:lnTo>
                <a:lnTo>
                  <a:pt x="0" y="83065"/>
                </a:lnTo>
                <a:lnTo>
                  <a:pt x="986" y="95796"/>
                </a:lnTo>
                <a:lnTo>
                  <a:pt x="16532" y="131680"/>
                </a:lnTo>
                <a:lnTo>
                  <a:pt x="48673" y="156509"/>
                </a:lnTo>
                <a:lnTo>
                  <a:pt x="94451" y="165455"/>
                </a:lnTo>
                <a:lnTo>
                  <a:pt x="107812" y="162612"/>
                </a:lnTo>
                <a:lnTo>
                  <a:pt x="141886" y="141962"/>
                </a:lnTo>
                <a:lnTo>
                  <a:pt x="162962" y="105932"/>
                </a:lnTo>
                <a:lnTo>
                  <a:pt x="167263" y="75146"/>
                </a:lnTo>
                <a:lnTo>
                  <a:pt x="164756" y="61440"/>
                </a:lnTo>
                <a:lnTo>
                  <a:pt x="144659" y="26390"/>
                </a:lnTo>
                <a:lnTo>
                  <a:pt x="109247" y="4572"/>
                </a:lnTo>
                <a:lnTo>
                  <a:pt x="7938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27681" name="object 40"/>
          <p:cNvSpPr>
            <a:spLocks/>
          </p:cNvSpPr>
          <p:nvPr/>
        </p:nvSpPr>
        <p:spPr bwMode="auto">
          <a:xfrm>
            <a:off x="5581650" y="3367088"/>
            <a:ext cx="166688" cy="165100"/>
          </a:xfrm>
          <a:custGeom>
            <a:avLst/>
            <a:gdLst>
              <a:gd name="T0" fmla="*/ 0 w 167639"/>
              <a:gd name="T1" fmla="*/ 81799 h 165735"/>
              <a:gd name="T2" fmla="*/ 10497 w 167639"/>
              <a:gd name="T3" fmla="*/ 41620 h 165735"/>
              <a:gd name="T4" fmla="*/ 38240 w 167639"/>
              <a:gd name="T5" fmla="*/ 12470 h 165735"/>
              <a:gd name="T6" fmla="*/ 77601 w 167639"/>
              <a:gd name="T7" fmla="*/ 0 h 165735"/>
              <a:gd name="T8" fmla="*/ 92696 w 167639"/>
              <a:gd name="T9" fmla="*/ 1142 h 165735"/>
              <a:gd name="T10" fmla="*/ 131309 w 167639"/>
              <a:gd name="T11" fmla="*/ 17120 h 165735"/>
              <a:gd name="T12" fmla="*/ 156438 w 167639"/>
              <a:gd name="T13" fmla="*/ 47873 h 165735"/>
              <a:gd name="T14" fmla="*/ 163500 w 167639"/>
              <a:gd name="T15" fmla="*/ 74000 h 165735"/>
              <a:gd name="T16" fmla="*/ 162474 w 167639"/>
              <a:gd name="T17" fmla="*/ 89739 h 165735"/>
              <a:gd name="T18" fmla="*/ 147220 w 167639"/>
              <a:gd name="T19" fmla="*/ 129479 h 165735"/>
              <a:gd name="T20" fmla="*/ 117591 w 167639"/>
              <a:gd name="T21" fmla="*/ 155258 h 165735"/>
              <a:gd name="T22" fmla="*/ 92325 w 167639"/>
              <a:gd name="T23" fmla="*/ 162934 h 165735"/>
              <a:gd name="T24" fmla="*/ 76107 w 167639"/>
              <a:gd name="T25" fmla="*/ 162029 h 165735"/>
              <a:gd name="T26" fmla="*/ 35481 w 167639"/>
              <a:gd name="T27" fmla="*/ 147477 h 165735"/>
              <a:gd name="T28" fmla="*/ 9150 w 167639"/>
              <a:gd name="T29" fmla="*/ 118869 h 165735"/>
              <a:gd name="T30" fmla="*/ 0 w 167639"/>
              <a:gd name="T31" fmla="*/ 81799 h 165735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67639"/>
              <a:gd name="T49" fmla="*/ 0 h 165735"/>
              <a:gd name="T50" fmla="*/ 167639 w 167639"/>
              <a:gd name="T51" fmla="*/ 165735 h 165735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67639" h="165735">
                <a:moveTo>
                  <a:pt x="0" y="83065"/>
                </a:moveTo>
                <a:lnTo>
                  <a:pt x="10739" y="42264"/>
                </a:lnTo>
                <a:lnTo>
                  <a:pt x="39120" y="12663"/>
                </a:lnTo>
                <a:lnTo>
                  <a:pt x="79387" y="0"/>
                </a:lnTo>
                <a:lnTo>
                  <a:pt x="94830" y="1158"/>
                </a:lnTo>
                <a:lnTo>
                  <a:pt x="134331" y="17385"/>
                </a:lnTo>
                <a:lnTo>
                  <a:pt x="160040" y="48614"/>
                </a:lnTo>
                <a:lnTo>
                  <a:pt x="167263" y="75146"/>
                </a:lnTo>
                <a:lnTo>
                  <a:pt x="166214" y="91127"/>
                </a:lnTo>
                <a:lnTo>
                  <a:pt x="150609" y="131483"/>
                </a:lnTo>
                <a:lnTo>
                  <a:pt x="120298" y="157660"/>
                </a:lnTo>
                <a:lnTo>
                  <a:pt x="94451" y="165455"/>
                </a:lnTo>
                <a:lnTo>
                  <a:pt x="77859" y="164536"/>
                </a:lnTo>
                <a:lnTo>
                  <a:pt x="36298" y="149759"/>
                </a:lnTo>
                <a:lnTo>
                  <a:pt x="9360" y="120709"/>
                </a:lnTo>
                <a:lnTo>
                  <a:pt x="0" y="83065"/>
                </a:lnTo>
                <a:close/>
              </a:path>
            </a:pathLst>
          </a:custGeom>
          <a:noFill/>
          <a:ln w="952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27682" name="object 42"/>
          <p:cNvSpPr>
            <a:spLocks/>
          </p:cNvSpPr>
          <p:nvPr/>
        </p:nvSpPr>
        <p:spPr bwMode="auto">
          <a:xfrm>
            <a:off x="5861050" y="3200400"/>
            <a:ext cx="166688" cy="165100"/>
          </a:xfrm>
          <a:custGeom>
            <a:avLst/>
            <a:gdLst>
              <a:gd name="T0" fmla="*/ 77601 w 167639"/>
              <a:gd name="T1" fmla="*/ 0 h 165735"/>
              <a:gd name="T2" fmla="*/ 38240 w 167639"/>
              <a:gd name="T3" fmla="*/ 12470 h 165735"/>
              <a:gd name="T4" fmla="*/ 10497 w 167639"/>
              <a:gd name="T5" fmla="*/ 41620 h 165735"/>
              <a:gd name="T6" fmla="*/ 0 w 167639"/>
              <a:gd name="T7" fmla="*/ 81799 h 165735"/>
              <a:gd name="T8" fmla="*/ 964 w 167639"/>
              <a:gd name="T9" fmla="*/ 94340 h 165735"/>
              <a:gd name="T10" fmla="*/ 16162 w 167639"/>
              <a:gd name="T11" fmla="*/ 129674 h 165735"/>
              <a:gd name="T12" fmla="*/ 47581 w 167639"/>
              <a:gd name="T13" fmla="*/ 154125 h 165735"/>
              <a:gd name="T14" fmla="*/ 92331 w 167639"/>
              <a:gd name="T15" fmla="*/ 162934 h 165735"/>
              <a:gd name="T16" fmla="*/ 105397 w 167639"/>
              <a:gd name="T17" fmla="*/ 160134 h 165735"/>
              <a:gd name="T18" fmla="*/ 138706 w 167639"/>
              <a:gd name="T19" fmla="*/ 139799 h 165735"/>
              <a:gd name="T20" fmla="*/ 159300 w 167639"/>
              <a:gd name="T21" fmla="*/ 104318 h 165735"/>
              <a:gd name="T22" fmla="*/ 163501 w 167639"/>
              <a:gd name="T23" fmla="*/ 74000 h 165735"/>
              <a:gd name="T24" fmla="*/ 161051 w 167639"/>
              <a:gd name="T25" fmla="*/ 60503 h 165735"/>
              <a:gd name="T26" fmla="*/ 141414 w 167639"/>
              <a:gd name="T27" fmla="*/ 25988 h 165735"/>
              <a:gd name="T28" fmla="*/ 106801 w 167639"/>
              <a:gd name="T29" fmla="*/ 4503 h 165735"/>
              <a:gd name="T30" fmla="*/ 77601 w 167639"/>
              <a:gd name="T31" fmla="*/ 0 h 165735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67639"/>
              <a:gd name="T49" fmla="*/ 0 h 165735"/>
              <a:gd name="T50" fmla="*/ 167639 w 167639"/>
              <a:gd name="T51" fmla="*/ 165735 h 165735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67639" h="165735">
                <a:moveTo>
                  <a:pt x="79387" y="0"/>
                </a:moveTo>
                <a:lnTo>
                  <a:pt x="39120" y="12663"/>
                </a:lnTo>
                <a:lnTo>
                  <a:pt x="10739" y="42264"/>
                </a:lnTo>
                <a:lnTo>
                  <a:pt x="0" y="83065"/>
                </a:lnTo>
                <a:lnTo>
                  <a:pt x="987" y="95800"/>
                </a:lnTo>
                <a:lnTo>
                  <a:pt x="16534" y="131682"/>
                </a:lnTo>
                <a:lnTo>
                  <a:pt x="48676" y="156510"/>
                </a:lnTo>
                <a:lnTo>
                  <a:pt x="94457" y="165455"/>
                </a:lnTo>
                <a:lnTo>
                  <a:pt x="107823" y="162612"/>
                </a:lnTo>
                <a:lnTo>
                  <a:pt x="141898" y="141963"/>
                </a:lnTo>
                <a:lnTo>
                  <a:pt x="162966" y="105932"/>
                </a:lnTo>
                <a:lnTo>
                  <a:pt x="167264" y="75146"/>
                </a:lnTo>
                <a:lnTo>
                  <a:pt x="164758" y="61440"/>
                </a:lnTo>
                <a:lnTo>
                  <a:pt x="144669" y="26390"/>
                </a:lnTo>
                <a:lnTo>
                  <a:pt x="109259" y="4572"/>
                </a:lnTo>
                <a:lnTo>
                  <a:pt x="7938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27683" name="object 43"/>
          <p:cNvSpPr>
            <a:spLocks/>
          </p:cNvSpPr>
          <p:nvPr/>
        </p:nvSpPr>
        <p:spPr bwMode="auto">
          <a:xfrm>
            <a:off x="5861050" y="3200400"/>
            <a:ext cx="166688" cy="165100"/>
          </a:xfrm>
          <a:custGeom>
            <a:avLst/>
            <a:gdLst>
              <a:gd name="T0" fmla="*/ 0 w 167639"/>
              <a:gd name="T1" fmla="*/ 81799 h 165735"/>
              <a:gd name="T2" fmla="*/ 10497 w 167639"/>
              <a:gd name="T3" fmla="*/ 41620 h 165735"/>
              <a:gd name="T4" fmla="*/ 38240 w 167639"/>
              <a:gd name="T5" fmla="*/ 12470 h 165735"/>
              <a:gd name="T6" fmla="*/ 77601 w 167639"/>
              <a:gd name="T7" fmla="*/ 0 h 165735"/>
              <a:gd name="T8" fmla="*/ 92703 w 167639"/>
              <a:gd name="T9" fmla="*/ 1142 h 165735"/>
              <a:gd name="T10" fmla="*/ 131322 w 167639"/>
              <a:gd name="T11" fmla="*/ 17120 h 165735"/>
              <a:gd name="T12" fmla="*/ 156443 w 167639"/>
              <a:gd name="T13" fmla="*/ 47873 h 165735"/>
              <a:gd name="T14" fmla="*/ 163501 w 167639"/>
              <a:gd name="T15" fmla="*/ 74000 h 165735"/>
              <a:gd name="T16" fmla="*/ 162475 w 167639"/>
              <a:gd name="T17" fmla="*/ 89739 h 165735"/>
              <a:gd name="T18" fmla="*/ 147229 w 167639"/>
              <a:gd name="T19" fmla="*/ 129480 h 165735"/>
              <a:gd name="T20" fmla="*/ 117603 w 167639"/>
              <a:gd name="T21" fmla="*/ 155258 h 165735"/>
              <a:gd name="T22" fmla="*/ 92331 w 167639"/>
              <a:gd name="T23" fmla="*/ 162934 h 165735"/>
              <a:gd name="T24" fmla="*/ 76112 w 167639"/>
              <a:gd name="T25" fmla="*/ 162029 h 165735"/>
              <a:gd name="T26" fmla="*/ 35484 w 167639"/>
              <a:gd name="T27" fmla="*/ 147478 h 165735"/>
              <a:gd name="T28" fmla="*/ 9151 w 167639"/>
              <a:gd name="T29" fmla="*/ 118872 h 165735"/>
              <a:gd name="T30" fmla="*/ 0 w 167639"/>
              <a:gd name="T31" fmla="*/ 81799 h 165735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67639"/>
              <a:gd name="T49" fmla="*/ 0 h 165735"/>
              <a:gd name="T50" fmla="*/ 167639 w 167639"/>
              <a:gd name="T51" fmla="*/ 165735 h 165735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67639" h="165735">
                <a:moveTo>
                  <a:pt x="0" y="83065"/>
                </a:moveTo>
                <a:lnTo>
                  <a:pt x="10739" y="42264"/>
                </a:lnTo>
                <a:lnTo>
                  <a:pt x="39120" y="12663"/>
                </a:lnTo>
                <a:lnTo>
                  <a:pt x="79387" y="0"/>
                </a:lnTo>
                <a:lnTo>
                  <a:pt x="94837" y="1158"/>
                </a:lnTo>
                <a:lnTo>
                  <a:pt x="134344" y="17385"/>
                </a:lnTo>
                <a:lnTo>
                  <a:pt x="160045" y="48614"/>
                </a:lnTo>
                <a:lnTo>
                  <a:pt x="167264" y="75146"/>
                </a:lnTo>
                <a:lnTo>
                  <a:pt x="166215" y="91127"/>
                </a:lnTo>
                <a:lnTo>
                  <a:pt x="150618" y="131484"/>
                </a:lnTo>
                <a:lnTo>
                  <a:pt x="120311" y="157660"/>
                </a:lnTo>
                <a:lnTo>
                  <a:pt x="94457" y="165455"/>
                </a:lnTo>
                <a:lnTo>
                  <a:pt x="77864" y="164536"/>
                </a:lnTo>
                <a:lnTo>
                  <a:pt x="36301" y="149760"/>
                </a:lnTo>
                <a:lnTo>
                  <a:pt x="9362" y="120712"/>
                </a:lnTo>
                <a:lnTo>
                  <a:pt x="0" y="83065"/>
                </a:lnTo>
                <a:close/>
              </a:path>
            </a:pathLst>
          </a:custGeom>
          <a:noFill/>
          <a:ln w="952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27684" name="object 45"/>
          <p:cNvSpPr>
            <a:spLocks/>
          </p:cNvSpPr>
          <p:nvPr/>
        </p:nvSpPr>
        <p:spPr bwMode="auto">
          <a:xfrm>
            <a:off x="5861050" y="3643313"/>
            <a:ext cx="166688" cy="166687"/>
          </a:xfrm>
          <a:custGeom>
            <a:avLst/>
            <a:gdLst>
              <a:gd name="T0" fmla="*/ 77696 w 167639"/>
              <a:gd name="T1" fmla="*/ 0 h 165735"/>
              <a:gd name="T2" fmla="*/ 38290 w 167639"/>
              <a:gd name="T3" fmla="*/ 12923 h 165735"/>
              <a:gd name="T4" fmla="*/ 10512 w 167639"/>
              <a:gd name="T5" fmla="*/ 43183 h 165735"/>
              <a:gd name="T6" fmla="*/ 0 w 167639"/>
              <a:gd name="T7" fmla="*/ 84871 h 165735"/>
              <a:gd name="T8" fmla="*/ 968 w 167639"/>
              <a:gd name="T9" fmla="*/ 97966 h 165735"/>
              <a:gd name="T10" fmla="*/ 16172 w 167639"/>
              <a:gd name="T11" fmla="*/ 134729 h 165735"/>
              <a:gd name="T12" fmla="*/ 47573 w 167639"/>
              <a:gd name="T13" fmla="*/ 160146 h 165735"/>
              <a:gd name="T14" fmla="*/ 92277 w 167639"/>
              <a:gd name="T15" fmla="*/ 169301 h 165735"/>
              <a:gd name="T16" fmla="*/ 105352 w 167639"/>
              <a:gd name="T17" fmla="*/ 166401 h 165735"/>
              <a:gd name="T18" fmla="*/ 138686 w 167639"/>
              <a:gd name="T19" fmla="*/ 145288 h 165735"/>
              <a:gd name="T20" fmla="*/ 159302 w 167639"/>
              <a:gd name="T21" fmla="*/ 108438 h 165735"/>
              <a:gd name="T22" fmla="*/ 163515 w 167639"/>
              <a:gd name="T23" fmla="*/ 76958 h 165735"/>
              <a:gd name="T24" fmla="*/ 161088 w 167639"/>
              <a:gd name="T25" fmla="*/ 62935 h 165735"/>
              <a:gd name="T26" fmla="*/ 141485 w 167639"/>
              <a:gd name="T27" fmla="*/ 27054 h 165735"/>
              <a:gd name="T28" fmla="*/ 106883 w 167639"/>
              <a:gd name="T29" fmla="*/ 4691 h 165735"/>
              <a:gd name="T30" fmla="*/ 77696 w 167639"/>
              <a:gd name="T31" fmla="*/ 0 h 165735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67639"/>
              <a:gd name="T49" fmla="*/ 0 h 165735"/>
              <a:gd name="T50" fmla="*/ 167639 w 167639"/>
              <a:gd name="T51" fmla="*/ 165735 h 165735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67639" h="165735">
                <a:moveTo>
                  <a:pt x="79484" y="0"/>
                </a:moveTo>
                <a:lnTo>
                  <a:pt x="39171" y="12630"/>
                </a:lnTo>
                <a:lnTo>
                  <a:pt x="10754" y="42205"/>
                </a:lnTo>
                <a:lnTo>
                  <a:pt x="0" y="82949"/>
                </a:lnTo>
                <a:lnTo>
                  <a:pt x="992" y="95747"/>
                </a:lnTo>
                <a:lnTo>
                  <a:pt x="16544" y="131678"/>
                </a:lnTo>
                <a:lnTo>
                  <a:pt x="48668" y="156519"/>
                </a:lnTo>
                <a:lnTo>
                  <a:pt x="94400" y="165467"/>
                </a:lnTo>
                <a:lnTo>
                  <a:pt x="107776" y="162632"/>
                </a:lnTo>
                <a:lnTo>
                  <a:pt x="141878" y="141997"/>
                </a:lnTo>
                <a:lnTo>
                  <a:pt x="162969" y="105982"/>
                </a:lnTo>
                <a:lnTo>
                  <a:pt x="167279" y="75214"/>
                </a:lnTo>
                <a:lnTo>
                  <a:pt x="164796" y="61511"/>
                </a:lnTo>
                <a:lnTo>
                  <a:pt x="144741" y="26440"/>
                </a:lnTo>
                <a:lnTo>
                  <a:pt x="109343" y="4585"/>
                </a:lnTo>
                <a:lnTo>
                  <a:pt x="794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27685" name="object 46"/>
          <p:cNvSpPr>
            <a:spLocks/>
          </p:cNvSpPr>
          <p:nvPr/>
        </p:nvSpPr>
        <p:spPr bwMode="auto">
          <a:xfrm>
            <a:off x="5861050" y="3643313"/>
            <a:ext cx="166688" cy="166687"/>
          </a:xfrm>
          <a:custGeom>
            <a:avLst/>
            <a:gdLst>
              <a:gd name="T0" fmla="*/ 0 w 167639"/>
              <a:gd name="T1" fmla="*/ 84871 h 165735"/>
              <a:gd name="T2" fmla="*/ 10512 w 167639"/>
              <a:gd name="T3" fmla="*/ 43183 h 165735"/>
              <a:gd name="T4" fmla="*/ 38290 w 167639"/>
              <a:gd name="T5" fmla="*/ 12923 h 165735"/>
              <a:gd name="T6" fmla="*/ 77696 w 167639"/>
              <a:gd name="T7" fmla="*/ 0 h 165735"/>
              <a:gd name="T8" fmla="*/ 92791 w 167639"/>
              <a:gd name="T9" fmla="*/ 1190 h 165735"/>
              <a:gd name="T10" fmla="*/ 131396 w 167639"/>
              <a:gd name="T11" fmla="*/ 17826 h 165735"/>
              <a:gd name="T12" fmla="*/ 156497 w 167639"/>
              <a:gd name="T13" fmla="*/ 49810 h 165735"/>
              <a:gd name="T14" fmla="*/ 163515 w 167639"/>
              <a:gd name="T15" fmla="*/ 76958 h 165735"/>
              <a:gd name="T16" fmla="*/ 162486 w 167639"/>
              <a:gd name="T17" fmla="*/ 93298 h 165735"/>
              <a:gd name="T18" fmla="*/ 147218 w 167639"/>
              <a:gd name="T19" fmla="*/ 134570 h 165735"/>
              <a:gd name="T20" fmla="*/ 117568 w 167639"/>
              <a:gd name="T21" fmla="*/ 161340 h 165735"/>
              <a:gd name="T22" fmla="*/ 92277 w 167639"/>
              <a:gd name="T23" fmla="*/ 169301 h 165735"/>
              <a:gd name="T24" fmla="*/ 76075 w 167639"/>
              <a:gd name="T25" fmla="*/ 168361 h 165735"/>
              <a:gd name="T26" fmla="*/ 35484 w 167639"/>
              <a:gd name="T27" fmla="*/ 153237 h 165735"/>
              <a:gd name="T28" fmla="*/ 9161 w 167639"/>
              <a:gd name="T29" fmla="*/ 123492 h 165735"/>
              <a:gd name="T30" fmla="*/ 0 w 167639"/>
              <a:gd name="T31" fmla="*/ 84871 h 165735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67639"/>
              <a:gd name="T49" fmla="*/ 0 h 165735"/>
              <a:gd name="T50" fmla="*/ 167639 w 167639"/>
              <a:gd name="T51" fmla="*/ 165735 h 165735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67639" h="165735">
                <a:moveTo>
                  <a:pt x="0" y="82949"/>
                </a:moveTo>
                <a:lnTo>
                  <a:pt x="10754" y="42205"/>
                </a:lnTo>
                <a:lnTo>
                  <a:pt x="39171" y="12630"/>
                </a:lnTo>
                <a:lnTo>
                  <a:pt x="79484" y="0"/>
                </a:lnTo>
                <a:lnTo>
                  <a:pt x="94926" y="1162"/>
                </a:lnTo>
                <a:lnTo>
                  <a:pt x="134421" y="17422"/>
                </a:lnTo>
                <a:lnTo>
                  <a:pt x="160099" y="48682"/>
                </a:lnTo>
                <a:lnTo>
                  <a:pt x="167279" y="75214"/>
                </a:lnTo>
                <a:lnTo>
                  <a:pt x="166226" y="91184"/>
                </a:lnTo>
                <a:lnTo>
                  <a:pt x="150607" y="131522"/>
                </a:lnTo>
                <a:lnTo>
                  <a:pt x="120274" y="157686"/>
                </a:lnTo>
                <a:lnTo>
                  <a:pt x="94400" y="165467"/>
                </a:lnTo>
                <a:lnTo>
                  <a:pt x="77827" y="164547"/>
                </a:lnTo>
                <a:lnTo>
                  <a:pt x="36301" y="149767"/>
                </a:lnTo>
                <a:lnTo>
                  <a:pt x="9372" y="120696"/>
                </a:lnTo>
                <a:lnTo>
                  <a:pt x="0" y="82949"/>
                </a:lnTo>
                <a:close/>
              </a:path>
            </a:pathLst>
          </a:custGeom>
          <a:noFill/>
          <a:ln w="952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27686" name="object 48"/>
          <p:cNvSpPr>
            <a:spLocks/>
          </p:cNvSpPr>
          <p:nvPr/>
        </p:nvSpPr>
        <p:spPr bwMode="auto">
          <a:xfrm>
            <a:off x="6140450" y="3422650"/>
            <a:ext cx="166688" cy="165100"/>
          </a:xfrm>
          <a:custGeom>
            <a:avLst/>
            <a:gdLst>
              <a:gd name="T0" fmla="*/ 77601 w 167639"/>
              <a:gd name="T1" fmla="*/ 0 h 165735"/>
              <a:gd name="T2" fmla="*/ 38240 w 167639"/>
              <a:gd name="T3" fmla="*/ 12499 h 165735"/>
              <a:gd name="T4" fmla="*/ 10497 w 167639"/>
              <a:gd name="T5" fmla="*/ 41673 h 165735"/>
              <a:gd name="T6" fmla="*/ 0 w 167639"/>
              <a:gd name="T7" fmla="*/ 81799 h 165735"/>
              <a:gd name="T8" fmla="*/ 985 w 167639"/>
              <a:gd name="T9" fmla="*/ 94506 h 165735"/>
              <a:gd name="T10" fmla="*/ 16220 w 167639"/>
              <a:gd name="T11" fmla="*/ 129840 h 165735"/>
              <a:gd name="T12" fmla="*/ 47650 w 167639"/>
              <a:gd name="T13" fmla="*/ 154258 h 165735"/>
              <a:gd name="T14" fmla="*/ 92406 w 167639"/>
              <a:gd name="T15" fmla="*/ 163044 h 165735"/>
              <a:gd name="T16" fmla="*/ 105458 w 167639"/>
              <a:gd name="T17" fmla="*/ 160235 h 165735"/>
              <a:gd name="T18" fmla="*/ 138733 w 167639"/>
              <a:gd name="T19" fmla="*/ 139879 h 165735"/>
              <a:gd name="T20" fmla="*/ 159304 w 167639"/>
              <a:gd name="T21" fmla="*/ 104370 h 165735"/>
              <a:gd name="T22" fmla="*/ 163501 w 167639"/>
              <a:gd name="T23" fmla="*/ 74019 h 165735"/>
              <a:gd name="T24" fmla="*/ 161051 w 167639"/>
              <a:gd name="T25" fmla="*/ 60543 h 165735"/>
              <a:gd name="T26" fmla="*/ 141414 w 167639"/>
              <a:gd name="T27" fmla="*/ 26034 h 165735"/>
              <a:gd name="T28" fmla="*/ 106801 w 167639"/>
              <a:gd name="T29" fmla="*/ 4516 h 165735"/>
              <a:gd name="T30" fmla="*/ 77601 w 167639"/>
              <a:gd name="T31" fmla="*/ 0 h 165735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67639"/>
              <a:gd name="T49" fmla="*/ 0 h 165735"/>
              <a:gd name="T50" fmla="*/ 167639 w 167639"/>
              <a:gd name="T51" fmla="*/ 165735 h 165735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67639" h="165735">
                <a:moveTo>
                  <a:pt x="79387" y="0"/>
                </a:moveTo>
                <a:lnTo>
                  <a:pt x="39120" y="12692"/>
                </a:lnTo>
                <a:lnTo>
                  <a:pt x="10739" y="42318"/>
                </a:lnTo>
                <a:lnTo>
                  <a:pt x="0" y="83065"/>
                </a:lnTo>
                <a:lnTo>
                  <a:pt x="1009" y="95968"/>
                </a:lnTo>
                <a:lnTo>
                  <a:pt x="16594" y="131848"/>
                </a:lnTo>
                <a:lnTo>
                  <a:pt x="48747" y="156645"/>
                </a:lnTo>
                <a:lnTo>
                  <a:pt x="94532" y="165567"/>
                </a:lnTo>
                <a:lnTo>
                  <a:pt x="107886" y="162714"/>
                </a:lnTo>
                <a:lnTo>
                  <a:pt x="141927" y="142043"/>
                </a:lnTo>
                <a:lnTo>
                  <a:pt x="162971" y="105985"/>
                </a:lnTo>
                <a:lnTo>
                  <a:pt x="167264" y="75165"/>
                </a:lnTo>
                <a:lnTo>
                  <a:pt x="164758" y="61481"/>
                </a:lnTo>
                <a:lnTo>
                  <a:pt x="144669" y="26437"/>
                </a:lnTo>
                <a:lnTo>
                  <a:pt x="109259" y="4585"/>
                </a:lnTo>
                <a:lnTo>
                  <a:pt x="7938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27687" name="object 49"/>
          <p:cNvSpPr>
            <a:spLocks/>
          </p:cNvSpPr>
          <p:nvPr/>
        </p:nvSpPr>
        <p:spPr bwMode="auto">
          <a:xfrm>
            <a:off x="6140450" y="3422650"/>
            <a:ext cx="166688" cy="165100"/>
          </a:xfrm>
          <a:custGeom>
            <a:avLst/>
            <a:gdLst>
              <a:gd name="T0" fmla="*/ 0 w 167639"/>
              <a:gd name="T1" fmla="*/ 81799 h 165735"/>
              <a:gd name="T2" fmla="*/ 10497 w 167639"/>
              <a:gd name="T3" fmla="*/ 41673 h 165735"/>
              <a:gd name="T4" fmla="*/ 38240 w 167639"/>
              <a:gd name="T5" fmla="*/ 12499 h 165735"/>
              <a:gd name="T6" fmla="*/ 77601 w 167639"/>
              <a:gd name="T7" fmla="*/ 0 h 165735"/>
              <a:gd name="T8" fmla="*/ 92703 w 167639"/>
              <a:gd name="T9" fmla="*/ 1145 h 165735"/>
              <a:gd name="T10" fmla="*/ 131322 w 167639"/>
              <a:gd name="T11" fmla="*/ 17157 h 165735"/>
              <a:gd name="T12" fmla="*/ 156443 w 167639"/>
              <a:gd name="T13" fmla="*/ 47925 h 165735"/>
              <a:gd name="T14" fmla="*/ 163501 w 167639"/>
              <a:gd name="T15" fmla="*/ 74019 h 165735"/>
              <a:gd name="T16" fmla="*/ 162477 w 167639"/>
              <a:gd name="T17" fmla="*/ 89775 h 165735"/>
              <a:gd name="T18" fmla="*/ 147247 w 167639"/>
              <a:gd name="T19" fmla="*/ 129552 h 165735"/>
              <a:gd name="T20" fmla="*/ 117655 w 167639"/>
              <a:gd name="T21" fmla="*/ 155351 h 165735"/>
              <a:gd name="T22" fmla="*/ 92406 w 167639"/>
              <a:gd name="T23" fmla="*/ 163044 h 165735"/>
              <a:gd name="T24" fmla="*/ 76183 w 167639"/>
              <a:gd name="T25" fmla="*/ 162144 h 165735"/>
              <a:gd name="T26" fmla="*/ 35552 w 167639"/>
              <a:gd name="T27" fmla="*/ 147622 h 165735"/>
              <a:gd name="T28" fmla="*/ 9202 w 167639"/>
              <a:gd name="T29" fmla="*/ 119040 h 165735"/>
              <a:gd name="T30" fmla="*/ 0 w 167639"/>
              <a:gd name="T31" fmla="*/ 81799 h 165735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67639"/>
              <a:gd name="T49" fmla="*/ 0 h 165735"/>
              <a:gd name="T50" fmla="*/ 167639 w 167639"/>
              <a:gd name="T51" fmla="*/ 165735 h 165735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67639" h="165735">
                <a:moveTo>
                  <a:pt x="0" y="83065"/>
                </a:moveTo>
                <a:lnTo>
                  <a:pt x="10739" y="42318"/>
                </a:lnTo>
                <a:lnTo>
                  <a:pt x="39120" y="12692"/>
                </a:lnTo>
                <a:lnTo>
                  <a:pt x="79387" y="0"/>
                </a:lnTo>
                <a:lnTo>
                  <a:pt x="94837" y="1161"/>
                </a:lnTo>
                <a:lnTo>
                  <a:pt x="134344" y="17422"/>
                </a:lnTo>
                <a:lnTo>
                  <a:pt x="160045" y="48666"/>
                </a:lnTo>
                <a:lnTo>
                  <a:pt x="167264" y="75165"/>
                </a:lnTo>
                <a:lnTo>
                  <a:pt x="166217" y="91164"/>
                </a:lnTo>
                <a:lnTo>
                  <a:pt x="150637" y="131556"/>
                </a:lnTo>
                <a:lnTo>
                  <a:pt x="120363" y="157754"/>
                </a:lnTo>
                <a:lnTo>
                  <a:pt x="94532" y="165567"/>
                </a:lnTo>
                <a:lnTo>
                  <a:pt x="77937" y="164653"/>
                </a:lnTo>
                <a:lnTo>
                  <a:pt x="36370" y="149906"/>
                </a:lnTo>
                <a:lnTo>
                  <a:pt x="9413" y="120882"/>
                </a:lnTo>
                <a:lnTo>
                  <a:pt x="0" y="83065"/>
                </a:lnTo>
                <a:close/>
              </a:path>
            </a:pathLst>
          </a:custGeom>
          <a:noFill/>
          <a:ln w="952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27688" name="object 51"/>
          <p:cNvSpPr>
            <a:spLocks/>
          </p:cNvSpPr>
          <p:nvPr/>
        </p:nvSpPr>
        <p:spPr bwMode="auto">
          <a:xfrm>
            <a:off x="5468938" y="3643313"/>
            <a:ext cx="168275" cy="166687"/>
          </a:xfrm>
          <a:custGeom>
            <a:avLst/>
            <a:gdLst>
              <a:gd name="T0" fmla="*/ 80698 w 167639"/>
              <a:gd name="T1" fmla="*/ 0 h 165735"/>
              <a:gd name="T2" fmla="*/ 39769 w 167639"/>
              <a:gd name="T3" fmla="*/ 12923 h 165735"/>
              <a:gd name="T4" fmla="*/ 10918 w 167639"/>
              <a:gd name="T5" fmla="*/ 43183 h 165735"/>
              <a:gd name="T6" fmla="*/ 0 w 167639"/>
              <a:gd name="T7" fmla="*/ 84871 h 165735"/>
              <a:gd name="T8" fmla="*/ 1008 w 167639"/>
              <a:gd name="T9" fmla="*/ 97966 h 165735"/>
              <a:gd name="T10" fmla="*/ 16796 w 167639"/>
              <a:gd name="T11" fmla="*/ 134729 h 165735"/>
              <a:gd name="T12" fmla="*/ 49411 w 167639"/>
              <a:gd name="T13" fmla="*/ 160146 h 165735"/>
              <a:gd name="T14" fmla="*/ 95840 w 167639"/>
              <a:gd name="T15" fmla="*/ 169301 h 165735"/>
              <a:gd name="T16" fmla="*/ 109421 w 167639"/>
              <a:gd name="T17" fmla="*/ 166401 h 165735"/>
              <a:gd name="T18" fmla="*/ 144042 w 167639"/>
              <a:gd name="T19" fmla="*/ 145288 h 165735"/>
              <a:gd name="T20" fmla="*/ 165456 w 167639"/>
              <a:gd name="T21" fmla="*/ 108438 h 165735"/>
              <a:gd name="T22" fmla="*/ 169832 w 167639"/>
              <a:gd name="T23" fmla="*/ 76958 h 165735"/>
              <a:gd name="T24" fmla="*/ 167311 w 167639"/>
              <a:gd name="T25" fmla="*/ 62935 h 165735"/>
              <a:gd name="T26" fmla="*/ 146949 w 167639"/>
              <a:gd name="T27" fmla="*/ 27054 h 165735"/>
              <a:gd name="T28" fmla="*/ 111012 w 167639"/>
              <a:gd name="T29" fmla="*/ 4691 h 165735"/>
              <a:gd name="T30" fmla="*/ 80698 w 167639"/>
              <a:gd name="T31" fmla="*/ 0 h 165735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67639"/>
              <a:gd name="T49" fmla="*/ 0 h 165735"/>
              <a:gd name="T50" fmla="*/ 167639 w 167639"/>
              <a:gd name="T51" fmla="*/ 165735 h 165735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67639" h="165735">
                <a:moveTo>
                  <a:pt x="79484" y="0"/>
                </a:moveTo>
                <a:lnTo>
                  <a:pt x="39171" y="12630"/>
                </a:lnTo>
                <a:lnTo>
                  <a:pt x="10754" y="42205"/>
                </a:lnTo>
                <a:lnTo>
                  <a:pt x="0" y="82949"/>
                </a:lnTo>
                <a:lnTo>
                  <a:pt x="992" y="95747"/>
                </a:lnTo>
                <a:lnTo>
                  <a:pt x="16544" y="131678"/>
                </a:lnTo>
                <a:lnTo>
                  <a:pt x="48668" y="156519"/>
                </a:lnTo>
                <a:lnTo>
                  <a:pt x="94400" y="165467"/>
                </a:lnTo>
                <a:lnTo>
                  <a:pt x="107776" y="162632"/>
                </a:lnTo>
                <a:lnTo>
                  <a:pt x="141878" y="141997"/>
                </a:lnTo>
                <a:lnTo>
                  <a:pt x="162969" y="105982"/>
                </a:lnTo>
                <a:lnTo>
                  <a:pt x="167279" y="75214"/>
                </a:lnTo>
                <a:lnTo>
                  <a:pt x="164796" y="61511"/>
                </a:lnTo>
                <a:lnTo>
                  <a:pt x="144741" y="26440"/>
                </a:lnTo>
                <a:lnTo>
                  <a:pt x="109343" y="4585"/>
                </a:lnTo>
                <a:lnTo>
                  <a:pt x="794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27689" name="object 52"/>
          <p:cNvSpPr>
            <a:spLocks/>
          </p:cNvSpPr>
          <p:nvPr/>
        </p:nvSpPr>
        <p:spPr bwMode="auto">
          <a:xfrm>
            <a:off x="5468938" y="3643313"/>
            <a:ext cx="168275" cy="166687"/>
          </a:xfrm>
          <a:custGeom>
            <a:avLst/>
            <a:gdLst>
              <a:gd name="T0" fmla="*/ 0 w 167639"/>
              <a:gd name="T1" fmla="*/ 84871 h 165735"/>
              <a:gd name="T2" fmla="*/ 10918 w 167639"/>
              <a:gd name="T3" fmla="*/ 43183 h 165735"/>
              <a:gd name="T4" fmla="*/ 39769 w 167639"/>
              <a:gd name="T5" fmla="*/ 12923 h 165735"/>
              <a:gd name="T6" fmla="*/ 80698 w 167639"/>
              <a:gd name="T7" fmla="*/ 0 h 165735"/>
              <a:gd name="T8" fmla="*/ 96374 w 167639"/>
              <a:gd name="T9" fmla="*/ 1190 h 165735"/>
              <a:gd name="T10" fmla="*/ 136473 w 167639"/>
              <a:gd name="T11" fmla="*/ 17826 h 165735"/>
              <a:gd name="T12" fmla="*/ 162542 w 167639"/>
              <a:gd name="T13" fmla="*/ 49810 h 165735"/>
              <a:gd name="T14" fmla="*/ 169832 w 167639"/>
              <a:gd name="T15" fmla="*/ 76958 h 165735"/>
              <a:gd name="T16" fmla="*/ 168763 w 167639"/>
              <a:gd name="T17" fmla="*/ 93298 h 165735"/>
              <a:gd name="T18" fmla="*/ 152906 w 167639"/>
              <a:gd name="T19" fmla="*/ 134570 h 165735"/>
              <a:gd name="T20" fmla="*/ 122110 w 167639"/>
              <a:gd name="T21" fmla="*/ 161340 h 165735"/>
              <a:gd name="T22" fmla="*/ 95840 w 167639"/>
              <a:gd name="T23" fmla="*/ 169301 h 165735"/>
              <a:gd name="T24" fmla="*/ 79015 w 167639"/>
              <a:gd name="T25" fmla="*/ 168361 h 165735"/>
              <a:gd name="T26" fmla="*/ 36855 w 167639"/>
              <a:gd name="T27" fmla="*/ 153237 h 165735"/>
              <a:gd name="T28" fmla="*/ 9516 w 167639"/>
              <a:gd name="T29" fmla="*/ 123492 h 165735"/>
              <a:gd name="T30" fmla="*/ 0 w 167639"/>
              <a:gd name="T31" fmla="*/ 84871 h 165735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67639"/>
              <a:gd name="T49" fmla="*/ 0 h 165735"/>
              <a:gd name="T50" fmla="*/ 167639 w 167639"/>
              <a:gd name="T51" fmla="*/ 165735 h 165735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67639" h="165735">
                <a:moveTo>
                  <a:pt x="0" y="82949"/>
                </a:moveTo>
                <a:lnTo>
                  <a:pt x="10754" y="42205"/>
                </a:lnTo>
                <a:lnTo>
                  <a:pt x="39171" y="12630"/>
                </a:lnTo>
                <a:lnTo>
                  <a:pt x="79484" y="0"/>
                </a:lnTo>
                <a:lnTo>
                  <a:pt x="94926" y="1162"/>
                </a:lnTo>
                <a:lnTo>
                  <a:pt x="134421" y="17422"/>
                </a:lnTo>
                <a:lnTo>
                  <a:pt x="160099" y="48682"/>
                </a:lnTo>
                <a:lnTo>
                  <a:pt x="167279" y="75214"/>
                </a:lnTo>
                <a:lnTo>
                  <a:pt x="166226" y="91184"/>
                </a:lnTo>
                <a:lnTo>
                  <a:pt x="150607" y="131522"/>
                </a:lnTo>
                <a:lnTo>
                  <a:pt x="120274" y="157686"/>
                </a:lnTo>
                <a:lnTo>
                  <a:pt x="94400" y="165467"/>
                </a:lnTo>
                <a:lnTo>
                  <a:pt x="77827" y="164547"/>
                </a:lnTo>
                <a:lnTo>
                  <a:pt x="36301" y="149767"/>
                </a:lnTo>
                <a:lnTo>
                  <a:pt x="9372" y="120696"/>
                </a:lnTo>
                <a:lnTo>
                  <a:pt x="0" y="82949"/>
                </a:lnTo>
                <a:close/>
              </a:path>
            </a:pathLst>
          </a:custGeom>
          <a:noFill/>
          <a:ln w="952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27690" name="object 54"/>
          <p:cNvSpPr>
            <a:spLocks/>
          </p:cNvSpPr>
          <p:nvPr/>
        </p:nvSpPr>
        <p:spPr bwMode="auto">
          <a:xfrm>
            <a:off x="5724525" y="3341688"/>
            <a:ext cx="160338" cy="49212"/>
          </a:xfrm>
          <a:custGeom>
            <a:avLst/>
            <a:gdLst>
              <a:gd name="T0" fmla="*/ 0 w 161289"/>
              <a:gd name="T1" fmla="*/ 50043 h 48895"/>
              <a:gd name="T2" fmla="*/ 157141 w 161289"/>
              <a:gd name="T3" fmla="*/ 0 h 48895"/>
              <a:gd name="T4" fmla="*/ 0 60000 65536"/>
              <a:gd name="T5" fmla="*/ 0 60000 65536"/>
              <a:gd name="T6" fmla="*/ 0 w 161289"/>
              <a:gd name="T7" fmla="*/ 0 h 48895"/>
              <a:gd name="T8" fmla="*/ 161289 w 161289"/>
              <a:gd name="T9" fmla="*/ 48895 h 4889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61289" h="48895">
                <a:moveTo>
                  <a:pt x="0" y="48767"/>
                </a:moveTo>
                <a:lnTo>
                  <a:pt x="160903" y="0"/>
                </a:lnTo>
              </a:path>
            </a:pathLst>
          </a:custGeom>
          <a:noFill/>
          <a:ln w="2539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27691" name="object 56"/>
          <p:cNvSpPr>
            <a:spLocks/>
          </p:cNvSpPr>
          <p:nvPr/>
        </p:nvSpPr>
        <p:spPr bwMode="auto">
          <a:xfrm>
            <a:off x="5553075" y="3508375"/>
            <a:ext cx="52388" cy="136525"/>
          </a:xfrm>
          <a:custGeom>
            <a:avLst/>
            <a:gdLst>
              <a:gd name="T0" fmla="*/ 0 w 52704"/>
              <a:gd name="T1" fmla="*/ 137820 h 135889"/>
              <a:gd name="T2" fmla="*/ 51208 w 52704"/>
              <a:gd name="T3" fmla="*/ 0 h 135889"/>
              <a:gd name="T4" fmla="*/ 0 60000 65536"/>
              <a:gd name="T5" fmla="*/ 0 60000 65536"/>
              <a:gd name="T6" fmla="*/ 0 w 52704"/>
              <a:gd name="T7" fmla="*/ 0 h 135889"/>
              <a:gd name="T8" fmla="*/ 52704 w 52704"/>
              <a:gd name="T9" fmla="*/ 135889 h 13588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2704" h="135889">
                <a:moveTo>
                  <a:pt x="0" y="135270"/>
                </a:moveTo>
                <a:lnTo>
                  <a:pt x="52456" y="0"/>
                </a:lnTo>
              </a:path>
            </a:pathLst>
          </a:custGeom>
          <a:noFill/>
          <a:ln w="2539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27692" name="object 58"/>
          <p:cNvSpPr>
            <a:spLocks/>
          </p:cNvSpPr>
          <p:nvPr/>
        </p:nvSpPr>
        <p:spPr bwMode="auto">
          <a:xfrm>
            <a:off x="5611813" y="3367088"/>
            <a:ext cx="333375" cy="301625"/>
          </a:xfrm>
          <a:custGeom>
            <a:avLst/>
            <a:gdLst>
              <a:gd name="T0" fmla="*/ 0 w 332104"/>
              <a:gd name="T1" fmla="*/ 301508 h 301625"/>
              <a:gd name="T2" fmla="*/ 337067 w 332104"/>
              <a:gd name="T3" fmla="*/ 0 h 301625"/>
              <a:gd name="T4" fmla="*/ 0 60000 65536"/>
              <a:gd name="T5" fmla="*/ 0 60000 65536"/>
              <a:gd name="T6" fmla="*/ 0 w 332104"/>
              <a:gd name="T7" fmla="*/ 0 h 301625"/>
              <a:gd name="T8" fmla="*/ 332104 w 332104"/>
              <a:gd name="T9" fmla="*/ 301625 h 3016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32104" h="301625">
                <a:moveTo>
                  <a:pt x="0" y="301508"/>
                </a:moveTo>
                <a:lnTo>
                  <a:pt x="331957" y="0"/>
                </a:lnTo>
              </a:path>
            </a:pathLst>
          </a:custGeom>
          <a:noFill/>
          <a:ln w="2539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27693" name="object 60"/>
          <p:cNvSpPr>
            <a:spLocks/>
          </p:cNvSpPr>
          <p:nvPr/>
        </p:nvSpPr>
        <p:spPr bwMode="auto">
          <a:xfrm>
            <a:off x="5613400" y="3784600"/>
            <a:ext cx="273050" cy="1588"/>
          </a:xfrm>
          <a:custGeom>
            <a:avLst/>
            <a:gdLst>
              <a:gd name="T0" fmla="*/ 0 w 273050"/>
              <a:gd name="T1" fmla="*/ 0 h 1270"/>
              <a:gd name="T2" fmla="*/ 272674 w 273050"/>
              <a:gd name="T3" fmla="*/ 2831 h 1270"/>
              <a:gd name="T4" fmla="*/ 0 60000 65536"/>
              <a:gd name="T5" fmla="*/ 0 60000 65536"/>
              <a:gd name="T6" fmla="*/ 0 w 273050"/>
              <a:gd name="T7" fmla="*/ 0 h 1270"/>
              <a:gd name="T8" fmla="*/ 273050 w 273050"/>
              <a:gd name="T9" fmla="*/ 1270 h 127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73050" h="1270">
                <a:moveTo>
                  <a:pt x="0" y="0"/>
                </a:moveTo>
                <a:lnTo>
                  <a:pt x="272674" y="1158"/>
                </a:lnTo>
              </a:path>
            </a:pathLst>
          </a:custGeom>
          <a:noFill/>
          <a:ln w="2539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27694" name="object 62"/>
          <p:cNvSpPr>
            <a:spLocks/>
          </p:cNvSpPr>
          <p:nvPr/>
        </p:nvSpPr>
        <p:spPr bwMode="auto">
          <a:xfrm>
            <a:off x="5945188" y="3367088"/>
            <a:ext cx="219075" cy="79375"/>
          </a:xfrm>
          <a:custGeom>
            <a:avLst/>
            <a:gdLst>
              <a:gd name="T0" fmla="*/ 0 w 220345"/>
              <a:gd name="T1" fmla="*/ 0 h 80010"/>
              <a:gd name="T2" fmla="*/ 215065 w 220345"/>
              <a:gd name="T3" fmla="*/ 77264 h 80010"/>
              <a:gd name="T4" fmla="*/ 0 60000 65536"/>
              <a:gd name="T5" fmla="*/ 0 60000 65536"/>
              <a:gd name="T6" fmla="*/ 0 w 220345"/>
              <a:gd name="T7" fmla="*/ 0 h 80010"/>
              <a:gd name="T8" fmla="*/ 220345 w 220345"/>
              <a:gd name="T9" fmla="*/ 80010 h 8001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20345" h="80010">
                <a:moveTo>
                  <a:pt x="0" y="0"/>
                </a:moveTo>
                <a:lnTo>
                  <a:pt x="220096" y="79766"/>
                </a:lnTo>
              </a:path>
            </a:pathLst>
          </a:custGeom>
          <a:noFill/>
          <a:ln w="2539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27695" name="object 64"/>
          <p:cNvSpPr>
            <a:spLocks/>
          </p:cNvSpPr>
          <p:nvPr/>
        </p:nvSpPr>
        <p:spPr bwMode="auto">
          <a:xfrm>
            <a:off x="6027738" y="3563938"/>
            <a:ext cx="136525" cy="163512"/>
          </a:xfrm>
          <a:custGeom>
            <a:avLst/>
            <a:gdLst>
              <a:gd name="T0" fmla="*/ 0 w 136525"/>
              <a:gd name="T1" fmla="*/ 164093 h 163195"/>
              <a:gd name="T2" fmla="*/ 136276 w 136525"/>
              <a:gd name="T3" fmla="*/ 0 h 163195"/>
              <a:gd name="T4" fmla="*/ 0 60000 65536"/>
              <a:gd name="T5" fmla="*/ 0 60000 65536"/>
              <a:gd name="T6" fmla="*/ 0 w 136525"/>
              <a:gd name="T7" fmla="*/ 0 h 163195"/>
              <a:gd name="T8" fmla="*/ 136525 w 136525"/>
              <a:gd name="T9" fmla="*/ 163195 h 16319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36525" h="163195">
                <a:moveTo>
                  <a:pt x="0" y="162824"/>
                </a:moveTo>
                <a:lnTo>
                  <a:pt x="136276" y="0"/>
                </a:lnTo>
              </a:path>
            </a:pathLst>
          </a:custGeom>
          <a:noFill/>
          <a:ln w="2539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27696" name="object 67"/>
          <p:cNvSpPr txBox="1">
            <a:spLocks noChangeArrowheads="1"/>
          </p:cNvSpPr>
          <p:nvPr/>
        </p:nvSpPr>
        <p:spPr bwMode="auto">
          <a:xfrm>
            <a:off x="3200400" y="3352800"/>
            <a:ext cx="241141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400">
                <a:solidFill>
                  <a:srgbClr val="FFFFFF"/>
                </a:solidFill>
              </a:rPr>
              <a:t>Network OS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27697" name="object 96"/>
          <p:cNvSpPr txBox="1">
            <a:spLocks noChangeArrowheads="1"/>
          </p:cNvSpPr>
          <p:nvPr/>
        </p:nvSpPr>
        <p:spPr bwMode="auto">
          <a:xfrm>
            <a:off x="304800" y="254000"/>
            <a:ext cx="8610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 eaLnBrk="0" hangingPunct="0">
              <a:defRPr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4000" dirty="0">
                <a:solidFill>
                  <a:srgbClr val="104FFB"/>
                </a:solidFill>
                <a:cs typeface="Calibri" charset="0"/>
              </a:rPr>
              <a:t>Network Hypervisor</a:t>
            </a:r>
            <a:endParaRPr lang="en-US" sz="4000" dirty="0">
              <a:solidFill>
                <a:schemeClr val="tx1"/>
              </a:solidFill>
              <a:cs typeface="Calibri" charset="0"/>
            </a:endParaRPr>
          </a:p>
        </p:txBody>
      </p:sp>
      <p:sp>
        <p:nvSpPr>
          <p:cNvPr id="27699" name="Rectangle 100"/>
          <p:cNvSpPr>
            <a:spLocks noChangeArrowheads="1"/>
          </p:cNvSpPr>
          <p:nvPr/>
        </p:nvSpPr>
        <p:spPr bwMode="auto">
          <a:xfrm>
            <a:off x="3429000" y="2819400"/>
            <a:ext cx="21209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spcBef>
                <a:spcPts val="1513"/>
              </a:spcBef>
            </a:pPr>
            <a:r>
              <a:rPr lang="en-US">
                <a:solidFill>
                  <a:schemeClr val="tx1"/>
                </a:solidFill>
              </a:rPr>
              <a:t>Global Network View</a:t>
            </a:r>
          </a:p>
        </p:txBody>
      </p:sp>
      <p:grpSp>
        <p:nvGrpSpPr>
          <p:cNvPr id="2" name="Group 105"/>
          <p:cNvGrpSpPr>
            <a:grpSpLocks/>
          </p:cNvGrpSpPr>
          <p:nvPr/>
        </p:nvGrpSpPr>
        <p:grpSpPr bwMode="auto">
          <a:xfrm>
            <a:off x="1524000" y="2160588"/>
            <a:ext cx="5554663" cy="727075"/>
            <a:chOff x="960" y="1361"/>
            <a:chExt cx="3499" cy="458"/>
          </a:xfrm>
        </p:grpSpPr>
        <p:sp>
          <p:nvSpPr>
            <p:cNvPr id="27722" name="object 65"/>
            <p:cNvSpPr>
              <a:spLocks noChangeArrowheads="1"/>
            </p:cNvSpPr>
            <p:nvPr/>
          </p:nvSpPr>
          <p:spPr bwMode="auto">
            <a:xfrm>
              <a:off x="960" y="1361"/>
              <a:ext cx="3499" cy="458"/>
            </a:xfrm>
            <a:prstGeom prst="rect">
              <a:avLst/>
            </a:prstGeom>
            <a:blipFill dpi="0" rotWithShape="1">
              <a:blip r:embed="rId13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it-IT">
                <a:solidFill>
                  <a:schemeClr val="tx1"/>
                </a:solidFill>
                <a:latin typeface="Calibri" charset="0"/>
              </a:endParaRPr>
            </a:p>
          </p:txBody>
        </p:sp>
        <p:sp>
          <p:nvSpPr>
            <p:cNvPr id="27723" name="object 67"/>
            <p:cNvSpPr txBox="1">
              <a:spLocks noChangeArrowheads="1"/>
            </p:cNvSpPr>
            <p:nvPr/>
          </p:nvSpPr>
          <p:spPr bwMode="auto">
            <a:xfrm>
              <a:off x="1920" y="1440"/>
              <a:ext cx="177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2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400">
                  <a:solidFill>
                    <a:schemeClr val="tx1"/>
                  </a:solidFill>
                  <a:latin typeface="Calibri" charset="0"/>
                  <a:cs typeface="Calibri" charset="0"/>
                </a:rPr>
                <a:t>Control</a:t>
              </a:r>
              <a:r>
                <a:rPr lang="en-US" sz="2400">
                  <a:solidFill>
                    <a:schemeClr val="tx1"/>
                  </a:solidFill>
                  <a:latin typeface="Times New Roman" charset="0"/>
                  <a:cs typeface="Times New Roman" charset="0"/>
                </a:rPr>
                <a:t> </a:t>
              </a:r>
              <a:r>
                <a:rPr lang="en-US" sz="2400">
                  <a:solidFill>
                    <a:schemeClr val="tx1"/>
                  </a:solidFill>
                  <a:latin typeface="Calibri" charset="0"/>
                  <a:cs typeface="Calibri" charset="0"/>
                </a:rPr>
                <a:t>Program</a:t>
              </a:r>
            </a:p>
          </p:txBody>
        </p:sp>
      </p:grpSp>
      <p:sp>
        <p:nvSpPr>
          <p:cNvPr id="26730" name="object 65"/>
          <p:cNvSpPr>
            <a:spLocks noChangeArrowheads="1"/>
          </p:cNvSpPr>
          <p:nvPr/>
        </p:nvSpPr>
        <p:spPr bwMode="auto">
          <a:xfrm>
            <a:off x="1524000" y="2160588"/>
            <a:ext cx="5554663" cy="727075"/>
          </a:xfrm>
          <a:prstGeom prst="rect">
            <a:avLst/>
          </a:prstGeom>
          <a:blipFill dpi="0" rotWithShape="1">
            <a:blip r:embed="rId1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it-IT">
              <a:solidFill>
                <a:schemeClr val="tx1"/>
              </a:solidFill>
              <a:latin typeface="Calibri" charset="0"/>
            </a:endParaRPr>
          </a:p>
        </p:txBody>
      </p:sp>
      <p:sp>
        <p:nvSpPr>
          <p:cNvPr id="26731" name="object 66"/>
          <p:cNvSpPr>
            <a:spLocks noChangeArrowheads="1"/>
          </p:cNvSpPr>
          <p:nvPr/>
        </p:nvSpPr>
        <p:spPr bwMode="auto">
          <a:xfrm>
            <a:off x="1022350" y="2112963"/>
            <a:ext cx="6751638" cy="758825"/>
          </a:xfrm>
          <a:prstGeom prst="rect">
            <a:avLst/>
          </a:prstGeom>
          <a:blipFill dpi="0" rotWithShape="1">
            <a:blip r:embed="rId1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it-IT">
              <a:solidFill>
                <a:schemeClr val="tx1"/>
              </a:solidFill>
              <a:latin typeface="Calibri" charset="0"/>
            </a:endParaRPr>
          </a:p>
        </p:txBody>
      </p:sp>
      <p:sp>
        <p:nvSpPr>
          <p:cNvPr id="26732" name="object 67"/>
          <p:cNvSpPr txBox="1">
            <a:spLocks noChangeArrowheads="1"/>
          </p:cNvSpPr>
          <p:nvPr/>
        </p:nvSpPr>
        <p:spPr bwMode="auto">
          <a:xfrm>
            <a:off x="3189288" y="1792288"/>
            <a:ext cx="24114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solidFill>
                  <a:schemeClr val="tx1"/>
                </a:solidFill>
              </a:rPr>
              <a:t>Virtual Topology</a:t>
            </a:r>
          </a:p>
        </p:txBody>
      </p:sp>
      <p:sp>
        <p:nvSpPr>
          <p:cNvPr id="26733" name="object 69"/>
          <p:cNvSpPr>
            <a:spLocks/>
          </p:cNvSpPr>
          <p:nvPr/>
        </p:nvSpPr>
        <p:spPr bwMode="auto">
          <a:xfrm>
            <a:off x="5800725" y="2300288"/>
            <a:ext cx="168275" cy="165100"/>
          </a:xfrm>
          <a:custGeom>
            <a:avLst/>
            <a:gdLst>
              <a:gd name="T0" fmla="*/ 80610 w 167639"/>
              <a:gd name="T1" fmla="*/ 0 h 165735"/>
              <a:gd name="T2" fmla="*/ 39772 w 167639"/>
              <a:gd name="T3" fmla="*/ 12470 h 165735"/>
              <a:gd name="T4" fmla="*/ 10929 w 167639"/>
              <a:gd name="T5" fmla="*/ 41620 h 165735"/>
              <a:gd name="T6" fmla="*/ 0 w 167639"/>
              <a:gd name="T7" fmla="*/ 81799 h 165735"/>
              <a:gd name="T8" fmla="*/ 1005 w 167639"/>
              <a:gd name="T9" fmla="*/ 94335 h 165735"/>
              <a:gd name="T10" fmla="*/ 16819 w 167639"/>
              <a:gd name="T11" fmla="*/ 129672 h 165735"/>
              <a:gd name="T12" fmla="*/ 49470 w 167639"/>
              <a:gd name="T13" fmla="*/ 154124 h 165735"/>
              <a:gd name="T14" fmla="*/ 95891 w 167639"/>
              <a:gd name="T15" fmla="*/ 162934 h 165735"/>
              <a:gd name="T16" fmla="*/ 109464 w 167639"/>
              <a:gd name="T17" fmla="*/ 160136 h 165735"/>
              <a:gd name="T18" fmla="*/ 144059 w 167639"/>
              <a:gd name="T19" fmla="*/ 139802 h 165735"/>
              <a:gd name="T20" fmla="*/ 165453 w 167639"/>
              <a:gd name="T21" fmla="*/ 104324 h 165735"/>
              <a:gd name="T22" fmla="*/ 169817 w 167639"/>
              <a:gd name="T23" fmla="*/ 74009 h 165735"/>
              <a:gd name="T24" fmla="*/ 167274 w 167639"/>
              <a:gd name="T25" fmla="*/ 60510 h 165735"/>
              <a:gd name="T26" fmla="*/ 146882 w 167639"/>
              <a:gd name="T27" fmla="*/ 25991 h 165735"/>
              <a:gd name="T28" fmla="*/ 110935 w 167639"/>
              <a:gd name="T29" fmla="*/ 4504 h 165735"/>
              <a:gd name="T30" fmla="*/ 80610 w 167639"/>
              <a:gd name="T31" fmla="*/ 0 h 165735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67639"/>
              <a:gd name="T49" fmla="*/ 0 h 165735"/>
              <a:gd name="T50" fmla="*/ 167639 w 167639"/>
              <a:gd name="T51" fmla="*/ 165735 h 165735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67639" h="165735">
                <a:moveTo>
                  <a:pt x="79398" y="0"/>
                </a:moveTo>
                <a:lnTo>
                  <a:pt x="39174" y="12663"/>
                </a:lnTo>
                <a:lnTo>
                  <a:pt x="10765" y="42264"/>
                </a:lnTo>
                <a:lnTo>
                  <a:pt x="0" y="83065"/>
                </a:lnTo>
                <a:lnTo>
                  <a:pt x="989" y="95795"/>
                </a:lnTo>
                <a:lnTo>
                  <a:pt x="16566" y="131680"/>
                </a:lnTo>
                <a:lnTo>
                  <a:pt x="48726" y="156509"/>
                </a:lnTo>
                <a:lnTo>
                  <a:pt x="94450" y="165456"/>
                </a:lnTo>
                <a:lnTo>
                  <a:pt x="107818" y="162614"/>
                </a:lnTo>
                <a:lnTo>
                  <a:pt x="141895" y="141966"/>
                </a:lnTo>
                <a:lnTo>
                  <a:pt x="162966" y="105938"/>
                </a:lnTo>
                <a:lnTo>
                  <a:pt x="167264" y="75155"/>
                </a:lnTo>
                <a:lnTo>
                  <a:pt x="164760" y="61447"/>
                </a:lnTo>
                <a:lnTo>
                  <a:pt x="144674" y="26393"/>
                </a:lnTo>
                <a:lnTo>
                  <a:pt x="109267" y="4573"/>
                </a:lnTo>
                <a:lnTo>
                  <a:pt x="7939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26734" name="object 70"/>
          <p:cNvSpPr>
            <a:spLocks/>
          </p:cNvSpPr>
          <p:nvPr/>
        </p:nvSpPr>
        <p:spPr bwMode="auto">
          <a:xfrm>
            <a:off x="5800725" y="2300288"/>
            <a:ext cx="168275" cy="165100"/>
          </a:xfrm>
          <a:custGeom>
            <a:avLst/>
            <a:gdLst>
              <a:gd name="T0" fmla="*/ 0 w 167639"/>
              <a:gd name="T1" fmla="*/ 81799 h 165735"/>
              <a:gd name="T2" fmla="*/ 10929 w 167639"/>
              <a:gd name="T3" fmla="*/ 41620 h 165735"/>
              <a:gd name="T4" fmla="*/ 39772 w 167639"/>
              <a:gd name="T5" fmla="*/ 12470 h 165735"/>
              <a:gd name="T6" fmla="*/ 80610 w 167639"/>
              <a:gd name="T7" fmla="*/ 0 h 165735"/>
              <a:gd name="T8" fmla="*/ 96294 w 167639"/>
              <a:gd name="T9" fmla="*/ 1142 h 165735"/>
              <a:gd name="T10" fmla="*/ 136401 w 167639"/>
              <a:gd name="T11" fmla="*/ 17122 h 165735"/>
              <a:gd name="T12" fmla="*/ 162491 w 167639"/>
              <a:gd name="T13" fmla="*/ 47878 h 165735"/>
              <a:gd name="T14" fmla="*/ 169817 w 167639"/>
              <a:gd name="T15" fmla="*/ 74009 h 165735"/>
              <a:gd name="T16" fmla="*/ 168753 w 167639"/>
              <a:gd name="T17" fmla="*/ 89745 h 165735"/>
              <a:gd name="T18" fmla="*/ 152915 w 167639"/>
              <a:gd name="T19" fmla="*/ 129484 h 165735"/>
              <a:gd name="T20" fmla="*/ 122143 w 167639"/>
              <a:gd name="T21" fmla="*/ 155261 h 165735"/>
              <a:gd name="T22" fmla="*/ 95891 w 167639"/>
              <a:gd name="T23" fmla="*/ 162934 h 165735"/>
              <a:gd name="T24" fmla="*/ 79077 w 167639"/>
              <a:gd name="T25" fmla="*/ 162030 h 165735"/>
              <a:gd name="T26" fmla="*/ 36904 w 167639"/>
              <a:gd name="T27" fmla="*/ 147477 h 165735"/>
              <a:gd name="T28" fmla="*/ 9526 w 167639"/>
              <a:gd name="T29" fmla="*/ 118869 h 165735"/>
              <a:gd name="T30" fmla="*/ 0 w 167639"/>
              <a:gd name="T31" fmla="*/ 81799 h 165735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67639"/>
              <a:gd name="T49" fmla="*/ 0 h 165735"/>
              <a:gd name="T50" fmla="*/ 167639 w 167639"/>
              <a:gd name="T51" fmla="*/ 165735 h 165735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67639" h="165735">
                <a:moveTo>
                  <a:pt x="0" y="83065"/>
                </a:moveTo>
                <a:lnTo>
                  <a:pt x="10765" y="42264"/>
                </a:lnTo>
                <a:lnTo>
                  <a:pt x="39174" y="12663"/>
                </a:lnTo>
                <a:lnTo>
                  <a:pt x="79398" y="0"/>
                </a:lnTo>
                <a:lnTo>
                  <a:pt x="94846" y="1158"/>
                </a:lnTo>
                <a:lnTo>
                  <a:pt x="134349" y="17387"/>
                </a:lnTo>
                <a:lnTo>
                  <a:pt x="160048" y="48619"/>
                </a:lnTo>
                <a:lnTo>
                  <a:pt x="167264" y="75155"/>
                </a:lnTo>
                <a:lnTo>
                  <a:pt x="166216" y="91134"/>
                </a:lnTo>
                <a:lnTo>
                  <a:pt x="150616" y="131488"/>
                </a:lnTo>
                <a:lnTo>
                  <a:pt x="120307" y="157663"/>
                </a:lnTo>
                <a:lnTo>
                  <a:pt x="94450" y="165456"/>
                </a:lnTo>
                <a:lnTo>
                  <a:pt x="77888" y="164537"/>
                </a:lnTo>
                <a:lnTo>
                  <a:pt x="36350" y="149759"/>
                </a:lnTo>
                <a:lnTo>
                  <a:pt x="9382" y="120708"/>
                </a:lnTo>
                <a:lnTo>
                  <a:pt x="0" y="83065"/>
                </a:lnTo>
                <a:close/>
              </a:path>
            </a:pathLst>
          </a:custGeom>
          <a:noFill/>
          <a:ln w="952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26735" name="object 72"/>
          <p:cNvSpPr>
            <a:spLocks/>
          </p:cNvSpPr>
          <p:nvPr/>
        </p:nvSpPr>
        <p:spPr bwMode="auto">
          <a:xfrm>
            <a:off x="6080125" y="2133600"/>
            <a:ext cx="168275" cy="165100"/>
          </a:xfrm>
          <a:custGeom>
            <a:avLst/>
            <a:gdLst>
              <a:gd name="T0" fmla="*/ 80598 w 167639"/>
              <a:gd name="T1" fmla="*/ 0 h 165735"/>
              <a:gd name="T2" fmla="*/ 39717 w 167639"/>
              <a:gd name="T3" fmla="*/ 12470 h 165735"/>
              <a:gd name="T4" fmla="*/ 10903 w 167639"/>
              <a:gd name="T5" fmla="*/ 41620 h 165735"/>
              <a:gd name="T6" fmla="*/ 0 w 167639"/>
              <a:gd name="T7" fmla="*/ 81799 h 165735"/>
              <a:gd name="T8" fmla="*/ 1002 w 167639"/>
              <a:gd name="T9" fmla="*/ 94336 h 165735"/>
              <a:gd name="T10" fmla="*/ 16784 w 167639"/>
              <a:gd name="T11" fmla="*/ 129672 h 165735"/>
              <a:gd name="T12" fmla="*/ 49416 w 167639"/>
              <a:gd name="T13" fmla="*/ 154124 h 165735"/>
              <a:gd name="T14" fmla="*/ 95892 w 167639"/>
              <a:gd name="T15" fmla="*/ 162934 h 165735"/>
              <a:gd name="T16" fmla="*/ 109458 w 167639"/>
              <a:gd name="T17" fmla="*/ 160134 h 165735"/>
              <a:gd name="T18" fmla="*/ 144050 w 167639"/>
              <a:gd name="T19" fmla="*/ 139798 h 165735"/>
              <a:gd name="T20" fmla="*/ 165449 w 167639"/>
              <a:gd name="T21" fmla="*/ 104318 h 165735"/>
              <a:gd name="T22" fmla="*/ 169816 w 167639"/>
              <a:gd name="T23" fmla="*/ 74000 h 165735"/>
              <a:gd name="T24" fmla="*/ 167270 w 167639"/>
              <a:gd name="T25" fmla="*/ 60503 h 165735"/>
              <a:gd name="T26" fmla="*/ 146867 w 167639"/>
              <a:gd name="T27" fmla="*/ 25988 h 165735"/>
              <a:gd name="T28" fmla="*/ 110914 w 167639"/>
              <a:gd name="T29" fmla="*/ 4503 h 165735"/>
              <a:gd name="T30" fmla="*/ 80598 w 167639"/>
              <a:gd name="T31" fmla="*/ 0 h 165735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67639"/>
              <a:gd name="T49" fmla="*/ 0 h 165735"/>
              <a:gd name="T50" fmla="*/ 167639 w 167639"/>
              <a:gd name="T51" fmla="*/ 165735 h 165735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67639" h="165735">
                <a:moveTo>
                  <a:pt x="79387" y="0"/>
                </a:moveTo>
                <a:lnTo>
                  <a:pt x="39120" y="12663"/>
                </a:lnTo>
                <a:lnTo>
                  <a:pt x="10739" y="42264"/>
                </a:lnTo>
                <a:lnTo>
                  <a:pt x="0" y="83065"/>
                </a:lnTo>
                <a:lnTo>
                  <a:pt x="986" y="95796"/>
                </a:lnTo>
                <a:lnTo>
                  <a:pt x="16532" y="131680"/>
                </a:lnTo>
                <a:lnTo>
                  <a:pt x="48673" y="156509"/>
                </a:lnTo>
                <a:lnTo>
                  <a:pt x="94451" y="165455"/>
                </a:lnTo>
                <a:lnTo>
                  <a:pt x="107812" y="162612"/>
                </a:lnTo>
                <a:lnTo>
                  <a:pt x="141886" y="141962"/>
                </a:lnTo>
                <a:lnTo>
                  <a:pt x="162962" y="105932"/>
                </a:lnTo>
                <a:lnTo>
                  <a:pt x="167263" y="75146"/>
                </a:lnTo>
                <a:lnTo>
                  <a:pt x="164756" y="61440"/>
                </a:lnTo>
                <a:lnTo>
                  <a:pt x="144659" y="26390"/>
                </a:lnTo>
                <a:lnTo>
                  <a:pt x="109247" y="4572"/>
                </a:lnTo>
                <a:lnTo>
                  <a:pt x="7938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26736" name="object 73"/>
          <p:cNvSpPr>
            <a:spLocks/>
          </p:cNvSpPr>
          <p:nvPr/>
        </p:nvSpPr>
        <p:spPr bwMode="auto">
          <a:xfrm>
            <a:off x="6080125" y="2133600"/>
            <a:ext cx="168275" cy="165100"/>
          </a:xfrm>
          <a:custGeom>
            <a:avLst/>
            <a:gdLst>
              <a:gd name="T0" fmla="*/ 0 w 167639"/>
              <a:gd name="T1" fmla="*/ 81799 h 165735"/>
              <a:gd name="T2" fmla="*/ 10903 w 167639"/>
              <a:gd name="T3" fmla="*/ 41620 h 165735"/>
              <a:gd name="T4" fmla="*/ 39717 w 167639"/>
              <a:gd name="T5" fmla="*/ 12470 h 165735"/>
              <a:gd name="T6" fmla="*/ 80598 w 167639"/>
              <a:gd name="T7" fmla="*/ 0 h 165735"/>
              <a:gd name="T8" fmla="*/ 96278 w 167639"/>
              <a:gd name="T9" fmla="*/ 1142 h 165735"/>
              <a:gd name="T10" fmla="*/ 136382 w 167639"/>
              <a:gd name="T11" fmla="*/ 17120 h 165735"/>
              <a:gd name="T12" fmla="*/ 162482 w 167639"/>
              <a:gd name="T13" fmla="*/ 47873 h 165735"/>
              <a:gd name="T14" fmla="*/ 169816 w 167639"/>
              <a:gd name="T15" fmla="*/ 74000 h 165735"/>
              <a:gd name="T16" fmla="*/ 168751 w 167639"/>
              <a:gd name="T17" fmla="*/ 89739 h 165735"/>
              <a:gd name="T18" fmla="*/ 152908 w 167639"/>
              <a:gd name="T19" fmla="*/ 129479 h 165735"/>
              <a:gd name="T20" fmla="*/ 122134 w 167639"/>
              <a:gd name="T21" fmla="*/ 155258 h 165735"/>
              <a:gd name="T22" fmla="*/ 95892 w 167639"/>
              <a:gd name="T23" fmla="*/ 162934 h 165735"/>
              <a:gd name="T24" fmla="*/ 79048 w 167639"/>
              <a:gd name="T25" fmla="*/ 162029 h 165735"/>
              <a:gd name="T26" fmla="*/ 36852 w 167639"/>
              <a:gd name="T27" fmla="*/ 147477 h 165735"/>
              <a:gd name="T28" fmla="*/ 9504 w 167639"/>
              <a:gd name="T29" fmla="*/ 118869 h 165735"/>
              <a:gd name="T30" fmla="*/ 0 w 167639"/>
              <a:gd name="T31" fmla="*/ 81799 h 165735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67639"/>
              <a:gd name="T49" fmla="*/ 0 h 165735"/>
              <a:gd name="T50" fmla="*/ 167639 w 167639"/>
              <a:gd name="T51" fmla="*/ 165735 h 165735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67639" h="165735">
                <a:moveTo>
                  <a:pt x="0" y="83065"/>
                </a:moveTo>
                <a:lnTo>
                  <a:pt x="10739" y="42264"/>
                </a:lnTo>
                <a:lnTo>
                  <a:pt x="39120" y="12663"/>
                </a:lnTo>
                <a:lnTo>
                  <a:pt x="79387" y="0"/>
                </a:lnTo>
                <a:lnTo>
                  <a:pt x="94830" y="1158"/>
                </a:lnTo>
                <a:lnTo>
                  <a:pt x="134331" y="17385"/>
                </a:lnTo>
                <a:lnTo>
                  <a:pt x="160040" y="48614"/>
                </a:lnTo>
                <a:lnTo>
                  <a:pt x="167263" y="75146"/>
                </a:lnTo>
                <a:lnTo>
                  <a:pt x="166214" y="91127"/>
                </a:lnTo>
                <a:lnTo>
                  <a:pt x="150609" y="131483"/>
                </a:lnTo>
                <a:lnTo>
                  <a:pt x="120298" y="157660"/>
                </a:lnTo>
                <a:lnTo>
                  <a:pt x="94451" y="165455"/>
                </a:lnTo>
                <a:lnTo>
                  <a:pt x="77859" y="164536"/>
                </a:lnTo>
                <a:lnTo>
                  <a:pt x="36298" y="149759"/>
                </a:lnTo>
                <a:lnTo>
                  <a:pt x="9360" y="120709"/>
                </a:lnTo>
                <a:lnTo>
                  <a:pt x="0" y="83065"/>
                </a:lnTo>
                <a:close/>
              </a:path>
            </a:pathLst>
          </a:custGeom>
          <a:noFill/>
          <a:ln w="952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26737" name="object 75"/>
          <p:cNvSpPr>
            <a:spLocks/>
          </p:cNvSpPr>
          <p:nvPr/>
        </p:nvSpPr>
        <p:spPr bwMode="auto">
          <a:xfrm>
            <a:off x="5689600" y="2576513"/>
            <a:ext cx="166688" cy="166687"/>
          </a:xfrm>
          <a:custGeom>
            <a:avLst/>
            <a:gdLst>
              <a:gd name="T0" fmla="*/ 77709 w 167639"/>
              <a:gd name="T1" fmla="*/ 0 h 165735"/>
              <a:gd name="T2" fmla="*/ 38356 w 167639"/>
              <a:gd name="T3" fmla="*/ 12923 h 165735"/>
              <a:gd name="T4" fmla="*/ 10544 w 167639"/>
              <a:gd name="T5" fmla="*/ 43183 h 165735"/>
              <a:gd name="T6" fmla="*/ 0 w 167639"/>
              <a:gd name="T7" fmla="*/ 84871 h 165735"/>
              <a:gd name="T8" fmla="*/ 973 w 167639"/>
              <a:gd name="T9" fmla="*/ 97976 h 165735"/>
              <a:gd name="T10" fmla="*/ 16218 w 167639"/>
              <a:gd name="T11" fmla="*/ 134735 h 165735"/>
              <a:gd name="T12" fmla="*/ 47647 w 167639"/>
              <a:gd name="T13" fmla="*/ 160148 h 165735"/>
              <a:gd name="T14" fmla="*/ 92290 w 167639"/>
              <a:gd name="T15" fmla="*/ 169303 h 165735"/>
              <a:gd name="T16" fmla="*/ 105387 w 167639"/>
              <a:gd name="T17" fmla="*/ 166403 h 165735"/>
              <a:gd name="T18" fmla="*/ 138729 w 167639"/>
              <a:gd name="T19" fmla="*/ 145292 h 165735"/>
              <a:gd name="T20" fmla="*/ 159315 w 167639"/>
              <a:gd name="T21" fmla="*/ 108445 h 165735"/>
              <a:gd name="T22" fmla="*/ 163517 w 167639"/>
              <a:gd name="T23" fmla="*/ 76968 h 165735"/>
              <a:gd name="T24" fmla="*/ 161099 w 167639"/>
              <a:gd name="T25" fmla="*/ 62944 h 165735"/>
              <a:gd name="T26" fmla="*/ 141533 w 167639"/>
              <a:gd name="T27" fmla="*/ 27058 h 165735"/>
              <a:gd name="T28" fmla="*/ 106938 w 167639"/>
              <a:gd name="T29" fmla="*/ 4692 h 165735"/>
              <a:gd name="T30" fmla="*/ 77709 w 167639"/>
              <a:gd name="T31" fmla="*/ 0 h 165735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67639"/>
              <a:gd name="T49" fmla="*/ 0 h 165735"/>
              <a:gd name="T50" fmla="*/ 167639 w 167639"/>
              <a:gd name="T51" fmla="*/ 165735 h 165735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67639" h="165735">
                <a:moveTo>
                  <a:pt x="79497" y="0"/>
                </a:moveTo>
                <a:lnTo>
                  <a:pt x="39239" y="12630"/>
                </a:lnTo>
                <a:lnTo>
                  <a:pt x="10786" y="42205"/>
                </a:lnTo>
                <a:lnTo>
                  <a:pt x="0" y="82949"/>
                </a:lnTo>
                <a:lnTo>
                  <a:pt x="997" y="95757"/>
                </a:lnTo>
                <a:lnTo>
                  <a:pt x="16592" y="131683"/>
                </a:lnTo>
                <a:lnTo>
                  <a:pt x="48744" y="156521"/>
                </a:lnTo>
                <a:lnTo>
                  <a:pt x="94416" y="165469"/>
                </a:lnTo>
                <a:lnTo>
                  <a:pt x="107813" y="162634"/>
                </a:lnTo>
                <a:lnTo>
                  <a:pt x="141922" y="142001"/>
                </a:lnTo>
                <a:lnTo>
                  <a:pt x="162982" y="105989"/>
                </a:lnTo>
                <a:lnTo>
                  <a:pt x="167281" y="75224"/>
                </a:lnTo>
                <a:lnTo>
                  <a:pt x="164807" y="61520"/>
                </a:lnTo>
                <a:lnTo>
                  <a:pt x="144790" y="26444"/>
                </a:lnTo>
                <a:lnTo>
                  <a:pt x="109400" y="4586"/>
                </a:lnTo>
                <a:lnTo>
                  <a:pt x="794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26738" name="object 76"/>
          <p:cNvSpPr>
            <a:spLocks/>
          </p:cNvSpPr>
          <p:nvPr/>
        </p:nvSpPr>
        <p:spPr bwMode="auto">
          <a:xfrm>
            <a:off x="5689600" y="2576513"/>
            <a:ext cx="166688" cy="166687"/>
          </a:xfrm>
          <a:custGeom>
            <a:avLst/>
            <a:gdLst>
              <a:gd name="T0" fmla="*/ 0 w 167639"/>
              <a:gd name="T1" fmla="*/ 84871 h 165735"/>
              <a:gd name="T2" fmla="*/ 10544 w 167639"/>
              <a:gd name="T3" fmla="*/ 43183 h 165735"/>
              <a:gd name="T4" fmla="*/ 38356 w 167639"/>
              <a:gd name="T5" fmla="*/ 12923 h 165735"/>
              <a:gd name="T6" fmla="*/ 77709 w 167639"/>
              <a:gd name="T7" fmla="*/ 0 h 165735"/>
              <a:gd name="T8" fmla="*/ 92830 w 167639"/>
              <a:gd name="T9" fmla="*/ 1190 h 165735"/>
              <a:gd name="T10" fmla="*/ 131452 w 167639"/>
              <a:gd name="T11" fmla="*/ 17829 h 165735"/>
              <a:gd name="T12" fmla="*/ 156520 w 167639"/>
              <a:gd name="T13" fmla="*/ 49818 h 165735"/>
              <a:gd name="T14" fmla="*/ 163517 w 167639"/>
              <a:gd name="T15" fmla="*/ 76968 h 165735"/>
              <a:gd name="T16" fmla="*/ 162490 w 167639"/>
              <a:gd name="T17" fmla="*/ 93307 h 165735"/>
              <a:gd name="T18" fmla="*/ 147251 w 167639"/>
              <a:gd name="T19" fmla="*/ 134576 h 165735"/>
              <a:gd name="T20" fmla="*/ 117613 w 167639"/>
              <a:gd name="T21" fmla="*/ 161343 h 165735"/>
              <a:gd name="T22" fmla="*/ 92290 w 167639"/>
              <a:gd name="T23" fmla="*/ 169303 h 165735"/>
              <a:gd name="T24" fmla="*/ 76125 w 167639"/>
              <a:gd name="T25" fmla="*/ 168362 h 165735"/>
              <a:gd name="T26" fmla="*/ 35556 w 167639"/>
              <a:gd name="T27" fmla="*/ 153240 h 165735"/>
              <a:gd name="T28" fmla="*/ 9193 w 167639"/>
              <a:gd name="T29" fmla="*/ 123499 h 165735"/>
              <a:gd name="T30" fmla="*/ 0 w 167639"/>
              <a:gd name="T31" fmla="*/ 84871 h 165735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67639"/>
              <a:gd name="T49" fmla="*/ 0 h 165735"/>
              <a:gd name="T50" fmla="*/ 167639 w 167639"/>
              <a:gd name="T51" fmla="*/ 165735 h 165735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67639" h="165735">
                <a:moveTo>
                  <a:pt x="0" y="82949"/>
                </a:moveTo>
                <a:lnTo>
                  <a:pt x="10786" y="42205"/>
                </a:lnTo>
                <a:lnTo>
                  <a:pt x="39239" y="12630"/>
                </a:lnTo>
                <a:lnTo>
                  <a:pt x="79497" y="0"/>
                </a:lnTo>
                <a:lnTo>
                  <a:pt x="94968" y="1162"/>
                </a:lnTo>
                <a:lnTo>
                  <a:pt x="134478" y="17425"/>
                </a:lnTo>
                <a:lnTo>
                  <a:pt x="160122" y="48689"/>
                </a:lnTo>
                <a:lnTo>
                  <a:pt x="167281" y="75224"/>
                </a:lnTo>
                <a:lnTo>
                  <a:pt x="166230" y="91193"/>
                </a:lnTo>
                <a:lnTo>
                  <a:pt x="150641" y="131527"/>
                </a:lnTo>
                <a:lnTo>
                  <a:pt x="120321" y="157689"/>
                </a:lnTo>
                <a:lnTo>
                  <a:pt x="94416" y="165469"/>
                </a:lnTo>
                <a:lnTo>
                  <a:pt x="77877" y="164548"/>
                </a:lnTo>
                <a:lnTo>
                  <a:pt x="36374" y="149770"/>
                </a:lnTo>
                <a:lnTo>
                  <a:pt x="9404" y="120703"/>
                </a:lnTo>
                <a:lnTo>
                  <a:pt x="0" y="82949"/>
                </a:lnTo>
                <a:close/>
              </a:path>
            </a:pathLst>
          </a:custGeom>
          <a:noFill/>
          <a:ln w="952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26739" name="object 78"/>
          <p:cNvSpPr>
            <a:spLocks/>
          </p:cNvSpPr>
          <p:nvPr/>
        </p:nvSpPr>
        <p:spPr bwMode="auto">
          <a:xfrm>
            <a:off x="5943600" y="2274888"/>
            <a:ext cx="161925" cy="49212"/>
          </a:xfrm>
          <a:custGeom>
            <a:avLst/>
            <a:gdLst>
              <a:gd name="T0" fmla="*/ 0 w 161289"/>
              <a:gd name="T1" fmla="*/ 50047 h 48894"/>
              <a:gd name="T2" fmla="*/ 163332 w 161289"/>
              <a:gd name="T3" fmla="*/ 0 h 48894"/>
              <a:gd name="T4" fmla="*/ 0 60000 65536"/>
              <a:gd name="T5" fmla="*/ 0 60000 65536"/>
              <a:gd name="T6" fmla="*/ 0 w 161289"/>
              <a:gd name="T7" fmla="*/ 0 h 48894"/>
              <a:gd name="T8" fmla="*/ 161289 w 161289"/>
              <a:gd name="T9" fmla="*/ 48894 h 4889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61289" h="48894">
                <a:moveTo>
                  <a:pt x="0" y="48767"/>
                </a:moveTo>
                <a:lnTo>
                  <a:pt x="160781" y="0"/>
                </a:lnTo>
              </a:path>
            </a:pathLst>
          </a:custGeom>
          <a:noFill/>
          <a:ln w="2539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26740" name="object 80"/>
          <p:cNvSpPr>
            <a:spLocks/>
          </p:cNvSpPr>
          <p:nvPr/>
        </p:nvSpPr>
        <p:spPr bwMode="auto">
          <a:xfrm>
            <a:off x="5773738" y="2441575"/>
            <a:ext cx="52387" cy="136525"/>
          </a:xfrm>
          <a:custGeom>
            <a:avLst/>
            <a:gdLst>
              <a:gd name="T0" fmla="*/ 0 w 52704"/>
              <a:gd name="T1" fmla="*/ 137820 h 135889"/>
              <a:gd name="T2" fmla="*/ 51204 w 52704"/>
              <a:gd name="T3" fmla="*/ 0 h 135889"/>
              <a:gd name="T4" fmla="*/ 0 60000 65536"/>
              <a:gd name="T5" fmla="*/ 0 60000 65536"/>
              <a:gd name="T6" fmla="*/ 0 w 52704"/>
              <a:gd name="T7" fmla="*/ 0 h 135889"/>
              <a:gd name="T8" fmla="*/ 52704 w 52704"/>
              <a:gd name="T9" fmla="*/ 135889 h 13588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2704" h="135889">
                <a:moveTo>
                  <a:pt x="0" y="135270"/>
                </a:moveTo>
                <a:lnTo>
                  <a:pt x="52456" y="0"/>
                </a:lnTo>
              </a:path>
            </a:pathLst>
          </a:custGeom>
          <a:noFill/>
          <a:ln w="2539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26741" name="object 82"/>
          <p:cNvSpPr>
            <a:spLocks/>
          </p:cNvSpPr>
          <p:nvPr/>
        </p:nvSpPr>
        <p:spPr bwMode="auto">
          <a:xfrm>
            <a:off x="5832475" y="2300288"/>
            <a:ext cx="331788" cy="301625"/>
          </a:xfrm>
          <a:custGeom>
            <a:avLst/>
            <a:gdLst>
              <a:gd name="T0" fmla="*/ 0 w 332104"/>
              <a:gd name="T1" fmla="*/ 301508 h 301625"/>
              <a:gd name="T2" fmla="*/ 330605 w 332104"/>
              <a:gd name="T3" fmla="*/ 0 h 301625"/>
              <a:gd name="T4" fmla="*/ 0 60000 65536"/>
              <a:gd name="T5" fmla="*/ 0 60000 65536"/>
              <a:gd name="T6" fmla="*/ 0 w 332104"/>
              <a:gd name="T7" fmla="*/ 0 h 301625"/>
              <a:gd name="T8" fmla="*/ 332104 w 332104"/>
              <a:gd name="T9" fmla="*/ 301625 h 3016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32104" h="301625">
                <a:moveTo>
                  <a:pt x="0" y="301508"/>
                </a:moveTo>
                <a:lnTo>
                  <a:pt x="331866" y="0"/>
                </a:lnTo>
              </a:path>
            </a:pathLst>
          </a:custGeom>
          <a:noFill/>
          <a:ln w="2539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26742" name="object 84"/>
          <p:cNvSpPr>
            <a:spLocks/>
          </p:cNvSpPr>
          <p:nvPr/>
        </p:nvSpPr>
        <p:spPr bwMode="auto">
          <a:xfrm>
            <a:off x="6867525" y="2508250"/>
            <a:ext cx="168275" cy="165100"/>
          </a:xfrm>
          <a:custGeom>
            <a:avLst/>
            <a:gdLst>
              <a:gd name="T0" fmla="*/ 80608 w 167640"/>
              <a:gd name="T1" fmla="*/ 0 h 165735"/>
              <a:gd name="T2" fmla="*/ 39771 w 167640"/>
              <a:gd name="T3" fmla="*/ 12499 h 165735"/>
              <a:gd name="T4" fmla="*/ 10929 w 167640"/>
              <a:gd name="T5" fmla="*/ 41673 h 165735"/>
              <a:gd name="T6" fmla="*/ 0 w 167640"/>
              <a:gd name="T7" fmla="*/ 81799 h 165735"/>
              <a:gd name="T8" fmla="*/ 1030 w 167640"/>
              <a:gd name="T9" fmla="*/ 94490 h 165735"/>
              <a:gd name="T10" fmla="*/ 16888 w 167640"/>
              <a:gd name="T11" fmla="*/ 129793 h 165735"/>
              <a:gd name="T12" fmla="*/ 49555 w 167640"/>
              <a:gd name="T13" fmla="*/ 154237 h 165735"/>
              <a:gd name="T14" fmla="*/ 95989 w 167640"/>
              <a:gd name="T15" fmla="*/ 163043 h 165735"/>
              <a:gd name="T16" fmla="*/ 109569 w 167640"/>
              <a:gd name="T17" fmla="*/ 160227 h 165735"/>
              <a:gd name="T18" fmla="*/ 144135 w 167640"/>
              <a:gd name="T19" fmla="*/ 139838 h 165735"/>
              <a:gd name="T20" fmla="*/ 165466 w 167640"/>
              <a:gd name="T21" fmla="*/ 104329 h 165735"/>
              <a:gd name="T22" fmla="*/ 169814 w 167640"/>
              <a:gd name="T23" fmla="*/ 74027 h 165735"/>
              <a:gd name="T24" fmla="*/ 167278 w 167640"/>
              <a:gd name="T25" fmla="*/ 60550 h 165735"/>
              <a:gd name="T26" fmla="*/ 146921 w 167640"/>
              <a:gd name="T27" fmla="*/ 26037 h 165735"/>
              <a:gd name="T28" fmla="*/ 110980 w 167640"/>
              <a:gd name="T29" fmla="*/ 4516 h 165735"/>
              <a:gd name="T30" fmla="*/ 80608 w 167640"/>
              <a:gd name="T31" fmla="*/ 0 h 165735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67640"/>
              <a:gd name="T49" fmla="*/ 0 h 165735"/>
              <a:gd name="T50" fmla="*/ 167640 w 167640"/>
              <a:gd name="T51" fmla="*/ 165735 h 165735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67640" h="165735">
                <a:moveTo>
                  <a:pt x="79398" y="0"/>
                </a:moveTo>
                <a:lnTo>
                  <a:pt x="39174" y="12692"/>
                </a:lnTo>
                <a:lnTo>
                  <a:pt x="10765" y="42318"/>
                </a:lnTo>
                <a:lnTo>
                  <a:pt x="0" y="83065"/>
                </a:lnTo>
                <a:lnTo>
                  <a:pt x="1014" y="95952"/>
                </a:lnTo>
                <a:lnTo>
                  <a:pt x="16635" y="131801"/>
                </a:lnTo>
                <a:lnTo>
                  <a:pt x="48811" y="156623"/>
                </a:lnTo>
                <a:lnTo>
                  <a:pt x="94549" y="165566"/>
                </a:lnTo>
                <a:lnTo>
                  <a:pt x="107925" y="162706"/>
                </a:lnTo>
                <a:lnTo>
                  <a:pt x="141971" y="142002"/>
                </a:lnTo>
                <a:lnTo>
                  <a:pt x="162983" y="105943"/>
                </a:lnTo>
                <a:lnTo>
                  <a:pt x="167265" y="75173"/>
                </a:lnTo>
                <a:lnTo>
                  <a:pt x="164768" y="61488"/>
                </a:lnTo>
                <a:lnTo>
                  <a:pt x="144717" y="26440"/>
                </a:lnTo>
                <a:lnTo>
                  <a:pt x="109314" y="4585"/>
                </a:lnTo>
                <a:lnTo>
                  <a:pt x="7939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26743" name="object 85"/>
          <p:cNvSpPr>
            <a:spLocks/>
          </p:cNvSpPr>
          <p:nvPr/>
        </p:nvSpPr>
        <p:spPr bwMode="auto">
          <a:xfrm>
            <a:off x="6867525" y="2508250"/>
            <a:ext cx="168275" cy="165100"/>
          </a:xfrm>
          <a:custGeom>
            <a:avLst/>
            <a:gdLst>
              <a:gd name="T0" fmla="*/ 0 w 167640"/>
              <a:gd name="T1" fmla="*/ 81799 h 165735"/>
              <a:gd name="T2" fmla="*/ 10929 w 167640"/>
              <a:gd name="T3" fmla="*/ 41673 h 165735"/>
              <a:gd name="T4" fmla="*/ 39771 w 167640"/>
              <a:gd name="T5" fmla="*/ 12499 h 165735"/>
              <a:gd name="T6" fmla="*/ 80608 w 167640"/>
              <a:gd name="T7" fmla="*/ 0 h 165735"/>
              <a:gd name="T8" fmla="*/ 96322 w 167640"/>
              <a:gd name="T9" fmla="*/ 1145 h 165735"/>
              <a:gd name="T10" fmla="*/ 136449 w 167640"/>
              <a:gd name="T11" fmla="*/ 17158 h 165735"/>
              <a:gd name="T12" fmla="*/ 162506 w 167640"/>
              <a:gd name="T13" fmla="*/ 47930 h 165735"/>
              <a:gd name="T14" fmla="*/ 169814 w 167640"/>
              <a:gd name="T15" fmla="*/ 74027 h 165735"/>
              <a:gd name="T16" fmla="*/ 168754 w 167640"/>
              <a:gd name="T17" fmla="*/ 89752 h 165735"/>
              <a:gd name="T18" fmla="*/ 152968 w 167640"/>
              <a:gd name="T19" fmla="*/ 129504 h 165735"/>
              <a:gd name="T20" fmla="*/ 122246 w 167640"/>
              <a:gd name="T21" fmla="*/ 155333 h 165735"/>
              <a:gd name="T22" fmla="*/ 95989 w 167640"/>
              <a:gd name="T23" fmla="*/ 163043 h 165735"/>
              <a:gd name="T24" fmla="*/ 79170 w 167640"/>
              <a:gd name="T25" fmla="*/ 162140 h 165735"/>
              <a:gd name="T26" fmla="*/ 36987 w 167640"/>
              <a:gd name="T27" fmla="*/ 147590 h 165735"/>
              <a:gd name="T28" fmla="*/ 9585 w 167640"/>
              <a:gd name="T29" fmla="*/ 118996 h 165735"/>
              <a:gd name="T30" fmla="*/ 0 w 167640"/>
              <a:gd name="T31" fmla="*/ 81799 h 165735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67640"/>
              <a:gd name="T49" fmla="*/ 0 h 165735"/>
              <a:gd name="T50" fmla="*/ 167640 w 167640"/>
              <a:gd name="T51" fmla="*/ 165735 h 165735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67640" h="165735">
                <a:moveTo>
                  <a:pt x="0" y="83065"/>
                </a:moveTo>
                <a:lnTo>
                  <a:pt x="10765" y="42318"/>
                </a:lnTo>
                <a:lnTo>
                  <a:pt x="39174" y="12692"/>
                </a:lnTo>
                <a:lnTo>
                  <a:pt x="79398" y="0"/>
                </a:lnTo>
                <a:lnTo>
                  <a:pt x="94877" y="1161"/>
                </a:lnTo>
                <a:lnTo>
                  <a:pt x="134401" y="17424"/>
                </a:lnTo>
                <a:lnTo>
                  <a:pt x="160067" y="48671"/>
                </a:lnTo>
                <a:lnTo>
                  <a:pt x="167265" y="75173"/>
                </a:lnTo>
                <a:lnTo>
                  <a:pt x="166221" y="91141"/>
                </a:lnTo>
                <a:lnTo>
                  <a:pt x="150672" y="131508"/>
                </a:lnTo>
                <a:lnTo>
                  <a:pt x="120411" y="157736"/>
                </a:lnTo>
                <a:lnTo>
                  <a:pt x="94549" y="165566"/>
                </a:lnTo>
                <a:lnTo>
                  <a:pt x="77981" y="164649"/>
                </a:lnTo>
                <a:lnTo>
                  <a:pt x="36431" y="149874"/>
                </a:lnTo>
                <a:lnTo>
                  <a:pt x="9441" y="120837"/>
                </a:lnTo>
                <a:lnTo>
                  <a:pt x="0" y="83065"/>
                </a:lnTo>
                <a:close/>
              </a:path>
            </a:pathLst>
          </a:custGeom>
          <a:noFill/>
          <a:ln w="952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26744" name="object 87"/>
          <p:cNvSpPr>
            <a:spLocks/>
          </p:cNvSpPr>
          <p:nvPr/>
        </p:nvSpPr>
        <p:spPr bwMode="auto">
          <a:xfrm>
            <a:off x="7146925" y="2286000"/>
            <a:ext cx="168275" cy="165100"/>
          </a:xfrm>
          <a:custGeom>
            <a:avLst/>
            <a:gdLst>
              <a:gd name="T0" fmla="*/ 80611 w 167640"/>
              <a:gd name="T1" fmla="*/ 0 h 165735"/>
              <a:gd name="T2" fmla="*/ 39784 w 167640"/>
              <a:gd name="T3" fmla="*/ 12470 h 165735"/>
              <a:gd name="T4" fmla="*/ 10935 w 167640"/>
              <a:gd name="T5" fmla="*/ 41620 h 165735"/>
              <a:gd name="T6" fmla="*/ 0 w 167640"/>
              <a:gd name="T7" fmla="*/ 81799 h 165735"/>
              <a:gd name="T8" fmla="*/ 1008 w 167640"/>
              <a:gd name="T9" fmla="*/ 94350 h 165735"/>
              <a:gd name="T10" fmla="*/ 16835 w 167640"/>
              <a:gd name="T11" fmla="*/ 129680 h 165735"/>
              <a:gd name="T12" fmla="*/ 49495 w 167640"/>
              <a:gd name="T13" fmla="*/ 154127 h 165735"/>
              <a:gd name="T14" fmla="*/ 95912 w 167640"/>
              <a:gd name="T15" fmla="*/ 162935 h 165735"/>
              <a:gd name="T16" fmla="*/ 109504 w 167640"/>
              <a:gd name="T17" fmla="*/ 160137 h 165735"/>
              <a:gd name="T18" fmla="*/ 144106 w 167640"/>
              <a:gd name="T19" fmla="*/ 139803 h 165735"/>
              <a:gd name="T20" fmla="*/ 165461 w 167640"/>
              <a:gd name="T21" fmla="*/ 104326 h 165735"/>
              <a:gd name="T22" fmla="*/ 169815 w 167640"/>
              <a:gd name="T23" fmla="*/ 74011 h 165735"/>
              <a:gd name="T24" fmla="*/ 167279 w 167640"/>
              <a:gd name="T25" fmla="*/ 60511 h 165735"/>
              <a:gd name="T26" fmla="*/ 146922 w 167640"/>
              <a:gd name="T27" fmla="*/ 25992 h 165735"/>
              <a:gd name="T28" fmla="*/ 110982 w 167640"/>
              <a:gd name="T29" fmla="*/ 4504 h 165735"/>
              <a:gd name="T30" fmla="*/ 80611 w 167640"/>
              <a:gd name="T31" fmla="*/ 0 h 165735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67640"/>
              <a:gd name="T49" fmla="*/ 0 h 165735"/>
              <a:gd name="T50" fmla="*/ 167640 w 167640"/>
              <a:gd name="T51" fmla="*/ 165735 h 165735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67640" h="165735">
                <a:moveTo>
                  <a:pt x="79401" y="0"/>
                </a:moveTo>
                <a:lnTo>
                  <a:pt x="39187" y="12663"/>
                </a:lnTo>
                <a:lnTo>
                  <a:pt x="10771" y="42264"/>
                </a:lnTo>
                <a:lnTo>
                  <a:pt x="0" y="83065"/>
                </a:lnTo>
                <a:lnTo>
                  <a:pt x="992" y="95810"/>
                </a:lnTo>
                <a:lnTo>
                  <a:pt x="16582" y="131688"/>
                </a:lnTo>
                <a:lnTo>
                  <a:pt x="48752" y="156512"/>
                </a:lnTo>
                <a:lnTo>
                  <a:pt x="94472" y="165457"/>
                </a:lnTo>
                <a:lnTo>
                  <a:pt x="107860" y="162615"/>
                </a:lnTo>
                <a:lnTo>
                  <a:pt x="141942" y="141967"/>
                </a:lnTo>
                <a:lnTo>
                  <a:pt x="162978" y="105940"/>
                </a:lnTo>
                <a:lnTo>
                  <a:pt x="167266" y="75157"/>
                </a:lnTo>
                <a:lnTo>
                  <a:pt x="164769" y="61448"/>
                </a:lnTo>
                <a:lnTo>
                  <a:pt x="144718" y="26394"/>
                </a:lnTo>
                <a:lnTo>
                  <a:pt x="109316" y="4573"/>
                </a:lnTo>
                <a:lnTo>
                  <a:pt x="794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26745" name="object 88"/>
          <p:cNvSpPr>
            <a:spLocks/>
          </p:cNvSpPr>
          <p:nvPr/>
        </p:nvSpPr>
        <p:spPr bwMode="auto">
          <a:xfrm>
            <a:off x="7146925" y="2286000"/>
            <a:ext cx="168275" cy="165100"/>
          </a:xfrm>
          <a:custGeom>
            <a:avLst/>
            <a:gdLst>
              <a:gd name="T0" fmla="*/ 0 w 167640"/>
              <a:gd name="T1" fmla="*/ 81799 h 165735"/>
              <a:gd name="T2" fmla="*/ 10935 w 167640"/>
              <a:gd name="T3" fmla="*/ 41620 h 165735"/>
              <a:gd name="T4" fmla="*/ 39784 w 167640"/>
              <a:gd name="T5" fmla="*/ 12470 h 165735"/>
              <a:gd name="T6" fmla="*/ 80611 w 167640"/>
              <a:gd name="T7" fmla="*/ 0 h 165735"/>
              <a:gd name="T8" fmla="*/ 96324 w 167640"/>
              <a:gd name="T9" fmla="*/ 1142 h 165735"/>
              <a:gd name="T10" fmla="*/ 136450 w 167640"/>
              <a:gd name="T11" fmla="*/ 17122 h 165735"/>
              <a:gd name="T12" fmla="*/ 162507 w 167640"/>
              <a:gd name="T13" fmla="*/ 47880 h 165735"/>
              <a:gd name="T14" fmla="*/ 169815 w 167640"/>
              <a:gd name="T15" fmla="*/ 74011 h 165735"/>
              <a:gd name="T16" fmla="*/ 168753 w 167640"/>
              <a:gd name="T17" fmla="*/ 89747 h 165735"/>
              <a:gd name="T18" fmla="*/ 152948 w 167640"/>
              <a:gd name="T19" fmla="*/ 129485 h 165735"/>
              <a:gd name="T20" fmla="*/ 122193 w 167640"/>
              <a:gd name="T21" fmla="*/ 155262 h 165735"/>
              <a:gd name="T22" fmla="*/ 95912 w 167640"/>
              <a:gd name="T23" fmla="*/ 162935 h 165735"/>
              <a:gd name="T24" fmla="*/ 79099 w 167640"/>
              <a:gd name="T25" fmla="*/ 162030 h 165735"/>
              <a:gd name="T26" fmla="*/ 36928 w 167640"/>
              <a:gd name="T27" fmla="*/ 147481 h 165735"/>
              <a:gd name="T28" fmla="*/ 9538 w 167640"/>
              <a:gd name="T29" fmla="*/ 118878 h 165735"/>
              <a:gd name="T30" fmla="*/ 0 w 167640"/>
              <a:gd name="T31" fmla="*/ 81799 h 165735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67640"/>
              <a:gd name="T49" fmla="*/ 0 h 165735"/>
              <a:gd name="T50" fmla="*/ 167640 w 167640"/>
              <a:gd name="T51" fmla="*/ 165735 h 165735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67640" h="165735">
                <a:moveTo>
                  <a:pt x="0" y="83065"/>
                </a:moveTo>
                <a:lnTo>
                  <a:pt x="10771" y="42264"/>
                </a:lnTo>
                <a:lnTo>
                  <a:pt x="39187" y="12663"/>
                </a:lnTo>
                <a:lnTo>
                  <a:pt x="79401" y="0"/>
                </a:lnTo>
                <a:lnTo>
                  <a:pt x="94879" y="1158"/>
                </a:lnTo>
                <a:lnTo>
                  <a:pt x="134402" y="17387"/>
                </a:lnTo>
                <a:lnTo>
                  <a:pt x="160068" y="48621"/>
                </a:lnTo>
                <a:lnTo>
                  <a:pt x="167266" y="75157"/>
                </a:lnTo>
                <a:lnTo>
                  <a:pt x="166220" y="91136"/>
                </a:lnTo>
                <a:lnTo>
                  <a:pt x="150652" y="131489"/>
                </a:lnTo>
                <a:lnTo>
                  <a:pt x="120359" y="157664"/>
                </a:lnTo>
                <a:lnTo>
                  <a:pt x="94472" y="165457"/>
                </a:lnTo>
                <a:lnTo>
                  <a:pt x="77913" y="164537"/>
                </a:lnTo>
                <a:lnTo>
                  <a:pt x="36374" y="149763"/>
                </a:lnTo>
                <a:lnTo>
                  <a:pt x="9394" y="120718"/>
                </a:lnTo>
                <a:lnTo>
                  <a:pt x="0" y="83065"/>
                </a:lnTo>
                <a:close/>
              </a:path>
            </a:pathLst>
          </a:custGeom>
          <a:noFill/>
          <a:ln w="952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26746" name="object 90"/>
          <p:cNvSpPr>
            <a:spLocks/>
          </p:cNvSpPr>
          <p:nvPr/>
        </p:nvSpPr>
        <p:spPr bwMode="auto">
          <a:xfrm>
            <a:off x="6477000" y="2508250"/>
            <a:ext cx="166688" cy="165100"/>
          </a:xfrm>
          <a:custGeom>
            <a:avLst/>
            <a:gdLst>
              <a:gd name="T0" fmla="*/ 77599 w 167640"/>
              <a:gd name="T1" fmla="*/ 0 h 165735"/>
              <a:gd name="T2" fmla="*/ 38239 w 167640"/>
              <a:gd name="T3" fmla="*/ 12499 h 165735"/>
              <a:gd name="T4" fmla="*/ 10497 w 167640"/>
              <a:gd name="T5" fmla="*/ 41673 h 165735"/>
              <a:gd name="T6" fmla="*/ 0 w 167640"/>
              <a:gd name="T7" fmla="*/ 81799 h 165735"/>
              <a:gd name="T8" fmla="*/ 984 w 167640"/>
              <a:gd name="T9" fmla="*/ 94474 h 165735"/>
              <a:gd name="T10" fmla="*/ 16219 w 167640"/>
              <a:gd name="T11" fmla="*/ 129785 h 165735"/>
              <a:gd name="T12" fmla="*/ 47646 w 167640"/>
              <a:gd name="T13" fmla="*/ 154235 h 165735"/>
              <a:gd name="T14" fmla="*/ 92396 w 167640"/>
              <a:gd name="T15" fmla="*/ 163043 h 165735"/>
              <a:gd name="T16" fmla="*/ 105446 w 167640"/>
              <a:gd name="T17" fmla="*/ 160225 h 165735"/>
              <a:gd name="T18" fmla="*/ 138719 w 167640"/>
              <a:gd name="T19" fmla="*/ 139834 h 165735"/>
              <a:gd name="T20" fmla="*/ 159298 w 167640"/>
              <a:gd name="T21" fmla="*/ 104323 h 165735"/>
              <a:gd name="T22" fmla="*/ 163496 w 167640"/>
              <a:gd name="T23" fmla="*/ 74019 h 165735"/>
              <a:gd name="T24" fmla="*/ 161045 w 167640"/>
              <a:gd name="T25" fmla="*/ 60543 h 165735"/>
              <a:gd name="T26" fmla="*/ 141400 w 167640"/>
              <a:gd name="T27" fmla="*/ 26034 h 165735"/>
              <a:gd name="T28" fmla="*/ 106787 w 167640"/>
              <a:gd name="T29" fmla="*/ 4516 h 165735"/>
              <a:gd name="T30" fmla="*/ 77599 w 167640"/>
              <a:gd name="T31" fmla="*/ 0 h 165735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67640"/>
              <a:gd name="T49" fmla="*/ 0 h 165735"/>
              <a:gd name="T50" fmla="*/ 167640 w 167640"/>
              <a:gd name="T51" fmla="*/ 165735 h 165735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67640" h="165735">
                <a:moveTo>
                  <a:pt x="79387" y="0"/>
                </a:moveTo>
                <a:lnTo>
                  <a:pt x="39120" y="12692"/>
                </a:lnTo>
                <a:lnTo>
                  <a:pt x="10739" y="42318"/>
                </a:lnTo>
                <a:lnTo>
                  <a:pt x="0" y="83065"/>
                </a:lnTo>
                <a:lnTo>
                  <a:pt x="1008" y="95936"/>
                </a:lnTo>
                <a:lnTo>
                  <a:pt x="16593" y="131793"/>
                </a:lnTo>
                <a:lnTo>
                  <a:pt x="48744" y="156621"/>
                </a:lnTo>
                <a:lnTo>
                  <a:pt x="94526" y="165565"/>
                </a:lnTo>
                <a:lnTo>
                  <a:pt x="107876" y="162704"/>
                </a:lnTo>
                <a:lnTo>
                  <a:pt x="141915" y="141998"/>
                </a:lnTo>
                <a:lnTo>
                  <a:pt x="162968" y="105937"/>
                </a:lnTo>
                <a:lnTo>
                  <a:pt x="167263" y="75165"/>
                </a:lnTo>
                <a:lnTo>
                  <a:pt x="164756" y="61481"/>
                </a:lnTo>
                <a:lnTo>
                  <a:pt x="144658" y="26437"/>
                </a:lnTo>
                <a:lnTo>
                  <a:pt x="109247" y="4585"/>
                </a:lnTo>
                <a:lnTo>
                  <a:pt x="7938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26747" name="object 91"/>
          <p:cNvSpPr>
            <a:spLocks/>
          </p:cNvSpPr>
          <p:nvPr/>
        </p:nvSpPr>
        <p:spPr bwMode="auto">
          <a:xfrm>
            <a:off x="6477000" y="2508250"/>
            <a:ext cx="166688" cy="165100"/>
          </a:xfrm>
          <a:custGeom>
            <a:avLst/>
            <a:gdLst>
              <a:gd name="T0" fmla="*/ 0 w 167640"/>
              <a:gd name="T1" fmla="*/ 81799 h 165735"/>
              <a:gd name="T2" fmla="*/ 10497 w 167640"/>
              <a:gd name="T3" fmla="*/ 41673 h 165735"/>
              <a:gd name="T4" fmla="*/ 38239 w 167640"/>
              <a:gd name="T5" fmla="*/ 12499 h 165735"/>
              <a:gd name="T6" fmla="*/ 77599 w 167640"/>
              <a:gd name="T7" fmla="*/ 0 h 165735"/>
              <a:gd name="T8" fmla="*/ 92695 w 167640"/>
              <a:gd name="T9" fmla="*/ 1145 h 165735"/>
              <a:gd name="T10" fmla="*/ 131306 w 167640"/>
              <a:gd name="T11" fmla="*/ 17157 h 165735"/>
              <a:gd name="T12" fmla="*/ 156435 w 167640"/>
              <a:gd name="T13" fmla="*/ 47925 h 165735"/>
              <a:gd name="T14" fmla="*/ 163496 w 167640"/>
              <a:gd name="T15" fmla="*/ 74019 h 165735"/>
              <a:gd name="T16" fmla="*/ 162472 w 167640"/>
              <a:gd name="T17" fmla="*/ 89745 h 165735"/>
              <a:gd name="T18" fmla="*/ 147235 w 167640"/>
              <a:gd name="T19" fmla="*/ 129500 h 165735"/>
              <a:gd name="T20" fmla="*/ 117639 w 167640"/>
              <a:gd name="T21" fmla="*/ 155330 h 165735"/>
              <a:gd name="T22" fmla="*/ 92396 w 167640"/>
              <a:gd name="T23" fmla="*/ 163043 h 165735"/>
              <a:gd name="T24" fmla="*/ 76176 w 167640"/>
              <a:gd name="T25" fmla="*/ 162139 h 165735"/>
              <a:gd name="T26" fmla="*/ 35549 w 167640"/>
              <a:gd name="T27" fmla="*/ 147586 h 165735"/>
              <a:gd name="T28" fmla="*/ 9200 w 167640"/>
              <a:gd name="T29" fmla="*/ 118986 h 165735"/>
              <a:gd name="T30" fmla="*/ 0 w 167640"/>
              <a:gd name="T31" fmla="*/ 81799 h 165735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67640"/>
              <a:gd name="T49" fmla="*/ 0 h 165735"/>
              <a:gd name="T50" fmla="*/ 167640 w 167640"/>
              <a:gd name="T51" fmla="*/ 165735 h 165735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67640" h="165735">
                <a:moveTo>
                  <a:pt x="0" y="83065"/>
                </a:moveTo>
                <a:lnTo>
                  <a:pt x="10739" y="42318"/>
                </a:lnTo>
                <a:lnTo>
                  <a:pt x="39120" y="12692"/>
                </a:lnTo>
                <a:lnTo>
                  <a:pt x="79387" y="0"/>
                </a:lnTo>
                <a:lnTo>
                  <a:pt x="94830" y="1161"/>
                </a:lnTo>
                <a:lnTo>
                  <a:pt x="134331" y="17422"/>
                </a:lnTo>
                <a:lnTo>
                  <a:pt x="160040" y="48666"/>
                </a:lnTo>
                <a:lnTo>
                  <a:pt x="167263" y="75165"/>
                </a:lnTo>
                <a:lnTo>
                  <a:pt x="166216" y="91134"/>
                </a:lnTo>
                <a:lnTo>
                  <a:pt x="150628" y="131504"/>
                </a:lnTo>
                <a:lnTo>
                  <a:pt x="120350" y="157733"/>
                </a:lnTo>
                <a:lnTo>
                  <a:pt x="94526" y="165565"/>
                </a:lnTo>
                <a:lnTo>
                  <a:pt x="77932" y="164648"/>
                </a:lnTo>
                <a:lnTo>
                  <a:pt x="36368" y="149870"/>
                </a:lnTo>
                <a:lnTo>
                  <a:pt x="9412" y="120827"/>
                </a:lnTo>
                <a:lnTo>
                  <a:pt x="0" y="83065"/>
                </a:lnTo>
                <a:close/>
              </a:path>
            </a:pathLst>
          </a:custGeom>
          <a:noFill/>
          <a:ln w="952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26748" name="object 93"/>
          <p:cNvSpPr>
            <a:spLocks/>
          </p:cNvSpPr>
          <p:nvPr/>
        </p:nvSpPr>
        <p:spPr bwMode="auto">
          <a:xfrm>
            <a:off x="6619875" y="2649538"/>
            <a:ext cx="273050" cy="0"/>
          </a:xfrm>
          <a:custGeom>
            <a:avLst/>
            <a:gdLst>
              <a:gd name="T0" fmla="*/ 0 w 273050"/>
              <a:gd name="T1" fmla="*/ 0 h 1269"/>
              <a:gd name="T2" fmla="*/ 272552 w 273050"/>
              <a:gd name="T3" fmla="*/ 0 h 1269"/>
              <a:gd name="T4" fmla="*/ 0 60000 65536"/>
              <a:gd name="T5" fmla="*/ 0 60000 65536"/>
              <a:gd name="T6" fmla="*/ 0 w 273050"/>
              <a:gd name="T7" fmla="*/ 0 h 1269"/>
              <a:gd name="T8" fmla="*/ 273050 w 273050"/>
              <a:gd name="T9" fmla="*/ 0 h 126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73050" h="1269">
                <a:moveTo>
                  <a:pt x="0" y="0"/>
                </a:moveTo>
                <a:lnTo>
                  <a:pt x="272552" y="1158"/>
                </a:lnTo>
              </a:path>
            </a:pathLst>
          </a:custGeom>
          <a:noFill/>
          <a:ln w="2539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26749" name="object 95"/>
          <p:cNvSpPr>
            <a:spLocks/>
          </p:cNvSpPr>
          <p:nvPr/>
        </p:nvSpPr>
        <p:spPr bwMode="auto">
          <a:xfrm>
            <a:off x="7035800" y="2427288"/>
            <a:ext cx="136525" cy="163512"/>
          </a:xfrm>
          <a:custGeom>
            <a:avLst/>
            <a:gdLst>
              <a:gd name="T0" fmla="*/ 0 w 136525"/>
              <a:gd name="T1" fmla="*/ 164220 h 163194"/>
              <a:gd name="T2" fmla="*/ 136397 w 136525"/>
              <a:gd name="T3" fmla="*/ 0 h 163194"/>
              <a:gd name="T4" fmla="*/ 0 60000 65536"/>
              <a:gd name="T5" fmla="*/ 0 60000 65536"/>
              <a:gd name="T6" fmla="*/ 0 w 136525"/>
              <a:gd name="T7" fmla="*/ 0 h 163194"/>
              <a:gd name="T8" fmla="*/ 136525 w 136525"/>
              <a:gd name="T9" fmla="*/ 163194 h 16319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36525" h="163194">
                <a:moveTo>
                  <a:pt x="0" y="162946"/>
                </a:moveTo>
                <a:lnTo>
                  <a:pt x="136397" y="0"/>
                </a:lnTo>
              </a:path>
            </a:pathLst>
          </a:custGeom>
          <a:noFill/>
          <a:ln w="2539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26750" name="Rectangle 126"/>
          <p:cNvSpPr>
            <a:spLocks noChangeArrowheads="1"/>
          </p:cNvSpPr>
          <p:nvPr/>
        </p:nvSpPr>
        <p:spPr bwMode="auto">
          <a:xfrm>
            <a:off x="1981200" y="2286000"/>
            <a:ext cx="4572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/>
            <a:r>
              <a:rPr lang="en-US">
                <a:solidFill>
                  <a:srgbClr val="FFFFFF"/>
                </a:solidFill>
              </a:rPr>
              <a:t>Network Hypervisor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13800-9833-F549-80FC-C3497A40B0B4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812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44444E-6 L -3.33333E-6 -0.1333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7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7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7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7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7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7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7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7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7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7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7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7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7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67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67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7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7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67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67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7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67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6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67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67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67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67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67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67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67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67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67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67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6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6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6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6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6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6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6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6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67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67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30" grpId="0" animBg="1"/>
      <p:bldP spid="26731" grpId="0" animBg="1"/>
      <p:bldP spid="26732" grpId="0"/>
      <p:bldP spid="26733" grpId="0" animBg="1"/>
      <p:bldP spid="26734" grpId="0" animBg="1"/>
      <p:bldP spid="26735" grpId="0" animBg="1"/>
      <p:bldP spid="26736" grpId="0" animBg="1"/>
      <p:bldP spid="26737" grpId="0" animBg="1"/>
      <p:bldP spid="26738" grpId="0" animBg="1"/>
      <p:bldP spid="26739" grpId="0" animBg="1"/>
      <p:bldP spid="26740" grpId="0" animBg="1"/>
      <p:bldP spid="26741" grpId="0" animBg="1"/>
      <p:bldP spid="26742" grpId="0" animBg="1"/>
      <p:bldP spid="26743" grpId="0" animBg="1"/>
      <p:bldP spid="26744" grpId="0" animBg="1"/>
      <p:bldP spid="26745" grpId="0" animBg="1"/>
      <p:bldP spid="26746" grpId="0" animBg="1"/>
      <p:bldP spid="26747" grpId="0" animBg="1"/>
      <p:bldP spid="26748" grpId="0" animBg="1"/>
      <p:bldP spid="26749" grpId="0" animBg="1"/>
      <p:bldP spid="2675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hysical structure"/>
          <p:cNvSpPr txBox="1">
            <a:spLocks noGrp="1"/>
          </p:cNvSpPr>
          <p:nvPr>
            <p:ph type="title"/>
          </p:nvPr>
        </p:nvSpPr>
        <p:spPr>
          <a:xfrm>
            <a:off x="1812727" y="1978417"/>
            <a:ext cx="5518547" cy="1572173"/>
          </a:xfrm>
          <a:prstGeom prst="rect">
            <a:avLst/>
          </a:prstGeom>
        </p:spPr>
        <p:txBody>
          <a:bodyPr/>
          <a:lstStyle>
            <a:lvl1pPr>
              <a:defRPr sz="9200"/>
            </a:lvl1pPr>
          </a:lstStyle>
          <a:p>
            <a:pPr>
              <a:defRPr sz="9200"/>
            </a:pPr>
            <a:r>
              <a:rPr lang="en-US" altLang="zh-CN" sz="3600" dirty="0"/>
              <a:t>Software-Defined Networking Architecture</a:t>
            </a:r>
            <a:endParaRPr sz="36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C65BB0D-9C30-4DE0-A13C-F8B1509A5E8E}"/>
              </a:ext>
            </a:extLst>
          </p:cNvPr>
          <p:cNvSpPr txBox="1"/>
          <p:nvPr/>
        </p:nvSpPr>
        <p:spPr>
          <a:xfrm>
            <a:off x="-661710" y="4649947"/>
            <a:ext cx="5994828" cy="38880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6788" tIns="26788" rIns="26788" bIns="26788" numCol="1" spcCol="38100" rtlCol="0" anchor="ctr">
            <a:spAutoFit/>
          </a:bodyPr>
          <a:lstStyle/>
          <a:p>
            <a:pPr algn="ctr" defTabSz="219064" hangingPunct="0">
              <a:defRPr/>
            </a:pPr>
            <a:r>
              <a:rPr lang="en-US" altLang="zh-CN" sz="2175" kern="0" dirty="0">
                <a:solidFill>
                  <a:srgbClr val="000000"/>
                </a:solidFill>
                <a:latin typeface="Gill Sans"/>
                <a:sym typeface="Helvetica Light"/>
              </a:rPr>
              <a:t>Most materials from MIT Courses</a:t>
            </a:r>
            <a:endParaRPr lang="zh-CN" altLang="en-US" sz="2175" kern="0" dirty="0">
              <a:solidFill>
                <a:srgbClr val="000000"/>
              </a:solidFill>
              <a:latin typeface="Gill Sans"/>
              <a:sym typeface="Helvetica Ligh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F6D9A39-7CBF-4451-BB67-11BF7A36D06B}"/>
              </a:ext>
            </a:extLst>
          </p:cNvPr>
          <p:cNvSpPr txBox="1"/>
          <p:nvPr/>
        </p:nvSpPr>
        <p:spPr>
          <a:xfrm>
            <a:off x="236899" y="5280913"/>
            <a:ext cx="1590066" cy="38880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6788" tIns="26788" rIns="26788" bIns="26788" numCol="1" spcCol="38100" rtlCol="0" anchor="ctr">
            <a:spAutoFit/>
          </a:bodyPr>
          <a:lstStyle/>
          <a:p>
            <a:pPr algn="ctr" defTabSz="219064" hangingPunct="0">
              <a:defRPr/>
            </a:pPr>
            <a:r>
              <a:rPr lang="en-US" altLang="zh-CN" sz="2175" kern="0" dirty="0">
                <a:solidFill>
                  <a:srgbClr val="000000"/>
                </a:solidFill>
                <a:latin typeface="Gill Sans"/>
                <a:sym typeface="Helvetica Light"/>
              </a:rPr>
              <a:t>Credits to</a:t>
            </a:r>
            <a:endParaRPr lang="zh-CN" altLang="en-US" sz="2175" kern="0" dirty="0">
              <a:solidFill>
                <a:srgbClr val="000000"/>
              </a:solidFill>
              <a:latin typeface="Gill Sans"/>
              <a:sym typeface="Helvetica Light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863C40B-67D9-4111-8A5B-C017740B7792}"/>
              </a:ext>
            </a:extLst>
          </p:cNvPr>
          <p:cNvSpPr/>
          <p:nvPr/>
        </p:nvSpPr>
        <p:spPr>
          <a:xfrm>
            <a:off x="303963" y="1078645"/>
            <a:ext cx="2621230" cy="3808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219064" hangingPunct="0">
              <a:defRPr/>
            </a:pPr>
            <a:r>
              <a:rPr lang="en-US" altLang="zh-CN" sz="1875" b="1" kern="0" dirty="0">
                <a:solidFill>
                  <a:srgbClr val="000000"/>
                </a:solidFill>
                <a:latin typeface="Abadi" panose="020B0604020104020204" pitchFamily="34" charset="0"/>
                <a:sym typeface="Helvetica Light"/>
              </a:rPr>
              <a:t>Part I: Cloud networking</a:t>
            </a:r>
            <a:endParaRPr lang="zh-CN" altLang="en-US" sz="1875" b="1" kern="0" dirty="0">
              <a:solidFill>
                <a:srgbClr val="000000"/>
              </a:solidFill>
              <a:latin typeface="Abadi" panose="020B0604020104020204" pitchFamily="34" charset="0"/>
              <a:sym typeface="Helvetica Light"/>
            </a:endParaRPr>
          </a:p>
        </p:txBody>
      </p:sp>
      <p:sp>
        <p:nvSpPr>
          <p:cNvPr id="8" name="P. Brighten Godfrey…">
            <a:extLst>
              <a:ext uri="{FF2B5EF4-FFF2-40B4-BE49-F238E27FC236}">
                <a16:creationId xmlns:a16="http://schemas.microsoft.com/office/drawing/2014/main" id="{8941AC77-E03E-4503-83DC-D6904B1E1E4B}"/>
              </a:ext>
            </a:extLst>
          </p:cNvPr>
          <p:cNvSpPr txBox="1"/>
          <p:nvPr/>
        </p:nvSpPr>
        <p:spPr>
          <a:xfrm>
            <a:off x="1943105" y="5196749"/>
            <a:ext cx="2282273" cy="6696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8" tIns="26788" rIns="26788" bIns="26788" anchor="ctr">
            <a:spAutoFit/>
          </a:bodyPr>
          <a:lstStyle/>
          <a:p>
            <a:pPr defTabSz="219064" hangingPunct="0">
              <a:defRPr sz="5800">
                <a:latin typeface="Gill Sans"/>
                <a:ea typeface="Gill Sans"/>
                <a:cs typeface="Gill Sans"/>
                <a:sym typeface="Gill Sans"/>
              </a:defRPr>
            </a:pPr>
            <a:r>
              <a:rPr lang="en-US" sz="2000" kern="0" dirty="0">
                <a:solidFill>
                  <a:srgbClr val="000000"/>
                </a:solidFill>
                <a:latin typeface="Gill Sans"/>
                <a:sym typeface="Gill Sans"/>
              </a:rPr>
              <a:t>Mohammad Alizadeh</a:t>
            </a:r>
          </a:p>
          <a:p>
            <a:pPr defTabSz="219064" hangingPunct="0">
              <a:defRPr sz="5800">
                <a:latin typeface="Gill Sans"/>
                <a:ea typeface="Gill Sans"/>
                <a:cs typeface="Gill Sans"/>
                <a:sym typeface="Gill Sans"/>
              </a:defRPr>
            </a:pPr>
            <a:r>
              <a:rPr lang="en-US" sz="2000" kern="0" dirty="0">
                <a:solidFill>
                  <a:srgbClr val="000000"/>
                </a:solidFill>
                <a:latin typeface="Gill Sans"/>
                <a:sym typeface="Gill Sans"/>
              </a:rPr>
              <a:t>MIT</a:t>
            </a:r>
            <a:endParaRPr sz="2000" kern="0" dirty="0">
              <a:solidFill>
                <a:srgbClr val="000000"/>
              </a:solidFill>
              <a:latin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092547563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object 3"/>
          <p:cNvSpPr>
            <a:spLocks/>
          </p:cNvSpPr>
          <p:nvPr/>
        </p:nvSpPr>
        <p:spPr bwMode="auto">
          <a:xfrm>
            <a:off x="4346575" y="4622800"/>
            <a:ext cx="393700" cy="422275"/>
          </a:xfrm>
          <a:custGeom>
            <a:avLst/>
            <a:gdLst>
              <a:gd name="T0" fmla="*/ 0 w 393064"/>
              <a:gd name="T1" fmla="*/ 0 h 422275"/>
              <a:gd name="T2" fmla="*/ 395219 w 393064"/>
              <a:gd name="T3" fmla="*/ 421766 h 422275"/>
              <a:gd name="T4" fmla="*/ 0 60000 65536"/>
              <a:gd name="T5" fmla="*/ 0 60000 65536"/>
              <a:gd name="T6" fmla="*/ 0 w 393064"/>
              <a:gd name="T7" fmla="*/ 0 h 422275"/>
              <a:gd name="T8" fmla="*/ 393064 w 393064"/>
              <a:gd name="T9" fmla="*/ 422275 h 42227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93064" h="422275">
                <a:moveTo>
                  <a:pt x="0" y="0"/>
                </a:moveTo>
                <a:lnTo>
                  <a:pt x="392673" y="421766"/>
                </a:lnTo>
              </a:path>
            </a:pathLst>
          </a:custGeom>
          <a:noFill/>
          <a:ln w="1904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1F497D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6627" name="object 4"/>
          <p:cNvSpPr>
            <a:spLocks noGrp="1"/>
          </p:cNvSpPr>
          <p:nvPr>
            <p:ph type="title" idx="4294967295"/>
          </p:nvPr>
        </p:nvSpPr>
        <p:spPr>
          <a:xfrm>
            <a:off x="228600" y="381000"/>
            <a:ext cx="8458200" cy="492443"/>
          </a:xfrm>
        </p:spPr>
        <p:txBody>
          <a:bodyPr/>
          <a:lstStyle/>
          <a:p>
            <a:pPr marL="136525" eaLnBrk="1" hangingPunct="1">
              <a:tabLst>
                <a:tab pos="1139825" algn="l"/>
                <a:tab pos="9402763" algn="l"/>
              </a:tabLst>
            </a:pPr>
            <a:r>
              <a:rPr lang="en-US" sz="3200" dirty="0">
                <a:solidFill>
                  <a:srgbClr val="104FFB"/>
                </a:solidFill>
                <a:cs typeface="Arial" charset="0"/>
              </a:rPr>
              <a:t>Virtualization Simplifies Control Program</a:t>
            </a:r>
          </a:p>
        </p:txBody>
      </p:sp>
      <p:sp>
        <p:nvSpPr>
          <p:cNvPr id="26628" name="object 5"/>
          <p:cNvSpPr>
            <a:spLocks noChangeArrowheads="1"/>
          </p:cNvSpPr>
          <p:nvPr/>
        </p:nvSpPr>
        <p:spPr bwMode="auto">
          <a:xfrm>
            <a:off x="2968625" y="4040188"/>
            <a:ext cx="1006475" cy="512762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it-IT">
              <a:solidFill>
                <a:prstClr val="black"/>
              </a:solidFill>
              <a:latin typeface="Calibri" charset="0"/>
              <a:ea typeface="ＭＳ Ｐゴシック" charset="0"/>
              <a:cs typeface="Arial" charset="0"/>
            </a:endParaRPr>
          </a:p>
        </p:txBody>
      </p:sp>
      <p:sp>
        <p:nvSpPr>
          <p:cNvPr id="26629" name="object 6"/>
          <p:cNvSpPr>
            <a:spLocks/>
          </p:cNvSpPr>
          <p:nvPr/>
        </p:nvSpPr>
        <p:spPr bwMode="auto">
          <a:xfrm>
            <a:off x="3019425" y="4076700"/>
            <a:ext cx="904875" cy="393700"/>
          </a:xfrm>
          <a:custGeom>
            <a:avLst/>
            <a:gdLst>
              <a:gd name="T0" fmla="*/ 0 w 905510"/>
              <a:gd name="T1" fmla="*/ 0 h 393700"/>
              <a:gd name="T2" fmla="*/ 902850 w 905510"/>
              <a:gd name="T3" fmla="*/ 393704 h 393700"/>
              <a:gd name="T4" fmla="*/ 0 60000 65536"/>
              <a:gd name="T5" fmla="*/ 0 60000 65536"/>
              <a:gd name="T6" fmla="*/ 0 w 905510"/>
              <a:gd name="T7" fmla="*/ 0 h 393700"/>
              <a:gd name="T8" fmla="*/ 905510 w 905510"/>
              <a:gd name="T9" fmla="*/ 393700 h 3937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905510" h="393700">
                <a:moveTo>
                  <a:pt x="0" y="0"/>
                </a:moveTo>
                <a:lnTo>
                  <a:pt x="905387" y="393704"/>
                </a:lnTo>
              </a:path>
            </a:pathLst>
          </a:custGeom>
          <a:noFill/>
          <a:ln w="38099">
            <a:solidFill>
              <a:srgbClr val="2C5BE3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1F497D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6630" name="object 7"/>
          <p:cNvSpPr>
            <a:spLocks/>
          </p:cNvSpPr>
          <p:nvPr/>
        </p:nvSpPr>
        <p:spPr bwMode="auto">
          <a:xfrm>
            <a:off x="2930525" y="4613275"/>
            <a:ext cx="1028700" cy="377825"/>
          </a:xfrm>
          <a:custGeom>
            <a:avLst/>
            <a:gdLst>
              <a:gd name="T0" fmla="*/ 0 w 1028064"/>
              <a:gd name="T1" fmla="*/ 379739 h 377189"/>
              <a:gd name="T2" fmla="*/ 1030224 w 1028064"/>
              <a:gd name="T3" fmla="*/ 0 h 377189"/>
              <a:gd name="T4" fmla="*/ 0 60000 65536"/>
              <a:gd name="T5" fmla="*/ 0 60000 65536"/>
              <a:gd name="T6" fmla="*/ 0 w 1028064"/>
              <a:gd name="T7" fmla="*/ 0 h 377189"/>
              <a:gd name="T8" fmla="*/ 1028064 w 1028064"/>
              <a:gd name="T9" fmla="*/ 377189 h 37718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028064" h="377189">
                <a:moveTo>
                  <a:pt x="0" y="377189"/>
                </a:moveTo>
                <a:lnTo>
                  <a:pt x="1027678" y="0"/>
                </a:lnTo>
              </a:path>
            </a:pathLst>
          </a:custGeom>
          <a:noFill/>
          <a:ln w="1904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1F497D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6631" name="object 8"/>
          <p:cNvSpPr>
            <a:spLocks/>
          </p:cNvSpPr>
          <p:nvPr/>
        </p:nvSpPr>
        <p:spPr bwMode="auto">
          <a:xfrm>
            <a:off x="2895600" y="5321300"/>
            <a:ext cx="590550" cy="431800"/>
          </a:xfrm>
          <a:custGeom>
            <a:avLst/>
            <a:gdLst>
              <a:gd name="T0" fmla="*/ 0 w 590550"/>
              <a:gd name="T1" fmla="*/ 0 h 431800"/>
              <a:gd name="T2" fmla="*/ 590549 w 590550"/>
              <a:gd name="T3" fmla="*/ 431804 h 431800"/>
              <a:gd name="T4" fmla="*/ 0 60000 65536"/>
              <a:gd name="T5" fmla="*/ 0 60000 65536"/>
              <a:gd name="T6" fmla="*/ 0 w 590550"/>
              <a:gd name="T7" fmla="*/ 0 h 431800"/>
              <a:gd name="T8" fmla="*/ 590550 w 590550"/>
              <a:gd name="T9" fmla="*/ 431800 h 4318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90550" h="431800">
                <a:moveTo>
                  <a:pt x="0" y="0"/>
                </a:moveTo>
                <a:lnTo>
                  <a:pt x="590549" y="431804"/>
                </a:lnTo>
              </a:path>
            </a:pathLst>
          </a:custGeom>
          <a:noFill/>
          <a:ln w="1904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1F497D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6632" name="object 9"/>
          <p:cNvSpPr>
            <a:spLocks noChangeArrowheads="1"/>
          </p:cNvSpPr>
          <p:nvPr/>
        </p:nvSpPr>
        <p:spPr bwMode="auto">
          <a:xfrm>
            <a:off x="2589213" y="6084888"/>
            <a:ext cx="773112" cy="474662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it-IT">
              <a:solidFill>
                <a:prstClr val="black"/>
              </a:solidFill>
              <a:latin typeface="Calibri" charset="0"/>
              <a:ea typeface="ＭＳ Ｐゴシック" charset="0"/>
              <a:cs typeface="Arial" charset="0"/>
            </a:endParaRPr>
          </a:p>
        </p:txBody>
      </p:sp>
      <p:sp>
        <p:nvSpPr>
          <p:cNvPr id="26633" name="object 10"/>
          <p:cNvSpPr>
            <a:spLocks/>
          </p:cNvSpPr>
          <p:nvPr/>
        </p:nvSpPr>
        <p:spPr bwMode="auto">
          <a:xfrm>
            <a:off x="2641600" y="6121400"/>
            <a:ext cx="669925" cy="355600"/>
          </a:xfrm>
          <a:custGeom>
            <a:avLst/>
            <a:gdLst>
              <a:gd name="T0" fmla="*/ 0 w 669925"/>
              <a:gd name="T1" fmla="*/ 355329 h 355600"/>
              <a:gd name="T2" fmla="*/ 669407 w 669925"/>
              <a:gd name="T3" fmla="*/ 0 h 355600"/>
              <a:gd name="T4" fmla="*/ 0 60000 65536"/>
              <a:gd name="T5" fmla="*/ 0 60000 65536"/>
              <a:gd name="T6" fmla="*/ 0 w 669925"/>
              <a:gd name="T7" fmla="*/ 0 h 355600"/>
              <a:gd name="T8" fmla="*/ 669925 w 669925"/>
              <a:gd name="T9" fmla="*/ 355600 h 355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69925" h="355600">
                <a:moveTo>
                  <a:pt x="0" y="355329"/>
                </a:moveTo>
                <a:lnTo>
                  <a:pt x="669407" y="0"/>
                </a:lnTo>
              </a:path>
            </a:pathLst>
          </a:custGeom>
          <a:noFill/>
          <a:ln w="38099">
            <a:solidFill>
              <a:srgbClr val="2C5BE3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1F497D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6634" name="object 11"/>
          <p:cNvSpPr>
            <a:spLocks noChangeArrowheads="1"/>
          </p:cNvSpPr>
          <p:nvPr/>
        </p:nvSpPr>
        <p:spPr bwMode="auto">
          <a:xfrm>
            <a:off x="3613150" y="6083300"/>
            <a:ext cx="682625" cy="312738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it-IT">
              <a:solidFill>
                <a:prstClr val="black"/>
              </a:solidFill>
              <a:latin typeface="Calibri" charset="0"/>
              <a:ea typeface="ＭＳ Ｐゴシック" charset="0"/>
              <a:cs typeface="Arial" charset="0"/>
            </a:endParaRPr>
          </a:p>
        </p:txBody>
      </p:sp>
      <p:sp>
        <p:nvSpPr>
          <p:cNvPr id="26635" name="object 12"/>
          <p:cNvSpPr>
            <a:spLocks/>
          </p:cNvSpPr>
          <p:nvPr/>
        </p:nvSpPr>
        <p:spPr bwMode="auto">
          <a:xfrm>
            <a:off x="3660775" y="6121400"/>
            <a:ext cx="587375" cy="190500"/>
          </a:xfrm>
          <a:custGeom>
            <a:avLst/>
            <a:gdLst>
              <a:gd name="T0" fmla="*/ 0 w 587375"/>
              <a:gd name="T1" fmla="*/ 0 h 190500"/>
              <a:gd name="T2" fmla="*/ 586861 w 587375"/>
              <a:gd name="T3" fmla="*/ 190225 h 190500"/>
              <a:gd name="T4" fmla="*/ 0 60000 65536"/>
              <a:gd name="T5" fmla="*/ 0 60000 65536"/>
              <a:gd name="T6" fmla="*/ 0 w 587375"/>
              <a:gd name="T7" fmla="*/ 0 h 190500"/>
              <a:gd name="T8" fmla="*/ 587375 w 587375"/>
              <a:gd name="T9" fmla="*/ 190500 h 1905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87375" h="190500">
                <a:moveTo>
                  <a:pt x="0" y="0"/>
                </a:moveTo>
                <a:lnTo>
                  <a:pt x="586861" y="190225"/>
                </a:lnTo>
              </a:path>
            </a:pathLst>
          </a:custGeom>
          <a:noFill/>
          <a:ln w="38099">
            <a:solidFill>
              <a:srgbClr val="2C5BE3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1F497D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6636" name="object 13"/>
          <p:cNvSpPr>
            <a:spLocks/>
          </p:cNvSpPr>
          <p:nvPr/>
        </p:nvSpPr>
        <p:spPr bwMode="auto">
          <a:xfrm>
            <a:off x="1568450" y="5168900"/>
            <a:ext cx="939800" cy="0"/>
          </a:xfrm>
          <a:custGeom>
            <a:avLst/>
            <a:gdLst>
              <a:gd name="T0" fmla="*/ 0 w 939800"/>
              <a:gd name="T1" fmla="*/ 939808 w 939800"/>
              <a:gd name="T2" fmla="*/ 0 60000 65536"/>
              <a:gd name="T3" fmla="*/ 0 60000 65536"/>
              <a:gd name="T4" fmla="*/ 0 w 939800"/>
              <a:gd name="T5" fmla="*/ 939800 w 93980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939800">
                <a:moveTo>
                  <a:pt x="0" y="0"/>
                </a:moveTo>
                <a:lnTo>
                  <a:pt x="939808" y="0"/>
                </a:lnTo>
              </a:path>
            </a:pathLst>
          </a:custGeom>
          <a:noFill/>
          <a:ln w="1904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1F497D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6637" name="object 14"/>
          <p:cNvSpPr>
            <a:spLocks/>
          </p:cNvSpPr>
          <p:nvPr/>
        </p:nvSpPr>
        <p:spPr bwMode="auto">
          <a:xfrm>
            <a:off x="3733800" y="5349875"/>
            <a:ext cx="1006475" cy="619125"/>
          </a:xfrm>
          <a:custGeom>
            <a:avLst/>
            <a:gdLst>
              <a:gd name="T0" fmla="*/ 0 w 1006475"/>
              <a:gd name="T1" fmla="*/ 618743 h 619125"/>
              <a:gd name="T2" fmla="*/ 1005961 w 1006475"/>
              <a:gd name="T3" fmla="*/ 0 h 619125"/>
              <a:gd name="T4" fmla="*/ 0 60000 65536"/>
              <a:gd name="T5" fmla="*/ 0 60000 65536"/>
              <a:gd name="T6" fmla="*/ 0 w 1006475"/>
              <a:gd name="T7" fmla="*/ 0 h 619125"/>
              <a:gd name="T8" fmla="*/ 1006475 w 1006475"/>
              <a:gd name="T9" fmla="*/ 619125 h 6191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006475" h="619125">
                <a:moveTo>
                  <a:pt x="0" y="618743"/>
                </a:moveTo>
                <a:lnTo>
                  <a:pt x="1005961" y="0"/>
                </a:lnTo>
              </a:path>
            </a:pathLst>
          </a:custGeom>
          <a:noFill/>
          <a:ln w="1904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1F497D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6638" name="object 15"/>
          <p:cNvSpPr>
            <a:spLocks noChangeArrowheads="1"/>
          </p:cNvSpPr>
          <p:nvPr/>
        </p:nvSpPr>
        <p:spPr bwMode="auto">
          <a:xfrm>
            <a:off x="4294188" y="3667125"/>
            <a:ext cx="1046162" cy="733425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it-IT">
              <a:solidFill>
                <a:prstClr val="black"/>
              </a:solidFill>
              <a:latin typeface="Calibri" charset="0"/>
              <a:ea typeface="ＭＳ Ｐゴシック" charset="0"/>
              <a:cs typeface="Arial" charset="0"/>
            </a:endParaRPr>
          </a:p>
        </p:txBody>
      </p:sp>
      <p:sp>
        <p:nvSpPr>
          <p:cNvPr id="26639" name="object 16"/>
          <p:cNvSpPr>
            <a:spLocks/>
          </p:cNvSpPr>
          <p:nvPr/>
        </p:nvSpPr>
        <p:spPr bwMode="auto">
          <a:xfrm>
            <a:off x="4346575" y="3702050"/>
            <a:ext cx="939800" cy="615950"/>
          </a:xfrm>
          <a:custGeom>
            <a:avLst/>
            <a:gdLst>
              <a:gd name="T0" fmla="*/ 0 w 939800"/>
              <a:gd name="T1" fmla="*/ 615702 h 615950"/>
              <a:gd name="T2" fmla="*/ 939789 w 939800"/>
              <a:gd name="T3" fmla="*/ 0 h 615950"/>
              <a:gd name="T4" fmla="*/ 0 60000 65536"/>
              <a:gd name="T5" fmla="*/ 0 60000 65536"/>
              <a:gd name="T6" fmla="*/ 0 w 939800"/>
              <a:gd name="T7" fmla="*/ 0 h 615950"/>
              <a:gd name="T8" fmla="*/ 939800 w 939800"/>
              <a:gd name="T9" fmla="*/ 615950 h 61595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939800" h="615950">
                <a:moveTo>
                  <a:pt x="0" y="615702"/>
                </a:moveTo>
                <a:lnTo>
                  <a:pt x="939789" y="0"/>
                </a:lnTo>
              </a:path>
            </a:pathLst>
          </a:custGeom>
          <a:noFill/>
          <a:ln w="38099">
            <a:solidFill>
              <a:srgbClr val="2C5BE3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1F497D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6640" name="object 17"/>
          <p:cNvSpPr>
            <a:spLocks noChangeArrowheads="1"/>
          </p:cNvSpPr>
          <p:nvPr/>
        </p:nvSpPr>
        <p:spPr bwMode="auto">
          <a:xfrm>
            <a:off x="722313" y="5291138"/>
            <a:ext cx="481012" cy="652462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it-IT">
              <a:solidFill>
                <a:prstClr val="black"/>
              </a:solidFill>
              <a:latin typeface="Calibri" charset="0"/>
              <a:ea typeface="ＭＳ Ｐゴシック" charset="0"/>
              <a:cs typeface="Arial" charset="0"/>
            </a:endParaRPr>
          </a:p>
        </p:txBody>
      </p:sp>
      <p:sp>
        <p:nvSpPr>
          <p:cNvPr id="26641" name="object 18"/>
          <p:cNvSpPr>
            <a:spLocks/>
          </p:cNvSpPr>
          <p:nvPr/>
        </p:nvSpPr>
        <p:spPr bwMode="auto">
          <a:xfrm>
            <a:off x="781050" y="5321300"/>
            <a:ext cx="365125" cy="546100"/>
          </a:xfrm>
          <a:custGeom>
            <a:avLst/>
            <a:gdLst>
              <a:gd name="T0" fmla="*/ 0 w 365125"/>
              <a:gd name="T1" fmla="*/ 545841 h 546100"/>
              <a:gd name="T2" fmla="*/ 364629 w 365125"/>
              <a:gd name="T3" fmla="*/ 0 h 546100"/>
              <a:gd name="T4" fmla="*/ 0 60000 65536"/>
              <a:gd name="T5" fmla="*/ 0 60000 65536"/>
              <a:gd name="T6" fmla="*/ 0 w 365125"/>
              <a:gd name="T7" fmla="*/ 0 h 546100"/>
              <a:gd name="T8" fmla="*/ 365125 w 365125"/>
              <a:gd name="T9" fmla="*/ 546100 h 5461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5125" h="546100">
                <a:moveTo>
                  <a:pt x="0" y="545841"/>
                </a:moveTo>
                <a:lnTo>
                  <a:pt x="364629" y="0"/>
                </a:lnTo>
              </a:path>
            </a:pathLst>
          </a:custGeom>
          <a:noFill/>
          <a:ln w="38099">
            <a:solidFill>
              <a:srgbClr val="2C5BE3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1F497D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6642" name="object 20"/>
          <p:cNvSpPr>
            <a:spLocks/>
          </p:cNvSpPr>
          <p:nvPr/>
        </p:nvSpPr>
        <p:spPr bwMode="auto">
          <a:xfrm>
            <a:off x="1073150" y="4953000"/>
            <a:ext cx="495300" cy="431800"/>
          </a:xfrm>
          <a:custGeom>
            <a:avLst/>
            <a:gdLst>
              <a:gd name="T0" fmla="*/ 0 w 495300"/>
              <a:gd name="T1" fmla="*/ 215895 h 431800"/>
              <a:gd name="T2" fmla="*/ 7197 w 495300"/>
              <a:gd name="T3" fmla="*/ 164008 h 431800"/>
              <a:gd name="T4" fmla="*/ 27641 w 495300"/>
              <a:gd name="T5" fmla="*/ 116671 h 431800"/>
              <a:gd name="T6" fmla="*/ 59611 w 495300"/>
              <a:gd name="T7" fmla="*/ 75386 h 431800"/>
              <a:gd name="T8" fmla="*/ 101388 w 495300"/>
              <a:gd name="T9" fmla="*/ 41650 h 431800"/>
              <a:gd name="T10" fmla="*/ 151251 w 495300"/>
              <a:gd name="T11" fmla="*/ 16963 h 431800"/>
              <a:gd name="T12" fmla="*/ 188134 w 495300"/>
              <a:gd name="T13" fmla="*/ 6273 h 431800"/>
              <a:gd name="T14" fmla="*/ 227338 w 495300"/>
              <a:gd name="T15" fmla="*/ 715 h 431800"/>
              <a:gd name="T16" fmla="*/ 247649 w 495300"/>
              <a:gd name="T17" fmla="*/ 0 h 431800"/>
              <a:gd name="T18" fmla="*/ 267961 w 495300"/>
              <a:gd name="T19" fmla="*/ 715 h 431800"/>
              <a:gd name="T20" fmla="*/ 307165 w 495300"/>
              <a:gd name="T21" fmla="*/ 6273 h 431800"/>
              <a:gd name="T22" fmla="*/ 344048 w 495300"/>
              <a:gd name="T23" fmla="*/ 16963 h 431800"/>
              <a:gd name="T24" fmla="*/ 393911 w 495300"/>
              <a:gd name="T25" fmla="*/ 41650 h 431800"/>
              <a:gd name="T26" fmla="*/ 435688 w 495300"/>
              <a:gd name="T27" fmla="*/ 75386 h 431800"/>
              <a:gd name="T28" fmla="*/ 467658 w 495300"/>
              <a:gd name="T29" fmla="*/ 116671 h 431800"/>
              <a:gd name="T30" fmla="*/ 488102 w 495300"/>
              <a:gd name="T31" fmla="*/ 164008 h 431800"/>
              <a:gd name="T32" fmla="*/ 495299 w 495300"/>
              <a:gd name="T33" fmla="*/ 215895 h 431800"/>
              <a:gd name="T34" fmla="*/ 494479 w 495300"/>
              <a:gd name="T35" fmla="*/ 233605 h 431800"/>
              <a:gd name="T36" fmla="*/ 482675 w 495300"/>
              <a:gd name="T37" fmla="*/ 284143 h 431800"/>
              <a:gd name="T38" fmla="*/ 458197 w 495300"/>
              <a:gd name="T39" fmla="*/ 329631 h 431800"/>
              <a:gd name="T40" fmla="*/ 422767 w 495300"/>
              <a:gd name="T41" fmla="*/ 368569 h 431800"/>
              <a:gd name="T42" fmla="*/ 378103 w 495300"/>
              <a:gd name="T43" fmla="*/ 399458 h 431800"/>
              <a:gd name="T44" fmla="*/ 325928 w 495300"/>
              <a:gd name="T45" fmla="*/ 420797 h 431800"/>
              <a:gd name="T46" fmla="*/ 287821 w 495300"/>
              <a:gd name="T47" fmla="*/ 428978 h 431800"/>
              <a:gd name="T48" fmla="*/ 247649 w 495300"/>
              <a:gd name="T49" fmla="*/ 431804 h 431800"/>
              <a:gd name="T50" fmla="*/ 227338 w 495300"/>
              <a:gd name="T51" fmla="*/ 431088 h 431800"/>
              <a:gd name="T52" fmla="*/ 188134 w 495300"/>
              <a:gd name="T53" fmla="*/ 425529 h 431800"/>
              <a:gd name="T54" fmla="*/ 151251 w 495300"/>
              <a:gd name="T55" fmla="*/ 414838 h 431800"/>
              <a:gd name="T56" fmla="*/ 101388 w 495300"/>
              <a:gd name="T57" fmla="*/ 390149 h 431800"/>
              <a:gd name="T58" fmla="*/ 59611 w 495300"/>
              <a:gd name="T59" fmla="*/ 356410 h 431800"/>
              <a:gd name="T60" fmla="*/ 27641 w 495300"/>
              <a:gd name="T61" fmla="*/ 315122 h 431800"/>
              <a:gd name="T62" fmla="*/ 7197 w 495300"/>
              <a:gd name="T63" fmla="*/ 267784 h 431800"/>
              <a:gd name="T64" fmla="*/ 0 w 495300"/>
              <a:gd name="T65" fmla="*/ 215895 h 431800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495300"/>
              <a:gd name="T100" fmla="*/ 0 h 431800"/>
              <a:gd name="T101" fmla="*/ 495300 w 495300"/>
              <a:gd name="T102" fmla="*/ 431800 h 431800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495300" h="431800">
                <a:moveTo>
                  <a:pt x="0" y="215895"/>
                </a:moveTo>
                <a:lnTo>
                  <a:pt x="7197" y="164008"/>
                </a:lnTo>
                <a:lnTo>
                  <a:pt x="27641" y="116671"/>
                </a:lnTo>
                <a:lnTo>
                  <a:pt x="59611" y="75386"/>
                </a:lnTo>
                <a:lnTo>
                  <a:pt x="101388" y="41650"/>
                </a:lnTo>
                <a:lnTo>
                  <a:pt x="151251" y="16963"/>
                </a:lnTo>
                <a:lnTo>
                  <a:pt x="188134" y="6273"/>
                </a:lnTo>
                <a:lnTo>
                  <a:pt x="227338" y="715"/>
                </a:lnTo>
                <a:lnTo>
                  <a:pt x="247649" y="0"/>
                </a:lnTo>
                <a:lnTo>
                  <a:pt x="267961" y="715"/>
                </a:lnTo>
                <a:lnTo>
                  <a:pt x="307165" y="6273"/>
                </a:lnTo>
                <a:lnTo>
                  <a:pt x="344048" y="16963"/>
                </a:lnTo>
                <a:lnTo>
                  <a:pt x="393911" y="41650"/>
                </a:lnTo>
                <a:lnTo>
                  <a:pt x="435688" y="75386"/>
                </a:lnTo>
                <a:lnTo>
                  <a:pt x="467658" y="116671"/>
                </a:lnTo>
                <a:lnTo>
                  <a:pt x="488102" y="164008"/>
                </a:lnTo>
                <a:lnTo>
                  <a:pt x="495299" y="215895"/>
                </a:lnTo>
                <a:lnTo>
                  <a:pt x="494479" y="233605"/>
                </a:lnTo>
                <a:lnTo>
                  <a:pt x="482675" y="284143"/>
                </a:lnTo>
                <a:lnTo>
                  <a:pt x="458197" y="329631"/>
                </a:lnTo>
                <a:lnTo>
                  <a:pt x="422767" y="368569"/>
                </a:lnTo>
                <a:lnTo>
                  <a:pt x="378103" y="399458"/>
                </a:lnTo>
                <a:lnTo>
                  <a:pt x="325928" y="420797"/>
                </a:lnTo>
                <a:lnTo>
                  <a:pt x="287821" y="428978"/>
                </a:lnTo>
                <a:lnTo>
                  <a:pt x="247649" y="431804"/>
                </a:lnTo>
                <a:lnTo>
                  <a:pt x="227338" y="431088"/>
                </a:lnTo>
                <a:lnTo>
                  <a:pt x="188134" y="425529"/>
                </a:lnTo>
                <a:lnTo>
                  <a:pt x="151251" y="414838"/>
                </a:lnTo>
                <a:lnTo>
                  <a:pt x="101388" y="390149"/>
                </a:lnTo>
                <a:lnTo>
                  <a:pt x="59611" y="356410"/>
                </a:lnTo>
                <a:lnTo>
                  <a:pt x="27641" y="315122"/>
                </a:lnTo>
                <a:lnTo>
                  <a:pt x="7197" y="267784"/>
                </a:lnTo>
                <a:lnTo>
                  <a:pt x="0" y="215895"/>
                </a:lnTo>
                <a:close/>
              </a:path>
            </a:pathLst>
          </a:custGeom>
          <a:noFill/>
          <a:ln w="952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1F497D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6643" name="object 21"/>
          <p:cNvSpPr>
            <a:spLocks/>
          </p:cNvSpPr>
          <p:nvPr/>
        </p:nvSpPr>
        <p:spPr bwMode="auto">
          <a:xfrm>
            <a:off x="3924300" y="4254500"/>
            <a:ext cx="495300" cy="431800"/>
          </a:xfrm>
          <a:custGeom>
            <a:avLst/>
            <a:gdLst>
              <a:gd name="T0" fmla="*/ 247649 w 495300"/>
              <a:gd name="T1" fmla="*/ 0 h 431800"/>
              <a:gd name="T2" fmla="*/ 207482 w 495300"/>
              <a:gd name="T3" fmla="*/ 2825 h 431800"/>
              <a:gd name="T4" fmla="*/ 169377 w 495300"/>
              <a:gd name="T5" fmla="*/ 11006 h 431800"/>
              <a:gd name="T6" fmla="*/ 117202 w 495300"/>
              <a:gd name="T7" fmla="*/ 32345 h 431800"/>
              <a:gd name="T8" fmla="*/ 72538 w 495300"/>
              <a:gd name="T9" fmla="*/ 63234 h 431800"/>
              <a:gd name="T10" fmla="*/ 37105 w 495300"/>
              <a:gd name="T11" fmla="*/ 102172 h 431800"/>
              <a:gd name="T12" fmla="*/ 12626 w 495300"/>
              <a:gd name="T13" fmla="*/ 147660 h 431800"/>
              <a:gd name="T14" fmla="*/ 821 w 495300"/>
              <a:gd name="T15" fmla="*/ 198198 h 431800"/>
              <a:gd name="T16" fmla="*/ 0 w 495300"/>
              <a:gd name="T17" fmla="*/ 215908 h 431800"/>
              <a:gd name="T18" fmla="*/ 821 w 495300"/>
              <a:gd name="T19" fmla="*/ 233617 h 431800"/>
              <a:gd name="T20" fmla="*/ 12626 w 495300"/>
              <a:gd name="T21" fmla="*/ 284154 h 431800"/>
              <a:gd name="T22" fmla="*/ 37105 w 495300"/>
              <a:gd name="T23" fmla="*/ 329640 h 431800"/>
              <a:gd name="T24" fmla="*/ 72538 w 495300"/>
              <a:gd name="T25" fmla="*/ 368575 h 431800"/>
              <a:gd name="T26" fmla="*/ 117202 w 495300"/>
              <a:gd name="T27" fmla="*/ 399461 h 431800"/>
              <a:gd name="T28" fmla="*/ 169377 w 495300"/>
              <a:gd name="T29" fmla="*/ 420799 h 431800"/>
              <a:gd name="T30" fmla="*/ 207482 w 495300"/>
              <a:gd name="T31" fmla="*/ 428978 h 431800"/>
              <a:gd name="T32" fmla="*/ 247649 w 495300"/>
              <a:gd name="T33" fmla="*/ 431804 h 431800"/>
              <a:gd name="T34" fmla="*/ 267963 w 495300"/>
              <a:gd name="T35" fmla="*/ 431088 h 431800"/>
              <a:gd name="T36" fmla="*/ 307169 w 495300"/>
              <a:gd name="T37" fmla="*/ 425530 h 431800"/>
              <a:gd name="T38" fmla="*/ 344055 w 495300"/>
              <a:gd name="T39" fmla="*/ 414840 h 431800"/>
              <a:gd name="T40" fmla="*/ 393917 w 495300"/>
              <a:gd name="T41" fmla="*/ 390153 h 431800"/>
              <a:gd name="T42" fmla="*/ 435693 w 495300"/>
              <a:gd name="T43" fmla="*/ 356417 h 431800"/>
              <a:gd name="T44" fmla="*/ 467661 w 495300"/>
              <a:gd name="T45" fmla="*/ 315132 h 431800"/>
              <a:gd name="T46" fmla="*/ 488103 w 495300"/>
              <a:gd name="T47" fmla="*/ 267795 h 431800"/>
              <a:gd name="T48" fmla="*/ 495299 w 495300"/>
              <a:gd name="T49" fmla="*/ 215908 h 431800"/>
              <a:gd name="T50" fmla="*/ 494479 w 495300"/>
              <a:gd name="T51" fmla="*/ 198198 h 431800"/>
              <a:gd name="T52" fmla="*/ 482676 w 495300"/>
              <a:gd name="T53" fmla="*/ 147660 h 431800"/>
              <a:gd name="T54" fmla="*/ 458201 w 495300"/>
              <a:gd name="T55" fmla="*/ 102172 h 431800"/>
              <a:gd name="T56" fmla="*/ 422772 w 495300"/>
              <a:gd name="T57" fmla="*/ 63234 h 431800"/>
              <a:gd name="T58" fmla="*/ 378110 w 495300"/>
              <a:gd name="T59" fmla="*/ 32345 h 431800"/>
              <a:gd name="T60" fmla="*/ 325934 w 495300"/>
              <a:gd name="T61" fmla="*/ 11006 h 431800"/>
              <a:gd name="T62" fmla="*/ 287825 w 495300"/>
              <a:gd name="T63" fmla="*/ 2825 h 431800"/>
              <a:gd name="T64" fmla="*/ 247649 w 495300"/>
              <a:gd name="T65" fmla="*/ 0 h 431800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495300"/>
              <a:gd name="T100" fmla="*/ 0 h 431800"/>
              <a:gd name="T101" fmla="*/ 495300 w 495300"/>
              <a:gd name="T102" fmla="*/ 431800 h 431800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495300" h="431800">
                <a:moveTo>
                  <a:pt x="247649" y="0"/>
                </a:moveTo>
                <a:lnTo>
                  <a:pt x="207482" y="2825"/>
                </a:lnTo>
                <a:lnTo>
                  <a:pt x="169377" y="11006"/>
                </a:lnTo>
                <a:lnTo>
                  <a:pt x="117202" y="32345"/>
                </a:lnTo>
                <a:lnTo>
                  <a:pt x="72538" y="63234"/>
                </a:lnTo>
                <a:lnTo>
                  <a:pt x="37105" y="102172"/>
                </a:lnTo>
                <a:lnTo>
                  <a:pt x="12626" y="147660"/>
                </a:lnTo>
                <a:lnTo>
                  <a:pt x="821" y="198198"/>
                </a:lnTo>
                <a:lnTo>
                  <a:pt x="0" y="215908"/>
                </a:lnTo>
                <a:lnTo>
                  <a:pt x="821" y="233617"/>
                </a:lnTo>
                <a:lnTo>
                  <a:pt x="12626" y="284154"/>
                </a:lnTo>
                <a:lnTo>
                  <a:pt x="37105" y="329640"/>
                </a:lnTo>
                <a:lnTo>
                  <a:pt x="72538" y="368575"/>
                </a:lnTo>
                <a:lnTo>
                  <a:pt x="117202" y="399461"/>
                </a:lnTo>
                <a:lnTo>
                  <a:pt x="169377" y="420799"/>
                </a:lnTo>
                <a:lnTo>
                  <a:pt x="207482" y="428978"/>
                </a:lnTo>
                <a:lnTo>
                  <a:pt x="247649" y="431804"/>
                </a:lnTo>
                <a:lnTo>
                  <a:pt x="267963" y="431088"/>
                </a:lnTo>
                <a:lnTo>
                  <a:pt x="307169" y="425530"/>
                </a:lnTo>
                <a:lnTo>
                  <a:pt x="344055" y="414840"/>
                </a:lnTo>
                <a:lnTo>
                  <a:pt x="393917" y="390153"/>
                </a:lnTo>
                <a:lnTo>
                  <a:pt x="435693" y="356417"/>
                </a:lnTo>
                <a:lnTo>
                  <a:pt x="467661" y="315132"/>
                </a:lnTo>
                <a:lnTo>
                  <a:pt x="488103" y="267795"/>
                </a:lnTo>
                <a:lnTo>
                  <a:pt x="495299" y="215908"/>
                </a:lnTo>
                <a:lnTo>
                  <a:pt x="494479" y="198198"/>
                </a:lnTo>
                <a:lnTo>
                  <a:pt x="482676" y="147660"/>
                </a:lnTo>
                <a:lnTo>
                  <a:pt x="458201" y="102172"/>
                </a:lnTo>
                <a:lnTo>
                  <a:pt x="422772" y="63234"/>
                </a:lnTo>
                <a:lnTo>
                  <a:pt x="378110" y="32345"/>
                </a:lnTo>
                <a:lnTo>
                  <a:pt x="325934" y="11006"/>
                </a:lnTo>
                <a:lnTo>
                  <a:pt x="287825" y="2825"/>
                </a:lnTo>
                <a:lnTo>
                  <a:pt x="247649" y="0"/>
                </a:lnTo>
                <a:close/>
              </a:path>
            </a:pathLst>
          </a:custGeom>
          <a:solidFill>
            <a:srgbClr val="FC0028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1F497D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6644" name="object 22"/>
          <p:cNvSpPr>
            <a:spLocks/>
          </p:cNvSpPr>
          <p:nvPr/>
        </p:nvSpPr>
        <p:spPr bwMode="auto">
          <a:xfrm>
            <a:off x="3924300" y="4254500"/>
            <a:ext cx="495300" cy="431800"/>
          </a:xfrm>
          <a:custGeom>
            <a:avLst/>
            <a:gdLst>
              <a:gd name="T0" fmla="*/ 0 w 495300"/>
              <a:gd name="T1" fmla="*/ 215908 h 431800"/>
              <a:gd name="T2" fmla="*/ 7197 w 495300"/>
              <a:gd name="T3" fmla="*/ 164019 h 431800"/>
              <a:gd name="T4" fmla="*/ 27644 w 495300"/>
              <a:gd name="T5" fmla="*/ 116681 h 431800"/>
              <a:gd name="T6" fmla="*/ 59616 w 495300"/>
              <a:gd name="T7" fmla="*/ 75393 h 431800"/>
              <a:gd name="T8" fmla="*/ 101395 w 495300"/>
              <a:gd name="T9" fmla="*/ 41654 h 431800"/>
              <a:gd name="T10" fmla="*/ 151257 w 495300"/>
              <a:gd name="T11" fmla="*/ 16965 h 431800"/>
              <a:gd name="T12" fmla="*/ 188139 w 495300"/>
              <a:gd name="T13" fmla="*/ 6274 h 431800"/>
              <a:gd name="T14" fmla="*/ 227340 w 495300"/>
              <a:gd name="T15" fmla="*/ 715 h 431800"/>
              <a:gd name="T16" fmla="*/ 247649 w 495300"/>
              <a:gd name="T17" fmla="*/ 0 h 431800"/>
              <a:gd name="T18" fmla="*/ 267963 w 495300"/>
              <a:gd name="T19" fmla="*/ 715 h 431800"/>
              <a:gd name="T20" fmla="*/ 307169 w 495300"/>
              <a:gd name="T21" fmla="*/ 6274 h 431800"/>
              <a:gd name="T22" fmla="*/ 344055 w 495300"/>
              <a:gd name="T23" fmla="*/ 16965 h 431800"/>
              <a:gd name="T24" fmla="*/ 393917 w 495300"/>
              <a:gd name="T25" fmla="*/ 41654 h 431800"/>
              <a:gd name="T26" fmla="*/ 435693 w 495300"/>
              <a:gd name="T27" fmla="*/ 75393 h 431800"/>
              <a:gd name="T28" fmla="*/ 467661 w 495300"/>
              <a:gd name="T29" fmla="*/ 116681 h 431800"/>
              <a:gd name="T30" fmla="*/ 488103 w 495300"/>
              <a:gd name="T31" fmla="*/ 164019 h 431800"/>
              <a:gd name="T32" fmla="*/ 495299 w 495300"/>
              <a:gd name="T33" fmla="*/ 215908 h 431800"/>
              <a:gd name="T34" fmla="*/ 494479 w 495300"/>
              <a:gd name="T35" fmla="*/ 233617 h 431800"/>
              <a:gd name="T36" fmla="*/ 482676 w 495300"/>
              <a:gd name="T37" fmla="*/ 284154 h 431800"/>
              <a:gd name="T38" fmla="*/ 458201 w 495300"/>
              <a:gd name="T39" fmla="*/ 329640 h 431800"/>
              <a:gd name="T40" fmla="*/ 422772 w 495300"/>
              <a:gd name="T41" fmla="*/ 368575 h 431800"/>
              <a:gd name="T42" fmla="*/ 378110 w 495300"/>
              <a:gd name="T43" fmla="*/ 399461 h 431800"/>
              <a:gd name="T44" fmla="*/ 325934 w 495300"/>
              <a:gd name="T45" fmla="*/ 420799 h 431800"/>
              <a:gd name="T46" fmla="*/ 287825 w 495300"/>
              <a:gd name="T47" fmla="*/ 428978 h 431800"/>
              <a:gd name="T48" fmla="*/ 247649 w 495300"/>
              <a:gd name="T49" fmla="*/ 431804 h 431800"/>
              <a:gd name="T50" fmla="*/ 227340 w 495300"/>
              <a:gd name="T51" fmla="*/ 431088 h 431800"/>
              <a:gd name="T52" fmla="*/ 188139 w 495300"/>
              <a:gd name="T53" fmla="*/ 425530 h 431800"/>
              <a:gd name="T54" fmla="*/ 151257 w 495300"/>
              <a:gd name="T55" fmla="*/ 414840 h 431800"/>
              <a:gd name="T56" fmla="*/ 101395 w 495300"/>
              <a:gd name="T57" fmla="*/ 390153 h 431800"/>
              <a:gd name="T58" fmla="*/ 59616 w 495300"/>
              <a:gd name="T59" fmla="*/ 356417 h 431800"/>
              <a:gd name="T60" fmla="*/ 27644 w 495300"/>
              <a:gd name="T61" fmla="*/ 315132 h 431800"/>
              <a:gd name="T62" fmla="*/ 7197 w 495300"/>
              <a:gd name="T63" fmla="*/ 267795 h 431800"/>
              <a:gd name="T64" fmla="*/ 0 w 495300"/>
              <a:gd name="T65" fmla="*/ 215908 h 431800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495300"/>
              <a:gd name="T100" fmla="*/ 0 h 431800"/>
              <a:gd name="T101" fmla="*/ 495300 w 495300"/>
              <a:gd name="T102" fmla="*/ 431800 h 431800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495300" h="431800">
                <a:moveTo>
                  <a:pt x="0" y="215908"/>
                </a:moveTo>
                <a:lnTo>
                  <a:pt x="7197" y="164019"/>
                </a:lnTo>
                <a:lnTo>
                  <a:pt x="27644" y="116681"/>
                </a:lnTo>
                <a:lnTo>
                  <a:pt x="59616" y="75393"/>
                </a:lnTo>
                <a:lnTo>
                  <a:pt x="101395" y="41654"/>
                </a:lnTo>
                <a:lnTo>
                  <a:pt x="151257" y="16965"/>
                </a:lnTo>
                <a:lnTo>
                  <a:pt x="188139" y="6274"/>
                </a:lnTo>
                <a:lnTo>
                  <a:pt x="227340" y="715"/>
                </a:lnTo>
                <a:lnTo>
                  <a:pt x="247649" y="0"/>
                </a:lnTo>
                <a:lnTo>
                  <a:pt x="267963" y="715"/>
                </a:lnTo>
                <a:lnTo>
                  <a:pt x="307169" y="6274"/>
                </a:lnTo>
                <a:lnTo>
                  <a:pt x="344055" y="16965"/>
                </a:lnTo>
                <a:lnTo>
                  <a:pt x="393917" y="41654"/>
                </a:lnTo>
                <a:lnTo>
                  <a:pt x="435693" y="75393"/>
                </a:lnTo>
                <a:lnTo>
                  <a:pt x="467661" y="116681"/>
                </a:lnTo>
                <a:lnTo>
                  <a:pt x="488103" y="164019"/>
                </a:lnTo>
                <a:lnTo>
                  <a:pt x="495299" y="215908"/>
                </a:lnTo>
                <a:lnTo>
                  <a:pt x="494479" y="233617"/>
                </a:lnTo>
                <a:lnTo>
                  <a:pt x="482676" y="284154"/>
                </a:lnTo>
                <a:lnTo>
                  <a:pt x="458201" y="329640"/>
                </a:lnTo>
                <a:lnTo>
                  <a:pt x="422772" y="368575"/>
                </a:lnTo>
                <a:lnTo>
                  <a:pt x="378110" y="399461"/>
                </a:lnTo>
                <a:lnTo>
                  <a:pt x="325934" y="420799"/>
                </a:lnTo>
                <a:lnTo>
                  <a:pt x="287825" y="428978"/>
                </a:lnTo>
                <a:lnTo>
                  <a:pt x="247649" y="431804"/>
                </a:lnTo>
                <a:lnTo>
                  <a:pt x="227340" y="431088"/>
                </a:lnTo>
                <a:lnTo>
                  <a:pt x="188139" y="425530"/>
                </a:lnTo>
                <a:lnTo>
                  <a:pt x="151257" y="414840"/>
                </a:lnTo>
                <a:lnTo>
                  <a:pt x="101395" y="390153"/>
                </a:lnTo>
                <a:lnTo>
                  <a:pt x="59616" y="356417"/>
                </a:lnTo>
                <a:lnTo>
                  <a:pt x="27644" y="315132"/>
                </a:lnTo>
                <a:lnTo>
                  <a:pt x="7197" y="267795"/>
                </a:lnTo>
                <a:lnTo>
                  <a:pt x="0" y="215908"/>
                </a:lnTo>
                <a:close/>
              </a:path>
            </a:pathLst>
          </a:custGeom>
          <a:noFill/>
          <a:ln w="952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1F497D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6645" name="object 23"/>
          <p:cNvSpPr>
            <a:spLocks/>
          </p:cNvSpPr>
          <p:nvPr/>
        </p:nvSpPr>
        <p:spPr bwMode="auto">
          <a:xfrm>
            <a:off x="4667250" y="4981575"/>
            <a:ext cx="495300" cy="431800"/>
          </a:xfrm>
          <a:custGeom>
            <a:avLst/>
            <a:gdLst>
              <a:gd name="T0" fmla="*/ 247649 w 495300"/>
              <a:gd name="T1" fmla="*/ 0 h 431800"/>
              <a:gd name="T2" fmla="*/ 207482 w 495300"/>
              <a:gd name="T3" fmla="*/ 2825 h 431800"/>
              <a:gd name="T4" fmla="*/ 169377 w 495300"/>
              <a:gd name="T5" fmla="*/ 11004 h 431800"/>
              <a:gd name="T6" fmla="*/ 117202 w 495300"/>
              <a:gd name="T7" fmla="*/ 32342 h 431800"/>
              <a:gd name="T8" fmla="*/ 72538 w 495300"/>
              <a:gd name="T9" fmla="*/ 63228 h 431800"/>
              <a:gd name="T10" fmla="*/ 37105 w 495300"/>
              <a:gd name="T11" fmla="*/ 102163 h 431800"/>
              <a:gd name="T12" fmla="*/ 12626 w 495300"/>
              <a:gd name="T13" fmla="*/ 147649 h 431800"/>
              <a:gd name="T14" fmla="*/ 821 w 495300"/>
              <a:gd name="T15" fmla="*/ 198186 h 431800"/>
              <a:gd name="T16" fmla="*/ 0 w 495300"/>
              <a:gd name="T17" fmla="*/ 215895 h 431800"/>
              <a:gd name="T18" fmla="*/ 821 w 495300"/>
              <a:gd name="T19" fmla="*/ 233587 h 431800"/>
              <a:gd name="T20" fmla="*/ 12626 w 495300"/>
              <a:gd name="T21" fmla="*/ 284091 h 431800"/>
              <a:gd name="T22" fmla="*/ 37105 w 495300"/>
              <a:gd name="T23" fmla="*/ 329570 h 431800"/>
              <a:gd name="T24" fmla="*/ 72538 w 495300"/>
              <a:gd name="T25" fmla="*/ 368514 h 431800"/>
              <a:gd name="T26" fmla="*/ 117202 w 495300"/>
              <a:gd name="T27" fmla="*/ 399418 h 431800"/>
              <a:gd name="T28" fmla="*/ 169377 w 495300"/>
              <a:gd name="T29" fmla="*/ 420774 h 431800"/>
              <a:gd name="T30" fmla="*/ 207482 w 495300"/>
              <a:gd name="T31" fmla="*/ 428963 h 431800"/>
              <a:gd name="T32" fmla="*/ 247649 w 495300"/>
              <a:gd name="T33" fmla="*/ 431791 h 431800"/>
              <a:gd name="T34" fmla="*/ 267963 w 495300"/>
              <a:gd name="T35" fmla="*/ 431075 h 431800"/>
              <a:gd name="T36" fmla="*/ 307169 w 495300"/>
              <a:gd name="T37" fmla="*/ 425510 h 431800"/>
              <a:gd name="T38" fmla="*/ 344055 w 495300"/>
              <a:gd name="T39" fmla="*/ 414809 h 431800"/>
              <a:gd name="T40" fmla="*/ 393917 w 495300"/>
              <a:gd name="T41" fmla="*/ 390103 h 431800"/>
              <a:gd name="T42" fmla="*/ 435693 w 495300"/>
              <a:gd name="T43" fmla="*/ 356352 h 431800"/>
              <a:gd name="T44" fmla="*/ 467661 w 495300"/>
              <a:gd name="T45" fmla="*/ 315062 h 431800"/>
              <a:gd name="T46" fmla="*/ 488103 w 495300"/>
              <a:gd name="T47" fmla="*/ 267741 h 431800"/>
              <a:gd name="T48" fmla="*/ 495299 w 495300"/>
              <a:gd name="T49" fmla="*/ 215895 h 431800"/>
              <a:gd name="T50" fmla="*/ 494479 w 495300"/>
              <a:gd name="T51" fmla="*/ 198186 h 431800"/>
              <a:gd name="T52" fmla="*/ 482676 w 495300"/>
              <a:gd name="T53" fmla="*/ 147649 h 431800"/>
              <a:gd name="T54" fmla="*/ 458201 w 495300"/>
              <a:gd name="T55" fmla="*/ 102163 h 431800"/>
              <a:gd name="T56" fmla="*/ 422772 w 495300"/>
              <a:gd name="T57" fmla="*/ 63228 h 431800"/>
              <a:gd name="T58" fmla="*/ 378110 w 495300"/>
              <a:gd name="T59" fmla="*/ 32342 h 431800"/>
              <a:gd name="T60" fmla="*/ 325934 w 495300"/>
              <a:gd name="T61" fmla="*/ 11004 h 431800"/>
              <a:gd name="T62" fmla="*/ 287825 w 495300"/>
              <a:gd name="T63" fmla="*/ 2825 h 431800"/>
              <a:gd name="T64" fmla="*/ 247649 w 495300"/>
              <a:gd name="T65" fmla="*/ 0 h 431800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495300"/>
              <a:gd name="T100" fmla="*/ 0 h 431800"/>
              <a:gd name="T101" fmla="*/ 495300 w 495300"/>
              <a:gd name="T102" fmla="*/ 431800 h 431800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495300" h="431800">
                <a:moveTo>
                  <a:pt x="247649" y="0"/>
                </a:moveTo>
                <a:lnTo>
                  <a:pt x="207482" y="2825"/>
                </a:lnTo>
                <a:lnTo>
                  <a:pt x="169377" y="11004"/>
                </a:lnTo>
                <a:lnTo>
                  <a:pt x="117202" y="32342"/>
                </a:lnTo>
                <a:lnTo>
                  <a:pt x="72538" y="63228"/>
                </a:lnTo>
                <a:lnTo>
                  <a:pt x="37105" y="102163"/>
                </a:lnTo>
                <a:lnTo>
                  <a:pt x="12626" y="147649"/>
                </a:lnTo>
                <a:lnTo>
                  <a:pt x="821" y="198186"/>
                </a:lnTo>
                <a:lnTo>
                  <a:pt x="0" y="215895"/>
                </a:lnTo>
                <a:lnTo>
                  <a:pt x="821" y="233587"/>
                </a:lnTo>
                <a:lnTo>
                  <a:pt x="12626" y="284091"/>
                </a:lnTo>
                <a:lnTo>
                  <a:pt x="37105" y="329570"/>
                </a:lnTo>
                <a:lnTo>
                  <a:pt x="72538" y="368514"/>
                </a:lnTo>
                <a:lnTo>
                  <a:pt x="117202" y="399418"/>
                </a:lnTo>
                <a:lnTo>
                  <a:pt x="169377" y="420774"/>
                </a:lnTo>
                <a:lnTo>
                  <a:pt x="207482" y="428963"/>
                </a:lnTo>
                <a:lnTo>
                  <a:pt x="247649" y="431791"/>
                </a:lnTo>
                <a:lnTo>
                  <a:pt x="267963" y="431075"/>
                </a:lnTo>
                <a:lnTo>
                  <a:pt x="307169" y="425510"/>
                </a:lnTo>
                <a:lnTo>
                  <a:pt x="344055" y="414809"/>
                </a:lnTo>
                <a:lnTo>
                  <a:pt x="393917" y="390103"/>
                </a:lnTo>
                <a:lnTo>
                  <a:pt x="435693" y="356352"/>
                </a:lnTo>
                <a:lnTo>
                  <a:pt x="467661" y="315062"/>
                </a:lnTo>
                <a:lnTo>
                  <a:pt x="488103" y="267741"/>
                </a:lnTo>
                <a:lnTo>
                  <a:pt x="495299" y="215895"/>
                </a:lnTo>
                <a:lnTo>
                  <a:pt x="494479" y="198186"/>
                </a:lnTo>
                <a:lnTo>
                  <a:pt x="482676" y="147649"/>
                </a:lnTo>
                <a:lnTo>
                  <a:pt x="458201" y="102163"/>
                </a:lnTo>
                <a:lnTo>
                  <a:pt x="422772" y="63228"/>
                </a:lnTo>
                <a:lnTo>
                  <a:pt x="378110" y="32342"/>
                </a:lnTo>
                <a:lnTo>
                  <a:pt x="325934" y="11004"/>
                </a:lnTo>
                <a:lnTo>
                  <a:pt x="287825" y="2825"/>
                </a:lnTo>
                <a:lnTo>
                  <a:pt x="247649" y="0"/>
                </a:lnTo>
                <a:close/>
              </a:path>
            </a:pathLst>
          </a:custGeom>
          <a:solidFill>
            <a:srgbClr val="FC0028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1F497D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6646" name="object 24"/>
          <p:cNvSpPr>
            <a:spLocks/>
          </p:cNvSpPr>
          <p:nvPr/>
        </p:nvSpPr>
        <p:spPr bwMode="auto">
          <a:xfrm>
            <a:off x="4667250" y="4981575"/>
            <a:ext cx="495300" cy="431800"/>
          </a:xfrm>
          <a:custGeom>
            <a:avLst/>
            <a:gdLst>
              <a:gd name="T0" fmla="*/ 0 w 495300"/>
              <a:gd name="T1" fmla="*/ 215895 h 431800"/>
              <a:gd name="T2" fmla="*/ 7197 w 495300"/>
              <a:gd name="T3" fmla="*/ 164008 h 431800"/>
              <a:gd name="T4" fmla="*/ 27644 w 495300"/>
              <a:gd name="T5" fmla="*/ 116671 h 431800"/>
              <a:gd name="T6" fmla="*/ 59616 w 495300"/>
              <a:gd name="T7" fmla="*/ 75386 h 431800"/>
              <a:gd name="T8" fmla="*/ 101395 w 495300"/>
              <a:gd name="T9" fmla="*/ 41650 h 431800"/>
              <a:gd name="T10" fmla="*/ 151257 w 495300"/>
              <a:gd name="T11" fmla="*/ 16963 h 431800"/>
              <a:gd name="T12" fmla="*/ 188139 w 495300"/>
              <a:gd name="T13" fmla="*/ 6273 h 431800"/>
              <a:gd name="T14" fmla="*/ 227340 w 495300"/>
              <a:gd name="T15" fmla="*/ 715 h 431800"/>
              <a:gd name="T16" fmla="*/ 247649 w 495300"/>
              <a:gd name="T17" fmla="*/ 0 h 431800"/>
              <a:gd name="T18" fmla="*/ 267963 w 495300"/>
              <a:gd name="T19" fmla="*/ 715 h 431800"/>
              <a:gd name="T20" fmla="*/ 307169 w 495300"/>
              <a:gd name="T21" fmla="*/ 6273 h 431800"/>
              <a:gd name="T22" fmla="*/ 344055 w 495300"/>
              <a:gd name="T23" fmla="*/ 16963 h 431800"/>
              <a:gd name="T24" fmla="*/ 393917 w 495300"/>
              <a:gd name="T25" fmla="*/ 41650 h 431800"/>
              <a:gd name="T26" fmla="*/ 435693 w 495300"/>
              <a:gd name="T27" fmla="*/ 75386 h 431800"/>
              <a:gd name="T28" fmla="*/ 467661 w 495300"/>
              <a:gd name="T29" fmla="*/ 116671 h 431800"/>
              <a:gd name="T30" fmla="*/ 488103 w 495300"/>
              <a:gd name="T31" fmla="*/ 164008 h 431800"/>
              <a:gd name="T32" fmla="*/ 495299 w 495300"/>
              <a:gd name="T33" fmla="*/ 215895 h 431800"/>
              <a:gd name="T34" fmla="*/ 494479 w 495300"/>
              <a:gd name="T35" fmla="*/ 233587 h 431800"/>
              <a:gd name="T36" fmla="*/ 482676 w 495300"/>
              <a:gd name="T37" fmla="*/ 284091 h 431800"/>
              <a:gd name="T38" fmla="*/ 458201 w 495300"/>
              <a:gd name="T39" fmla="*/ 329570 h 431800"/>
              <a:gd name="T40" fmla="*/ 422772 w 495300"/>
              <a:gd name="T41" fmla="*/ 368514 h 431800"/>
              <a:gd name="T42" fmla="*/ 378110 w 495300"/>
              <a:gd name="T43" fmla="*/ 399418 h 431800"/>
              <a:gd name="T44" fmla="*/ 325934 w 495300"/>
              <a:gd name="T45" fmla="*/ 420774 h 431800"/>
              <a:gd name="T46" fmla="*/ 287825 w 495300"/>
              <a:gd name="T47" fmla="*/ 428963 h 431800"/>
              <a:gd name="T48" fmla="*/ 247649 w 495300"/>
              <a:gd name="T49" fmla="*/ 431791 h 431800"/>
              <a:gd name="T50" fmla="*/ 227340 w 495300"/>
              <a:gd name="T51" fmla="*/ 431075 h 431800"/>
              <a:gd name="T52" fmla="*/ 188139 w 495300"/>
              <a:gd name="T53" fmla="*/ 425510 h 431800"/>
              <a:gd name="T54" fmla="*/ 151257 w 495300"/>
              <a:gd name="T55" fmla="*/ 414809 h 431800"/>
              <a:gd name="T56" fmla="*/ 101395 w 495300"/>
              <a:gd name="T57" fmla="*/ 390103 h 431800"/>
              <a:gd name="T58" fmla="*/ 59616 w 495300"/>
              <a:gd name="T59" fmla="*/ 356352 h 431800"/>
              <a:gd name="T60" fmla="*/ 27644 w 495300"/>
              <a:gd name="T61" fmla="*/ 315062 h 431800"/>
              <a:gd name="T62" fmla="*/ 7197 w 495300"/>
              <a:gd name="T63" fmla="*/ 267741 h 431800"/>
              <a:gd name="T64" fmla="*/ 0 w 495300"/>
              <a:gd name="T65" fmla="*/ 215895 h 431800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495300"/>
              <a:gd name="T100" fmla="*/ 0 h 431800"/>
              <a:gd name="T101" fmla="*/ 495300 w 495300"/>
              <a:gd name="T102" fmla="*/ 431800 h 431800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495300" h="431800">
                <a:moveTo>
                  <a:pt x="0" y="215895"/>
                </a:moveTo>
                <a:lnTo>
                  <a:pt x="7197" y="164008"/>
                </a:lnTo>
                <a:lnTo>
                  <a:pt x="27644" y="116671"/>
                </a:lnTo>
                <a:lnTo>
                  <a:pt x="59616" y="75386"/>
                </a:lnTo>
                <a:lnTo>
                  <a:pt x="101395" y="41650"/>
                </a:lnTo>
                <a:lnTo>
                  <a:pt x="151257" y="16963"/>
                </a:lnTo>
                <a:lnTo>
                  <a:pt x="188139" y="6273"/>
                </a:lnTo>
                <a:lnTo>
                  <a:pt x="227340" y="715"/>
                </a:lnTo>
                <a:lnTo>
                  <a:pt x="247649" y="0"/>
                </a:lnTo>
                <a:lnTo>
                  <a:pt x="267963" y="715"/>
                </a:lnTo>
                <a:lnTo>
                  <a:pt x="307169" y="6273"/>
                </a:lnTo>
                <a:lnTo>
                  <a:pt x="344055" y="16963"/>
                </a:lnTo>
                <a:lnTo>
                  <a:pt x="393917" y="41650"/>
                </a:lnTo>
                <a:lnTo>
                  <a:pt x="435693" y="75386"/>
                </a:lnTo>
                <a:lnTo>
                  <a:pt x="467661" y="116671"/>
                </a:lnTo>
                <a:lnTo>
                  <a:pt x="488103" y="164008"/>
                </a:lnTo>
                <a:lnTo>
                  <a:pt x="495299" y="215895"/>
                </a:lnTo>
                <a:lnTo>
                  <a:pt x="494479" y="233587"/>
                </a:lnTo>
                <a:lnTo>
                  <a:pt x="482676" y="284091"/>
                </a:lnTo>
                <a:lnTo>
                  <a:pt x="458201" y="329570"/>
                </a:lnTo>
                <a:lnTo>
                  <a:pt x="422772" y="368514"/>
                </a:lnTo>
                <a:lnTo>
                  <a:pt x="378110" y="399418"/>
                </a:lnTo>
                <a:lnTo>
                  <a:pt x="325934" y="420774"/>
                </a:lnTo>
                <a:lnTo>
                  <a:pt x="287825" y="428963"/>
                </a:lnTo>
                <a:lnTo>
                  <a:pt x="247649" y="431791"/>
                </a:lnTo>
                <a:lnTo>
                  <a:pt x="227340" y="431075"/>
                </a:lnTo>
                <a:lnTo>
                  <a:pt x="188139" y="425510"/>
                </a:lnTo>
                <a:lnTo>
                  <a:pt x="151257" y="414809"/>
                </a:lnTo>
                <a:lnTo>
                  <a:pt x="101395" y="390103"/>
                </a:lnTo>
                <a:lnTo>
                  <a:pt x="59616" y="356352"/>
                </a:lnTo>
                <a:lnTo>
                  <a:pt x="27644" y="315062"/>
                </a:lnTo>
                <a:lnTo>
                  <a:pt x="7197" y="267741"/>
                </a:lnTo>
                <a:lnTo>
                  <a:pt x="0" y="215895"/>
                </a:lnTo>
                <a:close/>
              </a:path>
            </a:pathLst>
          </a:custGeom>
          <a:noFill/>
          <a:ln w="952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1F497D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6647" name="object 26"/>
          <p:cNvSpPr>
            <a:spLocks/>
          </p:cNvSpPr>
          <p:nvPr/>
        </p:nvSpPr>
        <p:spPr bwMode="auto">
          <a:xfrm>
            <a:off x="3238500" y="5753100"/>
            <a:ext cx="495300" cy="431800"/>
          </a:xfrm>
          <a:custGeom>
            <a:avLst/>
            <a:gdLst>
              <a:gd name="T0" fmla="*/ 0 w 495300"/>
              <a:gd name="T1" fmla="*/ 215895 h 431800"/>
              <a:gd name="T2" fmla="*/ 7197 w 495300"/>
              <a:gd name="T3" fmla="*/ 164012 h 431800"/>
              <a:gd name="T4" fmla="*/ 27644 w 495300"/>
              <a:gd name="T5" fmla="*/ 116677 h 431800"/>
              <a:gd name="T6" fmla="*/ 59616 w 495300"/>
              <a:gd name="T7" fmla="*/ 75391 h 431800"/>
              <a:gd name="T8" fmla="*/ 101395 w 495300"/>
              <a:gd name="T9" fmla="*/ 41654 h 431800"/>
              <a:gd name="T10" fmla="*/ 151257 w 495300"/>
              <a:gd name="T11" fmla="*/ 16965 h 431800"/>
              <a:gd name="T12" fmla="*/ 188139 w 495300"/>
              <a:gd name="T13" fmla="*/ 6274 h 431800"/>
              <a:gd name="T14" fmla="*/ 227340 w 495300"/>
              <a:gd name="T15" fmla="*/ 715 h 431800"/>
              <a:gd name="T16" fmla="*/ 247649 w 495300"/>
              <a:gd name="T17" fmla="*/ 0 h 431800"/>
              <a:gd name="T18" fmla="*/ 267963 w 495300"/>
              <a:gd name="T19" fmla="*/ 715 h 431800"/>
              <a:gd name="T20" fmla="*/ 307169 w 495300"/>
              <a:gd name="T21" fmla="*/ 6274 h 431800"/>
              <a:gd name="T22" fmla="*/ 344055 w 495300"/>
              <a:gd name="T23" fmla="*/ 16965 h 431800"/>
              <a:gd name="T24" fmla="*/ 393917 w 495300"/>
              <a:gd name="T25" fmla="*/ 41654 h 431800"/>
              <a:gd name="T26" fmla="*/ 435693 w 495300"/>
              <a:gd name="T27" fmla="*/ 75391 h 431800"/>
              <a:gd name="T28" fmla="*/ 467661 w 495300"/>
              <a:gd name="T29" fmla="*/ 116677 h 431800"/>
              <a:gd name="T30" fmla="*/ 488103 w 495300"/>
              <a:gd name="T31" fmla="*/ 164012 h 431800"/>
              <a:gd name="T32" fmla="*/ 495299 w 495300"/>
              <a:gd name="T33" fmla="*/ 215895 h 431800"/>
              <a:gd name="T34" fmla="*/ 494479 w 495300"/>
              <a:gd name="T35" fmla="*/ 233603 h 431800"/>
              <a:gd name="T36" fmla="*/ 482676 w 495300"/>
              <a:gd name="T37" fmla="*/ 284138 h 431800"/>
              <a:gd name="T38" fmla="*/ 458201 w 495300"/>
              <a:gd name="T39" fmla="*/ 329626 h 431800"/>
              <a:gd name="T40" fmla="*/ 422772 w 495300"/>
              <a:gd name="T41" fmla="*/ 368565 h 431800"/>
              <a:gd name="T42" fmla="*/ 378110 w 495300"/>
              <a:gd name="T43" fmla="*/ 399455 h 431800"/>
              <a:gd name="T44" fmla="*/ 325934 w 495300"/>
              <a:gd name="T45" fmla="*/ 420796 h 431800"/>
              <a:gd name="T46" fmla="*/ 287825 w 495300"/>
              <a:gd name="T47" fmla="*/ 428978 h 431800"/>
              <a:gd name="T48" fmla="*/ 247649 w 495300"/>
              <a:gd name="T49" fmla="*/ 431804 h 431800"/>
              <a:gd name="T50" fmla="*/ 227340 w 495300"/>
              <a:gd name="T51" fmla="*/ 431088 h 431800"/>
              <a:gd name="T52" fmla="*/ 188139 w 495300"/>
              <a:gd name="T53" fmla="*/ 425529 h 431800"/>
              <a:gd name="T54" fmla="*/ 151257 w 495300"/>
              <a:gd name="T55" fmla="*/ 414836 h 431800"/>
              <a:gd name="T56" fmla="*/ 101395 w 495300"/>
              <a:gd name="T57" fmla="*/ 390145 h 431800"/>
              <a:gd name="T58" fmla="*/ 59616 w 495300"/>
              <a:gd name="T59" fmla="*/ 356405 h 431800"/>
              <a:gd name="T60" fmla="*/ 27644 w 495300"/>
              <a:gd name="T61" fmla="*/ 315117 h 431800"/>
              <a:gd name="T62" fmla="*/ 7197 w 495300"/>
              <a:gd name="T63" fmla="*/ 267780 h 431800"/>
              <a:gd name="T64" fmla="*/ 0 w 495300"/>
              <a:gd name="T65" fmla="*/ 215895 h 431800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495300"/>
              <a:gd name="T100" fmla="*/ 0 h 431800"/>
              <a:gd name="T101" fmla="*/ 495300 w 495300"/>
              <a:gd name="T102" fmla="*/ 431800 h 431800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495300" h="431800">
                <a:moveTo>
                  <a:pt x="0" y="215895"/>
                </a:moveTo>
                <a:lnTo>
                  <a:pt x="7197" y="164012"/>
                </a:lnTo>
                <a:lnTo>
                  <a:pt x="27644" y="116677"/>
                </a:lnTo>
                <a:lnTo>
                  <a:pt x="59616" y="75391"/>
                </a:lnTo>
                <a:lnTo>
                  <a:pt x="101395" y="41654"/>
                </a:lnTo>
                <a:lnTo>
                  <a:pt x="151257" y="16965"/>
                </a:lnTo>
                <a:lnTo>
                  <a:pt x="188139" y="6274"/>
                </a:lnTo>
                <a:lnTo>
                  <a:pt x="227340" y="715"/>
                </a:lnTo>
                <a:lnTo>
                  <a:pt x="247649" y="0"/>
                </a:lnTo>
                <a:lnTo>
                  <a:pt x="267963" y="715"/>
                </a:lnTo>
                <a:lnTo>
                  <a:pt x="307169" y="6274"/>
                </a:lnTo>
                <a:lnTo>
                  <a:pt x="344055" y="16965"/>
                </a:lnTo>
                <a:lnTo>
                  <a:pt x="393917" y="41654"/>
                </a:lnTo>
                <a:lnTo>
                  <a:pt x="435693" y="75391"/>
                </a:lnTo>
                <a:lnTo>
                  <a:pt x="467661" y="116677"/>
                </a:lnTo>
                <a:lnTo>
                  <a:pt x="488103" y="164012"/>
                </a:lnTo>
                <a:lnTo>
                  <a:pt x="495299" y="215895"/>
                </a:lnTo>
                <a:lnTo>
                  <a:pt x="494479" y="233603"/>
                </a:lnTo>
                <a:lnTo>
                  <a:pt x="482676" y="284138"/>
                </a:lnTo>
                <a:lnTo>
                  <a:pt x="458201" y="329626"/>
                </a:lnTo>
                <a:lnTo>
                  <a:pt x="422772" y="368565"/>
                </a:lnTo>
                <a:lnTo>
                  <a:pt x="378110" y="399455"/>
                </a:lnTo>
                <a:lnTo>
                  <a:pt x="325934" y="420796"/>
                </a:lnTo>
                <a:lnTo>
                  <a:pt x="287825" y="428978"/>
                </a:lnTo>
                <a:lnTo>
                  <a:pt x="247649" y="431804"/>
                </a:lnTo>
                <a:lnTo>
                  <a:pt x="227340" y="431088"/>
                </a:lnTo>
                <a:lnTo>
                  <a:pt x="188139" y="425529"/>
                </a:lnTo>
                <a:lnTo>
                  <a:pt x="151257" y="414836"/>
                </a:lnTo>
                <a:lnTo>
                  <a:pt x="101395" y="390145"/>
                </a:lnTo>
                <a:lnTo>
                  <a:pt x="59616" y="356405"/>
                </a:lnTo>
                <a:lnTo>
                  <a:pt x="27644" y="315117"/>
                </a:lnTo>
                <a:lnTo>
                  <a:pt x="7197" y="267780"/>
                </a:lnTo>
                <a:lnTo>
                  <a:pt x="0" y="215895"/>
                </a:lnTo>
                <a:close/>
              </a:path>
            </a:pathLst>
          </a:custGeom>
          <a:noFill/>
          <a:ln w="952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1F497D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6648" name="object 28"/>
          <p:cNvSpPr>
            <a:spLocks/>
          </p:cNvSpPr>
          <p:nvPr/>
        </p:nvSpPr>
        <p:spPr bwMode="auto">
          <a:xfrm>
            <a:off x="2508250" y="4927600"/>
            <a:ext cx="495300" cy="431800"/>
          </a:xfrm>
          <a:custGeom>
            <a:avLst/>
            <a:gdLst>
              <a:gd name="T0" fmla="*/ 0 w 495300"/>
              <a:gd name="T1" fmla="*/ 215895 h 431800"/>
              <a:gd name="T2" fmla="*/ 7197 w 495300"/>
              <a:gd name="T3" fmla="*/ 164008 h 431800"/>
              <a:gd name="T4" fmla="*/ 27641 w 495300"/>
              <a:gd name="T5" fmla="*/ 116671 h 431800"/>
              <a:gd name="T6" fmla="*/ 59611 w 495300"/>
              <a:gd name="T7" fmla="*/ 75386 h 431800"/>
              <a:gd name="T8" fmla="*/ 101388 w 495300"/>
              <a:gd name="T9" fmla="*/ 41650 h 431800"/>
              <a:gd name="T10" fmla="*/ 151251 w 495300"/>
              <a:gd name="T11" fmla="*/ 16963 h 431800"/>
              <a:gd name="T12" fmla="*/ 188134 w 495300"/>
              <a:gd name="T13" fmla="*/ 6273 h 431800"/>
              <a:gd name="T14" fmla="*/ 227338 w 495300"/>
              <a:gd name="T15" fmla="*/ 715 h 431800"/>
              <a:gd name="T16" fmla="*/ 247649 w 495300"/>
              <a:gd name="T17" fmla="*/ 0 h 431800"/>
              <a:gd name="T18" fmla="*/ 267961 w 495300"/>
              <a:gd name="T19" fmla="*/ 715 h 431800"/>
              <a:gd name="T20" fmla="*/ 307165 w 495300"/>
              <a:gd name="T21" fmla="*/ 6273 h 431800"/>
              <a:gd name="T22" fmla="*/ 344048 w 495300"/>
              <a:gd name="T23" fmla="*/ 16963 h 431800"/>
              <a:gd name="T24" fmla="*/ 393911 w 495300"/>
              <a:gd name="T25" fmla="*/ 41650 h 431800"/>
              <a:gd name="T26" fmla="*/ 435688 w 495300"/>
              <a:gd name="T27" fmla="*/ 75386 h 431800"/>
              <a:gd name="T28" fmla="*/ 467658 w 495300"/>
              <a:gd name="T29" fmla="*/ 116671 h 431800"/>
              <a:gd name="T30" fmla="*/ 488102 w 495300"/>
              <a:gd name="T31" fmla="*/ 164008 h 431800"/>
              <a:gd name="T32" fmla="*/ 495299 w 495300"/>
              <a:gd name="T33" fmla="*/ 215895 h 431800"/>
              <a:gd name="T34" fmla="*/ 494479 w 495300"/>
              <a:gd name="T35" fmla="*/ 233605 h 431800"/>
              <a:gd name="T36" fmla="*/ 482675 w 495300"/>
              <a:gd name="T37" fmla="*/ 284142 h 431800"/>
              <a:gd name="T38" fmla="*/ 458197 w 495300"/>
              <a:gd name="T39" fmla="*/ 329628 h 431800"/>
              <a:gd name="T40" fmla="*/ 422767 w 495300"/>
              <a:gd name="T41" fmla="*/ 368563 h 431800"/>
              <a:gd name="T42" fmla="*/ 378103 w 495300"/>
              <a:gd name="T43" fmla="*/ 399449 h 431800"/>
              <a:gd name="T44" fmla="*/ 325928 w 495300"/>
              <a:gd name="T45" fmla="*/ 420786 h 431800"/>
              <a:gd name="T46" fmla="*/ 287821 w 495300"/>
              <a:gd name="T47" fmla="*/ 428966 h 431800"/>
              <a:gd name="T48" fmla="*/ 247649 w 495300"/>
              <a:gd name="T49" fmla="*/ 431791 h 431800"/>
              <a:gd name="T50" fmla="*/ 227338 w 495300"/>
              <a:gd name="T51" fmla="*/ 431076 h 431800"/>
              <a:gd name="T52" fmla="*/ 188134 w 495300"/>
              <a:gd name="T53" fmla="*/ 425518 h 431800"/>
              <a:gd name="T54" fmla="*/ 151251 w 495300"/>
              <a:gd name="T55" fmla="*/ 414828 h 431800"/>
              <a:gd name="T56" fmla="*/ 101388 w 495300"/>
              <a:gd name="T57" fmla="*/ 390141 h 431800"/>
              <a:gd name="T58" fmla="*/ 59611 w 495300"/>
              <a:gd name="T59" fmla="*/ 356405 h 431800"/>
              <a:gd name="T60" fmla="*/ 27641 w 495300"/>
              <a:gd name="T61" fmla="*/ 315120 h 431800"/>
              <a:gd name="T62" fmla="*/ 7197 w 495300"/>
              <a:gd name="T63" fmla="*/ 267783 h 431800"/>
              <a:gd name="T64" fmla="*/ 0 w 495300"/>
              <a:gd name="T65" fmla="*/ 215895 h 431800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495300"/>
              <a:gd name="T100" fmla="*/ 0 h 431800"/>
              <a:gd name="T101" fmla="*/ 495300 w 495300"/>
              <a:gd name="T102" fmla="*/ 431800 h 431800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495300" h="431800">
                <a:moveTo>
                  <a:pt x="0" y="215895"/>
                </a:moveTo>
                <a:lnTo>
                  <a:pt x="7197" y="164008"/>
                </a:lnTo>
                <a:lnTo>
                  <a:pt x="27641" y="116671"/>
                </a:lnTo>
                <a:lnTo>
                  <a:pt x="59611" y="75386"/>
                </a:lnTo>
                <a:lnTo>
                  <a:pt x="101388" y="41650"/>
                </a:lnTo>
                <a:lnTo>
                  <a:pt x="151251" y="16963"/>
                </a:lnTo>
                <a:lnTo>
                  <a:pt x="188134" y="6273"/>
                </a:lnTo>
                <a:lnTo>
                  <a:pt x="227338" y="715"/>
                </a:lnTo>
                <a:lnTo>
                  <a:pt x="247649" y="0"/>
                </a:lnTo>
                <a:lnTo>
                  <a:pt x="267961" y="715"/>
                </a:lnTo>
                <a:lnTo>
                  <a:pt x="307165" y="6273"/>
                </a:lnTo>
                <a:lnTo>
                  <a:pt x="344048" y="16963"/>
                </a:lnTo>
                <a:lnTo>
                  <a:pt x="393911" y="41650"/>
                </a:lnTo>
                <a:lnTo>
                  <a:pt x="435688" y="75386"/>
                </a:lnTo>
                <a:lnTo>
                  <a:pt x="467658" y="116671"/>
                </a:lnTo>
                <a:lnTo>
                  <a:pt x="488102" y="164008"/>
                </a:lnTo>
                <a:lnTo>
                  <a:pt x="495299" y="215895"/>
                </a:lnTo>
                <a:lnTo>
                  <a:pt x="494479" y="233605"/>
                </a:lnTo>
                <a:lnTo>
                  <a:pt x="482675" y="284142"/>
                </a:lnTo>
                <a:lnTo>
                  <a:pt x="458197" y="329628"/>
                </a:lnTo>
                <a:lnTo>
                  <a:pt x="422767" y="368563"/>
                </a:lnTo>
                <a:lnTo>
                  <a:pt x="378103" y="399449"/>
                </a:lnTo>
                <a:lnTo>
                  <a:pt x="325928" y="420786"/>
                </a:lnTo>
                <a:lnTo>
                  <a:pt x="287821" y="428966"/>
                </a:lnTo>
                <a:lnTo>
                  <a:pt x="247649" y="431791"/>
                </a:lnTo>
                <a:lnTo>
                  <a:pt x="227338" y="431076"/>
                </a:lnTo>
                <a:lnTo>
                  <a:pt x="188134" y="425518"/>
                </a:lnTo>
                <a:lnTo>
                  <a:pt x="151251" y="414828"/>
                </a:lnTo>
                <a:lnTo>
                  <a:pt x="101388" y="390141"/>
                </a:lnTo>
                <a:lnTo>
                  <a:pt x="59611" y="356405"/>
                </a:lnTo>
                <a:lnTo>
                  <a:pt x="27641" y="315120"/>
                </a:lnTo>
                <a:lnTo>
                  <a:pt x="7197" y="267783"/>
                </a:lnTo>
                <a:lnTo>
                  <a:pt x="0" y="215895"/>
                </a:lnTo>
                <a:close/>
              </a:path>
            </a:pathLst>
          </a:custGeom>
          <a:noFill/>
          <a:ln w="952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1F497D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6649" name="object 29"/>
          <p:cNvSpPr>
            <a:spLocks noChangeArrowheads="1"/>
          </p:cNvSpPr>
          <p:nvPr/>
        </p:nvSpPr>
        <p:spPr bwMode="auto">
          <a:xfrm>
            <a:off x="725488" y="4602163"/>
            <a:ext cx="474662" cy="458787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it-IT">
              <a:solidFill>
                <a:prstClr val="black"/>
              </a:solidFill>
              <a:latin typeface="Calibri" charset="0"/>
              <a:ea typeface="ＭＳ Ｐゴシック" charset="0"/>
              <a:cs typeface="Arial" charset="0"/>
            </a:endParaRPr>
          </a:p>
        </p:txBody>
      </p:sp>
      <p:sp>
        <p:nvSpPr>
          <p:cNvPr id="26650" name="object 30"/>
          <p:cNvSpPr>
            <a:spLocks/>
          </p:cNvSpPr>
          <p:nvPr/>
        </p:nvSpPr>
        <p:spPr bwMode="auto">
          <a:xfrm>
            <a:off x="781050" y="4635500"/>
            <a:ext cx="365125" cy="346075"/>
          </a:xfrm>
          <a:custGeom>
            <a:avLst/>
            <a:gdLst>
              <a:gd name="T0" fmla="*/ 0 w 365125"/>
              <a:gd name="T1" fmla="*/ 0 h 346710"/>
              <a:gd name="T2" fmla="*/ 364629 w 365125"/>
              <a:gd name="T3" fmla="*/ 343680 h 346710"/>
              <a:gd name="T4" fmla="*/ 0 60000 65536"/>
              <a:gd name="T5" fmla="*/ 0 60000 65536"/>
              <a:gd name="T6" fmla="*/ 0 w 365125"/>
              <a:gd name="T7" fmla="*/ 0 h 346710"/>
              <a:gd name="T8" fmla="*/ 365125 w 365125"/>
              <a:gd name="T9" fmla="*/ 346710 h 34671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5125" h="346710">
                <a:moveTo>
                  <a:pt x="0" y="0"/>
                </a:moveTo>
                <a:lnTo>
                  <a:pt x="364629" y="346210"/>
                </a:lnTo>
              </a:path>
            </a:pathLst>
          </a:custGeom>
          <a:noFill/>
          <a:ln w="38099">
            <a:solidFill>
              <a:srgbClr val="2C5BE3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1F497D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6651" name="object 32"/>
          <p:cNvSpPr>
            <a:spLocks/>
          </p:cNvSpPr>
          <p:nvPr/>
        </p:nvSpPr>
        <p:spPr bwMode="auto">
          <a:xfrm>
            <a:off x="5067300" y="5969000"/>
            <a:ext cx="495300" cy="431800"/>
          </a:xfrm>
          <a:custGeom>
            <a:avLst/>
            <a:gdLst>
              <a:gd name="T0" fmla="*/ 0 w 495300"/>
              <a:gd name="T1" fmla="*/ 215908 h 431800"/>
              <a:gd name="T2" fmla="*/ 7197 w 495300"/>
              <a:gd name="T3" fmla="*/ 164023 h 431800"/>
              <a:gd name="T4" fmla="*/ 27644 w 495300"/>
              <a:gd name="T5" fmla="*/ 116686 h 431800"/>
              <a:gd name="T6" fmla="*/ 59616 w 495300"/>
              <a:gd name="T7" fmla="*/ 75398 h 431800"/>
              <a:gd name="T8" fmla="*/ 101395 w 495300"/>
              <a:gd name="T9" fmla="*/ 41658 h 431800"/>
              <a:gd name="T10" fmla="*/ 151257 w 495300"/>
              <a:gd name="T11" fmla="*/ 16967 h 431800"/>
              <a:gd name="T12" fmla="*/ 188139 w 495300"/>
              <a:gd name="T13" fmla="*/ 6274 h 431800"/>
              <a:gd name="T14" fmla="*/ 227340 w 495300"/>
              <a:gd name="T15" fmla="*/ 715 h 431800"/>
              <a:gd name="T16" fmla="*/ 247649 w 495300"/>
              <a:gd name="T17" fmla="*/ 0 h 431800"/>
              <a:gd name="T18" fmla="*/ 267963 w 495300"/>
              <a:gd name="T19" fmla="*/ 715 h 431800"/>
              <a:gd name="T20" fmla="*/ 307169 w 495300"/>
              <a:gd name="T21" fmla="*/ 6274 h 431800"/>
              <a:gd name="T22" fmla="*/ 344055 w 495300"/>
              <a:gd name="T23" fmla="*/ 16967 h 431800"/>
              <a:gd name="T24" fmla="*/ 393917 w 495300"/>
              <a:gd name="T25" fmla="*/ 41658 h 431800"/>
              <a:gd name="T26" fmla="*/ 435693 w 495300"/>
              <a:gd name="T27" fmla="*/ 75398 h 431800"/>
              <a:gd name="T28" fmla="*/ 467661 w 495300"/>
              <a:gd name="T29" fmla="*/ 116686 h 431800"/>
              <a:gd name="T30" fmla="*/ 488103 w 495300"/>
              <a:gd name="T31" fmla="*/ 164023 h 431800"/>
              <a:gd name="T32" fmla="*/ 495299 w 495300"/>
              <a:gd name="T33" fmla="*/ 215908 h 431800"/>
              <a:gd name="T34" fmla="*/ 494479 w 495300"/>
              <a:gd name="T35" fmla="*/ 233615 h 431800"/>
              <a:gd name="T36" fmla="*/ 482676 w 495300"/>
              <a:gd name="T37" fmla="*/ 284149 h 431800"/>
              <a:gd name="T38" fmla="*/ 458201 w 495300"/>
              <a:gd name="T39" fmla="*/ 329635 h 431800"/>
              <a:gd name="T40" fmla="*/ 422772 w 495300"/>
              <a:gd name="T41" fmla="*/ 368571 h 431800"/>
              <a:gd name="T42" fmla="*/ 378110 w 495300"/>
              <a:gd name="T43" fmla="*/ 399459 h 431800"/>
              <a:gd name="T44" fmla="*/ 325934 w 495300"/>
              <a:gd name="T45" fmla="*/ 420797 h 431800"/>
              <a:gd name="T46" fmla="*/ 287825 w 495300"/>
              <a:gd name="T47" fmla="*/ 428978 h 431800"/>
              <a:gd name="T48" fmla="*/ 247649 w 495300"/>
              <a:gd name="T49" fmla="*/ 431804 h 431800"/>
              <a:gd name="T50" fmla="*/ 227340 w 495300"/>
              <a:gd name="T51" fmla="*/ 431088 h 431800"/>
              <a:gd name="T52" fmla="*/ 188139 w 495300"/>
              <a:gd name="T53" fmla="*/ 425529 h 431800"/>
              <a:gd name="T54" fmla="*/ 151257 w 495300"/>
              <a:gd name="T55" fmla="*/ 414838 h 431800"/>
              <a:gd name="T56" fmla="*/ 101395 w 495300"/>
              <a:gd name="T57" fmla="*/ 390150 h 431800"/>
              <a:gd name="T58" fmla="*/ 59616 w 495300"/>
              <a:gd name="T59" fmla="*/ 356412 h 431800"/>
              <a:gd name="T60" fmla="*/ 27644 w 495300"/>
              <a:gd name="T61" fmla="*/ 315126 h 431800"/>
              <a:gd name="T62" fmla="*/ 7197 w 495300"/>
              <a:gd name="T63" fmla="*/ 267791 h 431800"/>
              <a:gd name="T64" fmla="*/ 0 w 495300"/>
              <a:gd name="T65" fmla="*/ 215908 h 431800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495300"/>
              <a:gd name="T100" fmla="*/ 0 h 431800"/>
              <a:gd name="T101" fmla="*/ 495300 w 495300"/>
              <a:gd name="T102" fmla="*/ 431800 h 431800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495300" h="431800">
                <a:moveTo>
                  <a:pt x="0" y="215908"/>
                </a:moveTo>
                <a:lnTo>
                  <a:pt x="7197" y="164023"/>
                </a:lnTo>
                <a:lnTo>
                  <a:pt x="27644" y="116686"/>
                </a:lnTo>
                <a:lnTo>
                  <a:pt x="59616" y="75398"/>
                </a:lnTo>
                <a:lnTo>
                  <a:pt x="101395" y="41658"/>
                </a:lnTo>
                <a:lnTo>
                  <a:pt x="151257" y="16967"/>
                </a:lnTo>
                <a:lnTo>
                  <a:pt x="188139" y="6274"/>
                </a:lnTo>
                <a:lnTo>
                  <a:pt x="227340" y="715"/>
                </a:lnTo>
                <a:lnTo>
                  <a:pt x="247649" y="0"/>
                </a:lnTo>
                <a:lnTo>
                  <a:pt x="267963" y="715"/>
                </a:lnTo>
                <a:lnTo>
                  <a:pt x="307169" y="6274"/>
                </a:lnTo>
                <a:lnTo>
                  <a:pt x="344055" y="16967"/>
                </a:lnTo>
                <a:lnTo>
                  <a:pt x="393917" y="41658"/>
                </a:lnTo>
                <a:lnTo>
                  <a:pt x="435693" y="75398"/>
                </a:lnTo>
                <a:lnTo>
                  <a:pt x="467661" y="116686"/>
                </a:lnTo>
                <a:lnTo>
                  <a:pt x="488103" y="164023"/>
                </a:lnTo>
                <a:lnTo>
                  <a:pt x="495299" y="215908"/>
                </a:lnTo>
                <a:lnTo>
                  <a:pt x="494479" y="233615"/>
                </a:lnTo>
                <a:lnTo>
                  <a:pt x="482676" y="284149"/>
                </a:lnTo>
                <a:lnTo>
                  <a:pt x="458201" y="329635"/>
                </a:lnTo>
                <a:lnTo>
                  <a:pt x="422772" y="368571"/>
                </a:lnTo>
                <a:lnTo>
                  <a:pt x="378110" y="399459"/>
                </a:lnTo>
                <a:lnTo>
                  <a:pt x="325934" y="420797"/>
                </a:lnTo>
                <a:lnTo>
                  <a:pt x="287825" y="428978"/>
                </a:lnTo>
                <a:lnTo>
                  <a:pt x="247649" y="431804"/>
                </a:lnTo>
                <a:lnTo>
                  <a:pt x="227340" y="431088"/>
                </a:lnTo>
                <a:lnTo>
                  <a:pt x="188139" y="425529"/>
                </a:lnTo>
                <a:lnTo>
                  <a:pt x="151257" y="414838"/>
                </a:lnTo>
                <a:lnTo>
                  <a:pt x="101395" y="390150"/>
                </a:lnTo>
                <a:lnTo>
                  <a:pt x="59616" y="356412"/>
                </a:lnTo>
                <a:lnTo>
                  <a:pt x="27644" y="315126"/>
                </a:lnTo>
                <a:lnTo>
                  <a:pt x="7197" y="267791"/>
                </a:lnTo>
                <a:lnTo>
                  <a:pt x="0" y="215908"/>
                </a:lnTo>
                <a:close/>
              </a:path>
            </a:pathLst>
          </a:custGeom>
          <a:noFill/>
          <a:ln w="952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1F497D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6652" name="object 34"/>
          <p:cNvSpPr>
            <a:spLocks/>
          </p:cNvSpPr>
          <p:nvPr/>
        </p:nvSpPr>
        <p:spPr bwMode="auto">
          <a:xfrm>
            <a:off x="5715000" y="4397375"/>
            <a:ext cx="495300" cy="431800"/>
          </a:xfrm>
          <a:custGeom>
            <a:avLst/>
            <a:gdLst>
              <a:gd name="T0" fmla="*/ 0 w 495300"/>
              <a:gd name="T1" fmla="*/ 215908 h 431800"/>
              <a:gd name="T2" fmla="*/ 7197 w 495300"/>
              <a:gd name="T3" fmla="*/ 164019 h 431800"/>
              <a:gd name="T4" fmla="*/ 27644 w 495300"/>
              <a:gd name="T5" fmla="*/ 116681 h 431800"/>
              <a:gd name="T6" fmla="*/ 59616 w 495300"/>
              <a:gd name="T7" fmla="*/ 75393 h 431800"/>
              <a:gd name="T8" fmla="*/ 101395 w 495300"/>
              <a:gd name="T9" fmla="*/ 41654 h 431800"/>
              <a:gd name="T10" fmla="*/ 151257 w 495300"/>
              <a:gd name="T11" fmla="*/ 16965 h 431800"/>
              <a:gd name="T12" fmla="*/ 188139 w 495300"/>
              <a:gd name="T13" fmla="*/ 6274 h 431800"/>
              <a:gd name="T14" fmla="*/ 227340 w 495300"/>
              <a:gd name="T15" fmla="*/ 715 h 431800"/>
              <a:gd name="T16" fmla="*/ 247649 w 495300"/>
              <a:gd name="T17" fmla="*/ 0 h 431800"/>
              <a:gd name="T18" fmla="*/ 267963 w 495300"/>
              <a:gd name="T19" fmla="*/ 715 h 431800"/>
              <a:gd name="T20" fmla="*/ 307169 w 495300"/>
              <a:gd name="T21" fmla="*/ 6274 h 431800"/>
              <a:gd name="T22" fmla="*/ 344055 w 495300"/>
              <a:gd name="T23" fmla="*/ 16965 h 431800"/>
              <a:gd name="T24" fmla="*/ 393917 w 495300"/>
              <a:gd name="T25" fmla="*/ 41654 h 431800"/>
              <a:gd name="T26" fmla="*/ 435693 w 495300"/>
              <a:gd name="T27" fmla="*/ 75393 h 431800"/>
              <a:gd name="T28" fmla="*/ 467661 w 495300"/>
              <a:gd name="T29" fmla="*/ 116681 h 431800"/>
              <a:gd name="T30" fmla="*/ 488103 w 495300"/>
              <a:gd name="T31" fmla="*/ 164019 h 431800"/>
              <a:gd name="T32" fmla="*/ 495299 w 495300"/>
              <a:gd name="T33" fmla="*/ 215908 h 431800"/>
              <a:gd name="T34" fmla="*/ 494479 w 495300"/>
              <a:gd name="T35" fmla="*/ 233599 h 431800"/>
              <a:gd name="T36" fmla="*/ 482676 w 495300"/>
              <a:gd name="T37" fmla="*/ 284104 h 431800"/>
              <a:gd name="T38" fmla="*/ 458201 w 495300"/>
              <a:gd name="T39" fmla="*/ 329582 h 431800"/>
              <a:gd name="T40" fmla="*/ 422772 w 495300"/>
              <a:gd name="T41" fmla="*/ 368526 h 431800"/>
              <a:gd name="T42" fmla="*/ 378110 w 495300"/>
              <a:gd name="T43" fmla="*/ 399430 h 431800"/>
              <a:gd name="T44" fmla="*/ 325934 w 495300"/>
              <a:gd name="T45" fmla="*/ 420786 h 431800"/>
              <a:gd name="T46" fmla="*/ 287825 w 495300"/>
              <a:gd name="T47" fmla="*/ 428975 h 431800"/>
              <a:gd name="T48" fmla="*/ 247649 w 495300"/>
              <a:gd name="T49" fmla="*/ 431804 h 431800"/>
              <a:gd name="T50" fmla="*/ 227340 w 495300"/>
              <a:gd name="T51" fmla="*/ 431087 h 431800"/>
              <a:gd name="T52" fmla="*/ 188139 w 495300"/>
              <a:gd name="T53" fmla="*/ 425522 h 431800"/>
              <a:gd name="T54" fmla="*/ 151257 w 495300"/>
              <a:gd name="T55" fmla="*/ 414821 h 431800"/>
              <a:gd name="T56" fmla="*/ 101395 w 495300"/>
              <a:gd name="T57" fmla="*/ 390115 h 431800"/>
              <a:gd name="T58" fmla="*/ 59616 w 495300"/>
              <a:gd name="T59" fmla="*/ 356364 h 431800"/>
              <a:gd name="T60" fmla="*/ 27644 w 495300"/>
              <a:gd name="T61" fmla="*/ 315074 h 431800"/>
              <a:gd name="T62" fmla="*/ 7197 w 495300"/>
              <a:gd name="T63" fmla="*/ 267753 h 431800"/>
              <a:gd name="T64" fmla="*/ 0 w 495300"/>
              <a:gd name="T65" fmla="*/ 215908 h 431800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495300"/>
              <a:gd name="T100" fmla="*/ 0 h 431800"/>
              <a:gd name="T101" fmla="*/ 495300 w 495300"/>
              <a:gd name="T102" fmla="*/ 431800 h 431800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495300" h="431800">
                <a:moveTo>
                  <a:pt x="0" y="215908"/>
                </a:moveTo>
                <a:lnTo>
                  <a:pt x="7197" y="164019"/>
                </a:lnTo>
                <a:lnTo>
                  <a:pt x="27644" y="116681"/>
                </a:lnTo>
                <a:lnTo>
                  <a:pt x="59616" y="75393"/>
                </a:lnTo>
                <a:lnTo>
                  <a:pt x="101395" y="41654"/>
                </a:lnTo>
                <a:lnTo>
                  <a:pt x="151257" y="16965"/>
                </a:lnTo>
                <a:lnTo>
                  <a:pt x="188139" y="6274"/>
                </a:lnTo>
                <a:lnTo>
                  <a:pt x="227340" y="715"/>
                </a:lnTo>
                <a:lnTo>
                  <a:pt x="247649" y="0"/>
                </a:lnTo>
                <a:lnTo>
                  <a:pt x="267963" y="715"/>
                </a:lnTo>
                <a:lnTo>
                  <a:pt x="307169" y="6274"/>
                </a:lnTo>
                <a:lnTo>
                  <a:pt x="344055" y="16965"/>
                </a:lnTo>
                <a:lnTo>
                  <a:pt x="393917" y="41654"/>
                </a:lnTo>
                <a:lnTo>
                  <a:pt x="435693" y="75393"/>
                </a:lnTo>
                <a:lnTo>
                  <a:pt x="467661" y="116681"/>
                </a:lnTo>
                <a:lnTo>
                  <a:pt x="488103" y="164019"/>
                </a:lnTo>
                <a:lnTo>
                  <a:pt x="495299" y="215908"/>
                </a:lnTo>
                <a:lnTo>
                  <a:pt x="494479" y="233599"/>
                </a:lnTo>
                <a:lnTo>
                  <a:pt x="482676" y="284104"/>
                </a:lnTo>
                <a:lnTo>
                  <a:pt x="458201" y="329582"/>
                </a:lnTo>
                <a:lnTo>
                  <a:pt x="422772" y="368526"/>
                </a:lnTo>
                <a:lnTo>
                  <a:pt x="378110" y="399430"/>
                </a:lnTo>
                <a:lnTo>
                  <a:pt x="325934" y="420786"/>
                </a:lnTo>
                <a:lnTo>
                  <a:pt x="287825" y="428975"/>
                </a:lnTo>
                <a:lnTo>
                  <a:pt x="247649" y="431804"/>
                </a:lnTo>
                <a:lnTo>
                  <a:pt x="227340" y="431087"/>
                </a:lnTo>
                <a:lnTo>
                  <a:pt x="188139" y="425522"/>
                </a:lnTo>
                <a:lnTo>
                  <a:pt x="151257" y="414821"/>
                </a:lnTo>
                <a:lnTo>
                  <a:pt x="101395" y="390115"/>
                </a:lnTo>
                <a:lnTo>
                  <a:pt x="59616" y="356364"/>
                </a:lnTo>
                <a:lnTo>
                  <a:pt x="27644" y="315074"/>
                </a:lnTo>
                <a:lnTo>
                  <a:pt x="7197" y="267753"/>
                </a:lnTo>
                <a:lnTo>
                  <a:pt x="0" y="215908"/>
                </a:lnTo>
                <a:close/>
              </a:path>
            </a:pathLst>
          </a:custGeom>
          <a:noFill/>
          <a:ln w="952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1F497D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6653" name="object 36"/>
          <p:cNvSpPr>
            <a:spLocks/>
          </p:cNvSpPr>
          <p:nvPr/>
        </p:nvSpPr>
        <p:spPr bwMode="auto">
          <a:xfrm>
            <a:off x="6248400" y="5689600"/>
            <a:ext cx="495300" cy="431800"/>
          </a:xfrm>
          <a:custGeom>
            <a:avLst/>
            <a:gdLst>
              <a:gd name="T0" fmla="*/ 0 w 495300"/>
              <a:gd name="T1" fmla="*/ 215895 h 431800"/>
              <a:gd name="T2" fmla="*/ 7197 w 495300"/>
              <a:gd name="T3" fmla="*/ 164012 h 431800"/>
              <a:gd name="T4" fmla="*/ 27644 w 495300"/>
              <a:gd name="T5" fmla="*/ 116677 h 431800"/>
              <a:gd name="T6" fmla="*/ 59616 w 495300"/>
              <a:gd name="T7" fmla="*/ 75391 h 431800"/>
              <a:gd name="T8" fmla="*/ 101395 w 495300"/>
              <a:gd name="T9" fmla="*/ 41654 h 431800"/>
              <a:gd name="T10" fmla="*/ 151257 w 495300"/>
              <a:gd name="T11" fmla="*/ 16965 h 431800"/>
              <a:gd name="T12" fmla="*/ 188139 w 495300"/>
              <a:gd name="T13" fmla="*/ 6274 h 431800"/>
              <a:gd name="T14" fmla="*/ 227340 w 495300"/>
              <a:gd name="T15" fmla="*/ 715 h 431800"/>
              <a:gd name="T16" fmla="*/ 247649 w 495300"/>
              <a:gd name="T17" fmla="*/ 0 h 431800"/>
              <a:gd name="T18" fmla="*/ 267963 w 495300"/>
              <a:gd name="T19" fmla="*/ 715 h 431800"/>
              <a:gd name="T20" fmla="*/ 307169 w 495300"/>
              <a:gd name="T21" fmla="*/ 6274 h 431800"/>
              <a:gd name="T22" fmla="*/ 344055 w 495300"/>
              <a:gd name="T23" fmla="*/ 16965 h 431800"/>
              <a:gd name="T24" fmla="*/ 393917 w 495300"/>
              <a:gd name="T25" fmla="*/ 41654 h 431800"/>
              <a:gd name="T26" fmla="*/ 435693 w 495300"/>
              <a:gd name="T27" fmla="*/ 75391 h 431800"/>
              <a:gd name="T28" fmla="*/ 467661 w 495300"/>
              <a:gd name="T29" fmla="*/ 116677 h 431800"/>
              <a:gd name="T30" fmla="*/ 488103 w 495300"/>
              <a:gd name="T31" fmla="*/ 164012 h 431800"/>
              <a:gd name="T32" fmla="*/ 495299 w 495300"/>
              <a:gd name="T33" fmla="*/ 215895 h 431800"/>
              <a:gd name="T34" fmla="*/ 494479 w 495300"/>
              <a:gd name="T35" fmla="*/ 233603 h 431800"/>
              <a:gd name="T36" fmla="*/ 482676 w 495300"/>
              <a:gd name="T37" fmla="*/ 284137 h 431800"/>
              <a:gd name="T38" fmla="*/ 458201 w 495300"/>
              <a:gd name="T39" fmla="*/ 329622 h 431800"/>
              <a:gd name="T40" fmla="*/ 422772 w 495300"/>
              <a:gd name="T41" fmla="*/ 368559 h 431800"/>
              <a:gd name="T42" fmla="*/ 378110 w 495300"/>
              <a:gd name="T43" fmla="*/ 399446 h 431800"/>
              <a:gd name="T44" fmla="*/ 325934 w 495300"/>
              <a:gd name="T45" fmla="*/ 420785 h 431800"/>
              <a:gd name="T46" fmla="*/ 287825 w 495300"/>
              <a:gd name="T47" fmla="*/ 428966 h 431800"/>
              <a:gd name="T48" fmla="*/ 247649 w 495300"/>
              <a:gd name="T49" fmla="*/ 431791 h 431800"/>
              <a:gd name="T50" fmla="*/ 227340 w 495300"/>
              <a:gd name="T51" fmla="*/ 431076 h 431800"/>
              <a:gd name="T52" fmla="*/ 188139 w 495300"/>
              <a:gd name="T53" fmla="*/ 425517 h 431800"/>
              <a:gd name="T54" fmla="*/ 151257 w 495300"/>
              <a:gd name="T55" fmla="*/ 414826 h 431800"/>
              <a:gd name="T56" fmla="*/ 101395 w 495300"/>
              <a:gd name="T57" fmla="*/ 390137 h 431800"/>
              <a:gd name="T58" fmla="*/ 59616 w 495300"/>
              <a:gd name="T59" fmla="*/ 356400 h 431800"/>
              <a:gd name="T60" fmla="*/ 27644 w 495300"/>
              <a:gd name="T61" fmla="*/ 315114 h 431800"/>
              <a:gd name="T62" fmla="*/ 7197 w 495300"/>
              <a:gd name="T63" fmla="*/ 267779 h 431800"/>
              <a:gd name="T64" fmla="*/ 0 w 495300"/>
              <a:gd name="T65" fmla="*/ 215895 h 431800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495300"/>
              <a:gd name="T100" fmla="*/ 0 h 431800"/>
              <a:gd name="T101" fmla="*/ 495300 w 495300"/>
              <a:gd name="T102" fmla="*/ 431800 h 431800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495300" h="431800">
                <a:moveTo>
                  <a:pt x="0" y="215895"/>
                </a:moveTo>
                <a:lnTo>
                  <a:pt x="7197" y="164012"/>
                </a:lnTo>
                <a:lnTo>
                  <a:pt x="27644" y="116677"/>
                </a:lnTo>
                <a:lnTo>
                  <a:pt x="59616" y="75391"/>
                </a:lnTo>
                <a:lnTo>
                  <a:pt x="101395" y="41654"/>
                </a:lnTo>
                <a:lnTo>
                  <a:pt x="151257" y="16965"/>
                </a:lnTo>
                <a:lnTo>
                  <a:pt x="188139" y="6274"/>
                </a:lnTo>
                <a:lnTo>
                  <a:pt x="227340" y="715"/>
                </a:lnTo>
                <a:lnTo>
                  <a:pt x="247649" y="0"/>
                </a:lnTo>
                <a:lnTo>
                  <a:pt x="267963" y="715"/>
                </a:lnTo>
                <a:lnTo>
                  <a:pt x="307169" y="6274"/>
                </a:lnTo>
                <a:lnTo>
                  <a:pt x="344055" y="16965"/>
                </a:lnTo>
                <a:lnTo>
                  <a:pt x="393917" y="41654"/>
                </a:lnTo>
                <a:lnTo>
                  <a:pt x="435693" y="75391"/>
                </a:lnTo>
                <a:lnTo>
                  <a:pt x="467661" y="116677"/>
                </a:lnTo>
                <a:lnTo>
                  <a:pt x="488103" y="164012"/>
                </a:lnTo>
                <a:lnTo>
                  <a:pt x="495299" y="215895"/>
                </a:lnTo>
                <a:lnTo>
                  <a:pt x="494479" y="233603"/>
                </a:lnTo>
                <a:lnTo>
                  <a:pt x="482676" y="284137"/>
                </a:lnTo>
                <a:lnTo>
                  <a:pt x="458201" y="329622"/>
                </a:lnTo>
                <a:lnTo>
                  <a:pt x="422772" y="368559"/>
                </a:lnTo>
                <a:lnTo>
                  <a:pt x="378110" y="399446"/>
                </a:lnTo>
                <a:lnTo>
                  <a:pt x="325934" y="420785"/>
                </a:lnTo>
                <a:lnTo>
                  <a:pt x="287825" y="428966"/>
                </a:lnTo>
                <a:lnTo>
                  <a:pt x="247649" y="431791"/>
                </a:lnTo>
                <a:lnTo>
                  <a:pt x="227340" y="431076"/>
                </a:lnTo>
                <a:lnTo>
                  <a:pt x="188139" y="425517"/>
                </a:lnTo>
                <a:lnTo>
                  <a:pt x="151257" y="414826"/>
                </a:lnTo>
                <a:lnTo>
                  <a:pt x="101395" y="390137"/>
                </a:lnTo>
                <a:lnTo>
                  <a:pt x="59616" y="356400"/>
                </a:lnTo>
                <a:lnTo>
                  <a:pt x="27644" y="315114"/>
                </a:lnTo>
                <a:lnTo>
                  <a:pt x="7197" y="267779"/>
                </a:lnTo>
                <a:lnTo>
                  <a:pt x="0" y="215895"/>
                </a:lnTo>
                <a:close/>
              </a:path>
            </a:pathLst>
          </a:custGeom>
          <a:noFill/>
          <a:ln w="952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1F497D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6654" name="object 37"/>
          <p:cNvSpPr>
            <a:spLocks noChangeArrowheads="1"/>
          </p:cNvSpPr>
          <p:nvPr/>
        </p:nvSpPr>
        <p:spPr bwMode="auto">
          <a:xfrm>
            <a:off x="6086475" y="3910013"/>
            <a:ext cx="1084263" cy="633412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it-IT">
              <a:solidFill>
                <a:prstClr val="black"/>
              </a:solidFill>
              <a:latin typeface="Calibri" charset="0"/>
              <a:ea typeface="ＭＳ Ｐゴシック" charset="0"/>
              <a:cs typeface="Arial" charset="0"/>
            </a:endParaRPr>
          </a:p>
        </p:txBody>
      </p:sp>
      <p:sp>
        <p:nvSpPr>
          <p:cNvPr id="26655" name="object 38"/>
          <p:cNvSpPr>
            <a:spLocks/>
          </p:cNvSpPr>
          <p:nvPr/>
        </p:nvSpPr>
        <p:spPr bwMode="auto">
          <a:xfrm>
            <a:off x="6137275" y="3946525"/>
            <a:ext cx="981075" cy="514350"/>
          </a:xfrm>
          <a:custGeom>
            <a:avLst/>
            <a:gdLst>
              <a:gd name="T0" fmla="*/ 0 w 981075"/>
              <a:gd name="T1" fmla="*/ 514349 h 514350"/>
              <a:gd name="T2" fmla="*/ 980572 w 981075"/>
              <a:gd name="T3" fmla="*/ 0 h 514350"/>
              <a:gd name="T4" fmla="*/ 0 60000 65536"/>
              <a:gd name="T5" fmla="*/ 0 60000 65536"/>
              <a:gd name="T6" fmla="*/ 0 w 981075"/>
              <a:gd name="T7" fmla="*/ 0 h 514350"/>
              <a:gd name="T8" fmla="*/ 981075 w 981075"/>
              <a:gd name="T9" fmla="*/ 514350 h 51435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981075" h="514350">
                <a:moveTo>
                  <a:pt x="0" y="514349"/>
                </a:moveTo>
                <a:lnTo>
                  <a:pt x="980572" y="0"/>
                </a:lnTo>
              </a:path>
            </a:pathLst>
          </a:custGeom>
          <a:noFill/>
          <a:ln w="38099">
            <a:solidFill>
              <a:srgbClr val="2C5BE3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1F497D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6656" name="object 39"/>
          <p:cNvSpPr>
            <a:spLocks/>
          </p:cNvSpPr>
          <p:nvPr/>
        </p:nvSpPr>
        <p:spPr bwMode="auto">
          <a:xfrm>
            <a:off x="5562600" y="5905500"/>
            <a:ext cx="685800" cy="279400"/>
          </a:xfrm>
          <a:custGeom>
            <a:avLst/>
            <a:gdLst>
              <a:gd name="T0" fmla="*/ 0 w 685800"/>
              <a:gd name="T1" fmla="*/ 279404 h 279400"/>
              <a:gd name="T2" fmla="*/ 685799 w 685800"/>
              <a:gd name="T3" fmla="*/ 0 h 279400"/>
              <a:gd name="T4" fmla="*/ 0 60000 65536"/>
              <a:gd name="T5" fmla="*/ 0 60000 65536"/>
              <a:gd name="T6" fmla="*/ 0 w 685800"/>
              <a:gd name="T7" fmla="*/ 0 h 279400"/>
              <a:gd name="T8" fmla="*/ 685800 w 685800"/>
              <a:gd name="T9" fmla="*/ 279400 h 2794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85800" h="279400">
                <a:moveTo>
                  <a:pt x="0" y="279404"/>
                </a:moveTo>
                <a:lnTo>
                  <a:pt x="685799" y="0"/>
                </a:lnTo>
              </a:path>
            </a:pathLst>
          </a:custGeom>
          <a:noFill/>
          <a:ln w="1904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1F497D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6657" name="object 40"/>
          <p:cNvSpPr>
            <a:spLocks/>
          </p:cNvSpPr>
          <p:nvPr/>
        </p:nvSpPr>
        <p:spPr bwMode="auto">
          <a:xfrm>
            <a:off x="6137275" y="4765675"/>
            <a:ext cx="358775" cy="923925"/>
          </a:xfrm>
          <a:custGeom>
            <a:avLst/>
            <a:gdLst>
              <a:gd name="T0" fmla="*/ 0 w 358775"/>
              <a:gd name="T1" fmla="*/ 0 h 923289"/>
              <a:gd name="T2" fmla="*/ 358261 w 358775"/>
              <a:gd name="T3" fmla="*/ 925840 h 923289"/>
              <a:gd name="T4" fmla="*/ 0 60000 65536"/>
              <a:gd name="T5" fmla="*/ 0 60000 65536"/>
              <a:gd name="T6" fmla="*/ 0 w 358775"/>
              <a:gd name="T7" fmla="*/ 0 h 923289"/>
              <a:gd name="T8" fmla="*/ 358775 w 358775"/>
              <a:gd name="T9" fmla="*/ 923289 h 92328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58775" h="923289">
                <a:moveTo>
                  <a:pt x="0" y="0"/>
                </a:moveTo>
                <a:lnTo>
                  <a:pt x="358261" y="923294"/>
                </a:lnTo>
              </a:path>
            </a:pathLst>
          </a:custGeom>
          <a:noFill/>
          <a:ln w="1904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1F497D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6658" name="object 41"/>
          <p:cNvSpPr>
            <a:spLocks/>
          </p:cNvSpPr>
          <p:nvPr/>
        </p:nvSpPr>
        <p:spPr bwMode="auto">
          <a:xfrm>
            <a:off x="5089525" y="5349875"/>
            <a:ext cx="225425" cy="619125"/>
          </a:xfrm>
          <a:custGeom>
            <a:avLst/>
            <a:gdLst>
              <a:gd name="T0" fmla="*/ 0 w 225425"/>
              <a:gd name="T1" fmla="*/ 0 h 619125"/>
              <a:gd name="T2" fmla="*/ 224911 w 225425"/>
              <a:gd name="T3" fmla="*/ 618743 h 619125"/>
              <a:gd name="T4" fmla="*/ 0 60000 65536"/>
              <a:gd name="T5" fmla="*/ 0 60000 65536"/>
              <a:gd name="T6" fmla="*/ 0 w 225425"/>
              <a:gd name="T7" fmla="*/ 0 h 619125"/>
              <a:gd name="T8" fmla="*/ 225425 w 225425"/>
              <a:gd name="T9" fmla="*/ 619125 h 6191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25425" h="619125">
                <a:moveTo>
                  <a:pt x="0" y="0"/>
                </a:moveTo>
                <a:lnTo>
                  <a:pt x="224911" y="618743"/>
                </a:lnTo>
              </a:path>
            </a:pathLst>
          </a:custGeom>
          <a:noFill/>
          <a:ln w="1904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1F497D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6659" name="object 42"/>
          <p:cNvSpPr>
            <a:spLocks/>
          </p:cNvSpPr>
          <p:nvPr/>
        </p:nvSpPr>
        <p:spPr bwMode="auto">
          <a:xfrm>
            <a:off x="5089525" y="4765675"/>
            <a:ext cx="698500" cy="279400"/>
          </a:xfrm>
          <a:custGeom>
            <a:avLst/>
            <a:gdLst>
              <a:gd name="T0" fmla="*/ 0 w 697864"/>
              <a:gd name="T1" fmla="*/ 281060 h 278764"/>
              <a:gd name="T2" fmla="*/ 700019 w 697864"/>
              <a:gd name="T3" fmla="*/ 0 h 278764"/>
              <a:gd name="T4" fmla="*/ 0 60000 65536"/>
              <a:gd name="T5" fmla="*/ 0 60000 65536"/>
              <a:gd name="T6" fmla="*/ 0 w 697864"/>
              <a:gd name="T7" fmla="*/ 0 h 278764"/>
              <a:gd name="T8" fmla="*/ 697864 w 697864"/>
              <a:gd name="T9" fmla="*/ 278764 h 27876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97864" h="278764">
                <a:moveTo>
                  <a:pt x="0" y="278510"/>
                </a:moveTo>
                <a:lnTo>
                  <a:pt x="697473" y="0"/>
                </a:lnTo>
              </a:path>
            </a:pathLst>
          </a:custGeom>
          <a:noFill/>
          <a:ln w="1904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1F497D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6660" name="object 43"/>
          <p:cNvSpPr>
            <a:spLocks noChangeArrowheads="1"/>
          </p:cNvSpPr>
          <p:nvPr/>
        </p:nvSpPr>
        <p:spPr bwMode="auto">
          <a:xfrm>
            <a:off x="6611938" y="6027738"/>
            <a:ext cx="565150" cy="692150"/>
          </a:xfrm>
          <a:prstGeom prst="rect">
            <a:avLst/>
          </a:prstGeom>
          <a:blipFill dpi="0" rotWithShape="1">
            <a:blip r:embed="rId9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it-IT">
              <a:solidFill>
                <a:prstClr val="black"/>
              </a:solidFill>
              <a:latin typeface="Calibri" charset="0"/>
              <a:ea typeface="ＭＳ Ｐゴシック" charset="0"/>
              <a:cs typeface="Arial" charset="0"/>
            </a:endParaRPr>
          </a:p>
        </p:txBody>
      </p:sp>
      <p:sp>
        <p:nvSpPr>
          <p:cNvPr id="26661" name="object 44"/>
          <p:cNvSpPr>
            <a:spLocks/>
          </p:cNvSpPr>
          <p:nvPr/>
        </p:nvSpPr>
        <p:spPr bwMode="auto">
          <a:xfrm>
            <a:off x="6670675" y="6057900"/>
            <a:ext cx="447675" cy="584200"/>
          </a:xfrm>
          <a:custGeom>
            <a:avLst/>
            <a:gdLst>
              <a:gd name="T0" fmla="*/ 0 w 447675"/>
              <a:gd name="T1" fmla="*/ 0 h 584200"/>
              <a:gd name="T2" fmla="*/ 447172 w 447675"/>
              <a:gd name="T3" fmla="*/ 583941 h 584200"/>
              <a:gd name="T4" fmla="*/ 0 60000 65536"/>
              <a:gd name="T5" fmla="*/ 0 60000 65536"/>
              <a:gd name="T6" fmla="*/ 0 w 447675"/>
              <a:gd name="T7" fmla="*/ 0 h 584200"/>
              <a:gd name="T8" fmla="*/ 447675 w 447675"/>
              <a:gd name="T9" fmla="*/ 584200 h 5842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47675" h="584200">
                <a:moveTo>
                  <a:pt x="0" y="0"/>
                </a:moveTo>
                <a:lnTo>
                  <a:pt x="447172" y="583941"/>
                </a:lnTo>
              </a:path>
            </a:pathLst>
          </a:custGeom>
          <a:noFill/>
          <a:ln w="38099">
            <a:solidFill>
              <a:srgbClr val="2C5BE3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1F497D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6662" name="object 45"/>
          <p:cNvSpPr>
            <a:spLocks noChangeArrowheads="1"/>
          </p:cNvSpPr>
          <p:nvPr/>
        </p:nvSpPr>
        <p:spPr bwMode="auto">
          <a:xfrm>
            <a:off x="5438775" y="6300788"/>
            <a:ext cx="750888" cy="423862"/>
          </a:xfrm>
          <a:prstGeom prst="rect">
            <a:avLst/>
          </a:prstGeom>
          <a:blipFill dpi="0" rotWithShape="1">
            <a:blip r:embed="rId10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it-IT">
              <a:solidFill>
                <a:prstClr val="black"/>
              </a:solidFill>
              <a:latin typeface="Calibri" charset="0"/>
              <a:ea typeface="ＭＳ Ｐゴシック" charset="0"/>
              <a:cs typeface="Arial" charset="0"/>
            </a:endParaRPr>
          </a:p>
        </p:txBody>
      </p:sp>
      <p:sp>
        <p:nvSpPr>
          <p:cNvPr id="26663" name="object 46"/>
          <p:cNvSpPr>
            <a:spLocks/>
          </p:cNvSpPr>
          <p:nvPr/>
        </p:nvSpPr>
        <p:spPr bwMode="auto">
          <a:xfrm>
            <a:off x="5489575" y="6337300"/>
            <a:ext cx="647700" cy="304800"/>
          </a:xfrm>
          <a:custGeom>
            <a:avLst/>
            <a:gdLst>
              <a:gd name="T0" fmla="*/ 0 w 647700"/>
              <a:gd name="T1" fmla="*/ 0 h 304800"/>
              <a:gd name="T2" fmla="*/ 647699 w 647700"/>
              <a:gd name="T3" fmla="*/ 304537 h 304800"/>
              <a:gd name="T4" fmla="*/ 0 60000 65536"/>
              <a:gd name="T5" fmla="*/ 0 60000 65536"/>
              <a:gd name="T6" fmla="*/ 0 w 647700"/>
              <a:gd name="T7" fmla="*/ 0 h 304800"/>
              <a:gd name="T8" fmla="*/ 647700 w 647700"/>
              <a:gd name="T9" fmla="*/ 304800 h 3048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47700" h="304800">
                <a:moveTo>
                  <a:pt x="0" y="0"/>
                </a:moveTo>
                <a:lnTo>
                  <a:pt x="647699" y="304537"/>
                </a:lnTo>
              </a:path>
            </a:pathLst>
          </a:custGeom>
          <a:noFill/>
          <a:ln w="38099">
            <a:solidFill>
              <a:srgbClr val="2C5BE3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1F497D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6664" name="object 47"/>
          <p:cNvSpPr>
            <a:spLocks noChangeArrowheads="1"/>
          </p:cNvSpPr>
          <p:nvPr/>
        </p:nvSpPr>
        <p:spPr bwMode="auto">
          <a:xfrm>
            <a:off x="6618288" y="5376863"/>
            <a:ext cx="704850" cy="458787"/>
          </a:xfrm>
          <a:prstGeom prst="rect">
            <a:avLst/>
          </a:prstGeom>
          <a:blipFill dpi="0" rotWithShape="1">
            <a:blip r:embed="rId11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it-IT">
              <a:solidFill>
                <a:prstClr val="black"/>
              </a:solidFill>
              <a:latin typeface="Calibri" charset="0"/>
              <a:ea typeface="ＭＳ Ｐゴシック" charset="0"/>
              <a:cs typeface="Arial" charset="0"/>
            </a:endParaRPr>
          </a:p>
        </p:txBody>
      </p:sp>
      <p:sp>
        <p:nvSpPr>
          <p:cNvPr id="26665" name="object 48"/>
          <p:cNvSpPr>
            <a:spLocks/>
          </p:cNvSpPr>
          <p:nvPr/>
        </p:nvSpPr>
        <p:spPr bwMode="auto">
          <a:xfrm>
            <a:off x="6670675" y="5413375"/>
            <a:ext cx="600075" cy="339725"/>
          </a:xfrm>
          <a:custGeom>
            <a:avLst/>
            <a:gdLst>
              <a:gd name="T0" fmla="*/ 0 w 600075"/>
              <a:gd name="T1" fmla="*/ 339339 h 339725"/>
              <a:gd name="T2" fmla="*/ 599572 w 600075"/>
              <a:gd name="T3" fmla="*/ 0 h 339725"/>
              <a:gd name="T4" fmla="*/ 0 60000 65536"/>
              <a:gd name="T5" fmla="*/ 0 60000 65536"/>
              <a:gd name="T6" fmla="*/ 0 w 600075"/>
              <a:gd name="T7" fmla="*/ 0 h 339725"/>
              <a:gd name="T8" fmla="*/ 600075 w 600075"/>
              <a:gd name="T9" fmla="*/ 339725 h 3397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00075" h="339725">
                <a:moveTo>
                  <a:pt x="0" y="339339"/>
                </a:moveTo>
                <a:lnTo>
                  <a:pt x="599572" y="0"/>
                </a:lnTo>
              </a:path>
            </a:pathLst>
          </a:custGeom>
          <a:noFill/>
          <a:ln w="38099">
            <a:solidFill>
              <a:srgbClr val="2C5BE3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1F497D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6666" name="object 49"/>
          <p:cNvSpPr>
            <a:spLocks noChangeArrowheads="1"/>
          </p:cNvSpPr>
          <p:nvPr/>
        </p:nvSpPr>
        <p:spPr bwMode="auto">
          <a:xfrm>
            <a:off x="1919288" y="5260975"/>
            <a:ext cx="715962" cy="560388"/>
          </a:xfrm>
          <a:prstGeom prst="rect">
            <a:avLst/>
          </a:prstGeom>
          <a:blipFill dpi="0" rotWithShape="1">
            <a:blip r:embed="rId1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it-IT">
              <a:solidFill>
                <a:prstClr val="black"/>
              </a:solidFill>
              <a:latin typeface="Calibri" charset="0"/>
              <a:ea typeface="ＭＳ Ｐゴシック" charset="0"/>
              <a:cs typeface="Arial" charset="0"/>
            </a:endParaRPr>
          </a:p>
        </p:txBody>
      </p:sp>
      <p:sp>
        <p:nvSpPr>
          <p:cNvPr id="26667" name="object 50"/>
          <p:cNvSpPr>
            <a:spLocks/>
          </p:cNvSpPr>
          <p:nvPr/>
        </p:nvSpPr>
        <p:spPr bwMode="auto">
          <a:xfrm>
            <a:off x="1971675" y="5295900"/>
            <a:ext cx="609600" cy="444500"/>
          </a:xfrm>
          <a:custGeom>
            <a:avLst/>
            <a:gdLst>
              <a:gd name="T0" fmla="*/ 0 w 608964"/>
              <a:gd name="T1" fmla="*/ 443983 h 444500"/>
              <a:gd name="T2" fmla="*/ 611122 w 608964"/>
              <a:gd name="T3" fmla="*/ 0 h 444500"/>
              <a:gd name="T4" fmla="*/ 0 60000 65536"/>
              <a:gd name="T5" fmla="*/ 0 60000 65536"/>
              <a:gd name="T6" fmla="*/ 0 w 608964"/>
              <a:gd name="T7" fmla="*/ 0 h 444500"/>
              <a:gd name="T8" fmla="*/ 608964 w 608964"/>
              <a:gd name="T9" fmla="*/ 444500 h 4445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08964" h="444500">
                <a:moveTo>
                  <a:pt x="0" y="443983"/>
                </a:moveTo>
                <a:lnTo>
                  <a:pt x="608575" y="0"/>
                </a:lnTo>
              </a:path>
            </a:pathLst>
          </a:custGeom>
          <a:noFill/>
          <a:ln w="38099">
            <a:solidFill>
              <a:srgbClr val="2C5BE3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1F497D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6668" name="object 51"/>
          <p:cNvSpPr>
            <a:spLocks noChangeArrowheads="1"/>
          </p:cNvSpPr>
          <p:nvPr/>
        </p:nvSpPr>
        <p:spPr bwMode="auto">
          <a:xfrm>
            <a:off x="4368800" y="6300788"/>
            <a:ext cx="820738" cy="423862"/>
          </a:xfrm>
          <a:prstGeom prst="rect">
            <a:avLst/>
          </a:prstGeom>
          <a:blipFill dpi="0" rotWithShape="1">
            <a:blip r:embed="rId1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it-IT">
              <a:solidFill>
                <a:prstClr val="black"/>
              </a:solidFill>
              <a:latin typeface="Calibri" charset="0"/>
              <a:ea typeface="ＭＳ Ｐゴシック" charset="0"/>
              <a:cs typeface="Arial" charset="0"/>
            </a:endParaRPr>
          </a:p>
        </p:txBody>
      </p:sp>
      <p:sp>
        <p:nvSpPr>
          <p:cNvPr id="26669" name="object 52"/>
          <p:cNvSpPr>
            <a:spLocks/>
          </p:cNvSpPr>
          <p:nvPr/>
        </p:nvSpPr>
        <p:spPr bwMode="auto">
          <a:xfrm>
            <a:off x="4419600" y="6337300"/>
            <a:ext cx="720725" cy="304800"/>
          </a:xfrm>
          <a:custGeom>
            <a:avLst/>
            <a:gdLst>
              <a:gd name="T0" fmla="*/ 720211 w 720725"/>
              <a:gd name="T1" fmla="*/ 0 h 304800"/>
              <a:gd name="T2" fmla="*/ 0 w 720725"/>
              <a:gd name="T3" fmla="*/ 304537 h 304800"/>
              <a:gd name="T4" fmla="*/ 0 60000 65536"/>
              <a:gd name="T5" fmla="*/ 0 60000 65536"/>
              <a:gd name="T6" fmla="*/ 0 w 720725"/>
              <a:gd name="T7" fmla="*/ 0 h 304800"/>
              <a:gd name="T8" fmla="*/ 720725 w 720725"/>
              <a:gd name="T9" fmla="*/ 304800 h 3048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20725" h="304800">
                <a:moveTo>
                  <a:pt x="720211" y="0"/>
                </a:moveTo>
                <a:lnTo>
                  <a:pt x="0" y="304537"/>
                </a:lnTo>
              </a:path>
            </a:pathLst>
          </a:custGeom>
          <a:noFill/>
          <a:ln w="38099">
            <a:solidFill>
              <a:srgbClr val="2C5BE3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1F497D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5653" name="object 54"/>
          <p:cNvSpPr>
            <a:spLocks noChangeArrowheads="1"/>
          </p:cNvSpPr>
          <p:nvPr/>
        </p:nvSpPr>
        <p:spPr bwMode="auto">
          <a:xfrm>
            <a:off x="3863975" y="1506538"/>
            <a:ext cx="1758950" cy="1624012"/>
          </a:xfrm>
          <a:prstGeom prst="rect">
            <a:avLst/>
          </a:prstGeom>
          <a:blipFill dpi="0" rotWithShape="1">
            <a:blip r:embed="rId1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it-IT">
              <a:solidFill>
                <a:prstClr val="black"/>
              </a:solidFill>
              <a:latin typeface="Calibri" charset="0"/>
              <a:ea typeface="ＭＳ Ｐゴシック" charset="0"/>
              <a:cs typeface="Arial" charset="0"/>
            </a:endParaRPr>
          </a:p>
        </p:txBody>
      </p:sp>
      <p:sp>
        <p:nvSpPr>
          <p:cNvPr id="25655" name="object 56"/>
          <p:cNvSpPr>
            <a:spLocks/>
          </p:cNvSpPr>
          <p:nvPr/>
        </p:nvSpPr>
        <p:spPr bwMode="auto">
          <a:xfrm>
            <a:off x="3924300" y="1549400"/>
            <a:ext cx="1638300" cy="1498600"/>
          </a:xfrm>
          <a:custGeom>
            <a:avLst/>
            <a:gdLst>
              <a:gd name="T0" fmla="*/ 2715 w 1638300"/>
              <a:gd name="T1" fmla="*/ 687874 h 1498600"/>
              <a:gd name="T2" fmla="*/ 23807 w 1638300"/>
              <a:gd name="T3" fmla="*/ 569273 h 1498600"/>
              <a:gd name="T4" fmla="*/ 64375 w 1638300"/>
              <a:gd name="T5" fmla="*/ 457681 h 1498600"/>
              <a:gd name="T6" fmla="*/ 122732 w 1638300"/>
              <a:gd name="T7" fmla="*/ 354642 h 1498600"/>
              <a:gd name="T8" fmla="*/ 197190 w 1638300"/>
              <a:gd name="T9" fmla="*/ 261700 h 1498600"/>
              <a:gd name="T10" fmla="*/ 286064 w 1638300"/>
              <a:gd name="T11" fmla="*/ 180398 h 1498600"/>
              <a:gd name="T12" fmla="*/ 387665 w 1638300"/>
              <a:gd name="T13" fmla="*/ 112282 h 1498600"/>
              <a:gd name="T14" fmla="*/ 500308 w 1638300"/>
              <a:gd name="T15" fmla="*/ 58895 h 1498600"/>
              <a:gd name="T16" fmla="*/ 622305 w 1638300"/>
              <a:gd name="T17" fmla="*/ 21781 h 1498600"/>
              <a:gd name="T18" fmla="*/ 751969 w 1638300"/>
              <a:gd name="T19" fmla="*/ 2484 h 1498600"/>
              <a:gd name="T20" fmla="*/ 886330 w 1638300"/>
              <a:gd name="T21" fmla="*/ 2484 h 1498600"/>
              <a:gd name="T22" fmla="*/ 1015994 w 1638300"/>
              <a:gd name="T23" fmla="*/ 21781 h 1498600"/>
              <a:gd name="T24" fmla="*/ 1137991 w 1638300"/>
              <a:gd name="T25" fmla="*/ 58895 h 1498600"/>
              <a:gd name="T26" fmla="*/ 1250634 w 1638300"/>
              <a:gd name="T27" fmla="*/ 112282 h 1498600"/>
              <a:gd name="T28" fmla="*/ 1352235 w 1638300"/>
              <a:gd name="T29" fmla="*/ 180398 h 1498600"/>
              <a:gd name="T30" fmla="*/ 1441109 w 1638300"/>
              <a:gd name="T31" fmla="*/ 261700 h 1498600"/>
              <a:gd name="T32" fmla="*/ 1515567 w 1638300"/>
              <a:gd name="T33" fmla="*/ 354642 h 1498600"/>
              <a:gd name="T34" fmla="*/ 1573924 w 1638300"/>
              <a:gd name="T35" fmla="*/ 457681 h 1498600"/>
              <a:gd name="T36" fmla="*/ 1614492 w 1638300"/>
              <a:gd name="T37" fmla="*/ 569273 h 1498600"/>
              <a:gd name="T38" fmla="*/ 1635584 w 1638300"/>
              <a:gd name="T39" fmla="*/ 687874 h 1498600"/>
              <a:gd name="T40" fmla="*/ 1635584 w 1638300"/>
              <a:gd name="T41" fmla="*/ 810766 h 1498600"/>
              <a:gd name="T42" fmla="*/ 1614492 w 1638300"/>
              <a:gd name="T43" fmla="*/ 929365 h 1498600"/>
              <a:gd name="T44" fmla="*/ 1573924 w 1638300"/>
              <a:gd name="T45" fmla="*/ 1040954 h 1498600"/>
              <a:gd name="T46" fmla="*/ 1515567 w 1638300"/>
              <a:gd name="T47" fmla="*/ 1143989 h 1498600"/>
              <a:gd name="T48" fmla="*/ 1441109 w 1638300"/>
              <a:gd name="T49" fmla="*/ 1236927 h 1498600"/>
              <a:gd name="T50" fmla="*/ 1352235 w 1638300"/>
              <a:gd name="T51" fmla="*/ 1318224 h 1498600"/>
              <a:gd name="T52" fmla="*/ 1250634 w 1638300"/>
              <a:gd name="T53" fmla="*/ 1386336 h 1498600"/>
              <a:gd name="T54" fmla="*/ 1137991 w 1638300"/>
              <a:gd name="T55" fmla="*/ 1439719 h 1498600"/>
              <a:gd name="T56" fmla="*/ 1015994 w 1638300"/>
              <a:gd name="T57" fmla="*/ 1476830 h 1498600"/>
              <a:gd name="T58" fmla="*/ 886330 w 1638300"/>
              <a:gd name="T59" fmla="*/ 1496125 h 1498600"/>
              <a:gd name="T60" fmla="*/ 751969 w 1638300"/>
              <a:gd name="T61" fmla="*/ 1496125 h 1498600"/>
              <a:gd name="T62" fmla="*/ 622305 w 1638300"/>
              <a:gd name="T63" fmla="*/ 1476830 h 1498600"/>
              <a:gd name="T64" fmla="*/ 500308 w 1638300"/>
              <a:gd name="T65" fmla="*/ 1439719 h 1498600"/>
              <a:gd name="T66" fmla="*/ 387665 w 1638300"/>
              <a:gd name="T67" fmla="*/ 1386336 h 1498600"/>
              <a:gd name="T68" fmla="*/ 286064 w 1638300"/>
              <a:gd name="T69" fmla="*/ 1318224 h 1498600"/>
              <a:gd name="T70" fmla="*/ 197190 w 1638300"/>
              <a:gd name="T71" fmla="*/ 1236927 h 1498600"/>
              <a:gd name="T72" fmla="*/ 122732 w 1638300"/>
              <a:gd name="T73" fmla="*/ 1143989 h 1498600"/>
              <a:gd name="T74" fmla="*/ 64375 w 1638300"/>
              <a:gd name="T75" fmla="*/ 1040954 h 1498600"/>
              <a:gd name="T76" fmla="*/ 23807 w 1638300"/>
              <a:gd name="T77" fmla="*/ 929365 h 1498600"/>
              <a:gd name="T78" fmla="*/ 2715 w 1638300"/>
              <a:gd name="T79" fmla="*/ 810766 h 1498600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w 1638300"/>
              <a:gd name="T121" fmla="*/ 0 h 1498600"/>
              <a:gd name="T122" fmla="*/ 1638300 w 1638300"/>
              <a:gd name="T123" fmla="*/ 1498600 h 1498600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T120" t="T121" r="T122" b="T123"/>
            <a:pathLst>
              <a:path w="1638300" h="1498600">
                <a:moveTo>
                  <a:pt x="0" y="749320"/>
                </a:moveTo>
                <a:lnTo>
                  <a:pt x="2715" y="687874"/>
                </a:lnTo>
                <a:lnTo>
                  <a:pt x="10721" y="627794"/>
                </a:lnTo>
                <a:lnTo>
                  <a:pt x="23807" y="569273"/>
                </a:lnTo>
                <a:lnTo>
                  <a:pt x="41762" y="512504"/>
                </a:lnTo>
                <a:lnTo>
                  <a:pt x="64375" y="457681"/>
                </a:lnTo>
                <a:lnTo>
                  <a:pt x="91435" y="404996"/>
                </a:lnTo>
                <a:lnTo>
                  <a:pt x="122732" y="354642"/>
                </a:lnTo>
                <a:lnTo>
                  <a:pt x="158054" y="306812"/>
                </a:lnTo>
                <a:lnTo>
                  <a:pt x="197190" y="261700"/>
                </a:lnTo>
                <a:lnTo>
                  <a:pt x="239930" y="219497"/>
                </a:lnTo>
                <a:lnTo>
                  <a:pt x="286064" y="180398"/>
                </a:lnTo>
                <a:lnTo>
                  <a:pt x="335379" y="144596"/>
                </a:lnTo>
                <a:lnTo>
                  <a:pt x="387665" y="112282"/>
                </a:lnTo>
                <a:lnTo>
                  <a:pt x="442712" y="83651"/>
                </a:lnTo>
                <a:lnTo>
                  <a:pt x="500308" y="58895"/>
                </a:lnTo>
                <a:lnTo>
                  <a:pt x="560242" y="38207"/>
                </a:lnTo>
                <a:lnTo>
                  <a:pt x="622305" y="21781"/>
                </a:lnTo>
                <a:lnTo>
                  <a:pt x="686284" y="9809"/>
                </a:lnTo>
                <a:lnTo>
                  <a:pt x="751969" y="2484"/>
                </a:lnTo>
                <a:lnTo>
                  <a:pt x="819149" y="0"/>
                </a:lnTo>
                <a:lnTo>
                  <a:pt x="886330" y="2484"/>
                </a:lnTo>
                <a:lnTo>
                  <a:pt x="952015" y="9809"/>
                </a:lnTo>
                <a:lnTo>
                  <a:pt x="1015994" y="21781"/>
                </a:lnTo>
                <a:lnTo>
                  <a:pt x="1078057" y="38207"/>
                </a:lnTo>
                <a:lnTo>
                  <a:pt x="1137991" y="58895"/>
                </a:lnTo>
                <a:lnTo>
                  <a:pt x="1195587" y="83651"/>
                </a:lnTo>
                <a:lnTo>
                  <a:pt x="1250634" y="112282"/>
                </a:lnTo>
                <a:lnTo>
                  <a:pt x="1302920" y="144596"/>
                </a:lnTo>
                <a:lnTo>
                  <a:pt x="1352235" y="180398"/>
                </a:lnTo>
                <a:lnTo>
                  <a:pt x="1398369" y="219497"/>
                </a:lnTo>
                <a:lnTo>
                  <a:pt x="1441109" y="261700"/>
                </a:lnTo>
                <a:lnTo>
                  <a:pt x="1480245" y="306812"/>
                </a:lnTo>
                <a:lnTo>
                  <a:pt x="1515567" y="354642"/>
                </a:lnTo>
                <a:lnTo>
                  <a:pt x="1546864" y="404996"/>
                </a:lnTo>
                <a:lnTo>
                  <a:pt x="1573924" y="457681"/>
                </a:lnTo>
                <a:lnTo>
                  <a:pt x="1596537" y="512504"/>
                </a:lnTo>
                <a:lnTo>
                  <a:pt x="1614492" y="569273"/>
                </a:lnTo>
                <a:lnTo>
                  <a:pt x="1627578" y="627794"/>
                </a:lnTo>
                <a:lnTo>
                  <a:pt x="1635584" y="687874"/>
                </a:lnTo>
                <a:lnTo>
                  <a:pt x="1638299" y="749320"/>
                </a:lnTo>
                <a:lnTo>
                  <a:pt x="1635584" y="810766"/>
                </a:lnTo>
                <a:lnTo>
                  <a:pt x="1627578" y="870845"/>
                </a:lnTo>
                <a:lnTo>
                  <a:pt x="1614492" y="929365"/>
                </a:lnTo>
                <a:lnTo>
                  <a:pt x="1596537" y="986132"/>
                </a:lnTo>
                <a:lnTo>
                  <a:pt x="1573924" y="1040954"/>
                </a:lnTo>
                <a:lnTo>
                  <a:pt x="1546864" y="1093637"/>
                </a:lnTo>
                <a:lnTo>
                  <a:pt x="1515567" y="1143989"/>
                </a:lnTo>
                <a:lnTo>
                  <a:pt x="1480245" y="1191817"/>
                </a:lnTo>
                <a:lnTo>
                  <a:pt x="1441109" y="1236927"/>
                </a:lnTo>
                <a:lnTo>
                  <a:pt x="1398369" y="1279127"/>
                </a:lnTo>
                <a:lnTo>
                  <a:pt x="1352235" y="1318224"/>
                </a:lnTo>
                <a:lnTo>
                  <a:pt x="1302920" y="1354024"/>
                </a:lnTo>
                <a:lnTo>
                  <a:pt x="1250634" y="1386336"/>
                </a:lnTo>
                <a:lnTo>
                  <a:pt x="1195587" y="1414965"/>
                </a:lnTo>
                <a:lnTo>
                  <a:pt x="1137991" y="1439719"/>
                </a:lnTo>
                <a:lnTo>
                  <a:pt x="1078057" y="1460405"/>
                </a:lnTo>
                <a:lnTo>
                  <a:pt x="1015994" y="1476830"/>
                </a:lnTo>
                <a:lnTo>
                  <a:pt x="952015" y="1488801"/>
                </a:lnTo>
                <a:lnTo>
                  <a:pt x="886330" y="1496125"/>
                </a:lnTo>
                <a:lnTo>
                  <a:pt x="819149" y="1498610"/>
                </a:lnTo>
                <a:lnTo>
                  <a:pt x="751969" y="1496125"/>
                </a:lnTo>
                <a:lnTo>
                  <a:pt x="686284" y="1488801"/>
                </a:lnTo>
                <a:lnTo>
                  <a:pt x="622305" y="1476830"/>
                </a:lnTo>
                <a:lnTo>
                  <a:pt x="560242" y="1460405"/>
                </a:lnTo>
                <a:lnTo>
                  <a:pt x="500308" y="1439719"/>
                </a:lnTo>
                <a:lnTo>
                  <a:pt x="442712" y="1414965"/>
                </a:lnTo>
                <a:lnTo>
                  <a:pt x="387665" y="1386336"/>
                </a:lnTo>
                <a:lnTo>
                  <a:pt x="335379" y="1354024"/>
                </a:lnTo>
                <a:lnTo>
                  <a:pt x="286064" y="1318224"/>
                </a:lnTo>
                <a:lnTo>
                  <a:pt x="239930" y="1279127"/>
                </a:lnTo>
                <a:lnTo>
                  <a:pt x="197190" y="1236927"/>
                </a:lnTo>
                <a:lnTo>
                  <a:pt x="158054" y="1191817"/>
                </a:lnTo>
                <a:lnTo>
                  <a:pt x="122732" y="1143989"/>
                </a:lnTo>
                <a:lnTo>
                  <a:pt x="91435" y="1093637"/>
                </a:lnTo>
                <a:lnTo>
                  <a:pt x="64375" y="1040954"/>
                </a:lnTo>
                <a:lnTo>
                  <a:pt x="41762" y="986132"/>
                </a:lnTo>
                <a:lnTo>
                  <a:pt x="23807" y="929365"/>
                </a:lnTo>
                <a:lnTo>
                  <a:pt x="10721" y="870845"/>
                </a:lnTo>
                <a:lnTo>
                  <a:pt x="2715" y="810766"/>
                </a:lnTo>
                <a:lnTo>
                  <a:pt x="0" y="749320"/>
                </a:lnTo>
                <a:close/>
              </a:path>
            </a:pathLst>
          </a:custGeom>
          <a:noFill/>
          <a:ln w="38099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1F497D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5656" name="object 57"/>
          <p:cNvSpPr>
            <a:spLocks noChangeArrowheads="1"/>
          </p:cNvSpPr>
          <p:nvPr/>
        </p:nvSpPr>
        <p:spPr bwMode="auto">
          <a:xfrm>
            <a:off x="5105400" y="1209675"/>
            <a:ext cx="514350" cy="569913"/>
          </a:xfrm>
          <a:prstGeom prst="rect">
            <a:avLst/>
          </a:prstGeom>
          <a:blipFill dpi="0" rotWithShape="1">
            <a:blip r:embed="rId1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it-IT">
              <a:solidFill>
                <a:prstClr val="black"/>
              </a:solidFill>
              <a:latin typeface="Calibri" charset="0"/>
              <a:ea typeface="ＭＳ Ｐゴシック" charset="0"/>
              <a:cs typeface="Arial" charset="0"/>
            </a:endParaRPr>
          </a:p>
        </p:txBody>
      </p:sp>
      <p:sp>
        <p:nvSpPr>
          <p:cNvPr id="25657" name="object 58"/>
          <p:cNvSpPr>
            <a:spLocks/>
          </p:cNvSpPr>
          <p:nvPr/>
        </p:nvSpPr>
        <p:spPr bwMode="auto">
          <a:xfrm>
            <a:off x="5162550" y="1241425"/>
            <a:ext cx="400050" cy="460375"/>
          </a:xfrm>
          <a:custGeom>
            <a:avLst/>
            <a:gdLst>
              <a:gd name="T0" fmla="*/ 0 w 400050"/>
              <a:gd name="T1" fmla="*/ 460247 h 460375"/>
              <a:gd name="T2" fmla="*/ 400049 w 400050"/>
              <a:gd name="T3" fmla="*/ 0 h 460375"/>
              <a:gd name="T4" fmla="*/ 0 60000 65536"/>
              <a:gd name="T5" fmla="*/ 0 60000 65536"/>
              <a:gd name="T6" fmla="*/ 0 w 400050"/>
              <a:gd name="T7" fmla="*/ 0 h 460375"/>
              <a:gd name="T8" fmla="*/ 400050 w 400050"/>
              <a:gd name="T9" fmla="*/ 460375 h 46037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00050" h="460375">
                <a:moveTo>
                  <a:pt x="0" y="460247"/>
                </a:moveTo>
                <a:lnTo>
                  <a:pt x="400049" y="0"/>
                </a:lnTo>
              </a:path>
            </a:pathLst>
          </a:custGeom>
          <a:noFill/>
          <a:ln w="38099">
            <a:solidFill>
              <a:srgbClr val="2C5BE3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1F497D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5658" name="object 59"/>
          <p:cNvSpPr>
            <a:spLocks noChangeArrowheads="1"/>
          </p:cNvSpPr>
          <p:nvPr/>
        </p:nvSpPr>
        <p:spPr bwMode="auto">
          <a:xfrm>
            <a:off x="4678363" y="990600"/>
            <a:ext cx="127000" cy="625475"/>
          </a:xfrm>
          <a:prstGeom prst="rect">
            <a:avLst/>
          </a:prstGeom>
          <a:blipFill dpi="0" rotWithShape="1">
            <a:blip r:embed="rId16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it-IT">
              <a:solidFill>
                <a:prstClr val="black"/>
              </a:solidFill>
              <a:latin typeface="Calibri" charset="0"/>
              <a:ea typeface="ＭＳ Ｐゴシック" charset="0"/>
              <a:cs typeface="Arial" charset="0"/>
            </a:endParaRPr>
          </a:p>
        </p:txBody>
      </p:sp>
      <p:sp>
        <p:nvSpPr>
          <p:cNvPr id="25659" name="object 60"/>
          <p:cNvSpPr>
            <a:spLocks/>
          </p:cNvSpPr>
          <p:nvPr/>
        </p:nvSpPr>
        <p:spPr bwMode="auto">
          <a:xfrm>
            <a:off x="4740275" y="1009650"/>
            <a:ext cx="3175" cy="539750"/>
          </a:xfrm>
          <a:custGeom>
            <a:avLst/>
            <a:gdLst>
              <a:gd name="T0" fmla="*/ 1778 w 3810"/>
              <a:gd name="T1" fmla="*/ 539495 h 539750"/>
              <a:gd name="T2" fmla="*/ 0 w 3810"/>
              <a:gd name="T3" fmla="*/ 0 h 539750"/>
              <a:gd name="T4" fmla="*/ 0 60000 65536"/>
              <a:gd name="T5" fmla="*/ 0 60000 65536"/>
              <a:gd name="T6" fmla="*/ 0 w 3810"/>
              <a:gd name="T7" fmla="*/ 0 h 539750"/>
              <a:gd name="T8" fmla="*/ 3810 w 3810"/>
              <a:gd name="T9" fmla="*/ 539750 h 53975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810" h="539750">
                <a:moveTo>
                  <a:pt x="3688" y="539495"/>
                </a:moveTo>
                <a:lnTo>
                  <a:pt x="0" y="0"/>
                </a:lnTo>
              </a:path>
            </a:pathLst>
          </a:custGeom>
          <a:noFill/>
          <a:ln w="38099">
            <a:solidFill>
              <a:srgbClr val="2C5BE3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1F497D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5660" name="object 61"/>
          <p:cNvSpPr>
            <a:spLocks noChangeArrowheads="1"/>
          </p:cNvSpPr>
          <p:nvPr/>
        </p:nvSpPr>
        <p:spPr bwMode="auto">
          <a:xfrm>
            <a:off x="5435600" y="1628775"/>
            <a:ext cx="638175" cy="498475"/>
          </a:xfrm>
          <a:prstGeom prst="rect">
            <a:avLst/>
          </a:prstGeom>
          <a:blipFill dpi="0" rotWithShape="1">
            <a:blip r:embed="rId17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it-IT">
              <a:solidFill>
                <a:prstClr val="black"/>
              </a:solidFill>
              <a:latin typeface="Calibri" charset="0"/>
              <a:ea typeface="ＭＳ Ｐゴシック" charset="0"/>
              <a:cs typeface="Arial" charset="0"/>
            </a:endParaRPr>
          </a:p>
        </p:txBody>
      </p:sp>
      <p:sp>
        <p:nvSpPr>
          <p:cNvPr id="25661" name="object 62"/>
          <p:cNvSpPr>
            <a:spLocks/>
          </p:cNvSpPr>
          <p:nvPr/>
        </p:nvSpPr>
        <p:spPr bwMode="auto">
          <a:xfrm>
            <a:off x="5489575" y="1663700"/>
            <a:ext cx="530225" cy="382588"/>
          </a:xfrm>
          <a:custGeom>
            <a:avLst/>
            <a:gdLst>
              <a:gd name="T0" fmla="*/ 0 w 530225"/>
              <a:gd name="T1" fmla="*/ 381258 h 382905"/>
              <a:gd name="T2" fmla="*/ 529711 w 530225"/>
              <a:gd name="T3" fmla="*/ 0 h 382905"/>
              <a:gd name="T4" fmla="*/ 0 60000 65536"/>
              <a:gd name="T5" fmla="*/ 0 60000 65536"/>
              <a:gd name="T6" fmla="*/ 0 w 530225"/>
              <a:gd name="T7" fmla="*/ 0 h 382905"/>
              <a:gd name="T8" fmla="*/ 530225 w 530225"/>
              <a:gd name="T9" fmla="*/ 382905 h 38290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30225" h="382905">
                <a:moveTo>
                  <a:pt x="0" y="382523"/>
                </a:moveTo>
                <a:lnTo>
                  <a:pt x="529711" y="0"/>
                </a:lnTo>
              </a:path>
            </a:pathLst>
          </a:custGeom>
          <a:noFill/>
          <a:ln w="38099">
            <a:solidFill>
              <a:srgbClr val="2C5BE3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1F497D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5662" name="object 63"/>
          <p:cNvSpPr>
            <a:spLocks noChangeArrowheads="1"/>
          </p:cNvSpPr>
          <p:nvPr/>
        </p:nvSpPr>
        <p:spPr bwMode="auto">
          <a:xfrm>
            <a:off x="5502275" y="2274888"/>
            <a:ext cx="677863" cy="123825"/>
          </a:xfrm>
          <a:prstGeom prst="rect">
            <a:avLst/>
          </a:prstGeom>
          <a:blipFill dpi="0" rotWithShape="1">
            <a:blip r:embed="rId18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it-IT">
              <a:solidFill>
                <a:prstClr val="black"/>
              </a:solidFill>
              <a:latin typeface="Calibri" charset="0"/>
              <a:ea typeface="ＭＳ Ｐゴシック" charset="0"/>
              <a:cs typeface="Arial" charset="0"/>
            </a:endParaRPr>
          </a:p>
        </p:txBody>
      </p:sp>
      <p:sp>
        <p:nvSpPr>
          <p:cNvPr id="25663" name="object 64"/>
          <p:cNvSpPr>
            <a:spLocks/>
          </p:cNvSpPr>
          <p:nvPr/>
        </p:nvSpPr>
        <p:spPr bwMode="auto">
          <a:xfrm>
            <a:off x="5545138" y="2314575"/>
            <a:ext cx="593725" cy="0"/>
          </a:xfrm>
          <a:custGeom>
            <a:avLst/>
            <a:gdLst>
              <a:gd name="T0" fmla="*/ 0 w 593725"/>
              <a:gd name="T1" fmla="*/ 593232 w 593725"/>
              <a:gd name="T2" fmla="*/ 0 60000 65536"/>
              <a:gd name="T3" fmla="*/ 0 60000 65536"/>
              <a:gd name="T4" fmla="*/ 0 w 593725"/>
              <a:gd name="T5" fmla="*/ 593725 w 59372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593725">
                <a:moveTo>
                  <a:pt x="0" y="0"/>
                </a:moveTo>
                <a:lnTo>
                  <a:pt x="593232" y="0"/>
                </a:lnTo>
              </a:path>
            </a:pathLst>
          </a:custGeom>
          <a:noFill/>
          <a:ln w="38099">
            <a:solidFill>
              <a:srgbClr val="2C5BE3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1F497D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5664" name="object 65"/>
          <p:cNvSpPr>
            <a:spLocks noChangeArrowheads="1"/>
          </p:cNvSpPr>
          <p:nvPr/>
        </p:nvSpPr>
        <p:spPr bwMode="auto">
          <a:xfrm>
            <a:off x="3759200" y="1211263"/>
            <a:ext cx="463550" cy="635000"/>
          </a:xfrm>
          <a:prstGeom prst="rect">
            <a:avLst/>
          </a:prstGeom>
          <a:blipFill dpi="0" rotWithShape="1">
            <a:blip r:embed="rId19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it-IT">
              <a:solidFill>
                <a:prstClr val="black"/>
              </a:solidFill>
              <a:latin typeface="Calibri" charset="0"/>
              <a:ea typeface="ＭＳ Ｐゴシック" charset="0"/>
              <a:cs typeface="Arial" charset="0"/>
            </a:endParaRPr>
          </a:p>
        </p:txBody>
      </p:sp>
      <p:sp>
        <p:nvSpPr>
          <p:cNvPr id="25665" name="object 66"/>
          <p:cNvSpPr>
            <a:spLocks/>
          </p:cNvSpPr>
          <p:nvPr/>
        </p:nvSpPr>
        <p:spPr bwMode="auto">
          <a:xfrm>
            <a:off x="3817938" y="1241425"/>
            <a:ext cx="346075" cy="527050"/>
          </a:xfrm>
          <a:custGeom>
            <a:avLst/>
            <a:gdLst>
              <a:gd name="T0" fmla="*/ 343935 w 346710"/>
              <a:gd name="T1" fmla="*/ 524769 h 527685"/>
              <a:gd name="T2" fmla="*/ 0 w 346710"/>
              <a:gd name="T3" fmla="*/ 0 h 527685"/>
              <a:gd name="T4" fmla="*/ 0 60000 65536"/>
              <a:gd name="T5" fmla="*/ 0 60000 65536"/>
              <a:gd name="T6" fmla="*/ 0 w 346710"/>
              <a:gd name="T7" fmla="*/ 0 h 527685"/>
              <a:gd name="T8" fmla="*/ 346710 w 346710"/>
              <a:gd name="T9" fmla="*/ 527685 h 52768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6710" h="527685">
                <a:moveTo>
                  <a:pt x="346466" y="527303"/>
                </a:moveTo>
                <a:lnTo>
                  <a:pt x="0" y="0"/>
                </a:lnTo>
              </a:path>
            </a:pathLst>
          </a:custGeom>
          <a:noFill/>
          <a:ln w="38099">
            <a:solidFill>
              <a:srgbClr val="2C5BE3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1F497D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5666" name="object 67"/>
          <p:cNvSpPr>
            <a:spLocks noChangeArrowheads="1"/>
          </p:cNvSpPr>
          <p:nvPr/>
        </p:nvSpPr>
        <p:spPr bwMode="auto">
          <a:xfrm>
            <a:off x="3286125" y="1731963"/>
            <a:ext cx="747713" cy="396875"/>
          </a:xfrm>
          <a:prstGeom prst="rect">
            <a:avLst/>
          </a:prstGeom>
          <a:blipFill dpi="0" rotWithShape="1">
            <a:blip r:embed="rId20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it-IT">
              <a:solidFill>
                <a:prstClr val="black"/>
              </a:solidFill>
              <a:latin typeface="Calibri" charset="0"/>
              <a:ea typeface="ＭＳ Ｐゴシック" charset="0"/>
              <a:cs typeface="Arial" charset="0"/>
            </a:endParaRPr>
          </a:p>
        </p:txBody>
      </p:sp>
      <p:sp>
        <p:nvSpPr>
          <p:cNvPr id="25667" name="object 68"/>
          <p:cNvSpPr>
            <a:spLocks/>
          </p:cNvSpPr>
          <p:nvPr/>
        </p:nvSpPr>
        <p:spPr bwMode="auto">
          <a:xfrm>
            <a:off x="3336925" y="1768475"/>
            <a:ext cx="647700" cy="277813"/>
          </a:xfrm>
          <a:custGeom>
            <a:avLst/>
            <a:gdLst>
              <a:gd name="T0" fmla="*/ 647699 w 647700"/>
              <a:gd name="T1" fmla="*/ 278645 h 277494"/>
              <a:gd name="T2" fmla="*/ 0 w 647700"/>
              <a:gd name="T3" fmla="*/ 0 h 277494"/>
              <a:gd name="T4" fmla="*/ 0 60000 65536"/>
              <a:gd name="T5" fmla="*/ 0 60000 65536"/>
              <a:gd name="T6" fmla="*/ 0 w 647700"/>
              <a:gd name="T7" fmla="*/ 0 h 277494"/>
              <a:gd name="T8" fmla="*/ 647700 w 647700"/>
              <a:gd name="T9" fmla="*/ 277494 h 27749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47700" h="277494">
                <a:moveTo>
                  <a:pt x="647699" y="277367"/>
                </a:moveTo>
                <a:lnTo>
                  <a:pt x="0" y="0"/>
                </a:lnTo>
              </a:path>
            </a:pathLst>
          </a:custGeom>
          <a:noFill/>
          <a:ln w="38099">
            <a:solidFill>
              <a:srgbClr val="2C5BE3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1F497D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5668" name="object 69"/>
          <p:cNvSpPr>
            <a:spLocks noChangeArrowheads="1"/>
          </p:cNvSpPr>
          <p:nvPr/>
        </p:nvSpPr>
        <p:spPr bwMode="auto">
          <a:xfrm>
            <a:off x="3319463" y="2274888"/>
            <a:ext cx="677862" cy="123825"/>
          </a:xfrm>
          <a:prstGeom prst="rect">
            <a:avLst/>
          </a:prstGeom>
          <a:blipFill dpi="0" rotWithShape="1">
            <a:blip r:embed="rId18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it-IT">
              <a:solidFill>
                <a:prstClr val="black"/>
              </a:solidFill>
              <a:latin typeface="Calibri" charset="0"/>
              <a:ea typeface="ＭＳ Ｐゴシック" charset="0"/>
              <a:cs typeface="Arial" charset="0"/>
            </a:endParaRPr>
          </a:p>
        </p:txBody>
      </p:sp>
      <p:sp>
        <p:nvSpPr>
          <p:cNvPr id="25669" name="object 70"/>
          <p:cNvSpPr>
            <a:spLocks/>
          </p:cNvSpPr>
          <p:nvPr/>
        </p:nvSpPr>
        <p:spPr bwMode="auto">
          <a:xfrm>
            <a:off x="3362325" y="2314575"/>
            <a:ext cx="593725" cy="0"/>
          </a:xfrm>
          <a:custGeom>
            <a:avLst/>
            <a:gdLst>
              <a:gd name="T0" fmla="*/ 0 w 593725"/>
              <a:gd name="T1" fmla="*/ 593201 w 593725"/>
              <a:gd name="T2" fmla="*/ 0 60000 65536"/>
              <a:gd name="T3" fmla="*/ 0 60000 65536"/>
              <a:gd name="T4" fmla="*/ 0 w 593725"/>
              <a:gd name="T5" fmla="*/ 593725 w 59372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593725">
                <a:moveTo>
                  <a:pt x="0" y="0"/>
                </a:moveTo>
                <a:lnTo>
                  <a:pt x="593201" y="0"/>
                </a:lnTo>
              </a:path>
            </a:pathLst>
          </a:custGeom>
          <a:noFill/>
          <a:ln w="38099">
            <a:solidFill>
              <a:srgbClr val="2C5BE3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1F497D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5670" name="object 71"/>
          <p:cNvSpPr>
            <a:spLocks noChangeArrowheads="1"/>
          </p:cNvSpPr>
          <p:nvPr/>
        </p:nvSpPr>
        <p:spPr bwMode="auto">
          <a:xfrm>
            <a:off x="4673600" y="3028950"/>
            <a:ext cx="128588" cy="623888"/>
          </a:xfrm>
          <a:prstGeom prst="rect">
            <a:avLst/>
          </a:prstGeom>
          <a:blipFill dpi="0" rotWithShape="1">
            <a:blip r:embed="rId21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it-IT">
              <a:solidFill>
                <a:prstClr val="black"/>
              </a:solidFill>
              <a:latin typeface="Calibri" charset="0"/>
              <a:ea typeface="ＭＳ Ｐゴシック" charset="0"/>
              <a:cs typeface="Arial" charset="0"/>
            </a:endParaRPr>
          </a:p>
        </p:txBody>
      </p:sp>
      <p:sp>
        <p:nvSpPr>
          <p:cNvPr id="25671" name="object 72"/>
          <p:cNvSpPr>
            <a:spLocks/>
          </p:cNvSpPr>
          <p:nvPr/>
        </p:nvSpPr>
        <p:spPr bwMode="auto">
          <a:xfrm>
            <a:off x="4735513" y="3048000"/>
            <a:ext cx="4762" cy="539750"/>
          </a:xfrm>
          <a:custGeom>
            <a:avLst/>
            <a:gdLst>
              <a:gd name="T0" fmla="*/ 9002 w 3810"/>
              <a:gd name="T1" fmla="*/ 539495 h 539750"/>
              <a:gd name="T2" fmla="*/ 0 w 3810"/>
              <a:gd name="T3" fmla="*/ 0 h 539750"/>
              <a:gd name="T4" fmla="*/ 0 60000 65536"/>
              <a:gd name="T5" fmla="*/ 0 60000 65536"/>
              <a:gd name="T6" fmla="*/ 0 w 3810"/>
              <a:gd name="T7" fmla="*/ 0 h 539750"/>
              <a:gd name="T8" fmla="*/ 3810 w 3810"/>
              <a:gd name="T9" fmla="*/ 539750 h 53975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810" h="539750">
                <a:moveTo>
                  <a:pt x="3688" y="539495"/>
                </a:moveTo>
                <a:lnTo>
                  <a:pt x="0" y="0"/>
                </a:lnTo>
              </a:path>
            </a:pathLst>
          </a:custGeom>
          <a:noFill/>
          <a:ln w="38099">
            <a:solidFill>
              <a:srgbClr val="2C5BE3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1F497D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5672" name="object 73"/>
          <p:cNvSpPr>
            <a:spLocks noChangeArrowheads="1"/>
          </p:cNvSpPr>
          <p:nvPr/>
        </p:nvSpPr>
        <p:spPr bwMode="auto">
          <a:xfrm>
            <a:off x="5324475" y="2713038"/>
            <a:ext cx="635000" cy="417512"/>
          </a:xfrm>
          <a:prstGeom prst="rect">
            <a:avLst/>
          </a:prstGeom>
          <a:blipFill dpi="0" rotWithShape="1">
            <a:blip r:embed="rId2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it-IT">
              <a:solidFill>
                <a:prstClr val="black"/>
              </a:solidFill>
              <a:latin typeface="Calibri" charset="0"/>
              <a:ea typeface="ＭＳ Ｐゴシック" charset="0"/>
              <a:cs typeface="Arial" charset="0"/>
            </a:endParaRPr>
          </a:p>
        </p:txBody>
      </p:sp>
      <p:sp>
        <p:nvSpPr>
          <p:cNvPr id="25673" name="object 74"/>
          <p:cNvSpPr>
            <a:spLocks/>
          </p:cNvSpPr>
          <p:nvPr/>
        </p:nvSpPr>
        <p:spPr bwMode="auto">
          <a:xfrm>
            <a:off x="5376863" y="2749550"/>
            <a:ext cx="530225" cy="298450"/>
          </a:xfrm>
          <a:custGeom>
            <a:avLst/>
            <a:gdLst>
              <a:gd name="T0" fmla="*/ 0 w 530225"/>
              <a:gd name="T1" fmla="*/ 0 h 299085"/>
              <a:gd name="T2" fmla="*/ 529711 w 530225"/>
              <a:gd name="T3" fmla="*/ 296175 h 299085"/>
              <a:gd name="T4" fmla="*/ 0 60000 65536"/>
              <a:gd name="T5" fmla="*/ 0 60000 65536"/>
              <a:gd name="T6" fmla="*/ 0 w 530225"/>
              <a:gd name="T7" fmla="*/ 0 h 299085"/>
              <a:gd name="T8" fmla="*/ 530225 w 530225"/>
              <a:gd name="T9" fmla="*/ 299085 h 29908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30225" h="299085">
                <a:moveTo>
                  <a:pt x="0" y="0"/>
                </a:moveTo>
                <a:lnTo>
                  <a:pt x="529711" y="298703"/>
                </a:lnTo>
              </a:path>
            </a:pathLst>
          </a:custGeom>
          <a:noFill/>
          <a:ln w="38099">
            <a:solidFill>
              <a:srgbClr val="2C5BE3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1F497D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5674" name="object 75"/>
          <p:cNvSpPr>
            <a:spLocks noChangeArrowheads="1"/>
          </p:cNvSpPr>
          <p:nvPr/>
        </p:nvSpPr>
        <p:spPr bwMode="auto">
          <a:xfrm>
            <a:off x="5029200" y="2913063"/>
            <a:ext cx="407988" cy="628650"/>
          </a:xfrm>
          <a:prstGeom prst="rect">
            <a:avLst/>
          </a:prstGeom>
          <a:blipFill dpi="0" rotWithShape="1">
            <a:blip r:embed="rId2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it-IT">
              <a:solidFill>
                <a:prstClr val="black"/>
              </a:solidFill>
              <a:latin typeface="Calibri" charset="0"/>
              <a:ea typeface="ＭＳ Ｐゴシック" charset="0"/>
              <a:cs typeface="Arial" charset="0"/>
            </a:endParaRPr>
          </a:p>
        </p:txBody>
      </p:sp>
      <p:sp>
        <p:nvSpPr>
          <p:cNvPr id="25675" name="object 76"/>
          <p:cNvSpPr>
            <a:spLocks/>
          </p:cNvSpPr>
          <p:nvPr/>
        </p:nvSpPr>
        <p:spPr bwMode="auto">
          <a:xfrm>
            <a:off x="5089525" y="2940050"/>
            <a:ext cx="288925" cy="527050"/>
          </a:xfrm>
          <a:custGeom>
            <a:avLst/>
            <a:gdLst>
              <a:gd name="T0" fmla="*/ 0 w 288925"/>
              <a:gd name="T1" fmla="*/ 0 h 527050"/>
              <a:gd name="T2" fmla="*/ 288401 w 288925"/>
              <a:gd name="T3" fmla="*/ 526541 h 527050"/>
              <a:gd name="T4" fmla="*/ 0 60000 65536"/>
              <a:gd name="T5" fmla="*/ 0 60000 65536"/>
              <a:gd name="T6" fmla="*/ 0 w 288925"/>
              <a:gd name="T7" fmla="*/ 0 h 527050"/>
              <a:gd name="T8" fmla="*/ 288925 w 288925"/>
              <a:gd name="T9" fmla="*/ 527050 h 52705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8925" h="527050">
                <a:moveTo>
                  <a:pt x="0" y="0"/>
                </a:moveTo>
                <a:lnTo>
                  <a:pt x="288401" y="526541"/>
                </a:lnTo>
              </a:path>
            </a:pathLst>
          </a:custGeom>
          <a:noFill/>
          <a:ln w="38099">
            <a:solidFill>
              <a:srgbClr val="2C5BE3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1F497D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5676" name="object 77"/>
          <p:cNvSpPr>
            <a:spLocks noChangeArrowheads="1"/>
          </p:cNvSpPr>
          <p:nvPr/>
        </p:nvSpPr>
        <p:spPr bwMode="auto">
          <a:xfrm>
            <a:off x="3927475" y="2908300"/>
            <a:ext cx="512763" cy="571500"/>
          </a:xfrm>
          <a:prstGeom prst="rect">
            <a:avLst/>
          </a:prstGeom>
          <a:blipFill dpi="0" rotWithShape="1">
            <a:blip r:embed="rId2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it-IT">
              <a:solidFill>
                <a:prstClr val="black"/>
              </a:solidFill>
              <a:latin typeface="Calibri" charset="0"/>
              <a:ea typeface="ＭＳ Ｐゴシック" charset="0"/>
              <a:cs typeface="Arial" charset="0"/>
            </a:endParaRPr>
          </a:p>
        </p:txBody>
      </p:sp>
      <p:sp>
        <p:nvSpPr>
          <p:cNvPr id="25677" name="object 78"/>
          <p:cNvSpPr>
            <a:spLocks/>
          </p:cNvSpPr>
          <p:nvPr/>
        </p:nvSpPr>
        <p:spPr bwMode="auto">
          <a:xfrm>
            <a:off x="3984625" y="2940050"/>
            <a:ext cx="400050" cy="460375"/>
          </a:xfrm>
          <a:custGeom>
            <a:avLst/>
            <a:gdLst>
              <a:gd name="T0" fmla="*/ 0 w 400050"/>
              <a:gd name="T1" fmla="*/ 460247 h 460375"/>
              <a:gd name="T2" fmla="*/ 400049 w 400050"/>
              <a:gd name="T3" fmla="*/ 0 h 460375"/>
              <a:gd name="T4" fmla="*/ 0 60000 65536"/>
              <a:gd name="T5" fmla="*/ 0 60000 65536"/>
              <a:gd name="T6" fmla="*/ 0 w 400050"/>
              <a:gd name="T7" fmla="*/ 0 h 460375"/>
              <a:gd name="T8" fmla="*/ 400050 w 400050"/>
              <a:gd name="T9" fmla="*/ 460375 h 46037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00050" h="460375">
                <a:moveTo>
                  <a:pt x="0" y="460247"/>
                </a:moveTo>
                <a:lnTo>
                  <a:pt x="400049" y="0"/>
                </a:lnTo>
              </a:path>
            </a:pathLst>
          </a:custGeom>
          <a:noFill/>
          <a:ln w="38099">
            <a:solidFill>
              <a:srgbClr val="2C5BE3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1F497D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5678" name="object 79"/>
          <p:cNvSpPr>
            <a:spLocks noChangeArrowheads="1"/>
          </p:cNvSpPr>
          <p:nvPr/>
        </p:nvSpPr>
        <p:spPr bwMode="auto">
          <a:xfrm>
            <a:off x="3470275" y="2630488"/>
            <a:ext cx="636588" cy="498475"/>
          </a:xfrm>
          <a:prstGeom prst="rect">
            <a:avLst/>
          </a:prstGeom>
          <a:blipFill dpi="0" rotWithShape="1">
            <a:blip r:embed="rId2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it-IT">
              <a:solidFill>
                <a:prstClr val="black"/>
              </a:solidFill>
              <a:latin typeface="Calibri" charset="0"/>
              <a:ea typeface="ＭＳ Ｐゴシック" charset="0"/>
              <a:cs typeface="Arial" charset="0"/>
            </a:endParaRPr>
          </a:p>
        </p:txBody>
      </p:sp>
      <p:sp>
        <p:nvSpPr>
          <p:cNvPr id="25679" name="object 80"/>
          <p:cNvSpPr>
            <a:spLocks/>
          </p:cNvSpPr>
          <p:nvPr/>
        </p:nvSpPr>
        <p:spPr bwMode="auto">
          <a:xfrm>
            <a:off x="3524250" y="2665413"/>
            <a:ext cx="530225" cy="382587"/>
          </a:xfrm>
          <a:custGeom>
            <a:avLst/>
            <a:gdLst>
              <a:gd name="T0" fmla="*/ 0 w 530225"/>
              <a:gd name="T1" fmla="*/ 381254 h 382905"/>
              <a:gd name="T2" fmla="*/ 529711 w 530225"/>
              <a:gd name="T3" fmla="*/ 0 h 382905"/>
              <a:gd name="T4" fmla="*/ 0 60000 65536"/>
              <a:gd name="T5" fmla="*/ 0 60000 65536"/>
              <a:gd name="T6" fmla="*/ 0 w 530225"/>
              <a:gd name="T7" fmla="*/ 0 h 382905"/>
              <a:gd name="T8" fmla="*/ 530225 w 530225"/>
              <a:gd name="T9" fmla="*/ 382905 h 38290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30225" h="382905">
                <a:moveTo>
                  <a:pt x="0" y="382523"/>
                </a:moveTo>
                <a:lnTo>
                  <a:pt x="529711" y="0"/>
                </a:lnTo>
              </a:path>
            </a:pathLst>
          </a:custGeom>
          <a:noFill/>
          <a:ln w="38099">
            <a:solidFill>
              <a:srgbClr val="2C5BE3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1F497D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6696" name="object 82"/>
          <p:cNvSpPr txBox="1">
            <a:spLocks noChangeArrowheads="1"/>
          </p:cNvSpPr>
          <p:nvPr/>
        </p:nvSpPr>
        <p:spPr bwMode="auto">
          <a:xfrm>
            <a:off x="587375" y="4383088"/>
            <a:ext cx="209550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 eaLnBrk="0" hangingPunct="0">
              <a:defRPr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prstClr val="black"/>
                </a:solidFill>
              </a:rPr>
              <a:t>A</a:t>
            </a:r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6697" name="object 83"/>
          <p:cNvSpPr txBox="1">
            <a:spLocks noChangeArrowheads="1"/>
          </p:cNvSpPr>
          <p:nvPr/>
        </p:nvSpPr>
        <p:spPr bwMode="auto">
          <a:xfrm>
            <a:off x="7134225" y="6481763"/>
            <a:ext cx="209550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 eaLnBrk="0" hangingPunct="0">
              <a:defRPr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prstClr val="black"/>
                </a:solidFill>
              </a:rPr>
              <a:t>B</a:t>
            </a:r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5683" name="object 84"/>
          <p:cNvSpPr txBox="1">
            <a:spLocks noChangeArrowheads="1"/>
          </p:cNvSpPr>
          <p:nvPr/>
        </p:nvSpPr>
        <p:spPr bwMode="auto">
          <a:xfrm>
            <a:off x="3067050" y="1539875"/>
            <a:ext cx="209550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 eaLnBrk="0" hangingPunct="0">
              <a:defRPr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prstClr val="black"/>
                </a:solidFill>
              </a:rPr>
              <a:t>A</a:t>
            </a:r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6699" name="object 33"/>
          <p:cNvSpPr>
            <a:spLocks/>
          </p:cNvSpPr>
          <p:nvPr/>
        </p:nvSpPr>
        <p:spPr bwMode="auto">
          <a:xfrm>
            <a:off x="5715000" y="4397375"/>
            <a:ext cx="495300" cy="431800"/>
          </a:xfrm>
          <a:custGeom>
            <a:avLst/>
            <a:gdLst>
              <a:gd name="T0" fmla="*/ 247649 w 495300"/>
              <a:gd name="T1" fmla="*/ 0 h 431800"/>
              <a:gd name="T2" fmla="*/ 207482 w 495300"/>
              <a:gd name="T3" fmla="*/ 2825 h 431800"/>
              <a:gd name="T4" fmla="*/ 169377 w 495300"/>
              <a:gd name="T5" fmla="*/ 11006 h 431800"/>
              <a:gd name="T6" fmla="*/ 117202 w 495300"/>
              <a:gd name="T7" fmla="*/ 32345 h 431800"/>
              <a:gd name="T8" fmla="*/ 72538 w 495300"/>
              <a:gd name="T9" fmla="*/ 63234 h 431800"/>
              <a:gd name="T10" fmla="*/ 37105 w 495300"/>
              <a:gd name="T11" fmla="*/ 102172 h 431800"/>
              <a:gd name="T12" fmla="*/ 12626 w 495300"/>
              <a:gd name="T13" fmla="*/ 147660 h 431800"/>
              <a:gd name="T14" fmla="*/ 821 w 495300"/>
              <a:gd name="T15" fmla="*/ 198198 h 431800"/>
              <a:gd name="T16" fmla="*/ 0 w 495300"/>
              <a:gd name="T17" fmla="*/ 215908 h 431800"/>
              <a:gd name="T18" fmla="*/ 821 w 495300"/>
              <a:gd name="T19" fmla="*/ 233599 h 431800"/>
              <a:gd name="T20" fmla="*/ 12626 w 495300"/>
              <a:gd name="T21" fmla="*/ 284104 h 431800"/>
              <a:gd name="T22" fmla="*/ 37105 w 495300"/>
              <a:gd name="T23" fmla="*/ 329582 h 431800"/>
              <a:gd name="T24" fmla="*/ 72538 w 495300"/>
              <a:gd name="T25" fmla="*/ 368526 h 431800"/>
              <a:gd name="T26" fmla="*/ 117202 w 495300"/>
              <a:gd name="T27" fmla="*/ 399430 h 431800"/>
              <a:gd name="T28" fmla="*/ 169377 w 495300"/>
              <a:gd name="T29" fmla="*/ 420786 h 431800"/>
              <a:gd name="T30" fmla="*/ 207482 w 495300"/>
              <a:gd name="T31" fmla="*/ 428975 h 431800"/>
              <a:gd name="T32" fmla="*/ 247649 w 495300"/>
              <a:gd name="T33" fmla="*/ 431804 h 431800"/>
              <a:gd name="T34" fmla="*/ 267963 w 495300"/>
              <a:gd name="T35" fmla="*/ 431087 h 431800"/>
              <a:gd name="T36" fmla="*/ 307169 w 495300"/>
              <a:gd name="T37" fmla="*/ 425522 h 431800"/>
              <a:gd name="T38" fmla="*/ 344055 w 495300"/>
              <a:gd name="T39" fmla="*/ 414821 h 431800"/>
              <a:gd name="T40" fmla="*/ 393917 w 495300"/>
              <a:gd name="T41" fmla="*/ 390115 h 431800"/>
              <a:gd name="T42" fmla="*/ 435693 w 495300"/>
              <a:gd name="T43" fmla="*/ 356364 h 431800"/>
              <a:gd name="T44" fmla="*/ 467661 w 495300"/>
              <a:gd name="T45" fmla="*/ 315074 h 431800"/>
              <a:gd name="T46" fmla="*/ 488103 w 495300"/>
              <a:gd name="T47" fmla="*/ 267753 h 431800"/>
              <a:gd name="T48" fmla="*/ 495299 w 495300"/>
              <a:gd name="T49" fmla="*/ 215908 h 431800"/>
              <a:gd name="T50" fmla="*/ 494479 w 495300"/>
              <a:gd name="T51" fmla="*/ 198198 h 431800"/>
              <a:gd name="T52" fmla="*/ 482676 w 495300"/>
              <a:gd name="T53" fmla="*/ 147660 h 431800"/>
              <a:gd name="T54" fmla="*/ 458201 w 495300"/>
              <a:gd name="T55" fmla="*/ 102172 h 431800"/>
              <a:gd name="T56" fmla="*/ 422772 w 495300"/>
              <a:gd name="T57" fmla="*/ 63234 h 431800"/>
              <a:gd name="T58" fmla="*/ 378110 w 495300"/>
              <a:gd name="T59" fmla="*/ 32345 h 431800"/>
              <a:gd name="T60" fmla="*/ 325934 w 495300"/>
              <a:gd name="T61" fmla="*/ 11006 h 431800"/>
              <a:gd name="T62" fmla="*/ 287825 w 495300"/>
              <a:gd name="T63" fmla="*/ 2825 h 431800"/>
              <a:gd name="T64" fmla="*/ 247649 w 495300"/>
              <a:gd name="T65" fmla="*/ 0 h 431800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495300"/>
              <a:gd name="T100" fmla="*/ 0 h 431800"/>
              <a:gd name="T101" fmla="*/ 495300 w 495300"/>
              <a:gd name="T102" fmla="*/ 431800 h 431800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495300" h="431800">
                <a:moveTo>
                  <a:pt x="247649" y="0"/>
                </a:moveTo>
                <a:lnTo>
                  <a:pt x="207482" y="2825"/>
                </a:lnTo>
                <a:lnTo>
                  <a:pt x="169377" y="11006"/>
                </a:lnTo>
                <a:lnTo>
                  <a:pt x="117202" y="32345"/>
                </a:lnTo>
                <a:lnTo>
                  <a:pt x="72538" y="63234"/>
                </a:lnTo>
                <a:lnTo>
                  <a:pt x="37105" y="102172"/>
                </a:lnTo>
                <a:lnTo>
                  <a:pt x="12626" y="147660"/>
                </a:lnTo>
                <a:lnTo>
                  <a:pt x="821" y="198198"/>
                </a:lnTo>
                <a:lnTo>
                  <a:pt x="0" y="215908"/>
                </a:lnTo>
                <a:lnTo>
                  <a:pt x="821" y="233599"/>
                </a:lnTo>
                <a:lnTo>
                  <a:pt x="12626" y="284104"/>
                </a:lnTo>
                <a:lnTo>
                  <a:pt x="37105" y="329582"/>
                </a:lnTo>
                <a:lnTo>
                  <a:pt x="72538" y="368526"/>
                </a:lnTo>
                <a:lnTo>
                  <a:pt x="117202" y="399430"/>
                </a:lnTo>
                <a:lnTo>
                  <a:pt x="169377" y="420786"/>
                </a:lnTo>
                <a:lnTo>
                  <a:pt x="207482" y="428975"/>
                </a:lnTo>
                <a:lnTo>
                  <a:pt x="247649" y="431804"/>
                </a:lnTo>
                <a:lnTo>
                  <a:pt x="267963" y="431087"/>
                </a:lnTo>
                <a:lnTo>
                  <a:pt x="307169" y="425522"/>
                </a:lnTo>
                <a:lnTo>
                  <a:pt x="344055" y="414821"/>
                </a:lnTo>
                <a:lnTo>
                  <a:pt x="393917" y="390115"/>
                </a:lnTo>
                <a:lnTo>
                  <a:pt x="435693" y="356364"/>
                </a:lnTo>
                <a:lnTo>
                  <a:pt x="467661" y="315074"/>
                </a:lnTo>
                <a:lnTo>
                  <a:pt x="488103" y="267753"/>
                </a:lnTo>
                <a:lnTo>
                  <a:pt x="495299" y="215908"/>
                </a:lnTo>
                <a:lnTo>
                  <a:pt x="494479" y="198198"/>
                </a:lnTo>
                <a:lnTo>
                  <a:pt x="482676" y="147660"/>
                </a:lnTo>
                <a:lnTo>
                  <a:pt x="458201" y="102172"/>
                </a:lnTo>
                <a:lnTo>
                  <a:pt x="422772" y="63234"/>
                </a:lnTo>
                <a:lnTo>
                  <a:pt x="378110" y="32345"/>
                </a:lnTo>
                <a:lnTo>
                  <a:pt x="325934" y="11006"/>
                </a:lnTo>
                <a:lnTo>
                  <a:pt x="287825" y="2825"/>
                </a:lnTo>
                <a:lnTo>
                  <a:pt x="247649" y="0"/>
                </a:lnTo>
                <a:close/>
              </a:path>
            </a:pathLst>
          </a:custGeom>
          <a:solidFill>
            <a:srgbClr val="FC0028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1F497D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6700" name="object 19"/>
          <p:cNvSpPr>
            <a:spLocks/>
          </p:cNvSpPr>
          <p:nvPr/>
        </p:nvSpPr>
        <p:spPr bwMode="auto">
          <a:xfrm>
            <a:off x="1073150" y="4953000"/>
            <a:ext cx="495300" cy="431800"/>
          </a:xfrm>
          <a:custGeom>
            <a:avLst/>
            <a:gdLst>
              <a:gd name="T0" fmla="*/ 247649 w 495300"/>
              <a:gd name="T1" fmla="*/ 0 h 431800"/>
              <a:gd name="T2" fmla="*/ 207478 w 495300"/>
              <a:gd name="T3" fmla="*/ 2825 h 431800"/>
              <a:gd name="T4" fmla="*/ 169371 w 495300"/>
              <a:gd name="T5" fmla="*/ 11004 h 431800"/>
              <a:gd name="T6" fmla="*/ 117196 w 495300"/>
              <a:gd name="T7" fmla="*/ 32342 h 431800"/>
              <a:gd name="T8" fmla="*/ 72532 w 495300"/>
              <a:gd name="T9" fmla="*/ 63228 h 431800"/>
              <a:gd name="T10" fmla="*/ 37102 w 495300"/>
              <a:gd name="T11" fmla="*/ 102163 h 431800"/>
              <a:gd name="T12" fmla="*/ 12624 w 495300"/>
              <a:gd name="T13" fmla="*/ 147649 h 431800"/>
              <a:gd name="T14" fmla="*/ 820 w 495300"/>
              <a:gd name="T15" fmla="*/ 198186 h 431800"/>
              <a:gd name="T16" fmla="*/ 0 w 495300"/>
              <a:gd name="T17" fmla="*/ 215895 h 431800"/>
              <a:gd name="T18" fmla="*/ 820 w 495300"/>
              <a:gd name="T19" fmla="*/ 233605 h 431800"/>
              <a:gd name="T20" fmla="*/ 12624 w 495300"/>
              <a:gd name="T21" fmla="*/ 284143 h 431800"/>
              <a:gd name="T22" fmla="*/ 37102 w 495300"/>
              <a:gd name="T23" fmla="*/ 329631 h 431800"/>
              <a:gd name="T24" fmla="*/ 72532 w 495300"/>
              <a:gd name="T25" fmla="*/ 368569 h 431800"/>
              <a:gd name="T26" fmla="*/ 117196 w 495300"/>
              <a:gd name="T27" fmla="*/ 399458 h 431800"/>
              <a:gd name="T28" fmla="*/ 169371 w 495300"/>
              <a:gd name="T29" fmla="*/ 420797 h 431800"/>
              <a:gd name="T30" fmla="*/ 207478 w 495300"/>
              <a:gd name="T31" fmla="*/ 428978 h 431800"/>
              <a:gd name="T32" fmla="*/ 247649 w 495300"/>
              <a:gd name="T33" fmla="*/ 431804 h 431800"/>
              <a:gd name="T34" fmla="*/ 267961 w 495300"/>
              <a:gd name="T35" fmla="*/ 431088 h 431800"/>
              <a:gd name="T36" fmla="*/ 307165 w 495300"/>
              <a:gd name="T37" fmla="*/ 425529 h 431800"/>
              <a:gd name="T38" fmla="*/ 344048 w 495300"/>
              <a:gd name="T39" fmla="*/ 414838 h 431800"/>
              <a:gd name="T40" fmla="*/ 393911 w 495300"/>
              <a:gd name="T41" fmla="*/ 390149 h 431800"/>
              <a:gd name="T42" fmla="*/ 435688 w 495300"/>
              <a:gd name="T43" fmla="*/ 356410 h 431800"/>
              <a:gd name="T44" fmla="*/ 467658 w 495300"/>
              <a:gd name="T45" fmla="*/ 315122 h 431800"/>
              <a:gd name="T46" fmla="*/ 488102 w 495300"/>
              <a:gd name="T47" fmla="*/ 267784 h 431800"/>
              <a:gd name="T48" fmla="*/ 495299 w 495300"/>
              <a:gd name="T49" fmla="*/ 215895 h 431800"/>
              <a:gd name="T50" fmla="*/ 494479 w 495300"/>
              <a:gd name="T51" fmla="*/ 198186 h 431800"/>
              <a:gd name="T52" fmla="*/ 482675 w 495300"/>
              <a:gd name="T53" fmla="*/ 147649 h 431800"/>
              <a:gd name="T54" fmla="*/ 458197 w 495300"/>
              <a:gd name="T55" fmla="*/ 102163 h 431800"/>
              <a:gd name="T56" fmla="*/ 422767 w 495300"/>
              <a:gd name="T57" fmla="*/ 63228 h 431800"/>
              <a:gd name="T58" fmla="*/ 378103 w 495300"/>
              <a:gd name="T59" fmla="*/ 32342 h 431800"/>
              <a:gd name="T60" fmla="*/ 325928 w 495300"/>
              <a:gd name="T61" fmla="*/ 11004 h 431800"/>
              <a:gd name="T62" fmla="*/ 287821 w 495300"/>
              <a:gd name="T63" fmla="*/ 2825 h 431800"/>
              <a:gd name="T64" fmla="*/ 247649 w 495300"/>
              <a:gd name="T65" fmla="*/ 0 h 431800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495300"/>
              <a:gd name="T100" fmla="*/ 0 h 431800"/>
              <a:gd name="T101" fmla="*/ 495300 w 495300"/>
              <a:gd name="T102" fmla="*/ 431800 h 431800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495300" h="431800">
                <a:moveTo>
                  <a:pt x="247649" y="0"/>
                </a:moveTo>
                <a:lnTo>
                  <a:pt x="207478" y="2825"/>
                </a:lnTo>
                <a:lnTo>
                  <a:pt x="169371" y="11004"/>
                </a:lnTo>
                <a:lnTo>
                  <a:pt x="117196" y="32342"/>
                </a:lnTo>
                <a:lnTo>
                  <a:pt x="72532" y="63228"/>
                </a:lnTo>
                <a:lnTo>
                  <a:pt x="37102" y="102163"/>
                </a:lnTo>
                <a:lnTo>
                  <a:pt x="12624" y="147649"/>
                </a:lnTo>
                <a:lnTo>
                  <a:pt x="820" y="198186"/>
                </a:lnTo>
                <a:lnTo>
                  <a:pt x="0" y="215895"/>
                </a:lnTo>
                <a:lnTo>
                  <a:pt x="820" y="233605"/>
                </a:lnTo>
                <a:lnTo>
                  <a:pt x="12624" y="284143"/>
                </a:lnTo>
                <a:lnTo>
                  <a:pt x="37102" y="329631"/>
                </a:lnTo>
                <a:lnTo>
                  <a:pt x="72532" y="368569"/>
                </a:lnTo>
                <a:lnTo>
                  <a:pt x="117196" y="399458"/>
                </a:lnTo>
                <a:lnTo>
                  <a:pt x="169371" y="420797"/>
                </a:lnTo>
                <a:lnTo>
                  <a:pt x="207478" y="428978"/>
                </a:lnTo>
                <a:lnTo>
                  <a:pt x="247649" y="431804"/>
                </a:lnTo>
                <a:lnTo>
                  <a:pt x="267961" y="431088"/>
                </a:lnTo>
                <a:lnTo>
                  <a:pt x="307165" y="425529"/>
                </a:lnTo>
                <a:lnTo>
                  <a:pt x="344048" y="414838"/>
                </a:lnTo>
                <a:lnTo>
                  <a:pt x="393911" y="390149"/>
                </a:lnTo>
                <a:lnTo>
                  <a:pt x="435688" y="356410"/>
                </a:lnTo>
                <a:lnTo>
                  <a:pt x="467658" y="315122"/>
                </a:lnTo>
                <a:lnTo>
                  <a:pt x="488102" y="267784"/>
                </a:lnTo>
                <a:lnTo>
                  <a:pt x="495299" y="215895"/>
                </a:lnTo>
                <a:lnTo>
                  <a:pt x="494479" y="198186"/>
                </a:lnTo>
                <a:lnTo>
                  <a:pt x="482675" y="147649"/>
                </a:lnTo>
                <a:lnTo>
                  <a:pt x="458197" y="102163"/>
                </a:lnTo>
                <a:lnTo>
                  <a:pt x="422767" y="63228"/>
                </a:lnTo>
                <a:lnTo>
                  <a:pt x="378103" y="32342"/>
                </a:lnTo>
                <a:lnTo>
                  <a:pt x="325928" y="11004"/>
                </a:lnTo>
                <a:lnTo>
                  <a:pt x="287821" y="2825"/>
                </a:lnTo>
                <a:lnTo>
                  <a:pt x="247649" y="0"/>
                </a:lnTo>
                <a:close/>
              </a:path>
            </a:pathLst>
          </a:custGeom>
          <a:solidFill>
            <a:srgbClr val="FC0028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1F497D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6701" name="object 25"/>
          <p:cNvSpPr>
            <a:spLocks/>
          </p:cNvSpPr>
          <p:nvPr/>
        </p:nvSpPr>
        <p:spPr bwMode="auto">
          <a:xfrm>
            <a:off x="3238500" y="5753100"/>
            <a:ext cx="495300" cy="431800"/>
          </a:xfrm>
          <a:custGeom>
            <a:avLst/>
            <a:gdLst>
              <a:gd name="T0" fmla="*/ 247649 w 495300"/>
              <a:gd name="T1" fmla="*/ 0 h 431800"/>
              <a:gd name="T2" fmla="*/ 207482 w 495300"/>
              <a:gd name="T3" fmla="*/ 2825 h 431800"/>
              <a:gd name="T4" fmla="*/ 169377 w 495300"/>
              <a:gd name="T5" fmla="*/ 11006 h 431800"/>
              <a:gd name="T6" fmla="*/ 117202 w 495300"/>
              <a:gd name="T7" fmla="*/ 32345 h 431800"/>
              <a:gd name="T8" fmla="*/ 72538 w 495300"/>
              <a:gd name="T9" fmla="*/ 63232 h 431800"/>
              <a:gd name="T10" fmla="*/ 37105 w 495300"/>
              <a:gd name="T11" fmla="*/ 102169 h 431800"/>
              <a:gd name="T12" fmla="*/ 12626 w 495300"/>
              <a:gd name="T13" fmla="*/ 147654 h 431800"/>
              <a:gd name="T14" fmla="*/ 821 w 495300"/>
              <a:gd name="T15" fmla="*/ 198188 h 431800"/>
              <a:gd name="T16" fmla="*/ 0 w 495300"/>
              <a:gd name="T17" fmla="*/ 215895 h 431800"/>
              <a:gd name="T18" fmla="*/ 821 w 495300"/>
              <a:gd name="T19" fmla="*/ 233603 h 431800"/>
              <a:gd name="T20" fmla="*/ 12626 w 495300"/>
              <a:gd name="T21" fmla="*/ 284138 h 431800"/>
              <a:gd name="T22" fmla="*/ 37105 w 495300"/>
              <a:gd name="T23" fmla="*/ 329626 h 431800"/>
              <a:gd name="T24" fmla="*/ 72538 w 495300"/>
              <a:gd name="T25" fmla="*/ 368565 h 431800"/>
              <a:gd name="T26" fmla="*/ 117202 w 495300"/>
              <a:gd name="T27" fmla="*/ 399455 h 431800"/>
              <a:gd name="T28" fmla="*/ 169377 w 495300"/>
              <a:gd name="T29" fmla="*/ 420796 h 431800"/>
              <a:gd name="T30" fmla="*/ 207482 w 495300"/>
              <a:gd name="T31" fmla="*/ 428978 h 431800"/>
              <a:gd name="T32" fmla="*/ 247649 w 495300"/>
              <a:gd name="T33" fmla="*/ 431804 h 431800"/>
              <a:gd name="T34" fmla="*/ 267963 w 495300"/>
              <a:gd name="T35" fmla="*/ 431088 h 431800"/>
              <a:gd name="T36" fmla="*/ 307169 w 495300"/>
              <a:gd name="T37" fmla="*/ 425529 h 431800"/>
              <a:gd name="T38" fmla="*/ 344055 w 495300"/>
              <a:gd name="T39" fmla="*/ 414836 h 431800"/>
              <a:gd name="T40" fmla="*/ 393917 w 495300"/>
              <a:gd name="T41" fmla="*/ 390145 h 431800"/>
              <a:gd name="T42" fmla="*/ 435693 w 495300"/>
              <a:gd name="T43" fmla="*/ 356405 h 431800"/>
              <a:gd name="T44" fmla="*/ 467661 w 495300"/>
              <a:gd name="T45" fmla="*/ 315117 h 431800"/>
              <a:gd name="T46" fmla="*/ 488103 w 495300"/>
              <a:gd name="T47" fmla="*/ 267780 h 431800"/>
              <a:gd name="T48" fmla="*/ 495299 w 495300"/>
              <a:gd name="T49" fmla="*/ 215895 h 431800"/>
              <a:gd name="T50" fmla="*/ 494479 w 495300"/>
              <a:gd name="T51" fmla="*/ 198188 h 431800"/>
              <a:gd name="T52" fmla="*/ 482676 w 495300"/>
              <a:gd name="T53" fmla="*/ 147654 h 431800"/>
              <a:gd name="T54" fmla="*/ 458201 w 495300"/>
              <a:gd name="T55" fmla="*/ 102169 h 431800"/>
              <a:gd name="T56" fmla="*/ 422772 w 495300"/>
              <a:gd name="T57" fmla="*/ 63232 h 431800"/>
              <a:gd name="T58" fmla="*/ 378110 w 495300"/>
              <a:gd name="T59" fmla="*/ 32345 h 431800"/>
              <a:gd name="T60" fmla="*/ 325934 w 495300"/>
              <a:gd name="T61" fmla="*/ 11006 h 431800"/>
              <a:gd name="T62" fmla="*/ 287825 w 495300"/>
              <a:gd name="T63" fmla="*/ 2825 h 431800"/>
              <a:gd name="T64" fmla="*/ 247649 w 495300"/>
              <a:gd name="T65" fmla="*/ 0 h 431800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495300"/>
              <a:gd name="T100" fmla="*/ 0 h 431800"/>
              <a:gd name="T101" fmla="*/ 495300 w 495300"/>
              <a:gd name="T102" fmla="*/ 431800 h 431800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495300" h="431800">
                <a:moveTo>
                  <a:pt x="247649" y="0"/>
                </a:moveTo>
                <a:lnTo>
                  <a:pt x="207482" y="2825"/>
                </a:lnTo>
                <a:lnTo>
                  <a:pt x="169377" y="11006"/>
                </a:lnTo>
                <a:lnTo>
                  <a:pt x="117202" y="32345"/>
                </a:lnTo>
                <a:lnTo>
                  <a:pt x="72538" y="63232"/>
                </a:lnTo>
                <a:lnTo>
                  <a:pt x="37105" y="102169"/>
                </a:lnTo>
                <a:lnTo>
                  <a:pt x="12626" y="147654"/>
                </a:lnTo>
                <a:lnTo>
                  <a:pt x="821" y="198188"/>
                </a:lnTo>
                <a:lnTo>
                  <a:pt x="0" y="215895"/>
                </a:lnTo>
                <a:lnTo>
                  <a:pt x="821" y="233603"/>
                </a:lnTo>
                <a:lnTo>
                  <a:pt x="12626" y="284138"/>
                </a:lnTo>
                <a:lnTo>
                  <a:pt x="37105" y="329626"/>
                </a:lnTo>
                <a:lnTo>
                  <a:pt x="72538" y="368565"/>
                </a:lnTo>
                <a:lnTo>
                  <a:pt x="117202" y="399455"/>
                </a:lnTo>
                <a:lnTo>
                  <a:pt x="169377" y="420796"/>
                </a:lnTo>
                <a:lnTo>
                  <a:pt x="207482" y="428978"/>
                </a:lnTo>
                <a:lnTo>
                  <a:pt x="247649" y="431804"/>
                </a:lnTo>
                <a:lnTo>
                  <a:pt x="267963" y="431088"/>
                </a:lnTo>
                <a:lnTo>
                  <a:pt x="307169" y="425529"/>
                </a:lnTo>
                <a:lnTo>
                  <a:pt x="344055" y="414836"/>
                </a:lnTo>
                <a:lnTo>
                  <a:pt x="393917" y="390145"/>
                </a:lnTo>
                <a:lnTo>
                  <a:pt x="435693" y="356405"/>
                </a:lnTo>
                <a:lnTo>
                  <a:pt x="467661" y="315117"/>
                </a:lnTo>
                <a:lnTo>
                  <a:pt x="488103" y="267780"/>
                </a:lnTo>
                <a:lnTo>
                  <a:pt x="495299" y="215895"/>
                </a:lnTo>
                <a:lnTo>
                  <a:pt x="494479" y="198188"/>
                </a:lnTo>
                <a:lnTo>
                  <a:pt x="482676" y="147654"/>
                </a:lnTo>
                <a:lnTo>
                  <a:pt x="458201" y="102169"/>
                </a:lnTo>
                <a:lnTo>
                  <a:pt x="422772" y="63232"/>
                </a:lnTo>
                <a:lnTo>
                  <a:pt x="378110" y="32345"/>
                </a:lnTo>
                <a:lnTo>
                  <a:pt x="325934" y="11006"/>
                </a:lnTo>
                <a:lnTo>
                  <a:pt x="287825" y="2825"/>
                </a:lnTo>
                <a:lnTo>
                  <a:pt x="247649" y="0"/>
                </a:lnTo>
                <a:close/>
              </a:path>
            </a:pathLst>
          </a:custGeom>
          <a:solidFill>
            <a:srgbClr val="FC0028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1F497D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6702" name="object 27"/>
          <p:cNvSpPr>
            <a:spLocks/>
          </p:cNvSpPr>
          <p:nvPr/>
        </p:nvSpPr>
        <p:spPr bwMode="auto">
          <a:xfrm>
            <a:off x="2508250" y="4927600"/>
            <a:ext cx="495300" cy="431800"/>
          </a:xfrm>
          <a:custGeom>
            <a:avLst/>
            <a:gdLst>
              <a:gd name="T0" fmla="*/ 247649 w 495300"/>
              <a:gd name="T1" fmla="*/ 0 h 431800"/>
              <a:gd name="T2" fmla="*/ 207478 w 495300"/>
              <a:gd name="T3" fmla="*/ 2825 h 431800"/>
              <a:gd name="T4" fmla="*/ 169371 w 495300"/>
              <a:gd name="T5" fmla="*/ 11004 h 431800"/>
              <a:gd name="T6" fmla="*/ 117196 w 495300"/>
              <a:gd name="T7" fmla="*/ 32342 h 431800"/>
              <a:gd name="T8" fmla="*/ 72532 w 495300"/>
              <a:gd name="T9" fmla="*/ 63228 h 431800"/>
              <a:gd name="T10" fmla="*/ 37102 w 495300"/>
              <a:gd name="T11" fmla="*/ 102163 h 431800"/>
              <a:gd name="T12" fmla="*/ 12624 w 495300"/>
              <a:gd name="T13" fmla="*/ 147649 h 431800"/>
              <a:gd name="T14" fmla="*/ 820 w 495300"/>
              <a:gd name="T15" fmla="*/ 198186 h 431800"/>
              <a:gd name="T16" fmla="*/ 0 w 495300"/>
              <a:gd name="T17" fmla="*/ 215895 h 431800"/>
              <a:gd name="T18" fmla="*/ 820 w 495300"/>
              <a:gd name="T19" fmla="*/ 233605 h 431800"/>
              <a:gd name="T20" fmla="*/ 12624 w 495300"/>
              <a:gd name="T21" fmla="*/ 284142 h 431800"/>
              <a:gd name="T22" fmla="*/ 37102 w 495300"/>
              <a:gd name="T23" fmla="*/ 329628 h 431800"/>
              <a:gd name="T24" fmla="*/ 72532 w 495300"/>
              <a:gd name="T25" fmla="*/ 368563 h 431800"/>
              <a:gd name="T26" fmla="*/ 117196 w 495300"/>
              <a:gd name="T27" fmla="*/ 399449 h 431800"/>
              <a:gd name="T28" fmla="*/ 169371 w 495300"/>
              <a:gd name="T29" fmla="*/ 420786 h 431800"/>
              <a:gd name="T30" fmla="*/ 207478 w 495300"/>
              <a:gd name="T31" fmla="*/ 428966 h 431800"/>
              <a:gd name="T32" fmla="*/ 247649 w 495300"/>
              <a:gd name="T33" fmla="*/ 431791 h 431800"/>
              <a:gd name="T34" fmla="*/ 267961 w 495300"/>
              <a:gd name="T35" fmla="*/ 431076 h 431800"/>
              <a:gd name="T36" fmla="*/ 307165 w 495300"/>
              <a:gd name="T37" fmla="*/ 425518 h 431800"/>
              <a:gd name="T38" fmla="*/ 344048 w 495300"/>
              <a:gd name="T39" fmla="*/ 414828 h 431800"/>
              <a:gd name="T40" fmla="*/ 393911 w 495300"/>
              <a:gd name="T41" fmla="*/ 390141 h 431800"/>
              <a:gd name="T42" fmla="*/ 435688 w 495300"/>
              <a:gd name="T43" fmla="*/ 356405 h 431800"/>
              <a:gd name="T44" fmla="*/ 467658 w 495300"/>
              <a:gd name="T45" fmla="*/ 315120 h 431800"/>
              <a:gd name="T46" fmla="*/ 488102 w 495300"/>
              <a:gd name="T47" fmla="*/ 267783 h 431800"/>
              <a:gd name="T48" fmla="*/ 495299 w 495300"/>
              <a:gd name="T49" fmla="*/ 215895 h 431800"/>
              <a:gd name="T50" fmla="*/ 494479 w 495300"/>
              <a:gd name="T51" fmla="*/ 198186 h 431800"/>
              <a:gd name="T52" fmla="*/ 482675 w 495300"/>
              <a:gd name="T53" fmla="*/ 147649 h 431800"/>
              <a:gd name="T54" fmla="*/ 458197 w 495300"/>
              <a:gd name="T55" fmla="*/ 102163 h 431800"/>
              <a:gd name="T56" fmla="*/ 422767 w 495300"/>
              <a:gd name="T57" fmla="*/ 63228 h 431800"/>
              <a:gd name="T58" fmla="*/ 378103 w 495300"/>
              <a:gd name="T59" fmla="*/ 32342 h 431800"/>
              <a:gd name="T60" fmla="*/ 325928 w 495300"/>
              <a:gd name="T61" fmla="*/ 11004 h 431800"/>
              <a:gd name="T62" fmla="*/ 287821 w 495300"/>
              <a:gd name="T63" fmla="*/ 2825 h 431800"/>
              <a:gd name="T64" fmla="*/ 247649 w 495300"/>
              <a:gd name="T65" fmla="*/ 0 h 431800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495300"/>
              <a:gd name="T100" fmla="*/ 0 h 431800"/>
              <a:gd name="T101" fmla="*/ 495300 w 495300"/>
              <a:gd name="T102" fmla="*/ 431800 h 431800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495300" h="431800">
                <a:moveTo>
                  <a:pt x="247649" y="0"/>
                </a:moveTo>
                <a:lnTo>
                  <a:pt x="207478" y="2825"/>
                </a:lnTo>
                <a:lnTo>
                  <a:pt x="169371" y="11004"/>
                </a:lnTo>
                <a:lnTo>
                  <a:pt x="117196" y="32342"/>
                </a:lnTo>
                <a:lnTo>
                  <a:pt x="72532" y="63228"/>
                </a:lnTo>
                <a:lnTo>
                  <a:pt x="37102" y="102163"/>
                </a:lnTo>
                <a:lnTo>
                  <a:pt x="12624" y="147649"/>
                </a:lnTo>
                <a:lnTo>
                  <a:pt x="820" y="198186"/>
                </a:lnTo>
                <a:lnTo>
                  <a:pt x="0" y="215895"/>
                </a:lnTo>
                <a:lnTo>
                  <a:pt x="820" y="233605"/>
                </a:lnTo>
                <a:lnTo>
                  <a:pt x="12624" y="284142"/>
                </a:lnTo>
                <a:lnTo>
                  <a:pt x="37102" y="329628"/>
                </a:lnTo>
                <a:lnTo>
                  <a:pt x="72532" y="368563"/>
                </a:lnTo>
                <a:lnTo>
                  <a:pt x="117196" y="399449"/>
                </a:lnTo>
                <a:lnTo>
                  <a:pt x="169371" y="420786"/>
                </a:lnTo>
                <a:lnTo>
                  <a:pt x="207478" y="428966"/>
                </a:lnTo>
                <a:lnTo>
                  <a:pt x="247649" y="431791"/>
                </a:lnTo>
                <a:lnTo>
                  <a:pt x="267961" y="431076"/>
                </a:lnTo>
                <a:lnTo>
                  <a:pt x="307165" y="425518"/>
                </a:lnTo>
                <a:lnTo>
                  <a:pt x="344048" y="414828"/>
                </a:lnTo>
                <a:lnTo>
                  <a:pt x="393911" y="390141"/>
                </a:lnTo>
                <a:lnTo>
                  <a:pt x="435688" y="356405"/>
                </a:lnTo>
                <a:lnTo>
                  <a:pt x="467658" y="315120"/>
                </a:lnTo>
                <a:lnTo>
                  <a:pt x="488102" y="267783"/>
                </a:lnTo>
                <a:lnTo>
                  <a:pt x="495299" y="215895"/>
                </a:lnTo>
                <a:lnTo>
                  <a:pt x="494479" y="198186"/>
                </a:lnTo>
                <a:lnTo>
                  <a:pt x="482675" y="147649"/>
                </a:lnTo>
                <a:lnTo>
                  <a:pt x="458197" y="102163"/>
                </a:lnTo>
                <a:lnTo>
                  <a:pt x="422767" y="63228"/>
                </a:lnTo>
                <a:lnTo>
                  <a:pt x="378103" y="32342"/>
                </a:lnTo>
                <a:lnTo>
                  <a:pt x="325928" y="11004"/>
                </a:lnTo>
                <a:lnTo>
                  <a:pt x="287821" y="2825"/>
                </a:lnTo>
                <a:lnTo>
                  <a:pt x="247649" y="0"/>
                </a:lnTo>
                <a:close/>
              </a:path>
            </a:pathLst>
          </a:custGeom>
          <a:solidFill>
            <a:srgbClr val="FC0028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1F497D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6703" name="object 31"/>
          <p:cNvSpPr>
            <a:spLocks/>
          </p:cNvSpPr>
          <p:nvPr/>
        </p:nvSpPr>
        <p:spPr bwMode="auto">
          <a:xfrm>
            <a:off x="5067300" y="5969000"/>
            <a:ext cx="495300" cy="431800"/>
          </a:xfrm>
          <a:custGeom>
            <a:avLst/>
            <a:gdLst>
              <a:gd name="T0" fmla="*/ 247649 w 495300"/>
              <a:gd name="T1" fmla="*/ 0 h 431800"/>
              <a:gd name="T2" fmla="*/ 207482 w 495300"/>
              <a:gd name="T3" fmla="*/ 2825 h 431800"/>
              <a:gd name="T4" fmla="*/ 169377 w 495300"/>
              <a:gd name="T5" fmla="*/ 11007 h 431800"/>
              <a:gd name="T6" fmla="*/ 117202 w 495300"/>
              <a:gd name="T7" fmla="*/ 32348 h 431800"/>
              <a:gd name="T8" fmla="*/ 72538 w 495300"/>
              <a:gd name="T9" fmla="*/ 63238 h 431800"/>
              <a:gd name="T10" fmla="*/ 37105 w 495300"/>
              <a:gd name="T11" fmla="*/ 102177 h 431800"/>
              <a:gd name="T12" fmla="*/ 12626 w 495300"/>
              <a:gd name="T13" fmla="*/ 147665 h 431800"/>
              <a:gd name="T14" fmla="*/ 821 w 495300"/>
              <a:gd name="T15" fmla="*/ 198200 h 431800"/>
              <a:gd name="T16" fmla="*/ 0 w 495300"/>
              <a:gd name="T17" fmla="*/ 215908 h 431800"/>
              <a:gd name="T18" fmla="*/ 821 w 495300"/>
              <a:gd name="T19" fmla="*/ 233615 h 431800"/>
              <a:gd name="T20" fmla="*/ 12626 w 495300"/>
              <a:gd name="T21" fmla="*/ 284149 h 431800"/>
              <a:gd name="T22" fmla="*/ 37105 w 495300"/>
              <a:gd name="T23" fmla="*/ 329635 h 431800"/>
              <a:gd name="T24" fmla="*/ 72538 w 495300"/>
              <a:gd name="T25" fmla="*/ 368571 h 431800"/>
              <a:gd name="T26" fmla="*/ 117202 w 495300"/>
              <a:gd name="T27" fmla="*/ 399459 h 431800"/>
              <a:gd name="T28" fmla="*/ 169377 w 495300"/>
              <a:gd name="T29" fmla="*/ 420797 h 431800"/>
              <a:gd name="T30" fmla="*/ 207482 w 495300"/>
              <a:gd name="T31" fmla="*/ 428978 h 431800"/>
              <a:gd name="T32" fmla="*/ 247649 w 495300"/>
              <a:gd name="T33" fmla="*/ 431804 h 431800"/>
              <a:gd name="T34" fmla="*/ 267963 w 495300"/>
              <a:gd name="T35" fmla="*/ 431088 h 431800"/>
              <a:gd name="T36" fmla="*/ 307169 w 495300"/>
              <a:gd name="T37" fmla="*/ 425529 h 431800"/>
              <a:gd name="T38" fmla="*/ 344055 w 495300"/>
              <a:gd name="T39" fmla="*/ 414838 h 431800"/>
              <a:gd name="T40" fmla="*/ 393917 w 495300"/>
              <a:gd name="T41" fmla="*/ 390150 h 431800"/>
              <a:gd name="T42" fmla="*/ 435693 w 495300"/>
              <a:gd name="T43" fmla="*/ 356412 h 431800"/>
              <a:gd name="T44" fmla="*/ 467661 w 495300"/>
              <a:gd name="T45" fmla="*/ 315126 h 431800"/>
              <a:gd name="T46" fmla="*/ 488103 w 495300"/>
              <a:gd name="T47" fmla="*/ 267791 h 431800"/>
              <a:gd name="T48" fmla="*/ 495299 w 495300"/>
              <a:gd name="T49" fmla="*/ 215908 h 431800"/>
              <a:gd name="T50" fmla="*/ 494479 w 495300"/>
              <a:gd name="T51" fmla="*/ 198200 h 431800"/>
              <a:gd name="T52" fmla="*/ 482676 w 495300"/>
              <a:gd name="T53" fmla="*/ 147665 h 431800"/>
              <a:gd name="T54" fmla="*/ 458201 w 495300"/>
              <a:gd name="T55" fmla="*/ 102177 h 431800"/>
              <a:gd name="T56" fmla="*/ 422772 w 495300"/>
              <a:gd name="T57" fmla="*/ 63238 h 431800"/>
              <a:gd name="T58" fmla="*/ 378110 w 495300"/>
              <a:gd name="T59" fmla="*/ 32348 h 431800"/>
              <a:gd name="T60" fmla="*/ 325934 w 495300"/>
              <a:gd name="T61" fmla="*/ 11007 h 431800"/>
              <a:gd name="T62" fmla="*/ 287825 w 495300"/>
              <a:gd name="T63" fmla="*/ 2825 h 431800"/>
              <a:gd name="T64" fmla="*/ 247649 w 495300"/>
              <a:gd name="T65" fmla="*/ 0 h 431800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495300"/>
              <a:gd name="T100" fmla="*/ 0 h 431800"/>
              <a:gd name="T101" fmla="*/ 495300 w 495300"/>
              <a:gd name="T102" fmla="*/ 431800 h 431800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495300" h="431800">
                <a:moveTo>
                  <a:pt x="247649" y="0"/>
                </a:moveTo>
                <a:lnTo>
                  <a:pt x="207482" y="2825"/>
                </a:lnTo>
                <a:lnTo>
                  <a:pt x="169377" y="11007"/>
                </a:lnTo>
                <a:lnTo>
                  <a:pt x="117202" y="32348"/>
                </a:lnTo>
                <a:lnTo>
                  <a:pt x="72538" y="63238"/>
                </a:lnTo>
                <a:lnTo>
                  <a:pt x="37105" y="102177"/>
                </a:lnTo>
                <a:lnTo>
                  <a:pt x="12626" y="147665"/>
                </a:lnTo>
                <a:lnTo>
                  <a:pt x="821" y="198200"/>
                </a:lnTo>
                <a:lnTo>
                  <a:pt x="0" y="215908"/>
                </a:lnTo>
                <a:lnTo>
                  <a:pt x="821" y="233615"/>
                </a:lnTo>
                <a:lnTo>
                  <a:pt x="12626" y="284149"/>
                </a:lnTo>
                <a:lnTo>
                  <a:pt x="37105" y="329635"/>
                </a:lnTo>
                <a:lnTo>
                  <a:pt x="72538" y="368571"/>
                </a:lnTo>
                <a:lnTo>
                  <a:pt x="117202" y="399459"/>
                </a:lnTo>
                <a:lnTo>
                  <a:pt x="169377" y="420797"/>
                </a:lnTo>
                <a:lnTo>
                  <a:pt x="207482" y="428978"/>
                </a:lnTo>
                <a:lnTo>
                  <a:pt x="247649" y="431804"/>
                </a:lnTo>
                <a:lnTo>
                  <a:pt x="267963" y="431088"/>
                </a:lnTo>
                <a:lnTo>
                  <a:pt x="307169" y="425529"/>
                </a:lnTo>
                <a:lnTo>
                  <a:pt x="344055" y="414838"/>
                </a:lnTo>
                <a:lnTo>
                  <a:pt x="393917" y="390150"/>
                </a:lnTo>
                <a:lnTo>
                  <a:pt x="435693" y="356412"/>
                </a:lnTo>
                <a:lnTo>
                  <a:pt x="467661" y="315126"/>
                </a:lnTo>
                <a:lnTo>
                  <a:pt x="488103" y="267791"/>
                </a:lnTo>
                <a:lnTo>
                  <a:pt x="495299" y="215908"/>
                </a:lnTo>
                <a:lnTo>
                  <a:pt x="494479" y="198200"/>
                </a:lnTo>
                <a:lnTo>
                  <a:pt x="482676" y="147665"/>
                </a:lnTo>
                <a:lnTo>
                  <a:pt x="458201" y="102177"/>
                </a:lnTo>
                <a:lnTo>
                  <a:pt x="422772" y="63238"/>
                </a:lnTo>
                <a:lnTo>
                  <a:pt x="378110" y="32348"/>
                </a:lnTo>
                <a:lnTo>
                  <a:pt x="325934" y="11007"/>
                </a:lnTo>
                <a:lnTo>
                  <a:pt x="287825" y="2825"/>
                </a:lnTo>
                <a:lnTo>
                  <a:pt x="247649" y="0"/>
                </a:lnTo>
                <a:close/>
              </a:path>
            </a:pathLst>
          </a:custGeom>
          <a:solidFill>
            <a:srgbClr val="FC0028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1F497D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6704" name="object 35"/>
          <p:cNvSpPr>
            <a:spLocks/>
          </p:cNvSpPr>
          <p:nvPr/>
        </p:nvSpPr>
        <p:spPr bwMode="auto">
          <a:xfrm>
            <a:off x="6248400" y="5689600"/>
            <a:ext cx="495300" cy="431800"/>
          </a:xfrm>
          <a:custGeom>
            <a:avLst/>
            <a:gdLst>
              <a:gd name="T0" fmla="*/ 247649 w 495300"/>
              <a:gd name="T1" fmla="*/ 0 h 431800"/>
              <a:gd name="T2" fmla="*/ 207482 w 495300"/>
              <a:gd name="T3" fmla="*/ 2825 h 431800"/>
              <a:gd name="T4" fmla="*/ 169377 w 495300"/>
              <a:gd name="T5" fmla="*/ 11006 h 431800"/>
              <a:gd name="T6" fmla="*/ 117202 w 495300"/>
              <a:gd name="T7" fmla="*/ 32345 h 431800"/>
              <a:gd name="T8" fmla="*/ 72538 w 495300"/>
              <a:gd name="T9" fmla="*/ 63232 h 431800"/>
              <a:gd name="T10" fmla="*/ 37105 w 495300"/>
              <a:gd name="T11" fmla="*/ 102169 h 431800"/>
              <a:gd name="T12" fmla="*/ 12626 w 495300"/>
              <a:gd name="T13" fmla="*/ 147654 h 431800"/>
              <a:gd name="T14" fmla="*/ 821 w 495300"/>
              <a:gd name="T15" fmla="*/ 198188 h 431800"/>
              <a:gd name="T16" fmla="*/ 0 w 495300"/>
              <a:gd name="T17" fmla="*/ 215895 h 431800"/>
              <a:gd name="T18" fmla="*/ 821 w 495300"/>
              <a:gd name="T19" fmla="*/ 233603 h 431800"/>
              <a:gd name="T20" fmla="*/ 12626 w 495300"/>
              <a:gd name="T21" fmla="*/ 284137 h 431800"/>
              <a:gd name="T22" fmla="*/ 37105 w 495300"/>
              <a:gd name="T23" fmla="*/ 329622 h 431800"/>
              <a:gd name="T24" fmla="*/ 72538 w 495300"/>
              <a:gd name="T25" fmla="*/ 368559 h 431800"/>
              <a:gd name="T26" fmla="*/ 117202 w 495300"/>
              <a:gd name="T27" fmla="*/ 399446 h 431800"/>
              <a:gd name="T28" fmla="*/ 169377 w 495300"/>
              <a:gd name="T29" fmla="*/ 420785 h 431800"/>
              <a:gd name="T30" fmla="*/ 207482 w 495300"/>
              <a:gd name="T31" fmla="*/ 428966 h 431800"/>
              <a:gd name="T32" fmla="*/ 247649 w 495300"/>
              <a:gd name="T33" fmla="*/ 431791 h 431800"/>
              <a:gd name="T34" fmla="*/ 267963 w 495300"/>
              <a:gd name="T35" fmla="*/ 431076 h 431800"/>
              <a:gd name="T36" fmla="*/ 307169 w 495300"/>
              <a:gd name="T37" fmla="*/ 425517 h 431800"/>
              <a:gd name="T38" fmla="*/ 344055 w 495300"/>
              <a:gd name="T39" fmla="*/ 414826 h 431800"/>
              <a:gd name="T40" fmla="*/ 393917 w 495300"/>
              <a:gd name="T41" fmla="*/ 390137 h 431800"/>
              <a:gd name="T42" fmla="*/ 435693 w 495300"/>
              <a:gd name="T43" fmla="*/ 356400 h 431800"/>
              <a:gd name="T44" fmla="*/ 467661 w 495300"/>
              <a:gd name="T45" fmla="*/ 315114 h 431800"/>
              <a:gd name="T46" fmla="*/ 488103 w 495300"/>
              <a:gd name="T47" fmla="*/ 267779 h 431800"/>
              <a:gd name="T48" fmla="*/ 495299 w 495300"/>
              <a:gd name="T49" fmla="*/ 215895 h 431800"/>
              <a:gd name="T50" fmla="*/ 494479 w 495300"/>
              <a:gd name="T51" fmla="*/ 198188 h 431800"/>
              <a:gd name="T52" fmla="*/ 482676 w 495300"/>
              <a:gd name="T53" fmla="*/ 147654 h 431800"/>
              <a:gd name="T54" fmla="*/ 458201 w 495300"/>
              <a:gd name="T55" fmla="*/ 102169 h 431800"/>
              <a:gd name="T56" fmla="*/ 422772 w 495300"/>
              <a:gd name="T57" fmla="*/ 63232 h 431800"/>
              <a:gd name="T58" fmla="*/ 378110 w 495300"/>
              <a:gd name="T59" fmla="*/ 32345 h 431800"/>
              <a:gd name="T60" fmla="*/ 325934 w 495300"/>
              <a:gd name="T61" fmla="*/ 11006 h 431800"/>
              <a:gd name="T62" fmla="*/ 287825 w 495300"/>
              <a:gd name="T63" fmla="*/ 2825 h 431800"/>
              <a:gd name="T64" fmla="*/ 247649 w 495300"/>
              <a:gd name="T65" fmla="*/ 0 h 431800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495300"/>
              <a:gd name="T100" fmla="*/ 0 h 431800"/>
              <a:gd name="T101" fmla="*/ 495300 w 495300"/>
              <a:gd name="T102" fmla="*/ 431800 h 431800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495300" h="431800">
                <a:moveTo>
                  <a:pt x="247649" y="0"/>
                </a:moveTo>
                <a:lnTo>
                  <a:pt x="207482" y="2825"/>
                </a:lnTo>
                <a:lnTo>
                  <a:pt x="169377" y="11006"/>
                </a:lnTo>
                <a:lnTo>
                  <a:pt x="117202" y="32345"/>
                </a:lnTo>
                <a:lnTo>
                  <a:pt x="72538" y="63232"/>
                </a:lnTo>
                <a:lnTo>
                  <a:pt x="37105" y="102169"/>
                </a:lnTo>
                <a:lnTo>
                  <a:pt x="12626" y="147654"/>
                </a:lnTo>
                <a:lnTo>
                  <a:pt x="821" y="198188"/>
                </a:lnTo>
                <a:lnTo>
                  <a:pt x="0" y="215895"/>
                </a:lnTo>
                <a:lnTo>
                  <a:pt x="821" y="233603"/>
                </a:lnTo>
                <a:lnTo>
                  <a:pt x="12626" y="284137"/>
                </a:lnTo>
                <a:lnTo>
                  <a:pt x="37105" y="329622"/>
                </a:lnTo>
                <a:lnTo>
                  <a:pt x="72538" y="368559"/>
                </a:lnTo>
                <a:lnTo>
                  <a:pt x="117202" y="399446"/>
                </a:lnTo>
                <a:lnTo>
                  <a:pt x="169377" y="420785"/>
                </a:lnTo>
                <a:lnTo>
                  <a:pt x="207482" y="428966"/>
                </a:lnTo>
                <a:lnTo>
                  <a:pt x="247649" y="431791"/>
                </a:lnTo>
                <a:lnTo>
                  <a:pt x="267963" y="431076"/>
                </a:lnTo>
                <a:lnTo>
                  <a:pt x="307169" y="425517"/>
                </a:lnTo>
                <a:lnTo>
                  <a:pt x="344055" y="414826"/>
                </a:lnTo>
                <a:lnTo>
                  <a:pt x="393917" y="390137"/>
                </a:lnTo>
                <a:lnTo>
                  <a:pt x="435693" y="356400"/>
                </a:lnTo>
                <a:lnTo>
                  <a:pt x="467661" y="315114"/>
                </a:lnTo>
                <a:lnTo>
                  <a:pt x="488103" y="267779"/>
                </a:lnTo>
                <a:lnTo>
                  <a:pt x="495299" y="215895"/>
                </a:lnTo>
                <a:lnTo>
                  <a:pt x="494479" y="198188"/>
                </a:lnTo>
                <a:lnTo>
                  <a:pt x="482676" y="147654"/>
                </a:lnTo>
                <a:lnTo>
                  <a:pt x="458201" y="102169"/>
                </a:lnTo>
                <a:lnTo>
                  <a:pt x="422772" y="63232"/>
                </a:lnTo>
                <a:lnTo>
                  <a:pt x="378110" y="32345"/>
                </a:lnTo>
                <a:lnTo>
                  <a:pt x="325934" y="11006"/>
                </a:lnTo>
                <a:lnTo>
                  <a:pt x="287825" y="2825"/>
                </a:lnTo>
                <a:lnTo>
                  <a:pt x="247649" y="0"/>
                </a:lnTo>
                <a:close/>
              </a:path>
            </a:pathLst>
          </a:custGeom>
          <a:solidFill>
            <a:srgbClr val="FC0028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1F497D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5654" name="object 55"/>
          <p:cNvSpPr>
            <a:spLocks/>
          </p:cNvSpPr>
          <p:nvPr/>
        </p:nvSpPr>
        <p:spPr bwMode="auto">
          <a:xfrm>
            <a:off x="3924300" y="1549400"/>
            <a:ext cx="1638300" cy="1498600"/>
          </a:xfrm>
          <a:custGeom>
            <a:avLst/>
            <a:gdLst>
              <a:gd name="T0" fmla="*/ 751969 w 1638300"/>
              <a:gd name="T1" fmla="*/ 2484 h 1498600"/>
              <a:gd name="T2" fmla="*/ 622305 w 1638300"/>
              <a:gd name="T3" fmla="*/ 21781 h 1498600"/>
              <a:gd name="T4" fmla="*/ 500308 w 1638300"/>
              <a:gd name="T5" fmla="*/ 58895 h 1498600"/>
              <a:gd name="T6" fmla="*/ 387665 w 1638300"/>
              <a:gd name="T7" fmla="*/ 112282 h 1498600"/>
              <a:gd name="T8" fmla="*/ 286064 w 1638300"/>
              <a:gd name="T9" fmla="*/ 180398 h 1498600"/>
              <a:gd name="T10" fmla="*/ 197190 w 1638300"/>
              <a:gd name="T11" fmla="*/ 261700 h 1498600"/>
              <a:gd name="T12" fmla="*/ 122732 w 1638300"/>
              <a:gd name="T13" fmla="*/ 354642 h 1498600"/>
              <a:gd name="T14" fmla="*/ 64375 w 1638300"/>
              <a:gd name="T15" fmla="*/ 457681 h 1498600"/>
              <a:gd name="T16" fmla="*/ 23807 w 1638300"/>
              <a:gd name="T17" fmla="*/ 569273 h 1498600"/>
              <a:gd name="T18" fmla="*/ 2715 w 1638300"/>
              <a:gd name="T19" fmla="*/ 687874 h 1498600"/>
              <a:gd name="T20" fmla="*/ 2715 w 1638300"/>
              <a:gd name="T21" fmla="*/ 810766 h 1498600"/>
              <a:gd name="T22" fmla="*/ 23807 w 1638300"/>
              <a:gd name="T23" fmla="*/ 929365 h 1498600"/>
              <a:gd name="T24" fmla="*/ 64375 w 1638300"/>
              <a:gd name="T25" fmla="*/ 1040954 h 1498600"/>
              <a:gd name="T26" fmla="*/ 122732 w 1638300"/>
              <a:gd name="T27" fmla="*/ 1143989 h 1498600"/>
              <a:gd name="T28" fmla="*/ 197190 w 1638300"/>
              <a:gd name="T29" fmla="*/ 1236927 h 1498600"/>
              <a:gd name="T30" fmla="*/ 286064 w 1638300"/>
              <a:gd name="T31" fmla="*/ 1318224 h 1498600"/>
              <a:gd name="T32" fmla="*/ 387665 w 1638300"/>
              <a:gd name="T33" fmla="*/ 1386336 h 1498600"/>
              <a:gd name="T34" fmla="*/ 500308 w 1638300"/>
              <a:gd name="T35" fmla="*/ 1439719 h 1498600"/>
              <a:gd name="T36" fmla="*/ 622305 w 1638300"/>
              <a:gd name="T37" fmla="*/ 1476830 h 1498600"/>
              <a:gd name="T38" fmla="*/ 751969 w 1638300"/>
              <a:gd name="T39" fmla="*/ 1496125 h 1498600"/>
              <a:gd name="T40" fmla="*/ 886330 w 1638300"/>
              <a:gd name="T41" fmla="*/ 1496125 h 1498600"/>
              <a:gd name="T42" fmla="*/ 1015994 w 1638300"/>
              <a:gd name="T43" fmla="*/ 1476830 h 1498600"/>
              <a:gd name="T44" fmla="*/ 1137991 w 1638300"/>
              <a:gd name="T45" fmla="*/ 1439719 h 1498600"/>
              <a:gd name="T46" fmla="*/ 1250634 w 1638300"/>
              <a:gd name="T47" fmla="*/ 1386336 h 1498600"/>
              <a:gd name="T48" fmla="*/ 1352235 w 1638300"/>
              <a:gd name="T49" fmla="*/ 1318224 h 1498600"/>
              <a:gd name="T50" fmla="*/ 1441109 w 1638300"/>
              <a:gd name="T51" fmla="*/ 1236927 h 1498600"/>
              <a:gd name="T52" fmla="*/ 1515567 w 1638300"/>
              <a:gd name="T53" fmla="*/ 1143989 h 1498600"/>
              <a:gd name="T54" fmla="*/ 1573924 w 1638300"/>
              <a:gd name="T55" fmla="*/ 1040954 h 1498600"/>
              <a:gd name="T56" fmla="*/ 1614492 w 1638300"/>
              <a:gd name="T57" fmla="*/ 929365 h 1498600"/>
              <a:gd name="T58" fmla="*/ 1635584 w 1638300"/>
              <a:gd name="T59" fmla="*/ 810766 h 1498600"/>
              <a:gd name="T60" fmla="*/ 1635584 w 1638300"/>
              <a:gd name="T61" fmla="*/ 687874 h 1498600"/>
              <a:gd name="T62" fmla="*/ 1614492 w 1638300"/>
              <a:gd name="T63" fmla="*/ 569273 h 1498600"/>
              <a:gd name="T64" fmla="*/ 1573924 w 1638300"/>
              <a:gd name="T65" fmla="*/ 457681 h 1498600"/>
              <a:gd name="T66" fmla="*/ 1515567 w 1638300"/>
              <a:gd name="T67" fmla="*/ 354642 h 1498600"/>
              <a:gd name="T68" fmla="*/ 1441109 w 1638300"/>
              <a:gd name="T69" fmla="*/ 261700 h 1498600"/>
              <a:gd name="T70" fmla="*/ 1352235 w 1638300"/>
              <a:gd name="T71" fmla="*/ 180398 h 1498600"/>
              <a:gd name="T72" fmla="*/ 1250634 w 1638300"/>
              <a:gd name="T73" fmla="*/ 112282 h 1498600"/>
              <a:gd name="T74" fmla="*/ 1137991 w 1638300"/>
              <a:gd name="T75" fmla="*/ 58895 h 1498600"/>
              <a:gd name="T76" fmla="*/ 1015994 w 1638300"/>
              <a:gd name="T77" fmla="*/ 21781 h 1498600"/>
              <a:gd name="T78" fmla="*/ 886330 w 1638300"/>
              <a:gd name="T79" fmla="*/ 2484 h 1498600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w 1638300"/>
              <a:gd name="T121" fmla="*/ 0 h 1498600"/>
              <a:gd name="T122" fmla="*/ 1638300 w 1638300"/>
              <a:gd name="T123" fmla="*/ 1498600 h 1498600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T120" t="T121" r="T122" b="T123"/>
            <a:pathLst>
              <a:path w="1638300" h="1498600">
                <a:moveTo>
                  <a:pt x="819149" y="0"/>
                </a:moveTo>
                <a:lnTo>
                  <a:pt x="751969" y="2484"/>
                </a:lnTo>
                <a:lnTo>
                  <a:pt x="686284" y="9809"/>
                </a:lnTo>
                <a:lnTo>
                  <a:pt x="622305" y="21781"/>
                </a:lnTo>
                <a:lnTo>
                  <a:pt x="560242" y="38207"/>
                </a:lnTo>
                <a:lnTo>
                  <a:pt x="500308" y="58895"/>
                </a:lnTo>
                <a:lnTo>
                  <a:pt x="442712" y="83651"/>
                </a:lnTo>
                <a:lnTo>
                  <a:pt x="387665" y="112282"/>
                </a:lnTo>
                <a:lnTo>
                  <a:pt x="335379" y="144596"/>
                </a:lnTo>
                <a:lnTo>
                  <a:pt x="286064" y="180398"/>
                </a:lnTo>
                <a:lnTo>
                  <a:pt x="239930" y="219497"/>
                </a:lnTo>
                <a:lnTo>
                  <a:pt x="197190" y="261700"/>
                </a:lnTo>
                <a:lnTo>
                  <a:pt x="158054" y="306812"/>
                </a:lnTo>
                <a:lnTo>
                  <a:pt x="122732" y="354642"/>
                </a:lnTo>
                <a:lnTo>
                  <a:pt x="91435" y="404996"/>
                </a:lnTo>
                <a:lnTo>
                  <a:pt x="64375" y="457681"/>
                </a:lnTo>
                <a:lnTo>
                  <a:pt x="41762" y="512504"/>
                </a:lnTo>
                <a:lnTo>
                  <a:pt x="23807" y="569273"/>
                </a:lnTo>
                <a:lnTo>
                  <a:pt x="10721" y="627794"/>
                </a:lnTo>
                <a:lnTo>
                  <a:pt x="2715" y="687874"/>
                </a:lnTo>
                <a:lnTo>
                  <a:pt x="0" y="749320"/>
                </a:lnTo>
                <a:lnTo>
                  <a:pt x="2715" y="810766"/>
                </a:lnTo>
                <a:lnTo>
                  <a:pt x="10721" y="870845"/>
                </a:lnTo>
                <a:lnTo>
                  <a:pt x="23807" y="929365"/>
                </a:lnTo>
                <a:lnTo>
                  <a:pt x="41762" y="986132"/>
                </a:lnTo>
                <a:lnTo>
                  <a:pt x="64375" y="1040954"/>
                </a:lnTo>
                <a:lnTo>
                  <a:pt x="91435" y="1093637"/>
                </a:lnTo>
                <a:lnTo>
                  <a:pt x="122732" y="1143989"/>
                </a:lnTo>
                <a:lnTo>
                  <a:pt x="158054" y="1191817"/>
                </a:lnTo>
                <a:lnTo>
                  <a:pt x="197190" y="1236927"/>
                </a:lnTo>
                <a:lnTo>
                  <a:pt x="239930" y="1279127"/>
                </a:lnTo>
                <a:lnTo>
                  <a:pt x="286064" y="1318224"/>
                </a:lnTo>
                <a:lnTo>
                  <a:pt x="335379" y="1354024"/>
                </a:lnTo>
                <a:lnTo>
                  <a:pt x="387665" y="1386336"/>
                </a:lnTo>
                <a:lnTo>
                  <a:pt x="442712" y="1414965"/>
                </a:lnTo>
                <a:lnTo>
                  <a:pt x="500308" y="1439719"/>
                </a:lnTo>
                <a:lnTo>
                  <a:pt x="560242" y="1460405"/>
                </a:lnTo>
                <a:lnTo>
                  <a:pt x="622305" y="1476830"/>
                </a:lnTo>
                <a:lnTo>
                  <a:pt x="686284" y="1488801"/>
                </a:lnTo>
                <a:lnTo>
                  <a:pt x="751969" y="1496125"/>
                </a:lnTo>
                <a:lnTo>
                  <a:pt x="819149" y="1498610"/>
                </a:lnTo>
                <a:lnTo>
                  <a:pt x="886330" y="1496125"/>
                </a:lnTo>
                <a:lnTo>
                  <a:pt x="952015" y="1488801"/>
                </a:lnTo>
                <a:lnTo>
                  <a:pt x="1015994" y="1476830"/>
                </a:lnTo>
                <a:lnTo>
                  <a:pt x="1078057" y="1460405"/>
                </a:lnTo>
                <a:lnTo>
                  <a:pt x="1137991" y="1439719"/>
                </a:lnTo>
                <a:lnTo>
                  <a:pt x="1195587" y="1414965"/>
                </a:lnTo>
                <a:lnTo>
                  <a:pt x="1250634" y="1386336"/>
                </a:lnTo>
                <a:lnTo>
                  <a:pt x="1302920" y="1354024"/>
                </a:lnTo>
                <a:lnTo>
                  <a:pt x="1352235" y="1318224"/>
                </a:lnTo>
                <a:lnTo>
                  <a:pt x="1398369" y="1279127"/>
                </a:lnTo>
                <a:lnTo>
                  <a:pt x="1441109" y="1236927"/>
                </a:lnTo>
                <a:lnTo>
                  <a:pt x="1480245" y="1191817"/>
                </a:lnTo>
                <a:lnTo>
                  <a:pt x="1515567" y="1143989"/>
                </a:lnTo>
                <a:lnTo>
                  <a:pt x="1546864" y="1093637"/>
                </a:lnTo>
                <a:lnTo>
                  <a:pt x="1573924" y="1040954"/>
                </a:lnTo>
                <a:lnTo>
                  <a:pt x="1596537" y="986132"/>
                </a:lnTo>
                <a:lnTo>
                  <a:pt x="1614492" y="929365"/>
                </a:lnTo>
                <a:lnTo>
                  <a:pt x="1627578" y="870845"/>
                </a:lnTo>
                <a:lnTo>
                  <a:pt x="1635584" y="810766"/>
                </a:lnTo>
                <a:lnTo>
                  <a:pt x="1638299" y="749320"/>
                </a:lnTo>
                <a:lnTo>
                  <a:pt x="1635584" y="687874"/>
                </a:lnTo>
                <a:lnTo>
                  <a:pt x="1627578" y="627794"/>
                </a:lnTo>
                <a:lnTo>
                  <a:pt x="1614492" y="569273"/>
                </a:lnTo>
                <a:lnTo>
                  <a:pt x="1596537" y="512504"/>
                </a:lnTo>
                <a:lnTo>
                  <a:pt x="1573924" y="457681"/>
                </a:lnTo>
                <a:lnTo>
                  <a:pt x="1546864" y="404996"/>
                </a:lnTo>
                <a:lnTo>
                  <a:pt x="1515567" y="354642"/>
                </a:lnTo>
                <a:lnTo>
                  <a:pt x="1480245" y="306812"/>
                </a:lnTo>
                <a:lnTo>
                  <a:pt x="1441109" y="261700"/>
                </a:lnTo>
                <a:lnTo>
                  <a:pt x="1398369" y="219497"/>
                </a:lnTo>
                <a:lnTo>
                  <a:pt x="1352235" y="180398"/>
                </a:lnTo>
                <a:lnTo>
                  <a:pt x="1302920" y="144596"/>
                </a:lnTo>
                <a:lnTo>
                  <a:pt x="1250634" y="112282"/>
                </a:lnTo>
                <a:lnTo>
                  <a:pt x="1195587" y="83651"/>
                </a:lnTo>
                <a:lnTo>
                  <a:pt x="1137991" y="58895"/>
                </a:lnTo>
                <a:lnTo>
                  <a:pt x="1078057" y="38207"/>
                </a:lnTo>
                <a:lnTo>
                  <a:pt x="1015994" y="21781"/>
                </a:lnTo>
                <a:lnTo>
                  <a:pt x="952015" y="9809"/>
                </a:lnTo>
                <a:lnTo>
                  <a:pt x="886330" y="2484"/>
                </a:lnTo>
                <a:lnTo>
                  <a:pt x="819149" y="0"/>
                </a:lnTo>
                <a:close/>
              </a:path>
            </a:pathLst>
          </a:custGeom>
          <a:solidFill>
            <a:srgbClr val="135F0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1F497D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5686" name="Rectangle 86"/>
          <p:cNvSpPr>
            <a:spLocks noChangeArrowheads="1"/>
          </p:cNvSpPr>
          <p:nvPr/>
        </p:nvSpPr>
        <p:spPr bwMode="auto">
          <a:xfrm>
            <a:off x="6019800" y="3124200"/>
            <a:ext cx="16510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defTabSz="914400" fontAlgn="base">
              <a:lnSpc>
                <a:spcPts val="19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Arial" charset="0"/>
                <a:ea typeface="ＭＳ Ｐゴシック" charset="0"/>
                <a:cs typeface="Arial" charset="0"/>
              </a:rPr>
              <a:t>B</a:t>
            </a:r>
          </a:p>
        </p:txBody>
      </p:sp>
      <p:sp>
        <p:nvSpPr>
          <p:cNvPr id="25687" name="Rectangle 87"/>
          <p:cNvSpPr>
            <a:spLocks noChangeArrowheads="1"/>
          </p:cNvSpPr>
          <p:nvPr/>
        </p:nvSpPr>
        <p:spPr bwMode="auto">
          <a:xfrm>
            <a:off x="6324600" y="1219200"/>
            <a:ext cx="22987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Arial" charset="0"/>
              </a:rPr>
              <a:t>Abstract Network View</a:t>
            </a:r>
          </a:p>
        </p:txBody>
      </p:sp>
      <p:sp>
        <p:nvSpPr>
          <p:cNvPr id="26708" name="Rectangle 89"/>
          <p:cNvSpPr>
            <a:spLocks noChangeArrowheads="1"/>
          </p:cNvSpPr>
          <p:nvPr/>
        </p:nvSpPr>
        <p:spPr bwMode="auto">
          <a:xfrm>
            <a:off x="6781800" y="4724400"/>
            <a:ext cx="21209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Arial" charset="0"/>
              </a:rPr>
              <a:t>Global Network View</a:t>
            </a:r>
          </a:p>
        </p:txBody>
      </p:sp>
      <p:sp>
        <p:nvSpPr>
          <p:cNvPr id="79962" name="Text Box 90"/>
          <p:cNvSpPr txBox="1">
            <a:spLocks noChangeArrowheads="1"/>
          </p:cNvSpPr>
          <p:nvPr/>
        </p:nvSpPr>
        <p:spPr bwMode="auto">
          <a:xfrm>
            <a:off x="2615783" y="1924815"/>
            <a:ext cx="1524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defTabSz="914400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it-IT" dirty="0">
                <a:solidFill>
                  <a:srgbClr val="8A0E09"/>
                </a:solidFill>
              </a:rPr>
              <a:t>A</a:t>
            </a:r>
            <a:r>
              <a:rPr lang="it-IT" dirty="0">
                <a:solidFill>
                  <a:srgbClr val="8A0E09"/>
                </a:solidFill>
                <a:sym typeface="Wingdings" charset="0"/>
              </a:rPr>
              <a:t>B </a:t>
            </a:r>
            <a:r>
              <a:rPr lang="it-IT" dirty="0" err="1">
                <a:solidFill>
                  <a:srgbClr val="8A0E09"/>
                </a:solidFill>
                <a:sym typeface="Wingdings" charset="0"/>
              </a:rPr>
              <a:t>drop</a:t>
            </a:r>
            <a:endParaRPr lang="it-IT" dirty="0">
              <a:solidFill>
                <a:srgbClr val="8A0E09"/>
              </a:solidFill>
            </a:endParaRPr>
          </a:p>
        </p:txBody>
      </p:sp>
      <p:sp>
        <p:nvSpPr>
          <p:cNvPr id="79963" name="Rectangle 91"/>
          <p:cNvSpPr>
            <a:spLocks noChangeArrowheads="1"/>
          </p:cNvSpPr>
          <p:nvPr/>
        </p:nvSpPr>
        <p:spPr bwMode="auto">
          <a:xfrm>
            <a:off x="685800" y="3352800"/>
            <a:ext cx="7162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vl="1" defTabSz="914400" fontAlgn="base">
              <a:spcBef>
                <a:spcPts val="588"/>
              </a:spcBef>
              <a:spcAft>
                <a:spcPct val="0"/>
              </a:spcAft>
              <a:buClr>
                <a:srgbClr val="8A0E09"/>
              </a:buClr>
              <a:buFont typeface="Arial" charset="0"/>
              <a:buNone/>
            </a:pPr>
            <a:r>
              <a:rPr lang="en-US" sz="2400">
                <a:solidFill>
                  <a:srgbClr val="8A0E09"/>
                </a:solidFill>
                <a:latin typeface="Arial" charset="0"/>
                <a:ea typeface="ＭＳ Ｐゴシック" charset="0"/>
                <a:cs typeface="Arial" charset="0"/>
              </a:rPr>
              <a:t>Hypervisor then inserts flow entries as needed</a:t>
            </a:r>
          </a:p>
        </p:txBody>
      </p:sp>
      <p:sp>
        <p:nvSpPr>
          <p:cNvPr id="79964" name="Text Box 92"/>
          <p:cNvSpPr txBox="1">
            <a:spLocks noChangeArrowheads="1"/>
          </p:cNvSpPr>
          <p:nvPr/>
        </p:nvSpPr>
        <p:spPr bwMode="auto">
          <a:xfrm>
            <a:off x="2971800" y="5181600"/>
            <a:ext cx="1524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defTabSz="914400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it-IT">
                <a:solidFill>
                  <a:srgbClr val="8A0E09"/>
                </a:solidFill>
              </a:rPr>
              <a:t>A</a:t>
            </a:r>
            <a:r>
              <a:rPr lang="it-IT">
                <a:solidFill>
                  <a:srgbClr val="8A0E09"/>
                </a:solidFill>
                <a:sym typeface="Wingdings" charset="0"/>
              </a:rPr>
              <a:t>B drop</a:t>
            </a:r>
            <a:endParaRPr lang="it-IT">
              <a:solidFill>
                <a:srgbClr val="8A0E09"/>
              </a:solidFill>
            </a:endParaRPr>
          </a:p>
        </p:txBody>
      </p:sp>
      <p:sp>
        <p:nvSpPr>
          <p:cNvPr id="79965" name="Text Box 93"/>
          <p:cNvSpPr txBox="1">
            <a:spLocks noChangeArrowheads="1"/>
          </p:cNvSpPr>
          <p:nvPr/>
        </p:nvSpPr>
        <p:spPr bwMode="auto">
          <a:xfrm>
            <a:off x="4419600" y="4419600"/>
            <a:ext cx="1524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defTabSz="914400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it-IT">
                <a:solidFill>
                  <a:srgbClr val="8A0E09"/>
                </a:solidFill>
              </a:rPr>
              <a:t>A</a:t>
            </a:r>
            <a:r>
              <a:rPr lang="it-IT">
                <a:solidFill>
                  <a:srgbClr val="8A0E09"/>
                </a:solidFill>
                <a:sym typeface="Wingdings" charset="0"/>
              </a:rPr>
              <a:t>B drop</a:t>
            </a:r>
            <a:endParaRPr lang="it-IT">
              <a:solidFill>
                <a:srgbClr val="8A0E09"/>
              </a:solidFill>
            </a:endParaRPr>
          </a:p>
        </p:txBody>
      </p:sp>
      <p:sp>
        <p:nvSpPr>
          <p:cNvPr id="92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184666"/>
          </a:xfrm>
          <a:prstGeom prst="rect">
            <a:avLst/>
          </a:prstGeo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28</a:t>
            </a:r>
          </a:p>
        </p:txBody>
      </p:sp>
    </p:spTree>
    <p:extLst>
      <p:ext uri="{BB962C8B-B14F-4D97-AF65-F5344CB8AC3E}">
        <p14:creationId xmlns:p14="http://schemas.microsoft.com/office/powerpoint/2010/main" val="404811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6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6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6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6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6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6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6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6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5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56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56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56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56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6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6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56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56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56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56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56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56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56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56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56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56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56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56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56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56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56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56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56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56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56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56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5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5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56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56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5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5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56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56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56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56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56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56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256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256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5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5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256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256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256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256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79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79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799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799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799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799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799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799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53" grpId="0" animBg="1"/>
      <p:bldP spid="25655" grpId="0" animBg="1"/>
      <p:bldP spid="25656" grpId="0" animBg="1"/>
      <p:bldP spid="25657" grpId="0" animBg="1"/>
      <p:bldP spid="25658" grpId="0" animBg="1"/>
      <p:bldP spid="25659" grpId="0" animBg="1"/>
      <p:bldP spid="25660" grpId="0" animBg="1"/>
      <p:bldP spid="25661" grpId="0" animBg="1"/>
      <p:bldP spid="25662" grpId="0" animBg="1"/>
      <p:bldP spid="25663" grpId="0" animBg="1"/>
      <p:bldP spid="25664" grpId="0" animBg="1"/>
      <p:bldP spid="25665" grpId="0" animBg="1"/>
      <p:bldP spid="25666" grpId="0" animBg="1"/>
      <p:bldP spid="25667" grpId="0" animBg="1"/>
      <p:bldP spid="25668" grpId="0" animBg="1"/>
      <p:bldP spid="25669" grpId="0" animBg="1"/>
      <p:bldP spid="25670" grpId="0" animBg="1"/>
      <p:bldP spid="25671" grpId="0" animBg="1"/>
      <p:bldP spid="25672" grpId="0" animBg="1"/>
      <p:bldP spid="25673" grpId="0" animBg="1"/>
      <p:bldP spid="25674" grpId="0" animBg="1"/>
      <p:bldP spid="25675" grpId="0" animBg="1"/>
      <p:bldP spid="25676" grpId="0" animBg="1"/>
      <p:bldP spid="25677" grpId="0" animBg="1"/>
      <p:bldP spid="25678" grpId="0" animBg="1"/>
      <p:bldP spid="25679" grpId="0" animBg="1"/>
      <p:bldP spid="25683" grpId="0"/>
      <p:bldP spid="25654" grpId="0" animBg="1"/>
      <p:bldP spid="25686" grpId="0"/>
      <p:bldP spid="25687" grpId="0"/>
      <p:bldP spid="79962" grpId="0"/>
      <p:bldP spid="79963" grpId="0"/>
      <p:bldP spid="79964" grpId="0"/>
      <p:bldP spid="7996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object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7338" eaLnBrk="1" hangingPunct="1"/>
            <a:r>
              <a:rPr lang="en-US" sz="3200" dirty="0">
                <a:latin typeface="Arial" charset="0"/>
                <a:cs typeface="Arial" charset="0"/>
              </a:rPr>
              <a:t>Does SDN Simplify the Network?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72646" y="1532611"/>
            <a:ext cx="8380412" cy="35956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98450" indent="-285750" eaLnBrk="0" hangingPunct="0">
              <a:tabLst>
                <a:tab pos="298450" algn="l"/>
              </a:tabLst>
              <a:defRPr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698500" indent="-228600" eaLnBrk="0" hangingPunct="0">
              <a:tabLst>
                <a:tab pos="298450" algn="l"/>
              </a:tabLst>
              <a:defRPr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298450" algn="l"/>
              </a:tabLst>
              <a:defRPr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298450" algn="l"/>
              </a:tabLst>
              <a:defRPr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298450" algn="l"/>
              </a:tabLst>
              <a:defRPr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98450" algn="l"/>
              </a:tabLst>
              <a:defRPr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98450" algn="l"/>
              </a:tabLst>
              <a:defRPr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98450" algn="l"/>
              </a:tabLst>
              <a:defRPr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98450" algn="l"/>
              </a:tabLst>
              <a:defRPr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marL="12700" indent="0" eaLnBrk="1" hangingPunct="1">
              <a:buSzPct val="114000"/>
            </a:pPr>
            <a:r>
              <a:rPr lang="en-US" sz="2800" dirty="0">
                <a:solidFill>
                  <a:schemeClr val="tx1"/>
                </a:solidFill>
              </a:rPr>
              <a:t>Abstraction doesn’t eliminate complexity</a:t>
            </a:r>
          </a:p>
          <a:p>
            <a:pPr lvl="1" eaLnBrk="1" hangingPunct="1">
              <a:spcBef>
                <a:spcPts val="588"/>
              </a:spcBef>
              <a:buClr>
                <a:srgbClr val="8A0E09"/>
              </a:buClr>
              <a:buFont typeface="Arial" charset="0"/>
              <a:buChar char="-"/>
            </a:pPr>
            <a:r>
              <a:rPr lang="en-US" sz="2400" dirty="0">
                <a:solidFill>
                  <a:srgbClr val="8A0E09"/>
                </a:solidFill>
                <a:ea typeface="ＭＳ Ｐゴシック" charset="0"/>
              </a:rPr>
              <a:t>NOS, Hypervisor are still complicated pieces of code</a:t>
            </a:r>
            <a:endParaRPr lang="en-US" sz="2400" dirty="0">
              <a:solidFill>
                <a:schemeClr val="tx1"/>
              </a:solidFill>
              <a:ea typeface="ＭＳ Ｐゴシック" charset="0"/>
            </a:endParaRPr>
          </a:p>
          <a:p>
            <a:pPr lvl="1" eaLnBrk="1" hangingPunct="1">
              <a:lnSpc>
                <a:spcPts val="3500"/>
              </a:lnSpc>
              <a:spcBef>
                <a:spcPts val="38"/>
              </a:spcBef>
              <a:buClr>
                <a:srgbClr val="8A0E09"/>
              </a:buClr>
              <a:buFont typeface="Arial" charset="0"/>
              <a:buChar char="-"/>
            </a:pPr>
            <a:endParaRPr lang="en-US" sz="3500" dirty="0">
              <a:solidFill>
                <a:schemeClr val="tx1"/>
              </a:solidFill>
              <a:latin typeface="Calibri" charset="0"/>
              <a:ea typeface="ＭＳ Ｐゴシック" charset="0"/>
            </a:endParaRPr>
          </a:p>
          <a:p>
            <a:pPr marL="12700" indent="0" eaLnBrk="1" hangingPunct="1">
              <a:buSzPct val="114000"/>
            </a:pPr>
            <a:r>
              <a:rPr lang="en-US" sz="2800" dirty="0">
                <a:solidFill>
                  <a:schemeClr val="tx1"/>
                </a:solidFill>
              </a:rPr>
              <a:t>SDN main achievements</a:t>
            </a:r>
          </a:p>
          <a:p>
            <a:pPr lvl="1" eaLnBrk="1" hangingPunct="1">
              <a:spcBef>
                <a:spcPts val="588"/>
              </a:spcBef>
              <a:buClr>
                <a:srgbClr val="8A0E09"/>
              </a:buClr>
              <a:buFont typeface="Arial" charset="0"/>
              <a:buChar char="-"/>
            </a:pPr>
            <a:r>
              <a:rPr lang="en-US" sz="2400" dirty="0">
                <a:solidFill>
                  <a:srgbClr val="8A0E09"/>
                </a:solidFill>
                <a:ea typeface="ＭＳ Ｐゴシック" charset="0"/>
              </a:rPr>
              <a:t>Simplifies interface for control program (user-specific)</a:t>
            </a:r>
            <a:endParaRPr lang="en-US" sz="2400" dirty="0">
              <a:solidFill>
                <a:schemeClr val="tx1"/>
              </a:solidFill>
              <a:ea typeface="ＭＳ Ｐゴシック" charset="0"/>
            </a:endParaRPr>
          </a:p>
          <a:p>
            <a:pPr lvl="1" eaLnBrk="1" hangingPunct="1">
              <a:spcBef>
                <a:spcPts val="575"/>
              </a:spcBef>
              <a:buClr>
                <a:srgbClr val="8A0E09"/>
              </a:buClr>
              <a:buFont typeface="Arial" charset="0"/>
              <a:buChar char="-"/>
            </a:pPr>
            <a:r>
              <a:rPr lang="en-US" sz="2400" dirty="0">
                <a:solidFill>
                  <a:srgbClr val="8A0E09"/>
                </a:solidFill>
                <a:ea typeface="ＭＳ Ｐゴシック" charset="0"/>
              </a:rPr>
              <a:t>Pushes complexity into reusable code (SDN platform)</a:t>
            </a:r>
            <a:endParaRPr lang="en-US" sz="2400" dirty="0">
              <a:solidFill>
                <a:schemeClr val="tx1"/>
              </a:solidFill>
              <a:ea typeface="ＭＳ Ｐゴシック" charset="0"/>
            </a:endParaRPr>
          </a:p>
          <a:p>
            <a:pPr lvl="1" eaLnBrk="1" hangingPunct="1">
              <a:lnSpc>
                <a:spcPts val="1700"/>
              </a:lnSpc>
              <a:spcBef>
                <a:spcPts val="13"/>
              </a:spcBef>
              <a:buClr>
                <a:srgbClr val="8A0E09"/>
              </a:buClr>
              <a:buFont typeface="Arial" charset="0"/>
              <a:buChar char="-"/>
            </a:pPr>
            <a:endParaRPr lang="en-US" sz="1700" dirty="0">
              <a:solidFill>
                <a:schemeClr val="tx1"/>
              </a:solidFill>
              <a:latin typeface="Calibri" charset="0"/>
              <a:ea typeface="ＭＳ Ｐゴシック" charset="0"/>
            </a:endParaRPr>
          </a:p>
          <a:p>
            <a:pPr lvl="1" eaLnBrk="1" hangingPunct="1">
              <a:lnSpc>
                <a:spcPts val="2400"/>
              </a:lnSpc>
              <a:buClr>
                <a:srgbClr val="8A0E09"/>
              </a:buClr>
              <a:buFont typeface="Arial" charset="0"/>
              <a:buChar char="-"/>
            </a:pPr>
            <a:endParaRPr lang="en-US" sz="2400" dirty="0">
              <a:solidFill>
                <a:schemeClr val="tx1"/>
              </a:solidFill>
              <a:latin typeface="Calibri" charset="0"/>
              <a:ea typeface="ＭＳ Ｐゴシック" charset="0"/>
            </a:endParaRPr>
          </a:p>
          <a:p>
            <a:pPr marL="12700" indent="0" eaLnBrk="1" hangingPunct="1">
              <a:buSzPct val="114000"/>
            </a:pPr>
            <a:r>
              <a:rPr lang="en-US" sz="2800" dirty="0">
                <a:solidFill>
                  <a:schemeClr val="tx1"/>
                </a:solidFill>
              </a:rPr>
              <a:t>Just like OS &amp; compilers….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13800-9833-F549-80FC-C3497A40B0B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72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6609" y="1721674"/>
            <a:ext cx="7792276" cy="4525963"/>
          </a:xfrm>
        </p:spPr>
        <p:txBody>
          <a:bodyPr/>
          <a:lstStyle/>
          <a:p>
            <a:r>
              <a:rPr lang="en-US" dirty="0"/>
              <a:t>The networking “planes”</a:t>
            </a:r>
          </a:p>
          <a:p>
            <a:endParaRPr lang="en-US" dirty="0"/>
          </a:p>
          <a:p>
            <a:r>
              <a:rPr lang="en-US" dirty="0"/>
              <a:t>Traditional network challenges</a:t>
            </a:r>
          </a:p>
          <a:p>
            <a:endParaRPr lang="en-US" dirty="0"/>
          </a:p>
          <a:p>
            <a:r>
              <a:rPr lang="en-US" dirty="0"/>
              <a:t>How SDN changes the network?</a:t>
            </a:r>
          </a:p>
          <a:p>
            <a:endParaRPr lang="en-US" dirty="0"/>
          </a:p>
          <a:p>
            <a:r>
              <a:rPr lang="en-US" dirty="0"/>
              <a:t>Why is SDN happening now? (A brief history)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13800-9833-F549-80FC-C3497A40B0B4}" type="slidenum">
              <a:rPr lang="en-US" smtClean="0"/>
              <a:t>32</a:t>
            </a:fld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220860" y="4892261"/>
            <a:ext cx="607401" cy="36443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4373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Road to SDN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8728"/>
            <a:ext cx="8229600" cy="486023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Active Networking: 1990s</a:t>
            </a:r>
          </a:p>
          <a:p>
            <a:pPr marL="1200150" lvl="1" indent="-457200">
              <a:buFont typeface="Lucida Grande"/>
              <a:buChar char="-"/>
            </a:pPr>
            <a:r>
              <a:rPr lang="en-US" dirty="0">
                <a:solidFill>
                  <a:srgbClr val="800000"/>
                </a:solidFill>
              </a:rPr>
              <a:t>First attempt make networks programmable</a:t>
            </a:r>
          </a:p>
          <a:p>
            <a:pPr marL="1200150" lvl="1" indent="-457200">
              <a:buFont typeface="Lucida Grande"/>
              <a:buChar char="-"/>
            </a:pPr>
            <a:r>
              <a:rPr lang="en-US" dirty="0" err="1">
                <a:solidFill>
                  <a:srgbClr val="800000"/>
                </a:solidFill>
              </a:rPr>
              <a:t>Demultiplexing</a:t>
            </a:r>
            <a:r>
              <a:rPr lang="en-US" dirty="0">
                <a:solidFill>
                  <a:srgbClr val="800000"/>
                </a:solidFill>
              </a:rPr>
              <a:t> packets to software programs, network virtualization, </a:t>
            </a:r>
            <a:r>
              <a:rPr lang="is-IS" dirty="0">
                <a:solidFill>
                  <a:srgbClr val="800000"/>
                </a:solidFill>
              </a:rPr>
              <a:t>…</a:t>
            </a:r>
          </a:p>
          <a:p>
            <a:pPr lvl="1" indent="0">
              <a:buNone/>
            </a:pPr>
            <a:endParaRPr lang="is-IS" dirty="0">
              <a:solidFill>
                <a:srgbClr val="800000"/>
              </a:solidFill>
            </a:endParaRPr>
          </a:p>
          <a:p>
            <a:r>
              <a:rPr lang="en-US" dirty="0"/>
              <a:t>Control/</a:t>
            </a:r>
            <a:r>
              <a:rPr lang="en-US" dirty="0" err="1"/>
              <a:t>Dataplane</a:t>
            </a:r>
            <a:r>
              <a:rPr lang="en-US" dirty="0"/>
              <a:t> Separation: 2003-2007</a:t>
            </a:r>
          </a:p>
          <a:p>
            <a:pPr marL="1200150" lvl="1" indent="-457200">
              <a:buFont typeface="Lucida Grande"/>
              <a:buChar char="-"/>
            </a:pPr>
            <a:r>
              <a:rPr lang="en-US" dirty="0" err="1">
                <a:solidFill>
                  <a:srgbClr val="800000"/>
                </a:solidFill>
              </a:rPr>
              <a:t>ForCes</a:t>
            </a:r>
            <a:r>
              <a:rPr lang="en-US" dirty="0">
                <a:solidFill>
                  <a:srgbClr val="800000"/>
                </a:solidFill>
              </a:rPr>
              <a:t> [IETF],                                                                    RCP, 4D [Princeton, CMU],                                                  SANE/Ethane [Stanford/Berkeley] </a:t>
            </a:r>
          </a:p>
          <a:p>
            <a:pPr marL="1200150" lvl="1" indent="-457200">
              <a:buFont typeface="Lucida Grande"/>
              <a:buChar char="-"/>
            </a:pPr>
            <a:r>
              <a:rPr lang="en-US" dirty="0">
                <a:solidFill>
                  <a:srgbClr val="800000"/>
                </a:solidFill>
              </a:rPr>
              <a:t>Open interfaces between data and control plane, logically centralized control</a:t>
            </a:r>
          </a:p>
          <a:p>
            <a:pPr lvl="1" indent="0">
              <a:buNone/>
            </a:pPr>
            <a:endParaRPr lang="en-US" dirty="0">
              <a:solidFill>
                <a:srgbClr val="800000"/>
              </a:solidFill>
            </a:endParaRPr>
          </a:p>
          <a:p>
            <a:r>
              <a:rPr lang="en-US" dirty="0" err="1"/>
              <a:t>OpenFlow</a:t>
            </a:r>
            <a:r>
              <a:rPr lang="en-US" dirty="0"/>
              <a:t> API &amp; Network </a:t>
            </a:r>
            <a:r>
              <a:rPr lang="en-US" dirty="0" err="1"/>
              <a:t>Oses</a:t>
            </a:r>
            <a:r>
              <a:rPr lang="en-US" dirty="0"/>
              <a:t>: 2008</a:t>
            </a:r>
          </a:p>
          <a:p>
            <a:pPr marL="1200150" lvl="1" indent="-457200">
              <a:buFont typeface="Lucida Grande"/>
              <a:buChar char="-"/>
            </a:pPr>
            <a:r>
              <a:rPr lang="en-US" dirty="0" err="1">
                <a:solidFill>
                  <a:srgbClr val="800000"/>
                </a:solidFill>
              </a:rPr>
              <a:t>OpenFlow</a:t>
            </a:r>
            <a:r>
              <a:rPr lang="en-US" dirty="0">
                <a:solidFill>
                  <a:srgbClr val="800000"/>
                </a:solidFill>
              </a:rPr>
              <a:t> switch interface [Stanford]</a:t>
            </a:r>
          </a:p>
          <a:p>
            <a:pPr marL="1200150" lvl="1" indent="-457200">
              <a:buFont typeface="Lucida Grande"/>
              <a:buChar char="-"/>
            </a:pPr>
            <a:r>
              <a:rPr lang="en-US" dirty="0">
                <a:solidFill>
                  <a:srgbClr val="800000"/>
                </a:solidFill>
              </a:rPr>
              <a:t>NOX Network OS [</a:t>
            </a:r>
            <a:r>
              <a:rPr lang="en-US" dirty="0" err="1">
                <a:solidFill>
                  <a:srgbClr val="800000"/>
                </a:solidFill>
              </a:rPr>
              <a:t>Nicira</a:t>
            </a:r>
            <a:r>
              <a:rPr lang="en-US" dirty="0">
                <a:solidFill>
                  <a:srgbClr val="800000"/>
                </a:solidFill>
              </a:rPr>
              <a:t>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6695" y="6234879"/>
            <a:ext cx="802860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N. </a:t>
            </a:r>
            <a:r>
              <a:rPr lang="en-US" sz="1600" dirty="0" err="1"/>
              <a:t>Feamster</a:t>
            </a:r>
            <a:r>
              <a:rPr lang="en-US" sz="1600" dirty="0"/>
              <a:t> et al., “The Road to SDN: An Intellectual History of Programmable Networks”, ACM SIGCOMM CCR 2014.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13800-9833-F549-80FC-C3497A40B0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91524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SDN Drivers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53" y="1314175"/>
            <a:ext cx="8929747" cy="5201478"/>
          </a:xfrm>
        </p:spPr>
        <p:txBody>
          <a:bodyPr>
            <a:normAutofit/>
          </a:bodyPr>
          <a:lstStyle/>
          <a:p>
            <a:r>
              <a:rPr lang="en-US" dirty="0"/>
              <a:t>Rise of merchant switching silicon</a:t>
            </a:r>
          </a:p>
          <a:p>
            <a:pPr marL="1200150" lvl="1" indent="-457200">
              <a:buFont typeface="Lucida Grande"/>
              <a:buChar char="-"/>
            </a:pPr>
            <a:r>
              <a:rPr lang="en-US" dirty="0">
                <a:solidFill>
                  <a:srgbClr val="800000"/>
                </a:solidFill>
              </a:rPr>
              <a:t>Democratized switching</a:t>
            </a:r>
          </a:p>
          <a:p>
            <a:pPr marL="1200150" lvl="1" indent="-457200">
              <a:buFont typeface="Lucida Grande"/>
              <a:buChar char="-"/>
            </a:pPr>
            <a:r>
              <a:rPr lang="en-US" dirty="0">
                <a:solidFill>
                  <a:srgbClr val="800000"/>
                </a:solidFill>
              </a:rPr>
              <a:t>Vendors eager to unseat incumbents </a:t>
            </a:r>
          </a:p>
          <a:p>
            <a:endParaRPr lang="en-US" sz="1200" dirty="0"/>
          </a:p>
          <a:p>
            <a:r>
              <a:rPr lang="en-US" dirty="0"/>
              <a:t>Cloud / Data centers</a:t>
            </a:r>
          </a:p>
          <a:p>
            <a:pPr marL="1200150" lvl="1" indent="-457200">
              <a:buFont typeface="Lucida Grande"/>
              <a:buChar char="-"/>
            </a:pPr>
            <a:r>
              <a:rPr lang="en-US" dirty="0">
                <a:solidFill>
                  <a:srgbClr val="800000"/>
                </a:solidFill>
              </a:rPr>
              <a:t>Operators face real network management problems</a:t>
            </a:r>
          </a:p>
          <a:p>
            <a:pPr marL="1200150" lvl="1" indent="-457200">
              <a:buFont typeface="Lucida Grande"/>
              <a:buChar char="-"/>
            </a:pPr>
            <a:r>
              <a:rPr lang="en-US" dirty="0">
                <a:solidFill>
                  <a:srgbClr val="800000"/>
                </a:solidFill>
              </a:rPr>
              <a:t>Extremely cost conscious; desire a lot of control</a:t>
            </a:r>
          </a:p>
          <a:p>
            <a:endParaRPr lang="en-US" sz="1800" dirty="0">
              <a:solidFill>
                <a:srgbClr val="800000"/>
              </a:solidFill>
            </a:endParaRPr>
          </a:p>
          <a:p>
            <a:r>
              <a:rPr lang="en-US" dirty="0"/>
              <a:t>The right balance between vision &amp; pragmatism </a:t>
            </a:r>
          </a:p>
          <a:p>
            <a:pPr marL="1200150" lvl="1" indent="-457200">
              <a:buFont typeface="Lucida Grande"/>
              <a:buChar char="-"/>
            </a:pPr>
            <a:r>
              <a:rPr lang="en-US" dirty="0" err="1">
                <a:solidFill>
                  <a:srgbClr val="800000"/>
                </a:solidFill>
              </a:rPr>
              <a:t>OpenFlow</a:t>
            </a:r>
            <a:r>
              <a:rPr lang="en-US" dirty="0">
                <a:solidFill>
                  <a:srgbClr val="800000"/>
                </a:solidFill>
              </a:rPr>
              <a:t> compatible with existing hardware</a:t>
            </a:r>
          </a:p>
          <a:p>
            <a:endParaRPr lang="en-US" sz="1800" dirty="0">
              <a:solidFill>
                <a:prstClr val="black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A “killer app”: Network virtualization</a:t>
            </a:r>
          </a:p>
          <a:p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13800-9833-F549-80FC-C3497A40B0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0516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object 2"/>
          <p:cNvSpPr>
            <a:spLocks noGrp="1"/>
          </p:cNvSpPr>
          <p:nvPr>
            <p:ph type="title"/>
          </p:nvPr>
        </p:nvSpPr>
        <p:spPr>
          <a:xfrm>
            <a:off x="228600" y="381000"/>
            <a:ext cx="8458200" cy="553998"/>
          </a:xfrm>
        </p:spPr>
        <p:txBody>
          <a:bodyPr/>
          <a:lstStyle/>
          <a:p>
            <a:pPr marL="136525" eaLnBrk="1" hangingPunct="1">
              <a:tabLst>
                <a:tab pos="687388" algn="l"/>
                <a:tab pos="9402763" algn="l"/>
              </a:tabLst>
            </a:pPr>
            <a:r>
              <a:rPr lang="en-US" b="0" dirty="0">
                <a:latin typeface="Arial" charset="0"/>
                <a:cs typeface="Arial" charset="0"/>
              </a:rPr>
              <a:t>Virtualization is Killer App for SDN</a:t>
            </a:r>
          </a:p>
        </p:txBody>
      </p:sp>
      <p:sp>
        <p:nvSpPr>
          <p:cNvPr id="31748" name="object 3"/>
          <p:cNvSpPr txBox="1">
            <a:spLocks noChangeArrowheads="1"/>
          </p:cNvSpPr>
          <p:nvPr/>
        </p:nvSpPr>
        <p:spPr bwMode="auto">
          <a:xfrm>
            <a:off x="306388" y="1366966"/>
            <a:ext cx="8523287" cy="440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98450" indent="-285750" eaLnBrk="0" hangingPunct="0">
              <a:tabLst>
                <a:tab pos="298450" algn="l"/>
              </a:tabLst>
              <a:defRPr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698500" indent="-228600" eaLnBrk="0" hangingPunct="0">
              <a:tabLst>
                <a:tab pos="298450" algn="l"/>
              </a:tabLst>
              <a:defRPr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298450" algn="l"/>
              </a:tabLst>
              <a:defRPr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298450" algn="l"/>
              </a:tabLst>
              <a:defRPr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298450" algn="l"/>
              </a:tabLst>
              <a:defRPr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98450" algn="l"/>
              </a:tabLst>
              <a:defRPr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98450" algn="l"/>
              </a:tabLst>
              <a:defRPr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98450" algn="l"/>
              </a:tabLst>
              <a:defRPr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98450" algn="l"/>
              </a:tabLst>
              <a:defRPr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marL="12700" indent="0" defTabSz="914400" eaLnBrk="1" fontAlgn="base" hangingPunct="1">
              <a:spcBef>
                <a:spcPct val="0"/>
              </a:spcBef>
              <a:spcAft>
                <a:spcPct val="0"/>
              </a:spcAft>
              <a:buSzPct val="114000"/>
            </a:pPr>
            <a:r>
              <a:rPr lang="en-US" sz="2800" dirty="0">
                <a:solidFill>
                  <a:prstClr val="black"/>
                </a:solidFill>
              </a:rPr>
              <a:t>Consider a multi-tenant datacenter</a:t>
            </a:r>
          </a:p>
          <a:p>
            <a:pPr lvl="1" defTabSz="914400" eaLnBrk="1" fontAlgn="base" hangingPunct="1">
              <a:spcBef>
                <a:spcPts val="588"/>
              </a:spcBef>
              <a:spcAft>
                <a:spcPct val="0"/>
              </a:spcAft>
              <a:buClr>
                <a:srgbClr val="8A0E09"/>
              </a:buClr>
              <a:buFont typeface="Arial" charset="0"/>
              <a:buChar char="-"/>
            </a:pPr>
            <a:r>
              <a:rPr lang="en-US" sz="2400" dirty="0">
                <a:solidFill>
                  <a:srgbClr val="8A0E09"/>
                </a:solidFill>
                <a:ea typeface="ＭＳ Ｐゴシック" charset="0"/>
              </a:rPr>
              <a:t>Want to allow each tenant to specify virtual topology</a:t>
            </a:r>
          </a:p>
          <a:p>
            <a:pPr lvl="1" defTabSz="914400" eaLnBrk="1" fontAlgn="base" hangingPunct="1">
              <a:spcBef>
                <a:spcPts val="588"/>
              </a:spcBef>
              <a:spcAft>
                <a:spcPct val="0"/>
              </a:spcAft>
              <a:buClr>
                <a:srgbClr val="8A0E09"/>
              </a:buClr>
              <a:buFont typeface="Arial" charset="0"/>
              <a:buChar char="-"/>
            </a:pPr>
            <a:r>
              <a:rPr lang="en-US" sz="2400" dirty="0">
                <a:solidFill>
                  <a:srgbClr val="8A0E09"/>
                </a:solidFill>
                <a:ea typeface="ＭＳ Ｐゴシック" charset="0"/>
              </a:rPr>
              <a:t>This defines their individual policies and requirements</a:t>
            </a:r>
            <a:endParaRPr lang="en-US" sz="2400" dirty="0">
              <a:solidFill>
                <a:prstClr val="black"/>
              </a:solidFill>
              <a:ea typeface="ＭＳ Ｐゴシック" charset="0"/>
            </a:endParaRPr>
          </a:p>
          <a:p>
            <a:pPr lvl="1" defTabSz="914400" eaLnBrk="1" fontAlgn="base" hangingPunct="1">
              <a:lnSpc>
                <a:spcPts val="3500"/>
              </a:lnSpc>
              <a:spcBef>
                <a:spcPts val="38"/>
              </a:spcBef>
              <a:spcAft>
                <a:spcPct val="0"/>
              </a:spcAft>
              <a:buClr>
                <a:srgbClr val="8A0E09"/>
              </a:buClr>
              <a:buFont typeface="Arial" charset="0"/>
              <a:buChar char="-"/>
            </a:pPr>
            <a:endParaRPr lang="en-US" sz="3500" dirty="0">
              <a:solidFill>
                <a:prstClr val="black"/>
              </a:solidFill>
              <a:latin typeface="Calibri" charset="0"/>
              <a:ea typeface="ＭＳ Ｐゴシック" charset="0"/>
            </a:endParaRPr>
          </a:p>
          <a:p>
            <a:pPr lvl="1" defTabSz="914400" eaLnBrk="1" fontAlgn="base" hangingPunct="1">
              <a:lnSpc>
                <a:spcPts val="3500"/>
              </a:lnSpc>
              <a:spcBef>
                <a:spcPts val="38"/>
              </a:spcBef>
              <a:spcAft>
                <a:spcPct val="0"/>
              </a:spcAft>
              <a:buClr>
                <a:srgbClr val="8A0E09"/>
              </a:buClr>
              <a:buFont typeface="Arial" charset="0"/>
              <a:buChar char="-"/>
            </a:pPr>
            <a:endParaRPr lang="en-US" sz="3500" dirty="0">
              <a:solidFill>
                <a:prstClr val="black"/>
              </a:solidFill>
              <a:latin typeface="Calibri" charset="0"/>
              <a:ea typeface="ＭＳ Ｐゴシック" charset="0"/>
            </a:endParaRPr>
          </a:p>
          <a:p>
            <a:pPr marL="12700" indent="0" defTabSz="914400" eaLnBrk="1" fontAlgn="base" hangingPunct="1">
              <a:spcBef>
                <a:spcPct val="0"/>
              </a:spcBef>
              <a:spcAft>
                <a:spcPct val="0"/>
              </a:spcAft>
              <a:buSzPct val="114000"/>
            </a:pPr>
            <a:r>
              <a:rPr lang="en-US" sz="2800" dirty="0">
                <a:solidFill>
                  <a:prstClr val="black"/>
                </a:solidFill>
              </a:rPr>
              <a:t>Datacenter’s network hypervisor compiles these virtual topologies into set of switch configurations</a:t>
            </a:r>
          </a:p>
          <a:p>
            <a:pPr lvl="1" defTabSz="914400" eaLnBrk="1" fontAlgn="base" hangingPunct="1">
              <a:spcBef>
                <a:spcPts val="588"/>
              </a:spcBef>
              <a:spcAft>
                <a:spcPct val="0"/>
              </a:spcAft>
              <a:buClr>
                <a:srgbClr val="8A0E09"/>
              </a:buClr>
              <a:buFont typeface="Arial" charset="0"/>
              <a:buChar char="-"/>
            </a:pPr>
            <a:r>
              <a:rPr lang="en-US" sz="2400" dirty="0">
                <a:solidFill>
                  <a:srgbClr val="8A0E09"/>
                </a:solidFill>
                <a:ea typeface="ＭＳ Ｐゴシック" charset="0"/>
              </a:rPr>
              <a:t>Takes 1000s of individual tenant virtual topologies</a:t>
            </a:r>
          </a:p>
          <a:p>
            <a:pPr lvl="1" defTabSz="914400" eaLnBrk="1" fontAlgn="base" hangingPunct="1">
              <a:spcBef>
                <a:spcPts val="588"/>
              </a:spcBef>
              <a:spcAft>
                <a:spcPct val="0"/>
              </a:spcAft>
              <a:buClr>
                <a:srgbClr val="8A0E09"/>
              </a:buClr>
              <a:buFont typeface="Arial" charset="0"/>
              <a:buChar char="-"/>
            </a:pPr>
            <a:r>
              <a:rPr lang="en-US" sz="2400" dirty="0">
                <a:solidFill>
                  <a:srgbClr val="8A0E09"/>
                </a:solidFill>
                <a:ea typeface="ＭＳ Ｐゴシック" charset="0"/>
              </a:rPr>
              <a:t>Computes configurations to implement all simultaneously</a:t>
            </a:r>
            <a:endParaRPr lang="en-US" sz="3500" dirty="0">
              <a:solidFill>
                <a:prstClr val="black"/>
              </a:solidFill>
              <a:latin typeface="Calibri" charset="0"/>
              <a:ea typeface="ＭＳ Ｐゴシック" charset="0"/>
            </a:endParaRPr>
          </a:p>
          <a:p>
            <a:pPr marL="12700" indent="0" defTabSz="914400" eaLnBrk="1" fontAlgn="base" hangingPunct="1">
              <a:spcBef>
                <a:spcPct val="0"/>
              </a:spcBef>
              <a:spcAft>
                <a:spcPct val="0"/>
              </a:spcAft>
              <a:buSzPct val="114000"/>
            </a:pPr>
            <a:endParaRPr lang="en-US" sz="2800" b="1" i="1" dirty="0">
              <a:solidFill>
                <a:prstClr val="black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988300" y="6400800"/>
            <a:ext cx="850900" cy="184666"/>
          </a:xfrm>
        </p:spPr>
        <p:txBody>
          <a:bodyPr/>
          <a:lstStyle/>
          <a:p>
            <a:pPr>
              <a:defRPr/>
            </a:pPr>
            <a:r>
              <a:rPr lang="en-US" sz="1200" dirty="0">
                <a:solidFill>
                  <a:srgbClr val="7F7F7F"/>
                </a:solidFill>
              </a:rPr>
              <a:t>34</a:t>
            </a:r>
          </a:p>
        </p:txBody>
      </p:sp>
    </p:spTree>
    <p:extLst>
      <p:ext uri="{BB962C8B-B14F-4D97-AF65-F5344CB8AC3E}">
        <p14:creationId xmlns:p14="http://schemas.microsoft.com/office/powerpoint/2010/main" val="19521698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499A97E7-8730-4C84-BDED-F61FF03860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046" y="2125980"/>
            <a:ext cx="8934994" cy="2031325"/>
          </a:xfrm>
        </p:spPr>
        <p:txBody>
          <a:bodyPr/>
          <a:lstStyle/>
          <a:p>
            <a:r>
              <a:rPr lang="en-US" altLang="zh-CN" dirty="0"/>
              <a:t>Virtualization for Multi-Tenant Data Centers:</a:t>
            </a:r>
            <a:br>
              <a:rPr lang="en-US" altLang="zh-CN" dirty="0"/>
            </a:br>
            <a:r>
              <a:rPr lang="en-US" altLang="zh-CN" dirty="0"/>
              <a:t>Needs and Challenges</a:t>
            </a:r>
            <a:endParaRPr lang="zh-CN" altLang="en-US" dirty="0"/>
          </a:p>
        </p:txBody>
      </p:sp>
      <p:sp>
        <p:nvSpPr>
          <p:cNvPr id="3" name="P. Brighten Godfrey…">
            <a:extLst>
              <a:ext uri="{FF2B5EF4-FFF2-40B4-BE49-F238E27FC236}">
                <a16:creationId xmlns:a16="http://schemas.microsoft.com/office/drawing/2014/main" id="{98EB164C-86EA-47BC-B85A-1BFCB285C97D}"/>
              </a:ext>
            </a:extLst>
          </p:cNvPr>
          <p:cNvSpPr txBox="1"/>
          <p:nvPr/>
        </p:nvSpPr>
        <p:spPr>
          <a:xfrm>
            <a:off x="5766168" y="6334706"/>
            <a:ext cx="3106217" cy="361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8" tIns="26788" rIns="26788" bIns="26788" anchor="ctr">
            <a:spAutoFit/>
          </a:bodyPr>
          <a:lstStyle/>
          <a:p>
            <a:pPr defTabSz="219064" hangingPunct="0">
              <a:defRPr sz="5800">
                <a:latin typeface="Gill Sans"/>
                <a:ea typeface="Gill Sans"/>
                <a:cs typeface="Gill Sans"/>
                <a:sym typeface="Gill Sans"/>
              </a:defRPr>
            </a:pPr>
            <a:r>
              <a:rPr lang="en-US" altLang="zh-CN" sz="2000" kern="0" dirty="0">
                <a:solidFill>
                  <a:srgbClr val="000000"/>
                </a:solidFill>
                <a:latin typeface="Gill Sans"/>
                <a:sym typeface="Gill Sans"/>
              </a:rPr>
              <a:t>From Brighten Godfrey, UICU</a:t>
            </a:r>
            <a:endParaRPr sz="2000" kern="0" dirty="0">
              <a:solidFill>
                <a:srgbClr val="000000"/>
              </a:solidFill>
              <a:latin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41558972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Key Needs"/>
          <p:cNvSpPr txBox="1">
            <a:spLocks noGrp="1"/>
          </p:cNvSpPr>
          <p:nvPr>
            <p:ph type="title"/>
          </p:nvPr>
        </p:nvSpPr>
        <p:spPr>
          <a:xfrm>
            <a:off x="1337221" y="857250"/>
            <a:ext cx="6469559" cy="930920"/>
          </a:xfrm>
          <a:prstGeom prst="rect">
            <a:avLst/>
          </a:prstGeom>
        </p:spPr>
        <p:txBody>
          <a:bodyPr/>
          <a:lstStyle/>
          <a:p>
            <a:r>
              <a:rPr sz="3600" dirty="0"/>
              <a:t>Key Needs</a:t>
            </a:r>
          </a:p>
        </p:txBody>
      </p:sp>
      <p:sp>
        <p:nvSpPr>
          <p:cNvPr id="187" name="Agility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EE6E12"/>
                </a:solidFill>
              </a:defRPr>
            </a:pPr>
            <a:r>
              <a:rPr sz="2800" dirty="0"/>
              <a:t>Agility</a:t>
            </a:r>
          </a:p>
          <a:p>
            <a:r>
              <a:rPr sz="2800" dirty="0"/>
              <a:t>Location independent addressing</a:t>
            </a:r>
          </a:p>
          <a:p>
            <a:r>
              <a:rPr sz="2800" dirty="0"/>
              <a:t>Performance uniformity</a:t>
            </a:r>
          </a:p>
          <a:p>
            <a:r>
              <a:rPr sz="2800" dirty="0"/>
              <a:t>Security</a:t>
            </a:r>
          </a:p>
          <a:p>
            <a:r>
              <a:rPr sz="2800" dirty="0"/>
              <a:t>Network semantics</a:t>
            </a:r>
          </a:p>
        </p:txBody>
      </p:sp>
    </p:spTree>
    <p:extLst>
      <p:ext uri="{BB962C8B-B14F-4D97-AF65-F5344CB8AC3E}">
        <p14:creationId xmlns:p14="http://schemas.microsoft.com/office/powerpoint/2010/main" val="1568695537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" grpId="0" build="p" animBg="1" advAuto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Agility"/>
          <p:cNvSpPr txBox="1">
            <a:spLocks noGrp="1"/>
          </p:cNvSpPr>
          <p:nvPr>
            <p:ph type="title"/>
          </p:nvPr>
        </p:nvSpPr>
        <p:spPr>
          <a:xfrm>
            <a:off x="1337221" y="857250"/>
            <a:ext cx="6469559" cy="930920"/>
          </a:xfrm>
          <a:prstGeom prst="rect">
            <a:avLst/>
          </a:prstGeom>
        </p:spPr>
        <p:txBody>
          <a:bodyPr/>
          <a:lstStyle/>
          <a:p>
            <a:r>
              <a:rPr sz="3600"/>
              <a:t>Agility</a:t>
            </a:r>
          </a:p>
        </p:txBody>
      </p:sp>
      <p:sp>
        <p:nvSpPr>
          <p:cNvPr id="190" name="Agility: Use any server for any service at any tim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2800" dirty="0"/>
              <a:t>Agility: Use any server for any service at any time</a:t>
            </a:r>
          </a:p>
          <a:p>
            <a:pPr lvl="1"/>
            <a:r>
              <a:rPr sz="2400" dirty="0"/>
              <a:t>Better economy of scale through increased utilization</a:t>
            </a:r>
          </a:p>
          <a:p>
            <a:pPr lvl="1"/>
            <a:r>
              <a:rPr sz="2400" dirty="0"/>
              <a:t>Improved reliability</a:t>
            </a:r>
          </a:p>
          <a:p>
            <a:r>
              <a:rPr sz="2800" dirty="0"/>
              <a:t>Service / tenant</a:t>
            </a:r>
          </a:p>
          <a:p>
            <a:pPr lvl="1"/>
            <a:r>
              <a:rPr sz="2400" dirty="0"/>
              <a:t>Customer renting space in a public cloud</a:t>
            </a:r>
          </a:p>
          <a:p>
            <a:pPr lvl="1"/>
            <a:r>
              <a:rPr sz="2400" dirty="0"/>
              <a:t>Application or service in a private cloud (internal customer)</a:t>
            </a:r>
          </a:p>
        </p:txBody>
      </p:sp>
    </p:spTree>
    <p:extLst>
      <p:ext uri="{BB962C8B-B14F-4D97-AF65-F5344CB8AC3E}">
        <p14:creationId xmlns:p14="http://schemas.microsoft.com/office/powerpoint/2010/main" val="286744948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" grpId="0" build="p" animBg="1" advAuto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Lack of Agility in Traditional DCs"/>
          <p:cNvSpPr txBox="1">
            <a:spLocks noGrp="1"/>
          </p:cNvSpPr>
          <p:nvPr>
            <p:ph type="title"/>
          </p:nvPr>
        </p:nvSpPr>
        <p:spPr>
          <a:xfrm>
            <a:off x="1337221" y="857250"/>
            <a:ext cx="6469559" cy="930920"/>
          </a:xfrm>
          <a:prstGeom prst="rect">
            <a:avLst/>
          </a:prstGeom>
        </p:spPr>
        <p:txBody>
          <a:bodyPr/>
          <a:lstStyle/>
          <a:p>
            <a:r>
              <a:t>Lack of Agility in Traditional DCs</a:t>
            </a:r>
          </a:p>
        </p:txBody>
      </p:sp>
      <p:sp>
        <p:nvSpPr>
          <p:cNvPr id="193" name="线条"/>
          <p:cNvSpPr/>
          <p:nvPr/>
        </p:nvSpPr>
        <p:spPr>
          <a:xfrm flipH="1">
            <a:off x="2705161" y="2176961"/>
            <a:ext cx="1711401" cy="981542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194" name="线条"/>
          <p:cNvSpPr/>
          <p:nvPr/>
        </p:nvSpPr>
        <p:spPr>
          <a:xfrm flipH="1">
            <a:off x="1633648" y="2120247"/>
            <a:ext cx="2588291" cy="1103779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195" name="线条"/>
          <p:cNvSpPr/>
          <p:nvPr/>
        </p:nvSpPr>
        <p:spPr>
          <a:xfrm flipH="1">
            <a:off x="4935482" y="3257046"/>
            <a:ext cx="768174" cy="1062146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196" name="线条"/>
          <p:cNvSpPr/>
          <p:nvPr/>
        </p:nvSpPr>
        <p:spPr>
          <a:xfrm flipH="1">
            <a:off x="4071490" y="3257046"/>
            <a:ext cx="1496726" cy="1071743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197" name="线条"/>
          <p:cNvSpPr/>
          <p:nvPr/>
        </p:nvSpPr>
        <p:spPr>
          <a:xfrm flipH="1">
            <a:off x="5642730" y="3190073"/>
            <a:ext cx="127898" cy="1128607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198" name="线条"/>
          <p:cNvSpPr/>
          <p:nvPr/>
        </p:nvSpPr>
        <p:spPr>
          <a:xfrm>
            <a:off x="5784966" y="3245101"/>
            <a:ext cx="608970" cy="1061346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199" name="线条"/>
          <p:cNvSpPr/>
          <p:nvPr/>
        </p:nvSpPr>
        <p:spPr>
          <a:xfrm flipH="1">
            <a:off x="1855339" y="3257145"/>
            <a:ext cx="768174" cy="1062147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200" name="线条"/>
          <p:cNvSpPr/>
          <p:nvPr/>
        </p:nvSpPr>
        <p:spPr>
          <a:xfrm flipH="1">
            <a:off x="991348" y="3257146"/>
            <a:ext cx="1496726" cy="1071743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201" name="线条"/>
          <p:cNvSpPr/>
          <p:nvPr/>
        </p:nvSpPr>
        <p:spPr>
          <a:xfrm flipH="1">
            <a:off x="2562588" y="3190173"/>
            <a:ext cx="127898" cy="1128607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202" name="线条"/>
          <p:cNvSpPr/>
          <p:nvPr/>
        </p:nvSpPr>
        <p:spPr>
          <a:xfrm>
            <a:off x="2704823" y="3245201"/>
            <a:ext cx="608971" cy="1061346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203" name="线条"/>
          <p:cNvSpPr/>
          <p:nvPr/>
        </p:nvSpPr>
        <p:spPr>
          <a:xfrm>
            <a:off x="2971814" y="2180113"/>
            <a:ext cx="1711402" cy="981542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204" name="线条"/>
          <p:cNvSpPr/>
          <p:nvPr/>
        </p:nvSpPr>
        <p:spPr>
          <a:xfrm>
            <a:off x="3116230" y="2123398"/>
            <a:ext cx="2638498" cy="110378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205" name="线条"/>
          <p:cNvSpPr/>
          <p:nvPr/>
        </p:nvSpPr>
        <p:spPr>
          <a:xfrm>
            <a:off x="4650741" y="3260397"/>
            <a:ext cx="768174" cy="1062147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206" name="线条"/>
          <p:cNvSpPr/>
          <p:nvPr/>
        </p:nvSpPr>
        <p:spPr>
          <a:xfrm>
            <a:off x="4786181" y="3260397"/>
            <a:ext cx="1496726" cy="1071743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207" name="线条"/>
          <p:cNvSpPr/>
          <p:nvPr/>
        </p:nvSpPr>
        <p:spPr>
          <a:xfrm>
            <a:off x="4583769" y="3193424"/>
            <a:ext cx="127898" cy="1128607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208" name="线条"/>
          <p:cNvSpPr/>
          <p:nvPr/>
        </p:nvSpPr>
        <p:spPr>
          <a:xfrm flipH="1">
            <a:off x="3960461" y="3248452"/>
            <a:ext cx="608970" cy="1061346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209" name="线条"/>
          <p:cNvSpPr/>
          <p:nvPr/>
        </p:nvSpPr>
        <p:spPr>
          <a:xfrm>
            <a:off x="1570599" y="3260496"/>
            <a:ext cx="768174" cy="1062147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210" name="线条"/>
          <p:cNvSpPr/>
          <p:nvPr/>
        </p:nvSpPr>
        <p:spPr>
          <a:xfrm>
            <a:off x="1706038" y="3260497"/>
            <a:ext cx="1496726" cy="1071743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211" name="线条"/>
          <p:cNvSpPr/>
          <p:nvPr/>
        </p:nvSpPr>
        <p:spPr>
          <a:xfrm>
            <a:off x="1503626" y="3193524"/>
            <a:ext cx="127898" cy="1128607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212" name="线条"/>
          <p:cNvSpPr/>
          <p:nvPr/>
        </p:nvSpPr>
        <p:spPr>
          <a:xfrm flipH="1">
            <a:off x="880319" y="3248552"/>
            <a:ext cx="608970" cy="1061346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213" name="线条"/>
          <p:cNvSpPr/>
          <p:nvPr/>
        </p:nvSpPr>
        <p:spPr>
          <a:xfrm flipH="1">
            <a:off x="2584010" y="2112615"/>
            <a:ext cx="305051" cy="1058085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214" name="线条"/>
          <p:cNvSpPr/>
          <p:nvPr/>
        </p:nvSpPr>
        <p:spPr>
          <a:xfrm flipH="1">
            <a:off x="1570599" y="2190371"/>
            <a:ext cx="1182068" cy="969834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215" name="矩形"/>
          <p:cNvSpPr/>
          <p:nvPr/>
        </p:nvSpPr>
        <p:spPr>
          <a:xfrm>
            <a:off x="1253731" y="3017152"/>
            <a:ext cx="706549" cy="344735"/>
          </a:xfrm>
          <a:prstGeom prst="rect">
            <a:avLst/>
          </a:prstGeom>
          <a:solidFill>
            <a:srgbClr val="A6AAA9"/>
          </a:solidFill>
          <a:ln w="63500">
            <a:solidFill>
              <a:srgbClr val="000000"/>
            </a:solidFill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</p:spPr>
        <p:txBody>
          <a:bodyPr lIns="26789" tIns="26789" rIns="26789" bIns="26789" anchor="ctr"/>
          <a:lstStyle/>
          <a:p>
            <a:pPr algn="ctr" defTabSz="219075" hangingPunct="0">
              <a:defRPr sz="3200">
                <a:solidFill>
                  <a:srgbClr val="FFFFFF"/>
                </a:solidFill>
              </a:defRPr>
            </a:pPr>
            <a:endParaRPr sz="1200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graphicFrame>
        <p:nvGraphicFramePr>
          <p:cNvPr id="216" name="表格"/>
          <p:cNvGraphicFramePr/>
          <p:nvPr/>
        </p:nvGraphicFramePr>
        <p:xfrm>
          <a:off x="634850" y="4514863"/>
          <a:ext cx="620771" cy="1965960"/>
        </p:xfrm>
        <a:graphic>
          <a:graphicData uri="http://schemas.openxmlformats.org/drawingml/2006/table">
            <a:tbl>
              <a:tblPr firstRow="1"/>
              <a:tblGrid>
                <a:gridCol w="6207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 b="0">
                          <a:effectLst>
                            <a:outerShdw blurRad="25400" dist="25400" dir="5400000" rotWithShape="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17" name="线条"/>
          <p:cNvSpPr/>
          <p:nvPr/>
        </p:nvSpPr>
        <p:spPr>
          <a:xfrm flipV="1">
            <a:off x="692175" y="4388342"/>
            <a:ext cx="0" cy="18802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218" name="线条"/>
          <p:cNvSpPr/>
          <p:nvPr/>
        </p:nvSpPr>
        <p:spPr>
          <a:xfrm flipV="1">
            <a:off x="785937" y="4388342"/>
            <a:ext cx="0" cy="29708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219" name="线条"/>
          <p:cNvSpPr/>
          <p:nvPr/>
        </p:nvSpPr>
        <p:spPr>
          <a:xfrm flipV="1">
            <a:off x="888309" y="4388342"/>
            <a:ext cx="0" cy="42246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220" name="线条"/>
          <p:cNvSpPr/>
          <p:nvPr/>
        </p:nvSpPr>
        <p:spPr>
          <a:xfrm flipV="1">
            <a:off x="982071" y="4388342"/>
            <a:ext cx="0" cy="52928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221" name="线条"/>
          <p:cNvSpPr/>
          <p:nvPr/>
        </p:nvSpPr>
        <p:spPr>
          <a:xfrm flipV="1">
            <a:off x="1084444" y="4388343"/>
            <a:ext cx="0" cy="66176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222" name="线条"/>
          <p:cNvSpPr/>
          <p:nvPr/>
        </p:nvSpPr>
        <p:spPr>
          <a:xfrm flipV="1">
            <a:off x="1178205" y="4388342"/>
            <a:ext cx="0" cy="79178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223" name="矩形"/>
          <p:cNvSpPr/>
          <p:nvPr/>
        </p:nvSpPr>
        <p:spPr>
          <a:xfrm>
            <a:off x="634850" y="4290332"/>
            <a:ext cx="600680" cy="167432"/>
          </a:xfrm>
          <a:prstGeom prst="rect">
            <a:avLst/>
          </a:prstGeom>
          <a:solidFill>
            <a:srgbClr val="A6AAA9"/>
          </a:solidFill>
          <a:ln w="63500">
            <a:solidFill>
              <a:srgbClr val="000000"/>
            </a:solidFill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</p:spPr>
        <p:txBody>
          <a:bodyPr lIns="26789" tIns="26789" rIns="26789" bIns="26789" anchor="ctr"/>
          <a:lstStyle/>
          <a:p>
            <a:pPr algn="ctr" defTabSz="219075" hangingPunct="0">
              <a:defRPr sz="3200">
                <a:solidFill>
                  <a:srgbClr val="FFFFFF"/>
                </a:solidFill>
              </a:defRPr>
            </a:pPr>
            <a:endParaRPr sz="1200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graphicFrame>
        <p:nvGraphicFramePr>
          <p:cNvPr id="224" name="表格"/>
          <p:cNvGraphicFramePr/>
          <p:nvPr/>
        </p:nvGraphicFramePr>
        <p:xfrm>
          <a:off x="1401499" y="4514863"/>
          <a:ext cx="620771" cy="1965960"/>
        </p:xfrm>
        <a:graphic>
          <a:graphicData uri="http://schemas.openxmlformats.org/drawingml/2006/table">
            <a:tbl>
              <a:tblPr firstRow="1"/>
              <a:tblGrid>
                <a:gridCol w="6207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 b="0">
                          <a:effectLst>
                            <a:outerShdw blurRad="25400" dist="25400" dir="5400000" rotWithShape="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25" name="线条"/>
          <p:cNvSpPr/>
          <p:nvPr/>
        </p:nvSpPr>
        <p:spPr>
          <a:xfrm flipV="1">
            <a:off x="1458824" y="4388342"/>
            <a:ext cx="0" cy="18802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226" name="线条"/>
          <p:cNvSpPr/>
          <p:nvPr/>
        </p:nvSpPr>
        <p:spPr>
          <a:xfrm flipV="1">
            <a:off x="1552586" y="4388342"/>
            <a:ext cx="0" cy="29708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227" name="线条"/>
          <p:cNvSpPr/>
          <p:nvPr/>
        </p:nvSpPr>
        <p:spPr>
          <a:xfrm flipV="1">
            <a:off x="1654959" y="4388342"/>
            <a:ext cx="0" cy="42246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228" name="线条"/>
          <p:cNvSpPr/>
          <p:nvPr/>
        </p:nvSpPr>
        <p:spPr>
          <a:xfrm flipV="1">
            <a:off x="1748720" y="4388342"/>
            <a:ext cx="0" cy="52928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229" name="线条"/>
          <p:cNvSpPr/>
          <p:nvPr/>
        </p:nvSpPr>
        <p:spPr>
          <a:xfrm flipV="1">
            <a:off x="1851093" y="4388343"/>
            <a:ext cx="0" cy="66176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230" name="线条"/>
          <p:cNvSpPr/>
          <p:nvPr/>
        </p:nvSpPr>
        <p:spPr>
          <a:xfrm flipV="1">
            <a:off x="1944855" y="4388342"/>
            <a:ext cx="0" cy="79178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231" name="矩形"/>
          <p:cNvSpPr/>
          <p:nvPr/>
        </p:nvSpPr>
        <p:spPr>
          <a:xfrm>
            <a:off x="1401499" y="4290332"/>
            <a:ext cx="600680" cy="167432"/>
          </a:xfrm>
          <a:prstGeom prst="rect">
            <a:avLst/>
          </a:prstGeom>
          <a:solidFill>
            <a:srgbClr val="A6AAA9"/>
          </a:solidFill>
          <a:ln w="63500">
            <a:solidFill>
              <a:srgbClr val="000000"/>
            </a:solidFill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</p:spPr>
        <p:txBody>
          <a:bodyPr lIns="26789" tIns="26789" rIns="26789" bIns="26789" anchor="ctr"/>
          <a:lstStyle/>
          <a:p>
            <a:pPr algn="ctr" defTabSz="219075" hangingPunct="0">
              <a:defRPr sz="3200">
                <a:solidFill>
                  <a:srgbClr val="FFFFFF"/>
                </a:solidFill>
              </a:defRPr>
            </a:pPr>
            <a:endParaRPr sz="1200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graphicFrame>
        <p:nvGraphicFramePr>
          <p:cNvPr id="232" name="表格"/>
          <p:cNvGraphicFramePr/>
          <p:nvPr/>
        </p:nvGraphicFramePr>
        <p:xfrm>
          <a:off x="2168149" y="4514863"/>
          <a:ext cx="620771" cy="1965960"/>
        </p:xfrm>
        <a:graphic>
          <a:graphicData uri="http://schemas.openxmlformats.org/drawingml/2006/table">
            <a:tbl>
              <a:tblPr firstRow="1"/>
              <a:tblGrid>
                <a:gridCol w="6207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 b="0">
                          <a:effectLst>
                            <a:outerShdw blurRad="25400" dist="25400" dir="5400000" rotWithShape="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33" name="线条"/>
          <p:cNvSpPr/>
          <p:nvPr/>
        </p:nvSpPr>
        <p:spPr>
          <a:xfrm flipV="1">
            <a:off x="2225474" y="4388342"/>
            <a:ext cx="0" cy="18802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234" name="线条"/>
          <p:cNvSpPr/>
          <p:nvPr/>
        </p:nvSpPr>
        <p:spPr>
          <a:xfrm flipV="1">
            <a:off x="2319236" y="4388342"/>
            <a:ext cx="0" cy="29708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235" name="线条"/>
          <p:cNvSpPr/>
          <p:nvPr/>
        </p:nvSpPr>
        <p:spPr>
          <a:xfrm flipV="1">
            <a:off x="2421608" y="4388342"/>
            <a:ext cx="0" cy="42246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236" name="线条"/>
          <p:cNvSpPr/>
          <p:nvPr/>
        </p:nvSpPr>
        <p:spPr>
          <a:xfrm flipV="1">
            <a:off x="2515370" y="4388342"/>
            <a:ext cx="0" cy="52928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237" name="线条"/>
          <p:cNvSpPr/>
          <p:nvPr/>
        </p:nvSpPr>
        <p:spPr>
          <a:xfrm flipV="1">
            <a:off x="2617743" y="4388343"/>
            <a:ext cx="0" cy="66176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238" name="线条"/>
          <p:cNvSpPr/>
          <p:nvPr/>
        </p:nvSpPr>
        <p:spPr>
          <a:xfrm flipV="1">
            <a:off x="2711505" y="4388342"/>
            <a:ext cx="0" cy="79178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239" name="矩形"/>
          <p:cNvSpPr/>
          <p:nvPr/>
        </p:nvSpPr>
        <p:spPr>
          <a:xfrm>
            <a:off x="2168149" y="4290332"/>
            <a:ext cx="600680" cy="167432"/>
          </a:xfrm>
          <a:prstGeom prst="rect">
            <a:avLst/>
          </a:prstGeom>
          <a:solidFill>
            <a:srgbClr val="A6AAA9"/>
          </a:solidFill>
          <a:ln w="63500">
            <a:solidFill>
              <a:srgbClr val="000000"/>
            </a:solidFill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</p:spPr>
        <p:txBody>
          <a:bodyPr lIns="26789" tIns="26789" rIns="26789" bIns="26789" anchor="ctr"/>
          <a:lstStyle/>
          <a:p>
            <a:pPr algn="ctr" defTabSz="219075" hangingPunct="0">
              <a:defRPr sz="3200">
                <a:solidFill>
                  <a:srgbClr val="FFFFFF"/>
                </a:solidFill>
              </a:defRPr>
            </a:pPr>
            <a:endParaRPr sz="1200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graphicFrame>
        <p:nvGraphicFramePr>
          <p:cNvPr id="240" name="表格"/>
          <p:cNvGraphicFramePr/>
          <p:nvPr/>
        </p:nvGraphicFramePr>
        <p:xfrm>
          <a:off x="2934799" y="4514863"/>
          <a:ext cx="620771" cy="1965960"/>
        </p:xfrm>
        <a:graphic>
          <a:graphicData uri="http://schemas.openxmlformats.org/drawingml/2006/table">
            <a:tbl>
              <a:tblPr firstRow="1"/>
              <a:tblGrid>
                <a:gridCol w="6207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 b="0">
                          <a:effectLst>
                            <a:outerShdw blurRad="25400" dist="25400" dir="5400000" rotWithShape="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41" name="线条"/>
          <p:cNvSpPr/>
          <p:nvPr/>
        </p:nvSpPr>
        <p:spPr>
          <a:xfrm flipV="1">
            <a:off x="2992123" y="4388342"/>
            <a:ext cx="0" cy="18802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242" name="线条"/>
          <p:cNvSpPr/>
          <p:nvPr/>
        </p:nvSpPr>
        <p:spPr>
          <a:xfrm flipV="1">
            <a:off x="3085885" y="4388342"/>
            <a:ext cx="0" cy="29708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243" name="线条"/>
          <p:cNvSpPr/>
          <p:nvPr/>
        </p:nvSpPr>
        <p:spPr>
          <a:xfrm flipV="1">
            <a:off x="3188258" y="4388342"/>
            <a:ext cx="0" cy="42246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244" name="线条"/>
          <p:cNvSpPr/>
          <p:nvPr/>
        </p:nvSpPr>
        <p:spPr>
          <a:xfrm flipV="1">
            <a:off x="3282019" y="4388342"/>
            <a:ext cx="0" cy="52928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245" name="线条"/>
          <p:cNvSpPr/>
          <p:nvPr/>
        </p:nvSpPr>
        <p:spPr>
          <a:xfrm flipV="1">
            <a:off x="3384392" y="4388343"/>
            <a:ext cx="0" cy="66176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246" name="线条"/>
          <p:cNvSpPr/>
          <p:nvPr/>
        </p:nvSpPr>
        <p:spPr>
          <a:xfrm flipV="1">
            <a:off x="3478154" y="4388342"/>
            <a:ext cx="0" cy="79178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247" name="矩形"/>
          <p:cNvSpPr/>
          <p:nvPr/>
        </p:nvSpPr>
        <p:spPr>
          <a:xfrm>
            <a:off x="2934798" y="4290332"/>
            <a:ext cx="600680" cy="167432"/>
          </a:xfrm>
          <a:prstGeom prst="rect">
            <a:avLst/>
          </a:prstGeom>
          <a:solidFill>
            <a:srgbClr val="A6AAA9"/>
          </a:solidFill>
          <a:ln w="63500">
            <a:solidFill>
              <a:srgbClr val="000000"/>
            </a:solidFill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</p:spPr>
        <p:txBody>
          <a:bodyPr lIns="26789" tIns="26789" rIns="26789" bIns="26789" anchor="ctr"/>
          <a:lstStyle/>
          <a:p>
            <a:pPr algn="ctr" defTabSz="219075" hangingPunct="0">
              <a:defRPr sz="3200">
                <a:solidFill>
                  <a:srgbClr val="FFFFFF"/>
                </a:solidFill>
              </a:defRPr>
            </a:pPr>
            <a:endParaRPr sz="1200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248" name="线条"/>
          <p:cNvSpPr/>
          <p:nvPr/>
        </p:nvSpPr>
        <p:spPr>
          <a:xfrm>
            <a:off x="4374179" y="2109264"/>
            <a:ext cx="305051" cy="1058085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249" name="线条"/>
          <p:cNvSpPr/>
          <p:nvPr/>
        </p:nvSpPr>
        <p:spPr>
          <a:xfrm>
            <a:off x="4510574" y="2187020"/>
            <a:ext cx="1182067" cy="969834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graphicFrame>
        <p:nvGraphicFramePr>
          <p:cNvPr id="250" name="表格"/>
          <p:cNvGraphicFramePr/>
          <p:nvPr/>
        </p:nvGraphicFramePr>
        <p:xfrm>
          <a:off x="3701448" y="4514663"/>
          <a:ext cx="620771" cy="1965960"/>
        </p:xfrm>
        <a:graphic>
          <a:graphicData uri="http://schemas.openxmlformats.org/drawingml/2006/table">
            <a:tbl>
              <a:tblPr firstRow="1"/>
              <a:tblGrid>
                <a:gridCol w="6207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 b="0">
                          <a:effectLst>
                            <a:outerShdw blurRad="25400" dist="25400" dir="5400000" rotWithShape="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51" name="线条"/>
          <p:cNvSpPr/>
          <p:nvPr/>
        </p:nvSpPr>
        <p:spPr>
          <a:xfrm flipV="1">
            <a:off x="3758773" y="4388142"/>
            <a:ext cx="0" cy="18802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252" name="线条"/>
          <p:cNvSpPr/>
          <p:nvPr/>
        </p:nvSpPr>
        <p:spPr>
          <a:xfrm flipV="1">
            <a:off x="3852534" y="4388142"/>
            <a:ext cx="0" cy="29708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253" name="线条"/>
          <p:cNvSpPr/>
          <p:nvPr/>
        </p:nvSpPr>
        <p:spPr>
          <a:xfrm flipV="1">
            <a:off x="3954907" y="4388142"/>
            <a:ext cx="0" cy="42246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254" name="线条"/>
          <p:cNvSpPr/>
          <p:nvPr/>
        </p:nvSpPr>
        <p:spPr>
          <a:xfrm flipV="1">
            <a:off x="4048669" y="4388142"/>
            <a:ext cx="0" cy="52928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255" name="线条"/>
          <p:cNvSpPr/>
          <p:nvPr/>
        </p:nvSpPr>
        <p:spPr>
          <a:xfrm flipV="1">
            <a:off x="4151042" y="4388142"/>
            <a:ext cx="0" cy="66176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256" name="线条"/>
          <p:cNvSpPr/>
          <p:nvPr/>
        </p:nvSpPr>
        <p:spPr>
          <a:xfrm flipV="1">
            <a:off x="4244803" y="4388142"/>
            <a:ext cx="0" cy="79178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257" name="矩形"/>
          <p:cNvSpPr/>
          <p:nvPr/>
        </p:nvSpPr>
        <p:spPr>
          <a:xfrm>
            <a:off x="3701448" y="4290132"/>
            <a:ext cx="600680" cy="167432"/>
          </a:xfrm>
          <a:prstGeom prst="rect">
            <a:avLst/>
          </a:prstGeom>
          <a:solidFill>
            <a:srgbClr val="A6AAA9"/>
          </a:solidFill>
          <a:ln w="63500">
            <a:solidFill>
              <a:srgbClr val="000000"/>
            </a:solidFill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</p:spPr>
        <p:txBody>
          <a:bodyPr lIns="26789" tIns="26789" rIns="26789" bIns="26789" anchor="ctr"/>
          <a:lstStyle/>
          <a:p>
            <a:pPr algn="ctr" defTabSz="219075" hangingPunct="0">
              <a:defRPr sz="3200">
                <a:solidFill>
                  <a:srgbClr val="FFFFFF"/>
                </a:solidFill>
              </a:defRPr>
            </a:pPr>
            <a:endParaRPr sz="1200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graphicFrame>
        <p:nvGraphicFramePr>
          <p:cNvPr id="258" name="表格"/>
          <p:cNvGraphicFramePr/>
          <p:nvPr/>
        </p:nvGraphicFramePr>
        <p:xfrm>
          <a:off x="4468097" y="4514663"/>
          <a:ext cx="620771" cy="1965960"/>
        </p:xfrm>
        <a:graphic>
          <a:graphicData uri="http://schemas.openxmlformats.org/drawingml/2006/table">
            <a:tbl>
              <a:tblPr firstRow="1"/>
              <a:tblGrid>
                <a:gridCol w="6207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 b="0">
                          <a:effectLst>
                            <a:outerShdw blurRad="25400" dist="25400" dir="5400000" rotWithShape="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59" name="线条"/>
          <p:cNvSpPr/>
          <p:nvPr/>
        </p:nvSpPr>
        <p:spPr>
          <a:xfrm flipV="1">
            <a:off x="4525422" y="4388142"/>
            <a:ext cx="0" cy="18802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260" name="线条"/>
          <p:cNvSpPr/>
          <p:nvPr/>
        </p:nvSpPr>
        <p:spPr>
          <a:xfrm flipV="1">
            <a:off x="4619184" y="4388142"/>
            <a:ext cx="0" cy="29708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261" name="线条"/>
          <p:cNvSpPr/>
          <p:nvPr/>
        </p:nvSpPr>
        <p:spPr>
          <a:xfrm flipV="1">
            <a:off x="4721557" y="4388142"/>
            <a:ext cx="0" cy="42246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262" name="线条"/>
          <p:cNvSpPr/>
          <p:nvPr/>
        </p:nvSpPr>
        <p:spPr>
          <a:xfrm flipV="1">
            <a:off x="4815318" y="4388142"/>
            <a:ext cx="0" cy="52928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263" name="线条"/>
          <p:cNvSpPr/>
          <p:nvPr/>
        </p:nvSpPr>
        <p:spPr>
          <a:xfrm flipV="1">
            <a:off x="4917691" y="4388142"/>
            <a:ext cx="0" cy="66176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264" name="线条"/>
          <p:cNvSpPr/>
          <p:nvPr/>
        </p:nvSpPr>
        <p:spPr>
          <a:xfrm flipV="1">
            <a:off x="5011453" y="4388142"/>
            <a:ext cx="0" cy="79178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265" name="矩形"/>
          <p:cNvSpPr/>
          <p:nvPr/>
        </p:nvSpPr>
        <p:spPr>
          <a:xfrm>
            <a:off x="4468097" y="4290132"/>
            <a:ext cx="600680" cy="167432"/>
          </a:xfrm>
          <a:prstGeom prst="rect">
            <a:avLst/>
          </a:prstGeom>
          <a:solidFill>
            <a:srgbClr val="A6AAA9"/>
          </a:solidFill>
          <a:ln w="63500">
            <a:solidFill>
              <a:srgbClr val="000000"/>
            </a:solidFill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</p:spPr>
        <p:txBody>
          <a:bodyPr lIns="26789" tIns="26789" rIns="26789" bIns="26789" anchor="ctr"/>
          <a:lstStyle/>
          <a:p>
            <a:pPr algn="ctr" defTabSz="219075" hangingPunct="0">
              <a:defRPr sz="3200">
                <a:solidFill>
                  <a:srgbClr val="FFFFFF"/>
                </a:solidFill>
              </a:defRPr>
            </a:pPr>
            <a:endParaRPr sz="1200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graphicFrame>
        <p:nvGraphicFramePr>
          <p:cNvPr id="266" name="表格"/>
          <p:cNvGraphicFramePr/>
          <p:nvPr/>
        </p:nvGraphicFramePr>
        <p:xfrm>
          <a:off x="5234747" y="4514663"/>
          <a:ext cx="620771" cy="1965960"/>
        </p:xfrm>
        <a:graphic>
          <a:graphicData uri="http://schemas.openxmlformats.org/drawingml/2006/table">
            <a:tbl>
              <a:tblPr firstRow="1"/>
              <a:tblGrid>
                <a:gridCol w="6207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 b="0">
                          <a:effectLst>
                            <a:outerShdw blurRad="25400" dist="25400" dir="5400000" rotWithShape="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67" name="线条"/>
          <p:cNvSpPr/>
          <p:nvPr/>
        </p:nvSpPr>
        <p:spPr>
          <a:xfrm flipV="1">
            <a:off x="5292071" y="4388142"/>
            <a:ext cx="0" cy="18802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268" name="线条"/>
          <p:cNvSpPr/>
          <p:nvPr/>
        </p:nvSpPr>
        <p:spPr>
          <a:xfrm flipV="1">
            <a:off x="5385833" y="4388142"/>
            <a:ext cx="0" cy="29708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269" name="线条"/>
          <p:cNvSpPr/>
          <p:nvPr/>
        </p:nvSpPr>
        <p:spPr>
          <a:xfrm flipV="1">
            <a:off x="5488206" y="4388142"/>
            <a:ext cx="0" cy="42246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270" name="线条"/>
          <p:cNvSpPr/>
          <p:nvPr/>
        </p:nvSpPr>
        <p:spPr>
          <a:xfrm flipV="1">
            <a:off x="5581968" y="4388142"/>
            <a:ext cx="0" cy="52928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271" name="线条"/>
          <p:cNvSpPr/>
          <p:nvPr/>
        </p:nvSpPr>
        <p:spPr>
          <a:xfrm flipV="1">
            <a:off x="5684340" y="4388142"/>
            <a:ext cx="0" cy="66176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272" name="线条"/>
          <p:cNvSpPr/>
          <p:nvPr/>
        </p:nvSpPr>
        <p:spPr>
          <a:xfrm flipV="1">
            <a:off x="5778102" y="4388142"/>
            <a:ext cx="0" cy="79178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273" name="矩形"/>
          <p:cNvSpPr/>
          <p:nvPr/>
        </p:nvSpPr>
        <p:spPr>
          <a:xfrm>
            <a:off x="5234747" y="4290132"/>
            <a:ext cx="600680" cy="167432"/>
          </a:xfrm>
          <a:prstGeom prst="rect">
            <a:avLst/>
          </a:prstGeom>
          <a:solidFill>
            <a:srgbClr val="A6AAA9"/>
          </a:solidFill>
          <a:ln w="63500">
            <a:solidFill>
              <a:srgbClr val="000000"/>
            </a:solidFill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</p:spPr>
        <p:txBody>
          <a:bodyPr lIns="26789" tIns="26789" rIns="26789" bIns="26789" anchor="ctr"/>
          <a:lstStyle/>
          <a:p>
            <a:pPr algn="ctr" defTabSz="219075" hangingPunct="0">
              <a:defRPr sz="3200">
                <a:solidFill>
                  <a:srgbClr val="FFFFFF"/>
                </a:solidFill>
              </a:defRPr>
            </a:pPr>
            <a:endParaRPr sz="1200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grpSp>
        <p:nvGrpSpPr>
          <p:cNvPr id="282" name="成组"/>
          <p:cNvGrpSpPr/>
          <p:nvPr/>
        </p:nvGrpSpPr>
        <p:grpSpPr>
          <a:xfrm>
            <a:off x="6001395" y="4290132"/>
            <a:ext cx="1655390" cy="2159752"/>
            <a:chOff x="53577" y="0"/>
            <a:chExt cx="8749706" cy="5759338"/>
          </a:xfrm>
        </p:grpSpPr>
        <p:graphicFrame>
          <p:nvGraphicFramePr>
            <p:cNvPr id="274" name="表格"/>
            <p:cNvGraphicFramePr/>
            <p:nvPr/>
          </p:nvGraphicFramePr>
          <p:xfrm>
            <a:off x="53577" y="598747"/>
            <a:ext cx="8749706" cy="5160591"/>
          </p:xfrm>
          <a:graphic>
            <a:graphicData uri="http://schemas.openxmlformats.org/drawingml/2006/table">
              <a:tbl>
                <a:tblPr firstRow="1"/>
                <a:tblGrid>
                  <a:gridCol w="165539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322537"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b="0">
                            <a:effectLst>
                              <a:outerShdw blurRad="25400" dist="25400" dir="5400000" rotWithShape="0">
                                <a:srgbClr val="000000">
                                  <a:alpha val="60000"/>
                                </a:srgbClr>
                              </a:outerShdw>
                            </a:effectLst>
                            <a:latin typeface="Gill Sans"/>
                            <a:ea typeface="Gill Sans"/>
                            <a:cs typeface="Gill Sans"/>
                            <a:sym typeface="Gill San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38100">
                        <a:solidFill>
                          <a:srgbClr val="000000"/>
                        </a:solidFill>
                        <a:miter lim="400000"/>
                      </a:lnL>
                      <a:lnR w="38100">
                        <a:solidFill>
                          <a:srgbClr val="000000"/>
                        </a:solidFill>
                        <a:miter lim="400000"/>
                      </a:lnR>
                      <a:lnT w="38100">
                        <a:solidFill>
                          <a:srgbClr val="000000"/>
                        </a:solidFill>
                        <a:miter lim="400000"/>
                      </a:lnT>
                      <a:lnB w="38100">
                        <a:solidFill>
                          <a:srgbClr val="000000"/>
                        </a:solidFill>
                        <a:miter lim="400000"/>
                      </a:lnB>
                      <a:solidFill>
                        <a:srgbClr val="DCDEE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322537"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>
                            <a:latin typeface="Gill Sans"/>
                            <a:ea typeface="Gill Sans"/>
                            <a:cs typeface="Gill Sans"/>
                            <a:sym typeface="Gill San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38100">
                        <a:solidFill>
                          <a:srgbClr val="000000"/>
                        </a:solidFill>
                        <a:miter lim="400000"/>
                      </a:lnL>
                      <a:lnR w="38100">
                        <a:solidFill>
                          <a:srgbClr val="000000"/>
                        </a:solidFill>
                        <a:miter lim="400000"/>
                      </a:lnR>
                      <a:lnT w="38100">
                        <a:solidFill>
                          <a:srgbClr val="000000"/>
                        </a:solidFill>
                        <a:miter lim="400000"/>
                      </a:lnT>
                      <a:lnB w="38100">
                        <a:solidFill>
                          <a:srgbClr val="000000"/>
                        </a:solidFill>
                        <a:miter lim="400000"/>
                      </a:lnB>
                      <a:solidFill>
                        <a:srgbClr val="DCDEE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322537"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>
                            <a:latin typeface="Gill Sans"/>
                            <a:ea typeface="Gill Sans"/>
                            <a:cs typeface="Gill Sans"/>
                            <a:sym typeface="Gill San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38100">
                        <a:solidFill>
                          <a:srgbClr val="000000"/>
                        </a:solidFill>
                        <a:miter lim="400000"/>
                      </a:lnL>
                      <a:lnR w="38100">
                        <a:solidFill>
                          <a:srgbClr val="000000"/>
                        </a:solidFill>
                        <a:miter lim="400000"/>
                      </a:lnR>
                      <a:lnT w="38100">
                        <a:solidFill>
                          <a:srgbClr val="000000"/>
                        </a:solidFill>
                        <a:miter lim="400000"/>
                      </a:lnT>
                      <a:lnB w="38100">
                        <a:solidFill>
                          <a:srgbClr val="000000"/>
                        </a:solidFill>
                        <a:miter lim="400000"/>
                      </a:lnB>
                      <a:solidFill>
                        <a:srgbClr val="DCDEE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322537"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>
                            <a:latin typeface="Gill Sans"/>
                            <a:ea typeface="Gill Sans"/>
                            <a:cs typeface="Gill Sans"/>
                            <a:sym typeface="Gill San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38100">
                        <a:solidFill>
                          <a:srgbClr val="000000"/>
                        </a:solidFill>
                        <a:miter lim="400000"/>
                      </a:lnL>
                      <a:lnR w="38100">
                        <a:solidFill>
                          <a:srgbClr val="000000"/>
                        </a:solidFill>
                        <a:miter lim="400000"/>
                      </a:lnR>
                      <a:lnT w="38100">
                        <a:solidFill>
                          <a:srgbClr val="000000"/>
                        </a:solidFill>
                        <a:miter lim="400000"/>
                      </a:lnT>
                      <a:lnB w="38100">
                        <a:solidFill>
                          <a:srgbClr val="000000"/>
                        </a:solidFill>
                        <a:miter lim="400000"/>
                      </a:lnB>
                      <a:solidFill>
                        <a:srgbClr val="DCDEE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322537"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>
                            <a:latin typeface="Gill Sans"/>
                            <a:ea typeface="Gill Sans"/>
                            <a:cs typeface="Gill Sans"/>
                            <a:sym typeface="Gill San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38100">
                        <a:solidFill>
                          <a:srgbClr val="000000"/>
                        </a:solidFill>
                        <a:miter lim="400000"/>
                      </a:lnL>
                      <a:lnR w="38100">
                        <a:solidFill>
                          <a:srgbClr val="000000"/>
                        </a:solidFill>
                        <a:miter lim="400000"/>
                      </a:lnR>
                      <a:lnT w="38100">
                        <a:solidFill>
                          <a:srgbClr val="000000"/>
                        </a:solidFill>
                        <a:miter lim="400000"/>
                      </a:lnT>
                      <a:lnB w="38100">
                        <a:solidFill>
                          <a:srgbClr val="000000"/>
                        </a:solidFill>
                        <a:miter lim="400000"/>
                      </a:lnB>
                      <a:solidFill>
                        <a:srgbClr val="DCDEE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322537"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>
                            <a:latin typeface="Gill Sans"/>
                            <a:ea typeface="Gill Sans"/>
                            <a:cs typeface="Gill Sans"/>
                            <a:sym typeface="Gill San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38100">
                        <a:solidFill>
                          <a:srgbClr val="000000"/>
                        </a:solidFill>
                        <a:miter lim="400000"/>
                      </a:lnL>
                      <a:lnR w="38100">
                        <a:solidFill>
                          <a:srgbClr val="000000"/>
                        </a:solidFill>
                        <a:miter lim="400000"/>
                      </a:lnR>
                      <a:lnT w="38100">
                        <a:solidFill>
                          <a:srgbClr val="000000"/>
                        </a:solidFill>
                        <a:miter lim="400000"/>
                      </a:lnT>
                      <a:lnB w="38100">
                        <a:solidFill>
                          <a:srgbClr val="000000"/>
                        </a:solidFill>
                        <a:miter lim="400000"/>
                      </a:lnB>
                      <a:solidFill>
                        <a:srgbClr val="DCDEE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</a:tbl>
            </a:graphicData>
          </a:graphic>
        </p:graphicFrame>
        <p:sp>
          <p:nvSpPr>
            <p:cNvPr id="275" name="线条"/>
            <p:cNvSpPr/>
            <p:nvPr/>
          </p:nvSpPr>
          <p:spPr>
            <a:xfrm flipV="1">
              <a:off x="206443" y="261359"/>
              <a:ext cx="1" cy="50139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 algn="ctr" defTabSz="219075" hangingPunct="0">
                <a:defRPr sz="3200"/>
              </a:pPr>
              <a:endParaRPr sz="1200" kern="0">
                <a:solidFill>
                  <a:srgbClr val="000000"/>
                </a:solidFill>
                <a:latin typeface="Helvetica Light"/>
                <a:sym typeface="Helvetica Light"/>
              </a:endParaRPr>
            </a:p>
          </p:txBody>
        </p:sp>
        <p:sp>
          <p:nvSpPr>
            <p:cNvPr id="276" name="线条"/>
            <p:cNvSpPr/>
            <p:nvPr/>
          </p:nvSpPr>
          <p:spPr>
            <a:xfrm flipV="1">
              <a:off x="456474" y="261359"/>
              <a:ext cx="1" cy="79221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 algn="ctr" defTabSz="219075" hangingPunct="0">
                <a:defRPr sz="3200"/>
              </a:pPr>
              <a:endParaRPr sz="1200" kern="0">
                <a:solidFill>
                  <a:srgbClr val="000000"/>
                </a:solidFill>
                <a:latin typeface="Helvetica Light"/>
                <a:sym typeface="Helvetica Light"/>
              </a:endParaRPr>
            </a:p>
          </p:txBody>
        </p:sp>
        <p:sp>
          <p:nvSpPr>
            <p:cNvPr id="277" name="线条"/>
            <p:cNvSpPr/>
            <p:nvPr/>
          </p:nvSpPr>
          <p:spPr>
            <a:xfrm flipV="1">
              <a:off x="729468" y="261359"/>
              <a:ext cx="1" cy="112656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 algn="ctr" defTabSz="219075" hangingPunct="0">
                <a:defRPr sz="3200"/>
              </a:pPr>
              <a:endParaRPr sz="1200" kern="0">
                <a:solidFill>
                  <a:srgbClr val="000000"/>
                </a:solidFill>
                <a:latin typeface="Helvetica Light"/>
                <a:sym typeface="Helvetica Light"/>
              </a:endParaRPr>
            </a:p>
          </p:txBody>
        </p:sp>
        <p:sp>
          <p:nvSpPr>
            <p:cNvPr id="278" name="线条"/>
            <p:cNvSpPr/>
            <p:nvPr/>
          </p:nvSpPr>
          <p:spPr>
            <a:xfrm flipV="1">
              <a:off x="979499" y="261359"/>
              <a:ext cx="1" cy="141143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 algn="ctr" defTabSz="219075" hangingPunct="0">
                <a:defRPr sz="3200"/>
              </a:pPr>
              <a:endParaRPr sz="1200" kern="0">
                <a:solidFill>
                  <a:srgbClr val="000000"/>
                </a:solidFill>
                <a:latin typeface="Helvetica Light"/>
                <a:sym typeface="Helvetica Light"/>
              </a:endParaRPr>
            </a:p>
          </p:txBody>
        </p:sp>
        <p:sp>
          <p:nvSpPr>
            <p:cNvPr id="279" name="线条"/>
            <p:cNvSpPr/>
            <p:nvPr/>
          </p:nvSpPr>
          <p:spPr>
            <a:xfrm flipV="1">
              <a:off x="1252493" y="261359"/>
              <a:ext cx="1" cy="176471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 algn="ctr" defTabSz="219075" hangingPunct="0">
                <a:defRPr sz="3200"/>
              </a:pPr>
              <a:endParaRPr sz="1200" kern="0">
                <a:solidFill>
                  <a:srgbClr val="000000"/>
                </a:solidFill>
                <a:latin typeface="Helvetica Light"/>
                <a:sym typeface="Helvetica Light"/>
              </a:endParaRPr>
            </a:p>
          </p:txBody>
        </p:sp>
        <p:sp>
          <p:nvSpPr>
            <p:cNvPr id="280" name="线条"/>
            <p:cNvSpPr/>
            <p:nvPr/>
          </p:nvSpPr>
          <p:spPr>
            <a:xfrm flipV="1">
              <a:off x="1502525" y="261359"/>
              <a:ext cx="1" cy="211143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 algn="ctr" defTabSz="219075" hangingPunct="0">
                <a:defRPr sz="3200"/>
              </a:pPr>
              <a:endParaRPr sz="1200" kern="0">
                <a:solidFill>
                  <a:srgbClr val="000000"/>
                </a:solidFill>
                <a:latin typeface="Helvetica Light"/>
                <a:sym typeface="Helvetica Light"/>
              </a:endParaRPr>
            </a:p>
          </p:txBody>
        </p:sp>
        <p:sp>
          <p:nvSpPr>
            <p:cNvPr id="281" name="矩形"/>
            <p:cNvSpPr/>
            <p:nvPr/>
          </p:nvSpPr>
          <p:spPr>
            <a:xfrm>
              <a:off x="53577" y="0"/>
              <a:ext cx="3864318" cy="446485"/>
            </a:xfrm>
            <a:prstGeom prst="rect">
              <a:avLst/>
            </a:prstGeom>
            <a:solidFill>
              <a:srgbClr val="A6AAA9"/>
            </a:solidFill>
            <a:ln w="63500" cap="flat">
              <a:solidFill>
                <a:srgbClr val="000000"/>
              </a:solidFill>
              <a:prstDash val="solid"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26789" tIns="26789" rIns="26789" bIns="26789" numCol="1" anchor="ctr">
              <a:noAutofit/>
            </a:bodyPr>
            <a:lstStyle/>
            <a:p>
              <a:pPr algn="ctr" defTabSz="219075" hangingPunct="0">
                <a:defRPr sz="3200">
                  <a:solidFill>
                    <a:srgbClr val="FFFFFF"/>
                  </a:solidFill>
                </a:defRPr>
              </a:pPr>
              <a:endParaRPr sz="1200" kern="0">
                <a:solidFill>
                  <a:srgbClr val="FFFFFF"/>
                </a:solidFill>
                <a:latin typeface="Helvetica Light"/>
                <a:sym typeface="Helvetica Light"/>
              </a:endParaRPr>
            </a:p>
          </p:txBody>
        </p:sp>
      </p:grpSp>
      <p:sp>
        <p:nvSpPr>
          <p:cNvPr id="283" name="矩形"/>
          <p:cNvSpPr/>
          <p:nvPr/>
        </p:nvSpPr>
        <p:spPr>
          <a:xfrm>
            <a:off x="2337859" y="3017152"/>
            <a:ext cx="706549" cy="344735"/>
          </a:xfrm>
          <a:prstGeom prst="rect">
            <a:avLst/>
          </a:prstGeom>
          <a:solidFill>
            <a:srgbClr val="A6AAA9"/>
          </a:solidFill>
          <a:ln w="63500">
            <a:solidFill>
              <a:srgbClr val="000000"/>
            </a:solidFill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</p:spPr>
        <p:txBody>
          <a:bodyPr lIns="26789" tIns="26789" rIns="26789" bIns="26789" anchor="ctr"/>
          <a:lstStyle/>
          <a:p>
            <a:pPr algn="ctr" defTabSz="219075" hangingPunct="0">
              <a:defRPr sz="3200">
                <a:solidFill>
                  <a:srgbClr val="FFFFFF"/>
                </a:solidFill>
              </a:defRPr>
            </a:pPr>
            <a:endParaRPr sz="1200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284" name="矩形"/>
          <p:cNvSpPr/>
          <p:nvPr/>
        </p:nvSpPr>
        <p:spPr>
          <a:xfrm>
            <a:off x="4374459" y="3017152"/>
            <a:ext cx="706549" cy="344735"/>
          </a:xfrm>
          <a:prstGeom prst="rect">
            <a:avLst/>
          </a:prstGeom>
          <a:solidFill>
            <a:srgbClr val="A6AAA9"/>
          </a:solidFill>
          <a:ln w="63500">
            <a:solidFill>
              <a:srgbClr val="000000"/>
            </a:solidFill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</p:spPr>
        <p:txBody>
          <a:bodyPr lIns="26789" tIns="26789" rIns="26789" bIns="26789" anchor="ctr"/>
          <a:lstStyle/>
          <a:p>
            <a:pPr algn="ctr" defTabSz="219075" hangingPunct="0">
              <a:defRPr sz="3200">
                <a:solidFill>
                  <a:srgbClr val="FFFFFF"/>
                </a:solidFill>
              </a:defRPr>
            </a:pPr>
            <a:endParaRPr sz="1200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285" name="矩形"/>
          <p:cNvSpPr/>
          <p:nvPr/>
        </p:nvSpPr>
        <p:spPr>
          <a:xfrm>
            <a:off x="5458587" y="3017152"/>
            <a:ext cx="706549" cy="344735"/>
          </a:xfrm>
          <a:prstGeom prst="rect">
            <a:avLst/>
          </a:prstGeom>
          <a:solidFill>
            <a:srgbClr val="A6AAA9"/>
          </a:solidFill>
          <a:ln w="63500">
            <a:solidFill>
              <a:srgbClr val="000000"/>
            </a:solidFill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</p:spPr>
        <p:txBody>
          <a:bodyPr lIns="26789" tIns="26789" rIns="26789" bIns="26789" anchor="ctr"/>
          <a:lstStyle/>
          <a:p>
            <a:pPr algn="ctr" defTabSz="219075" hangingPunct="0">
              <a:defRPr sz="3200">
                <a:solidFill>
                  <a:srgbClr val="FFFFFF"/>
                </a:solidFill>
              </a:defRPr>
            </a:pPr>
            <a:endParaRPr sz="1200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286" name="矩形"/>
          <p:cNvSpPr/>
          <p:nvPr/>
        </p:nvSpPr>
        <p:spPr>
          <a:xfrm>
            <a:off x="2618241" y="1811163"/>
            <a:ext cx="772033" cy="419460"/>
          </a:xfrm>
          <a:prstGeom prst="rect">
            <a:avLst/>
          </a:prstGeom>
          <a:solidFill>
            <a:srgbClr val="A6AAA9"/>
          </a:solidFill>
          <a:ln w="63500">
            <a:solidFill>
              <a:srgbClr val="000000"/>
            </a:solidFill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</p:spPr>
        <p:txBody>
          <a:bodyPr lIns="26789" tIns="26789" rIns="26789" bIns="26789" anchor="ctr"/>
          <a:lstStyle/>
          <a:p>
            <a:pPr algn="ctr" defTabSz="219075" hangingPunct="0">
              <a:defRPr sz="92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450" b="1" kern="0">
              <a:solidFill>
                <a:srgbClr val="FFFFFF"/>
              </a:solidFill>
              <a:latin typeface="Helvetica"/>
              <a:cs typeface="Helvetica"/>
              <a:sym typeface="Helvetica"/>
            </a:endParaRPr>
          </a:p>
        </p:txBody>
      </p:sp>
      <p:sp>
        <p:nvSpPr>
          <p:cNvPr id="287" name="矩形"/>
          <p:cNvSpPr/>
          <p:nvPr/>
        </p:nvSpPr>
        <p:spPr>
          <a:xfrm>
            <a:off x="3841656" y="1811163"/>
            <a:ext cx="772032" cy="419460"/>
          </a:xfrm>
          <a:prstGeom prst="rect">
            <a:avLst/>
          </a:prstGeom>
          <a:solidFill>
            <a:srgbClr val="A6AAA9"/>
          </a:solidFill>
          <a:ln w="63500">
            <a:solidFill>
              <a:srgbClr val="000000"/>
            </a:solidFill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</p:spPr>
        <p:txBody>
          <a:bodyPr lIns="26789" tIns="26789" rIns="26789" bIns="26789" anchor="ctr"/>
          <a:lstStyle/>
          <a:p>
            <a:pPr algn="ctr" defTabSz="219075" hangingPunct="0">
              <a:defRPr sz="92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450" b="1" kern="0">
              <a:solidFill>
                <a:srgbClr val="FFFFFF"/>
              </a:solidFill>
              <a:latin typeface="Helvetica"/>
              <a:cs typeface="Helvetica"/>
              <a:sym typeface="Helvetica"/>
            </a:endParaRPr>
          </a:p>
        </p:txBody>
      </p:sp>
      <p:sp>
        <p:nvSpPr>
          <p:cNvPr id="288" name="形状"/>
          <p:cNvSpPr/>
          <p:nvPr/>
        </p:nvSpPr>
        <p:spPr>
          <a:xfrm>
            <a:off x="378419" y="4124993"/>
            <a:ext cx="2524085" cy="13427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08" h="19010" extrusionOk="0">
                <a:moveTo>
                  <a:pt x="10961" y="75"/>
                </a:moveTo>
                <a:cubicBezTo>
                  <a:pt x="6780" y="379"/>
                  <a:pt x="2267" y="1680"/>
                  <a:pt x="501" y="7866"/>
                </a:cubicBezTo>
                <a:cubicBezTo>
                  <a:pt x="-160" y="10184"/>
                  <a:pt x="-225" y="12932"/>
                  <a:pt x="659" y="15002"/>
                </a:cubicBezTo>
                <a:cubicBezTo>
                  <a:pt x="2422" y="19130"/>
                  <a:pt x="5870" y="17564"/>
                  <a:pt x="8701" y="17689"/>
                </a:cubicBezTo>
                <a:cubicBezTo>
                  <a:pt x="12793" y="17870"/>
                  <a:pt x="17376" y="21466"/>
                  <a:pt x="20162" y="15965"/>
                </a:cubicBezTo>
                <a:cubicBezTo>
                  <a:pt x="21090" y="14134"/>
                  <a:pt x="21375" y="11650"/>
                  <a:pt x="21118" y="9277"/>
                </a:cubicBezTo>
                <a:cubicBezTo>
                  <a:pt x="20731" y="5712"/>
                  <a:pt x="19226" y="2798"/>
                  <a:pt x="17212" y="1308"/>
                </a:cubicBezTo>
                <a:cubicBezTo>
                  <a:pt x="15262" y="-134"/>
                  <a:pt x="13085" y="-79"/>
                  <a:pt x="10961" y="75"/>
                </a:cubicBezTo>
                <a:close/>
              </a:path>
            </a:pathLst>
          </a:custGeom>
          <a:solidFill>
            <a:srgbClr val="EE6E12">
              <a:alpha val="50000"/>
            </a:srgbClr>
          </a:solidFill>
          <a:ln w="50800">
            <a:solidFill>
              <a:srgbClr val="000000">
                <a:alpha val="50000"/>
              </a:srgbClr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289" name="形状"/>
          <p:cNvSpPr/>
          <p:nvPr/>
        </p:nvSpPr>
        <p:spPr>
          <a:xfrm>
            <a:off x="4314197" y="4085433"/>
            <a:ext cx="908488" cy="13427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08" h="19010" extrusionOk="0">
                <a:moveTo>
                  <a:pt x="10961" y="75"/>
                </a:moveTo>
                <a:cubicBezTo>
                  <a:pt x="6780" y="379"/>
                  <a:pt x="2267" y="1680"/>
                  <a:pt x="501" y="7866"/>
                </a:cubicBezTo>
                <a:cubicBezTo>
                  <a:pt x="-160" y="10184"/>
                  <a:pt x="-225" y="12932"/>
                  <a:pt x="659" y="15002"/>
                </a:cubicBezTo>
                <a:cubicBezTo>
                  <a:pt x="2422" y="19130"/>
                  <a:pt x="5870" y="17564"/>
                  <a:pt x="8701" y="17689"/>
                </a:cubicBezTo>
                <a:cubicBezTo>
                  <a:pt x="12793" y="17870"/>
                  <a:pt x="17376" y="21466"/>
                  <a:pt x="20162" y="15965"/>
                </a:cubicBezTo>
                <a:cubicBezTo>
                  <a:pt x="21090" y="14134"/>
                  <a:pt x="21375" y="11650"/>
                  <a:pt x="21118" y="9277"/>
                </a:cubicBezTo>
                <a:cubicBezTo>
                  <a:pt x="20731" y="5712"/>
                  <a:pt x="19226" y="2798"/>
                  <a:pt x="17212" y="1308"/>
                </a:cubicBezTo>
                <a:cubicBezTo>
                  <a:pt x="15262" y="-134"/>
                  <a:pt x="13085" y="-79"/>
                  <a:pt x="10961" y="75"/>
                </a:cubicBezTo>
                <a:close/>
              </a:path>
            </a:pathLst>
          </a:custGeom>
          <a:solidFill>
            <a:srgbClr val="0433FF">
              <a:alpha val="50000"/>
            </a:srgbClr>
          </a:solidFill>
          <a:ln w="50800">
            <a:solidFill>
              <a:srgbClr val="000000">
                <a:alpha val="50000"/>
              </a:srgbClr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290" name="Tenants in “silos”"/>
          <p:cNvSpPr txBox="1"/>
          <p:nvPr/>
        </p:nvSpPr>
        <p:spPr>
          <a:xfrm>
            <a:off x="7035187" y="3257679"/>
            <a:ext cx="2013404" cy="342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defTabSz="219075" hangingPunct="0"/>
            <a:r>
              <a:rPr sz="1875" kern="0">
                <a:solidFill>
                  <a:srgbClr val="000000"/>
                </a:solidFill>
              </a:rPr>
              <a:t>Tenants in “silos”</a:t>
            </a:r>
          </a:p>
        </p:txBody>
      </p:sp>
      <p:sp>
        <p:nvSpPr>
          <p:cNvPr id="291" name="形状"/>
          <p:cNvSpPr/>
          <p:nvPr/>
        </p:nvSpPr>
        <p:spPr>
          <a:xfrm>
            <a:off x="2871236" y="4768970"/>
            <a:ext cx="773075" cy="5109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7" h="20970" extrusionOk="0">
                <a:moveTo>
                  <a:pt x="11518" y="18"/>
                </a:moveTo>
                <a:cubicBezTo>
                  <a:pt x="7991" y="85"/>
                  <a:pt x="4236" y="320"/>
                  <a:pt x="1704" y="4961"/>
                </a:cubicBezTo>
                <a:cubicBezTo>
                  <a:pt x="-538" y="9071"/>
                  <a:pt x="-633" y="15163"/>
                  <a:pt x="1806" y="18626"/>
                </a:cubicBezTo>
                <a:cubicBezTo>
                  <a:pt x="3715" y="21337"/>
                  <a:pt x="6245" y="20851"/>
                  <a:pt x="8635" y="20876"/>
                </a:cubicBezTo>
                <a:cubicBezTo>
                  <a:pt x="11128" y="20903"/>
                  <a:pt x="13709" y="21450"/>
                  <a:pt x="15951" y="19560"/>
                </a:cubicBezTo>
                <a:cubicBezTo>
                  <a:pt x="20564" y="15672"/>
                  <a:pt x="20967" y="5465"/>
                  <a:pt x="16751" y="1401"/>
                </a:cubicBezTo>
                <a:cubicBezTo>
                  <a:pt x="15142" y="-150"/>
                  <a:pt x="13300" y="-16"/>
                  <a:pt x="11518" y="18"/>
                </a:cubicBezTo>
                <a:close/>
              </a:path>
            </a:pathLst>
          </a:custGeom>
          <a:solidFill>
            <a:srgbClr val="008E00">
              <a:alpha val="50000"/>
            </a:srgbClr>
          </a:solidFill>
          <a:ln w="50800">
            <a:solidFill>
              <a:srgbClr val="000000">
                <a:alpha val="50000"/>
              </a:srgbClr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292" name="形状"/>
          <p:cNvSpPr/>
          <p:nvPr/>
        </p:nvSpPr>
        <p:spPr>
          <a:xfrm>
            <a:off x="5234747" y="4095579"/>
            <a:ext cx="1516815" cy="10812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7" h="20970" extrusionOk="0">
                <a:moveTo>
                  <a:pt x="11518" y="18"/>
                </a:moveTo>
                <a:cubicBezTo>
                  <a:pt x="7991" y="85"/>
                  <a:pt x="4236" y="320"/>
                  <a:pt x="1704" y="4961"/>
                </a:cubicBezTo>
                <a:cubicBezTo>
                  <a:pt x="-538" y="9071"/>
                  <a:pt x="-633" y="15163"/>
                  <a:pt x="1806" y="18626"/>
                </a:cubicBezTo>
                <a:cubicBezTo>
                  <a:pt x="3715" y="21337"/>
                  <a:pt x="6245" y="20851"/>
                  <a:pt x="8635" y="20876"/>
                </a:cubicBezTo>
                <a:cubicBezTo>
                  <a:pt x="11128" y="20903"/>
                  <a:pt x="13709" y="21450"/>
                  <a:pt x="15951" y="19560"/>
                </a:cubicBezTo>
                <a:cubicBezTo>
                  <a:pt x="20564" y="15672"/>
                  <a:pt x="20967" y="5465"/>
                  <a:pt x="16751" y="1401"/>
                </a:cubicBezTo>
                <a:cubicBezTo>
                  <a:pt x="15142" y="-150"/>
                  <a:pt x="13300" y="-16"/>
                  <a:pt x="11518" y="18"/>
                </a:cubicBezTo>
                <a:close/>
              </a:path>
            </a:pathLst>
          </a:custGeom>
          <a:solidFill>
            <a:srgbClr val="FFAD00">
              <a:alpha val="50000"/>
            </a:srgbClr>
          </a:solidFill>
          <a:ln w="50800">
            <a:solidFill>
              <a:srgbClr val="000000">
                <a:alpha val="50000"/>
              </a:srgbClr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342603843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" grpId="0" animBg="1" advAuto="0"/>
      <p:bldP spid="289" grpId="0" animBg="1" advAuto="0"/>
      <p:bldP spid="290" grpId="0" animBg="1" advAuto="0"/>
      <p:bldP spid="291" grpId="0" animBg="1" advAuto="0"/>
      <p:bldP spid="292" grpId="0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78B5850-4A3A-4BA0-9459-6B1A33F29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Network layer concepts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117BB59-6D2A-4B80-BB07-7A62DBDA7A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688" y="2877356"/>
            <a:ext cx="4907126" cy="290792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E9400E3-964D-41C0-A1DF-80FC97F774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96" y="1727633"/>
            <a:ext cx="5725160" cy="2164977"/>
          </a:xfrm>
          <a:prstGeom prst="rect">
            <a:avLst/>
          </a:prstGeom>
        </p:spPr>
      </p:pic>
      <p:sp>
        <p:nvSpPr>
          <p:cNvPr id="9" name="矩形: 圆角 8">
            <a:extLst>
              <a:ext uri="{FF2B5EF4-FFF2-40B4-BE49-F238E27FC236}">
                <a16:creationId xmlns:a16="http://schemas.microsoft.com/office/drawing/2014/main" id="{11EC735C-6141-4B31-A3C1-8EE202605232}"/>
              </a:ext>
            </a:extLst>
          </p:cNvPr>
          <p:cNvSpPr/>
          <p:nvPr/>
        </p:nvSpPr>
        <p:spPr>
          <a:xfrm>
            <a:off x="61186" y="2492167"/>
            <a:ext cx="5977218" cy="1087055"/>
          </a:xfrm>
          <a:prstGeom prst="roundRect">
            <a:avLst/>
          </a:prstGeom>
          <a:noFill/>
          <a:ln w="76200" cap="flat">
            <a:solidFill>
              <a:srgbClr val="FF0000"/>
            </a:solidFill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6789" tIns="26789" rIns="26789" bIns="26789" numCol="1" spcCol="38100" rtlCol="0" anchor="ctr">
            <a:noAutofit/>
          </a:bodyPr>
          <a:lstStyle/>
          <a:p>
            <a:pPr algn="ctr" defTabSz="219075" hangingPunct="0"/>
            <a:endParaRPr lang="zh-CN" altLang="en-US" sz="1200">
              <a:solidFill>
                <a:srgbClr val="FFFFFF"/>
              </a:solidFill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9358229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Lack of Agility in Traditional DCs"/>
          <p:cNvSpPr txBox="1">
            <a:spLocks noGrp="1"/>
          </p:cNvSpPr>
          <p:nvPr>
            <p:ph type="title"/>
          </p:nvPr>
        </p:nvSpPr>
        <p:spPr>
          <a:xfrm>
            <a:off x="1337221" y="857250"/>
            <a:ext cx="6469559" cy="930920"/>
          </a:xfrm>
          <a:prstGeom prst="rect">
            <a:avLst/>
          </a:prstGeom>
        </p:spPr>
        <p:txBody>
          <a:bodyPr/>
          <a:lstStyle/>
          <a:p>
            <a:r>
              <a:t>Lack of Agility in Traditional DCs</a:t>
            </a:r>
          </a:p>
        </p:txBody>
      </p:sp>
      <p:sp>
        <p:nvSpPr>
          <p:cNvPr id="295" name="线条"/>
          <p:cNvSpPr/>
          <p:nvPr/>
        </p:nvSpPr>
        <p:spPr>
          <a:xfrm flipH="1">
            <a:off x="2705161" y="2176961"/>
            <a:ext cx="1711401" cy="981542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296" name="线条"/>
          <p:cNvSpPr/>
          <p:nvPr/>
        </p:nvSpPr>
        <p:spPr>
          <a:xfrm flipH="1">
            <a:off x="1633648" y="2120247"/>
            <a:ext cx="2588291" cy="1103779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297" name="线条"/>
          <p:cNvSpPr/>
          <p:nvPr/>
        </p:nvSpPr>
        <p:spPr>
          <a:xfrm flipH="1">
            <a:off x="4935482" y="3257046"/>
            <a:ext cx="768174" cy="1062146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298" name="线条"/>
          <p:cNvSpPr/>
          <p:nvPr/>
        </p:nvSpPr>
        <p:spPr>
          <a:xfrm flipH="1">
            <a:off x="4071490" y="3257046"/>
            <a:ext cx="1496726" cy="1071743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299" name="线条"/>
          <p:cNvSpPr/>
          <p:nvPr/>
        </p:nvSpPr>
        <p:spPr>
          <a:xfrm flipH="1">
            <a:off x="5642730" y="3190073"/>
            <a:ext cx="127898" cy="1128607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300" name="线条"/>
          <p:cNvSpPr/>
          <p:nvPr/>
        </p:nvSpPr>
        <p:spPr>
          <a:xfrm>
            <a:off x="5784966" y="3245101"/>
            <a:ext cx="608970" cy="1061346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301" name="线条"/>
          <p:cNvSpPr/>
          <p:nvPr/>
        </p:nvSpPr>
        <p:spPr>
          <a:xfrm flipH="1">
            <a:off x="1855339" y="3257145"/>
            <a:ext cx="768174" cy="1062147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302" name="线条"/>
          <p:cNvSpPr/>
          <p:nvPr/>
        </p:nvSpPr>
        <p:spPr>
          <a:xfrm flipH="1">
            <a:off x="991348" y="3257146"/>
            <a:ext cx="1496726" cy="1071743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303" name="线条"/>
          <p:cNvSpPr/>
          <p:nvPr/>
        </p:nvSpPr>
        <p:spPr>
          <a:xfrm flipH="1">
            <a:off x="2562588" y="3190173"/>
            <a:ext cx="127898" cy="1128607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304" name="线条"/>
          <p:cNvSpPr/>
          <p:nvPr/>
        </p:nvSpPr>
        <p:spPr>
          <a:xfrm>
            <a:off x="2704823" y="3245201"/>
            <a:ext cx="608971" cy="1061346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305" name="线条"/>
          <p:cNvSpPr/>
          <p:nvPr/>
        </p:nvSpPr>
        <p:spPr>
          <a:xfrm>
            <a:off x="2971814" y="2180113"/>
            <a:ext cx="1711402" cy="981542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306" name="线条"/>
          <p:cNvSpPr/>
          <p:nvPr/>
        </p:nvSpPr>
        <p:spPr>
          <a:xfrm>
            <a:off x="3116230" y="2123398"/>
            <a:ext cx="2638498" cy="110378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307" name="线条"/>
          <p:cNvSpPr/>
          <p:nvPr/>
        </p:nvSpPr>
        <p:spPr>
          <a:xfrm>
            <a:off x="4650741" y="3260397"/>
            <a:ext cx="768174" cy="1062147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308" name="线条"/>
          <p:cNvSpPr/>
          <p:nvPr/>
        </p:nvSpPr>
        <p:spPr>
          <a:xfrm>
            <a:off x="4786181" y="3260397"/>
            <a:ext cx="1496726" cy="1071743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309" name="线条"/>
          <p:cNvSpPr/>
          <p:nvPr/>
        </p:nvSpPr>
        <p:spPr>
          <a:xfrm>
            <a:off x="4583769" y="3193424"/>
            <a:ext cx="127898" cy="1128607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310" name="线条"/>
          <p:cNvSpPr/>
          <p:nvPr/>
        </p:nvSpPr>
        <p:spPr>
          <a:xfrm flipH="1">
            <a:off x="3960461" y="3248452"/>
            <a:ext cx="608970" cy="1061346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311" name="线条"/>
          <p:cNvSpPr/>
          <p:nvPr/>
        </p:nvSpPr>
        <p:spPr>
          <a:xfrm>
            <a:off x="1570599" y="3260496"/>
            <a:ext cx="768174" cy="1062147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312" name="线条"/>
          <p:cNvSpPr/>
          <p:nvPr/>
        </p:nvSpPr>
        <p:spPr>
          <a:xfrm>
            <a:off x="1706038" y="3260497"/>
            <a:ext cx="1496726" cy="1071743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313" name="线条"/>
          <p:cNvSpPr/>
          <p:nvPr/>
        </p:nvSpPr>
        <p:spPr>
          <a:xfrm>
            <a:off x="1503626" y="3193524"/>
            <a:ext cx="127898" cy="1128607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314" name="线条"/>
          <p:cNvSpPr/>
          <p:nvPr/>
        </p:nvSpPr>
        <p:spPr>
          <a:xfrm flipH="1">
            <a:off x="880319" y="3248552"/>
            <a:ext cx="608970" cy="1061346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315" name="线条"/>
          <p:cNvSpPr/>
          <p:nvPr/>
        </p:nvSpPr>
        <p:spPr>
          <a:xfrm flipH="1">
            <a:off x="2584010" y="2112615"/>
            <a:ext cx="305051" cy="1058085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316" name="线条"/>
          <p:cNvSpPr/>
          <p:nvPr/>
        </p:nvSpPr>
        <p:spPr>
          <a:xfrm flipH="1">
            <a:off x="1570599" y="2190371"/>
            <a:ext cx="1182068" cy="969834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317" name="矩形"/>
          <p:cNvSpPr/>
          <p:nvPr/>
        </p:nvSpPr>
        <p:spPr>
          <a:xfrm>
            <a:off x="1253731" y="3017152"/>
            <a:ext cx="706549" cy="344735"/>
          </a:xfrm>
          <a:prstGeom prst="rect">
            <a:avLst/>
          </a:prstGeom>
          <a:solidFill>
            <a:srgbClr val="A6AAA9"/>
          </a:solidFill>
          <a:ln w="63500">
            <a:solidFill>
              <a:srgbClr val="000000"/>
            </a:solidFill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</p:spPr>
        <p:txBody>
          <a:bodyPr lIns="26789" tIns="26789" rIns="26789" bIns="26789" anchor="ctr"/>
          <a:lstStyle/>
          <a:p>
            <a:pPr algn="ctr" defTabSz="219075" hangingPunct="0">
              <a:defRPr sz="3200">
                <a:solidFill>
                  <a:srgbClr val="FFFFFF"/>
                </a:solidFill>
              </a:defRPr>
            </a:pPr>
            <a:endParaRPr sz="1200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graphicFrame>
        <p:nvGraphicFramePr>
          <p:cNvPr id="318" name="表格"/>
          <p:cNvGraphicFramePr/>
          <p:nvPr/>
        </p:nvGraphicFramePr>
        <p:xfrm>
          <a:off x="634850" y="4514863"/>
          <a:ext cx="620771" cy="1965960"/>
        </p:xfrm>
        <a:graphic>
          <a:graphicData uri="http://schemas.openxmlformats.org/drawingml/2006/table">
            <a:tbl>
              <a:tblPr firstRow="1"/>
              <a:tblGrid>
                <a:gridCol w="6207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 b="0">
                          <a:effectLst>
                            <a:outerShdw blurRad="25400" dist="25400" dir="5400000" rotWithShape="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19" name="线条"/>
          <p:cNvSpPr/>
          <p:nvPr/>
        </p:nvSpPr>
        <p:spPr>
          <a:xfrm flipV="1">
            <a:off x="692175" y="4388342"/>
            <a:ext cx="0" cy="18802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320" name="线条"/>
          <p:cNvSpPr/>
          <p:nvPr/>
        </p:nvSpPr>
        <p:spPr>
          <a:xfrm flipV="1">
            <a:off x="785937" y="4388342"/>
            <a:ext cx="0" cy="29708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321" name="线条"/>
          <p:cNvSpPr/>
          <p:nvPr/>
        </p:nvSpPr>
        <p:spPr>
          <a:xfrm flipV="1">
            <a:off x="888309" y="4388342"/>
            <a:ext cx="0" cy="42246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322" name="线条"/>
          <p:cNvSpPr/>
          <p:nvPr/>
        </p:nvSpPr>
        <p:spPr>
          <a:xfrm flipV="1">
            <a:off x="982071" y="4388342"/>
            <a:ext cx="0" cy="52928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323" name="线条"/>
          <p:cNvSpPr/>
          <p:nvPr/>
        </p:nvSpPr>
        <p:spPr>
          <a:xfrm flipV="1">
            <a:off x="1084444" y="4388343"/>
            <a:ext cx="0" cy="66176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324" name="线条"/>
          <p:cNvSpPr/>
          <p:nvPr/>
        </p:nvSpPr>
        <p:spPr>
          <a:xfrm flipV="1">
            <a:off x="1178205" y="4388342"/>
            <a:ext cx="0" cy="79178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325" name="矩形"/>
          <p:cNvSpPr/>
          <p:nvPr/>
        </p:nvSpPr>
        <p:spPr>
          <a:xfrm>
            <a:off x="634850" y="4290332"/>
            <a:ext cx="600680" cy="167432"/>
          </a:xfrm>
          <a:prstGeom prst="rect">
            <a:avLst/>
          </a:prstGeom>
          <a:solidFill>
            <a:srgbClr val="A6AAA9"/>
          </a:solidFill>
          <a:ln w="63500">
            <a:solidFill>
              <a:srgbClr val="000000"/>
            </a:solidFill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</p:spPr>
        <p:txBody>
          <a:bodyPr lIns="26789" tIns="26789" rIns="26789" bIns="26789" anchor="ctr"/>
          <a:lstStyle/>
          <a:p>
            <a:pPr algn="ctr" defTabSz="219075" hangingPunct="0">
              <a:defRPr sz="3200">
                <a:solidFill>
                  <a:srgbClr val="FFFFFF"/>
                </a:solidFill>
              </a:defRPr>
            </a:pPr>
            <a:endParaRPr sz="1200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graphicFrame>
        <p:nvGraphicFramePr>
          <p:cNvPr id="326" name="表格"/>
          <p:cNvGraphicFramePr/>
          <p:nvPr/>
        </p:nvGraphicFramePr>
        <p:xfrm>
          <a:off x="1401499" y="4514863"/>
          <a:ext cx="620771" cy="1965960"/>
        </p:xfrm>
        <a:graphic>
          <a:graphicData uri="http://schemas.openxmlformats.org/drawingml/2006/table">
            <a:tbl>
              <a:tblPr firstRow="1"/>
              <a:tblGrid>
                <a:gridCol w="6207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 b="0">
                          <a:effectLst>
                            <a:outerShdw blurRad="25400" dist="25400" dir="5400000" rotWithShape="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27" name="线条"/>
          <p:cNvSpPr/>
          <p:nvPr/>
        </p:nvSpPr>
        <p:spPr>
          <a:xfrm flipV="1">
            <a:off x="1458824" y="4388342"/>
            <a:ext cx="0" cy="18802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328" name="线条"/>
          <p:cNvSpPr/>
          <p:nvPr/>
        </p:nvSpPr>
        <p:spPr>
          <a:xfrm flipV="1">
            <a:off x="1552586" y="4388342"/>
            <a:ext cx="0" cy="29708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329" name="线条"/>
          <p:cNvSpPr/>
          <p:nvPr/>
        </p:nvSpPr>
        <p:spPr>
          <a:xfrm flipV="1">
            <a:off x="1654959" y="4388342"/>
            <a:ext cx="0" cy="42246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330" name="线条"/>
          <p:cNvSpPr/>
          <p:nvPr/>
        </p:nvSpPr>
        <p:spPr>
          <a:xfrm flipV="1">
            <a:off x="1748720" y="4388342"/>
            <a:ext cx="0" cy="52928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331" name="线条"/>
          <p:cNvSpPr/>
          <p:nvPr/>
        </p:nvSpPr>
        <p:spPr>
          <a:xfrm flipV="1">
            <a:off x="1851093" y="4388343"/>
            <a:ext cx="0" cy="66176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332" name="线条"/>
          <p:cNvSpPr/>
          <p:nvPr/>
        </p:nvSpPr>
        <p:spPr>
          <a:xfrm flipV="1">
            <a:off x="1944855" y="4388342"/>
            <a:ext cx="0" cy="79178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333" name="矩形"/>
          <p:cNvSpPr/>
          <p:nvPr/>
        </p:nvSpPr>
        <p:spPr>
          <a:xfrm>
            <a:off x="1401499" y="4290332"/>
            <a:ext cx="600680" cy="167432"/>
          </a:xfrm>
          <a:prstGeom prst="rect">
            <a:avLst/>
          </a:prstGeom>
          <a:solidFill>
            <a:srgbClr val="A6AAA9"/>
          </a:solidFill>
          <a:ln w="63500">
            <a:solidFill>
              <a:srgbClr val="000000"/>
            </a:solidFill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</p:spPr>
        <p:txBody>
          <a:bodyPr lIns="26789" tIns="26789" rIns="26789" bIns="26789" anchor="ctr"/>
          <a:lstStyle/>
          <a:p>
            <a:pPr algn="ctr" defTabSz="219075" hangingPunct="0">
              <a:defRPr sz="3200">
                <a:solidFill>
                  <a:srgbClr val="FFFFFF"/>
                </a:solidFill>
              </a:defRPr>
            </a:pPr>
            <a:endParaRPr sz="1200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graphicFrame>
        <p:nvGraphicFramePr>
          <p:cNvPr id="334" name="表格"/>
          <p:cNvGraphicFramePr/>
          <p:nvPr/>
        </p:nvGraphicFramePr>
        <p:xfrm>
          <a:off x="2168149" y="4514863"/>
          <a:ext cx="620771" cy="1965960"/>
        </p:xfrm>
        <a:graphic>
          <a:graphicData uri="http://schemas.openxmlformats.org/drawingml/2006/table">
            <a:tbl>
              <a:tblPr firstRow="1"/>
              <a:tblGrid>
                <a:gridCol w="6207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 b="0">
                          <a:effectLst>
                            <a:outerShdw blurRad="25400" dist="25400" dir="5400000" rotWithShape="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35" name="线条"/>
          <p:cNvSpPr/>
          <p:nvPr/>
        </p:nvSpPr>
        <p:spPr>
          <a:xfrm flipV="1">
            <a:off x="2225474" y="4388342"/>
            <a:ext cx="0" cy="18802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336" name="线条"/>
          <p:cNvSpPr/>
          <p:nvPr/>
        </p:nvSpPr>
        <p:spPr>
          <a:xfrm flipV="1">
            <a:off x="2319236" y="4388342"/>
            <a:ext cx="0" cy="29708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337" name="线条"/>
          <p:cNvSpPr/>
          <p:nvPr/>
        </p:nvSpPr>
        <p:spPr>
          <a:xfrm flipV="1">
            <a:off x="2421608" y="4388342"/>
            <a:ext cx="0" cy="42246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338" name="线条"/>
          <p:cNvSpPr/>
          <p:nvPr/>
        </p:nvSpPr>
        <p:spPr>
          <a:xfrm flipV="1">
            <a:off x="2515370" y="4388342"/>
            <a:ext cx="0" cy="52928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339" name="线条"/>
          <p:cNvSpPr/>
          <p:nvPr/>
        </p:nvSpPr>
        <p:spPr>
          <a:xfrm flipV="1">
            <a:off x="2617743" y="4388343"/>
            <a:ext cx="0" cy="66176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340" name="线条"/>
          <p:cNvSpPr/>
          <p:nvPr/>
        </p:nvSpPr>
        <p:spPr>
          <a:xfrm flipV="1">
            <a:off x="2711505" y="4388342"/>
            <a:ext cx="0" cy="79178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341" name="矩形"/>
          <p:cNvSpPr/>
          <p:nvPr/>
        </p:nvSpPr>
        <p:spPr>
          <a:xfrm>
            <a:off x="2168149" y="4290332"/>
            <a:ext cx="600680" cy="167432"/>
          </a:xfrm>
          <a:prstGeom prst="rect">
            <a:avLst/>
          </a:prstGeom>
          <a:solidFill>
            <a:srgbClr val="A6AAA9"/>
          </a:solidFill>
          <a:ln w="63500">
            <a:solidFill>
              <a:srgbClr val="000000"/>
            </a:solidFill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</p:spPr>
        <p:txBody>
          <a:bodyPr lIns="26789" tIns="26789" rIns="26789" bIns="26789" anchor="ctr"/>
          <a:lstStyle/>
          <a:p>
            <a:pPr algn="ctr" defTabSz="219075" hangingPunct="0">
              <a:defRPr sz="3200">
                <a:solidFill>
                  <a:srgbClr val="FFFFFF"/>
                </a:solidFill>
              </a:defRPr>
            </a:pPr>
            <a:endParaRPr sz="1200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graphicFrame>
        <p:nvGraphicFramePr>
          <p:cNvPr id="342" name="表格"/>
          <p:cNvGraphicFramePr/>
          <p:nvPr/>
        </p:nvGraphicFramePr>
        <p:xfrm>
          <a:off x="2934799" y="4514863"/>
          <a:ext cx="620771" cy="1965960"/>
        </p:xfrm>
        <a:graphic>
          <a:graphicData uri="http://schemas.openxmlformats.org/drawingml/2006/table">
            <a:tbl>
              <a:tblPr firstRow="1"/>
              <a:tblGrid>
                <a:gridCol w="6207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 b="0">
                          <a:effectLst>
                            <a:outerShdw blurRad="25400" dist="25400" dir="5400000" rotWithShape="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43" name="线条"/>
          <p:cNvSpPr/>
          <p:nvPr/>
        </p:nvSpPr>
        <p:spPr>
          <a:xfrm flipV="1">
            <a:off x="2992123" y="4388342"/>
            <a:ext cx="0" cy="18802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344" name="线条"/>
          <p:cNvSpPr/>
          <p:nvPr/>
        </p:nvSpPr>
        <p:spPr>
          <a:xfrm flipV="1">
            <a:off x="3085885" y="4388342"/>
            <a:ext cx="0" cy="29708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345" name="线条"/>
          <p:cNvSpPr/>
          <p:nvPr/>
        </p:nvSpPr>
        <p:spPr>
          <a:xfrm flipV="1">
            <a:off x="3188258" y="4388342"/>
            <a:ext cx="0" cy="42246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346" name="线条"/>
          <p:cNvSpPr/>
          <p:nvPr/>
        </p:nvSpPr>
        <p:spPr>
          <a:xfrm flipV="1">
            <a:off x="3282019" y="4388342"/>
            <a:ext cx="0" cy="52928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347" name="线条"/>
          <p:cNvSpPr/>
          <p:nvPr/>
        </p:nvSpPr>
        <p:spPr>
          <a:xfrm flipV="1">
            <a:off x="3384392" y="4388343"/>
            <a:ext cx="0" cy="66176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348" name="线条"/>
          <p:cNvSpPr/>
          <p:nvPr/>
        </p:nvSpPr>
        <p:spPr>
          <a:xfrm flipV="1">
            <a:off x="3478154" y="4388342"/>
            <a:ext cx="0" cy="79178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349" name="矩形"/>
          <p:cNvSpPr/>
          <p:nvPr/>
        </p:nvSpPr>
        <p:spPr>
          <a:xfrm>
            <a:off x="2934798" y="4290332"/>
            <a:ext cx="600680" cy="167432"/>
          </a:xfrm>
          <a:prstGeom prst="rect">
            <a:avLst/>
          </a:prstGeom>
          <a:solidFill>
            <a:srgbClr val="A6AAA9"/>
          </a:solidFill>
          <a:ln w="63500">
            <a:solidFill>
              <a:srgbClr val="000000"/>
            </a:solidFill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</p:spPr>
        <p:txBody>
          <a:bodyPr lIns="26789" tIns="26789" rIns="26789" bIns="26789" anchor="ctr"/>
          <a:lstStyle/>
          <a:p>
            <a:pPr algn="ctr" defTabSz="219075" hangingPunct="0">
              <a:defRPr sz="3200">
                <a:solidFill>
                  <a:srgbClr val="FFFFFF"/>
                </a:solidFill>
              </a:defRPr>
            </a:pPr>
            <a:endParaRPr sz="1200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350" name="线条"/>
          <p:cNvSpPr/>
          <p:nvPr/>
        </p:nvSpPr>
        <p:spPr>
          <a:xfrm>
            <a:off x="4374179" y="2109264"/>
            <a:ext cx="305051" cy="1058085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351" name="线条"/>
          <p:cNvSpPr/>
          <p:nvPr/>
        </p:nvSpPr>
        <p:spPr>
          <a:xfrm>
            <a:off x="4510574" y="2187020"/>
            <a:ext cx="1182067" cy="969834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graphicFrame>
        <p:nvGraphicFramePr>
          <p:cNvPr id="352" name="表格"/>
          <p:cNvGraphicFramePr/>
          <p:nvPr/>
        </p:nvGraphicFramePr>
        <p:xfrm>
          <a:off x="3701448" y="4514663"/>
          <a:ext cx="620771" cy="1965960"/>
        </p:xfrm>
        <a:graphic>
          <a:graphicData uri="http://schemas.openxmlformats.org/drawingml/2006/table">
            <a:tbl>
              <a:tblPr firstRow="1"/>
              <a:tblGrid>
                <a:gridCol w="6207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 b="0">
                          <a:effectLst>
                            <a:outerShdw blurRad="25400" dist="25400" dir="5400000" rotWithShape="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53" name="线条"/>
          <p:cNvSpPr/>
          <p:nvPr/>
        </p:nvSpPr>
        <p:spPr>
          <a:xfrm flipV="1">
            <a:off x="3758773" y="4388142"/>
            <a:ext cx="0" cy="18802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354" name="线条"/>
          <p:cNvSpPr/>
          <p:nvPr/>
        </p:nvSpPr>
        <p:spPr>
          <a:xfrm flipV="1">
            <a:off x="3852534" y="4388142"/>
            <a:ext cx="0" cy="29708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355" name="线条"/>
          <p:cNvSpPr/>
          <p:nvPr/>
        </p:nvSpPr>
        <p:spPr>
          <a:xfrm flipV="1">
            <a:off x="3954907" y="4388142"/>
            <a:ext cx="0" cy="42246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356" name="线条"/>
          <p:cNvSpPr/>
          <p:nvPr/>
        </p:nvSpPr>
        <p:spPr>
          <a:xfrm flipV="1">
            <a:off x="4048669" y="4388142"/>
            <a:ext cx="0" cy="52928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357" name="线条"/>
          <p:cNvSpPr/>
          <p:nvPr/>
        </p:nvSpPr>
        <p:spPr>
          <a:xfrm flipV="1">
            <a:off x="4151042" y="4388142"/>
            <a:ext cx="0" cy="66176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358" name="线条"/>
          <p:cNvSpPr/>
          <p:nvPr/>
        </p:nvSpPr>
        <p:spPr>
          <a:xfrm flipV="1">
            <a:off x="4244803" y="4388142"/>
            <a:ext cx="0" cy="79178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359" name="矩形"/>
          <p:cNvSpPr/>
          <p:nvPr/>
        </p:nvSpPr>
        <p:spPr>
          <a:xfrm>
            <a:off x="3701448" y="4290132"/>
            <a:ext cx="600680" cy="167432"/>
          </a:xfrm>
          <a:prstGeom prst="rect">
            <a:avLst/>
          </a:prstGeom>
          <a:solidFill>
            <a:srgbClr val="A6AAA9"/>
          </a:solidFill>
          <a:ln w="63500">
            <a:solidFill>
              <a:srgbClr val="000000"/>
            </a:solidFill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</p:spPr>
        <p:txBody>
          <a:bodyPr lIns="26789" tIns="26789" rIns="26789" bIns="26789" anchor="ctr"/>
          <a:lstStyle/>
          <a:p>
            <a:pPr algn="ctr" defTabSz="219075" hangingPunct="0">
              <a:defRPr sz="3200">
                <a:solidFill>
                  <a:srgbClr val="FFFFFF"/>
                </a:solidFill>
              </a:defRPr>
            </a:pPr>
            <a:endParaRPr sz="1200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graphicFrame>
        <p:nvGraphicFramePr>
          <p:cNvPr id="360" name="表格"/>
          <p:cNvGraphicFramePr/>
          <p:nvPr/>
        </p:nvGraphicFramePr>
        <p:xfrm>
          <a:off x="4468097" y="4514663"/>
          <a:ext cx="620771" cy="1965960"/>
        </p:xfrm>
        <a:graphic>
          <a:graphicData uri="http://schemas.openxmlformats.org/drawingml/2006/table">
            <a:tbl>
              <a:tblPr firstRow="1"/>
              <a:tblGrid>
                <a:gridCol w="6207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 b="0">
                          <a:effectLst>
                            <a:outerShdw blurRad="25400" dist="25400" dir="5400000" rotWithShape="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61" name="线条"/>
          <p:cNvSpPr/>
          <p:nvPr/>
        </p:nvSpPr>
        <p:spPr>
          <a:xfrm flipV="1">
            <a:off x="4525422" y="4388142"/>
            <a:ext cx="0" cy="18802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362" name="线条"/>
          <p:cNvSpPr/>
          <p:nvPr/>
        </p:nvSpPr>
        <p:spPr>
          <a:xfrm flipV="1">
            <a:off x="4619184" y="4388142"/>
            <a:ext cx="0" cy="29708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363" name="线条"/>
          <p:cNvSpPr/>
          <p:nvPr/>
        </p:nvSpPr>
        <p:spPr>
          <a:xfrm flipV="1">
            <a:off x="4721557" y="4388142"/>
            <a:ext cx="0" cy="42246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364" name="线条"/>
          <p:cNvSpPr/>
          <p:nvPr/>
        </p:nvSpPr>
        <p:spPr>
          <a:xfrm flipV="1">
            <a:off x="4815318" y="4388142"/>
            <a:ext cx="0" cy="52928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365" name="线条"/>
          <p:cNvSpPr/>
          <p:nvPr/>
        </p:nvSpPr>
        <p:spPr>
          <a:xfrm flipV="1">
            <a:off x="4917691" y="4388142"/>
            <a:ext cx="0" cy="66176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366" name="线条"/>
          <p:cNvSpPr/>
          <p:nvPr/>
        </p:nvSpPr>
        <p:spPr>
          <a:xfrm flipV="1">
            <a:off x="5011453" y="4388142"/>
            <a:ext cx="0" cy="79178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367" name="矩形"/>
          <p:cNvSpPr/>
          <p:nvPr/>
        </p:nvSpPr>
        <p:spPr>
          <a:xfrm>
            <a:off x="4468097" y="4290132"/>
            <a:ext cx="600680" cy="167432"/>
          </a:xfrm>
          <a:prstGeom prst="rect">
            <a:avLst/>
          </a:prstGeom>
          <a:solidFill>
            <a:srgbClr val="A6AAA9"/>
          </a:solidFill>
          <a:ln w="63500">
            <a:solidFill>
              <a:srgbClr val="000000"/>
            </a:solidFill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</p:spPr>
        <p:txBody>
          <a:bodyPr lIns="26789" tIns="26789" rIns="26789" bIns="26789" anchor="ctr"/>
          <a:lstStyle/>
          <a:p>
            <a:pPr algn="ctr" defTabSz="219075" hangingPunct="0">
              <a:defRPr sz="3200">
                <a:solidFill>
                  <a:srgbClr val="FFFFFF"/>
                </a:solidFill>
              </a:defRPr>
            </a:pPr>
            <a:endParaRPr sz="1200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graphicFrame>
        <p:nvGraphicFramePr>
          <p:cNvPr id="368" name="表格"/>
          <p:cNvGraphicFramePr/>
          <p:nvPr/>
        </p:nvGraphicFramePr>
        <p:xfrm>
          <a:off x="5234747" y="4514663"/>
          <a:ext cx="620771" cy="1965960"/>
        </p:xfrm>
        <a:graphic>
          <a:graphicData uri="http://schemas.openxmlformats.org/drawingml/2006/table">
            <a:tbl>
              <a:tblPr firstRow="1"/>
              <a:tblGrid>
                <a:gridCol w="6207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 b="0">
                          <a:effectLst>
                            <a:outerShdw blurRad="25400" dist="25400" dir="5400000" rotWithShape="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69" name="线条"/>
          <p:cNvSpPr/>
          <p:nvPr/>
        </p:nvSpPr>
        <p:spPr>
          <a:xfrm flipV="1">
            <a:off x="5292071" y="4388142"/>
            <a:ext cx="0" cy="18802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370" name="线条"/>
          <p:cNvSpPr/>
          <p:nvPr/>
        </p:nvSpPr>
        <p:spPr>
          <a:xfrm flipV="1">
            <a:off x="5385833" y="4388142"/>
            <a:ext cx="0" cy="29708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371" name="线条"/>
          <p:cNvSpPr/>
          <p:nvPr/>
        </p:nvSpPr>
        <p:spPr>
          <a:xfrm flipV="1">
            <a:off x="5488206" y="4388142"/>
            <a:ext cx="0" cy="42246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372" name="线条"/>
          <p:cNvSpPr/>
          <p:nvPr/>
        </p:nvSpPr>
        <p:spPr>
          <a:xfrm flipV="1">
            <a:off x="5581968" y="4388142"/>
            <a:ext cx="0" cy="52928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373" name="线条"/>
          <p:cNvSpPr/>
          <p:nvPr/>
        </p:nvSpPr>
        <p:spPr>
          <a:xfrm flipV="1">
            <a:off x="5684340" y="4388142"/>
            <a:ext cx="0" cy="66176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374" name="线条"/>
          <p:cNvSpPr/>
          <p:nvPr/>
        </p:nvSpPr>
        <p:spPr>
          <a:xfrm flipV="1">
            <a:off x="5778102" y="4388142"/>
            <a:ext cx="0" cy="79178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375" name="矩形"/>
          <p:cNvSpPr/>
          <p:nvPr/>
        </p:nvSpPr>
        <p:spPr>
          <a:xfrm>
            <a:off x="5234747" y="4290132"/>
            <a:ext cx="600680" cy="167432"/>
          </a:xfrm>
          <a:prstGeom prst="rect">
            <a:avLst/>
          </a:prstGeom>
          <a:solidFill>
            <a:srgbClr val="A6AAA9"/>
          </a:solidFill>
          <a:ln w="63500">
            <a:solidFill>
              <a:srgbClr val="000000"/>
            </a:solidFill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</p:spPr>
        <p:txBody>
          <a:bodyPr lIns="26789" tIns="26789" rIns="26789" bIns="26789" anchor="ctr"/>
          <a:lstStyle/>
          <a:p>
            <a:pPr algn="ctr" defTabSz="219075" hangingPunct="0">
              <a:defRPr sz="3200">
                <a:solidFill>
                  <a:srgbClr val="FFFFFF"/>
                </a:solidFill>
              </a:defRPr>
            </a:pPr>
            <a:endParaRPr sz="1200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grpSp>
        <p:nvGrpSpPr>
          <p:cNvPr id="384" name="成组"/>
          <p:cNvGrpSpPr/>
          <p:nvPr/>
        </p:nvGrpSpPr>
        <p:grpSpPr>
          <a:xfrm>
            <a:off x="6001395" y="4290132"/>
            <a:ext cx="1655390" cy="2159752"/>
            <a:chOff x="53577" y="0"/>
            <a:chExt cx="4414368" cy="5759338"/>
          </a:xfrm>
        </p:grpSpPr>
        <p:graphicFrame>
          <p:nvGraphicFramePr>
            <p:cNvPr id="376" name="表格"/>
            <p:cNvGraphicFramePr/>
            <p:nvPr/>
          </p:nvGraphicFramePr>
          <p:xfrm>
            <a:off x="53577" y="598747"/>
            <a:ext cx="4414368" cy="5160591"/>
          </p:xfrm>
          <a:graphic>
            <a:graphicData uri="http://schemas.openxmlformats.org/drawingml/2006/table">
              <a:tbl>
                <a:tblPr firstRow="1"/>
                <a:tblGrid>
                  <a:gridCol w="165539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322537"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b="0">
                            <a:effectLst>
                              <a:outerShdw blurRad="25400" dist="25400" dir="5400000" rotWithShape="0">
                                <a:srgbClr val="000000">
                                  <a:alpha val="60000"/>
                                </a:srgbClr>
                              </a:outerShdw>
                            </a:effectLst>
                            <a:latin typeface="Gill Sans"/>
                            <a:ea typeface="Gill Sans"/>
                            <a:cs typeface="Gill Sans"/>
                            <a:sym typeface="Gill San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38100">
                        <a:solidFill>
                          <a:srgbClr val="000000"/>
                        </a:solidFill>
                        <a:miter lim="400000"/>
                      </a:lnL>
                      <a:lnR w="38100">
                        <a:solidFill>
                          <a:srgbClr val="000000"/>
                        </a:solidFill>
                        <a:miter lim="400000"/>
                      </a:lnR>
                      <a:lnT w="38100">
                        <a:solidFill>
                          <a:srgbClr val="000000"/>
                        </a:solidFill>
                        <a:miter lim="400000"/>
                      </a:lnT>
                      <a:lnB w="38100">
                        <a:solidFill>
                          <a:srgbClr val="000000"/>
                        </a:solidFill>
                        <a:miter lim="400000"/>
                      </a:lnB>
                      <a:solidFill>
                        <a:srgbClr val="DCDEE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322537"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>
                            <a:latin typeface="Gill Sans"/>
                            <a:ea typeface="Gill Sans"/>
                            <a:cs typeface="Gill Sans"/>
                            <a:sym typeface="Gill San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38100">
                        <a:solidFill>
                          <a:srgbClr val="000000"/>
                        </a:solidFill>
                        <a:miter lim="400000"/>
                      </a:lnL>
                      <a:lnR w="38100">
                        <a:solidFill>
                          <a:srgbClr val="000000"/>
                        </a:solidFill>
                        <a:miter lim="400000"/>
                      </a:lnR>
                      <a:lnT w="38100">
                        <a:solidFill>
                          <a:srgbClr val="000000"/>
                        </a:solidFill>
                        <a:miter lim="400000"/>
                      </a:lnT>
                      <a:lnB w="38100">
                        <a:solidFill>
                          <a:srgbClr val="000000"/>
                        </a:solidFill>
                        <a:miter lim="400000"/>
                      </a:lnB>
                      <a:solidFill>
                        <a:srgbClr val="DCDEE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322537"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>
                            <a:latin typeface="Gill Sans"/>
                            <a:ea typeface="Gill Sans"/>
                            <a:cs typeface="Gill Sans"/>
                            <a:sym typeface="Gill San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38100">
                        <a:solidFill>
                          <a:srgbClr val="000000"/>
                        </a:solidFill>
                        <a:miter lim="400000"/>
                      </a:lnL>
                      <a:lnR w="38100">
                        <a:solidFill>
                          <a:srgbClr val="000000"/>
                        </a:solidFill>
                        <a:miter lim="400000"/>
                      </a:lnR>
                      <a:lnT w="38100">
                        <a:solidFill>
                          <a:srgbClr val="000000"/>
                        </a:solidFill>
                        <a:miter lim="400000"/>
                      </a:lnT>
                      <a:lnB w="38100">
                        <a:solidFill>
                          <a:srgbClr val="000000"/>
                        </a:solidFill>
                        <a:miter lim="400000"/>
                      </a:lnB>
                      <a:solidFill>
                        <a:srgbClr val="DCDEE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322537"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>
                            <a:latin typeface="Gill Sans"/>
                            <a:ea typeface="Gill Sans"/>
                            <a:cs typeface="Gill Sans"/>
                            <a:sym typeface="Gill San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38100">
                        <a:solidFill>
                          <a:srgbClr val="000000"/>
                        </a:solidFill>
                        <a:miter lim="400000"/>
                      </a:lnL>
                      <a:lnR w="38100">
                        <a:solidFill>
                          <a:srgbClr val="000000"/>
                        </a:solidFill>
                        <a:miter lim="400000"/>
                      </a:lnR>
                      <a:lnT w="38100">
                        <a:solidFill>
                          <a:srgbClr val="000000"/>
                        </a:solidFill>
                        <a:miter lim="400000"/>
                      </a:lnT>
                      <a:lnB w="38100">
                        <a:solidFill>
                          <a:srgbClr val="000000"/>
                        </a:solidFill>
                        <a:miter lim="400000"/>
                      </a:lnB>
                      <a:solidFill>
                        <a:srgbClr val="DCDEE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322537"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>
                            <a:latin typeface="Gill Sans"/>
                            <a:ea typeface="Gill Sans"/>
                            <a:cs typeface="Gill Sans"/>
                            <a:sym typeface="Gill San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38100">
                        <a:solidFill>
                          <a:srgbClr val="000000"/>
                        </a:solidFill>
                        <a:miter lim="400000"/>
                      </a:lnL>
                      <a:lnR w="38100">
                        <a:solidFill>
                          <a:srgbClr val="000000"/>
                        </a:solidFill>
                        <a:miter lim="400000"/>
                      </a:lnR>
                      <a:lnT w="38100">
                        <a:solidFill>
                          <a:srgbClr val="000000"/>
                        </a:solidFill>
                        <a:miter lim="400000"/>
                      </a:lnT>
                      <a:lnB w="38100">
                        <a:solidFill>
                          <a:srgbClr val="000000"/>
                        </a:solidFill>
                        <a:miter lim="400000"/>
                      </a:lnB>
                      <a:solidFill>
                        <a:srgbClr val="DCDEE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322537"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>
                            <a:latin typeface="Gill Sans"/>
                            <a:ea typeface="Gill Sans"/>
                            <a:cs typeface="Gill Sans"/>
                            <a:sym typeface="Gill San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38100">
                        <a:solidFill>
                          <a:srgbClr val="000000"/>
                        </a:solidFill>
                        <a:miter lim="400000"/>
                      </a:lnL>
                      <a:lnR w="38100">
                        <a:solidFill>
                          <a:srgbClr val="000000"/>
                        </a:solidFill>
                        <a:miter lim="400000"/>
                      </a:lnR>
                      <a:lnT w="38100">
                        <a:solidFill>
                          <a:srgbClr val="000000"/>
                        </a:solidFill>
                        <a:miter lim="400000"/>
                      </a:lnT>
                      <a:lnB w="38100">
                        <a:solidFill>
                          <a:srgbClr val="000000"/>
                        </a:solidFill>
                        <a:miter lim="400000"/>
                      </a:lnB>
                      <a:solidFill>
                        <a:srgbClr val="DCDEE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</a:tbl>
            </a:graphicData>
          </a:graphic>
        </p:graphicFrame>
        <p:sp>
          <p:nvSpPr>
            <p:cNvPr id="377" name="线条"/>
            <p:cNvSpPr/>
            <p:nvPr/>
          </p:nvSpPr>
          <p:spPr>
            <a:xfrm flipV="1">
              <a:off x="206443" y="261359"/>
              <a:ext cx="1" cy="50139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 algn="ctr" defTabSz="219075" hangingPunct="0">
                <a:defRPr sz="3200"/>
              </a:pPr>
              <a:endParaRPr sz="1200" kern="0">
                <a:solidFill>
                  <a:srgbClr val="000000"/>
                </a:solidFill>
                <a:latin typeface="Helvetica Light"/>
                <a:sym typeface="Helvetica Light"/>
              </a:endParaRPr>
            </a:p>
          </p:txBody>
        </p:sp>
        <p:sp>
          <p:nvSpPr>
            <p:cNvPr id="378" name="线条"/>
            <p:cNvSpPr/>
            <p:nvPr/>
          </p:nvSpPr>
          <p:spPr>
            <a:xfrm flipV="1">
              <a:off x="456474" y="261359"/>
              <a:ext cx="1" cy="79221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 algn="ctr" defTabSz="219075" hangingPunct="0">
                <a:defRPr sz="3200"/>
              </a:pPr>
              <a:endParaRPr sz="1200" kern="0">
                <a:solidFill>
                  <a:srgbClr val="000000"/>
                </a:solidFill>
                <a:latin typeface="Helvetica Light"/>
                <a:sym typeface="Helvetica Light"/>
              </a:endParaRPr>
            </a:p>
          </p:txBody>
        </p:sp>
        <p:sp>
          <p:nvSpPr>
            <p:cNvPr id="379" name="线条"/>
            <p:cNvSpPr/>
            <p:nvPr/>
          </p:nvSpPr>
          <p:spPr>
            <a:xfrm flipV="1">
              <a:off x="729468" y="261359"/>
              <a:ext cx="1" cy="112656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 algn="ctr" defTabSz="219075" hangingPunct="0">
                <a:defRPr sz="3200"/>
              </a:pPr>
              <a:endParaRPr sz="1200" kern="0">
                <a:solidFill>
                  <a:srgbClr val="000000"/>
                </a:solidFill>
                <a:latin typeface="Helvetica Light"/>
                <a:sym typeface="Helvetica Light"/>
              </a:endParaRPr>
            </a:p>
          </p:txBody>
        </p:sp>
        <p:sp>
          <p:nvSpPr>
            <p:cNvPr id="380" name="线条"/>
            <p:cNvSpPr/>
            <p:nvPr/>
          </p:nvSpPr>
          <p:spPr>
            <a:xfrm flipV="1">
              <a:off x="979499" y="261359"/>
              <a:ext cx="1" cy="141143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 algn="ctr" defTabSz="219075" hangingPunct="0">
                <a:defRPr sz="3200"/>
              </a:pPr>
              <a:endParaRPr sz="1200" kern="0">
                <a:solidFill>
                  <a:srgbClr val="000000"/>
                </a:solidFill>
                <a:latin typeface="Helvetica Light"/>
                <a:sym typeface="Helvetica Light"/>
              </a:endParaRPr>
            </a:p>
          </p:txBody>
        </p:sp>
        <p:sp>
          <p:nvSpPr>
            <p:cNvPr id="381" name="线条"/>
            <p:cNvSpPr/>
            <p:nvPr/>
          </p:nvSpPr>
          <p:spPr>
            <a:xfrm flipV="1">
              <a:off x="1252493" y="261359"/>
              <a:ext cx="1" cy="176471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 algn="ctr" defTabSz="219075" hangingPunct="0">
                <a:defRPr sz="3200"/>
              </a:pPr>
              <a:endParaRPr sz="1200" kern="0">
                <a:solidFill>
                  <a:srgbClr val="000000"/>
                </a:solidFill>
                <a:latin typeface="Helvetica Light"/>
                <a:sym typeface="Helvetica Light"/>
              </a:endParaRPr>
            </a:p>
          </p:txBody>
        </p:sp>
        <p:sp>
          <p:nvSpPr>
            <p:cNvPr id="382" name="线条"/>
            <p:cNvSpPr/>
            <p:nvPr/>
          </p:nvSpPr>
          <p:spPr>
            <a:xfrm flipV="1">
              <a:off x="1502525" y="261359"/>
              <a:ext cx="1" cy="211143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 algn="ctr" defTabSz="219075" hangingPunct="0">
                <a:defRPr sz="3200"/>
              </a:pPr>
              <a:endParaRPr sz="1200" kern="0">
                <a:solidFill>
                  <a:srgbClr val="000000"/>
                </a:solidFill>
                <a:latin typeface="Helvetica Light"/>
                <a:sym typeface="Helvetica Light"/>
              </a:endParaRPr>
            </a:p>
          </p:txBody>
        </p:sp>
        <p:sp>
          <p:nvSpPr>
            <p:cNvPr id="383" name="矩形"/>
            <p:cNvSpPr/>
            <p:nvPr/>
          </p:nvSpPr>
          <p:spPr>
            <a:xfrm>
              <a:off x="53577" y="0"/>
              <a:ext cx="1601814" cy="446485"/>
            </a:xfrm>
            <a:prstGeom prst="rect">
              <a:avLst/>
            </a:prstGeom>
            <a:solidFill>
              <a:srgbClr val="A6AAA9"/>
            </a:solidFill>
            <a:ln w="63500" cap="flat">
              <a:solidFill>
                <a:srgbClr val="000000"/>
              </a:solidFill>
              <a:prstDash val="solid"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26789" tIns="26789" rIns="26789" bIns="26789" numCol="1" anchor="ctr">
              <a:noAutofit/>
            </a:bodyPr>
            <a:lstStyle/>
            <a:p>
              <a:pPr algn="ctr" defTabSz="219075" hangingPunct="0">
                <a:defRPr sz="3200">
                  <a:solidFill>
                    <a:srgbClr val="FFFFFF"/>
                  </a:solidFill>
                </a:defRPr>
              </a:pPr>
              <a:endParaRPr sz="1200" kern="0">
                <a:solidFill>
                  <a:srgbClr val="FFFFFF"/>
                </a:solidFill>
                <a:latin typeface="Helvetica Light"/>
                <a:sym typeface="Helvetica Light"/>
              </a:endParaRPr>
            </a:p>
          </p:txBody>
        </p:sp>
      </p:grpSp>
      <p:sp>
        <p:nvSpPr>
          <p:cNvPr id="385" name="矩形"/>
          <p:cNvSpPr/>
          <p:nvPr/>
        </p:nvSpPr>
        <p:spPr>
          <a:xfrm>
            <a:off x="2337859" y="3017152"/>
            <a:ext cx="706549" cy="344735"/>
          </a:xfrm>
          <a:prstGeom prst="rect">
            <a:avLst/>
          </a:prstGeom>
          <a:solidFill>
            <a:srgbClr val="A6AAA9"/>
          </a:solidFill>
          <a:ln w="63500">
            <a:solidFill>
              <a:srgbClr val="000000"/>
            </a:solidFill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</p:spPr>
        <p:txBody>
          <a:bodyPr lIns="26789" tIns="26789" rIns="26789" bIns="26789" anchor="ctr"/>
          <a:lstStyle/>
          <a:p>
            <a:pPr algn="ctr" defTabSz="219075" hangingPunct="0">
              <a:defRPr sz="3200">
                <a:solidFill>
                  <a:srgbClr val="FFFFFF"/>
                </a:solidFill>
              </a:defRPr>
            </a:pPr>
            <a:endParaRPr sz="1200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386" name="矩形"/>
          <p:cNvSpPr/>
          <p:nvPr/>
        </p:nvSpPr>
        <p:spPr>
          <a:xfrm>
            <a:off x="4374459" y="3017152"/>
            <a:ext cx="706549" cy="344735"/>
          </a:xfrm>
          <a:prstGeom prst="rect">
            <a:avLst/>
          </a:prstGeom>
          <a:solidFill>
            <a:srgbClr val="A6AAA9"/>
          </a:solidFill>
          <a:ln w="63500">
            <a:solidFill>
              <a:srgbClr val="000000"/>
            </a:solidFill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</p:spPr>
        <p:txBody>
          <a:bodyPr lIns="26789" tIns="26789" rIns="26789" bIns="26789" anchor="ctr"/>
          <a:lstStyle/>
          <a:p>
            <a:pPr algn="ctr" defTabSz="219075" hangingPunct="0">
              <a:defRPr sz="3200">
                <a:solidFill>
                  <a:srgbClr val="FFFFFF"/>
                </a:solidFill>
              </a:defRPr>
            </a:pPr>
            <a:endParaRPr sz="1200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387" name="矩形"/>
          <p:cNvSpPr/>
          <p:nvPr/>
        </p:nvSpPr>
        <p:spPr>
          <a:xfrm>
            <a:off x="5458587" y="3017152"/>
            <a:ext cx="706549" cy="344735"/>
          </a:xfrm>
          <a:prstGeom prst="rect">
            <a:avLst/>
          </a:prstGeom>
          <a:solidFill>
            <a:srgbClr val="A6AAA9"/>
          </a:solidFill>
          <a:ln w="63500">
            <a:solidFill>
              <a:srgbClr val="000000"/>
            </a:solidFill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</p:spPr>
        <p:txBody>
          <a:bodyPr lIns="26789" tIns="26789" rIns="26789" bIns="26789" anchor="ctr"/>
          <a:lstStyle/>
          <a:p>
            <a:pPr algn="ctr" defTabSz="219075" hangingPunct="0">
              <a:defRPr sz="3200">
                <a:solidFill>
                  <a:srgbClr val="FFFFFF"/>
                </a:solidFill>
              </a:defRPr>
            </a:pPr>
            <a:endParaRPr sz="1200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388" name="矩形"/>
          <p:cNvSpPr/>
          <p:nvPr/>
        </p:nvSpPr>
        <p:spPr>
          <a:xfrm>
            <a:off x="2618241" y="1811163"/>
            <a:ext cx="772033" cy="419460"/>
          </a:xfrm>
          <a:prstGeom prst="rect">
            <a:avLst/>
          </a:prstGeom>
          <a:solidFill>
            <a:srgbClr val="A6AAA9"/>
          </a:solidFill>
          <a:ln w="63500">
            <a:solidFill>
              <a:srgbClr val="000000"/>
            </a:solidFill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</p:spPr>
        <p:txBody>
          <a:bodyPr lIns="26789" tIns="26789" rIns="26789" bIns="26789" anchor="ctr"/>
          <a:lstStyle/>
          <a:p>
            <a:pPr algn="ctr" defTabSz="219075" hangingPunct="0">
              <a:defRPr sz="92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450" b="1" kern="0">
              <a:solidFill>
                <a:srgbClr val="FFFFFF"/>
              </a:solidFill>
              <a:latin typeface="Helvetica"/>
              <a:cs typeface="Helvetica"/>
              <a:sym typeface="Helvetica"/>
            </a:endParaRPr>
          </a:p>
        </p:txBody>
      </p:sp>
      <p:sp>
        <p:nvSpPr>
          <p:cNvPr id="389" name="矩形"/>
          <p:cNvSpPr/>
          <p:nvPr/>
        </p:nvSpPr>
        <p:spPr>
          <a:xfrm>
            <a:off x="3841656" y="1811163"/>
            <a:ext cx="772032" cy="419460"/>
          </a:xfrm>
          <a:prstGeom prst="rect">
            <a:avLst/>
          </a:prstGeom>
          <a:solidFill>
            <a:srgbClr val="A6AAA9"/>
          </a:solidFill>
          <a:ln w="63500">
            <a:solidFill>
              <a:srgbClr val="000000"/>
            </a:solidFill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</p:spPr>
        <p:txBody>
          <a:bodyPr lIns="26789" tIns="26789" rIns="26789" bIns="26789" anchor="ctr"/>
          <a:lstStyle/>
          <a:p>
            <a:pPr algn="ctr" defTabSz="219075" hangingPunct="0">
              <a:defRPr sz="92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450" b="1" kern="0">
              <a:solidFill>
                <a:srgbClr val="FFFFFF"/>
              </a:solidFill>
              <a:latin typeface="Helvetica"/>
              <a:cs typeface="Helvetica"/>
              <a:sym typeface="Helvetica"/>
            </a:endParaRPr>
          </a:p>
        </p:txBody>
      </p:sp>
      <p:sp>
        <p:nvSpPr>
          <p:cNvPr id="390" name="形状"/>
          <p:cNvSpPr/>
          <p:nvPr/>
        </p:nvSpPr>
        <p:spPr>
          <a:xfrm>
            <a:off x="4314197" y="4931897"/>
            <a:ext cx="908488" cy="4962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08" h="19010" extrusionOk="0">
                <a:moveTo>
                  <a:pt x="10961" y="75"/>
                </a:moveTo>
                <a:cubicBezTo>
                  <a:pt x="6780" y="379"/>
                  <a:pt x="2267" y="1680"/>
                  <a:pt x="501" y="7866"/>
                </a:cubicBezTo>
                <a:cubicBezTo>
                  <a:pt x="-160" y="10184"/>
                  <a:pt x="-225" y="12932"/>
                  <a:pt x="659" y="15002"/>
                </a:cubicBezTo>
                <a:cubicBezTo>
                  <a:pt x="2422" y="19130"/>
                  <a:pt x="5870" y="17564"/>
                  <a:pt x="8701" y="17689"/>
                </a:cubicBezTo>
                <a:cubicBezTo>
                  <a:pt x="12793" y="17870"/>
                  <a:pt x="17376" y="21466"/>
                  <a:pt x="20162" y="15965"/>
                </a:cubicBezTo>
                <a:cubicBezTo>
                  <a:pt x="21090" y="14134"/>
                  <a:pt x="21375" y="11650"/>
                  <a:pt x="21118" y="9277"/>
                </a:cubicBezTo>
                <a:cubicBezTo>
                  <a:pt x="20731" y="5712"/>
                  <a:pt x="19226" y="2798"/>
                  <a:pt x="17212" y="1308"/>
                </a:cubicBezTo>
                <a:cubicBezTo>
                  <a:pt x="15262" y="-134"/>
                  <a:pt x="13085" y="-79"/>
                  <a:pt x="10961" y="75"/>
                </a:cubicBezTo>
                <a:close/>
              </a:path>
            </a:pathLst>
          </a:custGeom>
          <a:solidFill>
            <a:srgbClr val="0433FF">
              <a:alpha val="50000"/>
            </a:srgbClr>
          </a:solidFill>
          <a:ln w="50800">
            <a:solidFill>
              <a:srgbClr val="000000">
                <a:alpha val="50000"/>
              </a:srgbClr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391" name="Tenants in “silos”"/>
          <p:cNvSpPr txBox="1"/>
          <p:nvPr/>
        </p:nvSpPr>
        <p:spPr>
          <a:xfrm>
            <a:off x="7035187" y="3257679"/>
            <a:ext cx="2013404" cy="342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defTabSz="219075" hangingPunct="0"/>
            <a:r>
              <a:rPr sz="1875" kern="0">
                <a:solidFill>
                  <a:srgbClr val="000000"/>
                </a:solidFill>
              </a:rPr>
              <a:t>Tenants in “silos”</a:t>
            </a:r>
          </a:p>
        </p:txBody>
      </p:sp>
      <p:sp>
        <p:nvSpPr>
          <p:cNvPr id="392" name="形状"/>
          <p:cNvSpPr/>
          <p:nvPr/>
        </p:nvSpPr>
        <p:spPr>
          <a:xfrm>
            <a:off x="2871236" y="5001846"/>
            <a:ext cx="773075" cy="2780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7" h="20970" extrusionOk="0">
                <a:moveTo>
                  <a:pt x="11518" y="18"/>
                </a:moveTo>
                <a:cubicBezTo>
                  <a:pt x="7991" y="85"/>
                  <a:pt x="4236" y="320"/>
                  <a:pt x="1704" y="4961"/>
                </a:cubicBezTo>
                <a:cubicBezTo>
                  <a:pt x="-538" y="9071"/>
                  <a:pt x="-633" y="15163"/>
                  <a:pt x="1806" y="18626"/>
                </a:cubicBezTo>
                <a:cubicBezTo>
                  <a:pt x="3715" y="21337"/>
                  <a:pt x="6245" y="20851"/>
                  <a:pt x="8635" y="20876"/>
                </a:cubicBezTo>
                <a:cubicBezTo>
                  <a:pt x="11128" y="20903"/>
                  <a:pt x="13709" y="21450"/>
                  <a:pt x="15951" y="19560"/>
                </a:cubicBezTo>
                <a:cubicBezTo>
                  <a:pt x="20564" y="15672"/>
                  <a:pt x="20967" y="5465"/>
                  <a:pt x="16751" y="1401"/>
                </a:cubicBezTo>
                <a:cubicBezTo>
                  <a:pt x="15142" y="-150"/>
                  <a:pt x="13300" y="-16"/>
                  <a:pt x="11518" y="18"/>
                </a:cubicBezTo>
                <a:close/>
              </a:path>
            </a:pathLst>
          </a:custGeom>
          <a:solidFill>
            <a:srgbClr val="008E00">
              <a:alpha val="50000"/>
            </a:srgbClr>
          </a:solidFill>
          <a:ln w="50800">
            <a:solidFill>
              <a:srgbClr val="000000">
                <a:alpha val="50000"/>
              </a:srgbClr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393" name="形状"/>
          <p:cNvSpPr/>
          <p:nvPr/>
        </p:nvSpPr>
        <p:spPr>
          <a:xfrm>
            <a:off x="5969731" y="4255712"/>
            <a:ext cx="764464" cy="4532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7" h="20970" extrusionOk="0">
                <a:moveTo>
                  <a:pt x="11518" y="18"/>
                </a:moveTo>
                <a:cubicBezTo>
                  <a:pt x="7991" y="85"/>
                  <a:pt x="4236" y="320"/>
                  <a:pt x="1704" y="4961"/>
                </a:cubicBezTo>
                <a:cubicBezTo>
                  <a:pt x="-538" y="9071"/>
                  <a:pt x="-633" y="15163"/>
                  <a:pt x="1806" y="18626"/>
                </a:cubicBezTo>
                <a:cubicBezTo>
                  <a:pt x="3715" y="21337"/>
                  <a:pt x="6245" y="20851"/>
                  <a:pt x="8635" y="20876"/>
                </a:cubicBezTo>
                <a:cubicBezTo>
                  <a:pt x="11128" y="20903"/>
                  <a:pt x="13709" y="21450"/>
                  <a:pt x="15951" y="19560"/>
                </a:cubicBezTo>
                <a:cubicBezTo>
                  <a:pt x="20564" y="15672"/>
                  <a:pt x="20967" y="5465"/>
                  <a:pt x="16751" y="1401"/>
                </a:cubicBezTo>
                <a:cubicBezTo>
                  <a:pt x="15142" y="-150"/>
                  <a:pt x="13300" y="-16"/>
                  <a:pt x="11518" y="18"/>
                </a:cubicBezTo>
                <a:close/>
              </a:path>
            </a:pathLst>
          </a:custGeom>
          <a:solidFill>
            <a:srgbClr val="FFAD00">
              <a:alpha val="50000"/>
            </a:srgbClr>
          </a:solidFill>
          <a:ln w="50800">
            <a:solidFill>
              <a:srgbClr val="000000">
                <a:alpha val="50000"/>
              </a:srgbClr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394" name="形状"/>
          <p:cNvSpPr/>
          <p:nvPr/>
        </p:nvSpPr>
        <p:spPr>
          <a:xfrm>
            <a:off x="378419" y="4491932"/>
            <a:ext cx="2524085" cy="2151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08" h="19010" extrusionOk="0">
                <a:moveTo>
                  <a:pt x="10961" y="75"/>
                </a:moveTo>
                <a:cubicBezTo>
                  <a:pt x="6780" y="379"/>
                  <a:pt x="2267" y="1680"/>
                  <a:pt x="501" y="7866"/>
                </a:cubicBezTo>
                <a:cubicBezTo>
                  <a:pt x="-160" y="10184"/>
                  <a:pt x="-225" y="12932"/>
                  <a:pt x="659" y="15002"/>
                </a:cubicBezTo>
                <a:cubicBezTo>
                  <a:pt x="2422" y="19130"/>
                  <a:pt x="5870" y="17564"/>
                  <a:pt x="8701" y="17689"/>
                </a:cubicBezTo>
                <a:cubicBezTo>
                  <a:pt x="12793" y="17870"/>
                  <a:pt x="17376" y="21466"/>
                  <a:pt x="20162" y="15965"/>
                </a:cubicBezTo>
                <a:cubicBezTo>
                  <a:pt x="21090" y="14134"/>
                  <a:pt x="21375" y="11650"/>
                  <a:pt x="21118" y="9277"/>
                </a:cubicBezTo>
                <a:cubicBezTo>
                  <a:pt x="20731" y="5712"/>
                  <a:pt x="19226" y="2798"/>
                  <a:pt x="17212" y="1308"/>
                </a:cubicBezTo>
                <a:cubicBezTo>
                  <a:pt x="15262" y="-134"/>
                  <a:pt x="13085" y="-79"/>
                  <a:pt x="10961" y="75"/>
                </a:cubicBezTo>
                <a:close/>
              </a:path>
            </a:pathLst>
          </a:custGeom>
          <a:solidFill>
            <a:srgbClr val="EE6E12">
              <a:alpha val="50000"/>
            </a:srgbClr>
          </a:solidFill>
          <a:ln w="50800">
            <a:solidFill>
              <a:srgbClr val="000000">
                <a:alpha val="50000"/>
              </a:srgbClr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395" name="Poor utilization"/>
          <p:cNvSpPr txBox="1"/>
          <p:nvPr/>
        </p:nvSpPr>
        <p:spPr>
          <a:xfrm>
            <a:off x="7035187" y="3909964"/>
            <a:ext cx="2013404" cy="342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defTabSz="219075" hangingPunct="0"/>
            <a:r>
              <a:rPr sz="1875" kern="0">
                <a:solidFill>
                  <a:srgbClr val="000000"/>
                </a:solidFill>
              </a:rPr>
              <a:t>Poor utilization</a:t>
            </a:r>
          </a:p>
        </p:txBody>
      </p:sp>
    </p:spTree>
    <p:extLst>
      <p:ext uri="{BB962C8B-B14F-4D97-AF65-F5344CB8AC3E}">
        <p14:creationId xmlns:p14="http://schemas.microsoft.com/office/powerpoint/2010/main" val="3408639136"/>
      </p:ext>
    </p:extLst>
  </p:cSld>
  <p:clrMapOvr>
    <a:masterClrMapping/>
  </p:clrMapOvr>
  <p:transition spd="slow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Lack of Agility in Traditional DCs"/>
          <p:cNvSpPr txBox="1">
            <a:spLocks noGrp="1"/>
          </p:cNvSpPr>
          <p:nvPr>
            <p:ph type="title"/>
          </p:nvPr>
        </p:nvSpPr>
        <p:spPr>
          <a:xfrm>
            <a:off x="1337221" y="857250"/>
            <a:ext cx="6469559" cy="930920"/>
          </a:xfrm>
          <a:prstGeom prst="rect">
            <a:avLst/>
          </a:prstGeom>
        </p:spPr>
        <p:txBody>
          <a:bodyPr/>
          <a:lstStyle/>
          <a:p>
            <a:r>
              <a:t>Lack of Agility in Traditional DCs</a:t>
            </a:r>
          </a:p>
        </p:txBody>
      </p:sp>
      <p:sp>
        <p:nvSpPr>
          <p:cNvPr id="398" name="线条"/>
          <p:cNvSpPr/>
          <p:nvPr/>
        </p:nvSpPr>
        <p:spPr>
          <a:xfrm flipH="1">
            <a:off x="2705161" y="2176961"/>
            <a:ext cx="1711401" cy="981542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399" name="线条"/>
          <p:cNvSpPr/>
          <p:nvPr/>
        </p:nvSpPr>
        <p:spPr>
          <a:xfrm flipH="1">
            <a:off x="1633648" y="2120247"/>
            <a:ext cx="2588291" cy="1103779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400" name="线条"/>
          <p:cNvSpPr/>
          <p:nvPr/>
        </p:nvSpPr>
        <p:spPr>
          <a:xfrm flipH="1">
            <a:off x="4935482" y="3257046"/>
            <a:ext cx="768174" cy="1062146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401" name="线条"/>
          <p:cNvSpPr/>
          <p:nvPr/>
        </p:nvSpPr>
        <p:spPr>
          <a:xfrm flipH="1">
            <a:off x="4071490" y="3257046"/>
            <a:ext cx="1496726" cy="1071743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402" name="线条"/>
          <p:cNvSpPr/>
          <p:nvPr/>
        </p:nvSpPr>
        <p:spPr>
          <a:xfrm flipH="1">
            <a:off x="5642730" y="3190073"/>
            <a:ext cx="127898" cy="1128607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403" name="线条"/>
          <p:cNvSpPr/>
          <p:nvPr/>
        </p:nvSpPr>
        <p:spPr>
          <a:xfrm>
            <a:off x="5784966" y="3245101"/>
            <a:ext cx="608970" cy="1061346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404" name="线条"/>
          <p:cNvSpPr/>
          <p:nvPr/>
        </p:nvSpPr>
        <p:spPr>
          <a:xfrm flipH="1">
            <a:off x="1855339" y="3257145"/>
            <a:ext cx="768174" cy="1062147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405" name="线条"/>
          <p:cNvSpPr/>
          <p:nvPr/>
        </p:nvSpPr>
        <p:spPr>
          <a:xfrm flipH="1">
            <a:off x="991348" y="3257146"/>
            <a:ext cx="1496726" cy="1071743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406" name="线条"/>
          <p:cNvSpPr/>
          <p:nvPr/>
        </p:nvSpPr>
        <p:spPr>
          <a:xfrm flipH="1">
            <a:off x="2562588" y="3190173"/>
            <a:ext cx="127898" cy="1128607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407" name="线条"/>
          <p:cNvSpPr/>
          <p:nvPr/>
        </p:nvSpPr>
        <p:spPr>
          <a:xfrm>
            <a:off x="2704823" y="3245201"/>
            <a:ext cx="608971" cy="1061346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408" name="线条"/>
          <p:cNvSpPr/>
          <p:nvPr/>
        </p:nvSpPr>
        <p:spPr>
          <a:xfrm>
            <a:off x="2971814" y="2180113"/>
            <a:ext cx="1711402" cy="981542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409" name="线条"/>
          <p:cNvSpPr/>
          <p:nvPr/>
        </p:nvSpPr>
        <p:spPr>
          <a:xfrm>
            <a:off x="3116230" y="2123398"/>
            <a:ext cx="2638498" cy="110378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410" name="线条"/>
          <p:cNvSpPr/>
          <p:nvPr/>
        </p:nvSpPr>
        <p:spPr>
          <a:xfrm>
            <a:off x="4650741" y="3260397"/>
            <a:ext cx="768174" cy="1062147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411" name="线条"/>
          <p:cNvSpPr/>
          <p:nvPr/>
        </p:nvSpPr>
        <p:spPr>
          <a:xfrm>
            <a:off x="4786181" y="3260397"/>
            <a:ext cx="1496726" cy="1071743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412" name="线条"/>
          <p:cNvSpPr/>
          <p:nvPr/>
        </p:nvSpPr>
        <p:spPr>
          <a:xfrm>
            <a:off x="4583769" y="3193424"/>
            <a:ext cx="127898" cy="1128607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413" name="线条"/>
          <p:cNvSpPr/>
          <p:nvPr/>
        </p:nvSpPr>
        <p:spPr>
          <a:xfrm flipH="1">
            <a:off x="3960461" y="3248452"/>
            <a:ext cx="608970" cy="1061346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414" name="线条"/>
          <p:cNvSpPr/>
          <p:nvPr/>
        </p:nvSpPr>
        <p:spPr>
          <a:xfrm>
            <a:off x="1570599" y="3260496"/>
            <a:ext cx="768174" cy="1062147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415" name="线条"/>
          <p:cNvSpPr/>
          <p:nvPr/>
        </p:nvSpPr>
        <p:spPr>
          <a:xfrm>
            <a:off x="1706038" y="3260497"/>
            <a:ext cx="1496726" cy="1071743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416" name="线条"/>
          <p:cNvSpPr/>
          <p:nvPr/>
        </p:nvSpPr>
        <p:spPr>
          <a:xfrm>
            <a:off x="1503626" y="3193524"/>
            <a:ext cx="127898" cy="1128607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417" name="线条"/>
          <p:cNvSpPr/>
          <p:nvPr/>
        </p:nvSpPr>
        <p:spPr>
          <a:xfrm flipH="1">
            <a:off x="880319" y="3248552"/>
            <a:ext cx="608970" cy="1061346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418" name="线条"/>
          <p:cNvSpPr/>
          <p:nvPr/>
        </p:nvSpPr>
        <p:spPr>
          <a:xfrm flipH="1">
            <a:off x="2584010" y="2112615"/>
            <a:ext cx="305051" cy="1058085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419" name="线条"/>
          <p:cNvSpPr/>
          <p:nvPr/>
        </p:nvSpPr>
        <p:spPr>
          <a:xfrm flipH="1">
            <a:off x="1570599" y="2190371"/>
            <a:ext cx="1182068" cy="969834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420" name="矩形"/>
          <p:cNvSpPr/>
          <p:nvPr/>
        </p:nvSpPr>
        <p:spPr>
          <a:xfrm>
            <a:off x="1253731" y="3017152"/>
            <a:ext cx="706549" cy="344735"/>
          </a:xfrm>
          <a:prstGeom prst="rect">
            <a:avLst/>
          </a:prstGeom>
          <a:solidFill>
            <a:srgbClr val="A6AAA9"/>
          </a:solidFill>
          <a:ln w="63500">
            <a:solidFill>
              <a:srgbClr val="000000"/>
            </a:solidFill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</p:spPr>
        <p:txBody>
          <a:bodyPr lIns="26789" tIns="26789" rIns="26789" bIns="26789" anchor="ctr"/>
          <a:lstStyle/>
          <a:p>
            <a:pPr algn="ctr" defTabSz="219075" hangingPunct="0">
              <a:defRPr sz="3200">
                <a:solidFill>
                  <a:srgbClr val="FFFFFF"/>
                </a:solidFill>
              </a:defRPr>
            </a:pPr>
            <a:endParaRPr sz="1200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graphicFrame>
        <p:nvGraphicFramePr>
          <p:cNvPr id="421" name="表格"/>
          <p:cNvGraphicFramePr/>
          <p:nvPr/>
        </p:nvGraphicFramePr>
        <p:xfrm>
          <a:off x="634850" y="4514863"/>
          <a:ext cx="620771" cy="1965960"/>
        </p:xfrm>
        <a:graphic>
          <a:graphicData uri="http://schemas.openxmlformats.org/drawingml/2006/table">
            <a:tbl>
              <a:tblPr firstRow="1"/>
              <a:tblGrid>
                <a:gridCol w="6207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 b="0">
                          <a:effectLst>
                            <a:outerShdw blurRad="25400" dist="25400" dir="5400000" rotWithShape="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22" name="线条"/>
          <p:cNvSpPr/>
          <p:nvPr/>
        </p:nvSpPr>
        <p:spPr>
          <a:xfrm flipV="1">
            <a:off x="692175" y="4388342"/>
            <a:ext cx="0" cy="18802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423" name="线条"/>
          <p:cNvSpPr/>
          <p:nvPr/>
        </p:nvSpPr>
        <p:spPr>
          <a:xfrm flipV="1">
            <a:off x="785937" y="4388342"/>
            <a:ext cx="0" cy="29708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424" name="线条"/>
          <p:cNvSpPr/>
          <p:nvPr/>
        </p:nvSpPr>
        <p:spPr>
          <a:xfrm flipV="1">
            <a:off x="888309" y="4388342"/>
            <a:ext cx="0" cy="42246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425" name="线条"/>
          <p:cNvSpPr/>
          <p:nvPr/>
        </p:nvSpPr>
        <p:spPr>
          <a:xfrm flipV="1">
            <a:off x="982071" y="4388342"/>
            <a:ext cx="0" cy="52928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426" name="线条"/>
          <p:cNvSpPr/>
          <p:nvPr/>
        </p:nvSpPr>
        <p:spPr>
          <a:xfrm flipV="1">
            <a:off x="1084444" y="4388343"/>
            <a:ext cx="0" cy="66176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427" name="线条"/>
          <p:cNvSpPr/>
          <p:nvPr/>
        </p:nvSpPr>
        <p:spPr>
          <a:xfrm flipV="1">
            <a:off x="1178205" y="4388342"/>
            <a:ext cx="0" cy="79178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428" name="矩形"/>
          <p:cNvSpPr/>
          <p:nvPr/>
        </p:nvSpPr>
        <p:spPr>
          <a:xfrm>
            <a:off x="634850" y="4290332"/>
            <a:ext cx="600680" cy="167432"/>
          </a:xfrm>
          <a:prstGeom prst="rect">
            <a:avLst/>
          </a:prstGeom>
          <a:solidFill>
            <a:srgbClr val="A6AAA9"/>
          </a:solidFill>
          <a:ln w="63500">
            <a:solidFill>
              <a:srgbClr val="000000"/>
            </a:solidFill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</p:spPr>
        <p:txBody>
          <a:bodyPr lIns="26789" tIns="26789" rIns="26789" bIns="26789" anchor="ctr"/>
          <a:lstStyle/>
          <a:p>
            <a:pPr algn="ctr" defTabSz="219075" hangingPunct="0">
              <a:defRPr sz="3200">
                <a:solidFill>
                  <a:srgbClr val="FFFFFF"/>
                </a:solidFill>
              </a:defRPr>
            </a:pPr>
            <a:endParaRPr sz="1200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graphicFrame>
        <p:nvGraphicFramePr>
          <p:cNvPr id="429" name="表格"/>
          <p:cNvGraphicFramePr/>
          <p:nvPr/>
        </p:nvGraphicFramePr>
        <p:xfrm>
          <a:off x="1401499" y="4514863"/>
          <a:ext cx="620771" cy="1965960"/>
        </p:xfrm>
        <a:graphic>
          <a:graphicData uri="http://schemas.openxmlformats.org/drawingml/2006/table">
            <a:tbl>
              <a:tblPr firstRow="1"/>
              <a:tblGrid>
                <a:gridCol w="6207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 b="0">
                          <a:effectLst>
                            <a:outerShdw blurRad="25400" dist="25400" dir="5400000" rotWithShape="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30" name="线条"/>
          <p:cNvSpPr/>
          <p:nvPr/>
        </p:nvSpPr>
        <p:spPr>
          <a:xfrm flipV="1">
            <a:off x="1458824" y="4388342"/>
            <a:ext cx="0" cy="18802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431" name="线条"/>
          <p:cNvSpPr/>
          <p:nvPr/>
        </p:nvSpPr>
        <p:spPr>
          <a:xfrm flipV="1">
            <a:off x="1552586" y="4388342"/>
            <a:ext cx="0" cy="29708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432" name="线条"/>
          <p:cNvSpPr/>
          <p:nvPr/>
        </p:nvSpPr>
        <p:spPr>
          <a:xfrm flipV="1">
            <a:off x="1654959" y="4388342"/>
            <a:ext cx="0" cy="42246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433" name="线条"/>
          <p:cNvSpPr/>
          <p:nvPr/>
        </p:nvSpPr>
        <p:spPr>
          <a:xfrm flipV="1">
            <a:off x="1748720" y="4388342"/>
            <a:ext cx="0" cy="52928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434" name="线条"/>
          <p:cNvSpPr/>
          <p:nvPr/>
        </p:nvSpPr>
        <p:spPr>
          <a:xfrm flipV="1">
            <a:off x="1851093" y="4388343"/>
            <a:ext cx="0" cy="66176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435" name="线条"/>
          <p:cNvSpPr/>
          <p:nvPr/>
        </p:nvSpPr>
        <p:spPr>
          <a:xfrm flipV="1">
            <a:off x="1944855" y="4388342"/>
            <a:ext cx="0" cy="79178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436" name="矩形"/>
          <p:cNvSpPr/>
          <p:nvPr/>
        </p:nvSpPr>
        <p:spPr>
          <a:xfrm>
            <a:off x="1401499" y="4290332"/>
            <a:ext cx="600680" cy="167432"/>
          </a:xfrm>
          <a:prstGeom prst="rect">
            <a:avLst/>
          </a:prstGeom>
          <a:solidFill>
            <a:srgbClr val="A6AAA9"/>
          </a:solidFill>
          <a:ln w="63500">
            <a:solidFill>
              <a:srgbClr val="000000"/>
            </a:solidFill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</p:spPr>
        <p:txBody>
          <a:bodyPr lIns="26789" tIns="26789" rIns="26789" bIns="26789" anchor="ctr"/>
          <a:lstStyle/>
          <a:p>
            <a:pPr algn="ctr" defTabSz="219075" hangingPunct="0">
              <a:defRPr sz="3200">
                <a:solidFill>
                  <a:srgbClr val="FFFFFF"/>
                </a:solidFill>
              </a:defRPr>
            </a:pPr>
            <a:endParaRPr sz="1200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graphicFrame>
        <p:nvGraphicFramePr>
          <p:cNvPr id="437" name="表格"/>
          <p:cNvGraphicFramePr/>
          <p:nvPr/>
        </p:nvGraphicFramePr>
        <p:xfrm>
          <a:off x="2168149" y="4514863"/>
          <a:ext cx="620771" cy="1965960"/>
        </p:xfrm>
        <a:graphic>
          <a:graphicData uri="http://schemas.openxmlformats.org/drawingml/2006/table">
            <a:tbl>
              <a:tblPr firstRow="1"/>
              <a:tblGrid>
                <a:gridCol w="6207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 b="0">
                          <a:effectLst>
                            <a:outerShdw blurRad="25400" dist="25400" dir="5400000" rotWithShape="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38" name="线条"/>
          <p:cNvSpPr/>
          <p:nvPr/>
        </p:nvSpPr>
        <p:spPr>
          <a:xfrm flipV="1">
            <a:off x="2225474" y="4388342"/>
            <a:ext cx="0" cy="18802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439" name="线条"/>
          <p:cNvSpPr/>
          <p:nvPr/>
        </p:nvSpPr>
        <p:spPr>
          <a:xfrm flipV="1">
            <a:off x="2319236" y="4388342"/>
            <a:ext cx="0" cy="29708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440" name="线条"/>
          <p:cNvSpPr/>
          <p:nvPr/>
        </p:nvSpPr>
        <p:spPr>
          <a:xfrm flipV="1">
            <a:off x="2421608" y="4388342"/>
            <a:ext cx="0" cy="42246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441" name="线条"/>
          <p:cNvSpPr/>
          <p:nvPr/>
        </p:nvSpPr>
        <p:spPr>
          <a:xfrm flipV="1">
            <a:off x="2515370" y="4388342"/>
            <a:ext cx="0" cy="52928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442" name="线条"/>
          <p:cNvSpPr/>
          <p:nvPr/>
        </p:nvSpPr>
        <p:spPr>
          <a:xfrm flipV="1">
            <a:off x="2617743" y="4388343"/>
            <a:ext cx="0" cy="66176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443" name="线条"/>
          <p:cNvSpPr/>
          <p:nvPr/>
        </p:nvSpPr>
        <p:spPr>
          <a:xfrm flipV="1">
            <a:off x="2711505" y="4388342"/>
            <a:ext cx="0" cy="79178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444" name="矩形"/>
          <p:cNvSpPr/>
          <p:nvPr/>
        </p:nvSpPr>
        <p:spPr>
          <a:xfrm>
            <a:off x="2168149" y="4290332"/>
            <a:ext cx="600680" cy="167432"/>
          </a:xfrm>
          <a:prstGeom prst="rect">
            <a:avLst/>
          </a:prstGeom>
          <a:solidFill>
            <a:srgbClr val="A6AAA9"/>
          </a:solidFill>
          <a:ln w="63500">
            <a:solidFill>
              <a:srgbClr val="000000"/>
            </a:solidFill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</p:spPr>
        <p:txBody>
          <a:bodyPr lIns="26789" tIns="26789" rIns="26789" bIns="26789" anchor="ctr"/>
          <a:lstStyle/>
          <a:p>
            <a:pPr algn="ctr" defTabSz="219075" hangingPunct="0">
              <a:defRPr sz="3200">
                <a:solidFill>
                  <a:srgbClr val="FFFFFF"/>
                </a:solidFill>
              </a:defRPr>
            </a:pPr>
            <a:endParaRPr sz="1200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graphicFrame>
        <p:nvGraphicFramePr>
          <p:cNvPr id="445" name="表格"/>
          <p:cNvGraphicFramePr/>
          <p:nvPr/>
        </p:nvGraphicFramePr>
        <p:xfrm>
          <a:off x="2934799" y="4514863"/>
          <a:ext cx="620771" cy="1965960"/>
        </p:xfrm>
        <a:graphic>
          <a:graphicData uri="http://schemas.openxmlformats.org/drawingml/2006/table">
            <a:tbl>
              <a:tblPr firstRow="1"/>
              <a:tblGrid>
                <a:gridCol w="6207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 b="0">
                          <a:effectLst>
                            <a:outerShdw blurRad="25400" dist="25400" dir="5400000" rotWithShape="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46" name="线条"/>
          <p:cNvSpPr/>
          <p:nvPr/>
        </p:nvSpPr>
        <p:spPr>
          <a:xfrm flipV="1">
            <a:off x="2992123" y="4388342"/>
            <a:ext cx="0" cy="18802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447" name="线条"/>
          <p:cNvSpPr/>
          <p:nvPr/>
        </p:nvSpPr>
        <p:spPr>
          <a:xfrm flipV="1">
            <a:off x="3085885" y="4388342"/>
            <a:ext cx="0" cy="29708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448" name="线条"/>
          <p:cNvSpPr/>
          <p:nvPr/>
        </p:nvSpPr>
        <p:spPr>
          <a:xfrm flipV="1">
            <a:off x="3188258" y="4388342"/>
            <a:ext cx="0" cy="42246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449" name="线条"/>
          <p:cNvSpPr/>
          <p:nvPr/>
        </p:nvSpPr>
        <p:spPr>
          <a:xfrm flipV="1">
            <a:off x="3282019" y="4388342"/>
            <a:ext cx="0" cy="52928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450" name="线条"/>
          <p:cNvSpPr/>
          <p:nvPr/>
        </p:nvSpPr>
        <p:spPr>
          <a:xfrm flipV="1">
            <a:off x="3384392" y="4388343"/>
            <a:ext cx="0" cy="66176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451" name="线条"/>
          <p:cNvSpPr/>
          <p:nvPr/>
        </p:nvSpPr>
        <p:spPr>
          <a:xfrm flipV="1">
            <a:off x="3478154" y="4388342"/>
            <a:ext cx="0" cy="79178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452" name="矩形"/>
          <p:cNvSpPr/>
          <p:nvPr/>
        </p:nvSpPr>
        <p:spPr>
          <a:xfrm>
            <a:off x="2934798" y="4290332"/>
            <a:ext cx="600680" cy="167432"/>
          </a:xfrm>
          <a:prstGeom prst="rect">
            <a:avLst/>
          </a:prstGeom>
          <a:solidFill>
            <a:srgbClr val="A6AAA9"/>
          </a:solidFill>
          <a:ln w="63500">
            <a:solidFill>
              <a:srgbClr val="000000"/>
            </a:solidFill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</p:spPr>
        <p:txBody>
          <a:bodyPr lIns="26789" tIns="26789" rIns="26789" bIns="26789" anchor="ctr"/>
          <a:lstStyle/>
          <a:p>
            <a:pPr algn="ctr" defTabSz="219075" hangingPunct="0">
              <a:defRPr sz="3200">
                <a:solidFill>
                  <a:srgbClr val="FFFFFF"/>
                </a:solidFill>
              </a:defRPr>
            </a:pPr>
            <a:endParaRPr sz="1200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453" name="线条"/>
          <p:cNvSpPr/>
          <p:nvPr/>
        </p:nvSpPr>
        <p:spPr>
          <a:xfrm>
            <a:off x="4374179" y="2109264"/>
            <a:ext cx="305051" cy="1058085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454" name="线条"/>
          <p:cNvSpPr/>
          <p:nvPr/>
        </p:nvSpPr>
        <p:spPr>
          <a:xfrm>
            <a:off x="4510574" y="2187020"/>
            <a:ext cx="1182067" cy="969834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graphicFrame>
        <p:nvGraphicFramePr>
          <p:cNvPr id="455" name="表格"/>
          <p:cNvGraphicFramePr/>
          <p:nvPr/>
        </p:nvGraphicFramePr>
        <p:xfrm>
          <a:off x="3701448" y="4514663"/>
          <a:ext cx="620771" cy="1965960"/>
        </p:xfrm>
        <a:graphic>
          <a:graphicData uri="http://schemas.openxmlformats.org/drawingml/2006/table">
            <a:tbl>
              <a:tblPr firstRow="1"/>
              <a:tblGrid>
                <a:gridCol w="6207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 b="0">
                          <a:effectLst>
                            <a:outerShdw blurRad="25400" dist="25400" dir="5400000" rotWithShape="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56" name="线条"/>
          <p:cNvSpPr/>
          <p:nvPr/>
        </p:nvSpPr>
        <p:spPr>
          <a:xfrm flipV="1">
            <a:off x="3758773" y="4388142"/>
            <a:ext cx="0" cy="18802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457" name="线条"/>
          <p:cNvSpPr/>
          <p:nvPr/>
        </p:nvSpPr>
        <p:spPr>
          <a:xfrm flipV="1">
            <a:off x="3852534" y="4388142"/>
            <a:ext cx="0" cy="29708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458" name="线条"/>
          <p:cNvSpPr/>
          <p:nvPr/>
        </p:nvSpPr>
        <p:spPr>
          <a:xfrm flipV="1">
            <a:off x="3954907" y="4388142"/>
            <a:ext cx="0" cy="42246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459" name="线条"/>
          <p:cNvSpPr/>
          <p:nvPr/>
        </p:nvSpPr>
        <p:spPr>
          <a:xfrm flipV="1">
            <a:off x="4048669" y="4388142"/>
            <a:ext cx="0" cy="52928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460" name="线条"/>
          <p:cNvSpPr/>
          <p:nvPr/>
        </p:nvSpPr>
        <p:spPr>
          <a:xfrm flipV="1">
            <a:off x="4151042" y="4388142"/>
            <a:ext cx="0" cy="66176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461" name="线条"/>
          <p:cNvSpPr/>
          <p:nvPr/>
        </p:nvSpPr>
        <p:spPr>
          <a:xfrm flipV="1">
            <a:off x="4244803" y="4388142"/>
            <a:ext cx="0" cy="79178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462" name="矩形"/>
          <p:cNvSpPr/>
          <p:nvPr/>
        </p:nvSpPr>
        <p:spPr>
          <a:xfrm>
            <a:off x="3701448" y="4290132"/>
            <a:ext cx="600680" cy="167432"/>
          </a:xfrm>
          <a:prstGeom prst="rect">
            <a:avLst/>
          </a:prstGeom>
          <a:solidFill>
            <a:srgbClr val="A6AAA9"/>
          </a:solidFill>
          <a:ln w="63500">
            <a:solidFill>
              <a:srgbClr val="000000"/>
            </a:solidFill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</p:spPr>
        <p:txBody>
          <a:bodyPr lIns="26789" tIns="26789" rIns="26789" bIns="26789" anchor="ctr"/>
          <a:lstStyle/>
          <a:p>
            <a:pPr algn="ctr" defTabSz="219075" hangingPunct="0">
              <a:defRPr sz="3200">
                <a:solidFill>
                  <a:srgbClr val="FFFFFF"/>
                </a:solidFill>
              </a:defRPr>
            </a:pPr>
            <a:endParaRPr sz="1200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graphicFrame>
        <p:nvGraphicFramePr>
          <p:cNvPr id="463" name="表格"/>
          <p:cNvGraphicFramePr/>
          <p:nvPr/>
        </p:nvGraphicFramePr>
        <p:xfrm>
          <a:off x="4468097" y="4514663"/>
          <a:ext cx="620771" cy="1965960"/>
        </p:xfrm>
        <a:graphic>
          <a:graphicData uri="http://schemas.openxmlformats.org/drawingml/2006/table">
            <a:tbl>
              <a:tblPr firstRow="1"/>
              <a:tblGrid>
                <a:gridCol w="6207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 b="0">
                          <a:effectLst>
                            <a:outerShdw blurRad="25400" dist="25400" dir="5400000" rotWithShape="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64" name="线条"/>
          <p:cNvSpPr/>
          <p:nvPr/>
        </p:nvSpPr>
        <p:spPr>
          <a:xfrm flipV="1">
            <a:off x="4525422" y="4388142"/>
            <a:ext cx="0" cy="18802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465" name="线条"/>
          <p:cNvSpPr/>
          <p:nvPr/>
        </p:nvSpPr>
        <p:spPr>
          <a:xfrm flipV="1">
            <a:off x="4619184" y="4388142"/>
            <a:ext cx="0" cy="29708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466" name="线条"/>
          <p:cNvSpPr/>
          <p:nvPr/>
        </p:nvSpPr>
        <p:spPr>
          <a:xfrm flipV="1">
            <a:off x="4721557" y="4388142"/>
            <a:ext cx="0" cy="42246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467" name="线条"/>
          <p:cNvSpPr/>
          <p:nvPr/>
        </p:nvSpPr>
        <p:spPr>
          <a:xfrm flipV="1">
            <a:off x="4815318" y="4388142"/>
            <a:ext cx="0" cy="52928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468" name="线条"/>
          <p:cNvSpPr/>
          <p:nvPr/>
        </p:nvSpPr>
        <p:spPr>
          <a:xfrm flipV="1">
            <a:off x="4917691" y="4388142"/>
            <a:ext cx="0" cy="66176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469" name="线条"/>
          <p:cNvSpPr/>
          <p:nvPr/>
        </p:nvSpPr>
        <p:spPr>
          <a:xfrm flipV="1">
            <a:off x="5011453" y="4388142"/>
            <a:ext cx="0" cy="79178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470" name="矩形"/>
          <p:cNvSpPr/>
          <p:nvPr/>
        </p:nvSpPr>
        <p:spPr>
          <a:xfrm>
            <a:off x="4468097" y="4290132"/>
            <a:ext cx="600680" cy="167432"/>
          </a:xfrm>
          <a:prstGeom prst="rect">
            <a:avLst/>
          </a:prstGeom>
          <a:solidFill>
            <a:srgbClr val="A6AAA9"/>
          </a:solidFill>
          <a:ln w="63500">
            <a:solidFill>
              <a:srgbClr val="000000"/>
            </a:solidFill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</p:spPr>
        <p:txBody>
          <a:bodyPr lIns="26789" tIns="26789" rIns="26789" bIns="26789" anchor="ctr"/>
          <a:lstStyle/>
          <a:p>
            <a:pPr algn="ctr" defTabSz="219075" hangingPunct="0">
              <a:defRPr sz="3200">
                <a:solidFill>
                  <a:srgbClr val="FFFFFF"/>
                </a:solidFill>
              </a:defRPr>
            </a:pPr>
            <a:endParaRPr sz="1200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graphicFrame>
        <p:nvGraphicFramePr>
          <p:cNvPr id="471" name="表格"/>
          <p:cNvGraphicFramePr/>
          <p:nvPr/>
        </p:nvGraphicFramePr>
        <p:xfrm>
          <a:off x="5234747" y="4514663"/>
          <a:ext cx="620771" cy="1965960"/>
        </p:xfrm>
        <a:graphic>
          <a:graphicData uri="http://schemas.openxmlformats.org/drawingml/2006/table">
            <a:tbl>
              <a:tblPr firstRow="1"/>
              <a:tblGrid>
                <a:gridCol w="6207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 b="0">
                          <a:effectLst>
                            <a:outerShdw blurRad="25400" dist="25400" dir="5400000" rotWithShape="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72" name="线条"/>
          <p:cNvSpPr/>
          <p:nvPr/>
        </p:nvSpPr>
        <p:spPr>
          <a:xfrm flipV="1">
            <a:off x="5292071" y="4388142"/>
            <a:ext cx="0" cy="18802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473" name="线条"/>
          <p:cNvSpPr/>
          <p:nvPr/>
        </p:nvSpPr>
        <p:spPr>
          <a:xfrm flipV="1">
            <a:off x="5385833" y="4388142"/>
            <a:ext cx="0" cy="29708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474" name="线条"/>
          <p:cNvSpPr/>
          <p:nvPr/>
        </p:nvSpPr>
        <p:spPr>
          <a:xfrm flipV="1">
            <a:off x="5488206" y="4388142"/>
            <a:ext cx="0" cy="42246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475" name="线条"/>
          <p:cNvSpPr/>
          <p:nvPr/>
        </p:nvSpPr>
        <p:spPr>
          <a:xfrm flipV="1">
            <a:off x="5581968" y="4388142"/>
            <a:ext cx="0" cy="52928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476" name="线条"/>
          <p:cNvSpPr/>
          <p:nvPr/>
        </p:nvSpPr>
        <p:spPr>
          <a:xfrm flipV="1">
            <a:off x="5684340" y="4388142"/>
            <a:ext cx="0" cy="66176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477" name="线条"/>
          <p:cNvSpPr/>
          <p:nvPr/>
        </p:nvSpPr>
        <p:spPr>
          <a:xfrm flipV="1">
            <a:off x="5778102" y="4388142"/>
            <a:ext cx="0" cy="79178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478" name="矩形"/>
          <p:cNvSpPr/>
          <p:nvPr/>
        </p:nvSpPr>
        <p:spPr>
          <a:xfrm>
            <a:off x="5234747" y="4290132"/>
            <a:ext cx="600680" cy="167432"/>
          </a:xfrm>
          <a:prstGeom prst="rect">
            <a:avLst/>
          </a:prstGeom>
          <a:solidFill>
            <a:srgbClr val="A6AAA9"/>
          </a:solidFill>
          <a:ln w="63500">
            <a:solidFill>
              <a:srgbClr val="000000"/>
            </a:solidFill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</p:spPr>
        <p:txBody>
          <a:bodyPr lIns="26789" tIns="26789" rIns="26789" bIns="26789" anchor="ctr"/>
          <a:lstStyle/>
          <a:p>
            <a:pPr algn="ctr" defTabSz="219075" hangingPunct="0">
              <a:defRPr sz="3200">
                <a:solidFill>
                  <a:srgbClr val="FFFFFF"/>
                </a:solidFill>
              </a:defRPr>
            </a:pPr>
            <a:endParaRPr sz="1200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grpSp>
        <p:nvGrpSpPr>
          <p:cNvPr id="487" name="成组"/>
          <p:cNvGrpSpPr/>
          <p:nvPr/>
        </p:nvGrpSpPr>
        <p:grpSpPr>
          <a:xfrm>
            <a:off x="6001395" y="4290132"/>
            <a:ext cx="1655390" cy="2159752"/>
            <a:chOff x="53577" y="0"/>
            <a:chExt cx="4414368" cy="5759338"/>
          </a:xfrm>
        </p:grpSpPr>
        <p:graphicFrame>
          <p:nvGraphicFramePr>
            <p:cNvPr id="479" name="表格"/>
            <p:cNvGraphicFramePr/>
            <p:nvPr/>
          </p:nvGraphicFramePr>
          <p:xfrm>
            <a:off x="53577" y="598747"/>
            <a:ext cx="4414368" cy="5160591"/>
          </p:xfrm>
          <a:graphic>
            <a:graphicData uri="http://schemas.openxmlformats.org/drawingml/2006/table">
              <a:tbl>
                <a:tblPr firstRow="1"/>
                <a:tblGrid>
                  <a:gridCol w="165539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322537"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b="0">
                            <a:effectLst>
                              <a:outerShdw blurRad="25400" dist="25400" dir="5400000" rotWithShape="0">
                                <a:srgbClr val="000000">
                                  <a:alpha val="60000"/>
                                </a:srgbClr>
                              </a:outerShdw>
                            </a:effectLst>
                            <a:latin typeface="Gill Sans"/>
                            <a:ea typeface="Gill Sans"/>
                            <a:cs typeface="Gill Sans"/>
                            <a:sym typeface="Gill San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38100">
                        <a:solidFill>
                          <a:srgbClr val="000000"/>
                        </a:solidFill>
                        <a:miter lim="400000"/>
                      </a:lnL>
                      <a:lnR w="38100">
                        <a:solidFill>
                          <a:srgbClr val="000000"/>
                        </a:solidFill>
                        <a:miter lim="400000"/>
                      </a:lnR>
                      <a:lnT w="38100">
                        <a:solidFill>
                          <a:srgbClr val="000000"/>
                        </a:solidFill>
                        <a:miter lim="400000"/>
                      </a:lnT>
                      <a:lnB w="38100">
                        <a:solidFill>
                          <a:srgbClr val="000000"/>
                        </a:solidFill>
                        <a:miter lim="400000"/>
                      </a:lnB>
                      <a:solidFill>
                        <a:srgbClr val="DCDEE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322537"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>
                            <a:latin typeface="Gill Sans"/>
                            <a:ea typeface="Gill Sans"/>
                            <a:cs typeface="Gill Sans"/>
                            <a:sym typeface="Gill San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38100">
                        <a:solidFill>
                          <a:srgbClr val="000000"/>
                        </a:solidFill>
                        <a:miter lim="400000"/>
                      </a:lnL>
                      <a:lnR w="38100">
                        <a:solidFill>
                          <a:srgbClr val="000000"/>
                        </a:solidFill>
                        <a:miter lim="400000"/>
                      </a:lnR>
                      <a:lnT w="38100">
                        <a:solidFill>
                          <a:srgbClr val="000000"/>
                        </a:solidFill>
                        <a:miter lim="400000"/>
                      </a:lnT>
                      <a:lnB w="38100">
                        <a:solidFill>
                          <a:srgbClr val="000000"/>
                        </a:solidFill>
                        <a:miter lim="400000"/>
                      </a:lnB>
                      <a:solidFill>
                        <a:srgbClr val="DCDEE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322537"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>
                            <a:latin typeface="Gill Sans"/>
                            <a:ea typeface="Gill Sans"/>
                            <a:cs typeface="Gill Sans"/>
                            <a:sym typeface="Gill San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38100">
                        <a:solidFill>
                          <a:srgbClr val="000000"/>
                        </a:solidFill>
                        <a:miter lim="400000"/>
                      </a:lnL>
                      <a:lnR w="38100">
                        <a:solidFill>
                          <a:srgbClr val="000000"/>
                        </a:solidFill>
                        <a:miter lim="400000"/>
                      </a:lnR>
                      <a:lnT w="38100">
                        <a:solidFill>
                          <a:srgbClr val="000000"/>
                        </a:solidFill>
                        <a:miter lim="400000"/>
                      </a:lnT>
                      <a:lnB w="38100">
                        <a:solidFill>
                          <a:srgbClr val="000000"/>
                        </a:solidFill>
                        <a:miter lim="400000"/>
                      </a:lnB>
                      <a:solidFill>
                        <a:srgbClr val="DCDEE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322537"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>
                            <a:latin typeface="Gill Sans"/>
                            <a:ea typeface="Gill Sans"/>
                            <a:cs typeface="Gill Sans"/>
                            <a:sym typeface="Gill San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38100">
                        <a:solidFill>
                          <a:srgbClr val="000000"/>
                        </a:solidFill>
                        <a:miter lim="400000"/>
                      </a:lnL>
                      <a:lnR w="38100">
                        <a:solidFill>
                          <a:srgbClr val="000000"/>
                        </a:solidFill>
                        <a:miter lim="400000"/>
                      </a:lnR>
                      <a:lnT w="38100">
                        <a:solidFill>
                          <a:srgbClr val="000000"/>
                        </a:solidFill>
                        <a:miter lim="400000"/>
                      </a:lnT>
                      <a:lnB w="38100">
                        <a:solidFill>
                          <a:srgbClr val="000000"/>
                        </a:solidFill>
                        <a:miter lim="400000"/>
                      </a:lnB>
                      <a:solidFill>
                        <a:srgbClr val="DCDEE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322537"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>
                            <a:latin typeface="Gill Sans"/>
                            <a:ea typeface="Gill Sans"/>
                            <a:cs typeface="Gill Sans"/>
                            <a:sym typeface="Gill San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38100">
                        <a:solidFill>
                          <a:srgbClr val="000000"/>
                        </a:solidFill>
                        <a:miter lim="400000"/>
                      </a:lnL>
                      <a:lnR w="38100">
                        <a:solidFill>
                          <a:srgbClr val="000000"/>
                        </a:solidFill>
                        <a:miter lim="400000"/>
                      </a:lnR>
                      <a:lnT w="38100">
                        <a:solidFill>
                          <a:srgbClr val="000000"/>
                        </a:solidFill>
                        <a:miter lim="400000"/>
                      </a:lnT>
                      <a:lnB w="38100">
                        <a:solidFill>
                          <a:srgbClr val="000000"/>
                        </a:solidFill>
                        <a:miter lim="400000"/>
                      </a:lnB>
                      <a:solidFill>
                        <a:srgbClr val="DCDEE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322537"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>
                            <a:latin typeface="Gill Sans"/>
                            <a:ea typeface="Gill Sans"/>
                            <a:cs typeface="Gill Sans"/>
                            <a:sym typeface="Gill San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38100">
                        <a:solidFill>
                          <a:srgbClr val="000000"/>
                        </a:solidFill>
                        <a:miter lim="400000"/>
                      </a:lnL>
                      <a:lnR w="38100">
                        <a:solidFill>
                          <a:srgbClr val="000000"/>
                        </a:solidFill>
                        <a:miter lim="400000"/>
                      </a:lnR>
                      <a:lnT w="38100">
                        <a:solidFill>
                          <a:srgbClr val="000000"/>
                        </a:solidFill>
                        <a:miter lim="400000"/>
                      </a:lnT>
                      <a:lnB w="38100">
                        <a:solidFill>
                          <a:srgbClr val="000000"/>
                        </a:solidFill>
                        <a:miter lim="400000"/>
                      </a:lnB>
                      <a:solidFill>
                        <a:srgbClr val="DCDEE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</a:tbl>
            </a:graphicData>
          </a:graphic>
        </p:graphicFrame>
        <p:sp>
          <p:nvSpPr>
            <p:cNvPr id="480" name="线条"/>
            <p:cNvSpPr/>
            <p:nvPr/>
          </p:nvSpPr>
          <p:spPr>
            <a:xfrm flipV="1">
              <a:off x="206443" y="261359"/>
              <a:ext cx="1" cy="50139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 algn="ctr" defTabSz="219075" hangingPunct="0">
                <a:defRPr sz="3200"/>
              </a:pPr>
              <a:endParaRPr sz="1200" kern="0">
                <a:solidFill>
                  <a:srgbClr val="000000"/>
                </a:solidFill>
                <a:latin typeface="Helvetica Light"/>
                <a:sym typeface="Helvetica Light"/>
              </a:endParaRPr>
            </a:p>
          </p:txBody>
        </p:sp>
        <p:sp>
          <p:nvSpPr>
            <p:cNvPr id="481" name="线条"/>
            <p:cNvSpPr/>
            <p:nvPr/>
          </p:nvSpPr>
          <p:spPr>
            <a:xfrm flipV="1">
              <a:off x="456474" y="261359"/>
              <a:ext cx="1" cy="79221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 algn="ctr" defTabSz="219075" hangingPunct="0">
                <a:defRPr sz="3200"/>
              </a:pPr>
              <a:endParaRPr sz="1200" kern="0">
                <a:solidFill>
                  <a:srgbClr val="000000"/>
                </a:solidFill>
                <a:latin typeface="Helvetica Light"/>
                <a:sym typeface="Helvetica Light"/>
              </a:endParaRPr>
            </a:p>
          </p:txBody>
        </p:sp>
        <p:sp>
          <p:nvSpPr>
            <p:cNvPr id="482" name="线条"/>
            <p:cNvSpPr/>
            <p:nvPr/>
          </p:nvSpPr>
          <p:spPr>
            <a:xfrm flipV="1">
              <a:off x="729468" y="261359"/>
              <a:ext cx="1" cy="112656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 algn="ctr" defTabSz="219075" hangingPunct="0">
                <a:defRPr sz="3200"/>
              </a:pPr>
              <a:endParaRPr sz="1200" kern="0">
                <a:solidFill>
                  <a:srgbClr val="000000"/>
                </a:solidFill>
                <a:latin typeface="Helvetica Light"/>
                <a:sym typeface="Helvetica Light"/>
              </a:endParaRPr>
            </a:p>
          </p:txBody>
        </p:sp>
        <p:sp>
          <p:nvSpPr>
            <p:cNvPr id="483" name="线条"/>
            <p:cNvSpPr/>
            <p:nvPr/>
          </p:nvSpPr>
          <p:spPr>
            <a:xfrm flipV="1">
              <a:off x="979499" y="261359"/>
              <a:ext cx="1" cy="141143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 algn="ctr" defTabSz="219075" hangingPunct="0">
                <a:defRPr sz="3200"/>
              </a:pPr>
              <a:endParaRPr sz="1200" kern="0">
                <a:solidFill>
                  <a:srgbClr val="000000"/>
                </a:solidFill>
                <a:latin typeface="Helvetica Light"/>
                <a:sym typeface="Helvetica Light"/>
              </a:endParaRPr>
            </a:p>
          </p:txBody>
        </p:sp>
        <p:sp>
          <p:nvSpPr>
            <p:cNvPr id="484" name="线条"/>
            <p:cNvSpPr/>
            <p:nvPr/>
          </p:nvSpPr>
          <p:spPr>
            <a:xfrm flipV="1">
              <a:off x="1252493" y="261359"/>
              <a:ext cx="1" cy="176471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 algn="ctr" defTabSz="219075" hangingPunct="0">
                <a:defRPr sz="3200"/>
              </a:pPr>
              <a:endParaRPr sz="1200" kern="0">
                <a:solidFill>
                  <a:srgbClr val="000000"/>
                </a:solidFill>
                <a:latin typeface="Helvetica Light"/>
                <a:sym typeface="Helvetica Light"/>
              </a:endParaRPr>
            </a:p>
          </p:txBody>
        </p:sp>
        <p:sp>
          <p:nvSpPr>
            <p:cNvPr id="485" name="线条"/>
            <p:cNvSpPr/>
            <p:nvPr/>
          </p:nvSpPr>
          <p:spPr>
            <a:xfrm flipV="1">
              <a:off x="1502525" y="261359"/>
              <a:ext cx="1" cy="211143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 algn="ctr" defTabSz="219075" hangingPunct="0">
                <a:defRPr sz="3200"/>
              </a:pPr>
              <a:endParaRPr sz="1200" kern="0">
                <a:solidFill>
                  <a:srgbClr val="000000"/>
                </a:solidFill>
                <a:latin typeface="Helvetica Light"/>
                <a:sym typeface="Helvetica Light"/>
              </a:endParaRPr>
            </a:p>
          </p:txBody>
        </p:sp>
        <p:sp>
          <p:nvSpPr>
            <p:cNvPr id="486" name="矩形"/>
            <p:cNvSpPr/>
            <p:nvPr/>
          </p:nvSpPr>
          <p:spPr>
            <a:xfrm>
              <a:off x="53577" y="0"/>
              <a:ext cx="1601814" cy="446485"/>
            </a:xfrm>
            <a:prstGeom prst="rect">
              <a:avLst/>
            </a:prstGeom>
            <a:solidFill>
              <a:srgbClr val="A6AAA9"/>
            </a:solidFill>
            <a:ln w="63500" cap="flat">
              <a:solidFill>
                <a:srgbClr val="000000"/>
              </a:solidFill>
              <a:prstDash val="solid"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26789" tIns="26789" rIns="26789" bIns="26789" numCol="1" anchor="ctr">
              <a:noAutofit/>
            </a:bodyPr>
            <a:lstStyle/>
            <a:p>
              <a:pPr algn="ctr" defTabSz="219075" hangingPunct="0">
                <a:defRPr sz="3200">
                  <a:solidFill>
                    <a:srgbClr val="FFFFFF"/>
                  </a:solidFill>
                </a:defRPr>
              </a:pPr>
              <a:endParaRPr sz="1200" kern="0">
                <a:solidFill>
                  <a:srgbClr val="FFFFFF"/>
                </a:solidFill>
                <a:latin typeface="Helvetica Light"/>
                <a:sym typeface="Helvetica Light"/>
              </a:endParaRPr>
            </a:p>
          </p:txBody>
        </p:sp>
      </p:grpSp>
      <p:sp>
        <p:nvSpPr>
          <p:cNvPr id="488" name="矩形"/>
          <p:cNvSpPr/>
          <p:nvPr/>
        </p:nvSpPr>
        <p:spPr>
          <a:xfrm>
            <a:off x="2337859" y="3017152"/>
            <a:ext cx="706549" cy="344735"/>
          </a:xfrm>
          <a:prstGeom prst="rect">
            <a:avLst/>
          </a:prstGeom>
          <a:solidFill>
            <a:srgbClr val="A6AAA9"/>
          </a:solidFill>
          <a:ln w="63500">
            <a:solidFill>
              <a:srgbClr val="000000"/>
            </a:solidFill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</p:spPr>
        <p:txBody>
          <a:bodyPr lIns="26789" tIns="26789" rIns="26789" bIns="26789" anchor="ctr"/>
          <a:lstStyle/>
          <a:p>
            <a:pPr algn="ctr" defTabSz="219075" hangingPunct="0">
              <a:defRPr sz="3200">
                <a:solidFill>
                  <a:srgbClr val="FFFFFF"/>
                </a:solidFill>
              </a:defRPr>
            </a:pPr>
            <a:endParaRPr sz="1200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489" name="矩形"/>
          <p:cNvSpPr/>
          <p:nvPr/>
        </p:nvSpPr>
        <p:spPr>
          <a:xfrm>
            <a:off x="4374459" y="3017152"/>
            <a:ext cx="706549" cy="344735"/>
          </a:xfrm>
          <a:prstGeom prst="rect">
            <a:avLst/>
          </a:prstGeom>
          <a:solidFill>
            <a:srgbClr val="A6AAA9"/>
          </a:solidFill>
          <a:ln w="63500">
            <a:solidFill>
              <a:srgbClr val="000000"/>
            </a:solidFill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</p:spPr>
        <p:txBody>
          <a:bodyPr lIns="26789" tIns="26789" rIns="26789" bIns="26789" anchor="ctr"/>
          <a:lstStyle/>
          <a:p>
            <a:pPr algn="ctr" defTabSz="219075" hangingPunct="0">
              <a:defRPr sz="3200">
                <a:solidFill>
                  <a:srgbClr val="FFFFFF"/>
                </a:solidFill>
              </a:defRPr>
            </a:pPr>
            <a:endParaRPr sz="1200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490" name="矩形"/>
          <p:cNvSpPr/>
          <p:nvPr/>
        </p:nvSpPr>
        <p:spPr>
          <a:xfrm>
            <a:off x="5458587" y="3017152"/>
            <a:ext cx="706549" cy="344735"/>
          </a:xfrm>
          <a:prstGeom prst="rect">
            <a:avLst/>
          </a:prstGeom>
          <a:solidFill>
            <a:srgbClr val="A6AAA9"/>
          </a:solidFill>
          <a:ln w="63500">
            <a:solidFill>
              <a:srgbClr val="000000"/>
            </a:solidFill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</p:spPr>
        <p:txBody>
          <a:bodyPr lIns="26789" tIns="26789" rIns="26789" bIns="26789" anchor="ctr"/>
          <a:lstStyle/>
          <a:p>
            <a:pPr algn="ctr" defTabSz="219075" hangingPunct="0">
              <a:defRPr sz="3200">
                <a:solidFill>
                  <a:srgbClr val="FFFFFF"/>
                </a:solidFill>
              </a:defRPr>
            </a:pPr>
            <a:endParaRPr sz="1200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491" name="矩形"/>
          <p:cNvSpPr/>
          <p:nvPr/>
        </p:nvSpPr>
        <p:spPr>
          <a:xfrm>
            <a:off x="2618241" y="1811163"/>
            <a:ext cx="772033" cy="419460"/>
          </a:xfrm>
          <a:prstGeom prst="rect">
            <a:avLst/>
          </a:prstGeom>
          <a:solidFill>
            <a:srgbClr val="A6AAA9"/>
          </a:solidFill>
          <a:ln w="63500">
            <a:solidFill>
              <a:srgbClr val="000000"/>
            </a:solidFill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</p:spPr>
        <p:txBody>
          <a:bodyPr lIns="26789" tIns="26789" rIns="26789" bIns="26789" anchor="ctr"/>
          <a:lstStyle/>
          <a:p>
            <a:pPr algn="ctr" defTabSz="219075" hangingPunct="0">
              <a:defRPr sz="92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450" b="1" kern="0">
              <a:solidFill>
                <a:srgbClr val="FFFFFF"/>
              </a:solidFill>
              <a:latin typeface="Helvetica"/>
              <a:cs typeface="Helvetica"/>
              <a:sym typeface="Helvetica"/>
            </a:endParaRPr>
          </a:p>
        </p:txBody>
      </p:sp>
      <p:sp>
        <p:nvSpPr>
          <p:cNvPr id="492" name="矩形"/>
          <p:cNvSpPr/>
          <p:nvPr/>
        </p:nvSpPr>
        <p:spPr>
          <a:xfrm>
            <a:off x="3841656" y="1811163"/>
            <a:ext cx="772032" cy="419460"/>
          </a:xfrm>
          <a:prstGeom prst="rect">
            <a:avLst/>
          </a:prstGeom>
          <a:solidFill>
            <a:srgbClr val="A6AAA9"/>
          </a:solidFill>
          <a:ln w="63500">
            <a:solidFill>
              <a:srgbClr val="000000"/>
            </a:solidFill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</p:spPr>
        <p:txBody>
          <a:bodyPr lIns="26789" tIns="26789" rIns="26789" bIns="26789" anchor="ctr"/>
          <a:lstStyle/>
          <a:p>
            <a:pPr algn="ctr" defTabSz="219075" hangingPunct="0">
              <a:defRPr sz="92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450" b="1" kern="0">
              <a:solidFill>
                <a:srgbClr val="FFFFFF"/>
              </a:solidFill>
              <a:latin typeface="Helvetica"/>
              <a:cs typeface="Helvetica"/>
              <a:sym typeface="Helvetica"/>
            </a:endParaRPr>
          </a:p>
        </p:txBody>
      </p:sp>
      <p:sp>
        <p:nvSpPr>
          <p:cNvPr id="493" name="形状"/>
          <p:cNvSpPr/>
          <p:nvPr/>
        </p:nvSpPr>
        <p:spPr>
          <a:xfrm>
            <a:off x="378419" y="4124993"/>
            <a:ext cx="2524085" cy="13427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08" h="19010" extrusionOk="0">
                <a:moveTo>
                  <a:pt x="10961" y="75"/>
                </a:moveTo>
                <a:cubicBezTo>
                  <a:pt x="6780" y="379"/>
                  <a:pt x="2267" y="1680"/>
                  <a:pt x="501" y="7866"/>
                </a:cubicBezTo>
                <a:cubicBezTo>
                  <a:pt x="-160" y="10184"/>
                  <a:pt x="-225" y="12932"/>
                  <a:pt x="659" y="15002"/>
                </a:cubicBezTo>
                <a:cubicBezTo>
                  <a:pt x="2422" y="19130"/>
                  <a:pt x="5870" y="17564"/>
                  <a:pt x="8701" y="17689"/>
                </a:cubicBezTo>
                <a:cubicBezTo>
                  <a:pt x="12793" y="17870"/>
                  <a:pt x="17376" y="21466"/>
                  <a:pt x="20162" y="15965"/>
                </a:cubicBezTo>
                <a:cubicBezTo>
                  <a:pt x="21090" y="14134"/>
                  <a:pt x="21375" y="11650"/>
                  <a:pt x="21118" y="9277"/>
                </a:cubicBezTo>
                <a:cubicBezTo>
                  <a:pt x="20731" y="5712"/>
                  <a:pt x="19226" y="2798"/>
                  <a:pt x="17212" y="1308"/>
                </a:cubicBezTo>
                <a:cubicBezTo>
                  <a:pt x="15262" y="-134"/>
                  <a:pt x="13085" y="-79"/>
                  <a:pt x="10961" y="75"/>
                </a:cubicBezTo>
                <a:close/>
              </a:path>
            </a:pathLst>
          </a:custGeom>
          <a:solidFill>
            <a:srgbClr val="EE6E12">
              <a:alpha val="50000"/>
            </a:srgbClr>
          </a:solidFill>
          <a:ln w="50800">
            <a:solidFill>
              <a:srgbClr val="000000">
                <a:alpha val="50000"/>
              </a:srgbClr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494" name="形状"/>
          <p:cNvSpPr/>
          <p:nvPr/>
        </p:nvSpPr>
        <p:spPr>
          <a:xfrm>
            <a:off x="4314197" y="4085433"/>
            <a:ext cx="908488" cy="13427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08" h="19010" extrusionOk="0">
                <a:moveTo>
                  <a:pt x="10961" y="75"/>
                </a:moveTo>
                <a:cubicBezTo>
                  <a:pt x="6780" y="379"/>
                  <a:pt x="2267" y="1680"/>
                  <a:pt x="501" y="7866"/>
                </a:cubicBezTo>
                <a:cubicBezTo>
                  <a:pt x="-160" y="10184"/>
                  <a:pt x="-225" y="12932"/>
                  <a:pt x="659" y="15002"/>
                </a:cubicBezTo>
                <a:cubicBezTo>
                  <a:pt x="2422" y="19130"/>
                  <a:pt x="5870" y="17564"/>
                  <a:pt x="8701" y="17689"/>
                </a:cubicBezTo>
                <a:cubicBezTo>
                  <a:pt x="12793" y="17870"/>
                  <a:pt x="17376" y="21466"/>
                  <a:pt x="20162" y="15965"/>
                </a:cubicBezTo>
                <a:cubicBezTo>
                  <a:pt x="21090" y="14134"/>
                  <a:pt x="21375" y="11650"/>
                  <a:pt x="21118" y="9277"/>
                </a:cubicBezTo>
                <a:cubicBezTo>
                  <a:pt x="20731" y="5712"/>
                  <a:pt x="19226" y="2798"/>
                  <a:pt x="17212" y="1308"/>
                </a:cubicBezTo>
                <a:cubicBezTo>
                  <a:pt x="15262" y="-134"/>
                  <a:pt x="13085" y="-79"/>
                  <a:pt x="10961" y="75"/>
                </a:cubicBezTo>
                <a:close/>
              </a:path>
            </a:pathLst>
          </a:custGeom>
          <a:solidFill>
            <a:srgbClr val="0433FF">
              <a:alpha val="50000"/>
            </a:srgbClr>
          </a:solidFill>
          <a:ln w="50800">
            <a:solidFill>
              <a:srgbClr val="000000">
                <a:alpha val="50000"/>
              </a:srgbClr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495" name="Tenants in “silos”"/>
          <p:cNvSpPr txBox="1"/>
          <p:nvPr/>
        </p:nvSpPr>
        <p:spPr>
          <a:xfrm>
            <a:off x="7035187" y="3257679"/>
            <a:ext cx="2013404" cy="342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defTabSz="219075" hangingPunct="0"/>
            <a:r>
              <a:rPr sz="1875" kern="0">
                <a:solidFill>
                  <a:srgbClr val="000000"/>
                </a:solidFill>
              </a:rPr>
              <a:t>Tenants in “silos”</a:t>
            </a:r>
          </a:p>
        </p:txBody>
      </p:sp>
      <p:sp>
        <p:nvSpPr>
          <p:cNvPr id="496" name="形状"/>
          <p:cNvSpPr/>
          <p:nvPr/>
        </p:nvSpPr>
        <p:spPr>
          <a:xfrm>
            <a:off x="2871236" y="4768970"/>
            <a:ext cx="773075" cy="5109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7" h="20970" extrusionOk="0">
                <a:moveTo>
                  <a:pt x="11518" y="18"/>
                </a:moveTo>
                <a:cubicBezTo>
                  <a:pt x="7991" y="85"/>
                  <a:pt x="4236" y="320"/>
                  <a:pt x="1704" y="4961"/>
                </a:cubicBezTo>
                <a:cubicBezTo>
                  <a:pt x="-538" y="9071"/>
                  <a:pt x="-633" y="15163"/>
                  <a:pt x="1806" y="18626"/>
                </a:cubicBezTo>
                <a:cubicBezTo>
                  <a:pt x="3715" y="21337"/>
                  <a:pt x="6245" y="20851"/>
                  <a:pt x="8635" y="20876"/>
                </a:cubicBezTo>
                <a:cubicBezTo>
                  <a:pt x="11128" y="20903"/>
                  <a:pt x="13709" y="21450"/>
                  <a:pt x="15951" y="19560"/>
                </a:cubicBezTo>
                <a:cubicBezTo>
                  <a:pt x="20564" y="15672"/>
                  <a:pt x="20967" y="5465"/>
                  <a:pt x="16751" y="1401"/>
                </a:cubicBezTo>
                <a:cubicBezTo>
                  <a:pt x="15142" y="-150"/>
                  <a:pt x="13300" y="-16"/>
                  <a:pt x="11518" y="18"/>
                </a:cubicBezTo>
                <a:close/>
              </a:path>
            </a:pathLst>
          </a:custGeom>
          <a:solidFill>
            <a:srgbClr val="008E00">
              <a:alpha val="50000"/>
            </a:srgbClr>
          </a:solidFill>
          <a:ln w="50800">
            <a:solidFill>
              <a:srgbClr val="000000">
                <a:alpha val="50000"/>
              </a:srgbClr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497" name="形状"/>
          <p:cNvSpPr/>
          <p:nvPr/>
        </p:nvSpPr>
        <p:spPr>
          <a:xfrm>
            <a:off x="5217380" y="4255712"/>
            <a:ext cx="1516815" cy="10812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7" h="20970" extrusionOk="0">
                <a:moveTo>
                  <a:pt x="11518" y="18"/>
                </a:moveTo>
                <a:cubicBezTo>
                  <a:pt x="7991" y="85"/>
                  <a:pt x="4236" y="320"/>
                  <a:pt x="1704" y="4961"/>
                </a:cubicBezTo>
                <a:cubicBezTo>
                  <a:pt x="-538" y="9071"/>
                  <a:pt x="-633" y="15163"/>
                  <a:pt x="1806" y="18626"/>
                </a:cubicBezTo>
                <a:cubicBezTo>
                  <a:pt x="3715" y="21337"/>
                  <a:pt x="6245" y="20851"/>
                  <a:pt x="8635" y="20876"/>
                </a:cubicBezTo>
                <a:cubicBezTo>
                  <a:pt x="11128" y="20903"/>
                  <a:pt x="13709" y="21450"/>
                  <a:pt x="15951" y="19560"/>
                </a:cubicBezTo>
                <a:cubicBezTo>
                  <a:pt x="20564" y="15672"/>
                  <a:pt x="20967" y="5465"/>
                  <a:pt x="16751" y="1401"/>
                </a:cubicBezTo>
                <a:cubicBezTo>
                  <a:pt x="15142" y="-150"/>
                  <a:pt x="13300" y="-16"/>
                  <a:pt x="11518" y="18"/>
                </a:cubicBezTo>
                <a:close/>
              </a:path>
            </a:pathLst>
          </a:custGeom>
          <a:solidFill>
            <a:srgbClr val="FFAD00">
              <a:alpha val="50000"/>
            </a:srgbClr>
          </a:solidFill>
          <a:ln w="50800">
            <a:solidFill>
              <a:srgbClr val="000000">
                <a:alpha val="50000"/>
              </a:srgbClr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498" name="Poor utilization"/>
          <p:cNvSpPr txBox="1"/>
          <p:nvPr/>
        </p:nvSpPr>
        <p:spPr>
          <a:xfrm>
            <a:off x="7035187" y="3909964"/>
            <a:ext cx="2013404" cy="342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defTabSz="219075" hangingPunct="0"/>
            <a:r>
              <a:rPr sz="1875" kern="0">
                <a:solidFill>
                  <a:srgbClr val="000000"/>
                </a:solidFill>
              </a:rPr>
              <a:t>Poor utilization</a:t>
            </a:r>
          </a:p>
        </p:txBody>
      </p:sp>
      <p:sp>
        <p:nvSpPr>
          <p:cNvPr id="499" name="Inability to expand"/>
          <p:cNvSpPr txBox="1"/>
          <p:nvPr/>
        </p:nvSpPr>
        <p:spPr>
          <a:xfrm>
            <a:off x="7035187" y="4160919"/>
            <a:ext cx="2013404" cy="342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defTabSz="219075" hangingPunct="0"/>
            <a:r>
              <a:rPr sz="1875" kern="0" dirty="0">
                <a:solidFill>
                  <a:srgbClr val="000000"/>
                </a:solidFill>
              </a:rPr>
              <a:t>Inability to expand</a:t>
            </a:r>
          </a:p>
        </p:txBody>
      </p:sp>
    </p:spTree>
    <p:extLst>
      <p:ext uri="{BB962C8B-B14F-4D97-AF65-F5344CB8AC3E}">
        <p14:creationId xmlns:p14="http://schemas.microsoft.com/office/powerpoint/2010/main" val="1308567263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Lack of Agility in Traditional DCs"/>
          <p:cNvSpPr txBox="1">
            <a:spLocks noGrp="1"/>
          </p:cNvSpPr>
          <p:nvPr>
            <p:ph type="title"/>
          </p:nvPr>
        </p:nvSpPr>
        <p:spPr>
          <a:xfrm>
            <a:off x="1337221" y="857250"/>
            <a:ext cx="6469559" cy="930920"/>
          </a:xfrm>
          <a:prstGeom prst="rect">
            <a:avLst/>
          </a:prstGeom>
        </p:spPr>
        <p:txBody>
          <a:bodyPr/>
          <a:lstStyle/>
          <a:p>
            <a:r>
              <a:t>Lack of Agility in Traditional DCs</a:t>
            </a:r>
          </a:p>
        </p:txBody>
      </p:sp>
      <p:sp>
        <p:nvSpPr>
          <p:cNvPr id="502" name="线条"/>
          <p:cNvSpPr/>
          <p:nvPr/>
        </p:nvSpPr>
        <p:spPr>
          <a:xfrm flipH="1">
            <a:off x="2705161" y="2176961"/>
            <a:ext cx="1711401" cy="981542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503" name="线条"/>
          <p:cNvSpPr/>
          <p:nvPr/>
        </p:nvSpPr>
        <p:spPr>
          <a:xfrm flipH="1">
            <a:off x="1633648" y="2120247"/>
            <a:ext cx="2588291" cy="1103779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504" name="线条"/>
          <p:cNvSpPr/>
          <p:nvPr/>
        </p:nvSpPr>
        <p:spPr>
          <a:xfrm flipH="1">
            <a:off x="4935482" y="3257046"/>
            <a:ext cx="768174" cy="1062146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505" name="线条"/>
          <p:cNvSpPr/>
          <p:nvPr/>
        </p:nvSpPr>
        <p:spPr>
          <a:xfrm flipH="1">
            <a:off x="4071490" y="3257046"/>
            <a:ext cx="1496726" cy="1071743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506" name="线条"/>
          <p:cNvSpPr/>
          <p:nvPr/>
        </p:nvSpPr>
        <p:spPr>
          <a:xfrm flipH="1">
            <a:off x="5642730" y="3190073"/>
            <a:ext cx="127898" cy="1128607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507" name="线条"/>
          <p:cNvSpPr/>
          <p:nvPr/>
        </p:nvSpPr>
        <p:spPr>
          <a:xfrm>
            <a:off x="5784966" y="3245101"/>
            <a:ext cx="608970" cy="1061346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508" name="线条"/>
          <p:cNvSpPr/>
          <p:nvPr/>
        </p:nvSpPr>
        <p:spPr>
          <a:xfrm flipH="1">
            <a:off x="1855339" y="3257145"/>
            <a:ext cx="768174" cy="1062147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509" name="线条"/>
          <p:cNvSpPr/>
          <p:nvPr/>
        </p:nvSpPr>
        <p:spPr>
          <a:xfrm flipH="1">
            <a:off x="991348" y="3257146"/>
            <a:ext cx="1496726" cy="1071743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510" name="线条"/>
          <p:cNvSpPr/>
          <p:nvPr/>
        </p:nvSpPr>
        <p:spPr>
          <a:xfrm flipH="1">
            <a:off x="2562588" y="3190173"/>
            <a:ext cx="127898" cy="1128607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511" name="线条"/>
          <p:cNvSpPr/>
          <p:nvPr/>
        </p:nvSpPr>
        <p:spPr>
          <a:xfrm>
            <a:off x="2704823" y="3245201"/>
            <a:ext cx="608971" cy="1061346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512" name="线条"/>
          <p:cNvSpPr/>
          <p:nvPr/>
        </p:nvSpPr>
        <p:spPr>
          <a:xfrm>
            <a:off x="2971814" y="2180113"/>
            <a:ext cx="1711402" cy="981542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513" name="线条"/>
          <p:cNvSpPr/>
          <p:nvPr/>
        </p:nvSpPr>
        <p:spPr>
          <a:xfrm>
            <a:off x="3116230" y="2123398"/>
            <a:ext cx="2638498" cy="110378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514" name="线条"/>
          <p:cNvSpPr/>
          <p:nvPr/>
        </p:nvSpPr>
        <p:spPr>
          <a:xfrm>
            <a:off x="4650741" y="3260397"/>
            <a:ext cx="768174" cy="1062147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515" name="线条"/>
          <p:cNvSpPr/>
          <p:nvPr/>
        </p:nvSpPr>
        <p:spPr>
          <a:xfrm>
            <a:off x="4786181" y="3260397"/>
            <a:ext cx="1496726" cy="1071743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516" name="线条"/>
          <p:cNvSpPr/>
          <p:nvPr/>
        </p:nvSpPr>
        <p:spPr>
          <a:xfrm>
            <a:off x="4583769" y="3193424"/>
            <a:ext cx="127898" cy="1128607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517" name="线条"/>
          <p:cNvSpPr/>
          <p:nvPr/>
        </p:nvSpPr>
        <p:spPr>
          <a:xfrm flipH="1">
            <a:off x="3960461" y="3248452"/>
            <a:ext cx="608970" cy="1061346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518" name="线条"/>
          <p:cNvSpPr/>
          <p:nvPr/>
        </p:nvSpPr>
        <p:spPr>
          <a:xfrm>
            <a:off x="1570599" y="3260496"/>
            <a:ext cx="768174" cy="1062147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519" name="线条"/>
          <p:cNvSpPr/>
          <p:nvPr/>
        </p:nvSpPr>
        <p:spPr>
          <a:xfrm>
            <a:off x="1706038" y="3260497"/>
            <a:ext cx="1496726" cy="1071743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520" name="线条"/>
          <p:cNvSpPr/>
          <p:nvPr/>
        </p:nvSpPr>
        <p:spPr>
          <a:xfrm>
            <a:off x="1503626" y="3193524"/>
            <a:ext cx="127898" cy="1128607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521" name="线条"/>
          <p:cNvSpPr/>
          <p:nvPr/>
        </p:nvSpPr>
        <p:spPr>
          <a:xfrm flipH="1">
            <a:off x="880319" y="3248552"/>
            <a:ext cx="608970" cy="1061346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522" name="线条"/>
          <p:cNvSpPr/>
          <p:nvPr/>
        </p:nvSpPr>
        <p:spPr>
          <a:xfrm flipH="1">
            <a:off x="2584010" y="2112615"/>
            <a:ext cx="305051" cy="1058085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523" name="线条"/>
          <p:cNvSpPr/>
          <p:nvPr/>
        </p:nvSpPr>
        <p:spPr>
          <a:xfrm flipH="1">
            <a:off x="1570599" y="2190371"/>
            <a:ext cx="1182068" cy="969834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524" name="矩形"/>
          <p:cNvSpPr/>
          <p:nvPr/>
        </p:nvSpPr>
        <p:spPr>
          <a:xfrm>
            <a:off x="1253731" y="3017152"/>
            <a:ext cx="706549" cy="344735"/>
          </a:xfrm>
          <a:prstGeom prst="rect">
            <a:avLst/>
          </a:prstGeom>
          <a:solidFill>
            <a:srgbClr val="A6AAA9"/>
          </a:solidFill>
          <a:ln w="63500">
            <a:solidFill>
              <a:srgbClr val="000000"/>
            </a:solidFill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</p:spPr>
        <p:txBody>
          <a:bodyPr lIns="26789" tIns="26789" rIns="26789" bIns="26789" anchor="ctr"/>
          <a:lstStyle/>
          <a:p>
            <a:pPr algn="ctr" defTabSz="219075" hangingPunct="0">
              <a:defRPr sz="3200">
                <a:solidFill>
                  <a:srgbClr val="FFFFFF"/>
                </a:solidFill>
              </a:defRPr>
            </a:pPr>
            <a:endParaRPr sz="1200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graphicFrame>
        <p:nvGraphicFramePr>
          <p:cNvPr id="525" name="表格"/>
          <p:cNvGraphicFramePr/>
          <p:nvPr/>
        </p:nvGraphicFramePr>
        <p:xfrm>
          <a:off x="634850" y="4514863"/>
          <a:ext cx="620771" cy="1965960"/>
        </p:xfrm>
        <a:graphic>
          <a:graphicData uri="http://schemas.openxmlformats.org/drawingml/2006/table">
            <a:tbl>
              <a:tblPr firstRow="1"/>
              <a:tblGrid>
                <a:gridCol w="6207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 b="0">
                          <a:effectLst>
                            <a:outerShdw blurRad="25400" dist="25400" dir="5400000" rotWithShape="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26" name="线条"/>
          <p:cNvSpPr/>
          <p:nvPr/>
        </p:nvSpPr>
        <p:spPr>
          <a:xfrm flipV="1">
            <a:off x="692175" y="4388342"/>
            <a:ext cx="0" cy="18802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527" name="线条"/>
          <p:cNvSpPr/>
          <p:nvPr/>
        </p:nvSpPr>
        <p:spPr>
          <a:xfrm flipV="1">
            <a:off x="785937" y="4388342"/>
            <a:ext cx="0" cy="29708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528" name="线条"/>
          <p:cNvSpPr/>
          <p:nvPr/>
        </p:nvSpPr>
        <p:spPr>
          <a:xfrm flipV="1">
            <a:off x="888309" y="4388342"/>
            <a:ext cx="0" cy="42246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529" name="线条"/>
          <p:cNvSpPr/>
          <p:nvPr/>
        </p:nvSpPr>
        <p:spPr>
          <a:xfrm flipV="1">
            <a:off x="982071" y="4388342"/>
            <a:ext cx="0" cy="52928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530" name="线条"/>
          <p:cNvSpPr/>
          <p:nvPr/>
        </p:nvSpPr>
        <p:spPr>
          <a:xfrm flipV="1">
            <a:off x="1084444" y="4388343"/>
            <a:ext cx="0" cy="66176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531" name="线条"/>
          <p:cNvSpPr/>
          <p:nvPr/>
        </p:nvSpPr>
        <p:spPr>
          <a:xfrm flipV="1">
            <a:off x="1178205" y="4388342"/>
            <a:ext cx="0" cy="79178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532" name="矩形"/>
          <p:cNvSpPr/>
          <p:nvPr/>
        </p:nvSpPr>
        <p:spPr>
          <a:xfrm>
            <a:off x="634850" y="4290332"/>
            <a:ext cx="600680" cy="167432"/>
          </a:xfrm>
          <a:prstGeom prst="rect">
            <a:avLst/>
          </a:prstGeom>
          <a:solidFill>
            <a:srgbClr val="A6AAA9"/>
          </a:solidFill>
          <a:ln w="63500">
            <a:solidFill>
              <a:srgbClr val="000000"/>
            </a:solidFill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</p:spPr>
        <p:txBody>
          <a:bodyPr lIns="26789" tIns="26789" rIns="26789" bIns="26789" anchor="ctr"/>
          <a:lstStyle/>
          <a:p>
            <a:pPr algn="ctr" defTabSz="219075" hangingPunct="0">
              <a:defRPr sz="3200">
                <a:solidFill>
                  <a:srgbClr val="FFFFFF"/>
                </a:solidFill>
              </a:defRPr>
            </a:pPr>
            <a:endParaRPr sz="1200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graphicFrame>
        <p:nvGraphicFramePr>
          <p:cNvPr id="533" name="表格"/>
          <p:cNvGraphicFramePr/>
          <p:nvPr/>
        </p:nvGraphicFramePr>
        <p:xfrm>
          <a:off x="1401499" y="4514863"/>
          <a:ext cx="620771" cy="1965960"/>
        </p:xfrm>
        <a:graphic>
          <a:graphicData uri="http://schemas.openxmlformats.org/drawingml/2006/table">
            <a:tbl>
              <a:tblPr firstRow="1"/>
              <a:tblGrid>
                <a:gridCol w="6207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 b="0">
                          <a:effectLst>
                            <a:outerShdw blurRad="25400" dist="25400" dir="5400000" rotWithShape="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34" name="线条"/>
          <p:cNvSpPr/>
          <p:nvPr/>
        </p:nvSpPr>
        <p:spPr>
          <a:xfrm flipV="1">
            <a:off x="1458824" y="4388342"/>
            <a:ext cx="0" cy="18802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535" name="线条"/>
          <p:cNvSpPr/>
          <p:nvPr/>
        </p:nvSpPr>
        <p:spPr>
          <a:xfrm flipV="1">
            <a:off x="1552586" y="4388342"/>
            <a:ext cx="0" cy="29708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536" name="线条"/>
          <p:cNvSpPr/>
          <p:nvPr/>
        </p:nvSpPr>
        <p:spPr>
          <a:xfrm flipV="1">
            <a:off x="1654959" y="4388342"/>
            <a:ext cx="0" cy="42246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537" name="线条"/>
          <p:cNvSpPr/>
          <p:nvPr/>
        </p:nvSpPr>
        <p:spPr>
          <a:xfrm flipV="1">
            <a:off x="1748720" y="4388342"/>
            <a:ext cx="0" cy="52928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538" name="线条"/>
          <p:cNvSpPr/>
          <p:nvPr/>
        </p:nvSpPr>
        <p:spPr>
          <a:xfrm flipV="1">
            <a:off x="1851093" y="4388343"/>
            <a:ext cx="0" cy="66176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539" name="线条"/>
          <p:cNvSpPr/>
          <p:nvPr/>
        </p:nvSpPr>
        <p:spPr>
          <a:xfrm flipV="1">
            <a:off x="1944855" y="4388342"/>
            <a:ext cx="0" cy="79178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540" name="矩形"/>
          <p:cNvSpPr/>
          <p:nvPr/>
        </p:nvSpPr>
        <p:spPr>
          <a:xfrm>
            <a:off x="1401499" y="4290332"/>
            <a:ext cx="600680" cy="167432"/>
          </a:xfrm>
          <a:prstGeom prst="rect">
            <a:avLst/>
          </a:prstGeom>
          <a:solidFill>
            <a:srgbClr val="A6AAA9"/>
          </a:solidFill>
          <a:ln w="63500">
            <a:solidFill>
              <a:srgbClr val="000000"/>
            </a:solidFill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</p:spPr>
        <p:txBody>
          <a:bodyPr lIns="26789" tIns="26789" rIns="26789" bIns="26789" anchor="ctr"/>
          <a:lstStyle/>
          <a:p>
            <a:pPr algn="ctr" defTabSz="219075" hangingPunct="0">
              <a:defRPr sz="3200">
                <a:solidFill>
                  <a:srgbClr val="FFFFFF"/>
                </a:solidFill>
              </a:defRPr>
            </a:pPr>
            <a:endParaRPr sz="1200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graphicFrame>
        <p:nvGraphicFramePr>
          <p:cNvPr id="541" name="表格"/>
          <p:cNvGraphicFramePr/>
          <p:nvPr/>
        </p:nvGraphicFramePr>
        <p:xfrm>
          <a:off x="2168149" y="4514863"/>
          <a:ext cx="620771" cy="1965960"/>
        </p:xfrm>
        <a:graphic>
          <a:graphicData uri="http://schemas.openxmlformats.org/drawingml/2006/table">
            <a:tbl>
              <a:tblPr firstRow="1"/>
              <a:tblGrid>
                <a:gridCol w="6207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 b="0">
                          <a:effectLst>
                            <a:outerShdw blurRad="25400" dist="25400" dir="5400000" rotWithShape="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42" name="线条"/>
          <p:cNvSpPr/>
          <p:nvPr/>
        </p:nvSpPr>
        <p:spPr>
          <a:xfrm flipV="1">
            <a:off x="2225474" y="4388342"/>
            <a:ext cx="0" cy="18802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543" name="线条"/>
          <p:cNvSpPr/>
          <p:nvPr/>
        </p:nvSpPr>
        <p:spPr>
          <a:xfrm flipV="1">
            <a:off x="2319236" y="4388342"/>
            <a:ext cx="0" cy="29708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544" name="线条"/>
          <p:cNvSpPr/>
          <p:nvPr/>
        </p:nvSpPr>
        <p:spPr>
          <a:xfrm flipV="1">
            <a:off x="2421608" y="4388342"/>
            <a:ext cx="0" cy="42246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545" name="线条"/>
          <p:cNvSpPr/>
          <p:nvPr/>
        </p:nvSpPr>
        <p:spPr>
          <a:xfrm flipV="1">
            <a:off x="2515370" y="4388342"/>
            <a:ext cx="0" cy="52928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546" name="线条"/>
          <p:cNvSpPr/>
          <p:nvPr/>
        </p:nvSpPr>
        <p:spPr>
          <a:xfrm flipV="1">
            <a:off x="2617743" y="4388343"/>
            <a:ext cx="0" cy="66176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547" name="线条"/>
          <p:cNvSpPr/>
          <p:nvPr/>
        </p:nvSpPr>
        <p:spPr>
          <a:xfrm flipV="1">
            <a:off x="2711505" y="4388342"/>
            <a:ext cx="0" cy="79178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548" name="矩形"/>
          <p:cNvSpPr/>
          <p:nvPr/>
        </p:nvSpPr>
        <p:spPr>
          <a:xfrm>
            <a:off x="2168149" y="4290332"/>
            <a:ext cx="600680" cy="167432"/>
          </a:xfrm>
          <a:prstGeom prst="rect">
            <a:avLst/>
          </a:prstGeom>
          <a:solidFill>
            <a:srgbClr val="A6AAA9"/>
          </a:solidFill>
          <a:ln w="63500">
            <a:solidFill>
              <a:srgbClr val="000000"/>
            </a:solidFill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</p:spPr>
        <p:txBody>
          <a:bodyPr lIns="26789" tIns="26789" rIns="26789" bIns="26789" anchor="ctr"/>
          <a:lstStyle/>
          <a:p>
            <a:pPr algn="ctr" defTabSz="219075" hangingPunct="0">
              <a:defRPr sz="3200">
                <a:solidFill>
                  <a:srgbClr val="FFFFFF"/>
                </a:solidFill>
              </a:defRPr>
            </a:pPr>
            <a:endParaRPr sz="1200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graphicFrame>
        <p:nvGraphicFramePr>
          <p:cNvPr id="549" name="表格"/>
          <p:cNvGraphicFramePr/>
          <p:nvPr/>
        </p:nvGraphicFramePr>
        <p:xfrm>
          <a:off x="2934799" y="4514863"/>
          <a:ext cx="620771" cy="1965960"/>
        </p:xfrm>
        <a:graphic>
          <a:graphicData uri="http://schemas.openxmlformats.org/drawingml/2006/table">
            <a:tbl>
              <a:tblPr firstRow="1"/>
              <a:tblGrid>
                <a:gridCol w="6207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 b="0">
                          <a:effectLst>
                            <a:outerShdw blurRad="25400" dist="25400" dir="5400000" rotWithShape="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50" name="线条"/>
          <p:cNvSpPr/>
          <p:nvPr/>
        </p:nvSpPr>
        <p:spPr>
          <a:xfrm flipV="1">
            <a:off x="2992123" y="4388342"/>
            <a:ext cx="0" cy="18802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551" name="线条"/>
          <p:cNvSpPr/>
          <p:nvPr/>
        </p:nvSpPr>
        <p:spPr>
          <a:xfrm flipV="1">
            <a:off x="3085885" y="4388342"/>
            <a:ext cx="0" cy="29708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552" name="线条"/>
          <p:cNvSpPr/>
          <p:nvPr/>
        </p:nvSpPr>
        <p:spPr>
          <a:xfrm flipV="1">
            <a:off x="3188258" y="4388342"/>
            <a:ext cx="0" cy="42246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553" name="线条"/>
          <p:cNvSpPr/>
          <p:nvPr/>
        </p:nvSpPr>
        <p:spPr>
          <a:xfrm flipV="1">
            <a:off x="3282019" y="4388342"/>
            <a:ext cx="0" cy="52928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554" name="线条"/>
          <p:cNvSpPr/>
          <p:nvPr/>
        </p:nvSpPr>
        <p:spPr>
          <a:xfrm flipV="1">
            <a:off x="3384392" y="4388343"/>
            <a:ext cx="0" cy="66176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555" name="线条"/>
          <p:cNvSpPr/>
          <p:nvPr/>
        </p:nvSpPr>
        <p:spPr>
          <a:xfrm flipV="1">
            <a:off x="3478154" y="4388342"/>
            <a:ext cx="0" cy="79178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556" name="矩形"/>
          <p:cNvSpPr/>
          <p:nvPr/>
        </p:nvSpPr>
        <p:spPr>
          <a:xfrm>
            <a:off x="2934798" y="4290332"/>
            <a:ext cx="600680" cy="167432"/>
          </a:xfrm>
          <a:prstGeom prst="rect">
            <a:avLst/>
          </a:prstGeom>
          <a:solidFill>
            <a:srgbClr val="A6AAA9"/>
          </a:solidFill>
          <a:ln w="63500">
            <a:solidFill>
              <a:srgbClr val="000000"/>
            </a:solidFill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</p:spPr>
        <p:txBody>
          <a:bodyPr lIns="26789" tIns="26789" rIns="26789" bIns="26789" anchor="ctr"/>
          <a:lstStyle/>
          <a:p>
            <a:pPr algn="ctr" defTabSz="219075" hangingPunct="0">
              <a:defRPr sz="3200">
                <a:solidFill>
                  <a:srgbClr val="FFFFFF"/>
                </a:solidFill>
              </a:defRPr>
            </a:pPr>
            <a:endParaRPr sz="1200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557" name="线条"/>
          <p:cNvSpPr/>
          <p:nvPr/>
        </p:nvSpPr>
        <p:spPr>
          <a:xfrm>
            <a:off x="4374179" y="2109264"/>
            <a:ext cx="305051" cy="1058085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558" name="线条"/>
          <p:cNvSpPr/>
          <p:nvPr/>
        </p:nvSpPr>
        <p:spPr>
          <a:xfrm>
            <a:off x="4510574" y="2187020"/>
            <a:ext cx="1182067" cy="969834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graphicFrame>
        <p:nvGraphicFramePr>
          <p:cNvPr id="559" name="表格"/>
          <p:cNvGraphicFramePr/>
          <p:nvPr/>
        </p:nvGraphicFramePr>
        <p:xfrm>
          <a:off x="3701448" y="4514663"/>
          <a:ext cx="620771" cy="1965960"/>
        </p:xfrm>
        <a:graphic>
          <a:graphicData uri="http://schemas.openxmlformats.org/drawingml/2006/table">
            <a:tbl>
              <a:tblPr firstRow="1"/>
              <a:tblGrid>
                <a:gridCol w="6207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 b="0">
                          <a:effectLst>
                            <a:outerShdw blurRad="25400" dist="25400" dir="5400000" rotWithShape="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60" name="线条"/>
          <p:cNvSpPr/>
          <p:nvPr/>
        </p:nvSpPr>
        <p:spPr>
          <a:xfrm flipV="1">
            <a:off x="3758773" y="4388142"/>
            <a:ext cx="0" cy="18802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561" name="线条"/>
          <p:cNvSpPr/>
          <p:nvPr/>
        </p:nvSpPr>
        <p:spPr>
          <a:xfrm flipV="1">
            <a:off x="3852534" y="4388142"/>
            <a:ext cx="0" cy="29708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562" name="线条"/>
          <p:cNvSpPr/>
          <p:nvPr/>
        </p:nvSpPr>
        <p:spPr>
          <a:xfrm flipV="1">
            <a:off x="3954907" y="4388142"/>
            <a:ext cx="0" cy="42246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563" name="线条"/>
          <p:cNvSpPr/>
          <p:nvPr/>
        </p:nvSpPr>
        <p:spPr>
          <a:xfrm flipV="1">
            <a:off x="4048669" y="4388142"/>
            <a:ext cx="0" cy="52928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564" name="线条"/>
          <p:cNvSpPr/>
          <p:nvPr/>
        </p:nvSpPr>
        <p:spPr>
          <a:xfrm flipV="1">
            <a:off x="4151042" y="4388142"/>
            <a:ext cx="0" cy="66176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565" name="线条"/>
          <p:cNvSpPr/>
          <p:nvPr/>
        </p:nvSpPr>
        <p:spPr>
          <a:xfrm flipV="1">
            <a:off x="4244803" y="4388142"/>
            <a:ext cx="0" cy="79178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566" name="矩形"/>
          <p:cNvSpPr/>
          <p:nvPr/>
        </p:nvSpPr>
        <p:spPr>
          <a:xfrm>
            <a:off x="3701448" y="4290132"/>
            <a:ext cx="600680" cy="167432"/>
          </a:xfrm>
          <a:prstGeom prst="rect">
            <a:avLst/>
          </a:prstGeom>
          <a:solidFill>
            <a:srgbClr val="A6AAA9"/>
          </a:solidFill>
          <a:ln w="63500">
            <a:solidFill>
              <a:srgbClr val="000000"/>
            </a:solidFill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</p:spPr>
        <p:txBody>
          <a:bodyPr lIns="26789" tIns="26789" rIns="26789" bIns="26789" anchor="ctr"/>
          <a:lstStyle/>
          <a:p>
            <a:pPr algn="ctr" defTabSz="219075" hangingPunct="0">
              <a:defRPr sz="3200">
                <a:solidFill>
                  <a:srgbClr val="FFFFFF"/>
                </a:solidFill>
              </a:defRPr>
            </a:pPr>
            <a:endParaRPr sz="1200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graphicFrame>
        <p:nvGraphicFramePr>
          <p:cNvPr id="567" name="表格"/>
          <p:cNvGraphicFramePr/>
          <p:nvPr/>
        </p:nvGraphicFramePr>
        <p:xfrm>
          <a:off x="4468097" y="4514663"/>
          <a:ext cx="620771" cy="1965960"/>
        </p:xfrm>
        <a:graphic>
          <a:graphicData uri="http://schemas.openxmlformats.org/drawingml/2006/table">
            <a:tbl>
              <a:tblPr firstRow="1"/>
              <a:tblGrid>
                <a:gridCol w="6207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 b="0">
                          <a:effectLst>
                            <a:outerShdw blurRad="25400" dist="25400" dir="5400000" rotWithShape="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68" name="线条"/>
          <p:cNvSpPr/>
          <p:nvPr/>
        </p:nvSpPr>
        <p:spPr>
          <a:xfrm flipV="1">
            <a:off x="4525422" y="4388142"/>
            <a:ext cx="0" cy="18802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569" name="线条"/>
          <p:cNvSpPr/>
          <p:nvPr/>
        </p:nvSpPr>
        <p:spPr>
          <a:xfrm flipV="1">
            <a:off x="4619184" y="4388142"/>
            <a:ext cx="0" cy="29708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570" name="线条"/>
          <p:cNvSpPr/>
          <p:nvPr/>
        </p:nvSpPr>
        <p:spPr>
          <a:xfrm flipV="1">
            <a:off x="4721557" y="4388142"/>
            <a:ext cx="0" cy="42246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571" name="线条"/>
          <p:cNvSpPr/>
          <p:nvPr/>
        </p:nvSpPr>
        <p:spPr>
          <a:xfrm flipV="1">
            <a:off x="4815318" y="4388142"/>
            <a:ext cx="0" cy="52928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572" name="线条"/>
          <p:cNvSpPr/>
          <p:nvPr/>
        </p:nvSpPr>
        <p:spPr>
          <a:xfrm flipV="1">
            <a:off x="4917691" y="4388142"/>
            <a:ext cx="0" cy="66176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573" name="线条"/>
          <p:cNvSpPr/>
          <p:nvPr/>
        </p:nvSpPr>
        <p:spPr>
          <a:xfrm flipV="1">
            <a:off x="5011453" y="4388142"/>
            <a:ext cx="0" cy="79178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574" name="矩形"/>
          <p:cNvSpPr/>
          <p:nvPr/>
        </p:nvSpPr>
        <p:spPr>
          <a:xfrm>
            <a:off x="4468097" y="4290132"/>
            <a:ext cx="600680" cy="167432"/>
          </a:xfrm>
          <a:prstGeom prst="rect">
            <a:avLst/>
          </a:prstGeom>
          <a:solidFill>
            <a:srgbClr val="A6AAA9"/>
          </a:solidFill>
          <a:ln w="63500">
            <a:solidFill>
              <a:srgbClr val="000000"/>
            </a:solidFill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</p:spPr>
        <p:txBody>
          <a:bodyPr lIns="26789" tIns="26789" rIns="26789" bIns="26789" anchor="ctr"/>
          <a:lstStyle/>
          <a:p>
            <a:pPr algn="ctr" defTabSz="219075" hangingPunct="0">
              <a:defRPr sz="3200">
                <a:solidFill>
                  <a:srgbClr val="FFFFFF"/>
                </a:solidFill>
              </a:defRPr>
            </a:pPr>
            <a:endParaRPr sz="1200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graphicFrame>
        <p:nvGraphicFramePr>
          <p:cNvPr id="575" name="表格"/>
          <p:cNvGraphicFramePr/>
          <p:nvPr/>
        </p:nvGraphicFramePr>
        <p:xfrm>
          <a:off x="5234747" y="4514663"/>
          <a:ext cx="620771" cy="1965960"/>
        </p:xfrm>
        <a:graphic>
          <a:graphicData uri="http://schemas.openxmlformats.org/drawingml/2006/table">
            <a:tbl>
              <a:tblPr firstRow="1"/>
              <a:tblGrid>
                <a:gridCol w="6207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 b="0">
                          <a:effectLst>
                            <a:outerShdw blurRad="25400" dist="25400" dir="5400000" rotWithShape="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76" name="线条"/>
          <p:cNvSpPr/>
          <p:nvPr/>
        </p:nvSpPr>
        <p:spPr>
          <a:xfrm flipV="1">
            <a:off x="5292071" y="4388142"/>
            <a:ext cx="0" cy="18802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577" name="线条"/>
          <p:cNvSpPr/>
          <p:nvPr/>
        </p:nvSpPr>
        <p:spPr>
          <a:xfrm flipV="1">
            <a:off x="5385833" y="4388142"/>
            <a:ext cx="0" cy="29708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578" name="线条"/>
          <p:cNvSpPr/>
          <p:nvPr/>
        </p:nvSpPr>
        <p:spPr>
          <a:xfrm flipV="1">
            <a:off x="5488206" y="4388142"/>
            <a:ext cx="0" cy="42246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579" name="线条"/>
          <p:cNvSpPr/>
          <p:nvPr/>
        </p:nvSpPr>
        <p:spPr>
          <a:xfrm flipV="1">
            <a:off x="5581968" y="4388142"/>
            <a:ext cx="0" cy="52928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580" name="线条"/>
          <p:cNvSpPr/>
          <p:nvPr/>
        </p:nvSpPr>
        <p:spPr>
          <a:xfrm flipV="1">
            <a:off x="5684340" y="4388142"/>
            <a:ext cx="0" cy="66176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581" name="线条"/>
          <p:cNvSpPr/>
          <p:nvPr/>
        </p:nvSpPr>
        <p:spPr>
          <a:xfrm flipV="1">
            <a:off x="5778102" y="4388142"/>
            <a:ext cx="0" cy="79178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582" name="矩形"/>
          <p:cNvSpPr/>
          <p:nvPr/>
        </p:nvSpPr>
        <p:spPr>
          <a:xfrm>
            <a:off x="5234747" y="4290132"/>
            <a:ext cx="600680" cy="167432"/>
          </a:xfrm>
          <a:prstGeom prst="rect">
            <a:avLst/>
          </a:prstGeom>
          <a:solidFill>
            <a:srgbClr val="A6AAA9"/>
          </a:solidFill>
          <a:ln w="63500">
            <a:solidFill>
              <a:srgbClr val="000000"/>
            </a:solidFill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</p:spPr>
        <p:txBody>
          <a:bodyPr lIns="26789" tIns="26789" rIns="26789" bIns="26789" anchor="ctr"/>
          <a:lstStyle/>
          <a:p>
            <a:pPr algn="ctr" defTabSz="219075" hangingPunct="0">
              <a:defRPr sz="3200">
                <a:solidFill>
                  <a:srgbClr val="FFFFFF"/>
                </a:solidFill>
              </a:defRPr>
            </a:pPr>
            <a:endParaRPr sz="1200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grpSp>
        <p:nvGrpSpPr>
          <p:cNvPr id="591" name="成组"/>
          <p:cNvGrpSpPr/>
          <p:nvPr/>
        </p:nvGrpSpPr>
        <p:grpSpPr>
          <a:xfrm>
            <a:off x="6001395" y="4290132"/>
            <a:ext cx="1655390" cy="2159752"/>
            <a:chOff x="53577" y="0"/>
            <a:chExt cx="4414368" cy="5759338"/>
          </a:xfrm>
        </p:grpSpPr>
        <p:graphicFrame>
          <p:nvGraphicFramePr>
            <p:cNvPr id="583" name="表格"/>
            <p:cNvGraphicFramePr/>
            <p:nvPr/>
          </p:nvGraphicFramePr>
          <p:xfrm>
            <a:off x="53577" y="598747"/>
            <a:ext cx="4414368" cy="5160591"/>
          </p:xfrm>
          <a:graphic>
            <a:graphicData uri="http://schemas.openxmlformats.org/drawingml/2006/table">
              <a:tbl>
                <a:tblPr firstRow="1"/>
                <a:tblGrid>
                  <a:gridCol w="165539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322537"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b="0">
                            <a:effectLst>
                              <a:outerShdw blurRad="25400" dist="25400" dir="5400000" rotWithShape="0">
                                <a:srgbClr val="000000">
                                  <a:alpha val="60000"/>
                                </a:srgbClr>
                              </a:outerShdw>
                            </a:effectLst>
                            <a:latin typeface="Gill Sans"/>
                            <a:ea typeface="Gill Sans"/>
                            <a:cs typeface="Gill Sans"/>
                            <a:sym typeface="Gill San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38100">
                        <a:solidFill>
                          <a:srgbClr val="000000"/>
                        </a:solidFill>
                        <a:miter lim="400000"/>
                      </a:lnL>
                      <a:lnR w="38100">
                        <a:solidFill>
                          <a:srgbClr val="000000"/>
                        </a:solidFill>
                        <a:miter lim="400000"/>
                      </a:lnR>
                      <a:lnT w="38100">
                        <a:solidFill>
                          <a:srgbClr val="000000"/>
                        </a:solidFill>
                        <a:miter lim="400000"/>
                      </a:lnT>
                      <a:lnB w="38100">
                        <a:solidFill>
                          <a:srgbClr val="000000"/>
                        </a:solidFill>
                        <a:miter lim="400000"/>
                      </a:lnB>
                      <a:solidFill>
                        <a:srgbClr val="DCDEE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322537"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>
                            <a:latin typeface="Gill Sans"/>
                            <a:ea typeface="Gill Sans"/>
                            <a:cs typeface="Gill Sans"/>
                            <a:sym typeface="Gill San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38100">
                        <a:solidFill>
                          <a:srgbClr val="000000"/>
                        </a:solidFill>
                        <a:miter lim="400000"/>
                      </a:lnL>
                      <a:lnR w="38100">
                        <a:solidFill>
                          <a:srgbClr val="000000"/>
                        </a:solidFill>
                        <a:miter lim="400000"/>
                      </a:lnR>
                      <a:lnT w="38100">
                        <a:solidFill>
                          <a:srgbClr val="000000"/>
                        </a:solidFill>
                        <a:miter lim="400000"/>
                      </a:lnT>
                      <a:lnB w="38100">
                        <a:solidFill>
                          <a:srgbClr val="000000"/>
                        </a:solidFill>
                        <a:miter lim="400000"/>
                      </a:lnB>
                      <a:solidFill>
                        <a:srgbClr val="DCDEE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322537"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>
                            <a:latin typeface="Gill Sans"/>
                            <a:ea typeface="Gill Sans"/>
                            <a:cs typeface="Gill Sans"/>
                            <a:sym typeface="Gill San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38100">
                        <a:solidFill>
                          <a:srgbClr val="000000"/>
                        </a:solidFill>
                        <a:miter lim="400000"/>
                      </a:lnL>
                      <a:lnR w="38100">
                        <a:solidFill>
                          <a:srgbClr val="000000"/>
                        </a:solidFill>
                        <a:miter lim="400000"/>
                      </a:lnR>
                      <a:lnT w="38100">
                        <a:solidFill>
                          <a:srgbClr val="000000"/>
                        </a:solidFill>
                        <a:miter lim="400000"/>
                      </a:lnT>
                      <a:lnB w="38100">
                        <a:solidFill>
                          <a:srgbClr val="000000"/>
                        </a:solidFill>
                        <a:miter lim="400000"/>
                      </a:lnB>
                      <a:solidFill>
                        <a:srgbClr val="DCDEE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322537"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>
                            <a:latin typeface="Gill Sans"/>
                            <a:ea typeface="Gill Sans"/>
                            <a:cs typeface="Gill Sans"/>
                            <a:sym typeface="Gill San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38100">
                        <a:solidFill>
                          <a:srgbClr val="000000"/>
                        </a:solidFill>
                        <a:miter lim="400000"/>
                      </a:lnL>
                      <a:lnR w="38100">
                        <a:solidFill>
                          <a:srgbClr val="000000"/>
                        </a:solidFill>
                        <a:miter lim="400000"/>
                      </a:lnR>
                      <a:lnT w="38100">
                        <a:solidFill>
                          <a:srgbClr val="000000"/>
                        </a:solidFill>
                        <a:miter lim="400000"/>
                      </a:lnT>
                      <a:lnB w="38100">
                        <a:solidFill>
                          <a:srgbClr val="000000"/>
                        </a:solidFill>
                        <a:miter lim="400000"/>
                      </a:lnB>
                      <a:solidFill>
                        <a:srgbClr val="DCDEE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322537"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>
                            <a:latin typeface="Gill Sans"/>
                            <a:ea typeface="Gill Sans"/>
                            <a:cs typeface="Gill Sans"/>
                            <a:sym typeface="Gill San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38100">
                        <a:solidFill>
                          <a:srgbClr val="000000"/>
                        </a:solidFill>
                        <a:miter lim="400000"/>
                      </a:lnL>
                      <a:lnR w="38100">
                        <a:solidFill>
                          <a:srgbClr val="000000"/>
                        </a:solidFill>
                        <a:miter lim="400000"/>
                      </a:lnR>
                      <a:lnT w="38100">
                        <a:solidFill>
                          <a:srgbClr val="000000"/>
                        </a:solidFill>
                        <a:miter lim="400000"/>
                      </a:lnT>
                      <a:lnB w="38100">
                        <a:solidFill>
                          <a:srgbClr val="000000"/>
                        </a:solidFill>
                        <a:miter lim="400000"/>
                      </a:lnB>
                      <a:solidFill>
                        <a:srgbClr val="DCDEE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322537"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>
                            <a:latin typeface="Gill Sans"/>
                            <a:ea typeface="Gill Sans"/>
                            <a:cs typeface="Gill Sans"/>
                            <a:sym typeface="Gill San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38100">
                        <a:solidFill>
                          <a:srgbClr val="000000"/>
                        </a:solidFill>
                        <a:miter lim="400000"/>
                      </a:lnL>
                      <a:lnR w="38100">
                        <a:solidFill>
                          <a:srgbClr val="000000"/>
                        </a:solidFill>
                        <a:miter lim="400000"/>
                      </a:lnR>
                      <a:lnT w="38100">
                        <a:solidFill>
                          <a:srgbClr val="000000"/>
                        </a:solidFill>
                        <a:miter lim="400000"/>
                      </a:lnT>
                      <a:lnB w="38100">
                        <a:solidFill>
                          <a:srgbClr val="000000"/>
                        </a:solidFill>
                        <a:miter lim="400000"/>
                      </a:lnB>
                      <a:solidFill>
                        <a:srgbClr val="DCDEE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</a:tbl>
            </a:graphicData>
          </a:graphic>
        </p:graphicFrame>
        <p:sp>
          <p:nvSpPr>
            <p:cNvPr id="584" name="线条"/>
            <p:cNvSpPr/>
            <p:nvPr/>
          </p:nvSpPr>
          <p:spPr>
            <a:xfrm flipV="1">
              <a:off x="206443" y="261359"/>
              <a:ext cx="1" cy="50139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 algn="ctr" defTabSz="219075" hangingPunct="0">
                <a:defRPr sz="3200"/>
              </a:pPr>
              <a:endParaRPr sz="1200" kern="0">
                <a:solidFill>
                  <a:srgbClr val="000000"/>
                </a:solidFill>
                <a:latin typeface="Helvetica Light"/>
                <a:sym typeface="Helvetica Light"/>
              </a:endParaRPr>
            </a:p>
          </p:txBody>
        </p:sp>
        <p:sp>
          <p:nvSpPr>
            <p:cNvPr id="585" name="线条"/>
            <p:cNvSpPr/>
            <p:nvPr/>
          </p:nvSpPr>
          <p:spPr>
            <a:xfrm flipV="1">
              <a:off x="456474" y="261359"/>
              <a:ext cx="1" cy="79221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 algn="ctr" defTabSz="219075" hangingPunct="0">
                <a:defRPr sz="3200"/>
              </a:pPr>
              <a:endParaRPr sz="1200" kern="0">
                <a:solidFill>
                  <a:srgbClr val="000000"/>
                </a:solidFill>
                <a:latin typeface="Helvetica Light"/>
                <a:sym typeface="Helvetica Light"/>
              </a:endParaRPr>
            </a:p>
          </p:txBody>
        </p:sp>
        <p:sp>
          <p:nvSpPr>
            <p:cNvPr id="586" name="线条"/>
            <p:cNvSpPr/>
            <p:nvPr/>
          </p:nvSpPr>
          <p:spPr>
            <a:xfrm flipV="1">
              <a:off x="729468" y="261359"/>
              <a:ext cx="1" cy="112656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 algn="ctr" defTabSz="219075" hangingPunct="0">
                <a:defRPr sz="3200"/>
              </a:pPr>
              <a:endParaRPr sz="1200" kern="0">
                <a:solidFill>
                  <a:srgbClr val="000000"/>
                </a:solidFill>
                <a:latin typeface="Helvetica Light"/>
                <a:sym typeface="Helvetica Light"/>
              </a:endParaRPr>
            </a:p>
          </p:txBody>
        </p:sp>
        <p:sp>
          <p:nvSpPr>
            <p:cNvPr id="587" name="线条"/>
            <p:cNvSpPr/>
            <p:nvPr/>
          </p:nvSpPr>
          <p:spPr>
            <a:xfrm flipV="1">
              <a:off x="979499" y="261359"/>
              <a:ext cx="1" cy="141143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 algn="ctr" defTabSz="219075" hangingPunct="0">
                <a:defRPr sz="3200"/>
              </a:pPr>
              <a:endParaRPr sz="1200" kern="0">
                <a:solidFill>
                  <a:srgbClr val="000000"/>
                </a:solidFill>
                <a:latin typeface="Helvetica Light"/>
                <a:sym typeface="Helvetica Light"/>
              </a:endParaRPr>
            </a:p>
          </p:txBody>
        </p:sp>
        <p:sp>
          <p:nvSpPr>
            <p:cNvPr id="588" name="线条"/>
            <p:cNvSpPr/>
            <p:nvPr/>
          </p:nvSpPr>
          <p:spPr>
            <a:xfrm flipV="1">
              <a:off x="1252493" y="261359"/>
              <a:ext cx="1" cy="176471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 algn="ctr" defTabSz="219075" hangingPunct="0">
                <a:defRPr sz="3200"/>
              </a:pPr>
              <a:endParaRPr sz="1200" kern="0">
                <a:solidFill>
                  <a:srgbClr val="000000"/>
                </a:solidFill>
                <a:latin typeface="Helvetica Light"/>
                <a:sym typeface="Helvetica Light"/>
              </a:endParaRPr>
            </a:p>
          </p:txBody>
        </p:sp>
        <p:sp>
          <p:nvSpPr>
            <p:cNvPr id="589" name="线条"/>
            <p:cNvSpPr/>
            <p:nvPr/>
          </p:nvSpPr>
          <p:spPr>
            <a:xfrm flipV="1">
              <a:off x="1502525" y="261359"/>
              <a:ext cx="1" cy="211143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 algn="ctr" defTabSz="219075" hangingPunct="0">
                <a:defRPr sz="3200"/>
              </a:pPr>
              <a:endParaRPr sz="1200" kern="0">
                <a:solidFill>
                  <a:srgbClr val="000000"/>
                </a:solidFill>
                <a:latin typeface="Helvetica Light"/>
                <a:sym typeface="Helvetica Light"/>
              </a:endParaRPr>
            </a:p>
          </p:txBody>
        </p:sp>
        <p:sp>
          <p:nvSpPr>
            <p:cNvPr id="590" name="矩形"/>
            <p:cNvSpPr/>
            <p:nvPr/>
          </p:nvSpPr>
          <p:spPr>
            <a:xfrm>
              <a:off x="53577" y="0"/>
              <a:ext cx="1601814" cy="446485"/>
            </a:xfrm>
            <a:prstGeom prst="rect">
              <a:avLst/>
            </a:prstGeom>
            <a:solidFill>
              <a:srgbClr val="A6AAA9"/>
            </a:solidFill>
            <a:ln w="63500" cap="flat">
              <a:solidFill>
                <a:srgbClr val="000000"/>
              </a:solidFill>
              <a:prstDash val="solid"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26789" tIns="26789" rIns="26789" bIns="26789" numCol="1" anchor="ctr">
              <a:noAutofit/>
            </a:bodyPr>
            <a:lstStyle/>
            <a:p>
              <a:pPr algn="ctr" defTabSz="219075" hangingPunct="0">
                <a:defRPr sz="3200">
                  <a:solidFill>
                    <a:srgbClr val="FFFFFF"/>
                  </a:solidFill>
                </a:defRPr>
              </a:pPr>
              <a:endParaRPr sz="1200" kern="0">
                <a:solidFill>
                  <a:srgbClr val="FFFFFF"/>
                </a:solidFill>
                <a:latin typeface="Helvetica Light"/>
                <a:sym typeface="Helvetica Light"/>
              </a:endParaRPr>
            </a:p>
          </p:txBody>
        </p:sp>
      </p:grpSp>
      <p:sp>
        <p:nvSpPr>
          <p:cNvPr id="592" name="矩形"/>
          <p:cNvSpPr/>
          <p:nvPr/>
        </p:nvSpPr>
        <p:spPr>
          <a:xfrm>
            <a:off x="2337859" y="3017152"/>
            <a:ext cx="706549" cy="344735"/>
          </a:xfrm>
          <a:prstGeom prst="rect">
            <a:avLst/>
          </a:prstGeom>
          <a:solidFill>
            <a:srgbClr val="A6AAA9"/>
          </a:solidFill>
          <a:ln w="63500">
            <a:solidFill>
              <a:srgbClr val="000000"/>
            </a:solidFill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</p:spPr>
        <p:txBody>
          <a:bodyPr lIns="26789" tIns="26789" rIns="26789" bIns="26789" anchor="ctr"/>
          <a:lstStyle/>
          <a:p>
            <a:pPr algn="ctr" defTabSz="219075" hangingPunct="0">
              <a:defRPr sz="3200">
                <a:solidFill>
                  <a:srgbClr val="FFFFFF"/>
                </a:solidFill>
              </a:defRPr>
            </a:pPr>
            <a:endParaRPr sz="1200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593" name="矩形"/>
          <p:cNvSpPr/>
          <p:nvPr/>
        </p:nvSpPr>
        <p:spPr>
          <a:xfrm>
            <a:off x="4374459" y="3017152"/>
            <a:ext cx="706549" cy="344735"/>
          </a:xfrm>
          <a:prstGeom prst="rect">
            <a:avLst/>
          </a:prstGeom>
          <a:solidFill>
            <a:srgbClr val="A6AAA9"/>
          </a:solidFill>
          <a:ln w="63500">
            <a:solidFill>
              <a:srgbClr val="000000"/>
            </a:solidFill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</p:spPr>
        <p:txBody>
          <a:bodyPr lIns="26789" tIns="26789" rIns="26789" bIns="26789" anchor="ctr"/>
          <a:lstStyle/>
          <a:p>
            <a:pPr algn="ctr" defTabSz="219075" hangingPunct="0">
              <a:defRPr sz="3200">
                <a:solidFill>
                  <a:srgbClr val="FFFFFF"/>
                </a:solidFill>
              </a:defRPr>
            </a:pPr>
            <a:endParaRPr sz="1200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594" name="矩形"/>
          <p:cNvSpPr/>
          <p:nvPr/>
        </p:nvSpPr>
        <p:spPr>
          <a:xfrm>
            <a:off x="5458587" y="3017152"/>
            <a:ext cx="706549" cy="344735"/>
          </a:xfrm>
          <a:prstGeom prst="rect">
            <a:avLst/>
          </a:prstGeom>
          <a:solidFill>
            <a:srgbClr val="A6AAA9"/>
          </a:solidFill>
          <a:ln w="63500">
            <a:solidFill>
              <a:srgbClr val="000000"/>
            </a:solidFill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</p:spPr>
        <p:txBody>
          <a:bodyPr lIns="26789" tIns="26789" rIns="26789" bIns="26789" anchor="ctr"/>
          <a:lstStyle/>
          <a:p>
            <a:pPr algn="ctr" defTabSz="219075" hangingPunct="0">
              <a:defRPr sz="3200">
                <a:solidFill>
                  <a:srgbClr val="FFFFFF"/>
                </a:solidFill>
              </a:defRPr>
            </a:pPr>
            <a:endParaRPr sz="1200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595" name="矩形"/>
          <p:cNvSpPr/>
          <p:nvPr/>
        </p:nvSpPr>
        <p:spPr>
          <a:xfrm>
            <a:off x="2618241" y="1811163"/>
            <a:ext cx="772033" cy="419460"/>
          </a:xfrm>
          <a:prstGeom prst="rect">
            <a:avLst/>
          </a:prstGeom>
          <a:solidFill>
            <a:srgbClr val="A6AAA9"/>
          </a:solidFill>
          <a:ln w="63500">
            <a:solidFill>
              <a:srgbClr val="000000"/>
            </a:solidFill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</p:spPr>
        <p:txBody>
          <a:bodyPr lIns="26789" tIns="26789" rIns="26789" bIns="26789" anchor="ctr"/>
          <a:lstStyle/>
          <a:p>
            <a:pPr algn="ctr" defTabSz="219075" hangingPunct="0">
              <a:defRPr sz="92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450" b="1" kern="0">
              <a:solidFill>
                <a:srgbClr val="FFFFFF"/>
              </a:solidFill>
              <a:latin typeface="Helvetica"/>
              <a:cs typeface="Helvetica"/>
              <a:sym typeface="Helvetica"/>
            </a:endParaRPr>
          </a:p>
        </p:txBody>
      </p:sp>
      <p:sp>
        <p:nvSpPr>
          <p:cNvPr id="596" name="矩形"/>
          <p:cNvSpPr/>
          <p:nvPr/>
        </p:nvSpPr>
        <p:spPr>
          <a:xfrm>
            <a:off x="3841656" y="1811163"/>
            <a:ext cx="772032" cy="419460"/>
          </a:xfrm>
          <a:prstGeom prst="rect">
            <a:avLst/>
          </a:prstGeom>
          <a:solidFill>
            <a:srgbClr val="A6AAA9"/>
          </a:solidFill>
          <a:ln w="63500">
            <a:solidFill>
              <a:srgbClr val="000000"/>
            </a:solidFill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</p:spPr>
        <p:txBody>
          <a:bodyPr lIns="26789" tIns="26789" rIns="26789" bIns="26789" anchor="ctr"/>
          <a:lstStyle/>
          <a:p>
            <a:pPr algn="ctr" defTabSz="219075" hangingPunct="0">
              <a:defRPr sz="92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450" b="1" kern="0">
              <a:solidFill>
                <a:srgbClr val="FFFFFF"/>
              </a:solidFill>
              <a:latin typeface="Helvetica"/>
              <a:cs typeface="Helvetica"/>
              <a:sym typeface="Helvetica"/>
            </a:endParaRPr>
          </a:p>
        </p:txBody>
      </p:sp>
      <p:sp>
        <p:nvSpPr>
          <p:cNvPr id="597" name="形状"/>
          <p:cNvSpPr/>
          <p:nvPr/>
        </p:nvSpPr>
        <p:spPr>
          <a:xfrm>
            <a:off x="378419" y="4124993"/>
            <a:ext cx="2524085" cy="13427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08" h="19010" extrusionOk="0">
                <a:moveTo>
                  <a:pt x="10961" y="75"/>
                </a:moveTo>
                <a:cubicBezTo>
                  <a:pt x="6780" y="379"/>
                  <a:pt x="2267" y="1680"/>
                  <a:pt x="501" y="7866"/>
                </a:cubicBezTo>
                <a:cubicBezTo>
                  <a:pt x="-160" y="10184"/>
                  <a:pt x="-225" y="12932"/>
                  <a:pt x="659" y="15002"/>
                </a:cubicBezTo>
                <a:cubicBezTo>
                  <a:pt x="2422" y="19130"/>
                  <a:pt x="5870" y="17564"/>
                  <a:pt x="8701" y="17689"/>
                </a:cubicBezTo>
                <a:cubicBezTo>
                  <a:pt x="12793" y="17870"/>
                  <a:pt x="17376" y="21466"/>
                  <a:pt x="20162" y="15965"/>
                </a:cubicBezTo>
                <a:cubicBezTo>
                  <a:pt x="21090" y="14134"/>
                  <a:pt x="21375" y="11650"/>
                  <a:pt x="21118" y="9277"/>
                </a:cubicBezTo>
                <a:cubicBezTo>
                  <a:pt x="20731" y="5712"/>
                  <a:pt x="19226" y="2798"/>
                  <a:pt x="17212" y="1308"/>
                </a:cubicBezTo>
                <a:cubicBezTo>
                  <a:pt x="15262" y="-134"/>
                  <a:pt x="13085" y="-79"/>
                  <a:pt x="10961" y="75"/>
                </a:cubicBezTo>
                <a:close/>
              </a:path>
            </a:pathLst>
          </a:custGeom>
          <a:solidFill>
            <a:srgbClr val="EE6E12">
              <a:alpha val="50000"/>
            </a:srgbClr>
          </a:solidFill>
          <a:ln w="50800">
            <a:solidFill>
              <a:srgbClr val="000000">
                <a:alpha val="50000"/>
              </a:srgbClr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598" name="形状"/>
          <p:cNvSpPr/>
          <p:nvPr/>
        </p:nvSpPr>
        <p:spPr>
          <a:xfrm>
            <a:off x="4314197" y="4085433"/>
            <a:ext cx="908488" cy="13427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08" h="19010" extrusionOk="0">
                <a:moveTo>
                  <a:pt x="10961" y="75"/>
                </a:moveTo>
                <a:cubicBezTo>
                  <a:pt x="6780" y="379"/>
                  <a:pt x="2267" y="1680"/>
                  <a:pt x="501" y="7866"/>
                </a:cubicBezTo>
                <a:cubicBezTo>
                  <a:pt x="-160" y="10184"/>
                  <a:pt x="-225" y="12932"/>
                  <a:pt x="659" y="15002"/>
                </a:cubicBezTo>
                <a:cubicBezTo>
                  <a:pt x="2422" y="19130"/>
                  <a:pt x="5870" y="17564"/>
                  <a:pt x="8701" y="17689"/>
                </a:cubicBezTo>
                <a:cubicBezTo>
                  <a:pt x="12793" y="17870"/>
                  <a:pt x="17376" y="21466"/>
                  <a:pt x="20162" y="15965"/>
                </a:cubicBezTo>
                <a:cubicBezTo>
                  <a:pt x="21090" y="14134"/>
                  <a:pt x="21375" y="11650"/>
                  <a:pt x="21118" y="9277"/>
                </a:cubicBezTo>
                <a:cubicBezTo>
                  <a:pt x="20731" y="5712"/>
                  <a:pt x="19226" y="2798"/>
                  <a:pt x="17212" y="1308"/>
                </a:cubicBezTo>
                <a:cubicBezTo>
                  <a:pt x="15262" y="-134"/>
                  <a:pt x="13085" y="-79"/>
                  <a:pt x="10961" y="75"/>
                </a:cubicBezTo>
                <a:close/>
              </a:path>
            </a:pathLst>
          </a:custGeom>
          <a:solidFill>
            <a:srgbClr val="0433FF">
              <a:alpha val="50000"/>
            </a:srgbClr>
          </a:solidFill>
          <a:ln w="50800">
            <a:solidFill>
              <a:srgbClr val="000000">
                <a:alpha val="50000"/>
              </a:srgbClr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599" name="形状"/>
          <p:cNvSpPr/>
          <p:nvPr/>
        </p:nvSpPr>
        <p:spPr>
          <a:xfrm>
            <a:off x="2871236" y="4768970"/>
            <a:ext cx="773075" cy="5109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7" h="20970" extrusionOk="0">
                <a:moveTo>
                  <a:pt x="11518" y="18"/>
                </a:moveTo>
                <a:cubicBezTo>
                  <a:pt x="7991" y="85"/>
                  <a:pt x="4236" y="320"/>
                  <a:pt x="1704" y="4961"/>
                </a:cubicBezTo>
                <a:cubicBezTo>
                  <a:pt x="-538" y="9071"/>
                  <a:pt x="-633" y="15163"/>
                  <a:pt x="1806" y="18626"/>
                </a:cubicBezTo>
                <a:cubicBezTo>
                  <a:pt x="3715" y="21337"/>
                  <a:pt x="6245" y="20851"/>
                  <a:pt x="8635" y="20876"/>
                </a:cubicBezTo>
                <a:cubicBezTo>
                  <a:pt x="11128" y="20903"/>
                  <a:pt x="13709" y="21450"/>
                  <a:pt x="15951" y="19560"/>
                </a:cubicBezTo>
                <a:cubicBezTo>
                  <a:pt x="20564" y="15672"/>
                  <a:pt x="20967" y="5465"/>
                  <a:pt x="16751" y="1401"/>
                </a:cubicBezTo>
                <a:cubicBezTo>
                  <a:pt x="15142" y="-150"/>
                  <a:pt x="13300" y="-16"/>
                  <a:pt x="11518" y="18"/>
                </a:cubicBezTo>
                <a:close/>
              </a:path>
            </a:pathLst>
          </a:custGeom>
          <a:solidFill>
            <a:srgbClr val="008E00">
              <a:alpha val="50000"/>
            </a:srgbClr>
          </a:solidFill>
          <a:ln w="50800">
            <a:solidFill>
              <a:srgbClr val="000000">
                <a:alpha val="50000"/>
              </a:srgbClr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600" name="形状"/>
          <p:cNvSpPr/>
          <p:nvPr/>
        </p:nvSpPr>
        <p:spPr>
          <a:xfrm>
            <a:off x="5217380" y="4255712"/>
            <a:ext cx="1516815" cy="10812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7" h="20970" extrusionOk="0">
                <a:moveTo>
                  <a:pt x="11518" y="18"/>
                </a:moveTo>
                <a:cubicBezTo>
                  <a:pt x="7991" y="85"/>
                  <a:pt x="4236" y="320"/>
                  <a:pt x="1704" y="4961"/>
                </a:cubicBezTo>
                <a:cubicBezTo>
                  <a:pt x="-538" y="9071"/>
                  <a:pt x="-633" y="15163"/>
                  <a:pt x="1806" y="18626"/>
                </a:cubicBezTo>
                <a:cubicBezTo>
                  <a:pt x="3715" y="21337"/>
                  <a:pt x="6245" y="20851"/>
                  <a:pt x="8635" y="20876"/>
                </a:cubicBezTo>
                <a:cubicBezTo>
                  <a:pt x="11128" y="20903"/>
                  <a:pt x="13709" y="21450"/>
                  <a:pt x="15951" y="19560"/>
                </a:cubicBezTo>
                <a:cubicBezTo>
                  <a:pt x="20564" y="15672"/>
                  <a:pt x="20967" y="5465"/>
                  <a:pt x="16751" y="1401"/>
                </a:cubicBezTo>
                <a:cubicBezTo>
                  <a:pt x="15142" y="-150"/>
                  <a:pt x="13300" y="-16"/>
                  <a:pt x="11518" y="18"/>
                </a:cubicBezTo>
                <a:close/>
              </a:path>
            </a:pathLst>
          </a:custGeom>
          <a:solidFill>
            <a:srgbClr val="FFAD00">
              <a:alpha val="50000"/>
            </a:srgbClr>
          </a:solidFill>
          <a:ln w="50800">
            <a:solidFill>
              <a:srgbClr val="000000">
                <a:alpha val="50000"/>
              </a:srgbClr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601" name="IP addresses locked to topological location!"/>
          <p:cNvSpPr txBox="1"/>
          <p:nvPr/>
        </p:nvSpPr>
        <p:spPr>
          <a:xfrm>
            <a:off x="7008131" y="2986511"/>
            <a:ext cx="2013404" cy="9197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defTabSz="219075" hangingPunct="0"/>
            <a:r>
              <a:rPr sz="1875" kern="0">
                <a:solidFill>
                  <a:srgbClr val="000000"/>
                </a:solidFill>
              </a:rPr>
              <a:t>IP addresses locked to topological location!</a:t>
            </a:r>
          </a:p>
        </p:txBody>
      </p:sp>
      <p:sp>
        <p:nvSpPr>
          <p:cNvPr id="605" name="连接线"/>
          <p:cNvSpPr/>
          <p:nvPr/>
        </p:nvSpPr>
        <p:spPr>
          <a:xfrm>
            <a:off x="3330919" y="3481819"/>
            <a:ext cx="1257980" cy="7557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13" extrusionOk="0">
                <a:moveTo>
                  <a:pt x="0" y="16213"/>
                </a:moveTo>
                <a:cubicBezTo>
                  <a:pt x="3453" y="-4794"/>
                  <a:pt x="10653" y="-5387"/>
                  <a:pt x="21600" y="14435"/>
                </a:cubicBezTo>
              </a:path>
            </a:pathLst>
          </a:custGeom>
          <a:ln w="254000">
            <a:solidFill>
              <a:srgbClr val="0433FF">
                <a:alpha val="50000"/>
              </a:srgbClr>
            </a:solidFill>
            <a:miter lim="400000"/>
            <a:headEnd type="stealth"/>
          </a:ln>
        </p:spPr>
        <p:txBody>
          <a:bodyPr/>
          <a:lstStyle/>
          <a:p>
            <a:pPr algn="ctr" defTabSz="219075" hangingPunct="0"/>
            <a:endParaRPr sz="1875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603" name="10.0.6.0/24"/>
          <p:cNvSpPr txBox="1"/>
          <p:nvPr/>
        </p:nvSpPr>
        <p:spPr>
          <a:xfrm>
            <a:off x="4443727" y="4277325"/>
            <a:ext cx="631182" cy="19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>
              <a:defRPr sz="2400"/>
            </a:lvl1pPr>
          </a:lstStyle>
          <a:p>
            <a:pPr algn="ctr" defTabSz="219075" hangingPunct="0"/>
            <a:r>
              <a:rPr sz="900" kern="0">
                <a:solidFill>
                  <a:srgbClr val="000000"/>
                </a:solidFill>
                <a:latin typeface="Helvetica Light"/>
                <a:sym typeface="Helvetica Light"/>
              </a:rPr>
              <a:t>10.0.6.0/24</a:t>
            </a:r>
          </a:p>
        </p:txBody>
      </p:sp>
      <p:sp>
        <p:nvSpPr>
          <p:cNvPr id="604" name="10.0.4.0/24"/>
          <p:cNvSpPr txBox="1"/>
          <p:nvPr/>
        </p:nvSpPr>
        <p:spPr>
          <a:xfrm>
            <a:off x="2919425" y="4277748"/>
            <a:ext cx="631182" cy="19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>
              <a:defRPr sz="2400"/>
            </a:lvl1pPr>
          </a:lstStyle>
          <a:p>
            <a:pPr algn="ctr" defTabSz="219075" hangingPunct="0"/>
            <a:r>
              <a:rPr sz="900" kern="0">
                <a:solidFill>
                  <a:srgbClr val="000000"/>
                </a:solidFill>
                <a:latin typeface="Helvetica Light"/>
                <a:sym typeface="Helvetica Light"/>
              </a:rPr>
              <a:t>10.0.4.0/24</a:t>
            </a:r>
          </a:p>
        </p:txBody>
      </p:sp>
    </p:spTree>
    <p:extLst>
      <p:ext uri="{BB962C8B-B14F-4D97-AF65-F5344CB8AC3E}">
        <p14:creationId xmlns:p14="http://schemas.microsoft.com/office/powerpoint/2010/main" val="4072579071"/>
      </p:ext>
    </p:extLst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1" grpId="0" animBg="1" advAuto="0"/>
      <p:bldP spid="605" grpId="0" animBg="1" advAuto="0"/>
      <p:bldP spid="603" grpId="0" animBg="1" advAuto="0"/>
      <p:bldP spid="604" grpId="0" animBg="1" advAuto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Key Needs"/>
          <p:cNvSpPr txBox="1">
            <a:spLocks noGrp="1"/>
          </p:cNvSpPr>
          <p:nvPr>
            <p:ph type="title"/>
          </p:nvPr>
        </p:nvSpPr>
        <p:spPr>
          <a:xfrm>
            <a:off x="1337221" y="857250"/>
            <a:ext cx="6469559" cy="930920"/>
          </a:xfrm>
          <a:prstGeom prst="rect">
            <a:avLst/>
          </a:prstGeom>
        </p:spPr>
        <p:txBody>
          <a:bodyPr/>
          <a:lstStyle/>
          <a:p>
            <a:r>
              <a:rPr sz="3600" dirty="0"/>
              <a:t>Key Needs</a:t>
            </a:r>
          </a:p>
        </p:txBody>
      </p:sp>
      <p:sp>
        <p:nvSpPr>
          <p:cNvPr id="608" name="Agility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EE6E12"/>
                </a:solidFill>
              </a:defRPr>
            </a:pPr>
            <a:r>
              <a:rPr sz="2800" dirty="0"/>
              <a:t>Agility</a:t>
            </a:r>
          </a:p>
          <a:p>
            <a:r>
              <a:rPr sz="2800" dirty="0"/>
              <a:t>Location independent addressing</a:t>
            </a:r>
          </a:p>
          <a:p>
            <a:pPr lvl="1"/>
            <a:r>
              <a:rPr sz="2400" dirty="0"/>
              <a:t>Tenant’s IP addresses can be taken anywhere</a:t>
            </a:r>
          </a:p>
          <a:p>
            <a:r>
              <a:rPr sz="2800" dirty="0"/>
              <a:t>Performance uniformity</a:t>
            </a:r>
          </a:p>
          <a:p>
            <a:r>
              <a:rPr sz="2800" dirty="0"/>
              <a:t>Security</a:t>
            </a:r>
          </a:p>
          <a:p>
            <a:r>
              <a:rPr sz="2800" dirty="0"/>
              <a:t>Network semantics</a:t>
            </a:r>
          </a:p>
        </p:txBody>
      </p:sp>
    </p:spTree>
    <p:extLst>
      <p:ext uri="{BB962C8B-B14F-4D97-AF65-F5344CB8AC3E}">
        <p14:creationId xmlns:p14="http://schemas.microsoft.com/office/powerpoint/2010/main" val="1976638284"/>
      </p:ext>
    </p:extLst>
  </p:cSld>
  <p:clrMapOvr>
    <a:masterClrMapping/>
  </p:clrMapOvr>
  <p:transition spd="slow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Lack of Agility in Traditional DCs"/>
          <p:cNvSpPr txBox="1">
            <a:spLocks noGrp="1"/>
          </p:cNvSpPr>
          <p:nvPr>
            <p:ph type="title"/>
          </p:nvPr>
        </p:nvSpPr>
        <p:spPr>
          <a:xfrm>
            <a:off x="1337221" y="857250"/>
            <a:ext cx="6469559" cy="930920"/>
          </a:xfrm>
          <a:prstGeom prst="rect">
            <a:avLst/>
          </a:prstGeom>
        </p:spPr>
        <p:txBody>
          <a:bodyPr/>
          <a:lstStyle/>
          <a:p>
            <a:r>
              <a:t>Lack of Agility in Traditional DCs</a:t>
            </a:r>
          </a:p>
        </p:txBody>
      </p:sp>
      <p:sp>
        <p:nvSpPr>
          <p:cNvPr id="611" name="线条"/>
          <p:cNvSpPr/>
          <p:nvPr/>
        </p:nvSpPr>
        <p:spPr>
          <a:xfrm flipH="1">
            <a:off x="2705161" y="2176961"/>
            <a:ext cx="1711401" cy="981542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612" name="线条"/>
          <p:cNvSpPr/>
          <p:nvPr/>
        </p:nvSpPr>
        <p:spPr>
          <a:xfrm flipH="1">
            <a:off x="1633648" y="2120247"/>
            <a:ext cx="2588291" cy="1103779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613" name="线条"/>
          <p:cNvSpPr/>
          <p:nvPr/>
        </p:nvSpPr>
        <p:spPr>
          <a:xfrm flipH="1">
            <a:off x="4935482" y="3257046"/>
            <a:ext cx="768174" cy="1062146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614" name="线条"/>
          <p:cNvSpPr/>
          <p:nvPr/>
        </p:nvSpPr>
        <p:spPr>
          <a:xfrm flipH="1">
            <a:off x="4071490" y="3257046"/>
            <a:ext cx="1496726" cy="1071743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615" name="线条"/>
          <p:cNvSpPr/>
          <p:nvPr/>
        </p:nvSpPr>
        <p:spPr>
          <a:xfrm flipH="1">
            <a:off x="5642730" y="3190073"/>
            <a:ext cx="127898" cy="1128607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616" name="线条"/>
          <p:cNvSpPr/>
          <p:nvPr/>
        </p:nvSpPr>
        <p:spPr>
          <a:xfrm>
            <a:off x="5784966" y="3245101"/>
            <a:ext cx="608970" cy="1061346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617" name="线条"/>
          <p:cNvSpPr/>
          <p:nvPr/>
        </p:nvSpPr>
        <p:spPr>
          <a:xfrm flipH="1">
            <a:off x="1855339" y="3257145"/>
            <a:ext cx="768174" cy="1062147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618" name="线条"/>
          <p:cNvSpPr/>
          <p:nvPr/>
        </p:nvSpPr>
        <p:spPr>
          <a:xfrm flipH="1">
            <a:off x="991348" y="3257146"/>
            <a:ext cx="1496726" cy="1071743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619" name="线条"/>
          <p:cNvSpPr/>
          <p:nvPr/>
        </p:nvSpPr>
        <p:spPr>
          <a:xfrm flipH="1">
            <a:off x="2562588" y="3190173"/>
            <a:ext cx="127898" cy="1128607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620" name="线条"/>
          <p:cNvSpPr/>
          <p:nvPr/>
        </p:nvSpPr>
        <p:spPr>
          <a:xfrm>
            <a:off x="2704823" y="3245201"/>
            <a:ext cx="608971" cy="1061346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621" name="线条"/>
          <p:cNvSpPr/>
          <p:nvPr/>
        </p:nvSpPr>
        <p:spPr>
          <a:xfrm>
            <a:off x="2971814" y="2180113"/>
            <a:ext cx="1711402" cy="981542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622" name="线条"/>
          <p:cNvSpPr/>
          <p:nvPr/>
        </p:nvSpPr>
        <p:spPr>
          <a:xfrm>
            <a:off x="3116230" y="2123398"/>
            <a:ext cx="2638498" cy="110378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623" name="线条"/>
          <p:cNvSpPr/>
          <p:nvPr/>
        </p:nvSpPr>
        <p:spPr>
          <a:xfrm>
            <a:off x="4650741" y="3260397"/>
            <a:ext cx="768174" cy="1062147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624" name="线条"/>
          <p:cNvSpPr/>
          <p:nvPr/>
        </p:nvSpPr>
        <p:spPr>
          <a:xfrm>
            <a:off x="4786181" y="3260397"/>
            <a:ext cx="1496726" cy="1071743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625" name="线条"/>
          <p:cNvSpPr/>
          <p:nvPr/>
        </p:nvSpPr>
        <p:spPr>
          <a:xfrm>
            <a:off x="4583769" y="3193424"/>
            <a:ext cx="127898" cy="1128607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626" name="线条"/>
          <p:cNvSpPr/>
          <p:nvPr/>
        </p:nvSpPr>
        <p:spPr>
          <a:xfrm flipH="1">
            <a:off x="3960461" y="3248452"/>
            <a:ext cx="608970" cy="1061346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627" name="线条"/>
          <p:cNvSpPr/>
          <p:nvPr/>
        </p:nvSpPr>
        <p:spPr>
          <a:xfrm>
            <a:off x="1570599" y="3260496"/>
            <a:ext cx="768174" cy="1062147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628" name="线条"/>
          <p:cNvSpPr/>
          <p:nvPr/>
        </p:nvSpPr>
        <p:spPr>
          <a:xfrm>
            <a:off x="1706038" y="3260497"/>
            <a:ext cx="1496726" cy="1071743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629" name="线条"/>
          <p:cNvSpPr/>
          <p:nvPr/>
        </p:nvSpPr>
        <p:spPr>
          <a:xfrm>
            <a:off x="1503626" y="3193524"/>
            <a:ext cx="127898" cy="1128607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630" name="线条"/>
          <p:cNvSpPr/>
          <p:nvPr/>
        </p:nvSpPr>
        <p:spPr>
          <a:xfrm flipH="1">
            <a:off x="880319" y="3248552"/>
            <a:ext cx="608970" cy="1061346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631" name="线条"/>
          <p:cNvSpPr/>
          <p:nvPr/>
        </p:nvSpPr>
        <p:spPr>
          <a:xfrm flipH="1">
            <a:off x="2584010" y="2112615"/>
            <a:ext cx="305051" cy="1058085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632" name="线条"/>
          <p:cNvSpPr/>
          <p:nvPr/>
        </p:nvSpPr>
        <p:spPr>
          <a:xfrm flipH="1">
            <a:off x="1570599" y="2190371"/>
            <a:ext cx="1182068" cy="969834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633" name="矩形"/>
          <p:cNvSpPr/>
          <p:nvPr/>
        </p:nvSpPr>
        <p:spPr>
          <a:xfrm>
            <a:off x="1253731" y="3017152"/>
            <a:ext cx="706549" cy="344735"/>
          </a:xfrm>
          <a:prstGeom prst="rect">
            <a:avLst/>
          </a:prstGeom>
          <a:solidFill>
            <a:srgbClr val="A6AAA9"/>
          </a:solidFill>
          <a:ln w="63500">
            <a:solidFill>
              <a:srgbClr val="000000"/>
            </a:solidFill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</p:spPr>
        <p:txBody>
          <a:bodyPr lIns="26789" tIns="26789" rIns="26789" bIns="26789" anchor="ctr"/>
          <a:lstStyle/>
          <a:p>
            <a:pPr algn="ctr" defTabSz="219075" hangingPunct="0">
              <a:defRPr sz="3200">
                <a:solidFill>
                  <a:srgbClr val="FFFFFF"/>
                </a:solidFill>
              </a:defRPr>
            </a:pPr>
            <a:endParaRPr sz="1200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graphicFrame>
        <p:nvGraphicFramePr>
          <p:cNvPr id="634" name="表格"/>
          <p:cNvGraphicFramePr/>
          <p:nvPr/>
        </p:nvGraphicFramePr>
        <p:xfrm>
          <a:off x="634850" y="4514863"/>
          <a:ext cx="620771" cy="1965960"/>
        </p:xfrm>
        <a:graphic>
          <a:graphicData uri="http://schemas.openxmlformats.org/drawingml/2006/table">
            <a:tbl>
              <a:tblPr firstRow="1"/>
              <a:tblGrid>
                <a:gridCol w="6207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 b="0">
                          <a:effectLst>
                            <a:outerShdw blurRad="25400" dist="25400" dir="5400000" rotWithShape="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35" name="线条"/>
          <p:cNvSpPr/>
          <p:nvPr/>
        </p:nvSpPr>
        <p:spPr>
          <a:xfrm flipV="1">
            <a:off x="692175" y="4388342"/>
            <a:ext cx="0" cy="18802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636" name="线条"/>
          <p:cNvSpPr/>
          <p:nvPr/>
        </p:nvSpPr>
        <p:spPr>
          <a:xfrm flipV="1">
            <a:off x="785937" y="4388342"/>
            <a:ext cx="0" cy="29708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637" name="线条"/>
          <p:cNvSpPr/>
          <p:nvPr/>
        </p:nvSpPr>
        <p:spPr>
          <a:xfrm flipV="1">
            <a:off x="888309" y="4388342"/>
            <a:ext cx="0" cy="42246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638" name="线条"/>
          <p:cNvSpPr/>
          <p:nvPr/>
        </p:nvSpPr>
        <p:spPr>
          <a:xfrm flipV="1">
            <a:off x="982071" y="4388342"/>
            <a:ext cx="0" cy="52928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639" name="线条"/>
          <p:cNvSpPr/>
          <p:nvPr/>
        </p:nvSpPr>
        <p:spPr>
          <a:xfrm flipV="1">
            <a:off x="1084444" y="4388343"/>
            <a:ext cx="0" cy="66176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640" name="线条"/>
          <p:cNvSpPr/>
          <p:nvPr/>
        </p:nvSpPr>
        <p:spPr>
          <a:xfrm flipV="1">
            <a:off x="1178205" y="4388342"/>
            <a:ext cx="0" cy="79178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641" name="矩形"/>
          <p:cNvSpPr/>
          <p:nvPr/>
        </p:nvSpPr>
        <p:spPr>
          <a:xfrm>
            <a:off x="634850" y="4290332"/>
            <a:ext cx="600680" cy="167432"/>
          </a:xfrm>
          <a:prstGeom prst="rect">
            <a:avLst/>
          </a:prstGeom>
          <a:solidFill>
            <a:srgbClr val="A6AAA9"/>
          </a:solidFill>
          <a:ln w="63500">
            <a:solidFill>
              <a:srgbClr val="000000"/>
            </a:solidFill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</p:spPr>
        <p:txBody>
          <a:bodyPr lIns="26789" tIns="26789" rIns="26789" bIns="26789" anchor="ctr"/>
          <a:lstStyle/>
          <a:p>
            <a:pPr algn="ctr" defTabSz="219075" hangingPunct="0">
              <a:defRPr sz="3200">
                <a:solidFill>
                  <a:srgbClr val="FFFFFF"/>
                </a:solidFill>
              </a:defRPr>
            </a:pPr>
            <a:endParaRPr sz="1200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graphicFrame>
        <p:nvGraphicFramePr>
          <p:cNvPr id="642" name="表格"/>
          <p:cNvGraphicFramePr/>
          <p:nvPr/>
        </p:nvGraphicFramePr>
        <p:xfrm>
          <a:off x="1401499" y="4514863"/>
          <a:ext cx="620771" cy="1965960"/>
        </p:xfrm>
        <a:graphic>
          <a:graphicData uri="http://schemas.openxmlformats.org/drawingml/2006/table">
            <a:tbl>
              <a:tblPr firstRow="1"/>
              <a:tblGrid>
                <a:gridCol w="6207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 b="0">
                          <a:effectLst>
                            <a:outerShdw blurRad="25400" dist="25400" dir="5400000" rotWithShape="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43" name="线条"/>
          <p:cNvSpPr/>
          <p:nvPr/>
        </p:nvSpPr>
        <p:spPr>
          <a:xfrm flipV="1">
            <a:off x="1458824" y="4388342"/>
            <a:ext cx="0" cy="18802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644" name="线条"/>
          <p:cNvSpPr/>
          <p:nvPr/>
        </p:nvSpPr>
        <p:spPr>
          <a:xfrm flipV="1">
            <a:off x="1552586" y="4388342"/>
            <a:ext cx="0" cy="29708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645" name="线条"/>
          <p:cNvSpPr/>
          <p:nvPr/>
        </p:nvSpPr>
        <p:spPr>
          <a:xfrm flipV="1">
            <a:off x="1654959" y="4388342"/>
            <a:ext cx="0" cy="42246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646" name="线条"/>
          <p:cNvSpPr/>
          <p:nvPr/>
        </p:nvSpPr>
        <p:spPr>
          <a:xfrm flipV="1">
            <a:off x="1748720" y="4388342"/>
            <a:ext cx="0" cy="52928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647" name="线条"/>
          <p:cNvSpPr/>
          <p:nvPr/>
        </p:nvSpPr>
        <p:spPr>
          <a:xfrm flipV="1">
            <a:off x="1851093" y="4388343"/>
            <a:ext cx="0" cy="66176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648" name="线条"/>
          <p:cNvSpPr/>
          <p:nvPr/>
        </p:nvSpPr>
        <p:spPr>
          <a:xfrm flipV="1">
            <a:off x="1944855" y="4388342"/>
            <a:ext cx="0" cy="79178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649" name="矩形"/>
          <p:cNvSpPr/>
          <p:nvPr/>
        </p:nvSpPr>
        <p:spPr>
          <a:xfrm>
            <a:off x="1401499" y="4290332"/>
            <a:ext cx="600680" cy="167432"/>
          </a:xfrm>
          <a:prstGeom prst="rect">
            <a:avLst/>
          </a:prstGeom>
          <a:solidFill>
            <a:srgbClr val="A6AAA9"/>
          </a:solidFill>
          <a:ln w="63500">
            <a:solidFill>
              <a:srgbClr val="000000"/>
            </a:solidFill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</p:spPr>
        <p:txBody>
          <a:bodyPr lIns="26789" tIns="26789" rIns="26789" bIns="26789" anchor="ctr"/>
          <a:lstStyle/>
          <a:p>
            <a:pPr algn="ctr" defTabSz="219075" hangingPunct="0">
              <a:defRPr sz="3200">
                <a:solidFill>
                  <a:srgbClr val="FFFFFF"/>
                </a:solidFill>
              </a:defRPr>
            </a:pPr>
            <a:endParaRPr sz="1200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graphicFrame>
        <p:nvGraphicFramePr>
          <p:cNvPr id="650" name="表格"/>
          <p:cNvGraphicFramePr/>
          <p:nvPr/>
        </p:nvGraphicFramePr>
        <p:xfrm>
          <a:off x="2168149" y="4514863"/>
          <a:ext cx="620771" cy="1965960"/>
        </p:xfrm>
        <a:graphic>
          <a:graphicData uri="http://schemas.openxmlformats.org/drawingml/2006/table">
            <a:tbl>
              <a:tblPr firstRow="1"/>
              <a:tblGrid>
                <a:gridCol w="6207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 b="0">
                          <a:effectLst>
                            <a:outerShdw blurRad="25400" dist="25400" dir="5400000" rotWithShape="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51" name="线条"/>
          <p:cNvSpPr/>
          <p:nvPr/>
        </p:nvSpPr>
        <p:spPr>
          <a:xfrm flipV="1">
            <a:off x="2225474" y="4388342"/>
            <a:ext cx="0" cy="18802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652" name="线条"/>
          <p:cNvSpPr/>
          <p:nvPr/>
        </p:nvSpPr>
        <p:spPr>
          <a:xfrm flipV="1">
            <a:off x="2319236" y="4388342"/>
            <a:ext cx="0" cy="29708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653" name="线条"/>
          <p:cNvSpPr/>
          <p:nvPr/>
        </p:nvSpPr>
        <p:spPr>
          <a:xfrm flipV="1">
            <a:off x="2421608" y="4388342"/>
            <a:ext cx="0" cy="42246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654" name="线条"/>
          <p:cNvSpPr/>
          <p:nvPr/>
        </p:nvSpPr>
        <p:spPr>
          <a:xfrm flipV="1">
            <a:off x="2515370" y="4388342"/>
            <a:ext cx="0" cy="52928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655" name="线条"/>
          <p:cNvSpPr/>
          <p:nvPr/>
        </p:nvSpPr>
        <p:spPr>
          <a:xfrm flipV="1">
            <a:off x="2617743" y="4388343"/>
            <a:ext cx="0" cy="66176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656" name="线条"/>
          <p:cNvSpPr/>
          <p:nvPr/>
        </p:nvSpPr>
        <p:spPr>
          <a:xfrm flipV="1">
            <a:off x="2711505" y="4388342"/>
            <a:ext cx="0" cy="79178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657" name="矩形"/>
          <p:cNvSpPr/>
          <p:nvPr/>
        </p:nvSpPr>
        <p:spPr>
          <a:xfrm>
            <a:off x="2168149" y="4290332"/>
            <a:ext cx="600680" cy="167432"/>
          </a:xfrm>
          <a:prstGeom prst="rect">
            <a:avLst/>
          </a:prstGeom>
          <a:solidFill>
            <a:srgbClr val="A6AAA9"/>
          </a:solidFill>
          <a:ln w="63500">
            <a:solidFill>
              <a:srgbClr val="000000"/>
            </a:solidFill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</p:spPr>
        <p:txBody>
          <a:bodyPr lIns="26789" tIns="26789" rIns="26789" bIns="26789" anchor="ctr"/>
          <a:lstStyle/>
          <a:p>
            <a:pPr algn="ctr" defTabSz="219075" hangingPunct="0">
              <a:defRPr sz="3200">
                <a:solidFill>
                  <a:srgbClr val="FFFFFF"/>
                </a:solidFill>
              </a:defRPr>
            </a:pPr>
            <a:endParaRPr sz="1200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graphicFrame>
        <p:nvGraphicFramePr>
          <p:cNvPr id="658" name="表格"/>
          <p:cNvGraphicFramePr/>
          <p:nvPr/>
        </p:nvGraphicFramePr>
        <p:xfrm>
          <a:off x="2934799" y="4514863"/>
          <a:ext cx="620771" cy="1965960"/>
        </p:xfrm>
        <a:graphic>
          <a:graphicData uri="http://schemas.openxmlformats.org/drawingml/2006/table">
            <a:tbl>
              <a:tblPr firstRow="1"/>
              <a:tblGrid>
                <a:gridCol w="6207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 b="0">
                          <a:effectLst>
                            <a:outerShdw blurRad="25400" dist="25400" dir="5400000" rotWithShape="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59" name="线条"/>
          <p:cNvSpPr/>
          <p:nvPr/>
        </p:nvSpPr>
        <p:spPr>
          <a:xfrm flipV="1">
            <a:off x="2992123" y="4388342"/>
            <a:ext cx="0" cy="18802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660" name="线条"/>
          <p:cNvSpPr/>
          <p:nvPr/>
        </p:nvSpPr>
        <p:spPr>
          <a:xfrm flipV="1">
            <a:off x="3085885" y="4388342"/>
            <a:ext cx="0" cy="29708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661" name="线条"/>
          <p:cNvSpPr/>
          <p:nvPr/>
        </p:nvSpPr>
        <p:spPr>
          <a:xfrm flipV="1">
            <a:off x="3188258" y="4388342"/>
            <a:ext cx="0" cy="42246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662" name="线条"/>
          <p:cNvSpPr/>
          <p:nvPr/>
        </p:nvSpPr>
        <p:spPr>
          <a:xfrm flipV="1">
            <a:off x="3282019" y="4388342"/>
            <a:ext cx="0" cy="52928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663" name="线条"/>
          <p:cNvSpPr/>
          <p:nvPr/>
        </p:nvSpPr>
        <p:spPr>
          <a:xfrm flipV="1">
            <a:off x="3384392" y="4388343"/>
            <a:ext cx="0" cy="66176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664" name="线条"/>
          <p:cNvSpPr/>
          <p:nvPr/>
        </p:nvSpPr>
        <p:spPr>
          <a:xfrm flipV="1">
            <a:off x="3478154" y="4388342"/>
            <a:ext cx="0" cy="79178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665" name="矩形"/>
          <p:cNvSpPr/>
          <p:nvPr/>
        </p:nvSpPr>
        <p:spPr>
          <a:xfrm>
            <a:off x="2934798" y="4290332"/>
            <a:ext cx="600680" cy="167432"/>
          </a:xfrm>
          <a:prstGeom prst="rect">
            <a:avLst/>
          </a:prstGeom>
          <a:solidFill>
            <a:srgbClr val="A6AAA9"/>
          </a:solidFill>
          <a:ln w="63500">
            <a:solidFill>
              <a:srgbClr val="000000"/>
            </a:solidFill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</p:spPr>
        <p:txBody>
          <a:bodyPr lIns="26789" tIns="26789" rIns="26789" bIns="26789" anchor="ctr"/>
          <a:lstStyle/>
          <a:p>
            <a:pPr algn="ctr" defTabSz="219075" hangingPunct="0">
              <a:defRPr sz="3200">
                <a:solidFill>
                  <a:srgbClr val="FFFFFF"/>
                </a:solidFill>
              </a:defRPr>
            </a:pPr>
            <a:endParaRPr sz="1200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666" name="线条"/>
          <p:cNvSpPr/>
          <p:nvPr/>
        </p:nvSpPr>
        <p:spPr>
          <a:xfrm>
            <a:off x="4374179" y="2109264"/>
            <a:ext cx="305051" cy="1058085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667" name="线条"/>
          <p:cNvSpPr/>
          <p:nvPr/>
        </p:nvSpPr>
        <p:spPr>
          <a:xfrm>
            <a:off x="4510574" y="2187020"/>
            <a:ext cx="1182067" cy="969834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graphicFrame>
        <p:nvGraphicFramePr>
          <p:cNvPr id="668" name="表格"/>
          <p:cNvGraphicFramePr/>
          <p:nvPr/>
        </p:nvGraphicFramePr>
        <p:xfrm>
          <a:off x="3701448" y="4514663"/>
          <a:ext cx="620771" cy="1965960"/>
        </p:xfrm>
        <a:graphic>
          <a:graphicData uri="http://schemas.openxmlformats.org/drawingml/2006/table">
            <a:tbl>
              <a:tblPr firstRow="1"/>
              <a:tblGrid>
                <a:gridCol w="6207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 b="0">
                          <a:effectLst>
                            <a:outerShdw blurRad="25400" dist="25400" dir="5400000" rotWithShape="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69" name="线条"/>
          <p:cNvSpPr/>
          <p:nvPr/>
        </p:nvSpPr>
        <p:spPr>
          <a:xfrm flipV="1">
            <a:off x="3758773" y="4388142"/>
            <a:ext cx="0" cy="18802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670" name="线条"/>
          <p:cNvSpPr/>
          <p:nvPr/>
        </p:nvSpPr>
        <p:spPr>
          <a:xfrm flipV="1">
            <a:off x="3852534" y="4388142"/>
            <a:ext cx="0" cy="29708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671" name="线条"/>
          <p:cNvSpPr/>
          <p:nvPr/>
        </p:nvSpPr>
        <p:spPr>
          <a:xfrm flipV="1">
            <a:off x="3954907" y="4388142"/>
            <a:ext cx="0" cy="42246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672" name="线条"/>
          <p:cNvSpPr/>
          <p:nvPr/>
        </p:nvSpPr>
        <p:spPr>
          <a:xfrm flipV="1">
            <a:off x="4048669" y="4388142"/>
            <a:ext cx="0" cy="52928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673" name="线条"/>
          <p:cNvSpPr/>
          <p:nvPr/>
        </p:nvSpPr>
        <p:spPr>
          <a:xfrm flipV="1">
            <a:off x="4151042" y="4388142"/>
            <a:ext cx="0" cy="66176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674" name="线条"/>
          <p:cNvSpPr/>
          <p:nvPr/>
        </p:nvSpPr>
        <p:spPr>
          <a:xfrm flipV="1">
            <a:off x="4244803" y="4388142"/>
            <a:ext cx="0" cy="79178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675" name="矩形"/>
          <p:cNvSpPr/>
          <p:nvPr/>
        </p:nvSpPr>
        <p:spPr>
          <a:xfrm>
            <a:off x="3701448" y="4290132"/>
            <a:ext cx="600680" cy="167432"/>
          </a:xfrm>
          <a:prstGeom prst="rect">
            <a:avLst/>
          </a:prstGeom>
          <a:solidFill>
            <a:srgbClr val="A6AAA9"/>
          </a:solidFill>
          <a:ln w="63500">
            <a:solidFill>
              <a:srgbClr val="000000"/>
            </a:solidFill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</p:spPr>
        <p:txBody>
          <a:bodyPr lIns="26789" tIns="26789" rIns="26789" bIns="26789" anchor="ctr"/>
          <a:lstStyle/>
          <a:p>
            <a:pPr algn="ctr" defTabSz="219075" hangingPunct="0">
              <a:defRPr sz="3200">
                <a:solidFill>
                  <a:srgbClr val="FFFFFF"/>
                </a:solidFill>
              </a:defRPr>
            </a:pPr>
            <a:endParaRPr sz="1200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graphicFrame>
        <p:nvGraphicFramePr>
          <p:cNvPr id="676" name="表格"/>
          <p:cNvGraphicFramePr/>
          <p:nvPr/>
        </p:nvGraphicFramePr>
        <p:xfrm>
          <a:off x="4468097" y="4514663"/>
          <a:ext cx="620771" cy="1965960"/>
        </p:xfrm>
        <a:graphic>
          <a:graphicData uri="http://schemas.openxmlformats.org/drawingml/2006/table">
            <a:tbl>
              <a:tblPr firstRow="1"/>
              <a:tblGrid>
                <a:gridCol w="6207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 b="0">
                          <a:effectLst>
                            <a:outerShdw blurRad="25400" dist="25400" dir="5400000" rotWithShape="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77" name="线条"/>
          <p:cNvSpPr/>
          <p:nvPr/>
        </p:nvSpPr>
        <p:spPr>
          <a:xfrm flipV="1">
            <a:off x="4525422" y="4388142"/>
            <a:ext cx="0" cy="18802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678" name="线条"/>
          <p:cNvSpPr/>
          <p:nvPr/>
        </p:nvSpPr>
        <p:spPr>
          <a:xfrm flipV="1">
            <a:off x="4619184" y="4388142"/>
            <a:ext cx="0" cy="29708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679" name="线条"/>
          <p:cNvSpPr/>
          <p:nvPr/>
        </p:nvSpPr>
        <p:spPr>
          <a:xfrm flipV="1">
            <a:off x="4721557" y="4388142"/>
            <a:ext cx="0" cy="42246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680" name="线条"/>
          <p:cNvSpPr/>
          <p:nvPr/>
        </p:nvSpPr>
        <p:spPr>
          <a:xfrm flipV="1">
            <a:off x="4815318" y="4388142"/>
            <a:ext cx="0" cy="52928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681" name="线条"/>
          <p:cNvSpPr/>
          <p:nvPr/>
        </p:nvSpPr>
        <p:spPr>
          <a:xfrm flipV="1">
            <a:off x="4917691" y="4388142"/>
            <a:ext cx="0" cy="66176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682" name="线条"/>
          <p:cNvSpPr/>
          <p:nvPr/>
        </p:nvSpPr>
        <p:spPr>
          <a:xfrm flipV="1">
            <a:off x="5011453" y="4388142"/>
            <a:ext cx="0" cy="79178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683" name="矩形"/>
          <p:cNvSpPr/>
          <p:nvPr/>
        </p:nvSpPr>
        <p:spPr>
          <a:xfrm>
            <a:off x="4468097" y="4290132"/>
            <a:ext cx="600680" cy="167432"/>
          </a:xfrm>
          <a:prstGeom prst="rect">
            <a:avLst/>
          </a:prstGeom>
          <a:solidFill>
            <a:srgbClr val="A6AAA9"/>
          </a:solidFill>
          <a:ln w="63500">
            <a:solidFill>
              <a:srgbClr val="000000"/>
            </a:solidFill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</p:spPr>
        <p:txBody>
          <a:bodyPr lIns="26789" tIns="26789" rIns="26789" bIns="26789" anchor="ctr"/>
          <a:lstStyle/>
          <a:p>
            <a:pPr algn="ctr" defTabSz="219075" hangingPunct="0">
              <a:defRPr sz="3200">
                <a:solidFill>
                  <a:srgbClr val="FFFFFF"/>
                </a:solidFill>
              </a:defRPr>
            </a:pPr>
            <a:endParaRPr sz="1200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graphicFrame>
        <p:nvGraphicFramePr>
          <p:cNvPr id="684" name="表格"/>
          <p:cNvGraphicFramePr/>
          <p:nvPr/>
        </p:nvGraphicFramePr>
        <p:xfrm>
          <a:off x="5234747" y="4514663"/>
          <a:ext cx="620771" cy="1965960"/>
        </p:xfrm>
        <a:graphic>
          <a:graphicData uri="http://schemas.openxmlformats.org/drawingml/2006/table">
            <a:tbl>
              <a:tblPr firstRow="1"/>
              <a:tblGrid>
                <a:gridCol w="6207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 b="0">
                          <a:effectLst>
                            <a:outerShdw blurRad="25400" dist="25400" dir="5400000" rotWithShape="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85" name="线条"/>
          <p:cNvSpPr/>
          <p:nvPr/>
        </p:nvSpPr>
        <p:spPr>
          <a:xfrm flipV="1">
            <a:off x="5292071" y="4388142"/>
            <a:ext cx="0" cy="18802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686" name="线条"/>
          <p:cNvSpPr/>
          <p:nvPr/>
        </p:nvSpPr>
        <p:spPr>
          <a:xfrm flipV="1">
            <a:off x="5385833" y="4388142"/>
            <a:ext cx="0" cy="29708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687" name="线条"/>
          <p:cNvSpPr/>
          <p:nvPr/>
        </p:nvSpPr>
        <p:spPr>
          <a:xfrm flipV="1">
            <a:off x="5488206" y="4388142"/>
            <a:ext cx="0" cy="42246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688" name="线条"/>
          <p:cNvSpPr/>
          <p:nvPr/>
        </p:nvSpPr>
        <p:spPr>
          <a:xfrm flipV="1">
            <a:off x="5581968" y="4388142"/>
            <a:ext cx="0" cy="52928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689" name="线条"/>
          <p:cNvSpPr/>
          <p:nvPr/>
        </p:nvSpPr>
        <p:spPr>
          <a:xfrm flipV="1">
            <a:off x="5684340" y="4388142"/>
            <a:ext cx="0" cy="66176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690" name="线条"/>
          <p:cNvSpPr/>
          <p:nvPr/>
        </p:nvSpPr>
        <p:spPr>
          <a:xfrm flipV="1">
            <a:off x="5778102" y="4388142"/>
            <a:ext cx="0" cy="79178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691" name="矩形"/>
          <p:cNvSpPr/>
          <p:nvPr/>
        </p:nvSpPr>
        <p:spPr>
          <a:xfrm>
            <a:off x="5234747" y="4290132"/>
            <a:ext cx="600680" cy="167432"/>
          </a:xfrm>
          <a:prstGeom prst="rect">
            <a:avLst/>
          </a:prstGeom>
          <a:solidFill>
            <a:srgbClr val="A6AAA9"/>
          </a:solidFill>
          <a:ln w="63500">
            <a:solidFill>
              <a:srgbClr val="000000"/>
            </a:solidFill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</p:spPr>
        <p:txBody>
          <a:bodyPr lIns="26789" tIns="26789" rIns="26789" bIns="26789" anchor="ctr"/>
          <a:lstStyle/>
          <a:p>
            <a:pPr algn="ctr" defTabSz="219075" hangingPunct="0">
              <a:defRPr sz="3200">
                <a:solidFill>
                  <a:srgbClr val="FFFFFF"/>
                </a:solidFill>
              </a:defRPr>
            </a:pPr>
            <a:endParaRPr sz="1200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grpSp>
        <p:nvGrpSpPr>
          <p:cNvPr id="700" name="成组"/>
          <p:cNvGrpSpPr/>
          <p:nvPr/>
        </p:nvGrpSpPr>
        <p:grpSpPr>
          <a:xfrm>
            <a:off x="6001395" y="4290132"/>
            <a:ext cx="1655390" cy="2159752"/>
            <a:chOff x="53577" y="0"/>
            <a:chExt cx="4414368" cy="5759338"/>
          </a:xfrm>
        </p:grpSpPr>
        <p:graphicFrame>
          <p:nvGraphicFramePr>
            <p:cNvPr id="692" name="表格"/>
            <p:cNvGraphicFramePr/>
            <p:nvPr/>
          </p:nvGraphicFramePr>
          <p:xfrm>
            <a:off x="53577" y="598747"/>
            <a:ext cx="4414368" cy="5160591"/>
          </p:xfrm>
          <a:graphic>
            <a:graphicData uri="http://schemas.openxmlformats.org/drawingml/2006/table">
              <a:tbl>
                <a:tblPr firstRow="1"/>
                <a:tblGrid>
                  <a:gridCol w="165539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322537"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b="0">
                            <a:effectLst>
                              <a:outerShdw blurRad="25400" dist="25400" dir="5400000" rotWithShape="0">
                                <a:srgbClr val="000000">
                                  <a:alpha val="60000"/>
                                </a:srgbClr>
                              </a:outerShdw>
                            </a:effectLst>
                            <a:latin typeface="Gill Sans"/>
                            <a:ea typeface="Gill Sans"/>
                            <a:cs typeface="Gill Sans"/>
                            <a:sym typeface="Gill San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38100">
                        <a:solidFill>
                          <a:srgbClr val="000000"/>
                        </a:solidFill>
                        <a:miter lim="400000"/>
                      </a:lnL>
                      <a:lnR w="38100">
                        <a:solidFill>
                          <a:srgbClr val="000000"/>
                        </a:solidFill>
                        <a:miter lim="400000"/>
                      </a:lnR>
                      <a:lnT w="38100">
                        <a:solidFill>
                          <a:srgbClr val="000000"/>
                        </a:solidFill>
                        <a:miter lim="400000"/>
                      </a:lnT>
                      <a:lnB w="38100">
                        <a:solidFill>
                          <a:srgbClr val="000000"/>
                        </a:solidFill>
                        <a:miter lim="400000"/>
                      </a:lnB>
                      <a:solidFill>
                        <a:srgbClr val="DCDEE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322537"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>
                            <a:latin typeface="Gill Sans"/>
                            <a:ea typeface="Gill Sans"/>
                            <a:cs typeface="Gill Sans"/>
                            <a:sym typeface="Gill San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38100">
                        <a:solidFill>
                          <a:srgbClr val="000000"/>
                        </a:solidFill>
                        <a:miter lim="400000"/>
                      </a:lnL>
                      <a:lnR w="38100">
                        <a:solidFill>
                          <a:srgbClr val="000000"/>
                        </a:solidFill>
                        <a:miter lim="400000"/>
                      </a:lnR>
                      <a:lnT w="38100">
                        <a:solidFill>
                          <a:srgbClr val="000000"/>
                        </a:solidFill>
                        <a:miter lim="400000"/>
                      </a:lnT>
                      <a:lnB w="38100">
                        <a:solidFill>
                          <a:srgbClr val="000000"/>
                        </a:solidFill>
                        <a:miter lim="400000"/>
                      </a:lnB>
                      <a:solidFill>
                        <a:srgbClr val="DCDEE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322537"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>
                            <a:latin typeface="Gill Sans"/>
                            <a:ea typeface="Gill Sans"/>
                            <a:cs typeface="Gill Sans"/>
                            <a:sym typeface="Gill San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38100">
                        <a:solidFill>
                          <a:srgbClr val="000000"/>
                        </a:solidFill>
                        <a:miter lim="400000"/>
                      </a:lnL>
                      <a:lnR w="38100">
                        <a:solidFill>
                          <a:srgbClr val="000000"/>
                        </a:solidFill>
                        <a:miter lim="400000"/>
                      </a:lnR>
                      <a:lnT w="38100">
                        <a:solidFill>
                          <a:srgbClr val="000000"/>
                        </a:solidFill>
                        <a:miter lim="400000"/>
                      </a:lnT>
                      <a:lnB w="38100">
                        <a:solidFill>
                          <a:srgbClr val="000000"/>
                        </a:solidFill>
                        <a:miter lim="400000"/>
                      </a:lnB>
                      <a:solidFill>
                        <a:srgbClr val="DCDEE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322537"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>
                            <a:latin typeface="Gill Sans"/>
                            <a:ea typeface="Gill Sans"/>
                            <a:cs typeface="Gill Sans"/>
                            <a:sym typeface="Gill San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38100">
                        <a:solidFill>
                          <a:srgbClr val="000000"/>
                        </a:solidFill>
                        <a:miter lim="400000"/>
                      </a:lnL>
                      <a:lnR w="38100">
                        <a:solidFill>
                          <a:srgbClr val="000000"/>
                        </a:solidFill>
                        <a:miter lim="400000"/>
                      </a:lnR>
                      <a:lnT w="38100">
                        <a:solidFill>
                          <a:srgbClr val="000000"/>
                        </a:solidFill>
                        <a:miter lim="400000"/>
                      </a:lnT>
                      <a:lnB w="38100">
                        <a:solidFill>
                          <a:srgbClr val="000000"/>
                        </a:solidFill>
                        <a:miter lim="400000"/>
                      </a:lnB>
                      <a:solidFill>
                        <a:srgbClr val="DCDEE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322537"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>
                            <a:latin typeface="Gill Sans"/>
                            <a:ea typeface="Gill Sans"/>
                            <a:cs typeface="Gill Sans"/>
                            <a:sym typeface="Gill San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38100">
                        <a:solidFill>
                          <a:srgbClr val="000000"/>
                        </a:solidFill>
                        <a:miter lim="400000"/>
                      </a:lnL>
                      <a:lnR w="38100">
                        <a:solidFill>
                          <a:srgbClr val="000000"/>
                        </a:solidFill>
                        <a:miter lim="400000"/>
                      </a:lnR>
                      <a:lnT w="38100">
                        <a:solidFill>
                          <a:srgbClr val="000000"/>
                        </a:solidFill>
                        <a:miter lim="400000"/>
                      </a:lnT>
                      <a:lnB w="38100">
                        <a:solidFill>
                          <a:srgbClr val="000000"/>
                        </a:solidFill>
                        <a:miter lim="400000"/>
                      </a:lnB>
                      <a:solidFill>
                        <a:srgbClr val="DCDEE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322537"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>
                            <a:latin typeface="Gill Sans"/>
                            <a:ea typeface="Gill Sans"/>
                            <a:cs typeface="Gill Sans"/>
                            <a:sym typeface="Gill San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38100">
                        <a:solidFill>
                          <a:srgbClr val="000000"/>
                        </a:solidFill>
                        <a:miter lim="400000"/>
                      </a:lnL>
                      <a:lnR w="38100">
                        <a:solidFill>
                          <a:srgbClr val="000000"/>
                        </a:solidFill>
                        <a:miter lim="400000"/>
                      </a:lnR>
                      <a:lnT w="38100">
                        <a:solidFill>
                          <a:srgbClr val="000000"/>
                        </a:solidFill>
                        <a:miter lim="400000"/>
                      </a:lnT>
                      <a:lnB w="38100">
                        <a:solidFill>
                          <a:srgbClr val="000000"/>
                        </a:solidFill>
                        <a:miter lim="400000"/>
                      </a:lnB>
                      <a:solidFill>
                        <a:srgbClr val="DCDEE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</a:tbl>
            </a:graphicData>
          </a:graphic>
        </p:graphicFrame>
        <p:sp>
          <p:nvSpPr>
            <p:cNvPr id="693" name="线条"/>
            <p:cNvSpPr/>
            <p:nvPr/>
          </p:nvSpPr>
          <p:spPr>
            <a:xfrm flipV="1">
              <a:off x="206443" y="261359"/>
              <a:ext cx="1" cy="50139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 algn="ctr" defTabSz="219075" hangingPunct="0">
                <a:defRPr sz="3200"/>
              </a:pPr>
              <a:endParaRPr sz="1200" kern="0">
                <a:solidFill>
                  <a:srgbClr val="000000"/>
                </a:solidFill>
                <a:latin typeface="Helvetica Light"/>
                <a:sym typeface="Helvetica Light"/>
              </a:endParaRPr>
            </a:p>
          </p:txBody>
        </p:sp>
        <p:sp>
          <p:nvSpPr>
            <p:cNvPr id="694" name="线条"/>
            <p:cNvSpPr/>
            <p:nvPr/>
          </p:nvSpPr>
          <p:spPr>
            <a:xfrm flipV="1">
              <a:off x="456474" y="261359"/>
              <a:ext cx="1" cy="79221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 algn="ctr" defTabSz="219075" hangingPunct="0">
                <a:defRPr sz="3200"/>
              </a:pPr>
              <a:endParaRPr sz="1200" kern="0">
                <a:solidFill>
                  <a:srgbClr val="000000"/>
                </a:solidFill>
                <a:latin typeface="Helvetica Light"/>
                <a:sym typeface="Helvetica Light"/>
              </a:endParaRPr>
            </a:p>
          </p:txBody>
        </p:sp>
        <p:sp>
          <p:nvSpPr>
            <p:cNvPr id="695" name="线条"/>
            <p:cNvSpPr/>
            <p:nvPr/>
          </p:nvSpPr>
          <p:spPr>
            <a:xfrm flipV="1">
              <a:off x="729468" y="261359"/>
              <a:ext cx="1" cy="112656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 algn="ctr" defTabSz="219075" hangingPunct="0">
                <a:defRPr sz="3200"/>
              </a:pPr>
              <a:endParaRPr sz="1200" kern="0">
                <a:solidFill>
                  <a:srgbClr val="000000"/>
                </a:solidFill>
                <a:latin typeface="Helvetica Light"/>
                <a:sym typeface="Helvetica Light"/>
              </a:endParaRPr>
            </a:p>
          </p:txBody>
        </p:sp>
        <p:sp>
          <p:nvSpPr>
            <p:cNvPr id="696" name="线条"/>
            <p:cNvSpPr/>
            <p:nvPr/>
          </p:nvSpPr>
          <p:spPr>
            <a:xfrm flipV="1">
              <a:off x="979499" y="261359"/>
              <a:ext cx="1" cy="141143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 algn="ctr" defTabSz="219075" hangingPunct="0">
                <a:defRPr sz="3200"/>
              </a:pPr>
              <a:endParaRPr sz="1200" kern="0">
                <a:solidFill>
                  <a:srgbClr val="000000"/>
                </a:solidFill>
                <a:latin typeface="Helvetica Light"/>
                <a:sym typeface="Helvetica Light"/>
              </a:endParaRPr>
            </a:p>
          </p:txBody>
        </p:sp>
        <p:sp>
          <p:nvSpPr>
            <p:cNvPr id="697" name="线条"/>
            <p:cNvSpPr/>
            <p:nvPr/>
          </p:nvSpPr>
          <p:spPr>
            <a:xfrm flipV="1">
              <a:off x="1252493" y="261359"/>
              <a:ext cx="1" cy="176471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 algn="ctr" defTabSz="219075" hangingPunct="0">
                <a:defRPr sz="3200"/>
              </a:pPr>
              <a:endParaRPr sz="1200" kern="0">
                <a:solidFill>
                  <a:srgbClr val="000000"/>
                </a:solidFill>
                <a:latin typeface="Helvetica Light"/>
                <a:sym typeface="Helvetica Light"/>
              </a:endParaRPr>
            </a:p>
          </p:txBody>
        </p:sp>
        <p:sp>
          <p:nvSpPr>
            <p:cNvPr id="698" name="线条"/>
            <p:cNvSpPr/>
            <p:nvPr/>
          </p:nvSpPr>
          <p:spPr>
            <a:xfrm flipV="1">
              <a:off x="1502525" y="261359"/>
              <a:ext cx="1" cy="211143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 algn="ctr" defTabSz="219075" hangingPunct="0">
                <a:defRPr sz="3200"/>
              </a:pPr>
              <a:endParaRPr sz="1200" kern="0">
                <a:solidFill>
                  <a:srgbClr val="000000"/>
                </a:solidFill>
                <a:latin typeface="Helvetica Light"/>
                <a:sym typeface="Helvetica Light"/>
              </a:endParaRPr>
            </a:p>
          </p:txBody>
        </p:sp>
        <p:sp>
          <p:nvSpPr>
            <p:cNvPr id="699" name="矩形"/>
            <p:cNvSpPr/>
            <p:nvPr/>
          </p:nvSpPr>
          <p:spPr>
            <a:xfrm>
              <a:off x="53577" y="0"/>
              <a:ext cx="1601814" cy="446485"/>
            </a:xfrm>
            <a:prstGeom prst="rect">
              <a:avLst/>
            </a:prstGeom>
            <a:solidFill>
              <a:srgbClr val="A6AAA9"/>
            </a:solidFill>
            <a:ln w="63500" cap="flat">
              <a:solidFill>
                <a:srgbClr val="000000"/>
              </a:solidFill>
              <a:prstDash val="solid"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26789" tIns="26789" rIns="26789" bIns="26789" numCol="1" anchor="ctr">
              <a:noAutofit/>
            </a:bodyPr>
            <a:lstStyle/>
            <a:p>
              <a:pPr algn="ctr" defTabSz="219075" hangingPunct="0">
                <a:defRPr sz="3200">
                  <a:solidFill>
                    <a:srgbClr val="FFFFFF"/>
                  </a:solidFill>
                </a:defRPr>
              </a:pPr>
              <a:endParaRPr sz="1200" kern="0">
                <a:solidFill>
                  <a:srgbClr val="FFFFFF"/>
                </a:solidFill>
                <a:latin typeface="Helvetica Light"/>
                <a:sym typeface="Helvetica Light"/>
              </a:endParaRPr>
            </a:p>
          </p:txBody>
        </p:sp>
      </p:grpSp>
      <p:sp>
        <p:nvSpPr>
          <p:cNvPr id="701" name="矩形"/>
          <p:cNvSpPr/>
          <p:nvPr/>
        </p:nvSpPr>
        <p:spPr>
          <a:xfrm>
            <a:off x="2337859" y="3017152"/>
            <a:ext cx="706549" cy="344735"/>
          </a:xfrm>
          <a:prstGeom prst="rect">
            <a:avLst/>
          </a:prstGeom>
          <a:solidFill>
            <a:srgbClr val="A6AAA9"/>
          </a:solidFill>
          <a:ln w="63500">
            <a:solidFill>
              <a:srgbClr val="000000"/>
            </a:solidFill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</p:spPr>
        <p:txBody>
          <a:bodyPr lIns="26789" tIns="26789" rIns="26789" bIns="26789" anchor="ctr"/>
          <a:lstStyle/>
          <a:p>
            <a:pPr algn="ctr" defTabSz="219075" hangingPunct="0">
              <a:defRPr sz="3200">
                <a:solidFill>
                  <a:srgbClr val="FFFFFF"/>
                </a:solidFill>
              </a:defRPr>
            </a:pPr>
            <a:endParaRPr sz="1200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702" name="矩形"/>
          <p:cNvSpPr/>
          <p:nvPr/>
        </p:nvSpPr>
        <p:spPr>
          <a:xfrm>
            <a:off x="4374459" y="3017152"/>
            <a:ext cx="706549" cy="344735"/>
          </a:xfrm>
          <a:prstGeom prst="rect">
            <a:avLst/>
          </a:prstGeom>
          <a:solidFill>
            <a:srgbClr val="A6AAA9"/>
          </a:solidFill>
          <a:ln w="63500">
            <a:solidFill>
              <a:srgbClr val="000000"/>
            </a:solidFill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</p:spPr>
        <p:txBody>
          <a:bodyPr lIns="26789" tIns="26789" rIns="26789" bIns="26789" anchor="ctr"/>
          <a:lstStyle/>
          <a:p>
            <a:pPr algn="ctr" defTabSz="219075" hangingPunct="0">
              <a:defRPr sz="3200">
                <a:solidFill>
                  <a:srgbClr val="FFFFFF"/>
                </a:solidFill>
              </a:defRPr>
            </a:pPr>
            <a:endParaRPr sz="1200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703" name="矩形"/>
          <p:cNvSpPr/>
          <p:nvPr/>
        </p:nvSpPr>
        <p:spPr>
          <a:xfrm>
            <a:off x="5458587" y="3017152"/>
            <a:ext cx="706549" cy="344735"/>
          </a:xfrm>
          <a:prstGeom prst="rect">
            <a:avLst/>
          </a:prstGeom>
          <a:solidFill>
            <a:srgbClr val="A6AAA9"/>
          </a:solidFill>
          <a:ln w="63500">
            <a:solidFill>
              <a:srgbClr val="000000"/>
            </a:solidFill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</p:spPr>
        <p:txBody>
          <a:bodyPr lIns="26789" tIns="26789" rIns="26789" bIns="26789" anchor="ctr"/>
          <a:lstStyle/>
          <a:p>
            <a:pPr algn="ctr" defTabSz="219075" hangingPunct="0">
              <a:defRPr sz="3200">
                <a:solidFill>
                  <a:srgbClr val="FFFFFF"/>
                </a:solidFill>
              </a:defRPr>
            </a:pPr>
            <a:endParaRPr sz="1200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704" name="矩形"/>
          <p:cNvSpPr/>
          <p:nvPr/>
        </p:nvSpPr>
        <p:spPr>
          <a:xfrm>
            <a:off x="2618241" y="1811163"/>
            <a:ext cx="772033" cy="419460"/>
          </a:xfrm>
          <a:prstGeom prst="rect">
            <a:avLst/>
          </a:prstGeom>
          <a:solidFill>
            <a:srgbClr val="A6AAA9"/>
          </a:solidFill>
          <a:ln w="63500">
            <a:solidFill>
              <a:srgbClr val="000000"/>
            </a:solidFill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</p:spPr>
        <p:txBody>
          <a:bodyPr lIns="26789" tIns="26789" rIns="26789" bIns="26789" anchor="ctr"/>
          <a:lstStyle/>
          <a:p>
            <a:pPr algn="ctr" defTabSz="219075" hangingPunct="0">
              <a:defRPr sz="92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450" b="1" kern="0">
              <a:solidFill>
                <a:srgbClr val="FFFFFF"/>
              </a:solidFill>
              <a:latin typeface="Helvetica"/>
              <a:cs typeface="Helvetica"/>
              <a:sym typeface="Helvetica"/>
            </a:endParaRPr>
          </a:p>
        </p:txBody>
      </p:sp>
      <p:sp>
        <p:nvSpPr>
          <p:cNvPr id="705" name="矩形"/>
          <p:cNvSpPr/>
          <p:nvPr/>
        </p:nvSpPr>
        <p:spPr>
          <a:xfrm>
            <a:off x="3841656" y="1811163"/>
            <a:ext cx="772032" cy="419460"/>
          </a:xfrm>
          <a:prstGeom prst="rect">
            <a:avLst/>
          </a:prstGeom>
          <a:solidFill>
            <a:srgbClr val="A6AAA9"/>
          </a:solidFill>
          <a:ln w="63500">
            <a:solidFill>
              <a:srgbClr val="000000"/>
            </a:solidFill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</p:spPr>
        <p:txBody>
          <a:bodyPr lIns="26789" tIns="26789" rIns="26789" bIns="26789" anchor="ctr"/>
          <a:lstStyle/>
          <a:p>
            <a:pPr algn="ctr" defTabSz="219075" hangingPunct="0">
              <a:defRPr sz="92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450" b="1" kern="0">
              <a:solidFill>
                <a:srgbClr val="FFFFFF"/>
              </a:solidFill>
              <a:latin typeface="Helvetica"/>
              <a:cs typeface="Helvetica"/>
              <a:sym typeface="Helvetica"/>
            </a:endParaRPr>
          </a:p>
        </p:txBody>
      </p:sp>
      <p:sp>
        <p:nvSpPr>
          <p:cNvPr id="706" name="形状"/>
          <p:cNvSpPr/>
          <p:nvPr/>
        </p:nvSpPr>
        <p:spPr>
          <a:xfrm>
            <a:off x="378419" y="4124993"/>
            <a:ext cx="2524085" cy="13427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08" h="19010" extrusionOk="0">
                <a:moveTo>
                  <a:pt x="10961" y="75"/>
                </a:moveTo>
                <a:cubicBezTo>
                  <a:pt x="6780" y="379"/>
                  <a:pt x="2267" y="1680"/>
                  <a:pt x="501" y="7866"/>
                </a:cubicBezTo>
                <a:cubicBezTo>
                  <a:pt x="-160" y="10184"/>
                  <a:pt x="-225" y="12932"/>
                  <a:pt x="659" y="15002"/>
                </a:cubicBezTo>
                <a:cubicBezTo>
                  <a:pt x="2422" y="19130"/>
                  <a:pt x="5870" y="17564"/>
                  <a:pt x="8701" y="17689"/>
                </a:cubicBezTo>
                <a:cubicBezTo>
                  <a:pt x="12793" y="17870"/>
                  <a:pt x="17376" y="21466"/>
                  <a:pt x="20162" y="15965"/>
                </a:cubicBezTo>
                <a:cubicBezTo>
                  <a:pt x="21090" y="14134"/>
                  <a:pt x="21375" y="11650"/>
                  <a:pt x="21118" y="9277"/>
                </a:cubicBezTo>
                <a:cubicBezTo>
                  <a:pt x="20731" y="5712"/>
                  <a:pt x="19226" y="2798"/>
                  <a:pt x="17212" y="1308"/>
                </a:cubicBezTo>
                <a:cubicBezTo>
                  <a:pt x="15262" y="-134"/>
                  <a:pt x="13085" y="-79"/>
                  <a:pt x="10961" y="75"/>
                </a:cubicBezTo>
                <a:close/>
              </a:path>
            </a:pathLst>
          </a:custGeom>
          <a:solidFill>
            <a:srgbClr val="EE6E12">
              <a:alpha val="50000"/>
            </a:srgbClr>
          </a:solidFill>
          <a:ln w="50800">
            <a:solidFill>
              <a:srgbClr val="000000">
                <a:alpha val="50000"/>
              </a:srgbClr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707" name="形状"/>
          <p:cNvSpPr/>
          <p:nvPr/>
        </p:nvSpPr>
        <p:spPr>
          <a:xfrm>
            <a:off x="4314197" y="4085433"/>
            <a:ext cx="908488" cy="13427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08" h="19010" extrusionOk="0">
                <a:moveTo>
                  <a:pt x="10961" y="75"/>
                </a:moveTo>
                <a:cubicBezTo>
                  <a:pt x="6780" y="379"/>
                  <a:pt x="2267" y="1680"/>
                  <a:pt x="501" y="7866"/>
                </a:cubicBezTo>
                <a:cubicBezTo>
                  <a:pt x="-160" y="10184"/>
                  <a:pt x="-225" y="12932"/>
                  <a:pt x="659" y="15002"/>
                </a:cubicBezTo>
                <a:cubicBezTo>
                  <a:pt x="2422" y="19130"/>
                  <a:pt x="5870" y="17564"/>
                  <a:pt x="8701" y="17689"/>
                </a:cubicBezTo>
                <a:cubicBezTo>
                  <a:pt x="12793" y="17870"/>
                  <a:pt x="17376" y="21466"/>
                  <a:pt x="20162" y="15965"/>
                </a:cubicBezTo>
                <a:cubicBezTo>
                  <a:pt x="21090" y="14134"/>
                  <a:pt x="21375" y="11650"/>
                  <a:pt x="21118" y="9277"/>
                </a:cubicBezTo>
                <a:cubicBezTo>
                  <a:pt x="20731" y="5712"/>
                  <a:pt x="19226" y="2798"/>
                  <a:pt x="17212" y="1308"/>
                </a:cubicBezTo>
                <a:cubicBezTo>
                  <a:pt x="15262" y="-134"/>
                  <a:pt x="13085" y="-79"/>
                  <a:pt x="10961" y="75"/>
                </a:cubicBezTo>
                <a:close/>
              </a:path>
            </a:pathLst>
          </a:custGeom>
          <a:solidFill>
            <a:srgbClr val="0433FF">
              <a:alpha val="50000"/>
            </a:srgbClr>
          </a:solidFill>
          <a:ln w="50800">
            <a:solidFill>
              <a:srgbClr val="000000">
                <a:alpha val="50000"/>
              </a:srgbClr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708" name="形状"/>
          <p:cNvSpPr/>
          <p:nvPr/>
        </p:nvSpPr>
        <p:spPr>
          <a:xfrm>
            <a:off x="2871236" y="4768970"/>
            <a:ext cx="773075" cy="5109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7" h="20970" extrusionOk="0">
                <a:moveTo>
                  <a:pt x="11518" y="18"/>
                </a:moveTo>
                <a:cubicBezTo>
                  <a:pt x="7991" y="85"/>
                  <a:pt x="4236" y="320"/>
                  <a:pt x="1704" y="4961"/>
                </a:cubicBezTo>
                <a:cubicBezTo>
                  <a:pt x="-538" y="9071"/>
                  <a:pt x="-633" y="15163"/>
                  <a:pt x="1806" y="18626"/>
                </a:cubicBezTo>
                <a:cubicBezTo>
                  <a:pt x="3715" y="21337"/>
                  <a:pt x="6245" y="20851"/>
                  <a:pt x="8635" y="20876"/>
                </a:cubicBezTo>
                <a:cubicBezTo>
                  <a:pt x="11128" y="20903"/>
                  <a:pt x="13709" y="21450"/>
                  <a:pt x="15951" y="19560"/>
                </a:cubicBezTo>
                <a:cubicBezTo>
                  <a:pt x="20564" y="15672"/>
                  <a:pt x="20967" y="5465"/>
                  <a:pt x="16751" y="1401"/>
                </a:cubicBezTo>
                <a:cubicBezTo>
                  <a:pt x="15142" y="-150"/>
                  <a:pt x="13300" y="-16"/>
                  <a:pt x="11518" y="18"/>
                </a:cubicBezTo>
                <a:close/>
              </a:path>
            </a:pathLst>
          </a:custGeom>
          <a:solidFill>
            <a:srgbClr val="008E00">
              <a:alpha val="50000"/>
            </a:srgbClr>
          </a:solidFill>
          <a:ln w="50800">
            <a:solidFill>
              <a:srgbClr val="000000">
                <a:alpha val="50000"/>
              </a:srgbClr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709" name="形状"/>
          <p:cNvSpPr/>
          <p:nvPr/>
        </p:nvSpPr>
        <p:spPr>
          <a:xfrm>
            <a:off x="5217380" y="4255712"/>
            <a:ext cx="1516815" cy="10812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7" h="20970" extrusionOk="0">
                <a:moveTo>
                  <a:pt x="11518" y="18"/>
                </a:moveTo>
                <a:cubicBezTo>
                  <a:pt x="7991" y="85"/>
                  <a:pt x="4236" y="320"/>
                  <a:pt x="1704" y="4961"/>
                </a:cubicBezTo>
                <a:cubicBezTo>
                  <a:pt x="-538" y="9071"/>
                  <a:pt x="-633" y="15163"/>
                  <a:pt x="1806" y="18626"/>
                </a:cubicBezTo>
                <a:cubicBezTo>
                  <a:pt x="3715" y="21337"/>
                  <a:pt x="6245" y="20851"/>
                  <a:pt x="8635" y="20876"/>
                </a:cubicBezTo>
                <a:cubicBezTo>
                  <a:pt x="11128" y="20903"/>
                  <a:pt x="13709" y="21450"/>
                  <a:pt x="15951" y="19560"/>
                </a:cubicBezTo>
                <a:cubicBezTo>
                  <a:pt x="20564" y="15672"/>
                  <a:pt x="20967" y="5465"/>
                  <a:pt x="16751" y="1401"/>
                </a:cubicBezTo>
                <a:cubicBezTo>
                  <a:pt x="15142" y="-150"/>
                  <a:pt x="13300" y="-16"/>
                  <a:pt x="11518" y="18"/>
                </a:cubicBezTo>
                <a:close/>
              </a:path>
            </a:pathLst>
          </a:custGeom>
          <a:solidFill>
            <a:srgbClr val="FFAD00">
              <a:alpha val="50000"/>
            </a:srgbClr>
          </a:solidFill>
          <a:ln w="50800">
            <a:solidFill>
              <a:srgbClr val="000000">
                <a:alpha val="50000"/>
              </a:srgbClr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710" name="Nonuniform…"/>
          <p:cNvSpPr txBox="1"/>
          <p:nvPr/>
        </p:nvSpPr>
        <p:spPr>
          <a:xfrm>
            <a:off x="7008131" y="3130781"/>
            <a:ext cx="2013404" cy="6311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/>
          <a:p>
            <a:pPr defTabSz="219075" hangingPunct="0"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rPr sz="1875" kern="0">
                <a:solidFill>
                  <a:srgbClr val="000000"/>
                </a:solidFill>
                <a:latin typeface="Gill Sans"/>
                <a:sym typeface="Gill Sans"/>
              </a:rPr>
              <a:t>Nonuniform</a:t>
            </a:r>
          </a:p>
          <a:p>
            <a:pPr defTabSz="219075" hangingPunct="0"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rPr sz="1875" kern="0">
                <a:solidFill>
                  <a:srgbClr val="000000"/>
                </a:solidFill>
                <a:latin typeface="Gill Sans"/>
                <a:sym typeface="Gill Sans"/>
              </a:rPr>
              <a:t>performance</a:t>
            </a:r>
          </a:p>
        </p:txBody>
      </p:sp>
      <p:sp>
        <p:nvSpPr>
          <p:cNvPr id="716" name="连接线"/>
          <p:cNvSpPr/>
          <p:nvPr/>
        </p:nvSpPr>
        <p:spPr>
          <a:xfrm>
            <a:off x="3330919" y="1987997"/>
            <a:ext cx="1257980" cy="22495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1" extrusionOk="0">
                <a:moveTo>
                  <a:pt x="0" y="16201"/>
                </a:moveTo>
                <a:cubicBezTo>
                  <a:pt x="451" y="-5200"/>
                  <a:pt x="7651" y="-5399"/>
                  <a:pt x="21600" y="15604"/>
                </a:cubicBezTo>
              </a:path>
            </a:pathLst>
          </a:custGeom>
          <a:ln w="127000">
            <a:solidFill>
              <a:srgbClr val="0433FF">
                <a:alpha val="50000"/>
              </a:srgbClr>
            </a:solidFill>
            <a:miter lim="400000"/>
            <a:headEnd type="stealth"/>
            <a:tailEnd type="stealth"/>
          </a:ln>
        </p:spPr>
        <p:txBody>
          <a:bodyPr/>
          <a:lstStyle/>
          <a:p>
            <a:pPr algn="ctr" defTabSz="219075" hangingPunct="0"/>
            <a:endParaRPr sz="1875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712" name="形状"/>
          <p:cNvSpPr/>
          <p:nvPr/>
        </p:nvSpPr>
        <p:spPr>
          <a:xfrm>
            <a:off x="2861467" y="4513360"/>
            <a:ext cx="734162" cy="2790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08" h="19010" extrusionOk="0">
                <a:moveTo>
                  <a:pt x="10961" y="75"/>
                </a:moveTo>
                <a:cubicBezTo>
                  <a:pt x="6780" y="379"/>
                  <a:pt x="2267" y="1680"/>
                  <a:pt x="501" y="7866"/>
                </a:cubicBezTo>
                <a:cubicBezTo>
                  <a:pt x="-160" y="10184"/>
                  <a:pt x="-225" y="12932"/>
                  <a:pt x="659" y="15002"/>
                </a:cubicBezTo>
                <a:cubicBezTo>
                  <a:pt x="2422" y="19130"/>
                  <a:pt x="5870" y="17564"/>
                  <a:pt x="8701" y="17689"/>
                </a:cubicBezTo>
                <a:cubicBezTo>
                  <a:pt x="12793" y="17870"/>
                  <a:pt x="17376" y="21466"/>
                  <a:pt x="20162" y="15965"/>
                </a:cubicBezTo>
                <a:cubicBezTo>
                  <a:pt x="21090" y="14134"/>
                  <a:pt x="21375" y="11650"/>
                  <a:pt x="21118" y="9277"/>
                </a:cubicBezTo>
                <a:cubicBezTo>
                  <a:pt x="20731" y="5712"/>
                  <a:pt x="19226" y="2798"/>
                  <a:pt x="17212" y="1308"/>
                </a:cubicBezTo>
                <a:cubicBezTo>
                  <a:pt x="15262" y="-134"/>
                  <a:pt x="13085" y="-79"/>
                  <a:pt x="10961" y="75"/>
                </a:cubicBezTo>
                <a:close/>
              </a:path>
            </a:pathLst>
          </a:custGeom>
          <a:solidFill>
            <a:srgbClr val="0433FF">
              <a:alpha val="50000"/>
            </a:srgbClr>
          </a:solidFill>
          <a:ln w="50800">
            <a:solidFill>
              <a:srgbClr val="000000">
                <a:alpha val="50000"/>
              </a:srgbClr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717" name="连接线"/>
          <p:cNvSpPr/>
          <p:nvPr/>
        </p:nvSpPr>
        <p:spPr>
          <a:xfrm>
            <a:off x="4117756" y="5336921"/>
            <a:ext cx="908488" cy="8380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206" h="16212" extrusionOk="0">
                <a:moveTo>
                  <a:pt x="4587" y="0"/>
                </a:moveTo>
                <a:cubicBezTo>
                  <a:pt x="-4394" y="21022"/>
                  <a:pt x="-188" y="21600"/>
                  <a:pt x="17206" y="1733"/>
                </a:cubicBezTo>
              </a:path>
            </a:pathLst>
          </a:custGeom>
          <a:ln w="76200">
            <a:solidFill>
              <a:srgbClr val="0433FF">
                <a:alpha val="50000"/>
              </a:srgbClr>
            </a:solidFill>
            <a:miter lim="400000"/>
            <a:headEnd type="stealth"/>
            <a:tailEnd type="stealth"/>
          </a:ln>
        </p:spPr>
        <p:txBody>
          <a:bodyPr/>
          <a:lstStyle/>
          <a:p>
            <a:pPr algn="ctr" defTabSz="219075" hangingPunct="0"/>
            <a:endParaRPr sz="1875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714" name="Full line rate"/>
          <p:cNvSpPr txBox="1"/>
          <p:nvPr/>
        </p:nvSpPr>
        <p:spPr>
          <a:xfrm>
            <a:off x="4501095" y="5541159"/>
            <a:ext cx="1086435" cy="300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>
              <a:defRPr sz="30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algn="ctr" defTabSz="219075" hangingPunct="0"/>
            <a:r>
              <a:rPr sz="1600" kern="0" dirty="0">
                <a:solidFill>
                  <a:srgbClr val="000000"/>
                </a:solidFill>
              </a:rPr>
              <a:t>Full line rate</a:t>
            </a:r>
          </a:p>
        </p:txBody>
      </p:sp>
      <p:sp>
        <p:nvSpPr>
          <p:cNvPr id="715" name="1:100 or worse…"/>
          <p:cNvSpPr txBox="1"/>
          <p:nvPr/>
        </p:nvSpPr>
        <p:spPr>
          <a:xfrm rot="4443093">
            <a:off x="3522289" y="3115261"/>
            <a:ext cx="1031934" cy="400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defTabSz="219075" hangingPunct="0">
              <a:defRPr sz="3000">
                <a:latin typeface="Gill Sans"/>
                <a:ea typeface="Gill Sans"/>
                <a:cs typeface="Gill Sans"/>
                <a:sym typeface="Gill Sans"/>
              </a:defRPr>
            </a:pPr>
            <a:r>
              <a:rPr sz="1125" kern="0">
                <a:solidFill>
                  <a:srgbClr val="000000"/>
                </a:solidFill>
                <a:latin typeface="Gill Sans"/>
                <a:sym typeface="Gill Sans"/>
              </a:rPr>
              <a:t>1:100 or worse</a:t>
            </a:r>
          </a:p>
          <a:p>
            <a:pPr algn="ctr" defTabSz="219075" hangingPunct="0">
              <a:defRPr sz="3000">
                <a:latin typeface="Gill Sans"/>
                <a:ea typeface="Gill Sans"/>
                <a:cs typeface="Gill Sans"/>
                <a:sym typeface="Gill Sans"/>
              </a:defRPr>
            </a:pPr>
            <a:r>
              <a:rPr sz="1125" kern="0">
                <a:solidFill>
                  <a:srgbClr val="000000"/>
                </a:solidFill>
                <a:latin typeface="Gill Sans"/>
                <a:sym typeface="Gill Sans"/>
              </a:rPr>
              <a:t>oversubscription</a:t>
            </a:r>
          </a:p>
        </p:txBody>
      </p:sp>
    </p:spTree>
    <p:extLst>
      <p:ext uri="{BB962C8B-B14F-4D97-AF65-F5344CB8AC3E}">
        <p14:creationId xmlns:p14="http://schemas.microsoft.com/office/powerpoint/2010/main" val="3908008001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" grpId="0" animBg="1" advAuto="0"/>
      <p:bldP spid="717" grpId="0" animBg="1" advAuto="0"/>
      <p:bldP spid="714" grpId="0" animBg="1" advAuto="0"/>
      <p:bldP spid="715" grpId="0" animBg="1" advAuto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Key Needs"/>
          <p:cNvSpPr txBox="1">
            <a:spLocks noGrp="1"/>
          </p:cNvSpPr>
          <p:nvPr>
            <p:ph type="title"/>
          </p:nvPr>
        </p:nvSpPr>
        <p:spPr>
          <a:xfrm>
            <a:off x="1337221" y="857250"/>
            <a:ext cx="6469559" cy="930920"/>
          </a:xfrm>
          <a:prstGeom prst="rect">
            <a:avLst/>
          </a:prstGeom>
        </p:spPr>
        <p:txBody>
          <a:bodyPr/>
          <a:lstStyle/>
          <a:p>
            <a:r>
              <a:rPr sz="3600" dirty="0"/>
              <a:t>Key Needs</a:t>
            </a:r>
          </a:p>
        </p:txBody>
      </p:sp>
      <p:sp>
        <p:nvSpPr>
          <p:cNvPr id="720" name="Agility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EE6E12"/>
                </a:solidFill>
              </a:defRPr>
            </a:pPr>
            <a:r>
              <a:rPr sz="2800" dirty="0"/>
              <a:t>Agility</a:t>
            </a:r>
          </a:p>
          <a:p>
            <a:r>
              <a:rPr sz="2800" dirty="0"/>
              <a:t>Location independent addressing</a:t>
            </a:r>
          </a:p>
          <a:p>
            <a:pPr lvl="1"/>
            <a:r>
              <a:rPr sz="2400" dirty="0"/>
              <a:t>Tenant’s IP addresses can be taken anywhere</a:t>
            </a:r>
          </a:p>
          <a:p>
            <a:r>
              <a:rPr sz="2800" dirty="0"/>
              <a:t>Performance uniformity</a:t>
            </a:r>
          </a:p>
          <a:p>
            <a:pPr lvl="1"/>
            <a:r>
              <a:rPr sz="2400" dirty="0"/>
              <a:t>VMs receive same throughput regardless of placement</a:t>
            </a:r>
          </a:p>
          <a:p>
            <a:r>
              <a:rPr sz="2800" dirty="0"/>
              <a:t>Security</a:t>
            </a:r>
          </a:p>
          <a:p>
            <a:r>
              <a:rPr sz="2800" dirty="0"/>
              <a:t>Network semantics</a:t>
            </a:r>
          </a:p>
        </p:txBody>
      </p:sp>
    </p:spTree>
    <p:extLst>
      <p:ext uri="{BB962C8B-B14F-4D97-AF65-F5344CB8AC3E}">
        <p14:creationId xmlns:p14="http://schemas.microsoft.com/office/powerpoint/2010/main" val="210345185"/>
      </p:ext>
    </p:extLst>
  </p:cSld>
  <p:clrMapOvr>
    <a:masterClrMapping/>
  </p:clrMapOvr>
  <p:transition spd="slow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Lack of Agility in Traditional DCs"/>
          <p:cNvSpPr txBox="1">
            <a:spLocks noGrp="1"/>
          </p:cNvSpPr>
          <p:nvPr>
            <p:ph type="title"/>
          </p:nvPr>
        </p:nvSpPr>
        <p:spPr>
          <a:xfrm>
            <a:off x="1337221" y="857250"/>
            <a:ext cx="6469559" cy="930920"/>
          </a:xfrm>
          <a:prstGeom prst="rect">
            <a:avLst/>
          </a:prstGeom>
        </p:spPr>
        <p:txBody>
          <a:bodyPr/>
          <a:lstStyle/>
          <a:p>
            <a:r>
              <a:t>Lack of Agility in Traditional DCs</a:t>
            </a:r>
          </a:p>
        </p:txBody>
      </p:sp>
      <p:sp>
        <p:nvSpPr>
          <p:cNvPr id="723" name="线条"/>
          <p:cNvSpPr/>
          <p:nvPr/>
        </p:nvSpPr>
        <p:spPr>
          <a:xfrm flipH="1">
            <a:off x="2705161" y="2176961"/>
            <a:ext cx="1711401" cy="981542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724" name="线条"/>
          <p:cNvSpPr/>
          <p:nvPr/>
        </p:nvSpPr>
        <p:spPr>
          <a:xfrm flipH="1">
            <a:off x="1633648" y="2120247"/>
            <a:ext cx="2588291" cy="1103779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725" name="线条"/>
          <p:cNvSpPr/>
          <p:nvPr/>
        </p:nvSpPr>
        <p:spPr>
          <a:xfrm flipH="1">
            <a:off x="4935482" y="3257046"/>
            <a:ext cx="768174" cy="1062146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726" name="线条"/>
          <p:cNvSpPr/>
          <p:nvPr/>
        </p:nvSpPr>
        <p:spPr>
          <a:xfrm flipH="1">
            <a:off x="4071490" y="3257046"/>
            <a:ext cx="1496726" cy="1071743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727" name="线条"/>
          <p:cNvSpPr/>
          <p:nvPr/>
        </p:nvSpPr>
        <p:spPr>
          <a:xfrm flipH="1">
            <a:off x="5642730" y="3190073"/>
            <a:ext cx="127898" cy="1128607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728" name="线条"/>
          <p:cNvSpPr/>
          <p:nvPr/>
        </p:nvSpPr>
        <p:spPr>
          <a:xfrm>
            <a:off x="5784966" y="3245101"/>
            <a:ext cx="608970" cy="1061346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729" name="线条"/>
          <p:cNvSpPr/>
          <p:nvPr/>
        </p:nvSpPr>
        <p:spPr>
          <a:xfrm flipH="1">
            <a:off x="1855339" y="3257145"/>
            <a:ext cx="768174" cy="1062147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730" name="线条"/>
          <p:cNvSpPr/>
          <p:nvPr/>
        </p:nvSpPr>
        <p:spPr>
          <a:xfrm flipH="1">
            <a:off x="991348" y="3257146"/>
            <a:ext cx="1496726" cy="1071743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731" name="线条"/>
          <p:cNvSpPr/>
          <p:nvPr/>
        </p:nvSpPr>
        <p:spPr>
          <a:xfrm flipH="1">
            <a:off x="2562588" y="3190173"/>
            <a:ext cx="127898" cy="1128607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732" name="线条"/>
          <p:cNvSpPr/>
          <p:nvPr/>
        </p:nvSpPr>
        <p:spPr>
          <a:xfrm>
            <a:off x="2704823" y="3245201"/>
            <a:ext cx="608971" cy="1061346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733" name="线条"/>
          <p:cNvSpPr/>
          <p:nvPr/>
        </p:nvSpPr>
        <p:spPr>
          <a:xfrm>
            <a:off x="2971814" y="2180113"/>
            <a:ext cx="1711402" cy="981542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734" name="线条"/>
          <p:cNvSpPr/>
          <p:nvPr/>
        </p:nvSpPr>
        <p:spPr>
          <a:xfrm>
            <a:off x="3116230" y="2123398"/>
            <a:ext cx="2638498" cy="110378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735" name="线条"/>
          <p:cNvSpPr/>
          <p:nvPr/>
        </p:nvSpPr>
        <p:spPr>
          <a:xfrm>
            <a:off x="4650741" y="3260397"/>
            <a:ext cx="768174" cy="1062147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736" name="线条"/>
          <p:cNvSpPr/>
          <p:nvPr/>
        </p:nvSpPr>
        <p:spPr>
          <a:xfrm>
            <a:off x="4786181" y="3260397"/>
            <a:ext cx="1496726" cy="1071743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737" name="线条"/>
          <p:cNvSpPr/>
          <p:nvPr/>
        </p:nvSpPr>
        <p:spPr>
          <a:xfrm>
            <a:off x="4583769" y="3193424"/>
            <a:ext cx="127898" cy="1128607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738" name="线条"/>
          <p:cNvSpPr/>
          <p:nvPr/>
        </p:nvSpPr>
        <p:spPr>
          <a:xfrm flipH="1">
            <a:off x="3960461" y="3248452"/>
            <a:ext cx="608970" cy="1061346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739" name="线条"/>
          <p:cNvSpPr/>
          <p:nvPr/>
        </p:nvSpPr>
        <p:spPr>
          <a:xfrm>
            <a:off x="1570599" y="3260496"/>
            <a:ext cx="768174" cy="1062147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740" name="线条"/>
          <p:cNvSpPr/>
          <p:nvPr/>
        </p:nvSpPr>
        <p:spPr>
          <a:xfrm>
            <a:off x="1706038" y="3260497"/>
            <a:ext cx="1496726" cy="1071743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741" name="线条"/>
          <p:cNvSpPr/>
          <p:nvPr/>
        </p:nvSpPr>
        <p:spPr>
          <a:xfrm>
            <a:off x="1503626" y="3193524"/>
            <a:ext cx="127898" cy="1128607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742" name="线条"/>
          <p:cNvSpPr/>
          <p:nvPr/>
        </p:nvSpPr>
        <p:spPr>
          <a:xfrm flipH="1">
            <a:off x="880319" y="3248552"/>
            <a:ext cx="608970" cy="1061346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743" name="线条"/>
          <p:cNvSpPr/>
          <p:nvPr/>
        </p:nvSpPr>
        <p:spPr>
          <a:xfrm flipH="1">
            <a:off x="2584010" y="2112615"/>
            <a:ext cx="305051" cy="1058085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744" name="线条"/>
          <p:cNvSpPr/>
          <p:nvPr/>
        </p:nvSpPr>
        <p:spPr>
          <a:xfrm flipH="1">
            <a:off x="1570599" y="2190371"/>
            <a:ext cx="1182068" cy="969834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745" name="矩形"/>
          <p:cNvSpPr/>
          <p:nvPr/>
        </p:nvSpPr>
        <p:spPr>
          <a:xfrm>
            <a:off x="1253731" y="3017152"/>
            <a:ext cx="706549" cy="344735"/>
          </a:xfrm>
          <a:prstGeom prst="rect">
            <a:avLst/>
          </a:prstGeom>
          <a:solidFill>
            <a:srgbClr val="A6AAA9"/>
          </a:solidFill>
          <a:ln w="63500">
            <a:solidFill>
              <a:srgbClr val="000000"/>
            </a:solidFill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</p:spPr>
        <p:txBody>
          <a:bodyPr lIns="26789" tIns="26789" rIns="26789" bIns="26789" anchor="ctr"/>
          <a:lstStyle/>
          <a:p>
            <a:pPr algn="ctr" defTabSz="219075" hangingPunct="0">
              <a:defRPr sz="3200">
                <a:solidFill>
                  <a:srgbClr val="FFFFFF"/>
                </a:solidFill>
              </a:defRPr>
            </a:pPr>
            <a:endParaRPr sz="1200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graphicFrame>
        <p:nvGraphicFramePr>
          <p:cNvPr id="746" name="表格"/>
          <p:cNvGraphicFramePr/>
          <p:nvPr/>
        </p:nvGraphicFramePr>
        <p:xfrm>
          <a:off x="634850" y="4514863"/>
          <a:ext cx="620771" cy="1965960"/>
        </p:xfrm>
        <a:graphic>
          <a:graphicData uri="http://schemas.openxmlformats.org/drawingml/2006/table">
            <a:tbl>
              <a:tblPr firstRow="1"/>
              <a:tblGrid>
                <a:gridCol w="6207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 b="0">
                          <a:effectLst>
                            <a:outerShdw blurRad="25400" dist="25400" dir="5400000" rotWithShape="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47" name="线条"/>
          <p:cNvSpPr/>
          <p:nvPr/>
        </p:nvSpPr>
        <p:spPr>
          <a:xfrm flipV="1">
            <a:off x="692175" y="4388342"/>
            <a:ext cx="0" cy="18802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748" name="线条"/>
          <p:cNvSpPr/>
          <p:nvPr/>
        </p:nvSpPr>
        <p:spPr>
          <a:xfrm flipV="1">
            <a:off x="785937" y="4388342"/>
            <a:ext cx="0" cy="29708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749" name="线条"/>
          <p:cNvSpPr/>
          <p:nvPr/>
        </p:nvSpPr>
        <p:spPr>
          <a:xfrm flipV="1">
            <a:off x="888309" y="4388342"/>
            <a:ext cx="0" cy="42246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750" name="线条"/>
          <p:cNvSpPr/>
          <p:nvPr/>
        </p:nvSpPr>
        <p:spPr>
          <a:xfrm flipV="1">
            <a:off x="982071" y="4388342"/>
            <a:ext cx="0" cy="52928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751" name="线条"/>
          <p:cNvSpPr/>
          <p:nvPr/>
        </p:nvSpPr>
        <p:spPr>
          <a:xfrm flipV="1">
            <a:off x="1084444" y="4388343"/>
            <a:ext cx="0" cy="66176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752" name="线条"/>
          <p:cNvSpPr/>
          <p:nvPr/>
        </p:nvSpPr>
        <p:spPr>
          <a:xfrm flipV="1">
            <a:off x="1178205" y="4388342"/>
            <a:ext cx="0" cy="79178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753" name="矩形"/>
          <p:cNvSpPr/>
          <p:nvPr/>
        </p:nvSpPr>
        <p:spPr>
          <a:xfrm>
            <a:off x="634850" y="4290332"/>
            <a:ext cx="600680" cy="167432"/>
          </a:xfrm>
          <a:prstGeom prst="rect">
            <a:avLst/>
          </a:prstGeom>
          <a:solidFill>
            <a:srgbClr val="A6AAA9"/>
          </a:solidFill>
          <a:ln w="63500">
            <a:solidFill>
              <a:srgbClr val="000000"/>
            </a:solidFill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</p:spPr>
        <p:txBody>
          <a:bodyPr lIns="26789" tIns="26789" rIns="26789" bIns="26789" anchor="ctr"/>
          <a:lstStyle/>
          <a:p>
            <a:pPr algn="ctr" defTabSz="219075" hangingPunct="0">
              <a:defRPr sz="3200">
                <a:solidFill>
                  <a:srgbClr val="FFFFFF"/>
                </a:solidFill>
              </a:defRPr>
            </a:pPr>
            <a:endParaRPr sz="1200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graphicFrame>
        <p:nvGraphicFramePr>
          <p:cNvPr id="754" name="表格"/>
          <p:cNvGraphicFramePr/>
          <p:nvPr/>
        </p:nvGraphicFramePr>
        <p:xfrm>
          <a:off x="1401499" y="4514863"/>
          <a:ext cx="620771" cy="1965960"/>
        </p:xfrm>
        <a:graphic>
          <a:graphicData uri="http://schemas.openxmlformats.org/drawingml/2006/table">
            <a:tbl>
              <a:tblPr firstRow="1"/>
              <a:tblGrid>
                <a:gridCol w="6207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 b="0">
                          <a:effectLst>
                            <a:outerShdw blurRad="25400" dist="25400" dir="5400000" rotWithShape="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55" name="线条"/>
          <p:cNvSpPr/>
          <p:nvPr/>
        </p:nvSpPr>
        <p:spPr>
          <a:xfrm flipV="1">
            <a:off x="1458824" y="4388342"/>
            <a:ext cx="0" cy="18802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756" name="线条"/>
          <p:cNvSpPr/>
          <p:nvPr/>
        </p:nvSpPr>
        <p:spPr>
          <a:xfrm flipV="1">
            <a:off x="1552586" y="4388342"/>
            <a:ext cx="0" cy="29708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757" name="线条"/>
          <p:cNvSpPr/>
          <p:nvPr/>
        </p:nvSpPr>
        <p:spPr>
          <a:xfrm flipV="1">
            <a:off x="1654959" y="4388342"/>
            <a:ext cx="0" cy="42246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758" name="线条"/>
          <p:cNvSpPr/>
          <p:nvPr/>
        </p:nvSpPr>
        <p:spPr>
          <a:xfrm flipV="1">
            <a:off x="1748720" y="4388342"/>
            <a:ext cx="0" cy="52928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759" name="线条"/>
          <p:cNvSpPr/>
          <p:nvPr/>
        </p:nvSpPr>
        <p:spPr>
          <a:xfrm flipV="1">
            <a:off x="1851093" y="4388343"/>
            <a:ext cx="0" cy="66176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760" name="线条"/>
          <p:cNvSpPr/>
          <p:nvPr/>
        </p:nvSpPr>
        <p:spPr>
          <a:xfrm flipV="1">
            <a:off x="1944855" y="4388342"/>
            <a:ext cx="0" cy="79178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761" name="矩形"/>
          <p:cNvSpPr/>
          <p:nvPr/>
        </p:nvSpPr>
        <p:spPr>
          <a:xfrm>
            <a:off x="1401499" y="4290332"/>
            <a:ext cx="600680" cy="167432"/>
          </a:xfrm>
          <a:prstGeom prst="rect">
            <a:avLst/>
          </a:prstGeom>
          <a:solidFill>
            <a:srgbClr val="A6AAA9"/>
          </a:solidFill>
          <a:ln w="63500">
            <a:solidFill>
              <a:srgbClr val="000000"/>
            </a:solidFill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</p:spPr>
        <p:txBody>
          <a:bodyPr lIns="26789" tIns="26789" rIns="26789" bIns="26789" anchor="ctr"/>
          <a:lstStyle/>
          <a:p>
            <a:pPr algn="ctr" defTabSz="219075" hangingPunct="0">
              <a:defRPr sz="3200">
                <a:solidFill>
                  <a:srgbClr val="FFFFFF"/>
                </a:solidFill>
              </a:defRPr>
            </a:pPr>
            <a:endParaRPr sz="1200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graphicFrame>
        <p:nvGraphicFramePr>
          <p:cNvPr id="762" name="表格"/>
          <p:cNvGraphicFramePr/>
          <p:nvPr/>
        </p:nvGraphicFramePr>
        <p:xfrm>
          <a:off x="2168149" y="4514863"/>
          <a:ext cx="620771" cy="1965960"/>
        </p:xfrm>
        <a:graphic>
          <a:graphicData uri="http://schemas.openxmlformats.org/drawingml/2006/table">
            <a:tbl>
              <a:tblPr firstRow="1"/>
              <a:tblGrid>
                <a:gridCol w="6207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 b="0">
                          <a:effectLst>
                            <a:outerShdw blurRad="25400" dist="25400" dir="5400000" rotWithShape="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63" name="线条"/>
          <p:cNvSpPr/>
          <p:nvPr/>
        </p:nvSpPr>
        <p:spPr>
          <a:xfrm flipV="1">
            <a:off x="2225474" y="4388342"/>
            <a:ext cx="0" cy="18802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764" name="线条"/>
          <p:cNvSpPr/>
          <p:nvPr/>
        </p:nvSpPr>
        <p:spPr>
          <a:xfrm flipV="1">
            <a:off x="2319236" y="4388342"/>
            <a:ext cx="0" cy="29708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765" name="线条"/>
          <p:cNvSpPr/>
          <p:nvPr/>
        </p:nvSpPr>
        <p:spPr>
          <a:xfrm flipV="1">
            <a:off x="2421608" y="4388342"/>
            <a:ext cx="0" cy="42246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766" name="线条"/>
          <p:cNvSpPr/>
          <p:nvPr/>
        </p:nvSpPr>
        <p:spPr>
          <a:xfrm flipV="1">
            <a:off x="2515370" y="4388342"/>
            <a:ext cx="0" cy="52928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767" name="线条"/>
          <p:cNvSpPr/>
          <p:nvPr/>
        </p:nvSpPr>
        <p:spPr>
          <a:xfrm flipV="1">
            <a:off x="2617743" y="4388343"/>
            <a:ext cx="0" cy="66176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768" name="线条"/>
          <p:cNvSpPr/>
          <p:nvPr/>
        </p:nvSpPr>
        <p:spPr>
          <a:xfrm flipV="1">
            <a:off x="2711505" y="4388342"/>
            <a:ext cx="0" cy="79178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769" name="矩形"/>
          <p:cNvSpPr/>
          <p:nvPr/>
        </p:nvSpPr>
        <p:spPr>
          <a:xfrm>
            <a:off x="2168149" y="4290332"/>
            <a:ext cx="600680" cy="167432"/>
          </a:xfrm>
          <a:prstGeom prst="rect">
            <a:avLst/>
          </a:prstGeom>
          <a:solidFill>
            <a:srgbClr val="A6AAA9"/>
          </a:solidFill>
          <a:ln w="63500">
            <a:solidFill>
              <a:srgbClr val="000000"/>
            </a:solidFill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</p:spPr>
        <p:txBody>
          <a:bodyPr lIns="26789" tIns="26789" rIns="26789" bIns="26789" anchor="ctr"/>
          <a:lstStyle/>
          <a:p>
            <a:pPr algn="ctr" defTabSz="219075" hangingPunct="0">
              <a:defRPr sz="3200">
                <a:solidFill>
                  <a:srgbClr val="FFFFFF"/>
                </a:solidFill>
              </a:defRPr>
            </a:pPr>
            <a:endParaRPr sz="1200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graphicFrame>
        <p:nvGraphicFramePr>
          <p:cNvPr id="770" name="表格"/>
          <p:cNvGraphicFramePr/>
          <p:nvPr/>
        </p:nvGraphicFramePr>
        <p:xfrm>
          <a:off x="2934799" y="4514863"/>
          <a:ext cx="620771" cy="1965960"/>
        </p:xfrm>
        <a:graphic>
          <a:graphicData uri="http://schemas.openxmlformats.org/drawingml/2006/table">
            <a:tbl>
              <a:tblPr firstRow="1"/>
              <a:tblGrid>
                <a:gridCol w="6207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 b="0">
                          <a:effectLst>
                            <a:outerShdw blurRad="25400" dist="25400" dir="5400000" rotWithShape="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71" name="线条"/>
          <p:cNvSpPr/>
          <p:nvPr/>
        </p:nvSpPr>
        <p:spPr>
          <a:xfrm flipV="1">
            <a:off x="2992123" y="4388342"/>
            <a:ext cx="0" cy="18802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772" name="线条"/>
          <p:cNvSpPr/>
          <p:nvPr/>
        </p:nvSpPr>
        <p:spPr>
          <a:xfrm flipV="1">
            <a:off x="3085885" y="4388342"/>
            <a:ext cx="0" cy="29708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773" name="线条"/>
          <p:cNvSpPr/>
          <p:nvPr/>
        </p:nvSpPr>
        <p:spPr>
          <a:xfrm flipV="1">
            <a:off x="3188258" y="4388342"/>
            <a:ext cx="0" cy="42246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774" name="线条"/>
          <p:cNvSpPr/>
          <p:nvPr/>
        </p:nvSpPr>
        <p:spPr>
          <a:xfrm flipV="1">
            <a:off x="3282019" y="4388342"/>
            <a:ext cx="0" cy="52928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775" name="线条"/>
          <p:cNvSpPr/>
          <p:nvPr/>
        </p:nvSpPr>
        <p:spPr>
          <a:xfrm flipV="1">
            <a:off x="3384392" y="4388343"/>
            <a:ext cx="0" cy="66176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776" name="线条"/>
          <p:cNvSpPr/>
          <p:nvPr/>
        </p:nvSpPr>
        <p:spPr>
          <a:xfrm flipV="1">
            <a:off x="3478154" y="4388342"/>
            <a:ext cx="0" cy="79178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777" name="矩形"/>
          <p:cNvSpPr/>
          <p:nvPr/>
        </p:nvSpPr>
        <p:spPr>
          <a:xfrm>
            <a:off x="2934798" y="4290332"/>
            <a:ext cx="600680" cy="167432"/>
          </a:xfrm>
          <a:prstGeom prst="rect">
            <a:avLst/>
          </a:prstGeom>
          <a:solidFill>
            <a:srgbClr val="A6AAA9"/>
          </a:solidFill>
          <a:ln w="63500">
            <a:solidFill>
              <a:srgbClr val="000000"/>
            </a:solidFill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</p:spPr>
        <p:txBody>
          <a:bodyPr lIns="26789" tIns="26789" rIns="26789" bIns="26789" anchor="ctr"/>
          <a:lstStyle/>
          <a:p>
            <a:pPr algn="ctr" defTabSz="219075" hangingPunct="0">
              <a:defRPr sz="3200">
                <a:solidFill>
                  <a:srgbClr val="FFFFFF"/>
                </a:solidFill>
              </a:defRPr>
            </a:pPr>
            <a:endParaRPr sz="1200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778" name="线条"/>
          <p:cNvSpPr/>
          <p:nvPr/>
        </p:nvSpPr>
        <p:spPr>
          <a:xfrm>
            <a:off x="4374179" y="2109264"/>
            <a:ext cx="305051" cy="1058085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779" name="线条"/>
          <p:cNvSpPr/>
          <p:nvPr/>
        </p:nvSpPr>
        <p:spPr>
          <a:xfrm>
            <a:off x="4510574" y="2187020"/>
            <a:ext cx="1182067" cy="969834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graphicFrame>
        <p:nvGraphicFramePr>
          <p:cNvPr id="780" name="表格"/>
          <p:cNvGraphicFramePr/>
          <p:nvPr/>
        </p:nvGraphicFramePr>
        <p:xfrm>
          <a:off x="3701448" y="4514663"/>
          <a:ext cx="620771" cy="1965960"/>
        </p:xfrm>
        <a:graphic>
          <a:graphicData uri="http://schemas.openxmlformats.org/drawingml/2006/table">
            <a:tbl>
              <a:tblPr firstRow="1"/>
              <a:tblGrid>
                <a:gridCol w="6207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 b="0">
                          <a:effectLst>
                            <a:outerShdw blurRad="25400" dist="25400" dir="5400000" rotWithShape="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81" name="线条"/>
          <p:cNvSpPr/>
          <p:nvPr/>
        </p:nvSpPr>
        <p:spPr>
          <a:xfrm flipV="1">
            <a:off x="3758773" y="4388142"/>
            <a:ext cx="0" cy="18802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782" name="线条"/>
          <p:cNvSpPr/>
          <p:nvPr/>
        </p:nvSpPr>
        <p:spPr>
          <a:xfrm flipV="1">
            <a:off x="3852534" y="4388142"/>
            <a:ext cx="0" cy="29708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783" name="线条"/>
          <p:cNvSpPr/>
          <p:nvPr/>
        </p:nvSpPr>
        <p:spPr>
          <a:xfrm flipV="1">
            <a:off x="3954907" y="4388142"/>
            <a:ext cx="0" cy="42246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784" name="线条"/>
          <p:cNvSpPr/>
          <p:nvPr/>
        </p:nvSpPr>
        <p:spPr>
          <a:xfrm flipV="1">
            <a:off x="4048669" y="4388142"/>
            <a:ext cx="0" cy="52928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785" name="线条"/>
          <p:cNvSpPr/>
          <p:nvPr/>
        </p:nvSpPr>
        <p:spPr>
          <a:xfrm flipV="1">
            <a:off x="4151042" y="4388142"/>
            <a:ext cx="0" cy="66176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786" name="线条"/>
          <p:cNvSpPr/>
          <p:nvPr/>
        </p:nvSpPr>
        <p:spPr>
          <a:xfrm flipV="1">
            <a:off x="4244803" y="4388142"/>
            <a:ext cx="0" cy="79178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787" name="矩形"/>
          <p:cNvSpPr/>
          <p:nvPr/>
        </p:nvSpPr>
        <p:spPr>
          <a:xfrm>
            <a:off x="3701448" y="4290132"/>
            <a:ext cx="600680" cy="167432"/>
          </a:xfrm>
          <a:prstGeom prst="rect">
            <a:avLst/>
          </a:prstGeom>
          <a:solidFill>
            <a:srgbClr val="A6AAA9"/>
          </a:solidFill>
          <a:ln w="63500">
            <a:solidFill>
              <a:srgbClr val="000000"/>
            </a:solidFill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</p:spPr>
        <p:txBody>
          <a:bodyPr lIns="26789" tIns="26789" rIns="26789" bIns="26789" anchor="ctr"/>
          <a:lstStyle/>
          <a:p>
            <a:pPr algn="ctr" defTabSz="219075" hangingPunct="0">
              <a:defRPr sz="3200">
                <a:solidFill>
                  <a:srgbClr val="FFFFFF"/>
                </a:solidFill>
              </a:defRPr>
            </a:pPr>
            <a:endParaRPr sz="1200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graphicFrame>
        <p:nvGraphicFramePr>
          <p:cNvPr id="788" name="表格"/>
          <p:cNvGraphicFramePr/>
          <p:nvPr/>
        </p:nvGraphicFramePr>
        <p:xfrm>
          <a:off x="4468097" y="4514663"/>
          <a:ext cx="620771" cy="1965960"/>
        </p:xfrm>
        <a:graphic>
          <a:graphicData uri="http://schemas.openxmlformats.org/drawingml/2006/table">
            <a:tbl>
              <a:tblPr firstRow="1"/>
              <a:tblGrid>
                <a:gridCol w="6207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 b="0">
                          <a:effectLst>
                            <a:outerShdw blurRad="25400" dist="25400" dir="5400000" rotWithShape="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89" name="线条"/>
          <p:cNvSpPr/>
          <p:nvPr/>
        </p:nvSpPr>
        <p:spPr>
          <a:xfrm flipV="1">
            <a:off x="4525422" y="4388142"/>
            <a:ext cx="0" cy="18802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790" name="线条"/>
          <p:cNvSpPr/>
          <p:nvPr/>
        </p:nvSpPr>
        <p:spPr>
          <a:xfrm flipV="1">
            <a:off x="4619184" y="4388142"/>
            <a:ext cx="0" cy="29708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791" name="线条"/>
          <p:cNvSpPr/>
          <p:nvPr/>
        </p:nvSpPr>
        <p:spPr>
          <a:xfrm flipV="1">
            <a:off x="4721557" y="4388142"/>
            <a:ext cx="0" cy="42246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792" name="线条"/>
          <p:cNvSpPr/>
          <p:nvPr/>
        </p:nvSpPr>
        <p:spPr>
          <a:xfrm flipV="1">
            <a:off x="4815318" y="4388142"/>
            <a:ext cx="0" cy="52928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793" name="线条"/>
          <p:cNvSpPr/>
          <p:nvPr/>
        </p:nvSpPr>
        <p:spPr>
          <a:xfrm flipV="1">
            <a:off x="4917691" y="4388142"/>
            <a:ext cx="0" cy="66176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794" name="线条"/>
          <p:cNvSpPr/>
          <p:nvPr/>
        </p:nvSpPr>
        <p:spPr>
          <a:xfrm flipV="1">
            <a:off x="5011453" y="4388142"/>
            <a:ext cx="0" cy="79178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795" name="矩形"/>
          <p:cNvSpPr/>
          <p:nvPr/>
        </p:nvSpPr>
        <p:spPr>
          <a:xfrm>
            <a:off x="4468097" y="4290132"/>
            <a:ext cx="600680" cy="167432"/>
          </a:xfrm>
          <a:prstGeom prst="rect">
            <a:avLst/>
          </a:prstGeom>
          <a:solidFill>
            <a:srgbClr val="A6AAA9"/>
          </a:solidFill>
          <a:ln w="63500">
            <a:solidFill>
              <a:srgbClr val="000000"/>
            </a:solidFill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</p:spPr>
        <p:txBody>
          <a:bodyPr lIns="26789" tIns="26789" rIns="26789" bIns="26789" anchor="ctr"/>
          <a:lstStyle/>
          <a:p>
            <a:pPr algn="ctr" defTabSz="219075" hangingPunct="0">
              <a:defRPr sz="3200">
                <a:solidFill>
                  <a:srgbClr val="FFFFFF"/>
                </a:solidFill>
              </a:defRPr>
            </a:pPr>
            <a:endParaRPr sz="1200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graphicFrame>
        <p:nvGraphicFramePr>
          <p:cNvPr id="796" name="表格"/>
          <p:cNvGraphicFramePr/>
          <p:nvPr/>
        </p:nvGraphicFramePr>
        <p:xfrm>
          <a:off x="5234747" y="4514663"/>
          <a:ext cx="620771" cy="1965960"/>
        </p:xfrm>
        <a:graphic>
          <a:graphicData uri="http://schemas.openxmlformats.org/drawingml/2006/table">
            <a:tbl>
              <a:tblPr firstRow="1"/>
              <a:tblGrid>
                <a:gridCol w="6207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 b="0">
                          <a:effectLst>
                            <a:outerShdw blurRad="25400" dist="25400" dir="5400000" rotWithShape="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97" name="线条"/>
          <p:cNvSpPr/>
          <p:nvPr/>
        </p:nvSpPr>
        <p:spPr>
          <a:xfrm flipV="1">
            <a:off x="5292071" y="4388142"/>
            <a:ext cx="0" cy="18802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798" name="线条"/>
          <p:cNvSpPr/>
          <p:nvPr/>
        </p:nvSpPr>
        <p:spPr>
          <a:xfrm flipV="1">
            <a:off x="5385833" y="4388142"/>
            <a:ext cx="0" cy="29708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799" name="线条"/>
          <p:cNvSpPr/>
          <p:nvPr/>
        </p:nvSpPr>
        <p:spPr>
          <a:xfrm flipV="1">
            <a:off x="5488206" y="4388142"/>
            <a:ext cx="0" cy="42246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800" name="线条"/>
          <p:cNvSpPr/>
          <p:nvPr/>
        </p:nvSpPr>
        <p:spPr>
          <a:xfrm flipV="1">
            <a:off x="5581968" y="4388142"/>
            <a:ext cx="0" cy="52928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801" name="线条"/>
          <p:cNvSpPr/>
          <p:nvPr/>
        </p:nvSpPr>
        <p:spPr>
          <a:xfrm flipV="1">
            <a:off x="5684340" y="4388142"/>
            <a:ext cx="0" cy="66176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802" name="线条"/>
          <p:cNvSpPr/>
          <p:nvPr/>
        </p:nvSpPr>
        <p:spPr>
          <a:xfrm flipV="1">
            <a:off x="5778102" y="4388142"/>
            <a:ext cx="0" cy="79178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803" name="矩形"/>
          <p:cNvSpPr/>
          <p:nvPr/>
        </p:nvSpPr>
        <p:spPr>
          <a:xfrm>
            <a:off x="5234747" y="4290132"/>
            <a:ext cx="600680" cy="167432"/>
          </a:xfrm>
          <a:prstGeom prst="rect">
            <a:avLst/>
          </a:prstGeom>
          <a:solidFill>
            <a:srgbClr val="A6AAA9"/>
          </a:solidFill>
          <a:ln w="63500">
            <a:solidFill>
              <a:srgbClr val="000000"/>
            </a:solidFill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</p:spPr>
        <p:txBody>
          <a:bodyPr lIns="26789" tIns="26789" rIns="26789" bIns="26789" anchor="ctr"/>
          <a:lstStyle/>
          <a:p>
            <a:pPr algn="ctr" defTabSz="219075" hangingPunct="0">
              <a:defRPr sz="3200">
                <a:solidFill>
                  <a:srgbClr val="FFFFFF"/>
                </a:solidFill>
              </a:defRPr>
            </a:pPr>
            <a:endParaRPr sz="1200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grpSp>
        <p:nvGrpSpPr>
          <p:cNvPr id="812" name="成组"/>
          <p:cNvGrpSpPr/>
          <p:nvPr/>
        </p:nvGrpSpPr>
        <p:grpSpPr>
          <a:xfrm>
            <a:off x="6001395" y="4290132"/>
            <a:ext cx="1655390" cy="2159752"/>
            <a:chOff x="53577" y="0"/>
            <a:chExt cx="4414368" cy="5759338"/>
          </a:xfrm>
        </p:grpSpPr>
        <p:graphicFrame>
          <p:nvGraphicFramePr>
            <p:cNvPr id="804" name="表格"/>
            <p:cNvGraphicFramePr/>
            <p:nvPr/>
          </p:nvGraphicFramePr>
          <p:xfrm>
            <a:off x="53577" y="598747"/>
            <a:ext cx="4414368" cy="5160591"/>
          </p:xfrm>
          <a:graphic>
            <a:graphicData uri="http://schemas.openxmlformats.org/drawingml/2006/table">
              <a:tbl>
                <a:tblPr firstRow="1"/>
                <a:tblGrid>
                  <a:gridCol w="165539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322537"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b="0">
                            <a:effectLst>
                              <a:outerShdw blurRad="25400" dist="25400" dir="5400000" rotWithShape="0">
                                <a:srgbClr val="000000">
                                  <a:alpha val="60000"/>
                                </a:srgbClr>
                              </a:outerShdw>
                            </a:effectLst>
                            <a:latin typeface="Gill Sans"/>
                            <a:ea typeface="Gill Sans"/>
                            <a:cs typeface="Gill Sans"/>
                            <a:sym typeface="Gill San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38100">
                        <a:solidFill>
                          <a:srgbClr val="000000"/>
                        </a:solidFill>
                        <a:miter lim="400000"/>
                      </a:lnL>
                      <a:lnR w="38100">
                        <a:solidFill>
                          <a:srgbClr val="000000"/>
                        </a:solidFill>
                        <a:miter lim="400000"/>
                      </a:lnR>
                      <a:lnT w="38100">
                        <a:solidFill>
                          <a:srgbClr val="000000"/>
                        </a:solidFill>
                        <a:miter lim="400000"/>
                      </a:lnT>
                      <a:lnB w="38100">
                        <a:solidFill>
                          <a:srgbClr val="000000"/>
                        </a:solidFill>
                        <a:miter lim="400000"/>
                      </a:lnB>
                      <a:solidFill>
                        <a:srgbClr val="DCDEE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322537"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>
                            <a:latin typeface="Gill Sans"/>
                            <a:ea typeface="Gill Sans"/>
                            <a:cs typeface="Gill Sans"/>
                            <a:sym typeface="Gill San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38100">
                        <a:solidFill>
                          <a:srgbClr val="000000"/>
                        </a:solidFill>
                        <a:miter lim="400000"/>
                      </a:lnL>
                      <a:lnR w="38100">
                        <a:solidFill>
                          <a:srgbClr val="000000"/>
                        </a:solidFill>
                        <a:miter lim="400000"/>
                      </a:lnR>
                      <a:lnT w="38100">
                        <a:solidFill>
                          <a:srgbClr val="000000"/>
                        </a:solidFill>
                        <a:miter lim="400000"/>
                      </a:lnT>
                      <a:lnB w="38100">
                        <a:solidFill>
                          <a:srgbClr val="000000"/>
                        </a:solidFill>
                        <a:miter lim="400000"/>
                      </a:lnB>
                      <a:solidFill>
                        <a:srgbClr val="DCDEE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322537"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>
                            <a:latin typeface="Gill Sans"/>
                            <a:ea typeface="Gill Sans"/>
                            <a:cs typeface="Gill Sans"/>
                            <a:sym typeface="Gill San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38100">
                        <a:solidFill>
                          <a:srgbClr val="000000"/>
                        </a:solidFill>
                        <a:miter lim="400000"/>
                      </a:lnL>
                      <a:lnR w="38100">
                        <a:solidFill>
                          <a:srgbClr val="000000"/>
                        </a:solidFill>
                        <a:miter lim="400000"/>
                      </a:lnR>
                      <a:lnT w="38100">
                        <a:solidFill>
                          <a:srgbClr val="000000"/>
                        </a:solidFill>
                        <a:miter lim="400000"/>
                      </a:lnT>
                      <a:lnB w="38100">
                        <a:solidFill>
                          <a:srgbClr val="000000"/>
                        </a:solidFill>
                        <a:miter lim="400000"/>
                      </a:lnB>
                      <a:solidFill>
                        <a:srgbClr val="DCDEE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322537"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>
                            <a:latin typeface="Gill Sans"/>
                            <a:ea typeface="Gill Sans"/>
                            <a:cs typeface="Gill Sans"/>
                            <a:sym typeface="Gill San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38100">
                        <a:solidFill>
                          <a:srgbClr val="000000"/>
                        </a:solidFill>
                        <a:miter lim="400000"/>
                      </a:lnL>
                      <a:lnR w="38100">
                        <a:solidFill>
                          <a:srgbClr val="000000"/>
                        </a:solidFill>
                        <a:miter lim="400000"/>
                      </a:lnR>
                      <a:lnT w="38100">
                        <a:solidFill>
                          <a:srgbClr val="000000"/>
                        </a:solidFill>
                        <a:miter lim="400000"/>
                      </a:lnT>
                      <a:lnB w="38100">
                        <a:solidFill>
                          <a:srgbClr val="000000"/>
                        </a:solidFill>
                        <a:miter lim="400000"/>
                      </a:lnB>
                      <a:solidFill>
                        <a:srgbClr val="DCDEE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322537"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>
                            <a:latin typeface="Gill Sans"/>
                            <a:ea typeface="Gill Sans"/>
                            <a:cs typeface="Gill Sans"/>
                            <a:sym typeface="Gill San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38100">
                        <a:solidFill>
                          <a:srgbClr val="000000"/>
                        </a:solidFill>
                        <a:miter lim="400000"/>
                      </a:lnL>
                      <a:lnR w="38100">
                        <a:solidFill>
                          <a:srgbClr val="000000"/>
                        </a:solidFill>
                        <a:miter lim="400000"/>
                      </a:lnR>
                      <a:lnT w="38100">
                        <a:solidFill>
                          <a:srgbClr val="000000"/>
                        </a:solidFill>
                        <a:miter lim="400000"/>
                      </a:lnT>
                      <a:lnB w="38100">
                        <a:solidFill>
                          <a:srgbClr val="000000"/>
                        </a:solidFill>
                        <a:miter lim="400000"/>
                      </a:lnB>
                      <a:solidFill>
                        <a:srgbClr val="DCDEE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322537"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>
                            <a:latin typeface="Gill Sans"/>
                            <a:ea typeface="Gill Sans"/>
                            <a:cs typeface="Gill Sans"/>
                            <a:sym typeface="Gill San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38100">
                        <a:solidFill>
                          <a:srgbClr val="000000"/>
                        </a:solidFill>
                        <a:miter lim="400000"/>
                      </a:lnL>
                      <a:lnR w="38100">
                        <a:solidFill>
                          <a:srgbClr val="000000"/>
                        </a:solidFill>
                        <a:miter lim="400000"/>
                      </a:lnR>
                      <a:lnT w="38100">
                        <a:solidFill>
                          <a:srgbClr val="000000"/>
                        </a:solidFill>
                        <a:miter lim="400000"/>
                      </a:lnT>
                      <a:lnB w="38100">
                        <a:solidFill>
                          <a:srgbClr val="000000"/>
                        </a:solidFill>
                        <a:miter lim="400000"/>
                      </a:lnB>
                      <a:solidFill>
                        <a:srgbClr val="DCDEE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</a:tbl>
            </a:graphicData>
          </a:graphic>
        </p:graphicFrame>
        <p:sp>
          <p:nvSpPr>
            <p:cNvPr id="805" name="线条"/>
            <p:cNvSpPr/>
            <p:nvPr/>
          </p:nvSpPr>
          <p:spPr>
            <a:xfrm flipV="1">
              <a:off x="206443" y="261359"/>
              <a:ext cx="1" cy="50139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 algn="ctr" defTabSz="219075" hangingPunct="0">
                <a:defRPr sz="3200"/>
              </a:pPr>
              <a:endParaRPr sz="1200" kern="0">
                <a:solidFill>
                  <a:srgbClr val="000000"/>
                </a:solidFill>
                <a:latin typeface="Helvetica Light"/>
                <a:sym typeface="Helvetica Light"/>
              </a:endParaRPr>
            </a:p>
          </p:txBody>
        </p:sp>
        <p:sp>
          <p:nvSpPr>
            <p:cNvPr id="806" name="线条"/>
            <p:cNvSpPr/>
            <p:nvPr/>
          </p:nvSpPr>
          <p:spPr>
            <a:xfrm flipV="1">
              <a:off x="456474" y="261359"/>
              <a:ext cx="1" cy="79221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 algn="ctr" defTabSz="219075" hangingPunct="0">
                <a:defRPr sz="3200"/>
              </a:pPr>
              <a:endParaRPr sz="1200" kern="0">
                <a:solidFill>
                  <a:srgbClr val="000000"/>
                </a:solidFill>
                <a:latin typeface="Helvetica Light"/>
                <a:sym typeface="Helvetica Light"/>
              </a:endParaRPr>
            </a:p>
          </p:txBody>
        </p:sp>
        <p:sp>
          <p:nvSpPr>
            <p:cNvPr id="807" name="线条"/>
            <p:cNvSpPr/>
            <p:nvPr/>
          </p:nvSpPr>
          <p:spPr>
            <a:xfrm flipV="1">
              <a:off x="729468" y="261359"/>
              <a:ext cx="1" cy="112656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 algn="ctr" defTabSz="219075" hangingPunct="0">
                <a:defRPr sz="3200"/>
              </a:pPr>
              <a:endParaRPr sz="1200" kern="0">
                <a:solidFill>
                  <a:srgbClr val="000000"/>
                </a:solidFill>
                <a:latin typeface="Helvetica Light"/>
                <a:sym typeface="Helvetica Light"/>
              </a:endParaRPr>
            </a:p>
          </p:txBody>
        </p:sp>
        <p:sp>
          <p:nvSpPr>
            <p:cNvPr id="808" name="线条"/>
            <p:cNvSpPr/>
            <p:nvPr/>
          </p:nvSpPr>
          <p:spPr>
            <a:xfrm flipV="1">
              <a:off x="979499" y="261359"/>
              <a:ext cx="1" cy="141143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 algn="ctr" defTabSz="219075" hangingPunct="0">
                <a:defRPr sz="3200"/>
              </a:pPr>
              <a:endParaRPr sz="1200" kern="0">
                <a:solidFill>
                  <a:srgbClr val="000000"/>
                </a:solidFill>
                <a:latin typeface="Helvetica Light"/>
                <a:sym typeface="Helvetica Light"/>
              </a:endParaRPr>
            </a:p>
          </p:txBody>
        </p:sp>
        <p:sp>
          <p:nvSpPr>
            <p:cNvPr id="809" name="线条"/>
            <p:cNvSpPr/>
            <p:nvPr/>
          </p:nvSpPr>
          <p:spPr>
            <a:xfrm flipV="1">
              <a:off x="1252493" y="261359"/>
              <a:ext cx="1" cy="176471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 algn="ctr" defTabSz="219075" hangingPunct="0">
                <a:defRPr sz="3200"/>
              </a:pPr>
              <a:endParaRPr sz="1200" kern="0">
                <a:solidFill>
                  <a:srgbClr val="000000"/>
                </a:solidFill>
                <a:latin typeface="Helvetica Light"/>
                <a:sym typeface="Helvetica Light"/>
              </a:endParaRPr>
            </a:p>
          </p:txBody>
        </p:sp>
        <p:sp>
          <p:nvSpPr>
            <p:cNvPr id="810" name="线条"/>
            <p:cNvSpPr/>
            <p:nvPr/>
          </p:nvSpPr>
          <p:spPr>
            <a:xfrm flipV="1">
              <a:off x="1502525" y="261359"/>
              <a:ext cx="1" cy="211143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 algn="ctr" defTabSz="219075" hangingPunct="0">
                <a:defRPr sz="3200"/>
              </a:pPr>
              <a:endParaRPr sz="1200" kern="0">
                <a:solidFill>
                  <a:srgbClr val="000000"/>
                </a:solidFill>
                <a:latin typeface="Helvetica Light"/>
                <a:sym typeface="Helvetica Light"/>
              </a:endParaRPr>
            </a:p>
          </p:txBody>
        </p:sp>
        <p:sp>
          <p:nvSpPr>
            <p:cNvPr id="811" name="矩形"/>
            <p:cNvSpPr/>
            <p:nvPr/>
          </p:nvSpPr>
          <p:spPr>
            <a:xfrm>
              <a:off x="53577" y="0"/>
              <a:ext cx="1601814" cy="446485"/>
            </a:xfrm>
            <a:prstGeom prst="rect">
              <a:avLst/>
            </a:prstGeom>
            <a:solidFill>
              <a:srgbClr val="A6AAA9"/>
            </a:solidFill>
            <a:ln w="63500" cap="flat">
              <a:solidFill>
                <a:srgbClr val="000000"/>
              </a:solidFill>
              <a:prstDash val="solid"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26789" tIns="26789" rIns="26789" bIns="26789" numCol="1" anchor="ctr">
              <a:noAutofit/>
            </a:bodyPr>
            <a:lstStyle/>
            <a:p>
              <a:pPr algn="ctr" defTabSz="219075" hangingPunct="0">
                <a:defRPr sz="3200">
                  <a:solidFill>
                    <a:srgbClr val="FFFFFF"/>
                  </a:solidFill>
                </a:defRPr>
              </a:pPr>
              <a:endParaRPr sz="1200" kern="0">
                <a:solidFill>
                  <a:srgbClr val="FFFFFF"/>
                </a:solidFill>
                <a:latin typeface="Helvetica Light"/>
                <a:sym typeface="Helvetica Light"/>
              </a:endParaRPr>
            </a:p>
          </p:txBody>
        </p:sp>
      </p:grpSp>
      <p:sp>
        <p:nvSpPr>
          <p:cNvPr id="813" name="矩形"/>
          <p:cNvSpPr/>
          <p:nvPr/>
        </p:nvSpPr>
        <p:spPr>
          <a:xfrm>
            <a:off x="2337859" y="3017152"/>
            <a:ext cx="706549" cy="344735"/>
          </a:xfrm>
          <a:prstGeom prst="rect">
            <a:avLst/>
          </a:prstGeom>
          <a:solidFill>
            <a:srgbClr val="A6AAA9"/>
          </a:solidFill>
          <a:ln w="63500">
            <a:solidFill>
              <a:srgbClr val="000000"/>
            </a:solidFill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</p:spPr>
        <p:txBody>
          <a:bodyPr lIns="26789" tIns="26789" rIns="26789" bIns="26789" anchor="ctr"/>
          <a:lstStyle/>
          <a:p>
            <a:pPr algn="ctr" defTabSz="219075" hangingPunct="0">
              <a:defRPr sz="3200">
                <a:solidFill>
                  <a:srgbClr val="FFFFFF"/>
                </a:solidFill>
              </a:defRPr>
            </a:pPr>
            <a:endParaRPr sz="1200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814" name="矩形"/>
          <p:cNvSpPr/>
          <p:nvPr/>
        </p:nvSpPr>
        <p:spPr>
          <a:xfrm>
            <a:off x="4374459" y="3017152"/>
            <a:ext cx="706549" cy="344735"/>
          </a:xfrm>
          <a:prstGeom prst="rect">
            <a:avLst/>
          </a:prstGeom>
          <a:solidFill>
            <a:srgbClr val="A6AAA9"/>
          </a:solidFill>
          <a:ln w="63500">
            <a:solidFill>
              <a:srgbClr val="000000"/>
            </a:solidFill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</p:spPr>
        <p:txBody>
          <a:bodyPr lIns="26789" tIns="26789" rIns="26789" bIns="26789" anchor="ctr"/>
          <a:lstStyle/>
          <a:p>
            <a:pPr algn="ctr" defTabSz="219075" hangingPunct="0">
              <a:defRPr sz="3200">
                <a:solidFill>
                  <a:srgbClr val="FFFFFF"/>
                </a:solidFill>
              </a:defRPr>
            </a:pPr>
            <a:endParaRPr sz="1200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815" name="矩形"/>
          <p:cNvSpPr/>
          <p:nvPr/>
        </p:nvSpPr>
        <p:spPr>
          <a:xfrm>
            <a:off x="5458587" y="3017152"/>
            <a:ext cx="706549" cy="344735"/>
          </a:xfrm>
          <a:prstGeom prst="rect">
            <a:avLst/>
          </a:prstGeom>
          <a:solidFill>
            <a:srgbClr val="A6AAA9"/>
          </a:solidFill>
          <a:ln w="63500">
            <a:solidFill>
              <a:srgbClr val="000000"/>
            </a:solidFill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</p:spPr>
        <p:txBody>
          <a:bodyPr lIns="26789" tIns="26789" rIns="26789" bIns="26789" anchor="ctr"/>
          <a:lstStyle/>
          <a:p>
            <a:pPr algn="ctr" defTabSz="219075" hangingPunct="0">
              <a:defRPr sz="3200">
                <a:solidFill>
                  <a:srgbClr val="FFFFFF"/>
                </a:solidFill>
              </a:defRPr>
            </a:pPr>
            <a:endParaRPr sz="1200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816" name="矩形"/>
          <p:cNvSpPr/>
          <p:nvPr/>
        </p:nvSpPr>
        <p:spPr>
          <a:xfrm>
            <a:off x="2618241" y="1811163"/>
            <a:ext cx="772033" cy="419460"/>
          </a:xfrm>
          <a:prstGeom prst="rect">
            <a:avLst/>
          </a:prstGeom>
          <a:solidFill>
            <a:srgbClr val="A6AAA9"/>
          </a:solidFill>
          <a:ln w="63500">
            <a:solidFill>
              <a:srgbClr val="000000"/>
            </a:solidFill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</p:spPr>
        <p:txBody>
          <a:bodyPr lIns="26789" tIns="26789" rIns="26789" bIns="26789" anchor="ctr"/>
          <a:lstStyle/>
          <a:p>
            <a:pPr algn="ctr" defTabSz="219075" hangingPunct="0">
              <a:defRPr sz="92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450" b="1" kern="0">
              <a:solidFill>
                <a:srgbClr val="FFFFFF"/>
              </a:solidFill>
              <a:latin typeface="Helvetica"/>
              <a:cs typeface="Helvetica"/>
              <a:sym typeface="Helvetica"/>
            </a:endParaRPr>
          </a:p>
        </p:txBody>
      </p:sp>
      <p:sp>
        <p:nvSpPr>
          <p:cNvPr id="817" name="矩形"/>
          <p:cNvSpPr/>
          <p:nvPr/>
        </p:nvSpPr>
        <p:spPr>
          <a:xfrm>
            <a:off x="3841656" y="1811163"/>
            <a:ext cx="772032" cy="419460"/>
          </a:xfrm>
          <a:prstGeom prst="rect">
            <a:avLst/>
          </a:prstGeom>
          <a:solidFill>
            <a:srgbClr val="A6AAA9"/>
          </a:solidFill>
          <a:ln w="63500">
            <a:solidFill>
              <a:srgbClr val="000000"/>
            </a:solidFill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</p:spPr>
        <p:txBody>
          <a:bodyPr lIns="26789" tIns="26789" rIns="26789" bIns="26789" anchor="ctr"/>
          <a:lstStyle/>
          <a:p>
            <a:pPr algn="ctr" defTabSz="219075" hangingPunct="0">
              <a:defRPr sz="92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450" b="1" kern="0">
              <a:solidFill>
                <a:srgbClr val="FFFFFF"/>
              </a:solidFill>
              <a:latin typeface="Helvetica"/>
              <a:cs typeface="Helvetica"/>
              <a:sym typeface="Helvetica"/>
            </a:endParaRPr>
          </a:p>
        </p:txBody>
      </p:sp>
      <p:sp>
        <p:nvSpPr>
          <p:cNvPr id="818" name="形状"/>
          <p:cNvSpPr/>
          <p:nvPr/>
        </p:nvSpPr>
        <p:spPr>
          <a:xfrm>
            <a:off x="378420" y="4506717"/>
            <a:ext cx="1019793" cy="1689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08" h="19010" extrusionOk="0">
                <a:moveTo>
                  <a:pt x="10961" y="75"/>
                </a:moveTo>
                <a:cubicBezTo>
                  <a:pt x="6780" y="379"/>
                  <a:pt x="2267" y="1680"/>
                  <a:pt x="501" y="7866"/>
                </a:cubicBezTo>
                <a:cubicBezTo>
                  <a:pt x="-160" y="10184"/>
                  <a:pt x="-225" y="12932"/>
                  <a:pt x="659" y="15002"/>
                </a:cubicBezTo>
                <a:cubicBezTo>
                  <a:pt x="2422" y="19130"/>
                  <a:pt x="5870" y="17564"/>
                  <a:pt x="8701" y="17689"/>
                </a:cubicBezTo>
                <a:cubicBezTo>
                  <a:pt x="12793" y="17870"/>
                  <a:pt x="17376" y="21466"/>
                  <a:pt x="20162" y="15965"/>
                </a:cubicBezTo>
                <a:cubicBezTo>
                  <a:pt x="21090" y="14134"/>
                  <a:pt x="21375" y="11650"/>
                  <a:pt x="21118" y="9277"/>
                </a:cubicBezTo>
                <a:cubicBezTo>
                  <a:pt x="20731" y="5712"/>
                  <a:pt x="19226" y="2798"/>
                  <a:pt x="17212" y="1308"/>
                </a:cubicBezTo>
                <a:cubicBezTo>
                  <a:pt x="15262" y="-134"/>
                  <a:pt x="13085" y="-79"/>
                  <a:pt x="10961" y="75"/>
                </a:cubicBezTo>
                <a:close/>
              </a:path>
            </a:pathLst>
          </a:custGeom>
          <a:solidFill>
            <a:srgbClr val="EE6E12">
              <a:alpha val="50000"/>
            </a:srgbClr>
          </a:solidFill>
          <a:ln w="50800">
            <a:solidFill>
              <a:srgbClr val="000000">
                <a:alpha val="50000"/>
              </a:srgbClr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819" name="形状"/>
          <p:cNvSpPr/>
          <p:nvPr/>
        </p:nvSpPr>
        <p:spPr>
          <a:xfrm>
            <a:off x="4323589" y="4811565"/>
            <a:ext cx="908488" cy="2312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08" h="19010" extrusionOk="0">
                <a:moveTo>
                  <a:pt x="10961" y="75"/>
                </a:moveTo>
                <a:cubicBezTo>
                  <a:pt x="6780" y="379"/>
                  <a:pt x="2267" y="1680"/>
                  <a:pt x="501" y="7866"/>
                </a:cubicBezTo>
                <a:cubicBezTo>
                  <a:pt x="-160" y="10184"/>
                  <a:pt x="-225" y="12932"/>
                  <a:pt x="659" y="15002"/>
                </a:cubicBezTo>
                <a:cubicBezTo>
                  <a:pt x="2422" y="19130"/>
                  <a:pt x="5870" y="17564"/>
                  <a:pt x="8701" y="17689"/>
                </a:cubicBezTo>
                <a:cubicBezTo>
                  <a:pt x="12793" y="17870"/>
                  <a:pt x="17376" y="21466"/>
                  <a:pt x="20162" y="15965"/>
                </a:cubicBezTo>
                <a:cubicBezTo>
                  <a:pt x="21090" y="14134"/>
                  <a:pt x="21375" y="11650"/>
                  <a:pt x="21118" y="9277"/>
                </a:cubicBezTo>
                <a:cubicBezTo>
                  <a:pt x="20731" y="5712"/>
                  <a:pt x="19226" y="2798"/>
                  <a:pt x="17212" y="1308"/>
                </a:cubicBezTo>
                <a:cubicBezTo>
                  <a:pt x="15262" y="-134"/>
                  <a:pt x="13085" y="-79"/>
                  <a:pt x="10961" y="75"/>
                </a:cubicBezTo>
                <a:close/>
              </a:path>
            </a:pathLst>
          </a:custGeom>
          <a:solidFill>
            <a:srgbClr val="0433FF">
              <a:alpha val="50000"/>
            </a:srgbClr>
          </a:solidFill>
          <a:ln w="50800">
            <a:solidFill>
              <a:srgbClr val="000000">
                <a:alpha val="50000"/>
              </a:srgbClr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820" name="形状"/>
          <p:cNvSpPr/>
          <p:nvPr/>
        </p:nvSpPr>
        <p:spPr>
          <a:xfrm>
            <a:off x="2871236" y="4768970"/>
            <a:ext cx="773075" cy="5109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7" h="20970" extrusionOk="0">
                <a:moveTo>
                  <a:pt x="11518" y="18"/>
                </a:moveTo>
                <a:cubicBezTo>
                  <a:pt x="7991" y="85"/>
                  <a:pt x="4236" y="320"/>
                  <a:pt x="1704" y="4961"/>
                </a:cubicBezTo>
                <a:cubicBezTo>
                  <a:pt x="-538" y="9071"/>
                  <a:pt x="-633" y="15163"/>
                  <a:pt x="1806" y="18626"/>
                </a:cubicBezTo>
                <a:cubicBezTo>
                  <a:pt x="3715" y="21337"/>
                  <a:pt x="6245" y="20851"/>
                  <a:pt x="8635" y="20876"/>
                </a:cubicBezTo>
                <a:cubicBezTo>
                  <a:pt x="11128" y="20903"/>
                  <a:pt x="13709" y="21450"/>
                  <a:pt x="15951" y="19560"/>
                </a:cubicBezTo>
                <a:cubicBezTo>
                  <a:pt x="20564" y="15672"/>
                  <a:pt x="20967" y="5465"/>
                  <a:pt x="16751" y="1401"/>
                </a:cubicBezTo>
                <a:cubicBezTo>
                  <a:pt x="15142" y="-150"/>
                  <a:pt x="13300" y="-16"/>
                  <a:pt x="11518" y="18"/>
                </a:cubicBezTo>
                <a:close/>
              </a:path>
            </a:pathLst>
          </a:custGeom>
          <a:solidFill>
            <a:srgbClr val="008E00">
              <a:alpha val="50000"/>
            </a:srgbClr>
          </a:solidFill>
          <a:ln w="50800">
            <a:solidFill>
              <a:srgbClr val="000000">
                <a:alpha val="50000"/>
              </a:srgbClr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821" name="形状"/>
          <p:cNvSpPr/>
          <p:nvPr/>
        </p:nvSpPr>
        <p:spPr>
          <a:xfrm>
            <a:off x="5090227" y="5012820"/>
            <a:ext cx="776702" cy="2313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7" h="20970" extrusionOk="0">
                <a:moveTo>
                  <a:pt x="11518" y="18"/>
                </a:moveTo>
                <a:cubicBezTo>
                  <a:pt x="7991" y="85"/>
                  <a:pt x="4236" y="320"/>
                  <a:pt x="1704" y="4961"/>
                </a:cubicBezTo>
                <a:cubicBezTo>
                  <a:pt x="-538" y="9071"/>
                  <a:pt x="-633" y="15163"/>
                  <a:pt x="1806" y="18626"/>
                </a:cubicBezTo>
                <a:cubicBezTo>
                  <a:pt x="3715" y="21337"/>
                  <a:pt x="6245" y="20851"/>
                  <a:pt x="8635" y="20876"/>
                </a:cubicBezTo>
                <a:cubicBezTo>
                  <a:pt x="11128" y="20903"/>
                  <a:pt x="13709" y="21450"/>
                  <a:pt x="15951" y="19560"/>
                </a:cubicBezTo>
                <a:cubicBezTo>
                  <a:pt x="20564" y="15672"/>
                  <a:pt x="20967" y="5465"/>
                  <a:pt x="16751" y="1401"/>
                </a:cubicBezTo>
                <a:cubicBezTo>
                  <a:pt x="15142" y="-150"/>
                  <a:pt x="13300" y="-16"/>
                  <a:pt x="11518" y="18"/>
                </a:cubicBezTo>
                <a:close/>
              </a:path>
            </a:pathLst>
          </a:custGeom>
          <a:solidFill>
            <a:srgbClr val="FFAD00">
              <a:alpha val="50000"/>
            </a:srgbClr>
          </a:solidFill>
          <a:ln w="50800">
            <a:solidFill>
              <a:srgbClr val="000000">
                <a:alpha val="50000"/>
              </a:srgbClr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822" name="Untrusted environment"/>
          <p:cNvSpPr txBox="1"/>
          <p:nvPr/>
        </p:nvSpPr>
        <p:spPr>
          <a:xfrm>
            <a:off x="7008131" y="3130781"/>
            <a:ext cx="2013404" cy="6311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defTabSz="219075" hangingPunct="0"/>
            <a:r>
              <a:rPr sz="1875" kern="0">
                <a:solidFill>
                  <a:srgbClr val="000000"/>
                </a:solidFill>
              </a:rPr>
              <a:t>Untrusted environment</a:t>
            </a:r>
          </a:p>
        </p:txBody>
      </p:sp>
      <p:sp>
        <p:nvSpPr>
          <p:cNvPr id="823" name="形状"/>
          <p:cNvSpPr/>
          <p:nvPr/>
        </p:nvSpPr>
        <p:spPr>
          <a:xfrm>
            <a:off x="2861467" y="4513360"/>
            <a:ext cx="734162" cy="2790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08" h="19010" extrusionOk="0">
                <a:moveTo>
                  <a:pt x="10961" y="75"/>
                </a:moveTo>
                <a:cubicBezTo>
                  <a:pt x="6780" y="379"/>
                  <a:pt x="2267" y="1680"/>
                  <a:pt x="501" y="7866"/>
                </a:cubicBezTo>
                <a:cubicBezTo>
                  <a:pt x="-160" y="10184"/>
                  <a:pt x="-225" y="12932"/>
                  <a:pt x="659" y="15002"/>
                </a:cubicBezTo>
                <a:cubicBezTo>
                  <a:pt x="2422" y="19130"/>
                  <a:pt x="5870" y="17564"/>
                  <a:pt x="8701" y="17689"/>
                </a:cubicBezTo>
                <a:cubicBezTo>
                  <a:pt x="12793" y="17870"/>
                  <a:pt x="17376" y="21466"/>
                  <a:pt x="20162" y="15965"/>
                </a:cubicBezTo>
                <a:cubicBezTo>
                  <a:pt x="21090" y="14134"/>
                  <a:pt x="21375" y="11650"/>
                  <a:pt x="21118" y="9277"/>
                </a:cubicBezTo>
                <a:cubicBezTo>
                  <a:pt x="20731" y="5712"/>
                  <a:pt x="19226" y="2798"/>
                  <a:pt x="17212" y="1308"/>
                </a:cubicBezTo>
                <a:cubicBezTo>
                  <a:pt x="15262" y="-134"/>
                  <a:pt x="13085" y="-79"/>
                  <a:pt x="10961" y="75"/>
                </a:cubicBezTo>
                <a:close/>
              </a:path>
            </a:pathLst>
          </a:custGeom>
          <a:solidFill>
            <a:srgbClr val="0433FF">
              <a:alpha val="50000"/>
            </a:srgbClr>
          </a:solidFill>
          <a:ln w="50800">
            <a:solidFill>
              <a:srgbClr val="000000">
                <a:alpha val="50000"/>
              </a:srgbClr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824" name="形状"/>
          <p:cNvSpPr/>
          <p:nvPr/>
        </p:nvSpPr>
        <p:spPr>
          <a:xfrm>
            <a:off x="3533922" y="4985467"/>
            <a:ext cx="1019793" cy="2790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08" h="19010" extrusionOk="0">
                <a:moveTo>
                  <a:pt x="10961" y="75"/>
                </a:moveTo>
                <a:cubicBezTo>
                  <a:pt x="6780" y="379"/>
                  <a:pt x="2267" y="1680"/>
                  <a:pt x="501" y="7866"/>
                </a:cubicBezTo>
                <a:cubicBezTo>
                  <a:pt x="-160" y="10184"/>
                  <a:pt x="-225" y="12932"/>
                  <a:pt x="659" y="15002"/>
                </a:cubicBezTo>
                <a:cubicBezTo>
                  <a:pt x="2422" y="19130"/>
                  <a:pt x="5870" y="17564"/>
                  <a:pt x="8701" y="17689"/>
                </a:cubicBezTo>
                <a:cubicBezTo>
                  <a:pt x="12793" y="17870"/>
                  <a:pt x="17376" y="21466"/>
                  <a:pt x="20162" y="15965"/>
                </a:cubicBezTo>
                <a:cubicBezTo>
                  <a:pt x="21090" y="14134"/>
                  <a:pt x="21375" y="11650"/>
                  <a:pt x="21118" y="9277"/>
                </a:cubicBezTo>
                <a:cubicBezTo>
                  <a:pt x="20731" y="5712"/>
                  <a:pt x="19226" y="2798"/>
                  <a:pt x="17212" y="1308"/>
                </a:cubicBezTo>
                <a:cubicBezTo>
                  <a:pt x="15262" y="-134"/>
                  <a:pt x="13085" y="-79"/>
                  <a:pt x="10961" y="75"/>
                </a:cubicBezTo>
                <a:close/>
              </a:path>
            </a:pathLst>
          </a:custGeom>
          <a:solidFill>
            <a:srgbClr val="EE6E12">
              <a:alpha val="50000"/>
            </a:srgbClr>
          </a:solidFill>
          <a:ln w="50800">
            <a:solidFill>
              <a:srgbClr val="000000">
                <a:alpha val="50000"/>
              </a:srgbClr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825" name="形状"/>
          <p:cNvSpPr/>
          <p:nvPr/>
        </p:nvSpPr>
        <p:spPr>
          <a:xfrm>
            <a:off x="1310731" y="4869597"/>
            <a:ext cx="776702" cy="3657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7" h="20970" extrusionOk="0">
                <a:moveTo>
                  <a:pt x="11518" y="18"/>
                </a:moveTo>
                <a:cubicBezTo>
                  <a:pt x="7991" y="85"/>
                  <a:pt x="4236" y="320"/>
                  <a:pt x="1704" y="4961"/>
                </a:cubicBezTo>
                <a:cubicBezTo>
                  <a:pt x="-538" y="9071"/>
                  <a:pt x="-633" y="15163"/>
                  <a:pt x="1806" y="18626"/>
                </a:cubicBezTo>
                <a:cubicBezTo>
                  <a:pt x="3715" y="21337"/>
                  <a:pt x="6245" y="20851"/>
                  <a:pt x="8635" y="20876"/>
                </a:cubicBezTo>
                <a:cubicBezTo>
                  <a:pt x="11128" y="20903"/>
                  <a:pt x="13709" y="21450"/>
                  <a:pt x="15951" y="19560"/>
                </a:cubicBezTo>
                <a:cubicBezTo>
                  <a:pt x="20564" y="15672"/>
                  <a:pt x="20967" y="5465"/>
                  <a:pt x="16751" y="1401"/>
                </a:cubicBezTo>
                <a:cubicBezTo>
                  <a:pt x="15142" y="-150"/>
                  <a:pt x="13300" y="-16"/>
                  <a:pt x="11518" y="18"/>
                </a:cubicBezTo>
                <a:close/>
              </a:path>
            </a:pathLst>
          </a:custGeom>
          <a:solidFill>
            <a:srgbClr val="FFAD00">
              <a:alpha val="50000"/>
            </a:srgbClr>
          </a:solidFill>
          <a:ln w="50800">
            <a:solidFill>
              <a:srgbClr val="000000">
                <a:alpha val="50000"/>
              </a:srgbClr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826" name="形状"/>
          <p:cNvSpPr/>
          <p:nvPr/>
        </p:nvSpPr>
        <p:spPr>
          <a:xfrm>
            <a:off x="542579" y="4738093"/>
            <a:ext cx="734162" cy="2790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08" h="19010" extrusionOk="0">
                <a:moveTo>
                  <a:pt x="10961" y="75"/>
                </a:moveTo>
                <a:cubicBezTo>
                  <a:pt x="6780" y="379"/>
                  <a:pt x="2267" y="1680"/>
                  <a:pt x="501" y="7866"/>
                </a:cubicBezTo>
                <a:cubicBezTo>
                  <a:pt x="-160" y="10184"/>
                  <a:pt x="-225" y="12932"/>
                  <a:pt x="659" y="15002"/>
                </a:cubicBezTo>
                <a:cubicBezTo>
                  <a:pt x="2422" y="19130"/>
                  <a:pt x="5870" y="17564"/>
                  <a:pt x="8701" y="17689"/>
                </a:cubicBezTo>
                <a:cubicBezTo>
                  <a:pt x="12793" y="17870"/>
                  <a:pt x="17376" y="21466"/>
                  <a:pt x="20162" y="15965"/>
                </a:cubicBezTo>
                <a:cubicBezTo>
                  <a:pt x="21090" y="14134"/>
                  <a:pt x="21375" y="11650"/>
                  <a:pt x="21118" y="9277"/>
                </a:cubicBezTo>
                <a:cubicBezTo>
                  <a:pt x="20731" y="5712"/>
                  <a:pt x="19226" y="2798"/>
                  <a:pt x="17212" y="1308"/>
                </a:cubicBezTo>
                <a:cubicBezTo>
                  <a:pt x="15262" y="-134"/>
                  <a:pt x="13085" y="-79"/>
                  <a:pt x="10961" y="75"/>
                </a:cubicBezTo>
                <a:close/>
              </a:path>
            </a:pathLst>
          </a:custGeom>
          <a:solidFill>
            <a:srgbClr val="0433FF">
              <a:alpha val="50000"/>
            </a:srgbClr>
          </a:solidFill>
          <a:ln w="50800">
            <a:solidFill>
              <a:srgbClr val="000000">
                <a:alpha val="50000"/>
              </a:srgbClr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827" name="形状"/>
          <p:cNvSpPr/>
          <p:nvPr/>
        </p:nvSpPr>
        <p:spPr>
          <a:xfrm>
            <a:off x="1316313" y="4637300"/>
            <a:ext cx="773075" cy="1182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7" h="20970" extrusionOk="0">
                <a:moveTo>
                  <a:pt x="11518" y="18"/>
                </a:moveTo>
                <a:cubicBezTo>
                  <a:pt x="7991" y="85"/>
                  <a:pt x="4236" y="320"/>
                  <a:pt x="1704" y="4961"/>
                </a:cubicBezTo>
                <a:cubicBezTo>
                  <a:pt x="-538" y="9071"/>
                  <a:pt x="-633" y="15163"/>
                  <a:pt x="1806" y="18626"/>
                </a:cubicBezTo>
                <a:cubicBezTo>
                  <a:pt x="3715" y="21337"/>
                  <a:pt x="6245" y="20851"/>
                  <a:pt x="8635" y="20876"/>
                </a:cubicBezTo>
                <a:cubicBezTo>
                  <a:pt x="11128" y="20903"/>
                  <a:pt x="13709" y="21450"/>
                  <a:pt x="15951" y="19560"/>
                </a:cubicBezTo>
                <a:cubicBezTo>
                  <a:pt x="20564" y="15672"/>
                  <a:pt x="20967" y="5465"/>
                  <a:pt x="16751" y="1401"/>
                </a:cubicBezTo>
                <a:cubicBezTo>
                  <a:pt x="15142" y="-150"/>
                  <a:pt x="13300" y="-16"/>
                  <a:pt x="11518" y="18"/>
                </a:cubicBezTo>
                <a:close/>
              </a:path>
            </a:pathLst>
          </a:custGeom>
          <a:solidFill>
            <a:srgbClr val="008E00">
              <a:alpha val="50000"/>
            </a:srgbClr>
          </a:solidFill>
          <a:ln w="50800">
            <a:solidFill>
              <a:srgbClr val="000000">
                <a:alpha val="50000"/>
              </a:srgbClr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828" name="形状"/>
          <p:cNvSpPr/>
          <p:nvPr/>
        </p:nvSpPr>
        <p:spPr>
          <a:xfrm>
            <a:off x="5790450" y="4525218"/>
            <a:ext cx="773075" cy="1182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7" h="20970" extrusionOk="0">
                <a:moveTo>
                  <a:pt x="11518" y="18"/>
                </a:moveTo>
                <a:cubicBezTo>
                  <a:pt x="7991" y="85"/>
                  <a:pt x="4236" y="320"/>
                  <a:pt x="1704" y="4961"/>
                </a:cubicBezTo>
                <a:cubicBezTo>
                  <a:pt x="-538" y="9071"/>
                  <a:pt x="-633" y="15163"/>
                  <a:pt x="1806" y="18626"/>
                </a:cubicBezTo>
                <a:cubicBezTo>
                  <a:pt x="3715" y="21337"/>
                  <a:pt x="6245" y="20851"/>
                  <a:pt x="8635" y="20876"/>
                </a:cubicBezTo>
                <a:cubicBezTo>
                  <a:pt x="11128" y="20903"/>
                  <a:pt x="13709" y="21450"/>
                  <a:pt x="15951" y="19560"/>
                </a:cubicBezTo>
                <a:cubicBezTo>
                  <a:pt x="20564" y="15672"/>
                  <a:pt x="20967" y="5465"/>
                  <a:pt x="16751" y="1401"/>
                </a:cubicBezTo>
                <a:cubicBezTo>
                  <a:pt x="15142" y="-150"/>
                  <a:pt x="13300" y="-16"/>
                  <a:pt x="11518" y="18"/>
                </a:cubicBezTo>
                <a:close/>
              </a:path>
            </a:pathLst>
          </a:custGeom>
          <a:solidFill>
            <a:srgbClr val="008E00">
              <a:alpha val="50000"/>
            </a:srgbClr>
          </a:solidFill>
          <a:ln w="50800">
            <a:solidFill>
              <a:srgbClr val="000000">
                <a:alpha val="50000"/>
              </a:srgbClr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829" name="形状"/>
          <p:cNvSpPr/>
          <p:nvPr/>
        </p:nvSpPr>
        <p:spPr>
          <a:xfrm>
            <a:off x="2091943" y="5111044"/>
            <a:ext cx="773075" cy="1182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7" h="20970" extrusionOk="0">
                <a:moveTo>
                  <a:pt x="11518" y="18"/>
                </a:moveTo>
                <a:cubicBezTo>
                  <a:pt x="7991" y="85"/>
                  <a:pt x="4236" y="320"/>
                  <a:pt x="1704" y="4961"/>
                </a:cubicBezTo>
                <a:cubicBezTo>
                  <a:pt x="-538" y="9071"/>
                  <a:pt x="-633" y="15163"/>
                  <a:pt x="1806" y="18626"/>
                </a:cubicBezTo>
                <a:cubicBezTo>
                  <a:pt x="3715" y="21337"/>
                  <a:pt x="6245" y="20851"/>
                  <a:pt x="8635" y="20876"/>
                </a:cubicBezTo>
                <a:cubicBezTo>
                  <a:pt x="11128" y="20903"/>
                  <a:pt x="13709" y="21450"/>
                  <a:pt x="15951" y="19560"/>
                </a:cubicBezTo>
                <a:cubicBezTo>
                  <a:pt x="20564" y="15672"/>
                  <a:pt x="20967" y="5465"/>
                  <a:pt x="16751" y="1401"/>
                </a:cubicBezTo>
                <a:cubicBezTo>
                  <a:pt x="15142" y="-150"/>
                  <a:pt x="13300" y="-16"/>
                  <a:pt x="11518" y="18"/>
                </a:cubicBezTo>
                <a:close/>
              </a:path>
            </a:pathLst>
          </a:custGeom>
          <a:solidFill>
            <a:srgbClr val="008E00">
              <a:alpha val="50000"/>
            </a:srgbClr>
          </a:solidFill>
          <a:ln w="50800">
            <a:solidFill>
              <a:srgbClr val="000000">
                <a:alpha val="50000"/>
              </a:srgbClr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830" name="形状"/>
          <p:cNvSpPr/>
          <p:nvPr/>
        </p:nvSpPr>
        <p:spPr>
          <a:xfrm>
            <a:off x="3675047" y="4524388"/>
            <a:ext cx="776702" cy="2313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7" h="20970" extrusionOk="0">
                <a:moveTo>
                  <a:pt x="11518" y="18"/>
                </a:moveTo>
                <a:cubicBezTo>
                  <a:pt x="7991" y="85"/>
                  <a:pt x="4236" y="320"/>
                  <a:pt x="1704" y="4961"/>
                </a:cubicBezTo>
                <a:cubicBezTo>
                  <a:pt x="-538" y="9071"/>
                  <a:pt x="-633" y="15163"/>
                  <a:pt x="1806" y="18626"/>
                </a:cubicBezTo>
                <a:cubicBezTo>
                  <a:pt x="3715" y="21337"/>
                  <a:pt x="6245" y="20851"/>
                  <a:pt x="8635" y="20876"/>
                </a:cubicBezTo>
                <a:cubicBezTo>
                  <a:pt x="11128" y="20903"/>
                  <a:pt x="13709" y="21450"/>
                  <a:pt x="15951" y="19560"/>
                </a:cubicBezTo>
                <a:cubicBezTo>
                  <a:pt x="20564" y="15672"/>
                  <a:pt x="20967" y="5465"/>
                  <a:pt x="16751" y="1401"/>
                </a:cubicBezTo>
                <a:cubicBezTo>
                  <a:pt x="15142" y="-150"/>
                  <a:pt x="13300" y="-16"/>
                  <a:pt x="11518" y="18"/>
                </a:cubicBezTo>
                <a:close/>
              </a:path>
            </a:pathLst>
          </a:custGeom>
          <a:solidFill>
            <a:srgbClr val="FFAD00">
              <a:alpha val="50000"/>
            </a:srgbClr>
          </a:solidFill>
          <a:ln w="50800">
            <a:solidFill>
              <a:srgbClr val="000000">
                <a:alpha val="50000"/>
              </a:srgbClr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831" name="形状"/>
          <p:cNvSpPr/>
          <p:nvPr/>
        </p:nvSpPr>
        <p:spPr>
          <a:xfrm>
            <a:off x="4374562" y="4537034"/>
            <a:ext cx="773075" cy="2185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7" h="20970" extrusionOk="0">
                <a:moveTo>
                  <a:pt x="11518" y="18"/>
                </a:moveTo>
                <a:cubicBezTo>
                  <a:pt x="7991" y="85"/>
                  <a:pt x="4236" y="320"/>
                  <a:pt x="1704" y="4961"/>
                </a:cubicBezTo>
                <a:cubicBezTo>
                  <a:pt x="-538" y="9071"/>
                  <a:pt x="-633" y="15163"/>
                  <a:pt x="1806" y="18626"/>
                </a:cubicBezTo>
                <a:cubicBezTo>
                  <a:pt x="3715" y="21337"/>
                  <a:pt x="6245" y="20851"/>
                  <a:pt x="8635" y="20876"/>
                </a:cubicBezTo>
                <a:cubicBezTo>
                  <a:pt x="11128" y="20903"/>
                  <a:pt x="13709" y="21450"/>
                  <a:pt x="15951" y="19560"/>
                </a:cubicBezTo>
                <a:cubicBezTo>
                  <a:pt x="20564" y="15672"/>
                  <a:pt x="20967" y="5465"/>
                  <a:pt x="16751" y="1401"/>
                </a:cubicBezTo>
                <a:cubicBezTo>
                  <a:pt x="15142" y="-150"/>
                  <a:pt x="13300" y="-16"/>
                  <a:pt x="11518" y="18"/>
                </a:cubicBezTo>
                <a:close/>
              </a:path>
            </a:pathLst>
          </a:custGeom>
          <a:solidFill>
            <a:srgbClr val="008E00">
              <a:alpha val="50000"/>
            </a:srgbClr>
          </a:solidFill>
          <a:ln w="50800">
            <a:solidFill>
              <a:srgbClr val="000000">
                <a:alpha val="50000"/>
              </a:srgbClr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grpSp>
        <p:nvGrpSpPr>
          <p:cNvPr id="838" name="成组"/>
          <p:cNvGrpSpPr/>
          <p:nvPr/>
        </p:nvGrpSpPr>
        <p:grpSpPr>
          <a:xfrm>
            <a:off x="425360" y="4719226"/>
            <a:ext cx="4871474" cy="244480"/>
            <a:chOff x="0" y="0"/>
            <a:chExt cx="12990595" cy="651945"/>
          </a:xfrm>
        </p:grpSpPr>
        <p:sp>
          <p:nvSpPr>
            <p:cNvPr id="832" name="线条"/>
            <p:cNvSpPr/>
            <p:nvPr/>
          </p:nvSpPr>
          <p:spPr>
            <a:xfrm>
              <a:off x="0" y="0"/>
              <a:ext cx="2443662" cy="0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ysDot"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 algn="ctr" defTabSz="219075" hangingPunct="0">
                <a:defRPr sz="3200"/>
              </a:pPr>
              <a:endParaRPr sz="1200" kern="0">
                <a:solidFill>
                  <a:srgbClr val="000000"/>
                </a:solidFill>
                <a:latin typeface="Helvetica Light"/>
                <a:sym typeface="Helvetica Light"/>
              </a:endParaRPr>
            </a:p>
          </p:txBody>
        </p:sp>
        <p:sp>
          <p:nvSpPr>
            <p:cNvPr id="833" name="线条"/>
            <p:cNvSpPr/>
            <p:nvPr/>
          </p:nvSpPr>
          <p:spPr>
            <a:xfrm>
              <a:off x="2270318" y="248918"/>
              <a:ext cx="2443663" cy="1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ysDot"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 algn="ctr" defTabSz="219075" hangingPunct="0">
                <a:defRPr sz="3200"/>
              </a:pPr>
              <a:endParaRPr sz="1200" kern="0">
                <a:solidFill>
                  <a:srgbClr val="000000"/>
                </a:solidFill>
                <a:latin typeface="Helvetica Light"/>
                <a:sym typeface="Helvetica Light"/>
              </a:endParaRPr>
            </a:p>
          </p:txBody>
        </p:sp>
        <p:sp>
          <p:nvSpPr>
            <p:cNvPr id="834" name="线条"/>
            <p:cNvSpPr/>
            <p:nvPr/>
          </p:nvSpPr>
          <p:spPr>
            <a:xfrm>
              <a:off x="8361336" y="109861"/>
              <a:ext cx="2443663" cy="1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ysDot"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 algn="ctr" defTabSz="219075" hangingPunct="0">
                <a:defRPr sz="3200"/>
              </a:pPr>
              <a:endParaRPr sz="1200" kern="0">
                <a:solidFill>
                  <a:srgbClr val="000000"/>
                </a:solidFill>
                <a:latin typeface="Helvetica Light"/>
                <a:sym typeface="Helvetica Light"/>
              </a:endParaRPr>
            </a:p>
          </p:txBody>
        </p:sp>
        <p:sp>
          <p:nvSpPr>
            <p:cNvPr id="835" name="线条"/>
            <p:cNvSpPr/>
            <p:nvPr/>
          </p:nvSpPr>
          <p:spPr>
            <a:xfrm>
              <a:off x="6270911" y="185744"/>
              <a:ext cx="2443662" cy="1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ysDot"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 algn="ctr" defTabSz="219075" hangingPunct="0">
                <a:defRPr sz="3200"/>
              </a:pPr>
              <a:endParaRPr sz="1200" kern="0">
                <a:solidFill>
                  <a:srgbClr val="000000"/>
                </a:solidFill>
                <a:latin typeface="Helvetica Light"/>
                <a:sym typeface="Helvetica Light"/>
              </a:endParaRPr>
            </a:p>
          </p:txBody>
        </p:sp>
        <p:sp>
          <p:nvSpPr>
            <p:cNvPr id="836" name="线条"/>
            <p:cNvSpPr/>
            <p:nvPr/>
          </p:nvSpPr>
          <p:spPr>
            <a:xfrm>
              <a:off x="8477136" y="651945"/>
              <a:ext cx="2443663" cy="1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ysDot"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 algn="ctr" defTabSz="219075" hangingPunct="0">
                <a:defRPr sz="3200"/>
              </a:pPr>
              <a:endParaRPr sz="1200" kern="0">
                <a:solidFill>
                  <a:srgbClr val="000000"/>
                </a:solidFill>
                <a:latin typeface="Helvetica Light"/>
                <a:sym typeface="Helvetica Light"/>
              </a:endParaRPr>
            </a:p>
          </p:txBody>
        </p:sp>
        <p:sp>
          <p:nvSpPr>
            <p:cNvPr id="837" name="线条"/>
            <p:cNvSpPr/>
            <p:nvPr/>
          </p:nvSpPr>
          <p:spPr>
            <a:xfrm>
              <a:off x="10546934" y="185744"/>
              <a:ext cx="2443662" cy="1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ysDot"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 algn="ctr" defTabSz="219075" hangingPunct="0">
                <a:defRPr sz="3200"/>
              </a:pPr>
              <a:endParaRPr sz="1200" kern="0">
                <a:solidFill>
                  <a:srgbClr val="000000"/>
                </a:solidFill>
                <a:latin typeface="Helvetica Light"/>
                <a:sym typeface="Helvetica Light"/>
              </a:endParaRPr>
            </a:p>
          </p:txBody>
        </p:sp>
      </p:grpSp>
      <p:sp>
        <p:nvSpPr>
          <p:cNvPr id="839" name="形状"/>
          <p:cNvSpPr/>
          <p:nvPr/>
        </p:nvSpPr>
        <p:spPr>
          <a:xfrm>
            <a:off x="3566896" y="4783065"/>
            <a:ext cx="908488" cy="1388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08" h="19010" extrusionOk="0">
                <a:moveTo>
                  <a:pt x="10961" y="75"/>
                </a:moveTo>
                <a:cubicBezTo>
                  <a:pt x="6780" y="379"/>
                  <a:pt x="2267" y="1680"/>
                  <a:pt x="501" y="7866"/>
                </a:cubicBezTo>
                <a:cubicBezTo>
                  <a:pt x="-160" y="10184"/>
                  <a:pt x="-225" y="12932"/>
                  <a:pt x="659" y="15002"/>
                </a:cubicBezTo>
                <a:cubicBezTo>
                  <a:pt x="2422" y="19130"/>
                  <a:pt x="5870" y="17564"/>
                  <a:pt x="8701" y="17689"/>
                </a:cubicBezTo>
                <a:cubicBezTo>
                  <a:pt x="12793" y="17870"/>
                  <a:pt x="17376" y="21466"/>
                  <a:pt x="20162" y="15965"/>
                </a:cubicBezTo>
                <a:cubicBezTo>
                  <a:pt x="21090" y="14134"/>
                  <a:pt x="21375" y="11650"/>
                  <a:pt x="21118" y="9277"/>
                </a:cubicBezTo>
                <a:cubicBezTo>
                  <a:pt x="20731" y="5712"/>
                  <a:pt x="19226" y="2798"/>
                  <a:pt x="17212" y="1308"/>
                </a:cubicBezTo>
                <a:cubicBezTo>
                  <a:pt x="15262" y="-134"/>
                  <a:pt x="13085" y="-79"/>
                  <a:pt x="10961" y="75"/>
                </a:cubicBezTo>
                <a:close/>
              </a:path>
            </a:pathLst>
          </a:custGeom>
          <a:solidFill>
            <a:srgbClr val="0433FF">
              <a:alpha val="50000"/>
            </a:srgbClr>
          </a:solidFill>
          <a:ln w="50800">
            <a:solidFill>
              <a:srgbClr val="000000">
                <a:alpha val="50000"/>
              </a:srgbClr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078404412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2" grpId="0" animBg="1" advAuto="0"/>
      <p:bldP spid="838" grpId="0" animBg="1" advAuto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Key Needs"/>
          <p:cNvSpPr txBox="1">
            <a:spLocks noGrp="1"/>
          </p:cNvSpPr>
          <p:nvPr>
            <p:ph type="title"/>
          </p:nvPr>
        </p:nvSpPr>
        <p:spPr>
          <a:xfrm>
            <a:off x="1337221" y="857250"/>
            <a:ext cx="6469559" cy="930920"/>
          </a:xfrm>
          <a:prstGeom prst="rect">
            <a:avLst/>
          </a:prstGeom>
        </p:spPr>
        <p:txBody>
          <a:bodyPr/>
          <a:lstStyle/>
          <a:p>
            <a:r>
              <a:rPr sz="3600" dirty="0"/>
              <a:t>Key Needs</a:t>
            </a:r>
          </a:p>
        </p:txBody>
      </p:sp>
      <p:sp>
        <p:nvSpPr>
          <p:cNvPr id="842" name="Agility…"/>
          <p:cNvSpPr txBox="1">
            <a:spLocks noGrp="1"/>
          </p:cNvSpPr>
          <p:nvPr>
            <p:ph type="body" idx="1"/>
          </p:nvPr>
        </p:nvSpPr>
        <p:spPr>
          <a:xfrm>
            <a:off x="1132114" y="1687711"/>
            <a:ext cx="7715795" cy="5170290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EE6E12"/>
                </a:solidFill>
              </a:defRPr>
            </a:pPr>
            <a:r>
              <a:rPr sz="2800" dirty="0"/>
              <a:t>Agility</a:t>
            </a:r>
          </a:p>
          <a:p>
            <a:r>
              <a:rPr sz="2800" dirty="0"/>
              <a:t>Location independent addressing</a:t>
            </a:r>
          </a:p>
          <a:p>
            <a:pPr lvl="1"/>
            <a:r>
              <a:rPr sz="2400" dirty="0"/>
              <a:t>Tenant’s IP addresses can be taken anywhere</a:t>
            </a:r>
          </a:p>
          <a:p>
            <a:r>
              <a:rPr sz="2800" dirty="0"/>
              <a:t>Performance uniformity</a:t>
            </a:r>
          </a:p>
          <a:p>
            <a:pPr lvl="1"/>
            <a:r>
              <a:rPr sz="2400" dirty="0"/>
              <a:t>VMs receive same throughput regardless of placement</a:t>
            </a:r>
          </a:p>
          <a:p>
            <a:r>
              <a:rPr sz="2800" dirty="0"/>
              <a:t>Security</a:t>
            </a:r>
          </a:p>
          <a:p>
            <a:pPr lvl="1"/>
            <a:r>
              <a:rPr sz="2400" dirty="0"/>
              <a:t>Micro-segmentation: isolation at tenant granularity</a:t>
            </a:r>
          </a:p>
          <a:p>
            <a:r>
              <a:rPr sz="2800" dirty="0"/>
              <a:t>Network semantics</a:t>
            </a:r>
          </a:p>
        </p:txBody>
      </p:sp>
    </p:spTree>
    <p:extLst>
      <p:ext uri="{BB962C8B-B14F-4D97-AF65-F5344CB8AC3E}">
        <p14:creationId xmlns:p14="http://schemas.microsoft.com/office/powerpoint/2010/main" val="486127264"/>
      </p:ext>
    </p:extLst>
  </p:cSld>
  <p:clrMapOvr>
    <a:masterClrMapping/>
  </p:clrMapOvr>
  <p:transition spd="slow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Lack of Agility in Traditional DCs"/>
          <p:cNvSpPr txBox="1">
            <a:spLocks noGrp="1"/>
          </p:cNvSpPr>
          <p:nvPr>
            <p:ph type="title"/>
          </p:nvPr>
        </p:nvSpPr>
        <p:spPr>
          <a:xfrm>
            <a:off x="1337221" y="857250"/>
            <a:ext cx="6469559" cy="930920"/>
          </a:xfrm>
          <a:prstGeom prst="rect">
            <a:avLst/>
          </a:prstGeom>
        </p:spPr>
        <p:txBody>
          <a:bodyPr/>
          <a:lstStyle/>
          <a:p>
            <a:r>
              <a:t>Lack of Agility in Traditional DCs</a:t>
            </a:r>
          </a:p>
        </p:txBody>
      </p:sp>
      <p:sp>
        <p:nvSpPr>
          <p:cNvPr id="845" name="线条"/>
          <p:cNvSpPr/>
          <p:nvPr/>
        </p:nvSpPr>
        <p:spPr>
          <a:xfrm flipH="1">
            <a:off x="2705161" y="2176961"/>
            <a:ext cx="1711401" cy="981542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846" name="线条"/>
          <p:cNvSpPr/>
          <p:nvPr/>
        </p:nvSpPr>
        <p:spPr>
          <a:xfrm flipH="1">
            <a:off x="1633648" y="2120247"/>
            <a:ext cx="2588291" cy="1103779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847" name="线条"/>
          <p:cNvSpPr/>
          <p:nvPr/>
        </p:nvSpPr>
        <p:spPr>
          <a:xfrm flipH="1">
            <a:off x="4935482" y="3257046"/>
            <a:ext cx="768174" cy="1062146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848" name="线条"/>
          <p:cNvSpPr/>
          <p:nvPr/>
        </p:nvSpPr>
        <p:spPr>
          <a:xfrm flipH="1">
            <a:off x="4071490" y="3257046"/>
            <a:ext cx="1496726" cy="1071743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849" name="线条"/>
          <p:cNvSpPr/>
          <p:nvPr/>
        </p:nvSpPr>
        <p:spPr>
          <a:xfrm flipH="1">
            <a:off x="5642730" y="3190073"/>
            <a:ext cx="127898" cy="1128607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850" name="线条"/>
          <p:cNvSpPr/>
          <p:nvPr/>
        </p:nvSpPr>
        <p:spPr>
          <a:xfrm>
            <a:off x="5784966" y="3245101"/>
            <a:ext cx="608970" cy="1061346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851" name="线条"/>
          <p:cNvSpPr/>
          <p:nvPr/>
        </p:nvSpPr>
        <p:spPr>
          <a:xfrm flipH="1">
            <a:off x="1855339" y="3257145"/>
            <a:ext cx="768174" cy="1062147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852" name="线条"/>
          <p:cNvSpPr/>
          <p:nvPr/>
        </p:nvSpPr>
        <p:spPr>
          <a:xfrm flipH="1">
            <a:off x="991348" y="3257146"/>
            <a:ext cx="1496726" cy="1071743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853" name="线条"/>
          <p:cNvSpPr/>
          <p:nvPr/>
        </p:nvSpPr>
        <p:spPr>
          <a:xfrm flipH="1">
            <a:off x="2562588" y="3190173"/>
            <a:ext cx="127898" cy="1128607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854" name="线条"/>
          <p:cNvSpPr/>
          <p:nvPr/>
        </p:nvSpPr>
        <p:spPr>
          <a:xfrm>
            <a:off x="2704823" y="3245201"/>
            <a:ext cx="608971" cy="1061346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855" name="线条"/>
          <p:cNvSpPr/>
          <p:nvPr/>
        </p:nvSpPr>
        <p:spPr>
          <a:xfrm>
            <a:off x="2971814" y="2180113"/>
            <a:ext cx="1711402" cy="981542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856" name="线条"/>
          <p:cNvSpPr/>
          <p:nvPr/>
        </p:nvSpPr>
        <p:spPr>
          <a:xfrm>
            <a:off x="3116230" y="2123398"/>
            <a:ext cx="2638498" cy="110378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857" name="线条"/>
          <p:cNvSpPr/>
          <p:nvPr/>
        </p:nvSpPr>
        <p:spPr>
          <a:xfrm>
            <a:off x="4650741" y="3260397"/>
            <a:ext cx="768174" cy="1062147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858" name="线条"/>
          <p:cNvSpPr/>
          <p:nvPr/>
        </p:nvSpPr>
        <p:spPr>
          <a:xfrm>
            <a:off x="4786181" y="3260397"/>
            <a:ext cx="1496726" cy="1071743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859" name="线条"/>
          <p:cNvSpPr/>
          <p:nvPr/>
        </p:nvSpPr>
        <p:spPr>
          <a:xfrm>
            <a:off x="4583769" y="3193424"/>
            <a:ext cx="127898" cy="1128607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860" name="线条"/>
          <p:cNvSpPr/>
          <p:nvPr/>
        </p:nvSpPr>
        <p:spPr>
          <a:xfrm flipH="1">
            <a:off x="3960461" y="3248452"/>
            <a:ext cx="608970" cy="1061346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861" name="线条"/>
          <p:cNvSpPr/>
          <p:nvPr/>
        </p:nvSpPr>
        <p:spPr>
          <a:xfrm>
            <a:off x="1570599" y="3260496"/>
            <a:ext cx="768174" cy="1062147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862" name="线条"/>
          <p:cNvSpPr/>
          <p:nvPr/>
        </p:nvSpPr>
        <p:spPr>
          <a:xfrm>
            <a:off x="1706038" y="3260497"/>
            <a:ext cx="1496726" cy="1071743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863" name="线条"/>
          <p:cNvSpPr/>
          <p:nvPr/>
        </p:nvSpPr>
        <p:spPr>
          <a:xfrm>
            <a:off x="1503626" y="3193524"/>
            <a:ext cx="127898" cy="1128607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864" name="线条"/>
          <p:cNvSpPr/>
          <p:nvPr/>
        </p:nvSpPr>
        <p:spPr>
          <a:xfrm flipH="1">
            <a:off x="880319" y="3248552"/>
            <a:ext cx="608970" cy="1061346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865" name="线条"/>
          <p:cNvSpPr/>
          <p:nvPr/>
        </p:nvSpPr>
        <p:spPr>
          <a:xfrm flipH="1">
            <a:off x="2584010" y="2112615"/>
            <a:ext cx="305051" cy="1058085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866" name="线条"/>
          <p:cNvSpPr/>
          <p:nvPr/>
        </p:nvSpPr>
        <p:spPr>
          <a:xfrm flipH="1">
            <a:off x="1570599" y="2190371"/>
            <a:ext cx="1182068" cy="969834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867" name="矩形"/>
          <p:cNvSpPr/>
          <p:nvPr/>
        </p:nvSpPr>
        <p:spPr>
          <a:xfrm>
            <a:off x="1253731" y="3017152"/>
            <a:ext cx="706549" cy="344735"/>
          </a:xfrm>
          <a:prstGeom prst="rect">
            <a:avLst/>
          </a:prstGeom>
          <a:solidFill>
            <a:srgbClr val="A6AAA9"/>
          </a:solidFill>
          <a:ln w="63500">
            <a:solidFill>
              <a:srgbClr val="000000"/>
            </a:solidFill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</p:spPr>
        <p:txBody>
          <a:bodyPr lIns="26789" tIns="26789" rIns="26789" bIns="26789" anchor="ctr"/>
          <a:lstStyle/>
          <a:p>
            <a:pPr algn="ctr" defTabSz="219075" hangingPunct="0">
              <a:defRPr sz="3200">
                <a:solidFill>
                  <a:srgbClr val="FFFFFF"/>
                </a:solidFill>
              </a:defRPr>
            </a:pPr>
            <a:endParaRPr sz="1200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graphicFrame>
        <p:nvGraphicFramePr>
          <p:cNvPr id="868" name="表格"/>
          <p:cNvGraphicFramePr/>
          <p:nvPr/>
        </p:nvGraphicFramePr>
        <p:xfrm>
          <a:off x="634850" y="4514863"/>
          <a:ext cx="620771" cy="1965960"/>
        </p:xfrm>
        <a:graphic>
          <a:graphicData uri="http://schemas.openxmlformats.org/drawingml/2006/table">
            <a:tbl>
              <a:tblPr firstRow="1"/>
              <a:tblGrid>
                <a:gridCol w="6207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 b="0">
                          <a:effectLst>
                            <a:outerShdw blurRad="25400" dist="25400" dir="5400000" rotWithShape="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69" name="线条"/>
          <p:cNvSpPr/>
          <p:nvPr/>
        </p:nvSpPr>
        <p:spPr>
          <a:xfrm flipV="1">
            <a:off x="692175" y="4388342"/>
            <a:ext cx="0" cy="18802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870" name="线条"/>
          <p:cNvSpPr/>
          <p:nvPr/>
        </p:nvSpPr>
        <p:spPr>
          <a:xfrm flipV="1">
            <a:off x="785937" y="4388342"/>
            <a:ext cx="0" cy="29708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871" name="线条"/>
          <p:cNvSpPr/>
          <p:nvPr/>
        </p:nvSpPr>
        <p:spPr>
          <a:xfrm flipV="1">
            <a:off x="888309" y="4388342"/>
            <a:ext cx="0" cy="42246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872" name="线条"/>
          <p:cNvSpPr/>
          <p:nvPr/>
        </p:nvSpPr>
        <p:spPr>
          <a:xfrm flipV="1">
            <a:off x="982071" y="4388342"/>
            <a:ext cx="0" cy="52928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873" name="线条"/>
          <p:cNvSpPr/>
          <p:nvPr/>
        </p:nvSpPr>
        <p:spPr>
          <a:xfrm flipV="1">
            <a:off x="1084444" y="4388343"/>
            <a:ext cx="0" cy="66176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874" name="线条"/>
          <p:cNvSpPr/>
          <p:nvPr/>
        </p:nvSpPr>
        <p:spPr>
          <a:xfrm flipV="1">
            <a:off x="1178205" y="4388342"/>
            <a:ext cx="0" cy="79178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875" name="矩形"/>
          <p:cNvSpPr/>
          <p:nvPr/>
        </p:nvSpPr>
        <p:spPr>
          <a:xfrm>
            <a:off x="634850" y="4290332"/>
            <a:ext cx="600680" cy="167432"/>
          </a:xfrm>
          <a:prstGeom prst="rect">
            <a:avLst/>
          </a:prstGeom>
          <a:solidFill>
            <a:srgbClr val="A6AAA9"/>
          </a:solidFill>
          <a:ln w="63500">
            <a:solidFill>
              <a:srgbClr val="000000"/>
            </a:solidFill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</p:spPr>
        <p:txBody>
          <a:bodyPr lIns="26789" tIns="26789" rIns="26789" bIns="26789" anchor="ctr"/>
          <a:lstStyle/>
          <a:p>
            <a:pPr algn="ctr" defTabSz="219075" hangingPunct="0">
              <a:defRPr sz="3200">
                <a:solidFill>
                  <a:srgbClr val="FFFFFF"/>
                </a:solidFill>
              </a:defRPr>
            </a:pPr>
            <a:endParaRPr sz="1200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graphicFrame>
        <p:nvGraphicFramePr>
          <p:cNvPr id="876" name="表格"/>
          <p:cNvGraphicFramePr/>
          <p:nvPr/>
        </p:nvGraphicFramePr>
        <p:xfrm>
          <a:off x="1401499" y="4514863"/>
          <a:ext cx="620771" cy="1965960"/>
        </p:xfrm>
        <a:graphic>
          <a:graphicData uri="http://schemas.openxmlformats.org/drawingml/2006/table">
            <a:tbl>
              <a:tblPr firstRow="1"/>
              <a:tblGrid>
                <a:gridCol w="6207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 b="0">
                          <a:effectLst>
                            <a:outerShdw blurRad="25400" dist="25400" dir="5400000" rotWithShape="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77" name="线条"/>
          <p:cNvSpPr/>
          <p:nvPr/>
        </p:nvSpPr>
        <p:spPr>
          <a:xfrm flipV="1">
            <a:off x="1458824" y="4388342"/>
            <a:ext cx="0" cy="18802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878" name="线条"/>
          <p:cNvSpPr/>
          <p:nvPr/>
        </p:nvSpPr>
        <p:spPr>
          <a:xfrm flipV="1">
            <a:off x="1552586" y="4388342"/>
            <a:ext cx="0" cy="29708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879" name="线条"/>
          <p:cNvSpPr/>
          <p:nvPr/>
        </p:nvSpPr>
        <p:spPr>
          <a:xfrm flipV="1">
            <a:off x="1654959" y="4388342"/>
            <a:ext cx="0" cy="42246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880" name="线条"/>
          <p:cNvSpPr/>
          <p:nvPr/>
        </p:nvSpPr>
        <p:spPr>
          <a:xfrm flipV="1">
            <a:off x="1748720" y="4388342"/>
            <a:ext cx="0" cy="52928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881" name="线条"/>
          <p:cNvSpPr/>
          <p:nvPr/>
        </p:nvSpPr>
        <p:spPr>
          <a:xfrm flipV="1">
            <a:off x="1851093" y="4388343"/>
            <a:ext cx="0" cy="66176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882" name="线条"/>
          <p:cNvSpPr/>
          <p:nvPr/>
        </p:nvSpPr>
        <p:spPr>
          <a:xfrm flipV="1">
            <a:off x="1944855" y="4388342"/>
            <a:ext cx="0" cy="79178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883" name="矩形"/>
          <p:cNvSpPr/>
          <p:nvPr/>
        </p:nvSpPr>
        <p:spPr>
          <a:xfrm>
            <a:off x="1401499" y="4290332"/>
            <a:ext cx="600680" cy="167432"/>
          </a:xfrm>
          <a:prstGeom prst="rect">
            <a:avLst/>
          </a:prstGeom>
          <a:solidFill>
            <a:srgbClr val="A6AAA9"/>
          </a:solidFill>
          <a:ln w="63500">
            <a:solidFill>
              <a:srgbClr val="000000"/>
            </a:solidFill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</p:spPr>
        <p:txBody>
          <a:bodyPr lIns="26789" tIns="26789" rIns="26789" bIns="26789" anchor="ctr"/>
          <a:lstStyle/>
          <a:p>
            <a:pPr algn="ctr" defTabSz="219075" hangingPunct="0">
              <a:defRPr sz="3200">
                <a:solidFill>
                  <a:srgbClr val="FFFFFF"/>
                </a:solidFill>
              </a:defRPr>
            </a:pPr>
            <a:endParaRPr sz="1200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graphicFrame>
        <p:nvGraphicFramePr>
          <p:cNvPr id="884" name="表格"/>
          <p:cNvGraphicFramePr/>
          <p:nvPr/>
        </p:nvGraphicFramePr>
        <p:xfrm>
          <a:off x="2168149" y="4514863"/>
          <a:ext cx="620771" cy="1965960"/>
        </p:xfrm>
        <a:graphic>
          <a:graphicData uri="http://schemas.openxmlformats.org/drawingml/2006/table">
            <a:tbl>
              <a:tblPr firstRow="1"/>
              <a:tblGrid>
                <a:gridCol w="6207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 b="0">
                          <a:effectLst>
                            <a:outerShdw blurRad="25400" dist="25400" dir="5400000" rotWithShape="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85" name="线条"/>
          <p:cNvSpPr/>
          <p:nvPr/>
        </p:nvSpPr>
        <p:spPr>
          <a:xfrm flipV="1">
            <a:off x="2225474" y="4388342"/>
            <a:ext cx="0" cy="18802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886" name="线条"/>
          <p:cNvSpPr/>
          <p:nvPr/>
        </p:nvSpPr>
        <p:spPr>
          <a:xfrm flipV="1">
            <a:off x="2319236" y="4388342"/>
            <a:ext cx="0" cy="29708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887" name="线条"/>
          <p:cNvSpPr/>
          <p:nvPr/>
        </p:nvSpPr>
        <p:spPr>
          <a:xfrm flipV="1">
            <a:off x="2421608" y="4388342"/>
            <a:ext cx="0" cy="42246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888" name="线条"/>
          <p:cNvSpPr/>
          <p:nvPr/>
        </p:nvSpPr>
        <p:spPr>
          <a:xfrm flipV="1">
            <a:off x="2515370" y="4388342"/>
            <a:ext cx="0" cy="52928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889" name="线条"/>
          <p:cNvSpPr/>
          <p:nvPr/>
        </p:nvSpPr>
        <p:spPr>
          <a:xfrm flipV="1">
            <a:off x="2617743" y="4388343"/>
            <a:ext cx="0" cy="66176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890" name="线条"/>
          <p:cNvSpPr/>
          <p:nvPr/>
        </p:nvSpPr>
        <p:spPr>
          <a:xfrm flipV="1">
            <a:off x="2711505" y="4388342"/>
            <a:ext cx="0" cy="79178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891" name="矩形"/>
          <p:cNvSpPr/>
          <p:nvPr/>
        </p:nvSpPr>
        <p:spPr>
          <a:xfrm>
            <a:off x="2168149" y="4290332"/>
            <a:ext cx="600680" cy="167432"/>
          </a:xfrm>
          <a:prstGeom prst="rect">
            <a:avLst/>
          </a:prstGeom>
          <a:solidFill>
            <a:srgbClr val="A6AAA9"/>
          </a:solidFill>
          <a:ln w="63500">
            <a:solidFill>
              <a:srgbClr val="000000"/>
            </a:solidFill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</p:spPr>
        <p:txBody>
          <a:bodyPr lIns="26789" tIns="26789" rIns="26789" bIns="26789" anchor="ctr"/>
          <a:lstStyle/>
          <a:p>
            <a:pPr algn="ctr" defTabSz="219075" hangingPunct="0">
              <a:defRPr sz="3200">
                <a:solidFill>
                  <a:srgbClr val="FFFFFF"/>
                </a:solidFill>
              </a:defRPr>
            </a:pPr>
            <a:endParaRPr sz="1200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graphicFrame>
        <p:nvGraphicFramePr>
          <p:cNvPr id="892" name="表格"/>
          <p:cNvGraphicFramePr/>
          <p:nvPr/>
        </p:nvGraphicFramePr>
        <p:xfrm>
          <a:off x="2934799" y="4514863"/>
          <a:ext cx="620771" cy="1965960"/>
        </p:xfrm>
        <a:graphic>
          <a:graphicData uri="http://schemas.openxmlformats.org/drawingml/2006/table">
            <a:tbl>
              <a:tblPr firstRow="1"/>
              <a:tblGrid>
                <a:gridCol w="6207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 b="0">
                          <a:effectLst>
                            <a:outerShdw blurRad="25400" dist="25400" dir="5400000" rotWithShape="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93" name="线条"/>
          <p:cNvSpPr/>
          <p:nvPr/>
        </p:nvSpPr>
        <p:spPr>
          <a:xfrm flipV="1">
            <a:off x="2992123" y="4388342"/>
            <a:ext cx="0" cy="18802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894" name="线条"/>
          <p:cNvSpPr/>
          <p:nvPr/>
        </p:nvSpPr>
        <p:spPr>
          <a:xfrm flipV="1">
            <a:off x="3085885" y="4388342"/>
            <a:ext cx="0" cy="29708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895" name="线条"/>
          <p:cNvSpPr/>
          <p:nvPr/>
        </p:nvSpPr>
        <p:spPr>
          <a:xfrm flipV="1">
            <a:off x="3188258" y="4388342"/>
            <a:ext cx="0" cy="42246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896" name="线条"/>
          <p:cNvSpPr/>
          <p:nvPr/>
        </p:nvSpPr>
        <p:spPr>
          <a:xfrm flipV="1">
            <a:off x="3282019" y="4388342"/>
            <a:ext cx="0" cy="52928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897" name="线条"/>
          <p:cNvSpPr/>
          <p:nvPr/>
        </p:nvSpPr>
        <p:spPr>
          <a:xfrm flipV="1">
            <a:off x="3384392" y="4388343"/>
            <a:ext cx="0" cy="66176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898" name="线条"/>
          <p:cNvSpPr/>
          <p:nvPr/>
        </p:nvSpPr>
        <p:spPr>
          <a:xfrm flipV="1">
            <a:off x="3478154" y="4388342"/>
            <a:ext cx="0" cy="79178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899" name="矩形"/>
          <p:cNvSpPr/>
          <p:nvPr/>
        </p:nvSpPr>
        <p:spPr>
          <a:xfrm>
            <a:off x="2934798" y="4290332"/>
            <a:ext cx="600680" cy="167432"/>
          </a:xfrm>
          <a:prstGeom prst="rect">
            <a:avLst/>
          </a:prstGeom>
          <a:solidFill>
            <a:srgbClr val="A6AAA9"/>
          </a:solidFill>
          <a:ln w="63500">
            <a:solidFill>
              <a:srgbClr val="000000"/>
            </a:solidFill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</p:spPr>
        <p:txBody>
          <a:bodyPr lIns="26789" tIns="26789" rIns="26789" bIns="26789" anchor="ctr"/>
          <a:lstStyle/>
          <a:p>
            <a:pPr algn="ctr" defTabSz="219075" hangingPunct="0">
              <a:defRPr sz="3200">
                <a:solidFill>
                  <a:srgbClr val="FFFFFF"/>
                </a:solidFill>
              </a:defRPr>
            </a:pPr>
            <a:endParaRPr sz="1200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900" name="线条"/>
          <p:cNvSpPr/>
          <p:nvPr/>
        </p:nvSpPr>
        <p:spPr>
          <a:xfrm>
            <a:off x="4374179" y="2109264"/>
            <a:ext cx="305051" cy="1058085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901" name="线条"/>
          <p:cNvSpPr/>
          <p:nvPr/>
        </p:nvSpPr>
        <p:spPr>
          <a:xfrm>
            <a:off x="4510574" y="2187020"/>
            <a:ext cx="1182067" cy="969834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graphicFrame>
        <p:nvGraphicFramePr>
          <p:cNvPr id="902" name="表格"/>
          <p:cNvGraphicFramePr/>
          <p:nvPr/>
        </p:nvGraphicFramePr>
        <p:xfrm>
          <a:off x="3701448" y="4514663"/>
          <a:ext cx="620771" cy="1965960"/>
        </p:xfrm>
        <a:graphic>
          <a:graphicData uri="http://schemas.openxmlformats.org/drawingml/2006/table">
            <a:tbl>
              <a:tblPr firstRow="1"/>
              <a:tblGrid>
                <a:gridCol w="6207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 b="0">
                          <a:effectLst>
                            <a:outerShdw blurRad="25400" dist="25400" dir="5400000" rotWithShape="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03" name="线条"/>
          <p:cNvSpPr/>
          <p:nvPr/>
        </p:nvSpPr>
        <p:spPr>
          <a:xfrm flipV="1">
            <a:off x="3758773" y="4388142"/>
            <a:ext cx="0" cy="18802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904" name="线条"/>
          <p:cNvSpPr/>
          <p:nvPr/>
        </p:nvSpPr>
        <p:spPr>
          <a:xfrm flipV="1">
            <a:off x="3852534" y="4388142"/>
            <a:ext cx="0" cy="29708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905" name="线条"/>
          <p:cNvSpPr/>
          <p:nvPr/>
        </p:nvSpPr>
        <p:spPr>
          <a:xfrm flipV="1">
            <a:off x="3954907" y="4388142"/>
            <a:ext cx="0" cy="42246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906" name="线条"/>
          <p:cNvSpPr/>
          <p:nvPr/>
        </p:nvSpPr>
        <p:spPr>
          <a:xfrm flipV="1">
            <a:off x="4048669" y="4388142"/>
            <a:ext cx="0" cy="52928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907" name="线条"/>
          <p:cNvSpPr/>
          <p:nvPr/>
        </p:nvSpPr>
        <p:spPr>
          <a:xfrm flipV="1">
            <a:off x="4151042" y="4388142"/>
            <a:ext cx="0" cy="66176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908" name="线条"/>
          <p:cNvSpPr/>
          <p:nvPr/>
        </p:nvSpPr>
        <p:spPr>
          <a:xfrm flipV="1">
            <a:off x="4244803" y="4388142"/>
            <a:ext cx="0" cy="79178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909" name="矩形"/>
          <p:cNvSpPr/>
          <p:nvPr/>
        </p:nvSpPr>
        <p:spPr>
          <a:xfrm>
            <a:off x="3701448" y="4290132"/>
            <a:ext cx="600680" cy="167432"/>
          </a:xfrm>
          <a:prstGeom prst="rect">
            <a:avLst/>
          </a:prstGeom>
          <a:solidFill>
            <a:srgbClr val="A6AAA9"/>
          </a:solidFill>
          <a:ln w="63500">
            <a:solidFill>
              <a:srgbClr val="000000"/>
            </a:solidFill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</p:spPr>
        <p:txBody>
          <a:bodyPr lIns="26789" tIns="26789" rIns="26789" bIns="26789" anchor="ctr"/>
          <a:lstStyle/>
          <a:p>
            <a:pPr algn="ctr" defTabSz="219075" hangingPunct="0">
              <a:defRPr sz="3200">
                <a:solidFill>
                  <a:srgbClr val="FFFFFF"/>
                </a:solidFill>
              </a:defRPr>
            </a:pPr>
            <a:endParaRPr sz="1200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graphicFrame>
        <p:nvGraphicFramePr>
          <p:cNvPr id="910" name="表格"/>
          <p:cNvGraphicFramePr/>
          <p:nvPr/>
        </p:nvGraphicFramePr>
        <p:xfrm>
          <a:off x="4468097" y="4514663"/>
          <a:ext cx="620771" cy="1965960"/>
        </p:xfrm>
        <a:graphic>
          <a:graphicData uri="http://schemas.openxmlformats.org/drawingml/2006/table">
            <a:tbl>
              <a:tblPr firstRow="1"/>
              <a:tblGrid>
                <a:gridCol w="6207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 b="0">
                          <a:effectLst>
                            <a:outerShdw blurRad="25400" dist="25400" dir="5400000" rotWithShape="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11" name="线条"/>
          <p:cNvSpPr/>
          <p:nvPr/>
        </p:nvSpPr>
        <p:spPr>
          <a:xfrm flipV="1">
            <a:off x="4525422" y="4388142"/>
            <a:ext cx="0" cy="18802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912" name="线条"/>
          <p:cNvSpPr/>
          <p:nvPr/>
        </p:nvSpPr>
        <p:spPr>
          <a:xfrm flipV="1">
            <a:off x="4619184" y="4388142"/>
            <a:ext cx="0" cy="29708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913" name="线条"/>
          <p:cNvSpPr/>
          <p:nvPr/>
        </p:nvSpPr>
        <p:spPr>
          <a:xfrm flipV="1">
            <a:off x="4721557" y="4388142"/>
            <a:ext cx="0" cy="42246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914" name="线条"/>
          <p:cNvSpPr/>
          <p:nvPr/>
        </p:nvSpPr>
        <p:spPr>
          <a:xfrm flipV="1">
            <a:off x="4815318" y="4388142"/>
            <a:ext cx="0" cy="52928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915" name="线条"/>
          <p:cNvSpPr/>
          <p:nvPr/>
        </p:nvSpPr>
        <p:spPr>
          <a:xfrm flipV="1">
            <a:off x="4917691" y="4388142"/>
            <a:ext cx="0" cy="66176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916" name="线条"/>
          <p:cNvSpPr/>
          <p:nvPr/>
        </p:nvSpPr>
        <p:spPr>
          <a:xfrm flipV="1">
            <a:off x="5011453" y="4388142"/>
            <a:ext cx="0" cy="79178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917" name="矩形"/>
          <p:cNvSpPr/>
          <p:nvPr/>
        </p:nvSpPr>
        <p:spPr>
          <a:xfrm>
            <a:off x="4468097" y="4290132"/>
            <a:ext cx="600680" cy="167432"/>
          </a:xfrm>
          <a:prstGeom prst="rect">
            <a:avLst/>
          </a:prstGeom>
          <a:solidFill>
            <a:srgbClr val="A6AAA9"/>
          </a:solidFill>
          <a:ln w="63500">
            <a:solidFill>
              <a:srgbClr val="000000"/>
            </a:solidFill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</p:spPr>
        <p:txBody>
          <a:bodyPr lIns="26789" tIns="26789" rIns="26789" bIns="26789" anchor="ctr"/>
          <a:lstStyle/>
          <a:p>
            <a:pPr algn="ctr" defTabSz="219075" hangingPunct="0">
              <a:defRPr sz="3200">
                <a:solidFill>
                  <a:srgbClr val="FFFFFF"/>
                </a:solidFill>
              </a:defRPr>
            </a:pPr>
            <a:endParaRPr sz="1200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graphicFrame>
        <p:nvGraphicFramePr>
          <p:cNvPr id="918" name="表格"/>
          <p:cNvGraphicFramePr/>
          <p:nvPr/>
        </p:nvGraphicFramePr>
        <p:xfrm>
          <a:off x="5234747" y="4514663"/>
          <a:ext cx="620771" cy="1965960"/>
        </p:xfrm>
        <a:graphic>
          <a:graphicData uri="http://schemas.openxmlformats.org/drawingml/2006/table">
            <a:tbl>
              <a:tblPr firstRow="1"/>
              <a:tblGrid>
                <a:gridCol w="6207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 b="0">
                          <a:effectLst>
                            <a:outerShdw blurRad="25400" dist="25400" dir="5400000" rotWithShape="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19" name="线条"/>
          <p:cNvSpPr/>
          <p:nvPr/>
        </p:nvSpPr>
        <p:spPr>
          <a:xfrm flipV="1">
            <a:off x="5292071" y="4388142"/>
            <a:ext cx="0" cy="18802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920" name="线条"/>
          <p:cNvSpPr/>
          <p:nvPr/>
        </p:nvSpPr>
        <p:spPr>
          <a:xfrm flipV="1">
            <a:off x="5385833" y="4388142"/>
            <a:ext cx="0" cy="29708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921" name="线条"/>
          <p:cNvSpPr/>
          <p:nvPr/>
        </p:nvSpPr>
        <p:spPr>
          <a:xfrm flipV="1">
            <a:off x="5488206" y="4388142"/>
            <a:ext cx="0" cy="42246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922" name="线条"/>
          <p:cNvSpPr/>
          <p:nvPr/>
        </p:nvSpPr>
        <p:spPr>
          <a:xfrm flipV="1">
            <a:off x="5581968" y="4388142"/>
            <a:ext cx="0" cy="52928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923" name="线条"/>
          <p:cNvSpPr/>
          <p:nvPr/>
        </p:nvSpPr>
        <p:spPr>
          <a:xfrm flipV="1">
            <a:off x="5684340" y="4388142"/>
            <a:ext cx="0" cy="66176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924" name="线条"/>
          <p:cNvSpPr/>
          <p:nvPr/>
        </p:nvSpPr>
        <p:spPr>
          <a:xfrm flipV="1">
            <a:off x="5778102" y="4388142"/>
            <a:ext cx="0" cy="79178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925" name="矩形"/>
          <p:cNvSpPr/>
          <p:nvPr/>
        </p:nvSpPr>
        <p:spPr>
          <a:xfrm>
            <a:off x="5234747" y="4290132"/>
            <a:ext cx="600680" cy="167432"/>
          </a:xfrm>
          <a:prstGeom prst="rect">
            <a:avLst/>
          </a:prstGeom>
          <a:solidFill>
            <a:srgbClr val="A6AAA9"/>
          </a:solidFill>
          <a:ln w="63500">
            <a:solidFill>
              <a:srgbClr val="000000"/>
            </a:solidFill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</p:spPr>
        <p:txBody>
          <a:bodyPr lIns="26789" tIns="26789" rIns="26789" bIns="26789" anchor="ctr"/>
          <a:lstStyle/>
          <a:p>
            <a:pPr algn="ctr" defTabSz="219075" hangingPunct="0">
              <a:defRPr sz="3200">
                <a:solidFill>
                  <a:srgbClr val="FFFFFF"/>
                </a:solidFill>
              </a:defRPr>
            </a:pPr>
            <a:endParaRPr sz="1200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grpSp>
        <p:nvGrpSpPr>
          <p:cNvPr id="934" name="成组"/>
          <p:cNvGrpSpPr/>
          <p:nvPr/>
        </p:nvGrpSpPr>
        <p:grpSpPr>
          <a:xfrm>
            <a:off x="6001395" y="4290132"/>
            <a:ext cx="1655390" cy="2159752"/>
            <a:chOff x="53577" y="0"/>
            <a:chExt cx="4414368" cy="5759338"/>
          </a:xfrm>
        </p:grpSpPr>
        <p:graphicFrame>
          <p:nvGraphicFramePr>
            <p:cNvPr id="926" name="表格"/>
            <p:cNvGraphicFramePr/>
            <p:nvPr/>
          </p:nvGraphicFramePr>
          <p:xfrm>
            <a:off x="53577" y="598747"/>
            <a:ext cx="4414368" cy="5160591"/>
          </p:xfrm>
          <a:graphic>
            <a:graphicData uri="http://schemas.openxmlformats.org/drawingml/2006/table">
              <a:tbl>
                <a:tblPr firstRow="1"/>
                <a:tblGrid>
                  <a:gridCol w="165539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322537"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b="0">
                            <a:effectLst>
                              <a:outerShdw blurRad="25400" dist="25400" dir="5400000" rotWithShape="0">
                                <a:srgbClr val="000000">
                                  <a:alpha val="60000"/>
                                </a:srgbClr>
                              </a:outerShdw>
                            </a:effectLst>
                            <a:latin typeface="Gill Sans"/>
                            <a:ea typeface="Gill Sans"/>
                            <a:cs typeface="Gill Sans"/>
                            <a:sym typeface="Gill San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38100">
                        <a:solidFill>
                          <a:srgbClr val="000000"/>
                        </a:solidFill>
                        <a:miter lim="400000"/>
                      </a:lnL>
                      <a:lnR w="38100">
                        <a:solidFill>
                          <a:srgbClr val="000000"/>
                        </a:solidFill>
                        <a:miter lim="400000"/>
                      </a:lnR>
                      <a:lnT w="38100">
                        <a:solidFill>
                          <a:srgbClr val="000000"/>
                        </a:solidFill>
                        <a:miter lim="400000"/>
                      </a:lnT>
                      <a:lnB w="38100">
                        <a:solidFill>
                          <a:srgbClr val="000000"/>
                        </a:solidFill>
                        <a:miter lim="400000"/>
                      </a:lnB>
                      <a:solidFill>
                        <a:srgbClr val="DCDEE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322537"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>
                            <a:latin typeface="Gill Sans"/>
                            <a:ea typeface="Gill Sans"/>
                            <a:cs typeface="Gill Sans"/>
                            <a:sym typeface="Gill San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38100">
                        <a:solidFill>
                          <a:srgbClr val="000000"/>
                        </a:solidFill>
                        <a:miter lim="400000"/>
                      </a:lnL>
                      <a:lnR w="38100">
                        <a:solidFill>
                          <a:srgbClr val="000000"/>
                        </a:solidFill>
                        <a:miter lim="400000"/>
                      </a:lnR>
                      <a:lnT w="38100">
                        <a:solidFill>
                          <a:srgbClr val="000000"/>
                        </a:solidFill>
                        <a:miter lim="400000"/>
                      </a:lnT>
                      <a:lnB w="38100">
                        <a:solidFill>
                          <a:srgbClr val="000000"/>
                        </a:solidFill>
                        <a:miter lim="400000"/>
                      </a:lnB>
                      <a:solidFill>
                        <a:srgbClr val="DCDEE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322537"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>
                            <a:latin typeface="Gill Sans"/>
                            <a:ea typeface="Gill Sans"/>
                            <a:cs typeface="Gill Sans"/>
                            <a:sym typeface="Gill San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38100">
                        <a:solidFill>
                          <a:srgbClr val="000000"/>
                        </a:solidFill>
                        <a:miter lim="400000"/>
                      </a:lnL>
                      <a:lnR w="38100">
                        <a:solidFill>
                          <a:srgbClr val="000000"/>
                        </a:solidFill>
                        <a:miter lim="400000"/>
                      </a:lnR>
                      <a:lnT w="38100">
                        <a:solidFill>
                          <a:srgbClr val="000000"/>
                        </a:solidFill>
                        <a:miter lim="400000"/>
                      </a:lnT>
                      <a:lnB w="38100">
                        <a:solidFill>
                          <a:srgbClr val="000000"/>
                        </a:solidFill>
                        <a:miter lim="400000"/>
                      </a:lnB>
                      <a:solidFill>
                        <a:srgbClr val="DCDEE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322537"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>
                            <a:latin typeface="Gill Sans"/>
                            <a:ea typeface="Gill Sans"/>
                            <a:cs typeface="Gill Sans"/>
                            <a:sym typeface="Gill San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38100">
                        <a:solidFill>
                          <a:srgbClr val="000000"/>
                        </a:solidFill>
                        <a:miter lim="400000"/>
                      </a:lnL>
                      <a:lnR w="38100">
                        <a:solidFill>
                          <a:srgbClr val="000000"/>
                        </a:solidFill>
                        <a:miter lim="400000"/>
                      </a:lnR>
                      <a:lnT w="38100">
                        <a:solidFill>
                          <a:srgbClr val="000000"/>
                        </a:solidFill>
                        <a:miter lim="400000"/>
                      </a:lnT>
                      <a:lnB w="38100">
                        <a:solidFill>
                          <a:srgbClr val="000000"/>
                        </a:solidFill>
                        <a:miter lim="400000"/>
                      </a:lnB>
                      <a:solidFill>
                        <a:srgbClr val="DCDEE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322537"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>
                            <a:latin typeface="Gill Sans"/>
                            <a:ea typeface="Gill Sans"/>
                            <a:cs typeface="Gill Sans"/>
                            <a:sym typeface="Gill San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38100">
                        <a:solidFill>
                          <a:srgbClr val="000000"/>
                        </a:solidFill>
                        <a:miter lim="400000"/>
                      </a:lnL>
                      <a:lnR w="38100">
                        <a:solidFill>
                          <a:srgbClr val="000000"/>
                        </a:solidFill>
                        <a:miter lim="400000"/>
                      </a:lnR>
                      <a:lnT w="38100">
                        <a:solidFill>
                          <a:srgbClr val="000000"/>
                        </a:solidFill>
                        <a:miter lim="400000"/>
                      </a:lnT>
                      <a:lnB w="38100">
                        <a:solidFill>
                          <a:srgbClr val="000000"/>
                        </a:solidFill>
                        <a:miter lim="400000"/>
                      </a:lnB>
                      <a:solidFill>
                        <a:srgbClr val="DCDEE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322537"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>
                            <a:latin typeface="Gill Sans"/>
                            <a:ea typeface="Gill Sans"/>
                            <a:cs typeface="Gill Sans"/>
                            <a:sym typeface="Gill San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38100">
                        <a:solidFill>
                          <a:srgbClr val="000000"/>
                        </a:solidFill>
                        <a:miter lim="400000"/>
                      </a:lnL>
                      <a:lnR w="38100">
                        <a:solidFill>
                          <a:srgbClr val="000000"/>
                        </a:solidFill>
                        <a:miter lim="400000"/>
                      </a:lnR>
                      <a:lnT w="38100">
                        <a:solidFill>
                          <a:srgbClr val="000000"/>
                        </a:solidFill>
                        <a:miter lim="400000"/>
                      </a:lnT>
                      <a:lnB w="38100">
                        <a:solidFill>
                          <a:srgbClr val="000000"/>
                        </a:solidFill>
                        <a:miter lim="400000"/>
                      </a:lnB>
                      <a:solidFill>
                        <a:srgbClr val="DCDEE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</a:tbl>
            </a:graphicData>
          </a:graphic>
        </p:graphicFrame>
        <p:sp>
          <p:nvSpPr>
            <p:cNvPr id="927" name="线条"/>
            <p:cNvSpPr/>
            <p:nvPr/>
          </p:nvSpPr>
          <p:spPr>
            <a:xfrm flipV="1">
              <a:off x="206443" y="261359"/>
              <a:ext cx="1" cy="50139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 algn="ctr" defTabSz="219075" hangingPunct="0">
                <a:defRPr sz="3200"/>
              </a:pPr>
              <a:endParaRPr sz="1200" kern="0">
                <a:solidFill>
                  <a:srgbClr val="000000"/>
                </a:solidFill>
                <a:latin typeface="Helvetica Light"/>
                <a:sym typeface="Helvetica Light"/>
              </a:endParaRPr>
            </a:p>
          </p:txBody>
        </p:sp>
        <p:sp>
          <p:nvSpPr>
            <p:cNvPr id="928" name="线条"/>
            <p:cNvSpPr/>
            <p:nvPr/>
          </p:nvSpPr>
          <p:spPr>
            <a:xfrm flipV="1">
              <a:off x="456474" y="261359"/>
              <a:ext cx="1" cy="79221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 algn="ctr" defTabSz="219075" hangingPunct="0">
                <a:defRPr sz="3200"/>
              </a:pPr>
              <a:endParaRPr sz="1200" kern="0">
                <a:solidFill>
                  <a:srgbClr val="000000"/>
                </a:solidFill>
                <a:latin typeface="Helvetica Light"/>
                <a:sym typeface="Helvetica Light"/>
              </a:endParaRPr>
            </a:p>
          </p:txBody>
        </p:sp>
        <p:sp>
          <p:nvSpPr>
            <p:cNvPr id="929" name="线条"/>
            <p:cNvSpPr/>
            <p:nvPr/>
          </p:nvSpPr>
          <p:spPr>
            <a:xfrm flipV="1">
              <a:off x="729468" y="261359"/>
              <a:ext cx="1" cy="112656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 algn="ctr" defTabSz="219075" hangingPunct="0">
                <a:defRPr sz="3200"/>
              </a:pPr>
              <a:endParaRPr sz="1200" kern="0">
                <a:solidFill>
                  <a:srgbClr val="000000"/>
                </a:solidFill>
                <a:latin typeface="Helvetica Light"/>
                <a:sym typeface="Helvetica Light"/>
              </a:endParaRPr>
            </a:p>
          </p:txBody>
        </p:sp>
        <p:sp>
          <p:nvSpPr>
            <p:cNvPr id="930" name="线条"/>
            <p:cNvSpPr/>
            <p:nvPr/>
          </p:nvSpPr>
          <p:spPr>
            <a:xfrm flipV="1">
              <a:off x="979499" y="261359"/>
              <a:ext cx="1" cy="141143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 algn="ctr" defTabSz="219075" hangingPunct="0">
                <a:defRPr sz="3200"/>
              </a:pPr>
              <a:endParaRPr sz="1200" kern="0">
                <a:solidFill>
                  <a:srgbClr val="000000"/>
                </a:solidFill>
                <a:latin typeface="Helvetica Light"/>
                <a:sym typeface="Helvetica Light"/>
              </a:endParaRPr>
            </a:p>
          </p:txBody>
        </p:sp>
        <p:sp>
          <p:nvSpPr>
            <p:cNvPr id="931" name="线条"/>
            <p:cNvSpPr/>
            <p:nvPr/>
          </p:nvSpPr>
          <p:spPr>
            <a:xfrm flipV="1">
              <a:off x="1252493" y="261359"/>
              <a:ext cx="1" cy="176471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 algn="ctr" defTabSz="219075" hangingPunct="0">
                <a:defRPr sz="3200"/>
              </a:pPr>
              <a:endParaRPr sz="1200" kern="0">
                <a:solidFill>
                  <a:srgbClr val="000000"/>
                </a:solidFill>
                <a:latin typeface="Helvetica Light"/>
                <a:sym typeface="Helvetica Light"/>
              </a:endParaRPr>
            </a:p>
          </p:txBody>
        </p:sp>
        <p:sp>
          <p:nvSpPr>
            <p:cNvPr id="932" name="线条"/>
            <p:cNvSpPr/>
            <p:nvPr/>
          </p:nvSpPr>
          <p:spPr>
            <a:xfrm flipV="1">
              <a:off x="1502525" y="261359"/>
              <a:ext cx="1" cy="211143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 algn="ctr" defTabSz="219075" hangingPunct="0">
                <a:defRPr sz="3200"/>
              </a:pPr>
              <a:endParaRPr sz="1200" kern="0">
                <a:solidFill>
                  <a:srgbClr val="000000"/>
                </a:solidFill>
                <a:latin typeface="Helvetica Light"/>
                <a:sym typeface="Helvetica Light"/>
              </a:endParaRPr>
            </a:p>
          </p:txBody>
        </p:sp>
        <p:sp>
          <p:nvSpPr>
            <p:cNvPr id="933" name="矩形"/>
            <p:cNvSpPr/>
            <p:nvPr/>
          </p:nvSpPr>
          <p:spPr>
            <a:xfrm>
              <a:off x="53577" y="0"/>
              <a:ext cx="1601814" cy="446485"/>
            </a:xfrm>
            <a:prstGeom prst="rect">
              <a:avLst/>
            </a:prstGeom>
            <a:solidFill>
              <a:srgbClr val="A6AAA9"/>
            </a:solidFill>
            <a:ln w="63500" cap="flat">
              <a:solidFill>
                <a:srgbClr val="000000"/>
              </a:solidFill>
              <a:prstDash val="solid"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26789" tIns="26789" rIns="26789" bIns="26789" numCol="1" anchor="ctr">
              <a:noAutofit/>
            </a:bodyPr>
            <a:lstStyle/>
            <a:p>
              <a:pPr algn="ctr" defTabSz="219075" hangingPunct="0">
                <a:defRPr sz="3200">
                  <a:solidFill>
                    <a:srgbClr val="FFFFFF"/>
                  </a:solidFill>
                </a:defRPr>
              </a:pPr>
              <a:endParaRPr sz="1200" kern="0">
                <a:solidFill>
                  <a:srgbClr val="FFFFFF"/>
                </a:solidFill>
                <a:latin typeface="Helvetica Light"/>
                <a:sym typeface="Helvetica Light"/>
              </a:endParaRPr>
            </a:p>
          </p:txBody>
        </p:sp>
      </p:grpSp>
      <p:sp>
        <p:nvSpPr>
          <p:cNvPr id="935" name="矩形"/>
          <p:cNvSpPr/>
          <p:nvPr/>
        </p:nvSpPr>
        <p:spPr>
          <a:xfrm>
            <a:off x="2337859" y="3017152"/>
            <a:ext cx="706549" cy="344735"/>
          </a:xfrm>
          <a:prstGeom prst="rect">
            <a:avLst/>
          </a:prstGeom>
          <a:solidFill>
            <a:srgbClr val="A6AAA9"/>
          </a:solidFill>
          <a:ln w="63500">
            <a:solidFill>
              <a:srgbClr val="000000"/>
            </a:solidFill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</p:spPr>
        <p:txBody>
          <a:bodyPr lIns="26789" tIns="26789" rIns="26789" bIns="26789" anchor="ctr"/>
          <a:lstStyle/>
          <a:p>
            <a:pPr algn="ctr" defTabSz="219075" hangingPunct="0">
              <a:defRPr sz="3200">
                <a:solidFill>
                  <a:srgbClr val="FFFFFF"/>
                </a:solidFill>
              </a:defRPr>
            </a:pPr>
            <a:endParaRPr sz="1200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936" name="矩形"/>
          <p:cNvSpPr/>
          <p:nvPr/>
        </p:nvSpPr>
        <p:spPr>
          <a:xfrm>
            <a:off x="4374459" y="3017152"/>
            <a:ext cx="706549" cy="344735"/>
          </a:xfrm>
          <a:prstGeom prst="rect">
            <a:avLst/>
          </a:prstGeom>
          <a:solidFill>
            <a:srgbClr val="A6AAA9"/>
          </a:solidFill>
          <a:ln w="63500">
            <a:solidFill>
              <a:srgbClr val="000000"/>
            </a:solidFill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</p:spPr>
        <p:txBody>
          <a:bodyPr lIns="26789" tIns="26789" rIns="26789" bIns="26789" anchor="ctr"/>
          <a:lstStyle/>
          <a:p>
            <a:pPr algn="ctr" defTabSz="219075" hangingPunct="0">
              <a:defRPr sz="3200">
                <a:solidFill>
                  <a:srgbClr val="FFFFFF"/>
                </a:solidFill>
              </a:defRPr>
            </a:pPr>
            <a:endParaRPr sz="1200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937" name="矩形"/>
          <p:cNvSpPr/>
          <p:nvPr/>
        </p:nvSpPr>
        <p:spPr>
          <a:xfrm>
            <a:off x="5458587" y="3017152"/>
            <a:ext cx="706549" cy="344735"/>
          </a:xfrm>
          <a:prstGeom prst="rect">
            <a:avLst/>
          </a:prstGeom>
          <a:solidFill>
            <a:srgbClr val="A6AAA9"/>
          </a:solidFill>
          <a:ln w="63500">
            <a:solidFill>
              <a:srgbClr val="000000"/>
            </a:solidFill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</p:spPr>
        <p:txBody>
          <a:bodyPr lIns="26789" tIns="26789" rIns="26789" bIns="26789" anchor="ctr"/>
          <a:lstStyle/>
          <a:p>
            <a:pPr algn="ctr" defTabSz="219075" hangingPunct="0">
              <a:defRPr sz="3200">
                <a:solidFill>
                  <a:srgbClr val="FFFFFF"/>
                </a:solidFill>
              </a:defRPr>
            </a:pPr>
            <a:endParaRPr sz="1200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938" name="矩形"/>
          <p:cNvSpPr/>
          <p:nvPr/>
        </p:nvSpPr>
        <p:spPr>
          <a:xfrm>
            <a:off x="2618241" y="1811163"/>
            <a:ext cx="772033" cy="419460"/>
          </a:xfrm>
          <a:prstGeom prst="rect">
            <a:avLst/>
          </a:prstGeom>
          <a:solidFill>
            <a:srgbClr val="A6AAA9"/>
          </a:solidFill>
          <a:ln w="63500">
            <a:solidFill>
              <a:srgbClr val="000000"/>
            </a:solidFill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</p:spPr>
        <p:txBody>
          <a:bodyPr lIns="26789" tIns="26789" rIns="26789" bIns="26789" anchor="ctr"/>
          <a:lstStyle/>
          <a:p>
            <a:pPr algn="ctr" defTabSz="219075" hangingPunct="0">
              <a:defRPr sz="92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450" b="1" kern="0">
              <a:solidFill>
                <a:srgbClr val="FFFFFF"/>
              </a:solidFill>
              <a:latin typeface="Helvetica"/>
              <a:cs typeface="Helvetica"/>
              <a:sym typeface="Helvetica"/>
            </a:endParaRPr>
          </a:p>
        </p:txBody>
      </p:sp>
      <p:sp>
        <p:nvSpPr>
          <p:cNvPr id="939" name="矩形"/>
          <p:cNvSpPr/>
          <p:nvPr/>
        </p:nvSpPr>
        <p:spPr>
          <a:xfrm>
            <a:off x="3841656" y="1811163"/>
            <a:ext cx="772032" cy="419460"/>
          </a:xfrm>
          <a:prstGeom prst="rect">
            <a:avLst/>
          </a:prstGeom>
          <a:solidFill>
            <a:srgbClr val="A6AAA9"/>
          </a:solidFill>
          <a:ln w="63500">
            <a:solidFill>
              <a:srgbClr val="000000"/>
            </a:solidFill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</p:spPr>
        <p:txBody>
          <a:bodyPr lIns="26789" tIns="26789" rIns="26789" bIns="26789" anchor="ctr"/>
          <a:lstStyle/>
          <a:p>
            <a:pPr algn="ctr" defTabSz="219075" hangingPunct="0">
              <a:defRPr sz="92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450" b="1" kern="0">
              <a:solidFill>
                <a:srgbClr val="FFFFFF"/>
              </a:solidFill>
              <a:latin typeface="Helvetica"/>
              <a:cs typeface="Helvetica"/>
              <a:sym typeface="Helvetica"/>
            </a:endParaRPr>
          </a:p>
        </p:txBody>
      </p:sp>
      <p:sp>
        <p:nvSpPr>
          <p:cNvPr id="940" name="形状"/>
          <p:cNvSpPr/>
          <p:nvPr/>
        </p:nvSpPr>
        <p:spPr>
          <a:xfrm>
            <a:off x="378420" y="4506717"/>
            <a:ext cx="1019793" cy="1689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08" h="19010" extrusionOk="0">
                <a:moveTo>
                  <a:pt x="10961" y="75"/>
                </a:moveTo>
                <a:cubicBezTo>
                  <a:pt x="6780" y="379"/>
                  <a:pt x="2267" y="1680"/>
                  <a:pt x="501" y="7866"/>
                </a:cubicBezTo>
                <a:cubicBezTo>
                  <a:pt x="-160" y="10184"/>
                  <a:pt x="-225" y="12932"/>
                  <a:pt x="659" y="15002"/>
                </a:cubicBezTo>
                <a:cubicBezTo>
                  <a:pt x="2422" y="19130"/>
                  <a:pt x="5870" y="17564"/>
                  <a:pt x="8701" y="17689"/>
                </a:cubicBezTo>
                <a:cubicBezTo>
                  <a:pt x="12793" y="17870"/>
                  <a:pt x="17376" y="21466"/>
                  <a:pt x="20162" y="15965"/>
                </a:cubicBezTo>
                <a:cubicBezTo>
                  <a:pt x="21090" y="14134"/>
                  <a:pt x="21375" y="11650"/>
                  <a:pt x="21118" y="9277"/>
                </a:cubicBezTo>
                <a:cubicBezTo>
                  <a:pt x="20731" y="5712"/>
                  <a:pt x="19226" y="2798"/>
                  <a:pt x="17212" y="1308"/>
                </a:cubicBezTo>
                <a:cubicBezTo>
                  <a:pt x="15262" y="-134"/>
                  <a:pt x="13085" y="-79"/>
                  <a:pt x="10961" y="75"/>
                </a:cubicBezTo>
                <a:close/>
              </a:path>
            </a:pathLst>
          </a:custGeom>
          <a:solidFill>
            <a:srgbClr val="EE6E12">
              <a:alpha val="50000"/>
            </a:srgbClr>
          </a:solidFill>
          <a:ln w="50800">
            <a:solidFill>
              <a:srgbClr val="000000">
                <a:alpha val="50000"/>
              </a:srgbClr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941" name="形状"/>
          <p:cNvSpPr/>
          <p:nvPr/>
        </p:nvSpPr>
        <p:spPr>
          <a:xfrm>
            <a:off x="4323589" y="4811565"/>
            <a:ext cx="908488" cy="2312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08" h="19010" extrusionOk="0">
                <a:moveTo>
                  <a:pt x="10961" y="75"/>
                </a:moveTo>
                <a:cubicBezTo>
                  <a:pt x="6780" y="379"/>
                  <a:pt x="2267" y="1680"/>
                  <a:pt x="501" y="7866"/>
                </a:cubicBezTo>
                <a:cubicBezTo>
                  <a:pt x="-160" y="10184"/>
                  <a:pt x="-225" y="12932"/>
                  <a:pt x="659" y="15002"/>
                </a:cubicBezTo>
                <a:cubicBezTo>
                  <a:pt x="2422" y="19130"/>
                  <a:pt x="5870" y="17564"/>
                  <a:pt x="8701" y="17689"/>
                </a:cubicBezTo>
                <a:cubicBezTo>
                  <a:pt x="12793" y="17870"/>
                  <a:pt x="17376" y="21466"/>
                  <a:pt x="20162" y="15965"/>
                </a:cubicBezTo>
                <a:cubicBezTo>
                  <a:pt x="21090" y="14134"/>
                  <a:pt x="21375" y="11650"/>
                  <a:pt x="21118" y="9277"/>
                </a:cubicBezTo>
                <a:cubicBezTo>
                  <a:pt x="20731" y="5712"/>
                  <a:pt x="19226" y="2798"/>
                  <a:pt x="17212" y="1308"/>
                </a:cubicBezTo>
                <a:cubicBezTo>
                  <a:pt x="15262" y="-134"/>
                  <a:pt x="13085" y="-79"/>
                  <a:pt x="10961" y="75"/>
                </a:cubicBezTo>
                <a:close/>
              </a:path>
            </a:pathLst>
          </a:custGeom>
          <a:solidFill>
            <a:srgbClr val="0433FF">
              <a:alpha val="50000"/>
            </a:srgbClr>
          </a:solidFill>
          <a:ln w="50800">
            <a:solidFill>
              <a:srgbClr val="000000">
                <a:alpha val="50000"/>
              </a:srgbClr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942" name="形状"/>
          <p:cNvSpPr/>
          <p:nvPr/>
        </p:nvSpPr>
        <p:spPr>
          <a:xfrm>
            <a:off x="2871236" y="4768970"/>
            <a:ext cx="773075" cy="5109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7" h="20970" extrusionOk="0">
                <a:moveTo>
                  <a:pt x="11518" y="18"/>
                </a:moveTo>
                <a:cubicBezTo>
                  <a:pt x="7991" y="85"/>
                  <a:pt x="4236" y="320"/>
                  <a:pt x="1704" y="4961"/>
                </a:cubicBezTo>
                <a:cubicBezTo>
                  <a:pt x="-538" y="9071"/>
                  <a:pt x="-633" y="15163"/>
                  <a:pt x="1806" y="18626"/>
                </a:cubicBezTo>
                <a:cubicBezTo>
                  <a:pt x="3715" y="21337"/>
                  <a:pt x="6245" y="20851"/>
                  <a:pt x="8635" y="20876"/>
                </a:cubicBezTo>
                <a:cubicBezTo>
                  <a:pt x="11128" y="20903"/>
                  <a:pt x="13709" y="21450"/>
                  <a:pt x="15951" y="19560"/>
                </a:cubicBezTo>
                <a:cubicBezTo>
                  <a:pt x="20564" y="15672"/>
                  <a:pt x="20967" y="5465"/>
                  <a:pt x="16751" y="1401"/>
                </a:cubicBezTo>
                <a:cubicBezTo>
                  <a:pt x="15142" y="-150"/>
                  <a:pt x="13300" y="-16"/>
                  <a:pt x="11518" y="18"/>
                </a:cubicBezTo>
                <a:close/>
              </a:path>
            </a:pathLst>
          </a:custGeom>
          <a:solidFill>
            <a:srgbClr val="008E00">
              <a:alpha val="50000"/>
            </a:srgbClr>
          </a:solidFill>
          <a:ln w="50800">
            <a:solidFill>
              <a:srgbClr val="000000">
                <a:alpha val="50000"/>
              </a:srgbClr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943" name="形状"/>
          <p:cNvSpPr/>
          <p:nvPr/>
        </p:nvSpPr>
        <p:spPr>
          <a:xfrm>
            <a:off x="5090227" y="5012820"/>
            <a:ext cx="776702" cy="2313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7" h="20970" extrusionOk="0">
                <a:moveTo>
                  <a:pt x="11518" y="18"/>
                </a:moveTo>
                <a:cubicBezTo>
                  <a:pt x="7991" y="85"/>
                  <a:pt x="4236" y="320"/>
                  <a:pt x="1704" y="4961"/>
                </a:cubicBezTo>
                <a:cubicBezTo>
                  <a:pt x="-538" y="9071"/>
                  <a:pt x="-633" y="15163"/>
                  <a:pt x="1806" y="18626"/>
                </a:cubicBezTo>
                <a:cubicBezTo>
                  <a:pt x="3715" y="21337"/>
                  <a:pt x="6245" y="20851"/>
                  <a:pt x="8635" y="20876"/>
                </a:cubicBezTo>
                <a:cubicBezTo>
                  <a:pt x="11128" y="20903"/>
                  <a:pt x="13709" y="21450"/>
                  <a:pt x="15951" y="19560"/>
                </a:cubicBezTo>
                <a:cubicBezTo>
                  <a:pt x="20564" y="15672"/>
                  <a:pt x="20967" y="5465"/>
                  <a:pt x="16751" y="1401"/>
                </a:cubicBezTo>
                <a:cubicBezTo>
                  <a:pt x="15142" y="-150"/>
                  <a:pt x="13300" y="-16"/>
                  <a:pt x="11518" y="18"/>
                </a:cubicBezTo>
                <a:close/>
              </a:path>
            </a:pathLst>
          </a:custGeom>
          <a:solidFill>
            <a:srgbClr val="FFAD00">
              <a:alpha val="50000"/>
            </a:srgbClr>
          </a:solidFill>
          <a:ln w="50800">
            <a:solidFill>
              <a:srgbClr val="000000">
                <a:alpha val="50000"/>
              </a:srgbClr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944" name="x 1000s of legacy apps in a large enterprise"/>
          <p:cNvSpPr txBox="1"/>
          <p:nvPr/>
        </p:nvSpPr>
        <p:spPr>
          <a:xfrm>
            <a:off x="7008131" y="3065135"/>
            <a:ext cx="2013404" cy="9197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defTabSz="219075" hangingPunct="0"/>
            <a:r>
              <a:rPr sz="1875" kern="0">
                <a:solidFill>
                  <a:srgbClr val="000000"/>
                </a:solidFill>
              </a:rPr>
              <a:t>x 1000s of legacy apps in a large enterprise</a:t>
            </a:r>
          </a:p>
        </p:txBody>
      </p:sp>
      <p:sp>
        <p:nvSpPr>
          <p:cNvPr id="945" name="形状"/>
          <p:cNvSpPr/>
          <p:nvPr/>
        </p:nvSpPr>
        <p:spPr>
          <a:xfrm>
            <a:off x="2861467" y="4513360"/>
            <a:ext cx="734162" cy="2790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08" h="19010" extrusionOk="0">
                <a:moveTo>
                  <a:pt x="10961" y="75"/>
                </a:moveTo>
                <a:cubicBezTo>
                  <a:pt x="6780" y="379"/>
                  <a:pt x="2267" y="1680"/>
                  <a:pt x="501" y="7866"/>
                </a:cubicBezTo>
                <a:cubicBezTo>
                  <a:pt x="-160" y="10184"/>
                  <a:pt x="-225" y="12932"/>
                  <a:pt x="659" y="15002"/>
                </a:cubicBezTo>
                <a:cubicBezTo>
                  <a:pt x="2422" y="19130"/>
                  <a:pt x="5870" y="17564"/>
                  <a:pt x="8701" y="17689"/>
                </a:cubicBezTo>
                <a:cubicBezTo>
                  <a:pt x="12793" y="17870"/>
                  <a:pt x="17376" y="21466"/>
                  <a:pt x="20162" y="15965"/>
                </a:cubicBezTo>
                <a:cubicBezTo>
                  <a:pt x="21090" y="14134"/>
                  <a:pt x="21375" y="11650"/>
                  <a:pt x="21118" y="9277"/>
                </a:cubicBezTo>
                <a:cubicBezTo>
                  <a:pt x="20731" y="5712"/>
                  <a:pt x="19226" y="2798"/>
                  <a:pt x="17212" y="1308"/>
                </a:cubicBezTo>
                <a:cubicBezTo>
                  <a:pt x="15262" y="-134"/>
                  <a:pt x="13085" y="-79"/>
                  <a:pt x="10961" y="75"/>
                </a:cubicBezTo>
                <a:close/>
              </a:path>
            </a:pathLst>
          </a:custGeom>
          <a:solidFill>
            <a:srgbClr val="0433FF">
              <a:alpha val="50000"/>
            </a:srgbClr>
          </a:solidFill>
          <a:ln w="50800">
            <a:solidFill>
              <a:srgbClr val="000000">
                <a:alpha val="50000"/>
              </a:srgbClr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946" name="形状"/>
          <p:cNvSpPr/>
          <p:nvPr/>
        </p:nvSpPr>
        <p:spPr>
          <a:xfrm>
            <a:off x="3533922" y="4985467"/>
            <a:ext cx="1019793" cy="2790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08" h="19010" extrusionOk="0">
                <a:moveTo>
                  <a:pt x="10961" y="75"/>
                </a:moveTo>
                <a:cubicBezTo>
                  <a:pt x="6780" y="379"/>
                  <a:pt x="2267" y="1680"/>
                  <a:pt x="501" y="7866"/>
                </a:cubicBezTo>
                <a:cubicBezTo>
                  <a:pt x="-160" y="10184"/>
                  <a:pt x="-225" y="12932"/>
                  <a:pt x="659" y="15002"/>
                </a:cubicBezTo>
                <a:cubicBezTo>
                  <a:pt x="2422" y="19130"/>
                  <a:pt x="5870" y="17564"/>
                  <a:pt x="8701" y="17689"/>
                </a:cubicBezTo>
                <a:cubicBezTo>
                  <a:pt x="12793" y="17870"/>
                  <a:pt x="17376" y="21466"/>
                  <a:pt x="20162" y="15965"/>
                </a:cubicBezTo>
                <a:cubicBezTo>
                  <a:pt x="21090" y="14134"/>
                  <a:pt x="21375" y="11650"/>
                  <a:pt x="21118" y="9277"/>
                </a:cubicBezTo>
                <a:cubicBezTo>
                  <a:pt x="20731" y="5712"/>
                  <a:pt x="19226" y="2798"/>
                  <a:pt x="17212" y="1308"/>
                </a:cubicBezTo>
                <a:cubicBezTo>
                  <a:pt x="15262" y="-134"/>
                  <a:pt x="13085" y="-79"/>
                  <a:pt x="10961" y="75"/>
                </a:cubicBezTo>
                <a:close/>
              </a:path>
            </a:pathLst>
          </a:custGeom>
          <a:solidFill>
            <a:srgbClr val="EE6E12">
              <a:alpha val="50000"/>
            </a:srgbClr>
          </a:solidFill>
          <a:ln w="50800">
            <a:solidFill>
              <a:srgbClr val="000000">
                <a:alpha val="50000"/>
              </a:srgbClr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947" name="形状"/>
          <p:cNvSpPr/>
          <p:nvPr/>
        </p:nvSpPr>
        <p:spPr>
          <a:xfrm>
            <a:off x="1310731" y="4869597"/>
            <a:ext cx="776702" cy="3657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7" h="20970" extrusionOk="0">
                <a:moveTo>
                  <a:pt x="11518" y="18"/>
                </a:moveTo>
                <a:cubicBezTo>
                  <a:pt x="7991" y="85"/>
                  <a:pt x="4236" y="320"/>
                  <a:pt x="1704" y="4961"/>
                </a:cubicBezTo>
                <a:cubicBezTo>
                  <a:pt x="-538" y="9071"/>
                  <a:pt x="-633" y="15163"/>
                  <a:pt x="1806" y="18626"/>
                </a:cubicBezTo>
                <a:cubicBezTo>
                  <a:pt x="3715" y="21337"/>
                  <a:pt x="6245" y="20851"/>
                  <a:pt x="8635" y="20876"/>
                </a:cubicBezTo>
                <a:cubicBezTo>
                  <a:pt x="11128" y="20903"/>
                  <a:pt x="13709" y="21450"/>
                  <a:pt x="15951" y="19560"/>
                </a:cubicBezTo>
                <a:cubicBezTo>
                  <a:pt x="20564" y="15672"/>
                  <a:pt x="20967" y="5465"/>
                  <a:pt x="16751" y="1401"/>
                </a:cubicBezTo>
                <a:cubicBezTo>
                  <a:pt x="15142" y="-150"/>
                  <a:pt x="13300" y="-16"/>
                  <a:pt x="11518" y="18"/>
                </a:cubicBezTo>
                <a:close/>
              </a:path>
            </a:pathLst>
          </a:custGeom>
          <a:solidFill>
            <a:srgbClr val="FFAD00">
              <a:alpha val="50000"/>
            </a:srgbClr>
          </a:solidFill>
          <a:ln w="50800">
            <a:solidFill>
              <a:srgbClr val="000000">
                <a:alpha val="50000"/>
              </a:srgbClr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948" name="形状"/>
          <p:cNvSpPr/>
          <p:nvPr/>
        </p:nvSpPr>
        <p:spPr>
          <a:xfrm>
            <a:off x="542579" y="4738093"/>
            <a:ext cx="734162" cy="2790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08" h="19010" extrusionOk="0">
                <a:moveTo>
                  <a:pt x="10961" y="75"/>
                </a:moveTo>
                <a:cubicBezTo>
                  <a:pt x="6780" y="379"/>
                  <a:pt x="2267" y="1680"/>
                  <a:pt x="501" y="7866"/>
                </a:cubicBezTo>
                <a:cubicBezTo>
                  <a:pt x="-160" y="10184"/>
                  <a:pt x="-225" y="12932"/>
                  <a:pt x="659" y="15002"/>
                </a:cubicBezTo>
                <a:cubicBezTo>
                  <a:pt x="2422" y="19130"/>
                  <a:pt x="5870" y="17564"/>
                  <a:pt x="8701" y="17689"/>
                </a:cubicBezTo>
                <a:cubicBezTo>
                  <a:pt x="12793" y="17870"/>
                  <a:pt x="17376" y="21466"/>
                  <a:pt x="20162" y="15965"/>
                </a:cubicBezTo>
                <a:cubicBezTo>
                  <a:pt x="21090" y="14134"/>
                  <a:pt x="21375" y="11650"/>
                  <a:pt x="21118" y="9277"/>
                </a:cubicBezTo>
                <a:cubicBezTo>
                  <a:pt x="20731" y="5712"/>
                  <a:pt x="19226" y="2798"/>
                  <a:pt x="17212" y="1308"/>
                </a:cubicBezTo>
                <a:cubicBezTo>
                  <a:pt x="15262" y="-134"/>
                  <a:pt x="13085" y="-79"/>
                  <a:pt x="10961" y="75"/>
                </a:cubicBezTo>
                <a:close/>
              </a:path>
            </a:pathLst>
          </a:custGeom>
          <a:solidFill>
            <a:srgbClr val="0433FF">
              <a:alpha val="50000"/>
            </a:srgbClr>
          </a:solidFill>
          <a:ln w="50800">
            <a:solidFill>
              <a:srgbClr val="000000">
                <a:alpha val="50000"/>
              </a:srgbClr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949" name="形状"/>
          <p:cNvSpPr/>
          <p:nvPr/>
        </p:nvSpPr>
        <p:spPr>
          <a:xfrm>
            <a:off x="1316313" y="4637300"/>
            <a:ext cx="773075" cy="1182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7" h="20970" extrusionOk="0">
                <a:moveTo>
                  <a:pt x="11518" y="18"/>
                </a:moveTo>
                <a:cubicBezTo>
                  <a:pt x="7991" y="85"/>
                  <a:pt x="4236" y="320"/>
                  <a:pt x="1704" y="4961"/>
                </a:cubicBezTo>
                <a:cubicBezTo>
                  <a:pt x="-538" y="9071"/>
                  <a:pt x="-633" y="15163"/>
                  <a:pt x="1806" y="18626"/>
                </a:cubicBezTo>
                <a:cubicBezTo>
                  <a:pt x="3715" y="21337"/>
                  <a:pt x="6245" y="20851"/>
                  <a:pt x="8635" y="20876"/>
                </a:cubicBezTo>
                <a:cubicBezTo>
                  <a:pt x="11128" y="20903"/>
                  <a:pt x="13709" y="21450"/>
                  <a:pt x="15951" y="19560"/>
                </a:cubicBezTo>
                <a:cubicBezTo>
                  <a:pt x="20564" y="15672"/>
                  <a:pt x="20967" y="5465"/>
                  <a:pt x="16751" y="1401"/>
                </a:cubicBezTo>
                <a:cubicBezTo>
                  <a:pt x="15142" y="-150"/>
                  <a:pt x="13300" y="-16"/>
                  <a:pt x="11518" y="18"/>
                </a:cubicBezTo>
                <a:close/>
              </a:path>
            </a:pathLst>
          </a:custGeom>
          <a:solidFill>
            <a:srgbClr val="008E00">
              <a:alpha val="50000"/>
            </a:srgbClr>
          </a:solidFill>
          <a:ln w="50800">
            <a:solidFill>
              <a:srgbClr val="000000">
                <a:alpha val="50000"/>
              </a:srgbClr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950" name="形状"/>
          <p:cNvSpPr/>
          <p:nvPr/>
        </p:nvSpPr>
        <p:spPr>
          <a:xfrm>
            <a:off x="5790450" y="4525218"/>
            <a:ext cx="773075" cy="1182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7" h="20970" extrusionOk="0">
                <a:moveTo>
                  <a:pt x="11518" y="18"/>
                </a:moveTo>
                <a:cubicBezTo>
                  <a:pt x="7991" y="85"/>
                  <a:pt x="4236" y="320"/>
                  <a:pt x="1704" y="4961"/>
                </a:cubicBezTo>
                <a:cubicBezTo>
                  <a:pt x="-538" y="9071"/>
                  <a:pt x="-633" y="15163"/>
                  <a:pt x="1806" y="18626"/>
                </a:cubicBezTo>
                <a:cubicBezTo>
                  <a:pt x="3715" y="21337"/>
                  <a:pt x="6245" y="20851"/>
                  <a:pt x="8635" y="20876"/>
                </a:cubicBezTo>
                <a:cubicBezTo>
                  <a:pt x="11128" y="20903"/>
                  <a:pt x="13709" y="21450"/>
                  <a:pt x="15951" y="19560"/>
                </a:cubicBezTo>
                <a:cubicBezTo>
                  <a:pt x="20564" y="15672"/>
                  <a:pt x="20967" y="5465"/>
                  <a:pt x="16751" y="1401"/>
                </a:cubicBezTo>
                <a:cubicBezTo>
                  <a:pt x="15142" y="-150"/>
                  <a:pt x="13300" y="-16"/>
                  <a:pt x="11518" y="18"/>
                </a:cubicBezTo>
                <a:close/>
              </a:path>
            </a:pathLst>
          </a:custGeom>
          <a:solidFill>
            <a:srgbClr val="008E00">
              <a:alpha val="50000"/>
            </a:srgbClr>
          </a:solidFill>
          <a:ln w="50800">
            <a:solidFill>
              <a:srgbClr val="000000">
                <a:alpha val="50000"/>
              </a:srgbClr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951" name="形状"/>
          <p:cNvSpPr/>
          <p:nvPr/>
        </p:nvSpPr>
        <p:spPr>
          <a:xfrm>
            <a:off x="2091943" y="5111044"/>
            <a:ext cx="773075" cy="1182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7" h="20970" extrusionOk="0">
                <a:moveTo>
                  <a:pt x="11518" y="18"/>
                </a:moveTo>
                <a:cubicBezTo>
                  <a:pt x="7991" y="85"/>
                  <a:pt x="4236" y="320"/>
                  <a:pt x="1704" y="4961"/>
                </a:cubicBezTo>
                <a:cubicBezTo>
                  <a:pt x="-538" y="9071"/>
                  <a:pt x="-633" y="15163"/>
                  <a:pt x="1806" y="18626"/>
                </a:cubicBezTo>
                <a:cubicBezTo>
                  <a:pt x="3715" y="21337"/>
                  <a:pt x="6245" y="20851"/>
                  <a:pt x="8635" y="20876"/>
                </a:cubicBezTo>
                <a:cubicBezTo>
                  <a:pt x="11128" y="20903"/>
                  <a:pt x="13709" y="21450"/>
                  <a:pt x="15951" y="19560"/>
                </a:cubicBezTo>
                <a:cubicBezTo>
                  <a:pt x="20564" y="15672"/>
                  <a:pt x="20967" y="5465"/>
                  <a:pt x="16751" y="1401"/>
                </a:cubicBezTo>
                <a:cubicBezTo>
                  <a:pt x="15142" y="-150"/>
                  <a:pt x="13300" y="-16"/>
                  <a:pt x="11518" y="18"/>
                </a:cubicBezTo>
                <a:close/>
              </a:path>
            </a:pathLst>
          </a:custGeom>
          <a:solidFill>
            <a:srgbClr val="008E00">
              <a:alpha val="50000"/>
            </a:srgbClr>
          </a:solidFill>
          <a:ln w="50800">
            <a:solidFill>
              <a:srgbClr val="000000">
                <a:alpha val="50000"/>
              </a:srgbClr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952" name="形状"/>
          <p:cNvSpPr/>
          <p:nvPr/>
        </p:nvSpPr>
        <p:spPr>
          <a:xfrm>
            <a:off x="3675047" y="4524388"/>
            <a:ext cx="776702" cy="2313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7" h="20970" extrusionOk="0">
                <a:moveTo>
                  <a:pt x="11518" y="18"/>
                </a:moveTo>
                <a:cubicBezTo>
                  <a:pt x="7991" y="85"/>
                  <a:pt x="4236" y="320"/>
                  <a:pt x="1704" y="4961"/>
                </a:cubicBezTo>
                <a:cubicBezTo>
                  <a:pt x="-538" y="9071"/>
                  <a:pt x="-633" y="15163"/>
                  <a:pt x="1806" y="18626"/>
                </a:cubicBezTo>
                <a:cubicBezTo>
                  <a:pt x="3715" y="21337"/>
                  <a:pt x="6245" y="20851"/>
                  <a:pt x="8635" y="20876"/>
                </a:cubicBezTo>
                <a:cubicBezTo>
                  <a:pt x="11128" y="20903"/>
                  <a:pt x="13709" y="21450"/>
                  <a:pt x="15951" y="19560"/>
                </a:cubicBezTo>
                <a:cubicBezTo>
                  <a:pt x="20564" y="15672"/>
                  <a:pt x="20967" y="5465"/>
                  <a:pt x="16751" y="1401"/>
                </a:cubicBezTo>
                <a:cubicBezTo>
                  <a:pt x="15142" y="-150"/>
                  <a:pt x="13300" y="-16"/>
                  <a:pt x="11518" y="18"/>
                </a:cubicBezTo>
                <a:close/>
              </a:path>
            </a:pathLst>
          </a:custGeom>
          <a:solidFill>
            <a:srgbClr val="FFAD00">
              <a:alpha val="50000"/>
            </a:srgbClr>
          </a:solidFill>
          <a:ln w="50800">
            <a:solidFill>
              <a:srgbClr val="000000">
                <a:alpha val="50000"/>
              </a:srgbClr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953" name="形状"/>
          <p:cNvSpPr/>
          <p:nvPr/>
        </p:nvSpPr>
        <p:spPr>
          <a:xfrm>
            <a:off x="4374562" y="4537034"/>
            <a:ext cx="773075" cy="2185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7" h="20970" extrusionOk="0">
                <a:moveTo>
                  <a:pt x="11518" y="18"/>
                </a:moveTo>
                <a:cubicBezTo>
                  <a:pt x="7991" y="85"/>
                  <a:pt x="4236" y="320"/>
                  <a:pt x="1704" y="4961"/>
                </a:cubicBezTo>
                <a:cubicBezTo>
                  <a:pt x="-538" y="9071"/>
                  <a:pt x="-633" y="15163"/>
                  <a:pt x="1806" y="18626"/>
                </a:cubicBezTo>
                <a:cubicBezTo>
                  <a:pt x="3715" y="21337"/>
                  <a:pt x="6245" y="20851"/>
                  <a:pt x="8635" y="20876"/>
                </a:cubicBezTo>
                <a:cubicBezTo>
                  <a:pt x="11128" y="20903"/>
                  <a:pt x="13709" y="21450"/>
                  <a:pt x="15951" y="19560"/>
                </a:cubicBezTo>
                <a:cubicBezTo>
                  <a:pt x="20564" y="15672"/>
                  <a:pt x="20967" y="5465"/>
                  <a:pt x="16751" y="1401"/>
                </a:cubicBezTo>
                <a:cubicBezTo>
                  <a:pt x="15142" y="-150"/>
                  <a:pt x="13300" y="-16"/>
                  <a:pt x="11518" y="18"/>
                </a:cubicBezTo>
                <a:close/>
              </a:path>
            </a:pathLst>
          </a:custGeom>
          <a:solidFill>
            <a:srgbClr val="008E00">
              <a:alpha val="50000"/>
            </a:srgbClr>
          </a:solidFill>
          <a:ln w="50800">
            <a:solidFill>
              <a:srgbClr val="000000">
                <a:alpha val="50000"/>
              </a:srgbClr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954" name="线条"/>
          <p:cNvSpPr/>
          <p:nvPr/>
        </p:nvSpPr>
        <p:spPr>
          <a:xfrm>
            <a:off x="425360" y="4719226"/>
            <a:ext cx="916373" cy="0"/>
          </a:xfrm>
          <a:prstGeom prst="line">
            <a:avLst/>
          </a:prstGeom>
          <a:ln w="127000">
            <a:solidFill>
              <a:srgbClr val="000000"/>
            </a:solidFill>
            <a:prstDash val="sysDot"/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955" name="线条"/>
          <p:cNvSpPr/>
          <p:nvPr/>
        </p:nvSpPr>
        <p:spPr>
          <a:xfrm>
            <a:off x="1276730" y="4812570"/>
            <a:ext cx="916373" cy="0"/>
          </a:xfrm>
          <a:prstGeom prst="line">
            <a:avLst/>
          </a:prstGeom>
          <a:ln w="127000">
            <a:solidFill>
              <a:srgbClr val="000000"/>
            </a:solidFill>
            <a:prstDash val="sysDot"/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956" name="线条"/>
          <p:cNvSpPr/>
          <p:nvPr/>
        </p:nvSpPr>
        <p:spPr>
          <a:xfrm>
            <a:off x="3560861" y="4760424"/>
            <a:ext cx="916373" cy="0"/>
          </a:xfrm>
          <a:prstGeom prst="line">
            <a:avLst/>
          </a:prstGeom>
          <a:ln w="127000">
            <a:solidFill>
              <a:srgbClr val="000000"/>
            </a:solidFill>
            <a:prstDash val="sysDot"/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957" name="线条"/>
          <p:cNvSpPr/>
          <p:nvPr/>
        </p:nvSpPr>
        <p:spPr>
          <a:xfrm>
            <a:off x="2776952" y="4788880"/>
            <a:ext cx="916373" cy="0"/>
          </a:xfrm>
          <a:prstGeom prst="line">
            <a:avLst/>
          </a:prstGeom>
          <a:ln w="127000">
            <a:solidFill>
              <a:srgbClr val="000000"/>
            </a:solidFill>
            <a:prstDash val="sysDot"/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958" name="线条"/>
          <p:cNvSpPr/>
          <p:nvPr/>
        </p:nvSpPr>
        <p:spPr>
          <a:xfrm>
            <a:off x="3604286" y="4963706"/>
            <a:ext cx="916373" cy="0"/>
          </a:xfrm>
          <a:prstGeom prst="line">
            <a:avLst/>
          </a:prstGeom>
          <a:ln w="127000">
            <a:solidFill>
              <a:srgbClr val="000000"/>
            </a:solidFill>
            <a:prstDash val="sysDot"/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959" name="线条"/>
          <p:cNvSpPr/>
          <p:nvPr/>
        </p:nvSpPr>
        <p:spPr>
          <a:xfrm>
            <a:off x="4380461" y="4788880"/>
            <a:ext cx="916373" cy="0"/>
          </a:xfrm>
          <a:prstGeom prst="line">
            <a:avLst/>
          </a:prstGeom>
          <a:ln w="127000">
            <a:solidFill>
              <a:srgbClr val="000000"/>
            </a:solidFill>
            <a:prstDash val="sysDot"/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960" name="形状"/>
          <p:cNvSpPr/>
          <p:nvPr/>
        </p:nvSpPr>
        <p:spPr>
          <a:xfrm>
            <a:off x="3566896" y="4783065"/>
            <a:ext cx="908488" cy="1388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08" h="19010" extrusionOk="0">
                <a:moveTo>
                  <a:pt x="10961" y="75"/>
                </a:moveTo>
                <a:cubicBezTo>
                  <a:pt x="6780" y="379"/>
                  <a:pt x="2267" y="1680"/>
                  <a:pt x="501" y="7866"/>
                </a:cubicBezTo>
                <a:cubicBezTo>
                  <a:pt x="-160" y="10184"/>
                  <a:pt x="-225" y="12932"/>
                  <a:pt x="659" y="15002"/>
                </a:cubicBezTo>
                <a:cubicBezTo>
                  <a:pt x="2422" y="19130"/>
                  <a:pt x="5870" y="17564"/>
                  <a:pt x="8701" y="17689"/>
                </a:cubicBezTo>
                <a:cubicBezTo>
                  <a:pt x="12793" y="17870"/>
                  <a:pt x="17376" y="21466"/>
                  <a:pt x="20162" y="15965"/>
                </a:cubicBezTo>
                <a:cubicBezTo>
                  <a:pt x="21090" y="14134"/>
                  <a:pt x="21375" y="11650"/>
                  <a:pt x="21118" y="9277"/>
                </a:cubicBezTo>
                <a:cubicBezTo>
                  <a:pt x="20731" y="5712"/>
                  <a:pt x="19226" y="2798"/>
                  <a:pt x="17212" y="1308"/>
                </a:cubicBezTo>
                <a:cubicBezTo>
                  <a:pt x="15262" y="-134"/>
                  <a:pt x="13085" y="-79"/>
                  <a:pt x="10961" y="75"/>
                </a:cubicBezTo>
                <a:close/>
              </a:path>
            </a:pathLst>
          </a:custGeom>
          <a:solidFill>
            <a:srgbClr val="0433FF">
              <a:alpha val="50000"/>
            </a:srgbClr>
          </a:solidFill>
          <a:ln w="50800">
            <a:solidFill>
              <a:srgbClr val="000000">
                <a:alpha val="50000"/>
              </a:srgbClr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746753379"/>
      </p:ext>
    </p:extLst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Key Needs"/>
          <p:cNvSpPr txBox="1">
            <a:spLocks noGrp="1"/>
          </p:cNvSpPr>
          <p:nvPr>
            <p:ph type="title"/>
          </p:nvPr>
        </p:nvSpPr>
        <p:spPr>
          <a:xfrm>
            <a:off x="1337221" y="857250"/>
            <a:ext cx="6469559" cy="930920"/>
          </a:xfrm>
          <a:prstGeom prst="rect">
            <a:avLst/>
          </a:prstGeom>
        </p:spPr>
        <p:txBody>
          <a:bodyPr/>
          <a:lstStyle/>
          <a:p>
            <a:r>
              <a:rPr sz="3200" dirty="0"/>
              <a:t>Key Needs</a:t>
            </a:r>
          </a:p>
        </p:txBody>
      </p:sp>
      <p:sp>
        <p:nvSpPr>
          <p:cNvPr id="963" name="Agility…"/>
          <p:cNvSpPr txBox="1">
            <a:spLocks noGrp="1"/>
          </p:cNvSpPr>
          <p:nvPr>
            <p:ph type="body" idx="1"/>
          </p:nvPr>
        </p:nvSpPr>
        <p:spPr>
          <a:xfrm>
            <a:off x="817360" y="1557083"/>
            <a:ext cx="7699623" cy="5170290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EE6E12"/>
                </a:solidFill>
              </a:defRPr>
            </a:pPr>
            <a:r>
              <a:rPr sz="2800" dirty="0"/>
              <a:t>Agility</a:t>
            </a:r>
          </a:p>
          <a:p>
            <a:r>
              <a:rPr sz="2800" dirty="0"/>
              <a:t>Location independent addressing</a:t>
            </a:r>
          </a:p>
          <a:p>
            <a:pPr lvl="1"/>
            <a:r>
              <a:rPr sz="2400" dirty="0"/>
              <a:t>Tenant’s IP addresses can be taken anywhere</a:t>
            </a:r>
          </a:p>
          <a:p>
            <a:r>
              <a:rPr sz="2800" dirty="0"/>
              <a:t>Performance uniformity</a:t>
            </a:r>
          </a:p>
          <a:p>
            <a:pPr lvl="1"/>
            <a:r>
              <a:rPr sz="2400" dirty="0"/>
              <a:t>VMs receive same throughput regardless of placement</a:t>
            </a:r>
          </a:p>
          <a:p>
            <a:r>
              <a:rPr sz="2800" dirty="0"/>
              <a:t>Security</a:t>
            </a:r>
          </a:p>
          <a:p>
            <a:pPr lvl="1"/>
            <a:r>
              <a:rPr sz="2400" dirty="0"/>
              <a:t>Micro-segmentation: isolation at tenant granularity</a:t>
            </a:r>
          </a:p>
          <a:p>
            <a:r>
              <a:rPr sz="2800" dirty="0"/>
              <a:t>Network semantics</a:t>
            </a:r>
          </a:p>
          <a:p>
            <a:pPr lvl="1"/>
            <a:r>
              <a:rPr sz="2400" dirty="0"/>
              <a:t>Layer 2 service discovery, multicast, broadcast, …</a:t>
            </a:r>
          </a:p>
        </p:txBody>
      </p:sp>
    </p:spTree>
    <p:extLst>
      <p:ext uri="{BB962C8B-B14F-4D97-AF65-F5344CB8AC3E}">
        <p14:creationId xmlns:p14="http://schemas.microsoft.com/office/powerpoint/2010/main" val="3077345394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Software Defined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4500"/>
            <a:ext cx="8229600" cy="4525963"/>
          </a:xfrm>
        </p:spPr>
        <p:txBody>
          <a:bodyPr/>
          <a:lstStyle/>
          <a:p>
            <a:pPr marL="0" indent="0" algn="ctr">
              <a:buFontTx/>
              <a:buNone/>
              <a:defRPr/>
            </a:pPr>
            <a:r>
              <a:rPr lang="en-US" dirty="0"/>
              <a:t>A network in which the control plane is </a:t>
            </a:r>
            <a:br>
              <a:rPr lang="en-US" dirty="0"/>
            </a:br>
            <a:r>
              <a:rPr lang="en-US" dirty="0"/>
              <a:t>physically separate from the data plane.</a:t>
            </a:r>
          </a:p>
          <a:p>
            <a:pPr marL="0" indent="0" algn="ctr">
              <a:lnSpc>
                <a:spcPct val="70000"/>
              </a:lnSpc>
              <a:buFontTx/>
              <a:buNone/>
              <a:defRPr/>
            </a:pPr>
            <a:endParaRPr lang="en-US" dirty="0"/>
          </a:p>
          <a:p>
            <a:pPr marL="0" indent="0" algn="ctr">
              <a:buFontTx/>
              <a:buNone/>
              <a:defRPr/>
            </a:pPr>
            <a:r>
              <a:rPr lang="en-US" i="1" dirty="0"/>
              <a:t>and</a:t>
            </a:r>
          </a:p>
          <a:p>
            <a:pPr marL="0" indent="0" algn="ctr">
              <a:lnSpc>
                <a:spcPct val="70000"/>
              </a:lnSpc>
              <a:buFontTx/>
              <a:buNone/>
              <a:defRPr/>
            </a:pPr>
            <a:endParaRPr lang="en-US" dirty="0"/>
          </a:p>
          <a:p>
            <a:pPr marL="0" indent="0" algn="ctr">
              <a:buFontTx/>
              <a:buNone/>
              <a:defRPr/>
            </a:pPr>
            <a:r>
              <a:rPr lang="en-US" dirty="0"/>
              <a:t>A single (logically centralized) control plane controls several forwarding devices.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13800-9833-F549-80FC-C3497A40B0B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746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857A956-8946-4C2B-A79D-A448F4027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7237" b="1" dirty="0"/>
              <a:t>Thanks!</a:t>
            </a:r>
            <a:endParaRPr lang="zh-CN" altLang="en-US" sz="7237" b="1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AB2FE44-B99D-4297-B146-5457F93777AB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1812811" y="3509366"/>
            <a:ext cx="5518379" cy="1868691"/>
          </a:xfrm>
        </p:spPr>
        <p:txBody>
          <a:bodyPr>
            <a:normAutofit/>
          </a:bodyPr>
          <a:lstStyle/>
          <a:p>
            <a:r>
              <a:rPr lang="zh-CN" altLang="en-US" sz="2925" dirty="0"/>
              <a:t>陈果 副教授</a:t>
            </a:r>
            <a:endParaRPr lang="en-US" altLang="zh-CN" sz="2925" dirty="0"/>
          </a:p>
          <a:p>
            <a:endParaRPr lang="en-US" altLang="zh-CN" sz="2925" dirty="0"/>
          </a:p>
          <a:p>
            <a:r>
              <a:rPr lang="zh-CN" altLang="en-US" dirty="0"/>
              <a:t>湖南大学</a:t>
            </a:r>
            <a:r>
              <a:rPr lang="en-US" altLang="zh-CN" dirty="0"/>
              <a:t>-</a:t>
            </a:r>
            <a:r>
              <a:rPr lang="zh-CN" altLang="en-US" dirty="0"/>
              <a:t>信息科学与工程学院</a:t>
            </a:r>
            <a:r>
              <a:rPr lang="en-US" altLang="zh-CN" dirty="0"/>
              <a:t>-</a:t>
            </a:r>
            <a:r>
              <a:rPr lang="zh-CN" altLang="en-US" dirty="0"/>
              <a:t>计算机与科学系</a:t>
            </a:r>
            <a:endParaRPr lang="en-US" altLang="zh-CN" dirty="0"/>
          </a:p>
          <a:p>
            <a:r>
              <a:rPr lang="zh-CN" altLang="en-US" dirty="0"/>
              <a:t>邮箱：</a:t>
            </a:r>
            <a:r>
              <a:rPr lang="en-US" altLang="zh-CN" u="sng" dirty="0">
                <a:solidFill>
                  <a:srgbClr val="0070C0"/>
                </a:solidFill>
              </a:rPr>
              <a:t>guochen@hnu.edu.cn</a:t>
            </a:r>
          </a:p>
          <a:p>
            <a:r>
              <a:rPr lang="zh-CN" altLang="en-US" dirty="0"/>
              <a:t>个人主页：</a:t>
            </a:r>
            <a:r>
              <a:rPr lang="en-US" altLang="zh-CN" u="sng" dirty="0">
                <a:solidFill>
                  <a:srgbClr val="0070C0"/>
                </a:solidFill>
              </a:rPr>
              <a:t>1989chenguo.github.io</a:t>
            </a:r>
          </a:p>
          <a:p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8BDC10A-DF5C-4E1E-A941-9E51939F9489}"/>
              </a:ext>
            </a:extLst>
          </p:cNvPr>
          <p:cNvSpPr/>
          <p:nvPr/>
        </p:nvSpPr>
        <p:spPr>
          <a:xfrm>
            <a:off x="808383" y="5249653"/>
            <a:ext cx="78392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hlinkClick r:id="rId2"/>
              </a:rPr>
              <a:t>https://1989chenguo.github.io/Courses/CloudComputing2018Spring.html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623930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31"/>
          <p:cNvSpPr>
            <a:spLocks noGrp="1"/>
          </p:cNvSpPr>
          <p:nvPr>
            <p:ph type="title"/>
          </p:nvPr>
        </p:nvSpPr>
        <p:spPr>
          <a:xfrm>
            <a:off x="457200" y="-153988"/>
            <a:ext cx="8229600" cy="1143001"/>
          </a:xfrm>
        </p:spPr>
        <p:txBody>
          <a:bodyPr/>
          <a:lstStyle/>
          <a:p>
            <a:pPr eaLnBrk="1" hangingPunct="1"/>
            <a:r>
              <a:rPr lang="en-US" sz="4000">
                <a:latin typeface="Calibri" charset="0"/>
                <a:ea typeface="ＭＳ Ｐゴシック" charset="0"/>
                <a:cs typeface="ＭＳ Ｐゴシック" charset="0"/>
              </a:rPr>
              <a:t>Software Defined Network (SDN)</a:t>
            </a:r>
          </a:p>
        </p:txBody>
      </p:sp>
      <p:cxnSp>
        <p:nvCxnSpPr>
          <p:cNvPr id="44" name="Straight Connector 43"/>
          <p:cNvCxnSpPr>
            <a:stCxn id="34" idx="0"/>
            <a:endCxn id="51" idx="3"/>
          </p:cNvCxnSpPr>
          <p:nvPr/>
        </p:nvCxnSpPr>
        <p:spPr bwMode="auto">
          <a:xfrm flipV="1">
            <a:off x="1871663" y="4437063"/>
            <a:ext cx="1700212" cy="1455737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 bwMode="auto">
          <a:xfrm>
            <a:off x="4014788" y="4554538"/>
            <a:ext cx="1106487" cy="738187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 bwMode="auto">
          <a:xfrm flipV="1">
            <a:off x="4102100" y="5792788"/>
            <a:ext cx="1285875" cy="742950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 bwMode="auto">
          <a:xfrm>
            <a:off x="1749425" y="6003925"/>
            <a:ext cx="1566863" cy="531813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 bwMode="auto">
          <a:xfrm flipV="1">
            <a:off x="5759450" y="5048250"/>
            <a:ext cx="1198563" cy="496888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AutoShape 7"/>
          <p:cNvSpPr>
            <a:spLocks noChangeArrowheads="1"/>
          </p:cNvSpPr>
          <p:nvPr/>
        </p:nvSpPr>
        <p:spPr bwMode="auto">
          <a:xfrm>
            <a:off x="1296988" y="5600700"/>
            <a:ext cx="1147762" cy="669925"/>
          </a:xfrm>
          <a:prstGeom prst="can">
            <a:avLst>
              <a:gd name="adj" fmla="val 43620"/>
            </a:avLst>
          </a:prstGeom>
          <a:solidFill>
            <a:schemeClr val="tx2">
              <a:lumMod val="75000"/>
            </a:schemeClr>
          </a:solidFill>
          <a:ln w="9525">
            <a:noFill/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91435" tIns="45718" rIns="91435" bIns="45718" anchor="ctr"/>
          <a:lstStyle/>
          <a:p>
            <a:pPr algn="ctr">
              <a:defRPr/>
            </a:pPr>
            <a:r>
              <a:rPr lang="en-US" sz="1700" dirty="0">
                <a:solidFill>
                  <a:schemeClr val="bg1"/>
                </a:solidFill>
                <a:ea typeface="+mn-ea"/>
                <a:cs typeface="+mn-cs"/>
              </a:rPr>
              <a:t>Packet</a:t>
            </a:r>
          </a:p>
          <a:p>
            <a:pPr algn="ctr">
              <a:defRPr/>
            </a:pPr>
            <a:r>
              <a:rPr lang="en-US" sz="1700" dirty="0">
                <a:solidFill>
                  <a:schemeClr val="bg1"/>
                </a:solidFill>
                <a:ea typeface="+mn-ea"/>
                <a:cs typeface="+mn-cs"/>
              </a:rPr>
              <a:t>Forwarding </a:t>
            </a:r>
          </a:p>
          <a:p>
            <a:pPr algn="ctr">
              <a:defRPr/>
            </a:pPr>
            <a:endParaRPr lang="en-US" sz="1700" dirty="0">
              <a:solidFill>
                <a:schemeClr val="bg1"/>
              </a:solidFill>
              <a:ea typeface="+mn-ea"/>
              <a:cs typeface="+mn-cs"/>
            </a:endParaRPr>
          </a:p>
        </p:txBody>
      </p:sp>
      <p:sp>
        <p:nvSpPr>
          <p:cNvPr id="35" name="AutoShape 7"/>
          <p:cNvSpPr>
            <a:spLocks noChangeArrowheads="1"/>
          </p:cNvSpPr>
          <p:nvPr/>
        </p:nvSpPr>
        <p:spPr bwMode="auto">
          <a:xfrm>
            <a:off x="3127375" y="6103938"/>
            <a:ext cx="1147763" cy="669925"/>
          </a:xfrm>
          <a:prstGeom prst="can">
            <a:avLst>
              <a:gd name="adj" fmla="val 43620"/>
            </a:avLst>
          </a:prstGeom>
          <a:solidFill>
            <a:schemeClr val="tx2">
              <a:lumMod val="75000"/>
            </a:schemeClr>
          </a:solidFill>
          <a:ln w="9525">
            <a:noFill/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91435" tIns="45718" rIns="91435" bIns="45718" anchor="ctr"/>
          <a:lstStyle/>
          <a:p>
            <a:pPr algn="ctr">
              <a:defRPr/>
            </a:pPr>
            <a:r>
              <a:rPr lang="en-US" sz="1700">
                <a:solidFill>
                  <a:schemeClr val="bg1"/>
                </a:solidFill>
                <a:ea typeface="+mn-ea"/>
                <a:cs typeface="+mn-cs"/>
              </a:rPr>
              <a:t>Packet</a:t>
            </a:r>
          </a:p>
          <a:p>
            <a:pPr algn="ctr">
              <a:defRPr/>
            </a:pPr>
            <a:r>
              <a:rPr lang="en-US" sz="1700">
                <a:solidFill>
                  <a:schemeClr val="bg1"/>
                </a:solidFill>
                <a:ea typeface="+mn-ea"/>
                <a:cs typeface="+mn-cs"/>
              </a:rPr>
              <a:t>Forwarding </a:t>
            </a:r>
          </a:p>
          <a:p>
            <a:pPr algn="ctr">
              <a:defRPr/>
            </a:pPr>
            <a:endParaRPr lang="en-US" sz="1700">
              <a:solidFill>
                <a:schemeClr val="bg1"/>
              </a:solidFill>
              <a:ea typeface="+mn-ea"/>
              <a:cs typeface="+mn-cs"/>
            </a:endParaRPr>
          </a:p>
        </p:txBody>
      </p:sp>
      <p:sp>
        <p:nvSpPr>
          <p:cNvPr id="36" name="AutoShape 7"/>
          <p:cNvSpPr>
            <a:spLocks noChangeArrowheads="1"/>
          </p:cNvSpPr>
          <p:nvPr/>
        </p:nvSpPr>
        <p:spPr bwMode="auto">
          <a:xfrm>
            <a:off x="2998788" y="4168775"/>
            <a:ext cx="1147762" cy="669925"/>
          </a:xfrm>
          <a:prstGeom prst="can">
            <a:avLst>
              <a:gd name="adj" fmla="val 43620"/>
            </a:avLst>
          </a:prstGeom>
          <a:solidFill>
            <a:schemeClr val="tx2">
              <a:lumMod val="75000"/>
            </a:schemeClr>
          </a:solidFill>
          <a:ln w="9525">
            <a:noFill/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91435" tIns="45718" rIns="91435" bIns="45718" anchor="ctr"/>
          <a:lstStyle/>
          <a:p>
            <a:pPr algn="ctr">
              <a:defRPr/>
            </a:pPr>
            <a:r>
              <a:rPr lang="en-US" sz="1700" dirty="0">
                <a:solidFill>
                  <a:schemeClr val="bg1"/>
                </a:solidFill>
                <a:ea typeface="+mn-ea"/>
                <a:cs typeface="+mn-cs"/>
              </a:rPr>
              <a:t>Packet</a:t>
            </a:r>
          </a:p>
          <a:p>
            <a:pPr algn="ctr">
              <a:defRPr/>
            </a:pPr>
            <a:r>
              <a:rPr lang="en-US" sz="1700" dirty="0">
                <a:solidFill>
                  <a:schemeClr val="bg1"/>
                </a:solidFill>
                <a:ea typeface="+mn-ea"/>
                <a:cs typeface="+mn-cs"/>
              </a:rPr>
              <a:t>Forwarding </a:t>
            </a:r>
          </a:p>
          <a:p>
            <a:pPr algn="ctr">
              <a:defRPr/>
            </a:pPr>
            <a:endParaRPr lang="en-US" sz="1700" dirty="0">
              <a:solidFill>
                <a:schemeClr val="bg1"/>
              </a:solidFill>
              <a:ea typeface="+mn-ea"/>
              <a:cs typeface="+mn-cs"/>
            </a:endParaRPr>
          </a:p>
        </p:txBody>
      </p:sp>
      <p:sp>
        <p:nvSpPr>
          <p:cNvPr id="37" name="AutoShape 7"/>
          <p:cNvSpPr>
            <a:spLocks noChangeArrowheads="1"/>
          </p:cNvSpPr>
          <p:nvPr/>
        </p:nvSpPr>
        <p:spPr bwMode="auto">
          <a:xfrm>
            <a:off x="4814888" y="5265738"/>
            <a:ext cx="1147762" cy="669925"/>
          </a:xfrm>
          <a:prstGeom prst="can">
            <a:avLst>
              <a:gd name="adj" fmla="val 43620"/>
            </a:avLst>
          </a:prstGeom>
          <a:solidFill>
            <a:schemeClr val="tx2">
              <a:lumMod val="75000"/>
            </a:schemeClr>
          </a:solidFill>
          <a:ln w="9525">
            <a:noFill/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91435" tIns="45718" rIns="91435" bIns="45718" anchor="ctr"/>
          <a:lstStyle/>
          <a:p>
            <a:pPr algn="ctr">
              <a:defRPr/>
            </a:pPr>
            <a:r>
              <a:rPr lang="en-US" sz="1700">
                <a:solidFill>
                  <a:schemeClr val="bg1"/>
                </a:solidFill>
                <a:ea typeface="+mn-ea"/>
                <a:cs typeface="+mn-cs"/>
              </a:rPr>
              <a:t>Packet</a:t>
            </a:r>
          </a:p>
          <a:p>
            <a:pPr algn="ctr">
              <a:defRPr/>
            </a:pPr>
            <a:r>
              <a:rPr lang="en-US" sz="1700">
                <a:solidFill>
                  <a:schemeClr val="bg1"/>
                </a:solidFill>
                <a:ea typeface="+mn-ea"/>
                <a:cs typeface="+mn-cs"/>
              </a:rPr>
              <a:t>Forwarding </a:t>
            </a:r>
          </a:p>
          <a:p>
            <a:pPr algn="ctr">
              <a:defRPr/>
            </a:pPr>
            <a:endParaRPr lang="en-US" sz="1700">
              <a:solidFill>
                <a:schemeClr val="bg1"/>
              </a:solidFill>
              <a:ea typeface="+mn-ea"/>
              <a:cs typeface="+mn-cs"/>
            </a:endParaRPr>
          </a:p>
        </p:txBody>
      </p:sp>
      <p:sp>
        <p:nvSpPr>
          <p:cNvPr id="38" name="AutoShape 7"/>
          <p:cNvSpPr>
            <a:spLocks noChangeArrowheads="1"/>
          </p:cNvSpPr>
          <p:nvPr/>
        </p:nvSpPr>
        <p:spPr bwMode="auto">
          <a:xfrm>
            <a:off x="6472238" y="4503738"/>
            <a:ext cx="1147762" cy="669925"/>
          </a:xfrm>
          <a:prstGeom prst="can">
            <a:avLst>
              <a:gd name="adj" fmla="val 43620"/>
            </a:avLst>
          </a:prstGeom>
          <a:solidFill>
            <a:schemeClr val="tx2">
              <a:lumMod val="75000"/>
            </a:schemeClr>
          </a:solidFill>
          <a:ln w="9525">
            <a:noFill/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91435" tIns="45718" rIns="91435" bIns="45718" anchor="ctr"/>
          <a:lstStyle/>
          <a:p>
            <a:pPr algn="ctr">
              <a:defRPr/>
            </a:pPr>
            <a:r>
              <a:rPr lang="en-US" sz="1700">
                <a:solidFill>
                  <a:schemeClr val="bg1"/>
                </a:solidFill>
                <a:ea typeface="+mn-ea"/>
                <a:cs typeface="+mn-cs"/>
              </a:rPr>
              <a:t>Packet</a:t>
            </a:r>
          </a:p>
          <a:p>
            <a:pPr algn="ctr">
              <a:defRPr/>
            </a:pPr>
            <a:r>
              <a:rPr lang="en-US" sz="1700">
                <a:solidFill>
                  <a:schemeClr val="bg1"/>
                </a:solidFill>
                <a:ea typeface="+mn-ea"/>
                <a:cs typeface="+mn-cs"/>
              </a:rPr>
              <a:t>Forwarding </a:t>
            </a:r>
          </a:p>
          <a:p>
            <a:pPr algn="ctr">
              <a:defRPr/>
            </a:pPr>
            <a:endParaRPr lang="en-US" sz="1700">
              <a:solidFill>
                <a:schemeClr val="bg1"/>
              </a:solidFill>
              <a:ea typeface="+mn-ea"/>
              <a:cs typeface="+mn-cs"/>
            </a:endParaRPr>
          </a:p>
        </p:txBody>
      </p:sp>
      <p:grpSp>
        <p:nvGrpSpPr>
          <p:cNvPr id="25" name="Group 24"/>
          <p:cNvGrpSpPr>
            <a:grpSpLocks/>
          </p:cNvGrpSpPr>
          <p:nvPr/>
        </p:nvGrpSpPr>
        <p:grpSpPr bwMode="auto">
          <a:xfrm>
            <a:off x="1296988" y="3767138"/>
            <a:ext cx="6323012" cy="2605087"/>
            <a:chOff x="2073951" y="4520139"/>
            <a:chExt cx="10116819" cy="3126104"/>
          </a:xfrm>
        </p:grpSpPr>
        <p:sp>
          <p:nvSpPr>
            <p:cNvPr id="45" name="AutoShape 7"/>
            <p:cNvSpPr>
              <a:spLocks noChangeArrowheads="1"/>
            </p:cNvSpPr>
            <p:nvPr/>
          </p:nvSpPr>
          <p:spPr bwMode="auto">
            <a:xfrm>
              <a:off x="2073951" y="6238449"/>
              <a:ext cx="1836419" cy="803910"/>
            </a:xfrm>
            <a:prstGeom prst="can">
              <a:avLst>
                <a:gd name="adj" fmla="val 43620"/>
              </a:avLst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lIns="130622" tIns="65311" rIns="130622" bIns="65311" anchor="ctr"/>
            <a:lstStyle/>
            <a:p>
              <a:pPr algn="ctr">
                <a:defRPr/>
              </a:pPr>
              <a:r>
                <a:rPr lang="en-US" sz="1700" dirty="0"/>
                <a:t>Control</a:t>
              </a:r>
            </a:p>
          </p:txBody>
        </p:sp>
        <p:sp>
          <p:nvSpPr>
            <p:cNvPr id="49" name="AutoShape 7"/>
            <p:cNvSpPr>
              <a:spLocks noChangeArrowheads="1"/>
            </p:cNvSpPr>
            <p:nvPr/>
          </p:nvSpPr>
          <p:spPr bwMode="auto">
            <a:xfrm>
              <a:off x="5002570" y="6842333"/>
              <a:ext cx="1836421" cy="803910"/>
            </a:xfrm>
            <a:prstGeom prst="can">
              <a:avLst>
                <a:gd name="adj" fmla="val 43620"/>
              </a:avLst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lIns="130622" tIns="65311" rIns="130622" bIns="65311" anchor="ctr"/>
            <a:lstStyle/>
            <a:p>
              <a:pPr algn="ctr">
                <a:defRPr/>
              </a:pPr>
              <a:endParaRPr lang="en-US" sz="1700" dirty="0">
                <a:ea typeface="+mn-ea"/>
                <a:cs typeface="+mn-cs"/>
              </a:endParaRPr>
            </a:p>
            <a:p>
              <a:pPr algn="ctr">
                <a:defRPr/>
              </a:pPr>
              <a:r>
                <a:rPr lang="en-US" sz="1700" dirty="0">
                  <a:ea typeface="+mn-ea"/>
                  <a:cs typeface="+mn-cs"/>
                </a:rPr>
                <a:t>Control</a:t>
              </a:r>
            </a:p>
            <a:p>
              <a:pPr algn="ctr">
                <a:defRPr/>
              </a:pPr>
              <a:endParaRPr lang="en-US" sz="1700" dirty="0">
                <a:ea typeface="+mn-ea"/>
                <a:cs typeface="+mn-cs"/>
              </a:endParaRPr>
            </a:p>
          </p:txBody>
        </p:sp>
        <p:sp>
          <p:nvSpPr>
            <p:cNvPr id="51" name="AutoShape 7"/>
            <p:cNvSpPr>
              <a:spLocks noChangeArrowheads="1"/>
            </p:cNvSpPr>
            <p:nvPr/>
          </p:nvSpPr>
          <p:spPr bwMode="auto">
            <a:xfrm>
              <a:off x="4796831" y="4520139"/>
              <a:ext cx="1836419" cy="803910"/>
            </a:xfrm>
            <a:prstGeom prst="can">
              <a:avLst>
                <a:gd name="adj" fmla="val 43620"/>
              </a:avLst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lIns="130622" tIns="65311" rIns="130622" bIns="65311" anchor="ctr"/>
            <a:lstStyle/>
            <a:p>
              <a:pPr algn="ctr">
                <a:defRPr/>
              </a:pPr>
              <a:endParaRPr lang="en-US" sz="1700" dirty="0">
                <a:ea typeface="+mn-ea"/>
                <a:cs typeface="+mn-cs"/>
              </a:endParaRPr>
            </a:p>
            <a:p>
              <a:pPr algn="ctr">
                <a:defRPr/>
              </a:pPr>
              <a:r>
                <a:rPr lang="en-US" sz="1700" dirty="0">
                  <a:ea typeface="+mn-ea"/>
                  <a:cs typeface="+mn-cs"/>
                </a:rPr>
                <a:t>Control</a:t>
              </a:r>
            </a:p>
            <a:p>
              <a:pPr algn="ctr">
                <a:defRPr/>
              </a:pPr>
              <a:endParaRPr lang="en-US" sz="1700" dirty="0">
                <a:ea typeface="+mn-ea"/>
                <a:cs typeface="+mn-cs"/>
              </a:endParaRPr>
            </a:p>
          </p:txBody>
        </p:sp>
        <p:sp>
          <p:nvSpPr>
            <p:cNvPr id="53" name="AutoShape 7"/>
            <p:cNvSpPr>
              <a:spLocks noChangeArrowheads="1"/>
            </p:cNvSpPr>
            <p:nvPr/>
          </p:nvSpPr>
          <p:spPr bwMode="auto">
            <a:xfrm>
              <a:off x="7702591" y="5836493"/>
              <a:ext cx="1836419" cy="803910"/>
            </a:xfrm>
            <a:prstGeom prst="can">
              <a:avLst>
                <a:gd name="adj" fmla="val 43620"/>
              </a:avLst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lIns="130622" tIns="65311" rIns="130622" bIns="65311" anchor="ctr"/>
            <a:lstStyle/>
            <a:p>
              <a:pPr algn="ctr">
                <a:defRPr/>
              </a:pPr>
              <a:endParaRPr lang="en-US" sz="1700" dirty="0">
                <a:ea typeface="+mn-ea"/>
                <a:cs typeface="+mn-cs"/>
              </a:endParaRPr>
            </a:p>
            <a:p>
              <a:pPr algn="ctr">
                <a:defRPr/>
              </a:pPr>
              <a:r>
                <a:rPr lang="en-US" sz="1700" dirty="0">
                  <a:ea typeface="+mn-ea"/>
                  <a:cs typeface="+mn-cs"/>
                </a:rPr>
                <a:t>Control</a:t>
              </a:r>
            </a:p>
            <a:p>
              <a:pPr algn="ctr">
                <a:defRPr/>
              </a:pPr>
              <a:endParaRPr lang="en-US" sz="1700" dirty="0">
                <a:ea typeface="+mn-ea"/>
                <a:cs typeface="+mn-cs"/>
              </a:endParaRPr>
            </a:p>
          </p:txBody>
        </p:sp>
        <p:sp>
          <p:nvSpPr>
            <p:cNvPr id="54" name="AutoShape 7"/>
            <p:cNvSpPr>
              <a:spLocks noChangeArrowheads="1"/>
            </p:cNvSpPr>
            <p:nvPr/>
          </p:nvSpPr>
          <p:spPr bwMode="auto">
            <a:xfrm>
              <a:off x="10354351" y="4922093"/>
              <a:ext cx="1836419" cy="803910"/>
            </a:xfrm>
            <a:prstGeom prst="can">
              <a:avLst>
                <a:gd name="adj" fmla="val 43620"/>
              </a:avLst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lIns="130622" tIns="65311" rIns="130622" bIns="65311" anchor="ctr"/>
            <a:lstStyle/>
            <a:p>
              <a:pPr algn="ctr">
                <a:defRPr/>
              </a:pPr>
              <a:endParaRPr lang="en-US" sz="1700" dirty="0">
                <a:ea typeface="+mn-ea"/>
                <a:cs typeface="+mn-cs"/>
              </a:endParaRPr>
            </a:p>
            <a:p>
              <a:pPr algn="ctr">
                <a:defRPr/>
              </a:pPr>
              <a:r>
                <a:rPr lang="en-US" sz="1700" dirty="0">
                  <a:ea typeface="+mn-ea"/>
                  <a:cs typeface="+mn-cs"/>
                </a:rPr>
                <a:t>Control</a:t>
              </a:r>
            </a:p>
            <a:p>
              <a:pPr algn="ctr">
                <a:defRPr/>
              </a:pPr>
              <a:endParaRPr lang="en-US" sz="1700" dirty="0">
                <a:ea typeface="+mn-ea"/>
                <a:cs typeface="+mn-cs"/>
              </a:endParaRPr>
            </a:p>
          </p:txBody>
        </p:sp>
      </p:grpSp>
      <p:sp>
        <p:nvSpPr>
          <p:cNvPr id="24" name="Rectangle 23"/>
          <p:cNvSpPr/>
          <p:nvPr/>
        </p:nvSpPr>
        <p:spPr>
          <a:xfrm>
            <a:off x="1066800" y="742950"/>
            <a:ext cx="6662738" cy="28336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4008" tIns="32004" rIns="64008" bIns="32004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512" name="TextBox 44"/>
          <p:cNvSpPr txBox="1">
            <a:spLocks noChangeArrowheads="1"/>
          </p:cNvSpPr>
          <p:nvPr/>
        </p:nvSpPr>
        <p:spPr bwMode="auto">
          <a:xfrm>
            <a:off x="3376613" y="2513013"/>
            <a:ext cx="22764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Global Network Map</a:t>
            </a:r>
          </a:p>
        </p:txBody>
      </p:sp>
      <p:sp>
        <p:nvSpPr>
          <p:cNvPr id="79" name="Rounded Rectangle 78"/>
          <p:cNvSpPr/>
          <p:nvPr/>
        </p:nvSpPr>
        <p:spPr>
          <a:xfrm>
            <a:off x="1066800" y="2959538"/>
            <a:ext cx="6663266" cy="437554"/>
          </a:xfrm>
          <a:prstGeom prst="roundRect">
            <a:avLst/>
          </a:prstGeom>
          <a:gradFill>
            <a:gsLst>
              <a:gs pos="0">
                <a:srgbClr val="FF0000"/>
              </a:gs>
              <a:gs pos="100000">
                <a:srgbClr val="F7545C"/>
              </a:gs>
            </a:gsLst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35" tIns="45718" rIns="91435" bIns="45718" anchor="ctr"/>
          <a:lstStyle/>
          <a:p>
            <a:pPr algn="ctr">
              <a:defRPr/>
            </a:pPr>
            <a:r>
              <a:rPr lang="en-US" sz="2400" dirty="0">
                <a:solidFill>
                  <a:srgbClr val="FFFFFF"/>
                </a:solidFill>
                <a:latin typeface="+mj-lt"/>
              </a:rPr>
              <a:t>Control Plane</a:t>
            </a:r>
          </a:p>
        </p:txBody>
      </p:sp>
      <p:grpSp>
        <p:nvGrpSpPr>
          <p:cNvPr id="10" name="Group 1"/>
          <p:cNvGrpSpPr/>
          <p:nvPr/>
        </p:nvGrpSpPr>
        <p:grpSpPr>
          <a:xfrm>
            <a:off x="5791200" y="2426138"/>
            <a:ext cx="1158240" cy="547255"/>
            <a:chOff x="5257800" y="3124200"/>
            <a:chExt cx="1158240" cy="547255"/>
          </a:xfrm>
          <a:effectLst>
            <a:outerShdw blurRad="50800" dist="50800" dir="10260000" algn="tl" rotWithShape="0">
              <a:srgbClr val="000000">
                <a:alpha val="54000"/>
              </a:srgbClr>
            </a:outerShdw>
          </a:effectLst>
        </p:grpSpPr>
        <p:sp>
          <p:nvSpPr>
            <p:cNvPr id="33" name="Oval 32"/>
            <p:cNvSpPr/>
            <p:nvPr/>
          </p:nvSpPr>
          <p:spPr>
            <a:xfrm>
              <a:off x="5257800" y="3352800"/>
              <a:ext cx="167640" cy="166255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5562600" y="3124200"/>
              <a:ext cx="167640" cy="166255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5943600" y="3352800"/>
              <a:ext cx="167640" cy="166255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6248400" y="3200400"/>
              <a:ext cx="167640" cy="166255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5638800" y="3505200"/>
              <a:ext cx="167640" cy="166255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47" name="Straight Connector 46"/>
            <p:cNvCxnSpPr>
              <a:stCxn id="33" idx="7"/>
              <a:endCxn id="40" idx="3"/>
            </p:cNvCxnSpPr>
            <p:nvPr/>
          </p:nvCxnSpPr>
          <p:spPr>
            <a:xfrm flipV="1">
              <a:off x="5400890" y="3266108"/>
              <a:ext cx="186260" cy="111039"/>
            </a:xfrm>
            <a:prstGeom prst="lin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43" idx="2"/>
              <a:endCxn id="33" idx="5"/>
            </p:cNvCxnSpPr>
            <p:nvPr/>
          </p:nvCxnSpPr>
          <p:spPr>
            <a:xfrm flipH="1" flipV="1">
              <a:off x="5400890" y="3494708"/>
              <a:ext cx="237910" cy="93620"/>
            </a:xfrm>
            <a:prstGeom prst="lin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41" idx="1"/>
              <a:endCxn id="40" idx="5"/>
            </p:cNvCxnSpPr>
            <p:nvPr/>
          </p:nvCxnSpPr>
          <p:spPr>
            <a:xfrm flipH="1" flipV="1">
              <a:off x="5705690" y="3266108"/>
              <a:ext cx="262460" cy="111039"/>
            </a:xfrm>
            <a:prstGeom prst="lin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43" idx="6"/>
              <a:endCxn id="41" idx="3"/>
            </p:cNvCxnSpPr>
            <p:nvPr/>
          </p:nvCxnSpPr>
          <p:spPr>
            <a:xfrm flipV="1">
              <a:off x="5806440" y="3494708"/>
              <a:ext cx="161710" cy="93620"/>
            </a:xfrm>
            <a:prstGeom prst="lin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41" idx="6"/>
              <a:endCxn id="42" idx="3"/>
            </p:cNvCxnSpPr>
            <p:nvPr/>
          </p:nvCxnSpPr>
          <p:spPr>
            <a:xfrm flipV="1">
              <a:off x="6111240" y="3342308"/>
              <a:ext cx="161710" cy="93620"/>
            </a:xfrm>
            <a:prstGeom prst="lin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>
            <a:grpSpLocks/>
          </p:cNvGrpSpPr>
          <p:nvPr/>
        </p:nvGrpSpPr>
        <p:grpSpPr bwMode="auto">
          <a:xfrm>
            <a:off x="1219200" y="1606550"/>
            <a:ext cx="6154738" cy="717550"/>
            <a:chOff x="1950720" y="1927080"/>
            <a:chExt cx="9847286" cy="862730"/>
          </a:xfrm>
        </p:grpSpPr>
        <p:sp>
          <p:nvSpPr>
            <p:cNvPr id="81" name="Rounded Rectangle 80"/>
            <p:cNvSpPr/>
            <p:nvPr/>
          </p:nvSpPr>
          <p:spPr bwMode="auto">
            <a:xfrm>
              <a:off x="1950720" y="2002936"/>
              <a:ext cx="2804160" cy="77316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8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42012" name="TextBox 23"/>
            <p:cNvSpPr txBox="1">
              <a:spLocks noChangeArrowheads="1"/>
            </p:cNvSpPr>
            <p:nvPr/>
          </p:nvSpPr>
          <p:spPr bwMode="auto">
            <a:xfrm>
              <a:off x="2496973" y="1927080"/>
              <a:ext cx="1711659" cy="775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800"/>
                <a:t>Control</a:t>
              </a:r>
            </a:p>
            <a:p>
              <a:pPr algn="ctr" eaLnBrk="1" hangingPunct="1"/>
              <a:r>
                <a:rPr lang="en-US" sz="1800"/>
                <a:t>Program</a:t>
              </a:r>
            </a:p>
          </p:txBody>
        </p:sp>
        <p:sp>
          <p:nvSpPr>
            <p:cNvPr id="73" name="Rounded Rectangle 72"/>
            <p:cNvSpPr/>
            <p:nvPr/>
          </p:nvSpPr>
          <p:spPr bwMode="auto">
            <a:xfrm>
              <a:off x="5472283" y="2009793"/>
              <a:ext cx="2804160" cy="77316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8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42016" name="TextBox 23"/>
            <p:cNvSpPr txBox="1">
              <a:spLocks noChangeArrowheads="1"/>
            </p:cNvSpPr>
            <p:nvPr/>
          </p:nvSpPr>
          <p:spPr bwMode="auto">
            <a:xfrm>
              <a:off x="6018536" y="1933937"/>
              <a:ext cx="1711659" cy="775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800"/>
                <a:t>Control</a:t>
              </a:r>
            </a:p>
            <a:p>
              <a:pPr algn="ctr" eaLnBrk="1" hangingPunct="1"/>
              <a:r>
                <a:rPr lang="en-US" sz="1800"/>
                <a:t>Program</a:t>
              </a:r>
            </a:p>
          </p:txBody>
        </p:sp>
        <p:sp>
          <p:nvSpPr>
            <p:cNvPr id="85" name="Rounded Rectangle 84"/>
            <p:cNvSpPr/>
            <p:nvPr/>
          </p:nvSpPr>
          <p:spPr bwMode="auto">
            <a:xfrm>
              <a:off x="8993846" y="2016650"/>
              <a:ext cx="2804160" cy="77316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8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42020" name="TextBox 23"/>
            <p:cNvSpPr txBox="1">
              <a:spLocks noChangeArrowheads="1"/>
            </p:cNvSpPr>
            <p:nvPr/>
          </p:nvSpPr>
          <p:spPr bwMode="auto">
            <a:xfrm>
              <a:off x="9540099" y="1940794"/>
              <a:ext cx="1711659" cy="775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800"/>
                <a:t>Control</a:t>
              </a:r>
            </a:p>
            <a:p>
              <a:pPr algn="ctr" eaLnBrk="1" hangingPunct="1"/>
              <a:r>
                <a:rPr lang="en-US" sz="1800"/>
                <a:t>Program</a:t>
              </a:r>
            </a:p>
          </p:txBody>
        </p:sp>
      </p:grpSp>
      <p:grpSp>
        <p:nvGrpSpPr>
          <p:cNvPr id="26" name="Group 25"/>
          <p:cNvGrpSpPr>
            <a:grpSpLocks/>
          </p:cNvGrpSpPr>
          <p:nvPr/>
        </p:nvGrpSpPr>
        <p:grpSpPr bwMode="auto">
          <a:xfrm>
            <a:off x="1828800" y="3397250"/>
            <a:ext cx="5257800" cy="2305050"/>
            <a:chOff x="2926080" y="4076510"/>
            <a:chExt cx="8412480" cy="2765823"/>
          </a:xfrm>
        </p:grpSpPr>
        <p:cxnSp>
          <p:nvCxnSpPr>
            <p:cNvPr id="70" name="Straight Connector 69"/>
            <p:cNvCxnSpPr/>
            <p:nvPr/>
          </p:nvCxnSpPr>
          <p:spPr bwMode="auto">
            <a:xfrm>
              <a:off x="2926080" y="4076510"/>
              <a:ext cx="0" cy="2765823"/>
            </a:xfrm>
            <a:prstGeom prst="line">
              <a:avLst/>
            </a:prstGeom>
            <a:ln w="25400" cap="flat" cmpd="sng" algn="ctr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 bwMode="auto">
            <a:xfrm flipH="1">
              <a:off x="5715000" y="4076510"/>
              <a:ext cx="15240" cy="1106711"/>
            </a:xfrm>
            <a:prstGeom prst="line">
              <a:avLst/>
            </a:prstGeom>
            <a:ln w="25400" cap="flat" cmpd="sng" algn="ctr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 bwMode="auto">
            <a:xfrm>
              <a:off x="8620760" y="4076510"/>
              <a:ext cx="35560" cy="2274375"/>
            </a:xfrm>
            <a:prstGeom prst="line">
              <a:avLst/>
            </a:prstGeom>
            <a:ln w="25400" cap="flat" cmpd="sng" algn="ctr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 bwMode="auto">
            <a:xfrm>
              <a:off x="11338560" y="4076510"/>
              <a:ext cx="0" cy="1474344"/>
            </a:xfrm>
            <a:prstGeom prst="line">
              <a:avLst/>
            </a:prstGeom>
            <a:ln w="25400" cap="flat" cmpd="sng" algn="ctr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13800-9833-F549-80FC-C3497A40B0B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037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12178E-7 -3.73434E-6 L -6.12178E-7 -0.42664 " pathEditMode="relative" ptsTypes="AA">
                                      <p:cBhvr>
                                        <p:cTn id="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6609" y="1721674"/>
            <a:ext cx="7792276" cy="4525963"/>
          </a:xfrm>
        </p:spPr>
        <p:txBody>
          <a:bodyPr/>
          <a:lstStyle/>
          <a:p>
            <a:r>
              <a:rPr lang="en-US" dirty="0"/>
              <a:t>The networking “planes”</a:t>
            </a:r>
          </a:p>
          <a:p>
            <a:endParaRPr lang="en-US" dirty="0"/>
          </a:p>
          <a:p>
            <a:r>
              <a:rPr lang="en-US" dirty="0"/>
              <a:t>Traditional network challenges</a:t>
            </a:r>
          </a:p>
          <a:p>
            <a:endParaRPr lang="en-US" dirty="0"/>
          </a:p>
          <a:p>
            <a:r>
              <a:rPr lang="en-US" dirty="0"/>
              <a:t>How SDN changes the network?</a:t>
            </a:r>
          </a:p>
          <a:p>
            <a:endParaRPr lang="en-US" dirty="0"/>
          </a:p>
          <a:p>
            <a:r>
              <a:rPr lang="en-US" dirty="0"/>
              <a:t>Why is SDN happening now? (A brief history)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13800-9833-F549-80FC-C3497A40B0B4}" type="slidenum">
              <a:rPr lang="en-US" smtClean="0"/>
              <a:t>7</a:t>
            </a:fld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220860" y="1822173"/>
            <a:ext cx="607401" cy="36443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899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Networking “Planes”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388626" cy="4525963"/>
          </a:xfrm>
        </p:spPr>
        <p:txBody>
          <a:bodyPr lIns="90479" tIns="44446" rIns="90479" bIns="44446">
            <a:normAutofit fontScale="92500"/>
          </a:bodyPr>
          <a:lstStyle/>
          <a:p>
            <a:pPr marL="285750" indent="-285750"/>
            <a:r>
              <a:rPr lang="en-US" sz="2400" b="1" dirty="0">
                <a:latin typeface="Arial" charset="0"/>
              </a:rPr>
              <a:t>Data plane</a:t>
            </a:r>
            <a:r>
              <a:rPr lang="en-US" sz="2400" dirty="0">
                <a:latin typeface="Arial" charset="0"/>
              </a:rPr>
              <a:t>: processing and delivery of packets with local forwarding state</a:t>
            </a:r>
          </a:p>
          <a:p>
            <a:pPr marL="685800" lvl="1" indent="-228600"/>
            <a:r>
              <a:rPr lang="en-US" sz="2400" dirty="0">
                <a:solidFill>
                  <a:srgbClr val="8A0E09"/>
                </a:solidFill>
                <a:latin typeface="Arial" charset="0"/>
              </a:rPr>
              <a:t>Forwarding state + packet header</a:t>
            </a:r>
            <a:r>
              <a:rPr lang="it-IT" sz="2400" dirty="0">
                <a:solidFill>
                  <a:srgbClr val="8A0E09"/>
                </a:solidFill>
                <a:latin typeface="Arial" charset="0"/>
              </a:rPr>
              <a:t> </a:t>
            </a:r>
            <a:r>
              <a:rPr lang="en-US" sz="2400" dirty="0">
                <a:solidFill>
                  <a:srgbClr val="8A0E09"/>
                </a:solidFill>
                <a:latin typeface="Arial" charset="0"/>
                <a:sym typeface="Wingdings" charset="0"/>
              </a:rPr>
              <a:t> </a:t>
            </a:r>
            <a:r>
              <a:rPr lang="en-US" sz="2400" dirty="0">
                <a:solidFill>
                  <a:srgbClr val="8A0E09"/>
                </a:solidFill>
                <a:latin typeface="Arial" charset="0"/>
              </a:rPr>
              <a:t>forwarding decision</a:t>
            </a:r>
          </a:p>
          <a:p>
            <a:pPr marL="685800" lvl="1" indent="-228600"/>
            <a:r>
              <a:rPr lang="en-US" dirty="0">
                <a:solidFill>
                  <a:srgbClr val="8A0E09"/>
                </a:solidFill>
                <a:latin typeface="Arial" charset="0"/>
              </a:rPr>
              <a:t>Filtering, buffering, scheduling</a:t>
            </a:r>
          </a:p>
          <a:p>
            <a:pPr marL="285750" indent="-285750"/>
            <a:endParaRPr lang="en-US" sz="2400" b="1" dirty="0">
              <a:latin typeface="Arial" charset="0"/>
            </a:endParaRPr>
          </a:p>
          <a:p>
            <a:pPr marL="285750" indent="-285750"/>
            <a:r>
              <a:rPr lang="en-US" sz="2400" b="1" dirty="0">
                <a:latin typeface="Arial" charset="0"/>
              </a:rPr>
              <a:t>Control plane</a:t>
            </a:r>
            <a:r>
              <a:rPr lang="en-US" sz="2400" dirty="0">
                <a:latin typeface="Arial" charset="0"/>
              </a:rPr>
              <a:t>: computing the forwarding state in routers</a:t>
            </a:r>
          </a:p>
          <a:p>
            <a:pPr marL="685800" lvl="1" indent="-228600"/>
            <a:r>
              <a:rPr lang="en-US" sz="2400" dirty="0">
                <a:solidFill>
                  <a:srgbClr val="8A0E09"/>
                </a:solidFill>
                <a:latin typeface="Arial" charset="0"/>
              </a:rPr>
              <a:t>Determines how and where packets are forwarded</a:t>
            </a:r>
          </a:p>
          <a:p>
            <a:pPr marL="685800" lvl="1" indent="-228600"/>
            <a:r>
              <a:rPr lang="en-US" sz="2400" dirty="0">
                <a:solidFill>
                  <a:srgbClr val="8A0E09"/>
                </a:solidFill>
                <a:latin typeface="Arial" charset="0"/>
              </a:rPr>
              <a:t>Routing, traffic engineering, </a:t>
            </a:r>
            <a:r>
              <a:rPr lang="en-US" dirty="0">
                <a:solidFill>
                  <a:srgbClr val="8A0E09"/>
                </a:solidFill>
                <a:latin typeface="Arial" charset="0"/>
              </a:rPr>
              <a:t>failure detection/recovery</a:t>
            </a:r>
            <a:r>
              <a:rPr lang="en-US" sz="2400" dirty="0">
                <a:solidFill>
                  <a:srgbClr val="8A0E09"/>
                </a:solidFill>
                <a:latin typeface="Arial" charset="0"/>
              </a:rPr>
              <a:t>, …</a:t>
            </a:r>
          </a:p>
          <a:p>
            <a:pPr marL="285750" indent="-285750"/>
            <a:endParaRPr lang="en-US" sz="2400" b="1" dirty="0">
              <a:latin typeface="Arial" charset="0"/>
            </a:endParaRPr>
          </a:p>
          <a:p>
            <a:pPr marL="285750" indent="-285750"/>
            <a:r>
              <a:rPr lang="en-US" sz="2400" b="1" dirty="0">
                <a:latin typeface="Arial" charset="0"/>
              </a:rPr>
              <a:t>Management plane</a:t>
            </a:r>
            <a:r>
              <a:rPr lang="en-US" sz="2400" dirty="0">
                <a:latin typeface="Arial" charset="0"/>
              </a:rPr>
              <a:t>: configuring and tuning the network</a:t>
            </a:r>
          </a:p>
          <a:p>
            <a:pPr marL="685800" lvl="1" indent="-228600"/>
            <a:r>
              <a:rPr lang="en-US" dirty="0">
                <a:solidFill>
                  <a:srgbClr val="8A0E09"/>
                </a:solidFill>
                <a:latin typeface="Arial" charset="0"/>
              </a:rPr>
              <a:t>ACL </a:t>
            </a:r>
            <a:r>
              <a:rPr lang="en-US" dirty="0" err="1">
                <a:solidFill>
                  <a:srgbClr val="8A0E09"/>
                </a:solidFill>
                <a:latin typeface="Arial" charset="0"/>
              </a:rPr>
              <a:t>config</a:t>
            </a:r>
            <a:r>
              <a:rPr lang="en-US" dirty="0">
                <a:solidFill>
                  <a:srgbClr val="8A0E09"/>
                </a:solidFill>
                <a:latin typeface="Arial" charset="0"/>
              </a:rPr>
              <a:t>, device provisioning, </a:t>
            </a:r>
            <a:r>
              <a:rPr lang="is-IS" dirty="0">
                <a:solidFill>
                  <a:srgbClr val="8A0E09"/>
                </a:solidFill>
                <a:latin typeface="Arial" charset="0"/>
              </a:rPr>
              <a:t>…</a:t>
            </a:r>
            <a:endParaRPr lang="en-US" dirty="0">
              <a:solidFill>
                <a:srgbClr val="8A0E09"/>
              </a:solidFill>
              <a:latin typeface="Arial" charset="0"/>
            </a:endParaRPr>
          </a:p>
          <a:p>
            <a:pPr marL="285750" indent="-285750"/>
            <a:endParaRPr lang="it-IT" sz="2400" dirty="0">
              <a:latin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13800-9833-F549-80FC-C3497A40B0B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628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Timescales</a:t>
            </a:r>
          </a:p>
        </p:txBody>
      </p:sp>
      <p:graphicFrame>
        <p:nvGraphicFramePr>
          <p:cNvPr id="6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8560096"/>
              </p:ext>
            </p:extLst>
          </p:nvPr>
        </p:nvGraphicFramePr>
        <p:xfrm>
          <a:off x="457200" y="1921565"/>
          <a:ext cx="8077200" cy="3865218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390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charset="0"/>
                          <a:ea typeface="ＭＳ Ｐゴシック" charset="0"/>
                          <a:cs typeface="Arial" charset="0"/>
                        </a:rPr>
                        <a:t>Data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charset="0"/>
                          <a:ea typeface="ＭＳ Ｐゴシック" charset="0"/>
                          <a:cs typeface="Arial" charset="0"/>
                        </a:rPr>
                        <a:t>Control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charset="0"/>
                          <a:ea typeface="ＭＳ Ｐゴシック" charset="0"/>
                          <a:cs typeface="Arial" charset="0"/>
                        </a:rPr>
                        <a:t>Management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795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charset="0"/>
                          <a:ea typeface="ＭＳ Ｐゴシック" charset="0"/>
                          <a:cs typeface="Arial" charset="0"/>
                        </a:rPr>
                        <a:t>Time-scale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0"/>
                          <a:cs typeface="Arial" charset="0"/>
                        </a:rPr>
                        <a:t>Packet (nsec)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0"/>
                          <a:cs typeface="Arial" charset="0"/>
                        </a:rPr>
                        <a:t>Event (10 msec to sec)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0"/>
                          <a:cs typeface="Arial" charset="0"/>
                        </a:rPr>
                        <a:t>Human (min to hours)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66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charset="0"/>
                          <a:ea typeface="ＭＳ Ｐゴシック" charset="0"/>
                          <a:cs typeface="Arial" charset="0"/>
                        </a:rPr>
                        <a:t>Location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0"/>
                          <a:cs typeface="Arial" charset="0"/>
                        </a:rPr>
                        <a:t>Linecard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0"/>
                          <a:cs typeface="Arial" charset="0"/>
                        </a:rPr>
                        <a:t> hardware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0"/>
                          <a:cs typeface="Arial" charset="0"/>
                        </a:rPr>
                        <a:t>Router software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0"/>
                          <a:cs typeface="Arial" charset="0"/>
                        </a:rPr>
                        <a:t>Humans or scripts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13800-9833-F549-80FC-C3497A40B0B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117730"/>
      </p:ext>
    </p:extLst>
  </p:cSld>
  <p:clrMapOvr>
    <a:masterClrMapping/>
  </p:clrMapOvr>
</p:sld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theme/_rels/them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chCon13-CloudMirror">
  <a:themeElements>
    <a:clrScheme name="Custom 171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96D6"/>
      </a:accent1>
      <a:accent2>
        <a:srgbClr val="F05332"/>
      </a:accent2>
      <a:accent3>
        <a:srgbClr val="822980"/>
      </a:accent3>
      <a:accent4>
        <a:srgbClr val="87898B"/>
      </a:accent4>
      <a:accent5>
        <a:srgbClr val="B9B8BB"/>
      </a:accent5>
      <a:accent6>
        <a:srgbClr val="E5E8E8"/>
      </a:accent6>
      <a:hlink>
        <a:srgbClr val="0096D6"/>
      </a:hlink>
      <a:folHlink>
        <a:srgbClr val="0096D6"/>
      </a:folHlink>
    </a:clrScheme>
    <a:fontScheme name="HP Simplified">
      <a:majorFont>
        <a:latin typeface="HP Simplified"/>
        <a:ea typeface=""/>
        <a:cs typeface=""/>
      </a:majorFont>
      <a:minorFont>
        <a:latin typeface="HP Simplifi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0" defTabSz="430213">
          <a:spcAft>
            <a:spcPts val="400"/>
          </a:spcAft>
          <a:buSzPct val="100000"/>
          <a:defRPr sz="1400" dirty="0" smtClean="0">
            <a:solidFill>
              <a:srgbClr val="000000"/>
            </a:solidFill>
            <a:latin typeface="HP Simplified" pitchFamily="34" charset="0"/>
            <a:cs typeface="HP Simplified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635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7.xml><?xml version="1.0" encoding="utf-8"?>
<a:theme xmlns:a="http://schemas.openxmlformats.org/drawingml/2006/main" name="2_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635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8.xml><?xml version="1.0" encoding="utf-8"?>
<a:theme xmlns:a="http://schemas.openxmlformats.org/drawingml/2006/main" name="1_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635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29507</TotalTime>
  <Words>1774</Words>
  <Application>Microsoft Macintosh PowerPoint</Application>
  <PresentationFormat>全屏显示(4:3)</PresentationFormat>
  <Paragraphs>592</Paragraphs>
  <Slides>50</Slides>
  <Notes>11</Notes>
  <HiddenSlides>2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8</vt:i4>
      </vt:variant>
      <vt:variant>
        <vt:lpstr>幻灯片标题</vt:lpstr>
      </vt:variant>
      <vt:variant>
        <vt:i4>50</vt:i4>
      </vt:variant>
    </vt:vector>
  </HeadingPairs>
  <TitlesOfParts>
    <vt:vector size="76" baseType="lpstr">
      <vt:lpstr>宋体</vt:lpstr>
      <vt:lpstr>微软雅黑</vt:lpstr>
      <vt:lpstr>Abadi</vt:lpstr>
      <vt:lpstr>HP Display Beta Bold</vt:lpstr>
      <vt:lpstr>HP Display Beta Regular</vt:lpstr>
      <vt:lpstr>HP Simplified</vt:lpstr>
      <vt:lpstr>HP Text Beta Regular</vt:lpstr>
      <vt:lpstr>ＭＳ Ｐゴシック</vt:lpstr>
      <vt:lpstr>Arial</vt:lpstr>
      <vt:lpstr>Calibri</vt:lpstr>
      <vt:lpstr>Comic Sans MS</vt:lpstr>
      <vt:lpstr>Gill Sans</vt:lpstr>
      <vt:lpstr>Helvetica</vt:lpstr>
      <vt:lpstr>Helvetica Light</vt:lpstr>
      <vt:lpstr>Lucida Grande</vt:lpstr>
      <vt:lpstr>Tahoma</vt:lpstr>
      <vt:lpstr>Times New Roman</vt:lpstr>
      <vt:lpstr>Wingdings</vt:lpstr>
      <vt:lpstr>Office Theme</vt:lpstr>
      <vt:lpstr>TechCon13-CloudMirror</vt:lpstr>
      <vt:lpstr>1_Office Theme</vt:lpstr>
      <vt:lpstr>2_Office Theme</vt:lpstr>
      <vt:lpstr>3_Office Theme</vt:lpstr>
      <vt:lpstr>White</vt:lpstr>
      <vt:lpstr>2_White</vt:lpstr>
      <vt:lpstr>1_White</vt:lpstr>
      <vt:lpstr>云计算技术</vt:lpstr>
      <vt:lpstr>What we have learned</vt:lpstr>
      <vt:lpstr>Software-Defined Networking Architecture</vt:lpstr>
      <vt:lpstr>Network layer concepts</vt:lpstr>
      <vt:lpstr>Software Defined Network</vt:lpstr>
      <vt:lpstr>Software Defined Network (SDN)</vt:lpstr>
      <vt:lpstr>Outline</vt:lpstr>
      <vt:lpstr>The Networking “Planes”</vt:lpstr>
      <vt:lpstr>Timescales</vt:lpstr>
      <vt:lpstr>Data and Control Planes</vt:lpstr>
      <vt:lpstr>Data Plane</vt:lpstr>
      <vt:lpstr>Example: Packet filtering</vt:lpstr>
      <vt:lpstr>Example: Packet Scheduling</vt:lpstr>
      <vt:lpstr>Control Plane</vt:lpstr>
      <vt:lpstr>PowerPoint 演示文稿</vt:lpstr>
      <vt:lpstr>PowerPoint 演示文稿</vt:lpstr>
      <vt:lpstr>Example: Traffic Engineering</vt:lpstr>
      <vt:lpstr>Outline</vt:lpstr>
      <vt:lpstr>Traditional Network Challenges</vt:lpstr>
      <vt:lpstr>Example 1: Inter-domain Routing</vt:lpstr>
      <vt:lpstr>Example 2: Access Control</vt:lpstr>
      <vt:lpstr>Example 2: Access Control</vt:lpstr>
      <vt:lpstr>Example 2: Access Control</vt:lpstr>
      <vt:lpstr>Example 2: Access Control</vt:lpstr>
      <vt:lpstr>Example 2: Access Control</vt:lpstr>
      <vt:lpstr>Outline</vt:lpstr>
      <vt:lpstr>Software Defined Network (SDN)</vt:lpstr>
      <vt:lpstr>PowerPoint 演示文稿</vt:lpstr>
      <vt:lpstr>PowerPoint 演示文稿</vt:lpstr>
      <vt:lpstr>Virtualization Simplifies Control Program</vt:lpstr>
      <vt:lpstr>Does SDN Simplify the Network?</vt:lpstr>
      <vt:lpstr>Outline</vt:lpstr>
      <vt:lpstr>The Road to SDN</vt:lpstr>
      <vt:lpstr>SDN Drivers</vt:lpstr>
      <vt:lpstr>Virtualization is Killer App for SDN</vt:lpstr>
      <vt:lpstr>Virtualization for Multi-Tenant Data Centers: Needs and Challenges</vt:lpstr>
      <vt:lpstr>Key Needs</vt:lpstr>
      <vt:lpstr>Agility</vt:lpstr>
      <vt:lpstr>Lack of Agility in Traditional DCs</vt:lpstr>
      <vt:lpstr>Lack of Agility in Traditional DCs</vt:lpstr>
      <vt:lpstr>Lack of Agility in Traditional DCs</vt:lpstr>
      <vt:lpstr>Lack of Agility in Traditional DCs</vt:lpstr>
      <vt:lpstr>Key Needs</vt:lpstr>
      <vt:lpstr>Lack of Agility in Traditional DCs</vt:lpstr>
      <vt:lpstr>Key Needs</vt:lpstr>
      <vt:lpstr>Lack of Agility in Traditional DCs</vt:lpstr>
      <vt:lpstr>Key Needs</vt:lpstr>
      <vt:lpstr>Lack of Agility in Traditional DCs</vt:lpstr>
      <vt:lpstr>Key Needs</vt:lpstr>
      <vt:lpstr>Thanks!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Mohammad Alizadeh</dc:creator>
  <cp:lastModifiedBy>guo chen</cp:lastModifiedBy>
  <cp:revision>2290</cp:revision>
  <dcterms:created xsi:type="dcterms:W3CDTF">2016-02-01T15:45:25Z</dcterms:created>
  <dcterms:modified xsi:type="dcterms:W3CDTF">2018-03-30T02:00:24Z</dcterms:modified>
</cp:coreProperties>
</file>