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Proxima Nova" panose="02010600030101010101"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18" autoAdjust="0"/>
  </p:normalViewPr>
  <p:slideViewPr>
    <p:cSldViewPr snapToGrid="0">
      <p:cViewPr varScale="1">
        <p:scale>
          <a:sx n="119" d="100"/>
          <a:sy n="119" d="100"/>
        </p:scale>
        <p:origin x="13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Summary of the work - Rethinking page load on phones and tablets to improve page load performance.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Run through the process quickly.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Transition: why does high number of resources lead to high load times. Look at simple example.</a:t>
            </a:r>
            <a:endParaRPr/>
          </a:p>
          <a:p>
            <a:pPr marL="0" lvl="0" indent="0" rtl="0">
              <a:spcBef>
                <a:spcPts val="0"/>
              </a:spcBef>
              <a:spcAft>
                <a:spcPts val="0"/>
              </a:spcAft>
              <a:buNone/>
            </a:pPr>
            <a:endParaRPr/>
          </a:p>
          <a:p>
            <a:pPr marL="0" lvl="0" indent="0" rtl="0">
              <a:spcBef>
                <a:spcPts val="0"/>
              </a:spcBef>
              <a:spcAft>
                <a:spcPts val="0"/>
              </a:spcAft>
              <a:buNone/>
            </a:pPr>
            <a:r>
              <a:rPr lang="en"/>
              <a:t>Expand: a.com → a.com/index.html and b.js → a.com/b.js</a:t>
            </a: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en"/>
              <a:t>Too fast. Just go with the animation.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Pushing script.js allows the client to achieve some improvement in page load time, but we are seeing only marginal improvements because of img.jpg. But, img.jpg is owned by b.com, so if a.com were to push the image, we will have the same security and privacy problems as the proxy based solution.</a:t>
            </a:r>
            <a:endParaRPr/>
          </a:p>
          <a:p>
            <a:pPr marL="0" lvl="0" indent="0" rtl="0">
              <a:spcBef>
                <a:spcPts val="0"/>
              </a:spcBef>
              <a:spcAft>
                <a:spcPts val="0"/>
              </a:spcAft>
              <a:buNone/>
            </a:pPr>
            <a:endParaRPr/>
          </a:p>
          <a:p>
            <a:pPr marL="457200" lvl="0" indent="-317500" rtl="0">
              <a:spcBef>
                <a:spcPts val="0"/>
              </a:spcBef>
              <a:spcAft>
                <a:spcPts val="0"/>
              </a:spcAft>
              <a:buSzPts val="1400"/>
              <a:buChar char="-"/>
            </a:pPr>
            <a:endParaRPr/>
          </a:p>
          <a:p>
            <a:pPr marL="457200" lvl="0" indent="-317500" rtl="0">
              <a:spcBef>
                <a:spcPts val="0"/>
              </a:spcBef>
              <a:spcAft>
                <a:spcPts val="0"/>
              </a:spcAft>
              <a:buSzPts val="1400"/>
              <a:buChar char="-"/>
            </a:pPr>
            <a:r>
              <a:rPr lang="en"/>
              <a:t>“This helps in page completing earlier, but we see marginal improvements because of img.jpg”</a:t>
            </a:r>
            <a:endParaRPr/>
          </a:p>
          <a:p>
            <a:pPr marL="457200" lvl="0" indent="-317500" rtl="0">
              <a:spcBef>
                <a:spcPts val="0"/>
              </a:spcBef>
              <a:spcAft>
                <a:spcPts val="0"/>
              </a:spcAft>
              <a:buSzPts val="1400"/>
              <a:buChar char="-"/>
            </a:pPr>
            <a:r>
              <a:rPr lang="en"/>
              <a:t>Say “</a:t>
            </a:r>
            <a:r>
              <a:rPr lang="en" b="1"/>
              <a:t>if we allow pushing img.jpg from a.com, this lead to the same problems as proxy based solution</a:t>
            </a:r>
            <a:r>
              <a:rPr lang="en"/>
              <a:t>”</a:t>
            </a:r>
            <a:endParaRPr/>
          </a:p>
          <a:p>
            <a:pPr marL="457200" lvl="0" indent="-317500" rtl="0">
              <a:spcBef>
                <a:spcPts val="0"/>
              </a:spcBef>
              <a:spcAft>
                <a:spcPts val="0"/>
              </a:spcAft>
              <a:buSzPts val="1400"/>
              <a:buChar cha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Since a.com cannot push the image, what can we do instead? We leaverage another technique called dependency hints which allows adding URL of a resource with a response… By combining HTTP/2 push and dependency hints we now see even more improvement in page load time.</a:t>
            </a: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en"/>
              <a:t>Emphasize that we need dependency hints.</a:t>
            </a:r>
            <a:endParaRPr/>
          </a:p>
          <a:p>
            <a:pPr marL="457200" lvl="0" indent="-317500" rtl="0">
              <a:spcBef>
                <a:spcPts val="0"/>
              </a:spcBef>
              <a:spcAft>
                <a:spcPts val="0"/>
              </a:spcAft>
              <a:buSzPts val="1400"/>
              <a:buChar char="-"/>
            </a:pPr>
            <a:r>
              <a:rPr lang="en"/>
              <a:t>Say “</a:t>
            </a:r>
            <a:r>
              <a:rPr lang="en" b="1"/>
              <a:t>when the image is being used</a:t>
            </a:r>
            <a:r>
              <a:rPr lang="en"/>
              <a:t>” rather than discovered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4" name="Shape 4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Main challenge: server needs to identify precisely the URL of the dependencies. Stable dependency structure isn’t enough.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When foo.com gets the request say: “Similar to a proxy, foo.com can go off and fetch dependencies. But, unlike a proxy, it can push everything that it hosts and provide hints for everything else”</a:t>
            </a:r>
            <a:endParaRPr dirty="0"/>
          </a:p>
          <a:p>
            <a:pPr marL="0" lvl="0" indent="0">
              <a:spcBef>
                <a:spcPts val="0"/>
              </a:spcBef>
              <a:spcAft>
                <a:spcPts val="0"/>
              </a:spcAft>
              <a:buNone/>
            </a:pPr>
            <a:endParaRPr dirty="0"/>
          </a:p>
          <a:p>
            <a:pPr marL="457200" lvl="0" indent="-317500" rtl="0">
              <a:spcBef>
                <a:spcPts val="0"/>
              </a:spcBef>
              <a:spcAft>
                <a:spcPts val="0"/>
              </a:spcAft>
              <a:buSzPts val="1400"/>
              <a:buChar char="-"/>
            </a:pPr>
            <a:r>
              <a:rPr lang="en" dirty="0"/>
              <a:t>Back-2-back load differs so dependencies determined by the server might be different from what the client needs to load the page. So because of this some of the hints from the server will cause the client to fetch unnecessary resources. So, rather than helping the hints can hurt performance. </a:t>
            </a:r>
            <a:endParaRPr dirty="0"/>
          </a:p>
          <a:p>
            <a:pPr marL="0" lvl="0" indent="0" rtl="0">
              <a:spcBef>
                <a:spcPts val="0"/>
              </a:spcBef>
              <a:spcAft>
                <a:spcPts val="0"/>
              </a:spcAft>
              <a:buNone/>
            </a:pPr>
            <a:endParaRPr dirty="0"/>
          </a:p>
          <a:p>
            <a:pPr marL="0" lvl="0" indent="0" rtl="0">
              <a:spcBef>
                <a:spcPts val="0"/>
              </a:spcBef>
              <a:spcAft>
                <a:spcPts val="0"/>
              </a:spcAft>
              <a:buNone/>
            </a:pPr>
            <a:endParaRPr dirty="0"/>
          </a:p>
          <a:p>
            <a:pPr marL="457200" lvl="0" indent="-317500" rtl="0">
              <a:spcBef>
                <a:spcPts val="0"/>
              </a:spcBef>
              <a:spcAft>
                <a:spcPts val="0"/>
              </a:spcAft>
              <a:buSzPts val="1400"/>
              <a:buChar char="-"/>
            </a:pPr>
            <a:r>
              <a:rPr lang="en" dirty="0"/>
              <a:t>Show more domains</a:t>
            </a:r>
            <a:endParaRPr dirty="0"/>
          </a:p>
          <a:p>
            <a:pPr marL="457200" lvl="0" indent="-317500" rtl="0">
              <a:spcBef>
                <a:spcPts val="0"/>
              </a:spcBef>
              <a:spcAft>
                <a:spcPts val="0"/>
              </a:spcAft>
              <a:buSzPts val="1400"/>
              <a:buChar char="-"/>
            </a:pPr>
            <a:r>
              <a:rPr lang="en" dirty="0"/>
              <a:t>Double sided arrows from foo.com and other domains.</a:t>
            </a:r>
            <a:endParaRPr dirty="0"/>
          </a:p>
          <a:p>
            <a:pPr marL="457200" lvl="0" indent="-317500" rtl="0">
              <a:spcBef>
                <a:spcPts val="0"/>
              </a:spcBef>
              <a:spcAft>
                <a:spcPts val="0"/>
              </a:spcAft>
              <a:buSzPts val="1400"/>
              <a:buChar char="-"/>
            </a:pPr>
            <a:r>
              <a:rPr lang="en" dirty="0"/>
              <a:t>Say back-to-back load “</a:t>
            </a:r>
            <a:r>
              <a:rPr lang="en" b="1" dirty="0"/>
              <a:t>very often</a:t>
            </a:r>
            <a:r>
              <a:rPr lang="en" dirty="0"/>
              <a:t>”</a:t>
            </a:r>
            <a:endParaRPr dirty="0"/>
          </a:p>
          <a:p>
            <a:pPr marL="457200" lvl="0" indent="-317500" rtl="0">
              <a:spcBef>
                <a:spcPts val="0"/>
              </a:spcBef>
              <a:spcAft>
                <a:spcPts val="0"/>
              </a:spcAft>
              <a:buSzPts val="1400"/>
              <a:buChar char="-"/>
            </a:pPr>
            <a:r>
              <a:rPr lang="en" dirty="0"/>
              <a:t>Have some structure: this leads to two problems: first, b-2-b and second personalization</a:t>
            </a:r>
            <a:endParaRPr dirty="0"/>
          </a:p>
          <a:p>
            <a:pPr marL="457200" lvl="0" indent="-317500" rtl="0">
              <a:spcBef>
                <a:spcPts val="0"/>
              </a:spcBef>
              <a:spcAft>
                <a:spcPts val="0"/>
              </a:spcAft>
              <a:buSzPts val="1400"/>
              <a:buChar char="-"/>
            </a:pPr>
            <a:r>
              <a:rPr lang="en" dirty="0"/>
              <a:t>Focus on the fact that web servers doesn’t have access to client cookies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1" name="Shape 5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Offline too complex: “Server needs to perform loads in the background and if resources appear persistently that means that the resources are stable on the page”</a:t>
            </a:r>
            <a:endParaRPr dirty="0"/>
          </a:p>
          <a:p>
            <a:pPr marL="0" lvl="0" indent="0">
              <a:spcBef>
                <a:spcPts val="0"/>
              </a:spcBef>
              <a:spcAft>
                <a:spcPts val="0"/>
              </a:spcAft>
              <a:buNone/>
            </a:pPr>
            <a:endParaRPr dirty="0"/>
          </a:p>
          <a:p>
            <a:pPr marL="0" lvl="0" indent="0" rtl="0">
              <a:spcBef>
                <a:spcPts val="0"/>
              </a:spcBef>
              <a:spcAft>
                <a:spcPts val="0"/>
              </a:spcAft>
              <a:buNone/>
            </a:pPr>
            <a:r>
              <a:rPr lang="en" dirty="0"/>
              <a:t>“To account for that, we augment offline with parsing.”</a:t>
            </a:r>
            <a:endParaRPr dirty="0"/>
          </a:p>
          <a:p>
            <a:pPr marL="0" lvl="0" indent="0" rtl="0">
              <a:spcBef>
                <a:spcPts val="0"/>
              </a:spcBef>
              <a:spcAft>
                <a:spcPts val="0"/>
              </a:spcAft>
              <a:buNone/>
            </a:pPr>
            <a:endParaRPr dirty="0"/>
          </a:p>
          <a:p>
            <a:pPr marL="457200" lvl="0" indent="-317500" rtl="0">
              <a:spcBef>
                <a:spcPts val="0"/>
              </a:spcBef>
              <a:spcAft>
                <a:spcPts val="0"/>
              </a:spcAft>
              <a:buSzPts val="1400"/>
              <a:buChar char="-"/>
            </a:pPr>
            <a:endParaRPr dirty="0"/>
          </a:p>
          <a:p>
            <a:pPr marL="457200" lvl="0" indent="-317500" rtl="0">
              <a:spcBef>
                <a:spcPts val="0"/>
              </a:spcBef>
              <a:spcAft>
                <a:spcPts val="0"/>
              </a:spcAft>
              <a:buSzPts val="1400"/>
              <a:buChar char="-"/>
            </a:pPr>
            <a:r>
              <a:rPr lang="en" dirty="0"/>
              <a:t>Animate slide</a:t>
            </a:r>
            <a:endParaRPr dirty="0"/>
          </a:p>
          <a:p>
            <a:pPr marL="457200" lvl="0" indent="-317500" rtl="0">
              <a:spcBef>
                <a:spcPts val="0"/>
              </a:spcBef>
              <a:spcAft>
                <a:spcPts val="0"/>
              </a:spcAft>
              <a:buSzPts val="1400"/>
              <a:buChar char="-"/>
            </a:pPr>
            <a:r>
              <a:rPr lang="en" dirty="0"/>
              <a:t>Before request show offline loads with text “</a:t>
            </a:r>
            <a:r>
              <a:rPr lang="en" b="1" dirty="0"/>
              <a:t>Offline loads to discover stable dependencies</a:t>
            </a:r>
            <a:r>
              <a:rPr lang="en" dirty="0"/>
              <a:t>”</a:t>
            </a:r>
            <a:endParaRPr dirty="0"/>
          </a:p>
          <a:p>
            <a:pPr marL="457200" lvl="0" indent="-317500" rtl="0">
              <a:spcBef>
                <a:spcPts val="0"/>
              </a:spcBef>
              <a:spcAft>
                <a:spcPts val="0"/>
              </a:spcAft>
              <a:buSzPts val="1400"/>
              <a:buChar char="-"/>
            </a:pPr>
            <a:r>
              <a:rPr lang="en" dirty="0"/>
              <a:t>Show req from client</a:t>
            </a:r>
            <a:endParaRPr dirty="0"/>
          </a:p>
          <a:p>
            <a:pPr marL="457200" lvl="0" indent="-317500" rtl="0">
              <a:spcBef>
                <a:spcPts val="0"/>
              </a:spcBef>
              <a:spcAft>
                <a:spcPts val="0"/>
              </a:spcAft>
              <a:buSzPts val="1400"/>
              <a:buChar char="-"/>
            </a:pPr>
            <a:r>
              <a:rPr lang="en" dirty="0"/>
              <a:t>Show parse HTML response - “</a:t>
            </a:r>
            <a:r>
              <a:rPr lang="en" b="1" dirty="0"/>
              <a:t>Discover dynamic content</a:t>
            </a:r>
            <a:r>
              <a:rPr lang="en" dirty="0"/>
              <a:t>”</a:t>
            </a:r>
            <a:endParaRPr dirty="0"/>
          </a:p>
          <a:p>
            <a:pPr marL="457200" lvl="0" indent="-317500">
              <a:spcBef>
                <a:spcPts val="0"/>
              </a:spcBef>
              <a:spcAft>
                <a:spcPts val="0"/>
              </a:spcAft>
              <a:buSzPts val="1400"/>
              <a:buChar char="-"/>
            </a:pPr>
            <a:r>
              <a:rPr lang="en" dirty="0"/>
              <a:t>Show response back to client</a:t>
            </a:r>
            <a:endParaRPr dirty="0"/>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r>
              <a:rPr lang="en" dirty="0"/>
              <a:t>To overcome the two drawbacks of the strawman solution, we have to use two techiques to discovery dependencies. First, we use offline dependency resolution to filter out all URL variance between loads. However, this only captures 70% of the dependencies on average. To increase the number of dependencies discovered, we augment the offline discovery with online parsing of HTML response. We found that by parsing the HTML response we are able to capture most of the dependencies.</a:t>
            </a:r>
            <a:endParaRPr dirty="0"/>
          </a:p>
          <a:p>
            <a:pPr marL="0" lvl="0" indent="0">
              <a:spcBef>
                <a:spcPts val="0"/>
              </a:spcBef>
              <a:spcAft>
                <a:spcPts val="0"/>
              </a:spcAft>
              <a:buNone/>
            </a:pPr>
            <a:endParaRPr dirty="0"/>
          </a:p>
          <a:p>
            <a:pPr marL="0" lvl="0" indent="0" rtl="0">
              <a:spcBef>
                <a:spcPts val="0"/>
              </a:spcBef>
              <a:spcAft>
                <a:spcPts val="0"/>
              </a:spcAft>
              <a:buNone/>
            </a:pPr>
            <a:r>
              <a:rPr lang="en" dirty="0"/>
              <a:t>Speak more precise and concise: 2 techniques. First, offline. Second, online parsing of HTML.</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Use different colors for different domains.</a:t>
            </a:r>
            <a:endParaRPr/>
          </a:p>
          <a:p>
            <a:pPr marL="457200" lvl="0" indent="-317500" rtl="0">
              <a:spcBef>
                <a:spcPts val="0"/>
              </a:spcBef>
              <a:spcAft>
                <a:spcPts val="0"/>
              </a:spcAft>
              <a:buSzPts val="1400"/>
              <a:buChar char="-"/>
            </a:pPr>
            <a:r>
              <a:rPr lang="en"/>
              <a:t>Say that it is complex. Say that there are resources from various domains</a:t>
            </a:r>
            <a:endParaRPr/>
          </a:p>
          <a:p>
            <a:pPr marL="457200" lvl="0" indent="-317500" rtl="0">
              <a:spcBef>
                <a:spcPts val="0"/>
              </a:spcBef>
              <a:spcAft>
                <a:spcPts val="0"/>
              </a:spcAft>
              <a:buSzPts val="1400"/>
              <a:buChar char="-"/>
            </a:pPr>
            <a:r>
              <a:rPr lang="en"/>
              <a:t>Add envelop to all dependencies</a:t>
            </a:r>
            <a:endParaRPr/>
          </a:p>
          <a:p>
            <a:pPr marL="457200" lvl="0" indent="-317500">
              <a:spcBef>
                <a:spcPts val="0"/>
              </a:spcBef>
              <a:spcAft>
                <a:spcPts val="0"/>
              </a:spcAft>
              <a:buSzPts val="1400"/>
              <a:buChar char="-"/>
            </a:pPr>
            <a:r>
              <a:rPr lang="en"/>
              <a:t>Don’t use “iframes” → “third-party HTML”</a:t>
            </a:r>
            <a:endParaRPr/>
          </a:p>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1" name="Shape 5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Contention description: “If we take this approach, we can finished fetching all resources earlier, but this leads to bandwidth contention because of many concurrent fetches, so resource that require processing earlier in the page load end up getting delayed.”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“Mobile network” → “Cellular network”</a:t>
            </a:r>
            <a:endParaRPr/>
          </a:p>
          <a:p>
            <a:pPr marL="457200" lvl="0" indent="-317500" rtl="0">
              <a:spcBef>
                <a:spcPts val="0"/>
              </a:spcBef>
              <a:spcAft>
                <a:spcPts val="0"/>
              </a:spcAft>
              <a:buSzPts val="1400"/>
              <a:buChar char="-"/>
            </a:pPr>
            <a:r>
              <a:rPr lang="en"/>
              <a:t>Make some connection to the graph + increase font size</a:t>
            </a:r>
            <a:endParaRPr/>
          </a:p>
          <a:p>
            <a:pPr marL="457200" lvl="0" indent="-317500">
              <a:spcBef>
                <a:spcPts val="0"/>
              </a:spcBef>
              <a:spcAft>
                <a:spcPts val="0"/>
              </a:spcAft>
              <a:buSzPts val="1400"/>
              <a:buChar char="-"/>
            </a:pPr>
            <a:r>
              <a:rPr lang="en"/>
              <a:t>Say that the web can be low from a various reasons such as flaky network but we did our measurement in the best case environment.</a:t>
            </a:r>
            <a:endParaRPr/>
          </a:p>
          <a:p>
            <a:pPr marL="0" lvl="0" indent="0">
              <a:spcBef>
                <a:spcPts val="0"/>
              </a:spcBef>
              <a:spcAft>
                <a:spcPts val="0"/>
              </a:spcAft>
              <a:buNone/>
            </a:pPr>
            <a:endParaRPr/>
          </a:p>
          <a:p>
            <a:pPr marL="0" lvl="0" indent="0">
              <a:spcBef>
                <a:spcPts val="0"/>
              </a:spcBef>
              <a:spcAft>
                <a:spcPts val="0"/>
              </a:spcAft>
              <a:buNone/>
            </a:pPr>
            <a:endParaRPr/>
          </a:p>
          <a:p>
            <a:pPr marL="0" lvl="0" indent="0" rtl="0">
              <a:spcBef>
                <a:spcPts val="0"/>
              </a:spcBef>
              <a:spcAft>
                <a:spcPts val="0"/>
              </a:spcAft>
              <a:buNone/>
            </a:pPr>
            <a:r>
              <a:rPr lang="en"/>
              <a:t>Add humor - stay away from using your mobile device in the next 20 mins :)</a:t>
            </a: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en"/>
              <a:t>Instead of saying “mobile devices” → “Accessing from mobile devices such as smartphones and tables are increasing”</a:t>
            </a:r>
            <a:endParaRPr/>
          </a:p>
          <a:p>
            <a:pPr marL="457200" lvl="0" indent="-317500" rtl="0">
              <a:spcBef>
                <a:spcPts val="0"/>
              </a:spcBef>
              <a:spcAft>
                <a:spcPts val="0"/>
              </a:spcAft>
              <a:buSzPts val="1400"/>
              <a:buChar char="-"/>
            </a:pPr>
            <a:r>
              <a:rPr lang="en"/>
              <a:t>Say “Unfortunately, accessing websites on these devices when connected to cellular network is still slow”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Say explicitly what the red line means</a:t>
            </a:r>
            <a:endParaRPr/>
          </a:p>
          <a:p>
            <a:pPr marL="457200" lvl="0" indent="-317500" rtl="0">
              <a:spcBef>
                <a:spcPts val="0"/>
              </a:spcBef>
              <a:spcAft>
                <a:spcPts val="0"/>
              </a:spcAft>
              <a:buSzPts val="1400"/>
              <a:buChar char="-"/>
            </a:pPr>
            <a:r>
              <a:rPr lang="en"/>
              <a:t>No need to say “dashed red”...</a:t>
            </a:r>
            <a:endParaRPr/>
          </a:p>
          <a:p>
            <a:pPr marL="457200" lvl="0" indent="-317500" rtl="0">
              <a:spcBef>
                <a:spcPts val="0"/>
              </a:spcBef>
              <a:spcAft>
                <a:spcPts val="0"/>
              </a:spcAft>
              <a:buSzPts val="1400"/>
              <a:buChar char="-"/>
            </a:pPr>
            <a:r>
              <a:rPr lang="en"/>
              <a:t>Say “largely decoupled” instead of “fully”</a:t>
            </a:r>
            <a:endParaRPr/>
          </a:p>
          <a:p>
            <a:pPr marL="457200" lvl="0" indent="-317500" rtl="0">
              <a:spcBef>
                <a:spcPts val="0"/>
              </a:spcBef>
              <a:spcAft>
                <a:spcPts val="0"/>
              </a:spcAft>
              <a:buSzPts val="1400"/>
              <a:buChar char="-"/>
            </a:pPr>
            <a:r>
              <a:rPr lang="en"/>
              <a:t>Drop “in the cache” description</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en"/>
              <a:t>Describe what are other dependencies : such as images</a:t>
            </a:r>
            <a:endParaRPr/>
          </a:p>
          <a:p>
            <a:pPr marL="457200" lvl="0" indent="-317500" rtl="0">
              <a:spcBef>
                <a:spcPts val="0"/>
              </a:spcBef>
              <a:spcAft>
                <a:spcPts val="0"/>
              </a:spcAft>
              <a:buSzPts val="1400"/>
              <a:buChar char="-"/>
            </a:pPr>
            <a:r>
              <a:rPr lang="en"/>
              <a:t>Say at the end that now CPU and network is fully decoupled.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9" name="Shape 5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a:t>No need to describe all settings.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6" name="Shape 5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a:t>Describe Mahimahi</a:t>
            </a:r>
            <a:endParaRPr/>
          </a:p>
          <a:p>
            <a:pPr marL="457200" lvl="0" indent="-317500" rtl="0">
              <a:spcBef>
                <a:spcPts val="0"/>
              </a:spcBef>
              <a:spcAft>
                <a:spcPts val="0"/>
              </a:spcAft>
              <a:buSzPts val="1400"/>
              <a:buChar char="-"/>
            </a:pPr>
            <a:r>
              <a:rPr lang="en"/>
              <a:t>Don’t say them as an order say them quickly</a:t>
            </a:r>
            <a:endParaRPr/>
          </a:p>
          <a:p>
            <a:pPr marL="0" lvl="0" indent="0">
              <a:spcBef>
                <a:spcPts val="0"/>
              </a:spcBef>
              <a:spcAft>
                <a:spcPts val="0"/>
              </a:spcAft>
              <a:buNone/>
            </a:pPr>
            <a:endParaRPr/>
          </a:p>
          <a:p>
            <a:pPr marL="0" lvl="0" indent="0">
              <a:spcBef>
                <a:spcPts val="0"/>
              </a:spcBef>
              <a:spcAft>
                <a:spcPts val="0"/>
              </a:spcAft>
              <a:buNone/>
            </a:pPr>
            <a:r>
              <a:rPr lang="en"/>
              <a:t>Main challenge:</a:t>
            </a:r>
            <a:endParaRPr/>
          </a:p>
          <a:p>
            <a:pPr marL="457200" lvl="0" indent="-317500" rtl="0">
              <a:spcBef>
                <a:spcPts val="0"/>
              </a:spcBef>
              <a:spcAft>
                <a:spcPts val="0"/>
              </a:spcAft>
              <a:buSzPts val="1400"/>
              <a:buChar char="-"/>
            </a:pPr>
            <a:r>
              <a:rPr lang="en"/>
              <a:t>require server-side changes</a:t>
            </a:r>
            <a:endParaRPr/>
          </a:p>
          <a:p>
            <a:pPr marL="457200" lvl="0" indent="-317500" rtl="0">
              <a:spcBef>
                <a:spcPts val="0"/>
              </a:spcBef>
              <a:spcAft>
                <a:spcPts val="0"/>
              </a:spcAft>
              <a:buSzPts val="1400"/>
              <a:buChar char="-"/>
            </a:pPr>
            <a:r>
              <a:rPr lang="en"/>
              <a:t>replay based setup</a:t>
            </a:r>
            <a:endParaRPr/>
          </a:p>
          <a:p>
            <a:pPr marL="457200" lvl="0" indent="-317500" rtl="0">
              <a:spcBef>
                <a:spcPts val="0"/>
              </a:spcBef>
              <a:spcAft>
                <a:spcPts val="0"/>
              </a:spcAft>
              <a:buSzPts val="1400"/>
              <a:buChar char="-"/>
            </a:pPr>
            <a:r>
              <a:rPr lang="en"/>
              <a:t>Just say the changes no need to list them in an order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0" name="Shape 6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Say “</a:t>
            </a:r>
            <a:r>
              <a:rPr lang="en" b="1"/>
              <a:t>as I told you in the beginning of the talk</a:t>
            </a:r>
            <a:r>
              <a:rPr lang="en"/>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2" name="Shape 6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Now if all domains adopt HTTP/2 we get improvement with 2.5 at the median.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4" name="Shape 6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But if we also enable Vroom we get even more significant speed up and median drops to 5s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0" name="Shape 6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Keep all the numbers. Tilt the arrows.</a:t>
            </a:r>
            <a:endParaRPr/>
          </a:p>
          <a:p>
            <a:pPr marL="0" lvl="0" indent="0">
              <a:spcBef>
                <a:spcPts val="0"/>
              </a:spcBef>
              <a:spcAft>
                <a:spcPts val="0"/>
              </a:spcAft>
              <a:buNone/>
            </a:pPr>
            <a:endParaRPr/>
          </a:p>
          <a:p>
            <a:pPr marL="0" lvl="0" indent="0">
              <a:spcBef>
                <a:spcPts val="0"/>
              </a:spcBef>
              <a:spcAft>
                <a:spcPts val="0"/>
              </a:spcAft>
              <a:buNone/>
            </a:pPr>
            <a:r>
              <a:rPr lang="en"/>
              <a:t>05/19</a:t>
            </a:r>
            <a:endParaRPr/>
          </a:p>
          <a:p>
            <a:pPr marL="457200" lvl="0" indent="-317500" rtl="0">
              <a:spcBef>
                <a:spcPts val="0"/>
              </a:spcBef>
              <a:spcAft>
                <a:spcPts val="0"/>
              </a:spcAft>
              <a:buSzPts val="1400"/>
              <a:buChar char="-"/>
            </a:pPr>
            <a:r>
              <a:rPr lang="en"/>
              <a:t>Remove 5.2s</a:t>
            </a:r>
            <a:endParaRPr/>
          </a:p>
          <a:p>
            <a:pPr marL="457200" lvl="0" indent="-317500" rtl="0">
              <a:spcBef>
                <a:spcPts val="0"/>
              </a:spcBef>
              <a:spcAft>
                <a:spcPts val="0"/>
              </a:spcAft>
              <a:buSzPts val="1400"/>
              <a:buChar char="-"/>
            </a:pPr>
            <a:r>
              <a:rPr lang="en"/>
              <a:t>In fact, this is the furthest it can go. Using the</a:t>
            </a:r>
            <a:endParaRPr/>
          </a:p>
          <a:p>
            <a:pPr marL="457200" lvl="0" indent="-317500" rtl="0">
              <a:spcBef>
                <a:spcPts val="0"/>
              </a:spcBef>
              <a:spcAft>
                <a:spcPts val="0"/>
              </a:spcAft>
              <a:buSzPts val="1400"/>
              <a:buChar char="-"/>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Shape 6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4" name="Shape 6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I showed this benefits using the page load time metric, but this is also true with the above-the-fold time metric.</a:t>
            </a:r>
            <a:endParaRPr/>
          </a:p>
          <a:p>
            <a:pPr marL="457200" lvl="0" indent="-317500" rtl="0">
              <a:spcBef>
                <a:spcPts val="0"/>
              </a:spcBef>
              <a:spcAft>
                <a:spcPts val="0"/>
              </a:spcAft>
              <a:buSzPts val="1400"/>
              <a:buChar char="-"/>
            </a:pPr>
            <a:r>
              <a:rPr lang="en"/>
              <a:t>Furthermore, the nice thing about our design is that we are seeing benefits even only the first party adopts Vroom.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9" name="Shape 6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a:t>Say 2 which leads to 1 which allows 3</a:t>
            </a:r>
            <a:endParaRPr/>
          </a:p>
          <a:p>
            <a:pPr marL="0" lvl="0" indent="0">
              <a:spcBef>
                <a:spcPts val="0"/>
              </a:spcBef>
              <a:spcAft>
                <a:spcPts val="0"/>
              </a:spcAft>
              <a:buNone/>
            </a:pPr>
            <a:endParaRPr/>
          </a:p>
          <a:p>
            <a:pPr marL="0" lvl="0" indent="0" rtl="0">
              <a:spcBef>
                <a:spcPts val="0"/>
              </a:spcBef>
              <a:spcAft>
                <a:spcPts val="0"/>
              </a:spcAft>
              <a:buNone/>
            </a:pPr>
            <a:r>
              <a:rPr lang="en"/>
              <a:t>Close to optimal.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Point out the lines</a:t>
            </a:r>
            <a:endParaRPr/>
          </a:p>
          <a:p>
            <a:pPr marL="0" lvl="0" indent="0" rtl="0">
              <a:spcBef>
                <a:spcPts val="0"/>
              </a:spcBef>
              <a:spcAft>
                <a:spcPts val="0"/>
              </a:spcAft>
              <a:buNone/>
            </a:pPr>
            <a:endParaRPr/>
          </a:p>
          <a:p>
            <a:pPr marL="457200" lvl="0" indent="-317500" rtl="0">
              <a:spcBef>
                <a:spcPts val="0"/>
              </a:spcBef>
              <a:spcAft>
                <a:spcPts val="0"/>
              </a:spcAft>
              <a:buSzPts val="1400"/>
              <a:buChar char="-"/>
            </a:pPr>
            <a:endParaRPr/>
          </a:p>
          <a:p>
            <a:pPr marL="457200" lvl="0" indent="-317500" rtl="0">
              <a:spcBef>
                <a:spcPts val="0"/>
              </a:spcBef>
              <a:spcAft>
                <a:spcPts val="0"/>
              </a:spcAft>
              <a:buSzPts val="1400"/>
              <a:buChar char="-"/>
            </a:pPr>
            <a:r>
              <a:rPr lang="en"/>
              <a:t>Make sure the graph is at 5s and 10s.</a:t>
            </a:r>
            <a:endParaRPr/>
          </a:p>
          <a:p>
            <a:pPr marL="457200" lvl="0" indent="-317500" rtl="0">
              <a:spcBef>
                <a:spcPts val="0"/>
              </a:spcBef>
              <a:spcAft>
                <a:spcPts val="0"/>
              </a:spcAft>
              <a:buSzPts val="1400"/>
              <a:buChar char="-"/>
            </a:pPr>
            <a:r>
              <a:rPr lang="en"/>
              <a:t>Mobile </a:t>
            </a:r>
            <a:r>
              <a:rPr lang="en" b="1"/>
              <a:t>“popular”</a:t>
            </a:r>
            <a:r>
              <a:rPr lang="en"/>
              <a:t> pages</a:t>
            </a:r>
            <a:endParaRPr/>
          </a:p>
          <a:p>
            <a:pPr marL="457200" lvl="0" indent="-317500">
              <a:spcBef>
                <a:spcPts val="0"/>
              </a:spcBef>
              <a:spcAft>
                <a:spcPts val="0"/>
              </a:spcAft>
              <a:buSzPts val="1400"/>
              <a:buChar char="-"/>
            </a:pPr>
            <a:r>
              <a:rPr lang="en"/>
              <a:t>Let’s see how “</a:t>
            </a:r>
            <a:r>
              <a:rPr lang="en" b="1"/>
              <a:t>process of loading a page</a:t>
            </a:r>
            <a:r>
              <a:rPr lang="en"/>
              <a:t>” work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a:t>Slow down a bit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Slow down a bit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These are the times -- not areas</a:t>
            </a:r>
            <a:endParaRPr/>
          </a:p>
          <a:p>
            <a:pPr marL="0" lvl="0" indent="0">
              <a:spcBef>
                <a:spcPts val="0"/>
              </a:spcBef>
              <a:spcAft>
                <a:spcPts val="0"/>
              </a:spcAft>
              <a:buNone/>
            </a:pPr>
            <a:r>
              <a:rPr lang="en"/>
              <a:t>Just say that </a:t>
            </a:r>
            <a:endParaRPr/>
          </a:p>
          <a:p>
            <a:pPr marL="0" lvl="0" indent="0">
              <a:spcBef>
                <a:spcPts val="0"/>
              </a:spcBef>
              <a:spcAft>
                <a:spcPts val="0"/>
              </a:spcAft>
              <a:buNone/>
            </a:pPr>
            <a:endParaRPr/>
          </a:p>
          <a:p>
            <a:pPr marL="0" lvl="0" indent="0">
              <a:spcBef>
                <a:spcPts val="0"/>
              </a:spcBef>
              <a:spcAft>
                <a:spcPts val="0"/>
              </a:spcAft>
              <a:buNone/>
            </a:pPr>
            <a:r>
              <a:rPr lang="en"/>
              <a:t>Be more direct -- describe what is going on.</a:t>
            </a:r>
            <a:endParaRPr/>
          </a:p>
          <a:p>
            <a:pPr marL="0" lvl="0" indent="0" rtl="0">
              <a:spcBef>
                <a:spcPts val="0"/>
              </a:spcBef>
              <a:spcAft>
                <a:spcPts val="0"/>
              </a:spcAft>
              <a:buNone/>
            </a:pPr>
            <a:endParaRPr/>
          </a:p>
          <a:p>
            <a:pPr marL="0" lvl="0" indent="0" rtl="0">
              <a:spcBef>
                <a:spcPts val="0"/>
              </a:spcBef>
              <a:spcAft>
                <a:spcPts val="0"/>
              </a:spcAft>
              <a:buNone/>
            </a:pPr>
            <a:endParaRPr/>
          </a:p>
          <a:p>
            <a:pPr marL="457200" lvl="0" indent="-317500" rtl="0">
              <a:spcBef>
                <a:spcPts val="0"/>
              </a:spcBef>
              <a:spcAft>
                <a:spcPts val="0"/>
              </a:spcAft>
              <a:buSzPts val="1400"/>
              <a:buChar char="-"/>
            </a:pPr>
            <a:endParaRPr/>
          </a:p>
          <a:p>
            <a:pPr marL="457200" lvl="0" indent="-317500" rtl="0">
              <a:spcBef>
                <a:spcPts val="0"/>
              </a:spcBef>
              <a:spcAft>
                <a:spcPts val="0"/>
              </a:spcAft>
              <a:buSzPts val="1400"/>
              <a:buChar char="-"/>
            </a:pPr>
            <a:r>
              <a:rPr lang="en"/>
              <a:t>Start with “The reason why the page load is inefficient is because …”</a:t>
            </a:r>
            <a:endParaRPr/>
          </a:p>
          <a:p>
            <a:pPr marL="457200" lvl="0" indent="-317500" rtl="0">
              <a:spcBef>
                <a:spcPts val="0"/>
              </a:spcBef>
              <a:spcAft>
                <a:spcPts val="0"/>
              </a:spcAft>
              <a:buSzPts val="1400"/>
              <a:buChar char="-"/>
            </a:pPr>
            <a:r>
              <a:rPr lang="en"/>
              <a:t>Pause a bit before explaining “Key to fast page load”</a:t>
            </a:r>
            <a:endParaRPr/>
          </a:p>
          <a:p>
            <a:pPr marL="457200" lvl="0" indent="-317500">
              <a:spcBef>
                <a:spcPts val="0"/>
              </a:spcBef>
              <a:spcAft>
                <a:spcPts val="0"/>
              </a:spcAft>
              <a:buSzPts val="1400"/>
              <a:buChar char="-"/>
            </a:pPr>
            <a:r>
              <a:rPr lang="en"/>
              <a:t>Try replacing a.com, b.com with CPU and network utilization</a:t>
            </a:r>
            <a:endParaRPr/>
          </a:p>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One way to achieve this decoupling is to use a proxy. And continue…</a:t>
            </a:r>
            <a:endParaRPr/>
          </a:p>
          <a:p>
            <a:pPr marL="457200" lvl="0" indent="-317500" rtl="0">
              <a:spcBef>
                <a:spcPts val="0"/>
              </a:spcBef>
              <a:spcAft>
                <a:spcPts val="0"/>
              </a:spcAft>
              <a:buSzPts val="1400"/>
              <a:buChar char="-"/>
            </a:pPr>
            <a:r>
              <a:rPr lang="en"/>
              <a:t>This would lead to infringement of users’ privacy.</a:t>
            </a:r>
            <a:endParaRPr/>
          </a:p>
          <a:p>
            <a:pPr marL="457200" lvl="0" indent="-317500" rtl="0">
              <a:spcBef>
                <a:spcPts val="0"/>
              </a:spcBef>
              <a:spcAft>
                <a:spcPts val="0"/>
              </a:spcAft>
              <a:buSzPts val="1400"/>
              <a:buChar char="-"/>
            </a:pPr>
            <a:r>
              <a:rPr lang="en"/>
              <a:t>Takeaway: the proxy breaks end-to-end nature of the web, so we want to use web servers to be more proactive.</a:t>
            </a:r>
            <a:endParaRPr/>
          </a:p>
          <a:p>
            <a:pPr marL="457200" lvl="0" indent="-317500" rtl="0">
              <a:spcBef>
                <a:spcPts val="0"/>
              </a:spcBef>
              <a:spcAft>
                <a:spcPts val="0"/>
              </a:spcAft>
              <a:buSzPts val="1400"/>
              <a:buChar char="-"/>
            </a:pPr>
            <a:endParaRPr/>
          </a:p>
          <a:p>
            <a:pPr marL="457200" lvl="0" indent="-317500">
              <a:spcBef>
                <a:spcPts val="0"/>
              </a:spcBef>
              <a:spcAft>
                <a:spcPts val="0"/>
              </a:spcAft>
              <a:buSzPts val="1400"/>
              <a:buChar char="-"/>
            </a:pPr>
            <a:r>
              <a:rPr lang="en"/>
              <a:t>Avoid extreme terms: “Proxy needs cookies for all domains, which would be infringing user’s privacy”</a:t>
            </a:r>
            <a:endParaRPr/>
          </a:p>
          <a:p>
            <a:pPr marL="457200" lvl="0" indent="-317500" rtl="0">
              <a:spcBef>
                <a:spcPts val="0"/>
              </a:spcBef>
              <a:spcAft>
                <a:spcPts val="0"/>
              </a:spcAft>
              <a:buSzPts val="1400"/>
              <a:buChar char="-"/>
            </a:pPr>
            <a:r>
              <a:rPr lang="en"/>
              <a:t>Say: “Instead of having proxies aiding dependency discovery, we want web servers to play a more proactive role and help clients in discovering resources.”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en"/>
              <a:t>Make sure to have correct grammar tense</a:t>
            </a:r>
            <a:endParaRPr/>
          </a:p>
          <a:p>
            <a:pPr marL="457200" lvl="0" indent="-317500" rtl="0">
              <a:spcBef>
                <a:spcPts val="0"/>
              </a:spcBef>
              <a:spcAft>
                <a:spcPts val="0"/>
              </a:spcAft>
              <a:buSzPts val="1400"/>
              <a:buChar char="-"/>
            </a:pPr>
            <a:r>
              <a:rPr lang="en"/>
              <a:t>Show fetch resource before saying that proxy can fetch them faster because of more powerful</a:t>
            </a:r>
            <a:endParaRPr/>
          </a:p>
          <a:p>
            <a:pPr marL="457200" lvl="0" indent="-317500">
              <a:spcBef>
                <a:spcPts val="0"/>
              </a:spcBef>
              <a:spcAft>
                <a:spcPts val="0"/>
              </a:spcAft>
              <a:buSzPts val="1400"/>
              <a:buChar char="-"/>
            </a:pPr>
            <a:r>
              <a:rPr lang="en"/>
              <a:t>After presenting shortcomings, say that “</a:t>
            </a:r>
            <a:r>
              <a:rPr lang="en" b="1"/>
              <a:t>we want to preserve end-to-end nature of the web by fetching from the web servers</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
              <a:t>Third point, try to keep it short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Start with “</a:t>
            </a:r>
            <a:r>
              <a:rPr lang="en" b="1"/>
              <a:t>Let me first start with describing the second challenge</a:t>
            </a:r>
            <a:r>
              <a:rPr lang="en"/>
              <a:t>”</a:t>
            </a:r>
            <a:endParaRPr/>
          </a:p>
          <a:p>
            <a:pPr marL="457200" lvl="0" indent="-317500" rtl="0">
              <a:spcBef>
                <a:spcPts val="0"/>
              </a:spcBef>
              <a:spcAft>
                <a:spcPts val="0"/>
              </a:spcAft>
              <a:buSzPts val="1400"/>
              <a:buChar char="-"/>
            </a:pPr>
            <a:r>
              <a:rPr lang="en"/>
              <a:t>“Assuming that web servers somehow can discover dependencies, let’s see how web servers can inform clients of the discovered dependencies”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Shape 11"/>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Shape 1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Shape 1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Shape 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Shape 4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300" b="1"/>
              <a:t>Vroom: </a:t>
            </a:r>
            <a:br>
              <a:rPr lang="en" sz="3300" b="1"/>
            </a:br>
            <a:r>
              <a:rPr lang="en" sz="3300" b="1"/>
              <a:t>Accelerating the Mobile Web with Server-Aided Dependency Resolution</a:t>
            </a:r>
            <a:endParaRPr sz="3300" b="1"/>
          </a:p>
        </p:txBody>
      </p:sp>
      <p:sp>
        <p:nvSpPr>
          <p:cNvPr id="60" name="Shape 60"/>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Vaspol Ruamviboonsuk</a:t>
            </a:r>
            <a:r>
              <a:rPr lang="en" baseline="30000"/>
              <a:t>1</a:t>
            </a:r>
            <a:r>
              <a:rPr lang="en"/>
              <a:t>, Ravi Netravali</a:t>
            </a:r>
            <a:r>
              <a:rPr lang="en" baseline="30000"/>
              <a:t>2</a:t>
            </a:r>
            <a:r>
              <a:rPr lang="en"/>
              <a:t>, </a:t>
            </a:r>
            <a:br>
              <a:rPr lang="en"/>
            </a:br>
            <a:r>
              <a:rPr lang="en"/>
              <a:t>Muhammed Uluyol</a:t>
            </a:r>
            <a:r>
              <a:rPr lang="en" baseline="30000"/>
              <a:t>1</a:t>
            </a:r>
            <a:r>
              <a:rPr lang="en"/>
              <a:t>, Harsha V. Madhyastha</a:t>
            </a:r>
            <a:r>
              <a:rPr lang="en" baseline="30000"/>
              <a:t>1</a:t>
            </a:r>
            <a:endParaRPr baseline="30000"/>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a:t>
            </a:fld>
            <a:endParaRPr/>
          </a:p>
        </p:txBody>
      </p:sp>
      <p:sp>
        <p:nvSpPr>
          <p:cNvPr id="62" name="Shape 62"/>
          <p:cNvSpPr txBox="1">
            <a:spLocks noGrp="1"/>
          </p:cNvSpPr>
          <p:nvPr>
            <p:ph type="subTitle" idx="1"/>
          </p:nvPr>
        </p:nvSpPr>
        <p:spPr>
          <a:xfrm>
            <a:off x="510450" y="4148838"/>
            <a:ext cx="8123100" cy="630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aseline="30000"/>
              <a:t>1</a:t>
            </a:r>
            <a:r>
              <a:rPr lang="en"/>
              <a:t>University of Michigan, </a:t>
            </a:r>
            <a:r>
              <a:rPr lang="en" baseline="30000"/>
              <a:t>2</a:t>
            </a:r>
            <a:r>
              <a:rPr lang="en"/>
              <a:t>MIT</a:t>
            </a:r>
            <a:endParaRPr baseline="30000"/>
          </a:p>
        </p:txBody>
      </p:sp>
      <p:pic>
        <p:nvPicPr>
          <p:cNvPr id="63" name="Shape 63" descr="umich.png"/>
          <p:cNvPicPr preferRelativeResize="0"/>
          <p:nvPr/>
        </p:nvPicPr>
        <p:blipFill>
          <a:blip r:embed="rId3">
            <a:alphaModFix/>
          </a:blip>
          <a:stretch>
            <a:fillRect/>
          </a:stretch>
        </p:blipFill>
        <p:spPr>
          <a:xfrm>
            <a:off x="6600822" y="4148847"/>
            <a:ext cx="865125" cy="913450"/>
          </a:xfrm>
          <a:prstGeom prst="rect">
            <a:avLst/>
          </a:prstGeom>
          <a:noFill/>
          <a:ln>
            <a:noFill/>
          </a:ln>
        </p:spPr>
      </p:pic>
      <p:pic>
        <p:nvPicPr>
          <p:cNvPr id="64" name="Shape 64"/>
          <p:cNvPicPr preferRelativeResize="0"/>
          <p:nvPr/>
        </p:nvPicPr>
        <p:blipFill>
          <a:blip r:embed="rId4">
            <a:alphaModFix/>
          </a:blip>
          <a:stretch>
            <a:fillRect/>
          </a:stretch>
        </p:blipFill>
        <p:spPr>
          <a:xfrm>
            <a:off x="7582925" y="4208131"/>
            <a:ext cx="1001150" cy="5114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Inefficient Page Load</a:t>
            </a:r>
            <a:endParaRPr/>
          </a:p>
        </p:txBody>
      </p:sp>
      <p:sp>
        <p:nvSpPr>
          <p:cNvPr id="262" name="Shape 2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a:t>
            </a:fld>
            <a:endParaRPr/>
          </a:p>
        </p:txBody>
      </p:sp>
      <p:pic>
        <p:nvPicPr>
          <p:cNvPr id="263" name="Shape 263"/>
          <p:cNvPicPr preferRelativeResize="0"/>
          <p:nvPr/>
        </p:nvPicPr>
        <p:blipFill rotWithShape="1">
          <a:blip r:embed="rId3">
            <a:alphaModFix/>
          </a:blip>
          <a:srcRect l="9625" t="12470" r="9350" b="26101"/>
          <a:stretch/>
        </p:blipFill>
        <p:spPr>
          <a:xfrm>
            <a:off x="927300" y="1533544"/>
            <a:ext cx="548700" cy="416006"/>
          </a:xfrm>
          <a:prstGeom prst="rect">
            <a:avLst/>
          </a:prstGeom>
          <a:noFill/>
          <a:ln>
            <a:noFill/>
          </a:ln>
        </p:spPr>
      </p:pic>
      <p:pic>
        <p:nvPicPr>
          <p:cNvPr id="264" name="Shape 264"/>
          <p:cNvPicPr preferRelativeResize="0"/>
          <p:nvPr/>
        </p:nvPicPr>
        <p:blipFill rotWithShape="1">
          <a:blip r:embed="rId4">
            <a:alphaModFix/>
          </a:blip>
          <a:srcRect l="28874" t="21464" r="29478" b="34899"/>
          <a:stretch/>
        </p:blipFill>
        <p:spPr>
          <a:xfrm>
            <a:off x="927300" y="2545306"/>
            <a:ext cx="548700" cy="574892"/>
          </a:xfrm>
          <a:prstGeom prst="rect">
            <a:avLst/>
          </a:prstGeom>
          <a:noFill/>
          <a:ln>
            <a:noFill/>
          </a:ln>
        </p:spPr>
      </p:pic>
      <p:pic>
        <p:nvPicPr>
          <p:cNvPr id="265" name="Shape 265"/>
          <p:cNvPicPr preferRelativeResize="0"/>
          <p:nvPr/>
        </p:nvPicPr>
        <p:blipFill rotWithShape="1">
          <a:blip r:embed="rId4">
            <a:alphaModFix/>
          </a:blip>
          <a:srcRect l="28874" t="21464" r="29478" b="34899"/>
          <a:stretch/>
        </p:blipFill>
        <p:spPr>
          <a:xfrm>
            <a:off x="927300" y="3715956"/>
            <a:ext cx="548700" cy="574893"/>
          </a:xfrm>
          <a:prstGeom prst="rect">
            <a:avLst/>
          </a:prstGeom>
          <a:noFill/>
          <a:ln>
            <a:noFill/>
          </a:ln>
        </p:spPr>
      </p:pic>
      <p:cxnSp>
        <p:nvCxnSpPr>
          <p:cNvPr id="266" name="Shape 266"/>
          <p:cNvCxnSpPr/>
          <p:nvPr/>
        </p:nvCxnSpPr>
        <p:spPr>
          <a:xfrm>
            <a:off x="1697175" y="17415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267" name="Shape 267"/>
          <p:cNvCxnSpPr/>
          <p:nvPr/>
        </p:nvCxnSpPr>
        <p:spPr>
          <a:xfrm>
            <a:off x="1697175" y="28327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268" name="Shape 268"/>
          <p:cNvCxnSpPr/>
          <p:nvPr/>
        </p:nvCxnSpPr>
        <p:spPr>
          <a:xfrm>
            <a:off x="1697175" y="4003397"/>
            <a:ext cx="6852600" cy="0"/>
          </a:xfrm>
          <a:prstGeom prst="straightConnector1">
            <a:avLst/>
          </a:prstGeom>
          <a:noFill/>
          <a:ln w="9525" cap="flat" cmpd="sng">
            <a:solidFill>
              <a:srgbClr val="999999"/>
            </a:solidFill>
            <a:prstDash val="solid"/>
            <a:round/>
            <a:headEnd type="none" w="med" len="med"/>
            <a:tailEnd type="none" w="med" len="med"/>
          </a:ln>
        </p:spPr>
      </p:cxnSp>
      <p:grpSp>
        <p:nvGrpSpPr>
          <p:cNvPr id="269" name="Shape 269"/>
          <p:cNvGrpSpPr/>
          <p:nvPr/>
        </p:nvGrpSpPr>
        <p:grpSpPr>
          <a:xfrm>
            <a:off x="1901950" y="1759200"/>
            <a:ext cx="875850" cy="1051200"/>
            <a:chOff x="1901950" y="1759200"/>
            <a:chExt cx="875850" cy="1051200"/>
          </a:xfrm>
        </p:grpSpPr>
        <p:cxnSp>
          <p:nvCxnSpPr>
            <p:cNvPr id="270" name="Shape 270"/>
            <p:cNvCxnSpPr/>
            <p:nvPr/>
          </p:nvCxnSpPr>
          <p:spPr>
            <a:xfrm>
              <a:off x="1901950" y="175920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271" name="Shape 271"/>
            <p:cNvSpPr txBox="1"/>
            <p:nvPr/>
          </p:nvSpPr>
          <p:spPr>
            <a:xfrm>
              <a:off x="2056600" y="1949550"/>
              <a:ext cx="7212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a.com</a:t>
              </a:r>
              <a:endParaRPr>
                <a:latin typeface="Consolas"/>
                <a:ea typeface="Consolas"/>
                <a:cs typeface="Consolas"/>
                <a:sym typeface="Consolas"/>
              </a:endParaRPr>
            </a:p>
          </p:txBody>
        </p:sp>
      </p:grpSp>
      <p:grpSp>
        <p:nvGrpSpPr>
          <p:cNvPr id="272" name="Shape 272"/>
          <p:cNvGrpSpPr/>
          <p:nvPr/>
        </p:nvGrpSpPr>
        <p:grpSpPr>
          <a:xfrm>
            <a:off x="2739500" y="1741625"/>
            <a:ext cx="668600" cy="1090500"/>
            <a:chOff x="2510900" y="1741625"/>
            <a:chExt cx="668600" cy="1090500"/>
          </a:xfrm>
        </p:grpSpPr>
        <p:cxnSp>
          <p:nvCxnSpPr>
            <p:cNvPr id="273" name="Shape 273"/>
            <p:cNvCxnSpPr/>
            <p:nvPr/>
          </p:nvCxnSpPr>
          <p:spPr>
            <a:xfrm rot="10800000" flipH="1">
              <a:off x="2510900" y="1741625"/>
              <a:ext cx="234300" cy="1090500"/>
            </a:xfrm>
            <a:prstGeom prst="straightConnector1">
              <a:avLst/>
            </a:prstGeom>
            <a:noFill/>
            <a:ln w="19050" cap="flat" cmpd="sng">
              <a:solidFill>
                <a:srgbClr val="3D85C6"/>
              </a:solidFill>
              <a:prstDash val="solid"/>
              <a:round/>
              <a:headEnd type="none" w="med" len="med"/>
              <a:tailEnd type="triangle" w="med" len="med"/>
            </a:ln>
          </p:spPr>
        </p:cxnSp>
        <p:sp>
          <p:nvSpPr>
            <p:cNvPr id="274" name="Shape 274"/>
            <p:cNvSpPr txBox="1"/>
            <p:nvPr/>
          </p:nvSpPr>
          <p:spPr>
            <a:xfrm>
              <a:off x="2532400" y="2144350"/>
              <a:ext cx="6471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HTML</a:t>
              </a:r>
              <a:endParaRPr>
                <a:latin typeface="Consolas"/>
                <a:ea typeface="Consolas"/>
                <a:cs typeface="Consolas"/>
                <a:sym typeface="Consolas"/>
              </a:endParaRPr>
            </a:p>
          </p:txBody>
        </p:sp>
      </p:grpSp>
      <p:grpSp>
        <p:nvGrpSpPr>
          <p:cNvPr id="275" name="Shape 275"/>
          <p:cNvGrpSpPr/>
          <p:nvPr/>
        </p:nvGrpSpPr>
        <p:grpSpPr>
          <a:xfrm>
            <a:off x="2973800" y="1455875"/>
            <a:ext cx="1836600" cy="293675"/>
            <a:chOff x="2745200" y="1455875"/>
            <a:chExt cx="1836600" cy="293675"/>
          </a:xfrm>
        </p:grpSpPr>
        <p:cxnSp>
          <p:nvCxnSpPr>
            <p:cNvPr id="276" name="Shape 276"/>
            <p:cNvCxnSpPr/>
            <p:nvPr/>
          </p:nvCxnSpPr>
          <p:spPr>
            <a:xfrm>
              <a:off x="2745200" y="1749550"/>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277" name="Shape 277"/>
            <p:cNvSpPr txBox="1"/>
            <p:nvPr/>
          </p:nvSpPr>
          <p:spPr>
            <a:xfrm>
              <a:off x="3053900" y="1455875"/>
              <a:ext cx="12192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Parse HTML</a:t>
              </a:r>
              <a:endParaRPr>
                <a:latin typeface="Consolas"/>
                <a:ea typeface="Consolas"/>
                <a:cs typeface="Consolas"/>
                <a:sym typeface="Consolas"/>
              </a:endParaRPr>
            </a:p>
          </p:txBody>
        </p:sp>
      </p:grpSp>
      <p:grpSp>
        <p:nvGrpSpPr>
          <p:cNvPr id="278" name="Shape 278"/>
          <p:cNvGrpSpPr/>
          <p:nvPr/>
        </p:nvGrpSpPr>
        <p:grpSpPr>
          <a:xfrm>
            <a:off x="3903925" y="1757550"/>
            <a:ext cx="1327900" cy="1059200"/>
            <a:chOff x="3980125" y="1757550"/>
            <a:chExt cx="1327900" cy="1059200"/>
          </a:xfrm>
        </p:grpSpPr>
        <p:cxnSp>
          <p:nvCxnSpPr>
            <p:cNvPr id="279" name="Shape 279"/>
            <p:cNvCxnSpPr/>
            <p:nvPr/>
          </p:nvCxnSpPr>
          <p:spPr>
            <a:xfrm>
              <a:off x="3980125" y="176555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280" name="Shape 280"/>
            <p:cNvSpPr txBox="1"/>
            <p:nvPr/>
          </p:nvSpPr>
          <p:spPr>
            <a:xfrm>
              <a:off x="4116725" y="1757550"/>
              <a:ext cx="11913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script.js</a:t>
              </a:r>
              <a:endParaRPr>
                <a:latin typeface="Consolas"/>
                <a:ea typeface="Consolas"/>
                <a:cs typeface="Consolas"/>
                <a:sym typeface="Consolas"/>
              </a:endParaRPr>
            </a:p>
          </p:txBody>
        </p:sp>
      </p:grpSp>
      <p:grpSp>
        <p:nvGrpSpPr>
          <p:cNvPr id="281" name="Shape 281"/>
          <p:cNvGrpSpPr/>
          <p:nvPr/>
        </p:nvGrpSpPr>
        <p:grpSpPr>
          <a:xfrm>
            <a:off x="4987525" y="1760350"/>
            <a:ext cx="1093800" cy="1053600"/>
            <a:chOff x="4758925" y="1760350"/>
            <a:chExt cx="1093800" cy="1053600"/>
          </a:xfrm>
        </p:grpSpPr>
        <p:cxnSp>
          <p:nvCxnSpPr>
            <p:cNvPr id="282" name="Shape 282"/>
            <p:cNvCxnSpPr/>
            <p:nvPr/>
          </p:nvCxnSpPr>
          <p:spPr>
            <a:xfrm rot="10800000" flipH="1">
              <a:off x="4822325" y="1760350"/>
              <a:ext cx="212700" cy="1053600"/>
            </a:xfrm>
            <a:prstGeom prst="straightConnector1">
              <a:avLst/>
            </a:prstGeom>
            <a:noFill/>
            <a:ln w="19050" cap="flat" cmpd="sng">
              <a:solidFill>
                <a:srgbClr val="3D85C6"/>
              </a:solidFill>
              <a:prstDash val="solid"/>
              <a:round/>
              <a:headEnd type="none" w="med" len="med"/>
              <a:tailEnd type="triangle" w="med" len="med"/>
            </a:ln>
          </p:spPr>
        </p:cxnSp>
        <p:sp>
          <p:nvSpPr>
            <p:cNvPr id="283" name="Shape 283"/>
            <p:cNvSpPr txBox="1"/>
            <p:nvPr/>
          </p:nvSpPr>
          <p:spPr>
            <a:xfrm>
              <a:off x="4758925" y="2313650"/>
              <a:ext cx="10938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script.js</a:t>
              </a:r>
              <a:endParaRPr>
                <a:latin typeface="Consolas"/>
                <a:ea typeface="Consolas"/>
                <a:cs typeface="Consolas"/>
                <a:sym typeface="Consolas"/>
              </a:endParaRPr>
            </a:p>
          </p:txBody>
        </p:sp>
      </p:grpSp>
      <p:grpSp>
        <p:nvGrpSpPr>
          <p:cNvPr id="284" name="Shape 284"/>
          <p:cNvGrpSpPr/>
          <p:nvPr/>
        </p:nvGrpSpPr>
        <p:grpSpPr>
          <a:xfrm>
            <a:off x="5161925" y="1447650"/>
            <a:ext cx="2040000" cy="289925"/>
            <a:chOff x="4933325" y="1447650"/>
            <a:chExt cx="2040000" cy="289925"/>
          </a:xfrm>
        </p:grpSpPr>
        <p:cxnSp>
          <p:nvCxnSpPr>
            <p:cNvPr id="285" name="Shape 285"/>
            <p:cNvCxnSpPr/>
            <p:nvPr/>
          </p:nvCxnSpPr>
          <p:spPr>
            <a:xfrm>
              <a:off x="5035025" y="1737575"/>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286" name="Shape 286"/>
            <p:cNvSpPr txBox="1"/>
            <p:nvPr/>
          </p:nvSpPr>
          <p:spPr>
            <a:xfrm>
              <a:off x="4933325" y="1447650"/>
              <a:ext cx="20400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Execute script.js</a:t>
              </a:r>
              <a:endParaRPr>
                <a:latin typeface="Consolas"/>
                <a:ea typeface="Consolas"/>
                <a:cs typeface="Consolas"/>
                <a:sym typeface="Consolas"/>
              </a:endParaRPr>
            </a:p>
          </p:txBody>
        </p:sp>
      </p:grpSp>
      <p:grpSp>
        <p:nvGrpSpPr>
          <p:cNvPr id="287" name="Shape 287"/>
          <p:cNvGrpSpPr/>
          <p:nvPr/>
        </p:nvGrpSpPr>
        <p:grpSpPr>
          <a:xfrm>
            <a:off x="6250500" y="1749550"/>
            <a:ext cx="1203650" cy="2220900"/>
            <a:chOff x="6174300" y="1749550"/>
            <a:chExt cx="1203650" cy="2220900"/>
          </a:xfrm>
        </p:grpSpPr>
        <p:cxnSp>
          <p:nvCxnSpPr>
            <p:cNvPr id="288" name="Shape 288"/>
            <p:cNvCxnSpPr/>
            <p:nvPr/>
          </p:nvCxnSpPr>
          <p:spPr>
            <a:xfrm>
              <a:off x="6174300" y="1749550"/>
              <a:ext cx="595200" cy="2220900"/>
            </a:xfrm>
            <a:prstGeom prst="straightConnector1">
              <a:avLst/>
            </a:prstGeom>
            <a:noFill/>
            <a:ln w="19050" cap="flat" cmpd="sng">
              <a:solidFill>
                <a:srgbClr val="3D85C6"/>
              </a:solidFill>
              <a:prstDash val="dash"/>
              <a:round/>
              <a:headEnd type="none" w="med" len="med"/>
              <a:tailEnd type="triangle" w="med" len="med"/>
            </a:ln>
          </p:spPr>
        </p:cxnSp>
        <p:sp>
          <p:nvSpPr>
            <p:cNvPr id="289" name="Shape 289"/>
            <p:cNvSpPr txBox="1"/>
            <p:nvPr/>
          </p:nvSpPr>
          <p:spPr>
            <a:xfrm>
              <a:off x="6429350" y="2338200"/>
              <a:ext cx="9486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img.jpg</a:t>
              </a:r>
              <a:endParaRPr>
                <a:latin typeface="Consolas"/>
                <a:ea typeface="Consolas"/>
                <a:cs typeface="Consolas"/>
                <a:sym typeface="Consolas"/>
              </a:endParaRPr>
            </a:p>
          </p:txBody>
        </p:sp>
      </p:grpSp>
      <p:grpSp>
        <p:nvGrpSpPr>
          <p:cNvPr id="290" name="Shape 290"/>
          <p:cNvGrpSpPr/>
          <p:nvPr/>
        </p:nvGrpSpPr>
        <p:grpSpPr>
          <a:xfrm>
            <a:off x="7195500" y="1748575"/>
            <a:ext cx="948650" cy="2233800"/>
            <a:chOff x="6966900" y="1748575"/>
            <a:chExt cx="948650" cy="2233800"/>
          </a:xfrm>
        </p:grpSpPr>
        <p:cxnSp>
          <p:nvCxnSpPr>
            <p:cNvPr id="291" name="Shape 291"/>
            <p:cNvCxnSpPr/>
            <p:nvPr/>
          </p:nvCxnSpPr>
          <p:spPr>
            <a:xfrm rot="10800000" flipH="1">
              <a:off x="6966900" y="1748575"/>
              <a:ext cx="598500" cy="2233800"/>
            </a:xfrm>
            <a:prstGeom prst="straightConnector1">
              <a:avLst/>
            </a:prstGeom>
            <a:noFill/>
            <a:ln w="19050" cap="flat" cmpd="sng">
              <a:solidFill>
                <a:srgbClr val="3D85C6"/>
              </a:solidFill>
              <a:prstDash val="solid"/>
              <a:round/>
              <a:headEnd type="none" w="med" len="med"/>
              <a:tailEnd type="triangle" w="med" len="med"/>
            </a:ln>
          </p:spPr>
        </p:cxnSp>
        <p:sp>
          <p:nvSpPr>
            <p:cNvPr id="292" name="Shape 292"/>
            <p:cNvSpPr txBox="1"/>
            <p:nvPr/>
          </p:nvSpPr>
          <p:spPr>
            <a:xfrm>
              <a:off x="6998150" y="2900350"/>
              <a:ext cx="9174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img.jpg</a:t>
              </a:r>
              <a:endParaRPr>
                <a:latin typeface="Consolas"/>
                <a:ea typeface="Consolas"/>
                <a:cs typeface="Consolas"/>
                <a:sym typeface="Consolas"/>
              </a:endParaRPr>
            </a:p>
          </p:txBody>
        </p:sp>
      </p:grpSp>
      <p:sp>
        <p:nvSpPr>
          <p:cNvPr id="293" name="Shape 293"/>
          <p:cNvSpPr txBox="1"/>
          <p:nvPr/>
        </p:nvSpPr>
        <p:spPr>
          <a:xfrm>
            <a:off x="105225" y="160362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Client</a:t>
            </a:r>
            <a:endParaRPr sz="1300" b="1">
              <a:latin typeface="Proxima Nova"/>
              <a:ea typeface="Proxima Nova"/>
              <a:cs typeface="Proxima Nova"/>
              <a:sym typeface="Proxima Nova"/>
            </a:endParaRPr>
          </a:p>
        </p:txBody>
      </p:sp>
      <p:sp>
        <p:nvSpPr>
          <p:cNvPr id="294" name="Shape 294"/>
          <p:cNvSpPr txBox="1"/>
          <p:nvPr/>
        </p:nvSpPr>
        <p:spPr>
          <a:xfrm>
            <a:off x="105225" y="2736538"/>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a.com</a:t>
            </a:r>
            <a:endParaRPr sz="1300" b="1">
              <a:latin typeface="Proxima Nova"/>
              <a:ea typeface="Proxima Nova"/>
              <a:cs typeface="Proxima Nova"/>
              <a:sym typeface="Proxima Nova"/>
            </a:endParaRPr>
          </a:p>
        </p:txBody>
      </p:sp>
      <p:sp>
        <p:nvSpPr>
          <p:cNvPr id="295" name="Shape 295"/>
          <p:cNvSpPr txBox="1"/>
          <p:nvPr/>
        </p:nvSpPr>
        <p:spPr>
          <a:xfrm>
            <a:off x="105225" y="386947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b.com</a:t>
            </a:r>
            <a:endParaRPr sz="1300" b="1">
              <a:latin typeface="Proxima Nova"/>
              <a:ea typeface="Proxima Nova"/>
              <a:cs typeface="Proxima Nova"/>
              <a:sym typeface="Proxima Nova"/>
            </a:endParaRPr>
          </a:p>
        </p:txBody>
      </p:sp>
      <p:grpSp>
        <p:nvGrpSpPr>
          <p:cNvPr id="296" name="Shape 296"/>
          <p:cNvGrpSpPr/>
          <p:nvPr/>
        </p:nvGrpSpPr>
        <p:grpSpPr>
          <a:xfrm>
            <a:off x="7794000" y="1203838"/>
            <a:ext cx="820500" cy="3280513"/>
            <a:chOff x="7413000" y="1203838"/>
            <a:chExt cx="820500" cy="3280513"/>
          </a:xfrm>
        </p:grpSpPr>
        <p:cxnSp>
          <p:nvCxnSpPr>
            <p:cNvPr id="297" name="Shape 297"/>
            <p:cNvCxnSpPr/>
            <p:nvPr/>
          </p:nvCxnSpPr>
          <p:spPr>
            <a:xfrm>
              <a:off x="7413000" y="1313350"/>
              <a:ext cx="0" cy="3171000"/>
            </a:xfrm>
            <a:prstGeom prst="straightConnector1">
              <a:avLst/>
            </a:prstGeom>
            <a:noFill/>
            <a:ln w="19050" cap="flat" cmpd="sng">
              <a:solidFill>
                <a:srgbClr val="CC0000"/>
              </a:solidFill>
              <a:prstDash val="dash"/>
              <a:round/>
              <a:headEnd type="none" w="med" len="med"/>
              <a:tailEnd type="none" w="med" len="med"/>
            </a:ln>
          </p:spPr>
        </p:cxnSp>
        <p:sp>
          <p:nvSpPr>
            <p:cNvPr id="298" name="Shape 298"/>
            <p:cNvSpPr txBox="1"/>
            <p:nvPr/>
          </p:nvSpPr>
          <p:spPr>
            <a:xfrm>
              <a:off x="7413000" y="1203838"/>
              <a:ext cx="8205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Onload</a:t>
              </a:r>
              <a:endParaRPr>
                <a:latin typeface="Consolas"/>
                <a:ea typeface="Consolas"/>
                <a:cs typeface="Consolas"/>
                <a:sym typeface="Consolas"/>
              </a:endParaRPr>
            </a:p>
          </p:txBody>
        </p:sp>
      </p:grpSp>
      <p:grpSp>
        <p:nvGrpSpPr>
          <p:cNvPr id="299" name="Shape 299"/>
          <p:cNvGrpSpPr/>
          <p:nvPr/>
        </p:nvGrpSpPr>
        <p:grpSpPr>
          <a:xfrm>
            <a:off x="4517526" y="10733"/>
            <a:ext cx="4473889" cy="974947"/>
            <a:chOff x="4517526" y="10733"/>
            <a:chExt cx="4473889" cy="974947"/>
          </a:xfrm>
        </p:grpSpPr>
        <p:grpSp>
          <p:nvGrpSpPr>
            <p:cNvPr id="300" name="Shape 300"/>
            <p:cNvGrpSpPr/>
            <p:nvPr/>
          </p:nvGrpSpPr>
          <p:grpSpPr>
            <a:xfrm>
              <a:off x="4517526" y="10733"/>
              <a:ext cx="4473889" cy="974947"/>
              <a:chOff x="2561425" y="480356"/>
              <a:chExt cx="6905216" cy="1504780"/>
            </a:xfrm>
          </p:grpSpPr>
          <p:sp>
            <p:nvSpPr>
              <p:cNvPr id="301" name="Shape 301"/>
              <p:cNvSpPr/>
              <p:nvPr/>
            </p:nvSpPr>
            <p:spPr>
              <a:xfrm>
                <a:off x="2561425" y="1032552"/>
                <a:ext cx="20868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index.html</a:t>
                </a:r>
                <a:endParaRPr sz="1100">
                  <a:latin typeface="Consolas"/>
                  <a:ea typeface="Consolas"/>
                  <a:cs typeface="Consolas"/>
                  <a:sym typeface="Consolas"/>
                </a:endParaRPr>
              </a:p>
            </p:txBody>
          </p:sp>
          <p:sp>
            <p:nvSpPr>
              <p:cNvPr id="302" name="Shape 302"/>
              <p:cNvSpPr/>
              <p:nvPr/>
            </p:nvSpPr>
            <p:spPr>
              <a:xfrm>
                <a:off x="5251132" y="1051980"/>
                <a:ext cx="19416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script.js</a:t>
                </a:r>
                <a:endParaRPr sz="1100">
                  <a:latin typeface="Consolas"/>
                  <a:ea typeface="Consolas"/>
                  <a:cs typeface="Consolas"/>
                  <a:sym typeface="Consolas"/>
                </a:endParaRPr>
              </a:p>
            </p:txBody>
          </p:sp>
          <p:sp>
            <p:nvSpPr>
              <p:cNvPr id="303" name="Shape 303"/>
              <p:cNvSpPr/>
              <p:nvPr/>
            </p:nvSpPr>
            <p:spPr>
              <a:xfrm>
                <a:off x="7795641" y="1006236"/>
                <a:ext cx="1671000" cy="9789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img.jpg</a:t>
                </a:r>
                <a:endParaRPr sz="1100">
                  <a:latin typeface="Consolas"/>
                  <a:ea typeface="Consolas"/>
                  <a:cs typeface="Consolas"/>
                  <a:sym typeface="Consolas"/>
                </a:endParaRPr>
              </a:p>
            </p:txBody>
          </p:sp>
          <p:sp>
            <p:nvSpPr>
              <p:cNvPr id="304" name="Shape 304"/>
              <p:cNvSpPr txBox="1"/>
              <p:nvPr/>
            </p:nvSpPr>
            <p:spPr>
              <a:xfrm>
                <a:off x="4847568" y="480356"/>
                <a:ext cx="2558100" cy="6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274E13"/>
                    </a:solidFill>
                  </a:rPr>
                  <a:t>Dependency Graph</a:t>
                </a:r>
                <a:endParaRPr sz="1000" b="1">
                  <a:solidFill>
                    <a:srgbClr val="274E13"/>
                  </a:solidFill>
                </a:endParaRPr>
              </a:p>
            </p:txBody>
          </p:sp>
        </p:grpSp>
        <p:cxnSp>
          <p:nvCxnSpPr>
            <p:cNvPr id="305" name="Shape 305"/>
            <p:cNvCxnSpPr>
              <a:stCxn id="301" idx="6"/>
              <a:endCxn id="302" idx="2"/>
            </p:cNvCxnSpPr>
            <p:nvPr/>
          </p:nvCxnSpPr>
          <p:spPr>
            <a:xfrm>
              <a:off x="5869564" y="655973"/>
              <a:ext cx="390600" cy="12600"/>
            </a:xfrm>
            <a:prstGeom prst="straightConnector1">
              <a:avLst/>
            </a:prstGeom>
            <a:noFill/>
            <a:ln w="19050" cap="flat" cmpd="sng">
              <a:solidFill>
                <a:schemeClr val="dk2"/>
              </a:solidFill>
              <a:prstDash val="solid"/>
              <a:round/>
              <a:headEnd type="none" w="med" len="med"/>
              <a:tailEnd type="triangle" w="med" len="med"/>
            </a:ln>
          </p:spPr>
        </p:cxnSp>
        <p:cxnSp>
          <p:nvCxnSpPr>
            <p:cNvPr id="306" name="Shape 306"/>
            <p:cNvCxnSpPr>
              <a:stCxn id="302" idx="6"/>
              <a:endCxn id="303" idx="2"/>
            </p:cNvCxnSpPr>
            <p:nvPr/>
          </p:nvCxnSpPr>
          <p:spPr>
            <a:xfrm>
              <a:off x="7518150" y="668561"/>
              <a:ext cx="390600" cy="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HTTP/2 Push</a:t>
            </a:r>
            <a:endParaRPr/>
          </a:p>
        </p:txBody>
      </p:sp>
      <p:sp>
        <p:nvSpPr>
          <p:cNvPr id="312" name="Shape 3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11</a:t>
            </a:fld>
            <a:endParaRPr/>
          </a:p>
        </p:txBody>
      </p:sp>
      <p:pic>
        <p:nvPicPr>
          <p:cNvPr id="313" name="Shape 313"/>
          <p:cNvPicPr preferRelativeResize="0"/>
          <p:nvPr/>
        </p:nvPicPr>
        <p:blipFill rotWithShape="1">
          <a:blip r:embed="rId3">
            <a:alphaModFix/>
          </a:blip>
          <a:srcRect l="9625" t="12470" r="9350" b="26101"/>
          <a:stretch/>
        </p:blipFill>
        <p:spPr>
          <a:xfrm>
            <a:off x="927300" y="1533544"/>
            <a:ext cx="548700" cy="416006"/>
          </a:xfrm>
          <a:prstGeom prst="rect">
            <a:avLst/>
          </a:prstGeom>
          <a:noFill/>
          <a:ln>
            <a:noFill/>
          </a:ln>
        </p:spPr>
      </p:pic>
      <p:pic>
        <p:nvPicPr>
          <p:cNvPr id="314" name="Shape 314"/>
          <p:cNvPicPr preferRelativeResize="0"/>
          <p:nvPr/>
        </p:nvPicPr>
        <p:blipFill rotWithShape="1">
          <a:blip r:embed="rId4">
            <a:alphaModFix/>
          </a:blip>
          <a:srcRect l="28874" t="21464" r="29478" b="34899"/>
          <a:stretch/>
        </p:blipFill>
        <p:spPr>
          <a:xfrm>
            <a:off x="927300" y="2545306"/>
            <a:ext cx="548700" cy="574892"/>
          </a:xfrm>
          <a:prstGeom prst="rect">
            <a:avLst/>
          </a:prstGeom>
          <a:noFill/>
          <a:ln>
            <a:noFill/>
          </a:ln>
        </p:spPr>
      </p:pic>
      <p:pic>
        <p:nvPicPr>
          <p:cNvPr id="315" name="Shape 315"/>
          <p:cNvPicPr preferRelativeResize="0"/>
          <p:nvPr/>
        </p:nvPicPr>
        <p:blipFill rotWithShape="1">
          <a:blip r:embed="rId4">
            <a:alphaModFix/>
          </a:blip>
          <a:srcRect l="28874" t="21464" r="29478" b="34899"/>
          <a:stretch/>
        </p:blipFill>
        <p:spPr>
          <a:xfrm>
            <a:off x="927300" y="3715956"/>
            <a:ext cx="548700" cy="574893"/>
          </a:xfrm>
          <a:prstGeom prst="rect">
            <a:avLst/>
          </a:prstGeom>
          <a:noFill/>
          <a:ln>
            <a:noFill/>
          </a:ln>
        </p:spPr>
      </p:pic>
      <p:cxnSp>
        <p:nvCxnSpPr>
          <p:cNvPr id="316" name="Shape 316"/>
          <p:cNvCxnSpPr/>
          <p:nvPr/>
        </p:nvCxnSpPr>
        <p:spPr>
          <a:xfrm>
            <a:off x="1697175" y="17415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317" name="Shape 317"/>
          <p:cNvCxnSpPr/>
          <p:nvPr/>
        </p:nvCxnSpPr>
        <p:spPr>
          <a:xfrm>
            <a:off x="1697175" y="28327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318" name="Shape 318"/>
          <p:cNvCxnSpPr/>
          <p:nvPr/>
        </p:nvCxnSpPr>
        <p:spPr>
          <a:xfrm>
            <a:off x="1697175" y="4003397"/>
            <a:ext cx="6852600" cy="0"/>
          </a:xfrm>
          <a:prstGeom prst="straightConnector1">
            <a:avLst/>
          </a:prstGeom>
          <a:noFill/>
          <a:ln w="9525" cap="flat" cmpd="sng">
            <a:solidFill>
              <a:srgbClr val="999999"/>
            </a:solidFill>
            <a:prstDash val="solid"/>
            <a:round/>
            <a:headEnd type="none" w="med" len="med"/>
            <a:tailEnd type="none" w="med" len="med"/>
          </a:ln>
        </p:spPr>
      </p:cxnSp>
      <p:grpSp>
        <p:nvGrpSpPr>
          <p:cNvPr id="319" name="Shape 319"/>
          <p:cNvGrpSpPr/>
          <p:nvPr/>
        </p:nvGrpSpPr>
        <p:grpSpPr>
          <a:xfrm>
            <a:off x="1901950" y="1759200"/>
            <a:ext cx="875850" cy="1051200"/>
            <a:chOff x="1901950" y="1759200"/>
            <a:chExt cx="875850" cy="1051200"/>
          </a:xfrm>
        </p:grpSpPr>
        <p:cxnSp>
          <p:nvCxnSpPr>
            <p:cNvPr id="320" name="Shape 320"/>
            <p:cNvCxnSpPr/>
            <p:nvPr/>
          </p:nvCxnSpPr>
          <p:spPr>
            <a:xfrm>
              <a:off x="1901950" y="175920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321" name="Shape 321"/>
            <p:cNvSpPr txBox="1"/>
            <p:nvPr/>
          </p:nvSpPr>
          <p:spPr>
            <a:xfrm>
              <a:off x="2056600" y="1949550"/>
              <a:ext cx="7212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a.com</a:t>
              </a:r>
              <a:endParaRPr>
                <a:latin typeface="Consolas"/>
                <a:ea typeface="Consolas"/>
                <a:cs typeface="Consolas"/>
                <a:sym typeface="Consolas"/>
              </a:endParaRPr>
            </a:p>
          </p:txBody>
        </p:sp>
      </p:grpSp>
      <p:grpSp>
        <p:nvGrpSpPr>
          <p:cNvPr id="322" name="Shape 322"/>
          <p:cNvGrpSpPr/>
          <p:nvPr/>
        </p:nvGrpSpPr>
        <p:grpSpPr>
          <a:xfrm>
            <a:off x="2739500" y="1741625"/>
            <a:ext cx="668600" cy="1090500"/>
            <a:chOff x="2510900" y="1741625"/>
            <a:chExt cx="668600" cy="1090500"/>
          </a:xfrm>
        </p:grpSpPr>
        <p:cxnSp>
          <p:nvCxnSpPr>
            <p:cNvPr id="323" name="Shape 323"/>
            <p:cNvCxnSpPr/>
            <p:nvPr/>
          </p:nvCxnSpPr>
          <p:spPr>
            <a:xfrm rot="10800000" flipH="1">
              <a:off x="2510900" y="1741625"/>
              <a:ext cx="234300" cy="1090500"/>
            </a:xfrm>
            <a:prstGeom prst="straightConnector1">
              <a:avLst/>
            </a:prstGeom>
            <a:noFill/>
            <a:ln w="19050" cap="flat" cmpd="sng">
              <a:solidFill>
                <a:srgbClr val="3D85C6"/>
              </a:solidFill>
              <a:prstDash val="solid"/>
              <a:round/>
              <a:headEnd type="none" w="med" len="med"/>
              <a:tailEnd type="triangle" w="med" len="med"/>
            </a:ln>
          </p:spPr>
        </p:cxnSp>
        <p:sp>
          <p:nvSpPr>
            <p:cNvPr id="324" name="Shape 324"/>
            <p:cNvSpPr txBox="1"/>
            <p:nvPr/>
          </p:nvSpPr>
          <p:spPr>
            <a:xfrm>
              <a:off x="2532400" y="2144350"/>
              <a:ext cx="6471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HTML</a:t>
              </a:r>
              <a:endParaRPr>
                <a:latin typeface="Consolas"/>
                <a:ea typeface="Consolas"/>
                <a:cs typeface="Consolas"/>
                <a:sym typeface="Consolas"/>
              </a:endParaRPr>
            </a:p>
          </p:txBody>
        </p:sp>
      </p:grpSp>
      <p:grpSp>
        <p:nvGrpSpPr>
          <p:cNvPr id="325" name="Shape 325"/>
          <p:cNvGrpSpPr/>
          <p:nvPr/>
        </p:nvGrpSpPr>
        <p:grpSpPr>
          <a:xfrm>
            <a:off x="2973800" y="1455875"/>
            <a:ext cx="1836600" cy="293675"/>
            <a:chOff x="2745200" y="1455875"/>
            <a:chExt cx="1836600" cy="293675"/>
          </a:xfrm>
        </p:grpSpPr>
        <p:cxnSp>
          <p:nvCxnSpPr>
            <p:cNvPr id="326" name="Shape 326"/>
            <p:cNvCxnSpPr/>
            <p:nvPr/>
          </p:nvCxnSpPr>
          <p:spPr>
            <a:xfrm>
              <a:off x="2745200" y="1749550"/>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327" name="Shape 327"/>
            <p:cNvSpPr txBox="1"/>
            <p:nvPr/>
          </p:nvSpPr>
          <p:spPr>
            <a:xfrm>
              <a:off x="3053900" y="1455875"/>
              <a:ext cx="12192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Parse HTML</a:t>
              </a:r>
              <a:endParaRPr>
                <a:latin typeface="Consolas"/>
                <a:ea typeface="Consolas"/>
                <a:cs typeface="Consolas"/>
                <a:sym typeface="Consolas"/>
              </a:endParaRPr>
            </a:p>
          </p:txBody>
        </p:sp>
      </p:grpSp>
      <p:grpSp>
        <p:nvGrpSpPr>
          <p:cNvPr id="328" name="Shape 328"/>
          <p:cNvGrpSpPr/>
          <p:nvPr/>
        </p:nvGrpSpPr>
        <p:grpSpPr>
          <a:xfrm>
            <a:off x="3903925" y="1757550"/>
            <a:ext cx="1327900" cy="1059200"/>
            <a:chOff x="3980125" y="1757550"/>
            <a:chExt cx="1327900" cy="1059200"/>
          </a:xfrm>
        </p:grpSpPr>
        <p:cxnSp>
          <p:nvCxnSpPr>
            <p:cNvPr id="329" name="Shape 329"/>
            <p:cNvCxnSpPr/>
            <p:nvPr/>
          </p:nvCxnSpPr>
          <p:spPr>
            <a:xfrm>
              <a:off x="3980125" y="176555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330" name="Shape 330"/>
            <p:cNvSpPr txBox="1"/>
            <p:nvPr/>
          </p:nvSpPr>
          <p:spPr>
            <a:xfrm>
              <a:off x="4116725" y="1757550"/>
              <a:ext cx="11913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script.js</a:t>
              </a:r>
              <a:endParaRPr>
                <a:latin typeface="Consolas"/>
                <a:ea typeface="Consolas"/>
                <a:cs typeface="Consolas"/>
                <a:sym typeface="Consolas"/>
              </a:endParaRPr>
            </a:p>
          </p:txBody>
        </p:sp>
      </p:grpSp>
      <p:grpSp>
        <p:nvGrpSpPr>
          <p:cNvPr id="331" name="Shape 331"/>
          <p:cNvGrpSpPr/>
          <p:nvPr/>
        </p:nvGrpSpPr>
        <p:grpSpPr>
          <a:xfrm>
            <a:off x="4987525" y="1760350"/>
            <a:ext cx="1093800" cy="1053600"/>
            <a:chOff x="4758925" y="1760350"/>
            <a:chExt cx="1093800" cy="1053600"/>
          </a:xfrm>
        </p:grpSpPr>
        <p:cxnSp>
          <p:nvCxnSpPr>
            <p:cNvPr id="332" name="Shape 332"/>
            <p:cNvCxnSpPr/>
            <p:nvPr/>
          </p:nvCxnSpPr>
          <p:spPr>
            <a:xfrm rot="10800000" flipH="1">
              <a:off x="4822325" y="1760350"/>
              <a:ext cx="212700" cy="1053600"/>
            </a:xfrm>
            <a:prstGeom prst="straightConnector1">
              <a:avLst/>
            </a:prstGeom>
            <a:noFill/>
            <a:ln w="19050" cap="flat" cmpd="sng">
              <a:solidFill>
                <a:srgbClr val="3D85C6"/>
              </a:solidFill>
              <a:prstDash val="solid"/>
              <a:round/>
              <a:headEnd type="none" w="med" len="med"/>
              <a:tailEnd type="triangle" w="med" len="med"/>
            </a:ln>
          </p:spPr>
        </p:cxnSp>
        <p:sp>
          <p:nvSpPr>
            <p:cNvPr id="333" name="Shape 333"/>
            <p:cNvSpPr txBox="1"/>
            <p:nvPr/>
          </p:nvSpPr>
          <p:spPr>
            <a:xfrm>
              <a:off x="4758925" y="2313650"/>
              <a:ext cx="10938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script.js</a:t>
              </a:r>
              <a:endParaRPr>
                <a:latin typeface="Consolas"/>
                <a:ea typeface="Consolas"/>
                <a:cs typeface="Consolas"/>
                <a:sym typeface="Consolas"/>
              </a:endParaRPr>
            </a:p>
          </p:txBody>
        </p:sp>
      </p:grpSp>
      <p:grpSp>
        <p:nvGrpSpPr>
          <p:cNvPr id="334" name="Shape 334"/>
          <p:cNvGrpSpPr/>
          <p:nvPr/>
        </p:nvGrpSpPr>
        <p:grpSpPr>
          <a:xfrm>
            <a:off x="5209475" y="1447650"/>
            <a:ext cx="1944900" cy="289925"/>
            <a:chOff x="4980875" y="1447650"/>
            <a:chExt cx="1944900" cy="289925"/>
          </a:xfrm>
        </p:grpSpPr>
        <p:cxnSp>
          <p:nvCxnSpPr>
            <p:cNvPr id="335" name="Shape 335"/>
            <p:cNvCxnSpPr/>
            <p:nvPr/>
          </p:nvCxnSpPr>
          <p:spPr>
            <a:xfrm>
              <a:off x="5035025" y="1737575"/>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336" name="Shape 336"/>
            <p:cNvSpPr txBox="1"/>
            <p:nvPr/>
          </p:nvSpPr>
          <p:spPr>
            <a:xfrm>
              <a:off x="4980875" y="1447650"/>
              <a:ext cx="19449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Execute script.js</a:t>
              </a:r>
              <a:endParaRPr>
                <a:latin typeface="Consolas"/>
                <a:ea typeface="Consolas"/>
                <a:cs typeface="Consolas"/>
                <a:sym typeface="Consolas"/>
              </a:endParaRPr>
            </a:p>
          </p:txBody>
        </p:sp>
      </p:grpSp>
      <p:grpSp>
        <p:nvGrpSpPr>
          <p:cNvPr id="337" name="Shape 337"/>
          <p:cNvGrpSpPr/>
          <p:nvPr/>
        </p:nvGrpSpPr>
        <p:grpSpPr>
          <a:xfrm>
            <a:off x="6250500" y="1749550"/>
            <a:ext cx="1203650" cy="2220900"/>
            <a:chOff x="6174300" y="1749550"/>
            <a:chExt cx="1203650" cy="2220900"/>
          </a:xfrm>
        </p:grpSpPr>
        <p:cxnSp>
          <p:nvCxnSpPr>
            <p:cNvPr id="338" name="Shape 338"/>
            <p:cNvCxnSpPr/>
            <p:nvPr/>
          </p:nvCxnSpPr>
          <p:spPr>
            <a:xfrm>
              <a:off x="6174300" y="1749550"/>
              <a:ext cx="595200" cy="2220900"/>
            </a:xfrm>
            <a:prstGeom prst="straightConnector1">
              <a:avLst/>
            </a:prstGeom>
            <a:noFill/>
            <a:ln w="19050" cap="flat" cmpd="sng">
              <a:solidFill>
                <a:srgbClr val="3D85C6"/>
              </a:solidFill>
              <a:prstDash val="dash"/>
              <a:round/>
              <a:headEnd type="none" w="med" len="med"/>
              <a:tailEnd type="triangle" w="med" len="med"/>
            </a:ln>
          </p:spPr>
        </p:cxnSp>
        <p:sp>
          <p:nvSpPr>
            <p:cNvPr id="339" name="Shape 339"/>
            <p:cNvSpPr txBox="1"/>
            <p:nvPr/>
          </p:nvSpPr>
          <p:spPr>
            <a:xfrm>
              <a:off x="6429350" y="2338200"/>
              <a:ext cx="9486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img.jpg</a:t>
              </a:r>
              <a:endParaRPr>
                <a:latin typeface="Consolas"/>
                <a:ea typeface="Consolas"/>
                <a:cs typeface="Consolas"/>
                <a:sym typeface="Consolas"/>
              </a:endParaRPr>
            </a:p>
          </p:txBody>
        </p:sp>
      </p:grpSp>
      <p:grpSp>
        <p:nvGrpSpPr>
          <p:cNvPr id="340" name="Shape 340"/>
          <p:cNvGrpSpPr/>
          <p:nvPr/>
        </p:nvGrpSpPr>
        <p:grpSpPr>
          <a:xfrm>
            <a:off x="7195500" y="1748575"/>
            <a:ext cx="948650" cy="2233800"/>
            <a:chOff x="6966900" y="1748575"/>
            <a:chExt cx="948650" cy="2233800"/>
          </a:xfrm>
        </p:grpSpPr>
        <p:cxnSp>
          <p:nvCxnSpPr>
            <p:cNvPr id="341" name="Shape 341"/>
            <p:cNvCxnSpPr/>
            <p:nvPr/>
          </p:nvCxnSpPr>
          <p:spPr>
            <a:xfrm rot="10800000" flipH="1">
              <a:off x="6966900" y="1748575"/>
              <a:ext cx="598500" cy="2233800"/>
            </a:xfrm>
            <a:prstGeom prst="straightConnector1">
              <a:avLst/>
            </a:prstGeom>
            <a:noFill/>
            <a:ln w="19050" cap="flat" cmpd="sng">
              <a:solidFill>
                <a:srgbClr val="3D85C6"/>
              </a:solidFill>
              <a:prstDash val="solid"/>
              <a:round/>
              <a:headEnd type="none" w="med" len="med"/>
              <a:tailEnd type="triangle" w="med" len="med"/>
            </a:ln>
          </p:spPr>
        </p:cxnSp>
        <p:sp>
          <p:nvSpPr>
            <p:cNvPr id="342" name="Shape 342"/>
            <p:cNvSpPr txBox="1"/>
            <p:nvPr/>
          </p:nvSpPr>
          <p:spPr>
            <a:xfrm>
              <a:off x="6998150" y="2900350"/>
              <a:ext cx="9174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img.jpg</a:t>
              </a:r>
              <a:endParaRPr>
                <a:latin typeface="Consolas"/>
                <a:ea typeface="Consolas"/>
                <a:cs typeface="Consolas"/>
                <a:sym typeface="Consolas"/>
              </a:endParaRPr>
            </a:p>
          </p:txBody>
        </p:sp>
      </p:grpSp>
      <p:sp>
        <p:nvSpPr>
          <p:cNvPr id="343" name="Shape 343"/>
          <p:cNvSpPr txBox="1"/>
          <p:nvPr/>
        </p:nvSpPr>
        <p:spPr>
          <a:xfrm>
            <a:off x="105225" y="160362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Client</a:t>
            </a:r>
            <a:endParaRPr sz="1300" b="1">
              <a:latin typeface="Proxima Nova"/>
              <a:ea typeface="Proxima Nova"/>
              <a:cs typeface="Proxima Nova"/>
              <a:sym typeface="Proxima Nova"/>
            </a:endParaRPr>
          </a:p>
        </p:txBody>
      </p:sp>
      <p:sp>
        <p:nvSpPr>
          <p:cNvPr id="344" name="Shape 344"/>
          <p:cNvSpPr txBox="1"/>
          <p:nvPr/>
        </p:nvSpPr>
        <p:spPr>
          <a:xfrm>
            <a:off x="105225" y="2736538"/>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a.com</a:t>
            </a:r>
            <a:endParaRPr sz="1300" b="1">
              <a:latin typeface="Proxima Nova"/>
              <a:ea typeface="Proxima Nova"/>
              <a:cs typeface="Proxima Nova"/>
              <a:sym typeface="Proxima Nova"/>
            </a:endParaRPr>
          </a:p>
        </p:txBody>
      </p:sp>
      <p:sp>
        <p:nvSpPr>
          <p:cNvPr id="345" name="Shape 345"/>
          <p:cNvSpPr txBox="1"/>
          <p:nvPr/>
        </p:nvSpPr>
        <p:spPr>
          <a:xfrm>
            <a:off x="105225" y="386947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b.com</a:t>
            </a:r>
            <a:endParaRPr sz="1300" b="1">
              <a:latin typeface="Proxima Nova"/>
              <a:ea typeface="Proxima Nova"/>
              <a:cs typeface="Proxima Nova"/>
              <a:sym typeface="Proxima Nova"/>
            </a:endParaRPr>
          </a:p>
        </p:txBody>
      </p:sp>
      <p:grpSp>
        <p:nvGrpSpPr>
          <p:cNvPr id="346" name="Shape 346"/>
          <p:cNvGrpSpPr/>
          <p:nvPr/>
        </p:nvGrpSpPr>
        <p:grpSpPr>
          <a:xfrm>
            <a:off x="7794000" y="1203838"/>
            <a:ext cx="820500" cy="3280513"/>
            <a:chOff x="7413000" y="1203838"/>
            <a:chExt cx="820500" cy="3280513"/>
          </a:xfrm>
        </p:grpSpPr>
        <p:cxnSp>
          <p:nvCxnSpPr>
            <p:cNvPr id="347" name="Shape 347"/>
            <p:cNvCxnSpPr/>
            <p:nvPr/>
          </p:nvCxnSpPr>
          <p:spPr>
            <a:xfrm>
              <a:off x="7413000" y="1313350"/>
              <a:ext cx="0" cy="3171000"/>
            </a:xfrm>
            <a:prstGeom prst="straightConnector1">
              <a:avLst/>
            </a:prstGeom>
            <a:noFill/>
            <a:ln w="19050" cap="flat" cmpd="sng">
              <a:solidFill>
                <a:srgbClr val="CC0000"/>
              </a:solidFill>
              <a:prstDash val="dash"/>
              <a:round/>
              <a:headEnd type="none" w="med" len="med"/>
              <a:tailEnd type="none" w="med" len="med"/>
            </a:ln>
          </p:spPr>
        </p:cxnSp>
        <p:sp>
          <p:nvSpPr>
            <p:cNvPr id="348" name="Shape 348"/>
            <p:cNvSpPr txBox="1"/>
            <p:nvPr/>
          </p:nvSpPr>
          <p:spPr>
            <a:xfrm>
              <a:off x="7413000" y="1203838"/>
              <a:ext cx="8205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Onload</a:t>
              </a:r>
              <a:endParaRPr>
                <a:latin typeface="Consolas"/>
                <a:ea typeface="Consolas"/>
                <a:cs typeface="Consolas"/>
                <a:sym typeface="Consolas"/>
              </a:endParaRPr>
            </a:p>
          </p:txBody>
        </p:sp>
      </p:grpSp>
      <p:grpSp>
        <p:nvGrpSpPr>
          <p:cNvPr id="349" name="Shape 349"/>
          <p:cNvGrpSpPr/>
          <p:nvPr/>
        </p:nvGrpSpPr>
        <p:grpSpPr>
          <a:xfrm>
            <a:off x="2791700" y="1741475"/>
            <a:ext cx="1731600" cy="1093500"/>
            <a:chOff x="2486900" y="1741475"/>
            <a:chExt cx="1731600" cy="1093500"/>
          </a:xfrm>
        </p:grpSpPr>
        <p:cxnSp>
          <p:nvCxnSpPr>
            <p:cNvPr id="350" name="Shape 350"/>
            <p:cNvCxnSpPr>
              <a:endCxn id="327" idx="2"/>
            </p:cNvCxnSpPr>
            <p:nvPr/>
          </p:nvCxnSpPr>
          <p:spPr>
            <a:xfrm rot="10800000" flipH="1">
              <a:off x="2486900" y="1741475"/>
              <a:ext cx="1100400" cy="1093500"/>
            </a:xfrm>
            <a:prstGeom prst="straightConnector1">
              <a:avLst/>
            </a:prstGeom>
            <a:noFill/>
            <a:ln w="19050" cap="flat" cmpd="sng">
              <a:solidFill>
                <a:srgbClr val="741B47"/>
              </a:solidFill>
              <a:prstDash val="solid"/>
              <a:round/>
              <a:headEnd type="none" w="med" len="med"/>
              <a:tailEnd type="triangle" w="med" len="med"/>
            </a:ln>
          </p:spPr>
        </p:cxnSp>
        <p:sp>
          <p:nvSpPr>
            <p:cNvPr id="351" name="Shape 351"/>
            <p:cNvSpPr txBox="1"/>
            <p:nvPr/>
          </p:nvSpPr>
          <p:spPr>
            <a:xfrm>
              <a:off x="3124700" y="2142725"/>
              <a:ext cx="1093800" cy="285600"/>
            </a:xfrm>
            <a:prstGeom prst="rect">
              <a:avLst/>
            </a:prstGeom>
            <a:solidFill>
              <a:srgbClr val="EAD1DC"/>
            </a:solid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script.js</a:t>
              </a:r>
              <a:endParaRPr>
                <a:latin typeface="Consolas"/>
                <a:ea typeface="Consolas"/>
                <a:cs typeface="Consolas"/>
                <a:sym typeface="Consolas"/>
              </a:endParaRPr>
            </a:p>
          </p:txBody>
        </p:sp>
      </p:grpSp>
      <p:grpSp>
        <p:nvGrpSpPr>
          <p:cNvPr id="352" name="Shape 352"/>
          <p:cNvGrpSpPr/>
          <p:nvPr/>
        </p:nvGrpSpPr>
        <p:grpSpPr>
          <a:xfrm>
            <a:off x="4517526" y="10733"/>
            <a:ext cx="4473889" cy="974947"/>
            <a:chOff x="4517526" y="10733"/>
            <a:chExt cx="4473889" cy="974947"/>
          </a:xfrm>
        </p:grpSpPr>
        <p:grpSp>
          <p:nvGrpSpPr>
            <p:cNvPr id="353" name="Shape 353"/>
            <p:cNvGrpSpPr/>
            <p:nvPr/>
          </p:nvGrpSpPr>
          <p:grpSpPr>
            <a:xfrm>
              <a:off x="4517526" y="10733"/>
              <a:ext cx="4473889" cy="974947"/>
              <a:chOff x="2561425" y="480356"/>
              <a:chExt cx="6905216" cy="1504780"/>
            </a:xfrm>
          </p:grpSpPr>
          <p:sp>
            <p:nvSpPr>
              <p:cNvPr id="354" name="Shape 354"/>
              <p:cNvSpPr/>
              <p:nvPr/>
            </p:nvSpPr>
            <p:spPr>
              <a:xfrm>
                <a:off x="2561425" y="1032552"/>
                <a:ext cx="20868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index.html</a:t>
                </a:r>
                <a:endParaRPr sz="1100">
                  <a:latin typeface="Consolas"/>
                  <a:ea typeface="Consolas"/>
                  <a:cs typeface="Consolas"/>
                  <a:sym typeface="Consolas"/>
                </a:endParaRPr>
              </a:p>
            </p:txBody>
          </p:sp>
          <p:sp>
            <p:nvSpPr>
              <p:cNvPr id="355" name="Shape 355"/>
              <p:cNvSpPr/>
              <p:nvPr/>
            </p:nvSpPr>
            <p:spPr>
              <a:xfrm>
                <a:off x="5251132" y="1051980"/>
                <a:ext cx="19416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script.js</a:t>
                </a:r>
                <a:endParaRPr sz="1100">
                  <a:latin typeface="Consolas"/>
                  <a:ea typeface="Consolas"/>
                  <a:cs typeface="Consolas"/>
                  <a:sym typeface="Consolas"/>
                </a:endParaRPr>
              </a:p>
            </p:txBody>
          </p:sp>
          <p:sp>
            <p:nvSpPr>
              <p:cNvPr id="356" name="Shape 356"/>
              <p:cNvSpPr/>
              <p:nvPr/>
            </p:nvSpPr>
            <p:spPr>
              <a:xfrm>
                <a:off x="7795641" y="1006236"/>
                <a:ext cx="1671000" cy="9789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img.jpg</a:t>
                </a:r>
                <a:endParaRPr sz="1100">
                  <a:latin typeface="Consolas"/>
                  <a:ea typeface="Consolas"/>
                  <a:cs typeface="Consolas"/>
                  <a:sym typeface="Consolas"/>
                </a:endParaRPr>
              </a:p>
            </p:txBody>
          </p:sp>
          <p:sp>
            <p:nvSpPr>
              <p:cNvPr id="357" name="Shape 357"/>
              <p:cNvSpPr txBox="1"/>
              <p:nvPr/>
            </p:nvSpPr>
            <p:spPr>
              <a:xfrm>
                <a:off x="4847568" y="480356"/>
                <a:ext cx="2558100" cy="6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274E13"/>
                    </a:solidFill>
                  </a:rPr>
                  <a:t>Dependency Graph</a:t>
                </a:r>
                <a:endParaRPr sz="1000" b="1">
                  <a:solidFill>
                    <a:srgbClr val="274E13"/>
                  </a:solidFill>
                </a:endParaRPr>
              </a:p>
            </p:txBody>
          </p:sp>
        </p:grpSp>
        <p:cxnSp>
          <p:nvCxnSpPr>
            <p:cNvPr id="358" name="Shape 358"/>
            <p:cNvCxnSpPr>
              <a:stCxn id="354" idx="6"/>
              <a:endCxn id="355" idx="2"/>
            </p:cNvCxnSpPr>
            <p:nvPr/>
          </p:nvCxnSpPr>
          <p:spPr>
            <a:xfrm>
              <a:off x="5869564" y="655973"/>
              <a:ext cx="390600" cy="12600"/>
            </a:xfrm>
            <a:prstGeom prst="straightConnector1">
              <a:avLst/>
            </a:prstGeom>
            <a:noFill/>
            <a:ln w="19050" cap="flat" cmpd="sng">
              <a:solidFill>
                <a:schemeClr val="dk2"/>
              </a:solidFill>
              <a:prstDash val="solid"/>
              <a:round/>
              <a:headEnd type="none" w="med" len="med"/>
              <a:tailEnd type="triangle" w="med" len="med"/>
            </a:ln>
          </p:spPr>
        </p:cxnSp>
        <p:cxnSp>
          <p:nvCxnSpPr>
            <p:cNvPr id="359" name="Shape 359"/>
            <p:cNvCxnSpPr>
              <a:stCxn id="355" idx="6"/>
              <a:endCxn id="356" idx="2"/>
            </p:cNvCxnSpPr>
            <p:nvPr/>
          </p:nvCxnSpPr>
          <p:spPr>
            <a:xfrm>
              <a:off x="7518150" y="668561"/>
              <a:ext cx="390600" cy="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3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2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Push Only Load</a:t>
            </a:r>
            <a:endParaRPr/>
          </a:p>
        </p:txBody>
      </p:sp>
      <p:sp>
        <p:nvSpPr>
          <p:cNvPr id="365" name="Shape 3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12</a:t>
            </a:fld>
            <a:endParaRPr/>
          </a:p>
        </p:txBody>
      </p:sp>
      <p:pic>
        <p:nvPicPr>
          <p:cNvPr id="366" name="Shape 366"/>
          <p:cNvPicPr preferRelativeResize="0"/>
          <p:nvPr/>
        </p:nvPicPr>
        <p:blipFill rotWithShape="1">
          <a:blip r:embed="rId3">
            <a:alphaModFix/>
          </a:blip>
          <a:srcRect l="9625" t="12470" r="9350" b="26101"/>
          <a:stretch/>
        </p:blipFill>
        <p:spPr>
          <a:xfrm>
            <a:off x="927300" y="1533544"/>
            <a:ext cx="548700" cy="416006"/>
          </a:xfrm>
          <a:prstGeom prst="rect">
            <a:avLst/>
          </a:prstGeom>
          <a:noFill/>
          <a:ln>
            <a:noFill/>
          </a:ln>
        </p:spPr>
      </p:pic>
      <p:pic>
        <p:nvPicPr>
          <p:cNvPr id="367" name="Shape 367"/>
          <p:cNvPicPr preferRelativeResize="0"/>
          <p:nvPr/>
        </p:nvPicPr>
        <p:blipFill rotWithShape="1">
          <a:blip r:embed="rId4">
            <a:alphaModFix/>
          </a:blip>
          <a:srcRect l="28874" t="21464" r="29478" b="34899"/>
          <a:stretch/>
        </p:blipFill>
        <p:spPr>
          <a:xfrm>
            <a:off x="927300" y="2545306"/>
            <a:ext cx="548700" cy="574892"/>
          </a:xfrm>
          <a:prstGeom prst="rect">
            <a:avLst/>
          </a:prstGeom>
          <a:noFill/>
          <a:ln>
            <a:noFill/>
          </a:ln>
        </p:spPr>
      </p:pic>
      <p:pic>
        <p:nvPicPr>
          <p:cNvPr id="368" name="Shape 368"/>
          <p:cNvPicPr preferRelativeResize="0"/>
          <p:nvPr/>
        </p:nvPicPr>
        <p:blipFill rotWithShape="1">
          <a:blip r:embed="rId4">
            <a:alphaModFix/>
          </a:blip>
          <a:srcRect l="28874" t="21464" r="29478" b="34899"/>
          <a:stretch/>
        </p:blipFill>
        <p:spPr>
          <a:xfrm>
            <a:off x="927300" y="3715956"/>
            <a:ext cx="548700" cy="574893"/>
          </a:xfrm>
          <a:prstGeom prst="rect">
            <a:avLst/>
          </a:prstGeom>
          <a:noFill/>
          <a:ln>
            <a:noFill/>
          </a:ln>
        </p:spPr>
      </p:pic>
      <p:cxnSp>
        <p:nvCxnSpPr>
          <p:cNvPr id="369" name="Shape 369"/>
          <p:cNvCxnSpPr/>
          <p:nvPr/>
        </p:nvCxnSpPr>
        <p:spPr>
          <a:xfrm>
            <a:off x="1697175" y="17415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370" name="Shape 370"/>
          <p:cNvCxnSpPr/>
          <p:nvPr/>
        </p:nvCxnSpPr>
        <p:spPr>
          <a:xfrm>
            <a:off x="1697175" y="28327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371" name="Shape 371"/>
          <p:cNvCxnSpPr/>
          <p:nvPr/>
        </p:nvCxnSpPr>
        <p:spPr>
          <a:xfrm>
            <a:off x="1697175" y="4003397"/>
            <a:ext cx="6852600" cy="0"/>
          </a:xfrm>
          <a:prstGeom prst="straightConnector1">
            <a:avLst/>
          </a:prstGeom>
          <a:noFill/>
          <a:ln w="9525" cap="flat" cmpd="sng">
            <a:solidFill>
              <a:srgbClr val="999999"/>
            </a:solidFill>
            <a:prstDash val="solid"/>
            <a:round/>
            <a:headEnd type="none" w="med" len="med"/>
            <a:tailEnd type="none" w="med" len="med"/>
          </a:ln>
        </p:spPr>
      </p:cxnSp>
      <p:grpSp>
        <p:nvGrpSpPr>
          <p:cNvPr id="372" name="Shape 372"/>
          <p:cNvGrpSpPr/>
          <p:nvPr/>
        </p:nvGrpSpPr>
        <p:grpSpPr>
          <a:xfrm>
            <a:off x="1901950" y="1759200"/>
            <a:ext cx="875850" cy="1051200"/>
            <a:chOff x="1901950" y="1759200"/>
            <a:chExt cx="875850" cy="1051200"/>
          </a:xfrm>
        </p:grpSpPr>
        <p:cxnSp>
          <p:nvCxnSpPr>
            <p:cNvPr id="373" name="Shape 373"/>
            <p:cNvCxnSpPr/>
            <p:nvPr/>
          </p:nvCxnSpPr>
          <p:spPr>
            <a:xfrm>
              <a:off x="1901950" y="175920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374" name="Shape 374"/>
            <p:cNvSpPr txBox="1"/>
            <p:nvPr/>
          </p:nvSpPr>
          <p:spPr>
            <a:xfrm>
              <a:off x="2056600" y="1949550"/>
              <a:ext cx="7212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a.com</a:t>
              </a:r>
              <a:endParaRPr>
                <a:latin typeface="Consolas"/>
                <a:ea typeface="Consolas"/>
                <a:cs typeface="Consolas"/>
                <a:sym typeface="Consolas"/>
              </a:endParaRPr>
            </a:p>
          </p:txBody>
        </p:sp>
      </p:grpSp>
      <p:grpSp>
        <p:nvGrpSpPr>
          <p:cNvPr id="375" name="Shape 375"/>
          <p:cNvGrpSpPr/>
          <p:nvPr/>
        </p:nvGrpSpPr>
        <p:grpSpPr>
          <a:xfrm>
            <a:off x="2739500" y="1741625"/>
            <a:ext cx="668600" cy="1090500"/>
            <a:chOff x="2510900" y="1741625"/>
            <a:chExt cx="668600" cy="1090500"/>
          </a:xfrm>
        </p:grpSpPr>
        <p:cxnSp>
          <p:nvCxnSpPr>
            <p:cNvPr id="376" name="Shape 376"/>
            <p:cNvCxnSpPr/>
            <p:nvPr/>
          </p:nvCxnSpPr>
          <p:spPr>
            <a:xfrm rot="10800000" flipH="1">
              <a:off x="2510900" y="1741625"/>
              <a:ext cx="234300" cy="1090500"/>
            </a:xfrm>
            <a:prstGeom prst="straightConnector1">
              <a:avLst/>
            </a:prstGeom>
            <a:noFill/>
            <a:ln w="19050" cap="flat" cmpd="sng">
              <a:solidFill>
                <a:srgbClr val="3D85C6"/>
              </a:solidFill>
              <a:prstDash val="solid"/>
              <a:round/>
              <a:headEnd type="none" w="med" len="med"/>
              <a:tailEnd type="triangle" w="med" len="med"/>
            </a:ln>
          </p:spPr>
        </p:cxnSp>
        <p:sp>
          <p:nvSpPr>
            <p:cNvPr id="377" name="Shape 377"/>
            <p:cNvSpPr txBox="1"/>
            <p:nvPr/>
          </p:nvSpPr>
          <p:spPr>
            <a:xfrm>
              <a:off x="2532400" y="2144350"/>
              <a:ext cx="6471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HTML</a:t>
              </a:r>
              <a:endParaRPr>
                <a:latin typeface="Consolas"/>
                <a:ea typeface="Consolas"/>
                <a:cs typeface="Consolas"/>
                <a:sym typeface="Consolas"/>
              </a:endParaRPr>
            </a:p>
          </p:txBody>
        </p:sp>
      </p:grpSp>
      <p:grpSp>
        <p:nvGrpSpPr>
          <p:cNvPr id="378" name="Shape 378"/>
          <p:cNvGrpSpPr/>
          <p:nvPr/>
        </p:nvGrpSpPr>
        <p:grpSpPr>
          <a:xfrm>
            <a:off x="2973800" y="1455875"/>
            <a:ext cx="1836600" cy="293675"/>
            <a:chOff x="2745200" y="1455875"/>
            <a:chExt cx="1836600" cy="293675"/>
          </a:xfrm>
        </p:grpSpPr>
        <p:cxnSp>
          <p:nvCxnSpPr>
            <p:cNvPr id="379" name="Shape 379"/>
            <p:cNvCxnSpPr/>
            <p:nvPr/>
          </p:nvCxnSpPr>
          <p:spPr>
            <a:xfrm>
              <a:off x="2745200" y="1749550"/>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380" name="Shape 380"/>
            <p:cNvSpPr txBox="1"/>
            <p:nvPr/>
          </p:nvSpPr>
          <p:spPr>
            <a:xfrm>
              <a:off x="3053900" y="1455875"/>
              <a:ext cx="12192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Parse HTML</a:t>
              </a:r>
              <a:endParaRPr>
                <a:latin typeface="Consolas"/>
                <a:ea typeface="Consolas"/>
                <a:cs typeface="Consolas"/>
                <a:sym typeface="Consolas"/>
              </a:endParaRPr>
            </a:p>
          </p:txBody>
        </p:sp>
      </p:grpSp>
      <p:grpSp>
        <p:nvGrpSpPr>
          <p:cNvPr id="381" name="Shape 381"/>
          <p:cNvGrpSpPr/>
          <p:nvPr/>
        </p:nvGrpSpPr>
        <p:grpSpPr>
          <a:xfrm>
            <a:off x="4698200" y="1447650"/>
            <a:ext cx="1944900" cy="289925"/>
            <a:chOff x="4926800" y="1447650"/>
            <a:chExt cx="1944900" cy="289925"/>
          </a:xfrm>
        </p:grpSpPr>
        <p:cxnSp>
          <p:nvCxnSpPr>
            <p:cNvPr id="382" name="Shape 382"/>
            <p:cNvCxnSpPr/>
            <p:nvPr/>
          </p:nvCxnSpPr>
          <p:spPr>
            <a:xfrm>
              <a:off x="5035025" y="1737575"/>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383" name="Shape 383"/>
            <p:cNvSpPr txBox="1"/>
            <p:nvPr/>
          </p:nvSpPr>
          <p:spPr>
            <a:xfrm>
              <a:off x="4926800" y="1447650"/>
              <a:ext cx="19449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Execute script.js</a:t>
              </a:r>
              <a:endParaRPr>
                <a:latin typeface="Consolas"/>
                <a:ea typeface="Consolas"/>
                <a:cs typeface="Consolas"/>
                <a:sym typeface="Consolas"/>
              </a:endParaRPr>
            </a:p>
          </p:txBody>
        </p:sp>
      </p:grpSp>
      <p:grpSp>
        <p:nvGrpSpPr>
          <p:cNvPr id="384" name="Shape 384"/>
          <p:cNvGrpSpPr/>
          <p:nvPr/>
        </p:nvGrpSpPr>
        <p:grpSpPr>
          <a:xfrm>
            <a:off x="5793300" y="1749550"/>
            <a:ext cx="1203650" cy="2220900"/>
            <a:chOff x="6174300" y="1749550"/>
            <a:chExt cx="1203650" cy="2220900"/>
          </a:xfrm>
        </p:grpSpPr>
        <p:cxnSp>
          <p:nvCxnSpPr>
            <p:cNvPr id="385" name="Shape 385"/>
            <p:cNvCxnSpPr/>
            <p:nvPr/>
          </p:nvCxnSpPr>
          <p:spPr>
            <a:xfrm>
              <a:off x="6174300" y="1749550"/>
              <a:ext cx="595200" cy="2220900"/>
            </a:xfrm>
            <a:prstGeom prst="straightConnector1">
              <a:avLst/>
            </a:prstGeom>
            <a:noFill/>
            <a:ln w="19050" cap="flat" cmpd="sng">
              <a:solidFill>
                <a:srgbClr val="3D85C6"/>
              </a:solidFill>
              <a:prstDash val="dash"/>
              <a:round/>
              <a:headEnd type="none" w="med" len="med"/>
              <a:tailEnd type="triangle" w="med" len="med"/>
            </a:ln>
          </p:spPr>
        </p:cxnSp>
        <p:sp>
          <p:nvSpPr>
            <p:cNvPr id="386" name="Shape 386"/>
            <p:cNvSpPr txBox="1"/>
            <p:nvPr/>
          </p:nvSpPr>
          <p:spPr>
            <a:xfrm>
              <a:off x="6429350" y="2338200"/>
              <a:ext cx="9486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img.jpg</a:t>
              </a:r>
              <a:endParaRPr>
                <a:latin typeface="Consolas"/>
                <a:ea typeface="Consolas"/>
                <a:cs typeface="Consolas"/>
                <a:sym typeface="Consolas"/>
              </a:endParaRPr>
            </a:p>
          </p:txBody>
        </p:sp>
      </p:grpSp>
      <p:grpSp>
        <p:nvGrpSpPr>
          <p:cNvPr id="387" name="Shape 387"/>
          <p:cNvGrpSpPr/>
          <p:nvPr/>
        </p:nvGrpSpPr>
        <p:grpSpPr>
          <a:xfrm>
            <a:off x="6738300" y="1748575"/>
            <a:ext cx="948650" cy="2233800"/>
            <a:chOff x="6966900" y="1748575"/>
            <a:chExt cx="948650" cy="2233800"/>
          </a:xfrm>
        </p:grpSpPr>
        <p:cxnSp>
          <p:nvCxnSpPr>
            <p:cNvPr id="388" name="Shape 388"/>
            <p:cNvCxnSpPr/>
            <p:nvPr/>
          </p:nvCxnSpPr>
          <p:spPr>
            <a:xfrm rot="10800000" flipH="1">
              <a:off x="6966900" y="1748575"/>
              <a:ext cx="598500" cy="2233800"/>
            </a:xfrm>
            <a:prstGeom prst="straightConnector1">
              <a:avLst/>
            </a:prstGeom>
            <a:noFill/>
            <a:ln w="19050" cap="flat" cmpd="sng">
              <a:solidFill>
                <a:srgbClr val="3D85C6"/>
              </a:solidFill>
              <a:prstDash val="solid"/>
              <a:round/>
              <a:headEnd type="none" w="med" len="med"/>
              <a:tailEnd type="triangle" w="med" len="med"/>
            </a:ln>
          </p:spPr>
        </p:cxnSp>
        <p:sp>
          <p:nvSpPr>
            <p:cNvPr id="389" name="Shape 389"/>
            <p:cNvSpPr txBox="1"/>
            <p:nvPr/>
          </p:nvSpPr>
          <p:spPr>
            <a:xfrm>
              <a:off x="6998150" y="2900350"/>
              <a:ext cx="9174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img.jpg</a:t>
              </a:r>
              <a:endParaRPr>
                <a:latin typeface="Consolas"/>
                <a:ea typeface="Consolas"/>
                <a:cs typeface="Consolas"/>
                <a:sym typeface="Consolas"/>
              </a:endParaRPr>
            </a:p>
          </p:txBody>
        </p:sp>
      </p:grpSp>
      <p:sp>
        <p:nvSpPr>
          <p:cNvPr id="390" name="Shape 390"/>
          <p:cNvSpPr txBox="1"/>
          <p:nvPr/>
        </p:nvSpPr>
        <p:spPr>
          <a:xfrm>
            <a:off x="105225" y="160362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Client</a:t>
            </a:r>
            <a:endParaRPr sz="1300" b="1">
              <a:latin typeface="Proxima Nova"/>
              <a:ea typeface="Proxima Nova"/>
              <a:cs typeface="Proxima Nova"/>
              <a:sym typeface="Proxima Nova"/>
            </a:endParaRPr>
          </a:p>
        </p:txBody>
      </p:sp>
      <p:sp>
        <p:nvSpPr>
          <p:cNvPr id="391" name="Shape 391"/>
          <p:cNvSpPr txBox="1"/>
          <p:nvPr/>
        </p:nvSpPr>
        <p:spPr>
          <a:xfrm>
            <a:off x="105225" y="2736538"/>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a.com</a:t>
            </a:r>
            <a:endParaRPr sz="1300" b="1">
              <a:latin typeface="Proxima Nova"/>
              <a:ea typeface="Proxima Nova"/>
              <a:cs typeface="Proxima Nova"/>
              <a:sym typeface="Proxima Nova"/>
            </a:endParaRPr>
          </a:p>
        </p:txBody>
      </p:sp>
      <p:sp>
        <p:nvSpPr>
          <p:cNvPr id="392" name="Shape 392"/>
          <p:cNvSpPr txBox="1"/>
          <p:nvPr/>
        </p:nvSpPr>
        <p:spPr>
          <a:xfrm>
            <a:off x="105225" y="386947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b.com</a:t>
            </a:r>
            <a:endParaRPr sz="1300" b="1">
              <a:latin typeface="Proxima Nova"/>
              <a:ea typeface="Proxima Nova"/>
              <a:cs typeface="Proxima Nova"/>
              <a:sym typeface="Proxima Nova"/>
            </a:endParaRPr>
          </a:p>
        </p:txBody>
      </p:sp>
      <p:grpSp>
        <p:nvGrpSpPr>
          <p:cNvPr id="393" name="Shape 393"/>
          <p:cNvGrpSpPr/>
          <p:nvPr/>
        </p:nvGrpSpPr>
        <p:grpSpPr>
          <a:xfrm>
            <a:off x="7794000" y="1203838"/>
            <a:ext cx="820500" cy="3280513"/>
            <a:chOff x="7413000" y="1203838"/>
            <a:chExt cx="820500" cy="3280513"/>
          </a:xfrm>
        </p:grpSpPr>
        <p:cxnSp>
          <p:nvCxnSpPr>
            <p:cNvPr id="394" name="Shape 394"/>
            <p:cNvCxnSpPr/>
            <p:nvPr/>
          </p:nvCxnSpPr>
          <p:spPr>
            <a:xfrm>
              <a:off x="7413000" y="1313350"/>
              <a:ext cx="0" cy="3171000"/>
            </a:xfrm>
            <a:prstGeom prst="straightConnector1">
              <a:avLst/>
            </a:prstGeom>
            <a:noFill/>
            <a:ln w="19050" cap="flat" cmpd="sng">
              <a:solidFill>
                <a:srgbClr val="CC0000"/>
              </a:solidFill>
              <a:prstDash val="dash"/>
              <a:round/>
              <a:headEnd type="none" w="med" len="med"/>
              <a:tailEnd type="none" w="med" len="med"/>
            </a:ln>
          </p:spPr>
        </p:cxnSp>
        <p:sp>
          <p:nvSpPr>
            <p:cNvPr id="395" name="Shape 395"/>
            <p:cNvSpPr txBox="1"/>
            <p:nvPr/>
          </p:nvSpPr>
          <p:spPr>
            <a:xfrm>
              <a:off x="7413000" y="1203838"/>
              <a:ext cx="8205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Onload</a:t>
              </a:r>
              <a:endParaRPr>
                <a:latin typeface="Consolas"/>
                <a:ea typeface="Consolas"/>
                <a:cs typeface="Consolas"/>
                <a:sym typeface="Consolas"/>
              </a:endParaRPr>
            </a:p>
          </p:txBody>
        </p:sp>
      </p:grpSp>
      <p:grpSp>
        <p:nvGrpSpPr>
          <p:cNvPr id="396" name="Shape 396"/>
          <p:cNvGrpSpPr/>
          <p:nvPr/>
        </p:nvGrpSpPr>
        <p:grpSpPr>
          <a:xfrm>
            <a:off x="2791700" y="1741475"/>
            <a:ext cx="1738200" cy="1093500"/>
            <a:chOff x="2486900" y="1741475"/>
            <a:chExt cx="1738200" cy="1093500"/>
          </a:xfrm>
        </p:grpSpPr>
        <p:cxnSp>
          <p:nvCxnSpPr>
            <p:cNvPr id="397" name="Shape 397"/>
            <p:cNvCxnSpPr>
              <a:endCxn id="380" idx="2"/>
            </p:cNvCxnSpPr>
            <p:nvPr/>
          </p:nvCxnSpPr>
          <p:spPr>
            <a:xfrm rot="10800000" flipH="1">
              <a:off x="2486900" y="1741475"/>
              <a:ext cx="1100400" cy="1093500"/>
            </a:xfrm>
            <a:prstGeom prst="straightConnector1">
              <a:avLst/>
            </a:prstGeom>
            <a:noFill/>
            <a:ln w="19050" cap="flat" cmpd="sng">
              <a:solidFill>
                <a:srgbClr val="741B47"/>
              </a:solidFill>
              <a:prstDash val="solid"/>
              <a:round/>
              <a:headEnd type="none" w="med" len="med"/>
              <a:tailEnd type="triangle" w="med" len="med"/>
            </a:ln>
          </p:spPr>
        </p:cxnSp>
        <p:sp>
          <p:nvSpPr>
            <p:cNvPr id="398" name="Shape 398"/>
            <p:cNvSpPr txBox="1"/>
            <p:nvPr/>
          </p:nvSpPr>
          <p:spPr>
            <a:xfrm>
              <a:off x="3124700" y="2142725"/>
              <a:ext cx="1100400" cy="285600"/>
            </a:xfrm>
            <a:prstGeom prst="rect">
              <a:avLst/>
            </a:prstGeom>
            <a:solidFill>
              <a:srgbClr val="EAD1DC"/>
            </a:solidFill>
            <a:ln w="952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script.js</a:t>
              </a:r>
              <a:endParaRPr>
                <a:latin typeface="Consolas"/>
                <a:ea typeface="Consolas"/>
                <a:cs typeface="Consolas"/>
                <a:sym typeface="Consolas"/>
              </a:endParaRPr>
            </a:p>
          </p:txBody>
        </p:sp>
      </p:grpSp>
      <p:grpSp>
        <p:nvGrpSpPr>
          <p:cNvPr id="399" name="Shape 399"/>
          <p:cNvGrpSpPr/>
          <p:nvPr/>
        </p:nvGrpSpPr>
        <p:grpSpPr>
          <a:xfrm>
            <a:off x="4517526" y="10733"/>
            <a:ext cx="4473889" cy="974947"/>
            <a:chOff x="4517526" y="10733"/>
            <a:chExt cx="4473889" cy="974947"/>
          </a:xfrm>
        </p:grpSpPr>
        <p:grpSp>
          <p:nvGrpSpPr>
            <p:cNvPr id="400" name="Shape 400"/>
            <p:cNvGrpSpPr/>
            <p:nvPr/>
          </p:nvGrpSpPr>
          <p:grpSpPr>
            <a:xfrm>
              <a:off x="4517526" y="10733"/>
              <a:ext cx="4473889" cy="974947"/>
              <a:chOff x="2561425" y="480356"/>
              <a:chExt cx="6905216" cy="1504780"/>
            </a:xfrm>
          </p:grpSpPr>
          <p:sp>
            <p:nvSpPr>
              <p:cNvPr id="401" name="Shape 401"/>
              <p:cNvSpPr/>
              <p:nvPr/>
            </p:nvSpPr>
            <p:spPr>
              <a:xfrm>
                <a:off x="2561425" y="1032552"/>
                <a:ext cx="20868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index.html</a:t>
                </a:r>
                <a:endParaRPr sz="1100">
                  <a:latin typeface="Consolas"/>
                  <a:ea typeface="Consolas"/>
                  <a:cs typeface="Consolas"/>
                  <a:sym typeface="Consolas"/>
                </a:endParaRPr>
              </a:p>
            </p:txBody>
          </p:sp>
          <p:sp>
            <p:nvSpPr>
              <p:cNvPr id="402" name="Shape 402"/>
              <p:cNvSpPr/>
              <p:nvPr/>
            </p:nvSpPr>
            <p:spPr>
              <a:xfrm>
                <a:off x="5251132" y="1051980"/>
                <a:ext cx="19416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script.js</a:t>
                </a:r>
                <a:endParaRPr sz="1100">
                  <a:latin typeface="Consolas"/>
                  <a:ea typeface="Consolas"/>
                  <a:cs typeface="Consolas"/>
                  <a:sym typeface="Consolas"/>
                </a:endParaRPr>
              </a:p>
            </p:txBody>
          </p:sp>
          <p:sp>
            <p:nvSpPr>
              <p:cNvPr id="403" name="Shape 403"/>
              <p:cNvSpPr/>
              <p:nvPr/>
            </p:nvSpPr>
            <p:spPr>
              <a:xfrm>
                <a:off x="7795641" y="1006236"/>
                <a:ext cx="1671000" cy="9789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img.jpg</a:t>
                </a:r>
                <a:endParaRPr sz="1100">
                  <a:latin typeface="Consolas"/>
                  <a:ea typeface="Consolas"/>
                  <a:cs typeface="Consolas"/>
                  <a:sym typeface="Consolas"/>
                </a:endParaRPr>
              </a:p>
            </p:txBody>
          </p:sp>
          <p:sp>
            <p:nvSpPr>
              <p:cNvPr id="404" name="Shape 404"/>
              <p:cNvSpPr txBox="1"/>
              <p:nvPr/>
            </p:nvSpPr>
            <p:spPr>
              <a:xfrm>
                <a:off x="4847568" y="480356"/>
                <a:ext cx="2558100" cy="6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274E13"/>
                    </a:solidFill>
                  </a:rPr>
                  <a:t>Dependency Graph</a:t>
                </a:r>
                <a:endParaRPr sz="1000" b="1">
                  <a:solidFill>
                    <a:srgbClr val="274E13"/>
                  </a:solidFill>
                </a:endParaRPr>
              </a:p>
            </p:txBody>
          </p:sp>
        </p:grpSp>
        <p:cxnSp>
          <p:nvCxnSpPr>
            <p:cNvPr id="405" name="Shape 405"/>
            <p:cNvCxnSpPr>
              <a:stCxn id="401" idx="6"/>
              <a:endCxn id="402" idx="2"/>
            </p:cNvCxnSpPr>
            <p:nvPr/>
          </p:nvCxnSpPr>
          <p:spPr>
            <a:xfrm>
              <a:off x="5869564" y="655973"/>
              <a:ext cx="390600" cy="12600"/>
            </a:xfrm>
            <a:prstGeom prst="straightConnector1">
              <a:avLst/>
            </a:prstGeom>
            <a:noFill/>
            <a:ln w="19050" cap="flat" cmpd="sng">
              <a:solidFill>
                <a:schemeClr val="dk2"/>
              </a:solidFill>
              <a:prstDash val="solid"/>
              <a:round/>
              <a:headEnd type="none" w="med" len="med"/>
              <a:tailEnd type="triangle" w="med" len="med"/>
            </a:ln>
          </p:spPr>
        </p:cxnSp>
        <p:cxnSp>
          <p:nvCxnSpPr>
            <p:cNvPr id="406" name="Shape 406"/>
            <p:cNvCxnSpPr>
              <a:stCxn id="402" idx="6"/>
              <a:endCxn id="403" idx="2"/>
            </p:cNvCxnSpPr>
            <p:nvPr/>
          </p:nvCxnSpPr>
          <p:spPr>
            <a:xfrm>
              <a:off x="7518150" y="668561"/>
              <a:ext cx="390600" cy="0"/>
            </a:xfrm>
            <a:prstGeom prst="straightConnector1">
              <a:avLst/>
            </a:prstGeom>
            <a:noFill/>
            <a:ln w="19050" cap="flat" cmpd="sng">
              <a:solidFill>
                <a:schemeClr val="dk2"/>
              </a:solidFill>
              <a:prstDash val="solid"/>
              <a:round/>
              <a:headEnd type="none" w="med" len="med"/>
              <a:tailEnd type="triangle" w="med" len="med"/>
            </a:ln>
          </p:spPr>
        </p:cxnSp>
      </p:grpSp>
      <p:cxnSp>
        <p:nvCxnSpPr>
          <p:cNvPr id="407" name="Shape 407"/>
          <p:cNvCxnSpPr/>
          <p:nvPr/>
        </p:nvCxnSpPr>
        <p:spPr>
          <a:xfrm>
            <a:off x="7344475" y="1318575"/>
            <a:ext cx="0" cy="3142200"/>
          </a:xfrm>
          <a:prstGeom prst="straightConnector1">
            <a:avLst/>
          </a:prstGeom>
          <a:noFill/>
          <a:ln w="19050" cap="flat" cmpd="sng">
            <a:solidFill>
              <a:srgbClr val="E69138"/>
            </a:solidFill>
            <a:prstDash val="dash"/>
            <a:round/>
            <a:headEnd type="none" w="med" len="med"/>
            <a:tailEnd type="none" w="med" len="med"/>
          </a:ln>
        </p:spPr>
      </p:cxnSp>
      <p:sp>
        <p:nvSpPr>
          <p:cNvPr id="408" name="Shape 408"/>
          <p:cNvSpPr/>
          <p:nvPr/>
        </p:nvSpPr>
        <p:spPr>
          <a:xfrm>
            <a:off x="5713625" y="2256425"/>
            <a:ext cx="2081700" cy="1375800"/>
          </a:xfrm>
          <a:prstGeom prst="ellipse">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grpSp>
        <p:nvGrpSpPr>
          <p:cNvPr id="413" name="Shape 413"/>
          <p:cNvGrpSpPr/>
          <p:nvPr/>
        </p:nvGrpSpPr>
        <p:grpSpPr>
          <a:xfrm>
            <a:off x="3158450" y="1766025"/>
            <a:ext cx="1253100" cy="2220900"/>
            <a:chOff x="6174300" y="1749550"/>
            <a:chExt cx="1253100" cy="2220900"/>
          </a:xfrm>
        </p:grpSpPr>
        <p:cxnSp>
          <p:nvCxnSpPr>
            <p:cNvPr id="414" name="Shape 414"/>
            <p:cNvCxnSpPr/>
            <p:nvPr/>
          </p:nvCxnSpPr>
          <p:spPr>
            <a:xfrm>
              <a:off x="6174300" y="1749550"/>
              <a:ext cx="595200" cy="2220900"/>
            </a:xfrm>
            <a:prstGeom prst="straightConnector1">
              <a:avLst/>
            </a:prstGeom>
            <a:noFill/>
            <a:ln w="19050" cap="flat" cmpd="sng">
              <a:solidFill>
                <a:srgbClr val="3D85C6"/>
              </a:solidFill>
              <a:prstDash val="dash"/>
              <a:round/>
              <a:headEnd type="none" w="med" len="med"/>
              <a:tailEnd type="triangle" w="med" len="med"/>
            </a:ln>
          </p:spPr>
        </p:cxnSp>
        <p:sp>
          <p:nvSpPr>
            <p:cNvPr id="415" name="Shape 415"/>
            <p:cNvSpPr txBox="1"/>
            <p:nvPr/>
          </p:nvSpPr>
          <p:spPr>
            <a:xfrm>
              <a:off x="6606900" y="2885650"/>
              <a:ext cx="8205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300">
                  <a:latin typeface="Consolas"/>
                  <a:ea typeface="Consolas"/>
                  <a:cs typeface="Consolas"/>
                  <a:sym typeface="Consolas"/>
                </a:rPr>
                <a:t>GET img.jpg</a:t>
              </a:r>
              <a:endParaRPr sz="1300">
                <a:latin typeface="Consolas"/>
                <a:ea typeface="Consolas"/>
                <a:cs typeface="Consolas"/>
                <a:sym typeface="Consolas"/>
              </a:endParaRPr>
            </a:p>
          </p:txBody>
        </p:sp>
      </p:grpSp>
      <p:cxnSp>
        <p:nvCxnSpPr>
          <p:cNvPr id="416" name="Shape 416"/>
          <p:cNvCxnSpPr>
            <a:endCxn id="417" idx="2"/>
          </p:cNvCxnSpPr>
          <p:nvPr/>
        </p:nvCxnSpPr>
        <p:spPr>
          <a:xfrm rot="10800000" flipH="1">
            <a:off x="2791700" y="1741475"/>
            <a:ext cx="1100400" cy="1093500"/>
          </a:xfrm>
          <a:prstGeom prst="straightConnector1">
            <a:avLst/>
          </a:prstGeom>
          <a:noFill/>
          <a:ln w="19050" cap="flat" cmpd="sng">
            <a:solidFill>
              <a:srgbClr val="D5A6BD"/>
            </a:solidFill>
            <a:prstDash val="solid"/>
            <a:round/>
            <a:headEnd type="none" w="med" len="med"/>
            <a:tailEnd type="triangle" w="med" len="med"/>
          </a:ln>
        </p:spPr>
      </p:cxnSp>
      <p:sp>
        <p:nvSpPr>
          <p:cNvPr id="418" name="Shape 4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Dependency Hints</a:t>
            </a:r>
            <a:endParaRPr/>
          </a:p>
        </p:txBody>
      </p:sp>
      <p:sp>
        <p:nvSpPr>
          <p:cNvPr id="419" name="Shape 4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13</a:t>
            </a:fld>
            <a:endParaRPr/>
          </a:p>
        </p:txBody>
      </p:sp>
      <p:pic>
        <p:nvPicPr>
          <p:cNvPr id="420" name="Shape 420"/>
          <p:cNvPicPr preferRelativeResize="0"/>
          <p:nvPr/>
        </p:nvPicPr>
        <p:blipFill rotWithShape="1">
          <a:blip r:embed="rId3">
            <a:alphaModFix/>
          </a:blip>
          <a:srcRect l="9625" t="12470" r="9350" b="26101"/>
          <a:stretch/>
        </p:blipFill>
        <p:spPr>
          <a:xfrm>
            <a:off x="927300" y="1533544"/>
            <a:ext cx="548700" cy="416006"/>
          </a:xfrm>
          <a:prstGeom prst="rect">
            <a:avLst/>
          </a:prstGeom>
          <a:noFill/>
          <a:ln>
            <a:noFill/>
          </a:ln>
        </p:spPr>
      </p:pic>
      <p:pic>
        <p:nvPicPr>
          <p:cNvPr id="421" name="Shape 421"/>
          <p:cNvPicPr preferRelativeResize="0"/>
          <p:nvPr/>
        </p:nvPicPr>
        <p:blipFill rotWithShape="1">
          <a:blip r:embed="rId4">
            <a:alphaModFix/>
          </a:blip>
          <a:srcRect l="28874" t="21464" r="29478" b="34899"/>
          <a:stretch/>
        </p:blipFill>
        <p:spPr>
          <a:xfrm>
            <a:off x="927300" y="2545306"/>
            <a:ext cx="548700" cy="574892"/>
          </a:xfrm>
          <a:prstGeom prst="rect">
            <a:avLst/>
          </a:prstGeom>
          <a:noFill/>
          <a:ln>
            <a:noFill/>
          </a:ln>
        </p:spPr>
      </p:pic>
      <p:pic>
        <p:nvPicPr>
          <p:cNvPr id="422" name="Shape 422"/>
          <p:cNvPicPr preferRelativeResize="0"/>
          <p:nvPr/>
        </p:nvPicPr>
        <p:blipFill rotWithShape="1">
          <a:blip r:embed="rId4">
            <a:alphaModFix/>
          </a:blip>
          <a:srcRect l="28874" t="21464" r="29478" b="34899"/>
          <a:stretch/>
        </p:blipFill>
        <p:spPr>
          <a:xfrm>
            <a:off x="927300" y="3715956"/>
            <a:ext cx="548700" cy="574893"/>
          </a:xfrm>
          <a:prstGeom prst="rect">
            <a:avLst/>
          </a:prstGeom>
          <a:noFill/>
          <a:ln>
            <a:noFill/>
          </a:ln>
        </p:spPr>
      </p:pic>
      <p:cxnSp>
        <p:nvCxnSpPr>
          <p:cNvPr id="423" name="Shape 423"/>
          <p:cNvCxnSpPr/>
          <p:nvPr/>
        </p:nvCxnSpPr>
        <p:spPr>
          <a:xfrm>
            <a:off x="1697175" y="17415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424" name="Shape 424"/>
          <p:cNvCxnSpPr/>
          <p:nvPr/>
        </p:nvCxnSpPr>
        <p:spPr>
          <a:xfrm>
            <a:off x="1697175" y="28327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425" name="Shape 425"/>
          <p:cNvCxnSpPr/>
          <p:nvPr/>
        </p:nvCxnSpPr>
        <p:spPr>
          <a:xfrm>
            <a:off x="1697175" y="4003397"/>
            <a:ext cx="6852600" cy="0"/>
          </a:xfrm>
          <a:prstGeom prst="straightConnector1">
            <a:avLst/>
          </a:prstGeom>
          <a:noFill/>
          <a:ln w="9525" cap="flat" cmpd="sng">
            <a:solidFill>
              <a:srgbClr val="999999"/>
            </a:solidFill>
            <a:prstDash val="solid"/>
            <a:round/>
            <a:headEnd type="none" w="med" len="med"/>
            <a:tailEnd type="none" w="med" len="med"/>
          </a:ln>
        </p:spPr>
      </p:cxnSp>
      <p:grpSp>
        <p:nvGrpSpPr>
          <p:cNvPr id="426" name="Shape 426"/>
          <p:cNvGrpSpPr/>
          <p:nvPr/>
        </p:nvGrpSpPr>
        <p:grpSpPr>
          <a:xfrm>
            <a:off x="1901950" y="1759200"/>
            <a:ext cx="875850" cy="1051200"/>
            <a:chOff x="1901950" y="1759200"/>
            <a:chExt cx="875850" cy="1051200"/>
          </a:xfrm>
        </p:grpSpPr>
        <p:cxnSp>
          <p:nvCxnSpPr>
            <p:cNvPr id="427" name="Shape 427"/>
            <p:cNvCxnSpPr/>
            <p:nvPr/>
          </p:nvCxnSpPr>
          <p:spPr>
            <a:xfrm>
              <a:off x="1901950" y="175920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428" name="Shape 428"/>
            <p:cNvSpPr txBox="1"/>
            <p:nvPr/>
          </p:nvSpPr>
          <p:spPr>
            <a:xfrm>
              <a:off x="2056600" y="1949550"/>
              <a:ext cx="7212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300">
                  <a:latin typeface="Consolas"/>
                  <a:ea typeface="Consolas"/>
                  <a:cs typeface="Consolas"/>
                  <a:sym typeface="Consolas"/>
                </a:rPr>
                <a:t>GET a.com</a:t>
              </a:r>
              <a:endParaRPr sz="1300">
                <a:latin typeface="Consolas"/>
                <a:ea typeface="Consolas"/>
                <a:cs typeface="Consolas"/>
                <a:sym typeface="Consolas"/>
              </a:endParaRPr>
            </a:p>
          </p:txBody>
        </p:sp>
      </p:grpSp>
      <p:grpSp>
        <p:nvGrpSpPr>
          <p:cNvPr id="429" name="Shape 429"/>
          <p:cNvGrpSpPr/>
          <p:nvPr/>
        </p:nvGrpSpPr>
        <p:grpSpPr>
          <a:xfrm>
            <a:off x="2684800" y="1741625"/>
            <a:ext cx="1396800" cy="1090500"/>
            <a:chOff x="2456200" y="1741625"/>
            <a:chExt cx="1396800" cy="1090500"/>
          </a:xfrm>
        </p:grpSpPr>
        <p:cxnSp>
          <p:nvCxnSpPr>
            <p:cNvPr id="430" name="Shape 430"/>
            <p:cNvCxnSpPr/>
            <p:nvPr/>
          </p:nvCxnSpPr>
          <p:spPr>
            <a:xfrm rot="10800000" flipH="1">
              <a:off x="2510900" y="1741625"/>
              <a:ext cx="234300" cy="1090500"/>
            </a:xfrm>
            <a:prstGeom prst="straightConnector1">
              <a:avLst/>
            </a:prstGeom>
            <a:noFill/>
            <a:ln w="19050" cap="flat" cmpd="sng">
              <a:solidFill>
                <a:srgbClr val="3D85C6"/>
              </a:solidFill>
              <a:prstDash val="solid"/>
              <a:round/>
              <a:headEnd type="none" w="med" len="med"/>
              <a:tailEnd type="triangle" w="med" len="med"/>
            </a:ln>
          </p:spPr>
        </p:cxnSp>
        <p:sp>
          <p:nvSpPr>
            <p:cNvPr id="431" name="Shape 431"/>
            <p:cNvSpPr txBox="1"/>
            <p:nvPr/>
          </p:nvSpPr>
          <p:spPr>
            <a:xfrm>
              <a:off x="2456200" y="2046800"/>
              <a:ext cx="1396800" cy="5022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300">
                  <a:latin typeface="Consolas"/>
                  <a:ea typeface="Consolas"/>
                  <a:cs typeface="Consolas"/>
                  <a:sym typeface="Consolas"/>
                </a:rPr>
                <a:t>HTML &amp;</a:t>
              </a:r>
              <a:endParaRPr sz="1300">
                <a:latin typeface="Consolas"/>
                <a:ea typeface="Consolas"/>
                <a:cs typeface="Consolas"/>
                <a:sym typeface="Consolas"/>
              </a:endParaRPr>
            </a:p>
            <a:p>
              <a:pPr marL="0" lvl="0" indent="0" rtl="0">
                <a:spcBef>
                  <a:spcPts val="0"/>
                </a:spcBef>
                <a:spcAft>
                  <a:spcPts val="0"/>
                </a:spcAft>
                <a:buNone/>
              </a:pPr>
              <a:r>
                <a:rPr lang="en" sz="1300" i="1">
                  <a:latin typeface="Consolas"/>
                  <a:ea typeface="Consolas"/>
                  <a:cs typeface="Consolas"/>
                  <a:sym typeface="Consolas"/>
                </a:rPr>
                <a:t>b.com/img.jpg</a:t>
              </a:r>
              <a:endParaRPr sz="1300" i="1">
                <a:latin typeface="Consolas"/>
                <a:ea typeface="Consolas"/>
                <a:cs typeface="Consolas"/>
                <a:sym typeface="Consolas"/>
              </a:endParaRPr>
            </a:p>
          </p:txBody>
        </p:sp>
      </p:grpSp>
      <p:grpSp>
        <p:nvGrpSpPr>
          <p:cNvPr id="432" name="Shape 432"/>
          <p:cNvGrpSpPr/>
          <p:nvPr/>
        </p:nvGrpSpPr>
        <p:grpSpPr>
          <a:xfrm>
            <a:off x="2973800" y="1455875"/>
            <a:ext cx="1836600" cy="293675"/>
            <a:chOff x="2745200" y="1455875"/>
            <a:chExt cx="1836600" cy="293675"/>
          </a:xfrm>
        </p:grpSpPr>
        <p:cxnSp>
          <p:nvCxnSpPr>
            <p:cNvPr id="433" name="Shape 433"/>
            <p:cNvCxnSpPr/>
            <p:nvPr/>
          </p:nvCxnSpPr>
          <p:spPr>
            <a:xfrm>
              <a:off x="2745200" y="1749550"/>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417" name="Shape 417"/>
            <p:cNvSpPr txBox="1"/>
            <p:nvPr/>
          </p:nvSpPr>
          <p:spPr>
            <a:xfrm>
              <a:off x="3053900" y="1455875"/>
              <a:ext cx="12192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Consolas"/>
                  <a:ea typeface="Consolas"/>
                  <a:cs typeface="Consolas"/>
                  <a:sym typeface="Consolas"/>
                </a:rPr>
                <a:t>Parse HTML</a:t>
              </a:r>
              <a:endParaRPr sz="1300">
                <a:latin typeface="Consolas"/>
                <a:ea typeface="Consolas"/>
                <a:cs typeface="Consolas"/>
                <a:sym typeface="Consolas"/>
              </a:endParaRPr>
            </a:p>
          </p:txBody>
        </p:sp>
      </p:grpSp>
      <p:grpSp>
        <p:nvGrpSpPr>
          <p:cNvPr id="434" name="Shape 434"/>
          <p:cNvGrpSpPr/>
          <p:nvPr/>
        </p:nvGrpSpPr>
        <p:grpSpPr>
          <a:xfrm>
            <a:off x="4698200" y="1447650"/>
            <a:ext cx="1944825" cy="289925"/>
            <a:chOff x="4926800" y="1447650"/>
            <a:chExt cx="1944825" cy="289925"/>
          </a:xfrm>
        </p:grpSpPr>
        <p:cxnSp>
          <p:nvCxnSpPr>
            <p:cNvPr id="435" name="Shape 435"/>
            <p:cNvCxnSpPr/>
            <p:nvPr/>
          </p:nvCxnSpPr>
          <p:spPr>
            <a:xfrm>
              <a:off x="5035025" y="1737575"/>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436" name="Shape 436"/>
            <p:cNvSpPr txBox="1"/>
            <p:nvPr/>
          </p:nvSpPr>
          <p:spPr>
            <a:xfrm>
              <a:off x="4926800" y="1447650"/>
              <a:ext cx="18366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Consolas"/>
                  <a:ea typeface="Consolas"/>
                  <a:cs typeface="Consolas"/>
                  <a:sym typeface="Consolas"/>
                </a:rPr>
                <a:t>Execute script.js</a:t>
              </a:r>
              <a:endParaRPr sz="1300">
                <a:latin typeface="Consolas"/>
                <a:ea typeface="Consolas"/>
                <a:cs typeface="Consolas"/>
                <a:sym typeface="Consolas"/>
              </a:endParaRPr>
            </a:p>
          </p:txBody>
        </p:sp>
      </p:grpSp>
      <p:grpSp>
        <p:nvGrpSpPr>
          <p:cNvPr id="437" name="Shape 437"/>
          <p:cNvGrpSpPr/>
          <p:nvPr/>
        </p:nvGrpSpPr>
        <p:grpSpPr>
          <a:xfrm>
            <a:off x="4250075" y="1748575"/>
            <a:ext cx="948650" cy="2233800"/>
            <a:chOff x="6966900" y="1748575"/>
            <a:chExt cx="948650" cy="2233800"/>
          </a:xfrm>
        </p:grpSpPr>
        <p:cxnSp>
          <p:nvCxnSpPr>
            <p:cNvPr id="438" name="Shape 438"/>
            <p:cNvCxnSpPr/>
            <p:nvPr/>
          </p:nvCxnSpPr>
          <p:spPr>
            <a:xfrm rot="10800000" flipH="1">
              <a:off x="6966900" y="1748575"/>
              <a:ext cx="598500" cy="2233800"/>
            </a:xfrm>
            <a:prstGeom prst="straightConnector1">
              <a:avLst/>
            </a:prstGeom>
            <a:noFill/>
            <a:ln w="19050" cap="flat" cmpd="sng">
              <a:solidFill>
                <a:srgbClr val="3D85C6"/>
              </a:solidFill>
              <a:prstDash val="solid"/>
              <a:round/>
              <a:headEnd type="none" w="med" len="med"/>
              <a:tailEnd type="triangle" w="med" len="med"/>
            </a:ln>
          </p:spPr>
        </p:cxnSp>
        <p:sp>
          <p:nvSpPr>
            <p:cNvPr id="439" name="Shape 439"/>
            <p:cNvSpPr txBox="1"/>
            <p:nvPr/>
          </p:nvSpPr>
          <p:spPr>
            <a:xfrm>
              <a:off x="6998150" y="2900350"/>
              <a:ext cx="9174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Consolas"/>
                  <a:ea typeface="Consolas"/>
                  <a:cs typeface="Consolas"/>
                  <a:sym typeface="Consolas"/>
                </a:rPr>
                <a:t>img.jpg</a:t>
              </a:r>
              <a:endParaRPr sz="1300">
                <a:latin typeface="Consolas"/>
                <a:ea typeface="Consolas"/>
                <a:cs typeface="Consolas"/>
                <a:sym typeface="Consolas"/>
              </a:endParaRPr>
            </a:p>
          </p:txBody>
        </p:sp>
      </p:grpSp>
      <p:sp>
        <p:nvSpPr>
          <p:cNvPr id="440" name="Shape 440"/>
          <p:cNvSpPr txBox="1"/>
          <p:nvPr/>
        </p:nvSpPr>
        <p:spPr>
          <a:xfrm>
            <a:off x="105225" y="160362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Client</a:t>
            </a:r>
            <a:endParaRPr sz="1300" b="1">
              <a:latin typeface="Proxima Nova"/>
              <a:ea typeface="Proxima Nova"/>
              <a:cs typeface="Proxima Nova"/>
              <a:sym typeface="Proxima Nova"/>
            </a:endParaRPr>
          </a:p>
        </p:txBody>
      </p:sp>
      <p:sp>
        <p:nvSpPr>
          <p:cNvPr id="441" name="Shape 441"/>
          <p:cNvSpPr txBox="1"/>
          <p:nvPr/>
        </p:nvSpPr>
        <p:spPr>
          <a:xfrm>
            <a:off x="105225" y="2736538"/>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a.com</a:t>
            </a:r>
            <a:endParaRPr sz="1300" b="1">
              <a:latin typeface="Proxima Nova"/>
              <a:ea typeface="Proxima Nova"/>
              <a:cs typeface="Proxima Nova"/>
              <a:sym typeface="Proxima Nova"/>
            </a:endParaRPr>
          </a:p>
        </p:txBody>
      </p:sp>
      <p:sp>
        <p:nvSpPr>
          <p:cNvPr id="442" name="Shape 442"/>
          <p:cNvSpPr txBox="1"/>
          <p:nvPr/>
        </p:nvSpPr>
        <p:spPr>
          <a:xfrm>
            <a:off x="105225" y="386947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b.com</a:t>
            </a:r>
            <a:endParaRPr sz="1300" b="1">
              <a:latin typeface="Proxima Nova"/>
              <a:ea typeface="Proxima Nova"/>
              <a:cs typeface="Proxima Nova"/>
              <a:sym typeface="Proxima Nova"/>
            </a:endParaRPr>
          </a:p>
        </p:txBody>
      </p:sp>
      <p:grpSp>
        <p:nvGrpSpPr>
          <p:cNvPr id="443" name="Shape 443"/>
          <p:cNvGrpSpPr/>
          <p:nvPr/>
        </p:nvGrpSpPr>
        <p:grpSpPr>
          <a:xfrm>
            <a:off x="7794000" y="1203838"/>
            <a:ext cx="820500" cy="3280513"/>
            <a:chOff x="7413000" y="1203838"/>
            <a:chExt cx="820500" cy="3280513"/>
          </a:xfrm>
        </p:grpSpPr>
        <p:cxnSp>
          <p:nvCxnSpPr>
            <p:cNvPr id="444" name="Shape 444"/>
            <p:cNvCxnSpPr/>
            <p:nvPr/>
          </p:nvCxnSpPr>
          <p:spPr>
            <a:xfrm>
              <a:off x="7413000" y="1313350"/>
              <a:ext cx="0" cy="3171000"/>
            </a:xfrm>
            <a:prstGeom prst="straightConnector1">
              <a:avLst/>
            </a:prstGeom>
            <a:noFill/>
            <a:ln w="19050" cap="flat" cmpd="sng">
              <a:solidFill>
                <a:srgbClr val="CC0000"/>
              </a:solidFill>
              <a:prstDash val="dash"/>
              <a:round/>
              <a:headEnd type="none" w="med" len="med"/>
              <a:tailEnd type="none" w="med" len="med"/>
            </a:ln>
          </p:spPr>
        </p:cxnSp>
        <p:sp>
          <p:nvSpPr>
            <p:cNvPr id="445" name="Shape 445"/>
            <p:cNvSpPr txBox="1"/>
            <p:nvPr/>
          </p:nvSpPr>
          <p:spPr>
            <a:xfrm>
              <a:off x="7413000" y="1203838"/>
              <a:ext cx="8205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300">
                  <a:latin typeface="Consolas"/>
                  <a:ea typeface="Consolas"/>
                  <a:cs typeface="Consolas"/>
                  <a:sym typeface="Consolas"/>
                </a:rPr>
                <a:t>Onload</a:t>
              </a:r>
              <a:endParaRPr sz="1300">
                <a:latin typeface="Consolas"/>
                <a:ea typeface="Consolas"/>
                <a:cs typeface="Consolas"/>
                <a:sym typeface="Consolas"/>
              </a:endParaRPr>
            </a:p>
          </p:txBody>
        </p:sp>
      </p:grpSp>
      <p:grpSp>
        <p:nvGrpSpPr>
          <p:cNvPr id="446" name="Shape 446"/>
          <p:cNvGrpSpPr/>
          <p:nvPr/>
        </p:nvGrpSpPr>
        <p:grpSpPr>
          <a:xfrm>
            <a:off x="4517526" y="10733"/>
            <a:ext cx="4473889" cy="974947"/>
            <a:chOff x="4517526" y="10733"/>
            <a:chExt cx="4473889" cy="974947"/>
          </a:xfrm>
        </p:grpSpPr>
        <p:grpSp>
          <p:nvGrpSpPr>
            <p:cNvPr id="447" name="Shape 447"/>
            <p:cNvGrpSpPr/>
            <p:nvPr/>
          </p:nvGrpSpPr>
          <p:grpSpPr>
            <a:xfrm>
              <a:off x="4517526" y="10733"/>
              <a:ext cx="4473889" cy="974947"/>
              <a:chOff x="2561425" y="480356"/>
              <a:chExt cx="6905216" cy="1504780"/>
            </a:xfrm>
          </p:grpSpPr>
          <p:sp>
            <p:nvSpPr>
              <p:cNvPr id="448" name="Shape 448"/>
              <p:cNvSpPr/>
              <p:nvPr/>
            </p:nvSpPr>
            <p:spPr>
              <a:xfrm>
                <a:off x="2561425" y="1032552"/>
                <a:ext cx="20868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index.html</a:t>
                </a:r>
                <a:endParaRPr sz="1100">
                  <a:latin typeface="Consolas"/>
                  <a:ea typeface="Consolas"/>
                  <a:cs typeface="Consolas"/>
                  <a:sym typeface="Consolas"/>
                </a:endParaRPr>
              </a:p>
            </p:txBody>
          </p:sp>
          <p:sp>
            <p:nvSpPr>
              <p:cNvPr id="449" name="Shape 449"/>
              <p:cNvSpPr/>
              <p:nvPr/>
            </p:nvSpPr>
            <p:spPr>
              <a:xfrm>
                <a:off x="5251132" y="1051980"/>
                <a:ext cx="19416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script.js</a:t>
                </a:r>
                <a:endParaRPr sz="1100">
                  <a:latin typeface="Consolas"/>
                  <a:ea typeface="Consolas"/>
                  <a:cs typeface="Consolas"/>
                  <a:sym typeface="Consolas"/>
                </a:endParaRPr>
              </a:p>
            </p:txBody>
          </p:sp>
          <p:sp>
            <p:nvSpPr>
              <p:cNvPr id="450" name="Shape 450"/>
              <p:cNvSpPr/>
              <p:nvPr/>
            </p:nvSpPr>
            <p:spPr>
              <a:xfrm>
                <a:off x="7795641" y="1006236"/>
                <a:ext cx="1671000" cy="9789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img.jpg</a:t>
                </a:r>
                <a:endParaRPr sz="1100">
                  <a:latin typeface="Consolas"/>
                  <a:ea typeface="Consolas"/>
                  <a:cs typeface="Consolas"/>
                  <a:sym typeface="Consolas"/>
                </a:endParaRPr>
              </a:p>
            </p:txBody>
          </p:sp>
          <p:sp>
            <p:nvSpPr>
              <p:cNvPr id="451" name="Shape 451"/>
              <p:cNvSpPr txBox="1"/>
              <p:nvPr/>
            </p:nvSpPr>
            <p:spPr>
              <a:xfrm>
                <a:off x="4847568" y="480356"/>
                <a:ext cx="2558100" cy="6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274E13"/>
                    </a:solidFill>
                  </a:rPr>
                  <a:t>Dependency Graph</a:t>
                </a:r>
                <a:endParaRPr sz="1000" b="1">
                  <a:solidFill>
                    <a:srgbClr val="274E13"/>
                  </a:solidFill>
                </a:endParaRPr>
              </a:p>
            </p:txBody>
          </p:sp>
        </p:grpSp>
        <p:cxnSp>
          <p:nvCxnSpPr>
            <p:cNvPr id="452" name="Shape 452"/>
            <p:cNvCxnSpPr>
              <a:stCxn id="448" idx="6"/>
              <a:endCxn id="449" idx="2"/>
            </p:cNvCxnSpPr>
            <p:nvPr/>
          </p:nvCxnSpPr>
          <p:spPr>
            <a:xfrm>
              <a:off x="5869564" y="655973"/>
              <a:ext cx="390600" cy="12600"/>
            </a:xfrm>
            <a:prstGeom prst="straightConnector1">
              <a:avLst/>
            </a:prstGeom>
            <a:noFill/>
            <a:ln w="19050" cap="flat" cmpd="sng">
              <a:solidFill>
                <a:schemeClr val="dk2"/>
              </a:solidFill>
              <a:prstDash val="solid"/>
              <a:round/>
              <a:headEnd type="none" w="med" len="med"/>
              <a:tailEnd type="triangle" w="med" len="med"/>
            </a:ln>
          </p:spPr>
        </p:cxnSp>
        <p:cxnSp>
          <p:nvCxnSpPr>
            <p:cNvPr id="453" name="Shape 453"/>
            <p:cNvCxnSpPr>
              <a:stCxn id="449" idx="6"/>
              <a:endCxn id="450" idx="2"/>
            </p:cNvCxnSpPr>
            <p:nvPr/>
          </p:nvCxnSpPr>
          <p:spPr>
            <a:xfrm>
              <a:off x="7518150" y="668561"/>
              <a:ext cx="390600" cy="0"/>
            </a:xfrm>
            <a:prstGeom prst="straightConnector1">
              <a:avLst/>
            </a:prstGeom>
            <a:noFill/>
            <a:ln w="19050" cap="flat" cmpd="sng">
              <a:solidFill>
                <a:schemeClr val="dk2"/>
              </a:solidFill>
              <a:prstDash val="solid"/>
              <a:round/>
              <a:headEnd type="none" w="med" len="med"/>
              <a:tailEnd type="triangle" w="med" len="med"/>
            </a:ln>
          </p:spPr>
        </p:cxnSp>
      </p:grpSp>
      <p:cxnSp>
        <p:nvCxnSpPr>
          <p:cNvPr id="454" name="Shape 454"/>
          <p:cNvCxnSpPr/>
          <p:nvPr/>
        </p:nvCxnSpPr>
        <p:spPr>
          <a:xfrm>
            <a:off x="7344475" y="1318575"/>
            <a:ext cx="0" cy="3142200"/>
          </a:xfrm>
          <a:prstGeom prst="straightConnector1">
            <a:avLst/>
          </a:prstGeom>
          <a:noFill/>
          <a:ln w="19050" cap="flat" cmpd="sng">
            <a:solidFill>
              <a:srgbClr val="E69138"/>
            </a:solidFill>
            <a:prstDash val="dash"/>
            <a:round/>
            <a:headEnd type="none" w="med" len="med"/>
            <a:tailEnd type="none" w="med" len="med"/>
          </a:ln>
        </p:spPr>
      </p:cxnSp>
      <p:cxnSp>
        <p:nvCxnSpPr>
          <p:cNvPr id="455" name="Shape 455"/>
          <p:cNvCxnSpPr/>
          <p:nvPr/>
        </p:nvCxnSpPr>
        <p:spPr>
          <a:xfrm>
            <a:off x="6643025" y="1337850"/>
            <a:ext cx="0" cy="3142200"/>
          </a:xfrm>
          <a:prstGeom prst="straightConnector1">
            <a:avLst/>
          </a:prstGeom>
          <a:noFill/>
          <a:ln w="19050" cap="flat" cmpd="sng">
            <a:solidFill>
              <a:srgbClr val="E69138"/>
            </a:solidFill>
            <a:prstDash val="dash"/>
            <a:round/>
            <a:headEnd type="none" w="med" len="med"/>
            <a:tailEnd type="none" w="med" len="med"/>
          </a:ln>
        </p:spPr>
      </p:cxnSp>
      <p:grpSp>
        <p:nvGrpSpPr>
          <p:cNvPr id="456" name="Shape 456"/>
          <p:cNvGrpSpPr/>
          <p:nvPr/>
        </p:nvGrpSpPr>
        <p:grpSpPr>
          <a:xfrm>
            <a:off x="5793300" y="1749550"/>
            <a:ext cx="1075550" cy="2220900"/>
            <a:chOff x="6174300" y="1749550"/>
            <a:chExt cx="1075550" cy="2220900"/>
          </a:xfrm>
        </p:grpSpPr>
        <p:cxnSp>
          <p:nvCxnSpPr>
            <p:cNvPr id="457" name="Shape 457"/>
            <p:cNvCxnSpPr/>
            <p:nvPr/>
          </p:nvCxnSpPr>
          <p:spPr>
            <a:xfrm>
              <a:off x="6174300" y="1749550"/>
              <a:ext cx="595200" cy="2220900"/>
            </a:xfrm>
            <a:prstGeom prst="straightConnector1">
              <a:avLst/>
            </a:prstGeom>
            <a:noFill/>
            <a:ln w="19050" cap="flat" cmpd="sng">
              <a:solidFill>
                <a:srgbClr val="3D85C6"/>
              </a:solidFill>
              <a:prstDash val="dash"/>
              <a:round/>
              <a:headEnd type="none" w="med" len="med"/>
              <a:tailEnd type="triangle" w="med" len="med"/>
            </a:ln>
          </p:spPr>
        </p:cxnSp>
        <p:sp>
          <p:nvSpPr>
            <p:cNvPr id="458" name="Shape 458"/>
            <p:cNvSpPr txBox="1"/>
            <p:nvPr/>
          </p:nvSpPr>
          <p:spPr>
            <a:xfrm>
              <a:off x="6429350" y="2338200"/>
              <a:ext cx="8205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300">
                  <a:latin typeface="Consolas"/>
                  <a:ea typeface="Consolas"/>
                  <a:cs typeface="Consolas"/>
                  <a:sym typeface="Consolas"/>
                </a:rPr>
                <a:t>GET img.jpg</a:t>
              </a:r>
              <a:endParaRPr sz="1300">
                <a:latin typeface="Consolas"/>
                <a:ea typeface="Consolas"/>
                <a:cs typeface="Consolas"/>
                <a:sym typeface="Consolas"/>
              </a:endParaRPr>
            </a:p>
          </p:txBody>
        </p:sp>
      </p:grpSp>
      <p:grpSp>
        <p:nvGrpSpPr>
          <p:cNvPr id="459" name="Shape 459"/>
          <p:cNvGrpSpPr/>
          <p:nvPr/>
        </p:nvGrpSpPr>
        <p:grpSpPr>
          <a:xfrm>
            <a:off x="6738300" y="1748575"/>
            <a:ext cx="948650" cy="2233800"/>
            <a:chOff x="6966900" y="1748575"/>
            <a:chExt cx="948650" cy="2233800"/>
          </a:xfrm>
        </p:grpSpPr>
        <p:cxnSp>
          <p:nvCxnSpPr>
            <p:cNvPr id="460" name="Shape 460"/>
            <p:cNvCxnSpPr/>
            <p:nvPr/>
          </p:nvCxnSpPr>
          <p:spPr>
            <a:xfrm rot="10800000" flipH="1">
              <a:off x="6966900" y="1748575"/>
              <a:ext cx="598500" cy="2233800"/>
            </a:xfrm>
            <a:prstGeom prst="straightConnector1">
              <a:avLst/>
            </a:prstGeom>
            <a:noFill/>
            <a:ln w="19050" cap="flat" cmpd="sng">
              <a:solidFill>
                <a:srgbClr val="3D85C6"/>
              </a:solidFill>
              <a:prstDash val="solid"/>
              <a:round/>
              <a:headEnd type="none" w="med" len="med"/>
              <a:tailEnd type="triangle" w="med" len="med"/>
            </a:ln>
          </p:spPr>
        </p:cxnSp>
        <p:sp>
          <p:nvSpPr>
            <p:cNvPr id="461" name="Shape 461"/>
            <p:cNvSpPr txBox="1"/>
            <p:nvPr/>
          </p:nvSpPr>
          <p:spPr>
            <a:xfrm>
              <a:off x="6998150" y="2900350"/>
              <a:ext cx="9174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Consolas"/>
                  <a:ea typeface="Consolas"/>
                  <a:cs typeface="Consolas"/>
                  <a:sym typeface="Consolas"/>
                </a:rPr>
                <a:t>img.jpg</a:t>
              </a:r>
              <a:endParaRPr sz="1300">
                <a:latin typeface="Consolas"/>
                <a:ea typeface="Consolas"/>
                <a:cs typeface="Consolas"/>
                <a:sym typeface="Consola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5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5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5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Challenges to approach</a:t>
            </a:r>
            <a:endParaRPr/>
          </a:p>
        </p:txBody>
      </p:sp>
      <p:sp>
        <p:nvSpPr>
          <p:cNvPr id="467" name="Shape 467"/>
          <p:cNvSpPr txBox="1">
            <a:spLocks noGrp="1"/>
          </p:cNvSpPr>
          <p:nvPr>
            <p:ph type="body" idx="1"/>
          </p:nvPr>
        </p:nvSpPr>
        <p:spPr>
          <a:xfrm>
            <a:off x="311700" y="1337600"/>
            <a:ext cx="8520600" cy="3222300"/>
          </a:xfrm>
          <a:prstGeom prst="rect">
            <a:avLst/>
          </a:prstGeom>
        </p:spPr>
        <p:txBody>
          <a:bodyPr spcFirstLastPara="1" wrap="square" lIns="91425" tIns="91425" rIns="91425" bIns="91425" anchor="t" anchorCtr="0">
            <a:noAutofit/>
          </a:bodyPr>
          <a:lstStyle/>
          <a:p>
            <a:pPr marL="457200" lvl="0" indent="-381000" rtl="0">
              <a:lnSpc>
                <a:spcPct val="100000"/>
              </a:lnSpc>
              <a:spcBef>
                <a:spcPts val="0"/>
              </a:spcBef>
              <a:spcAft>
                <a:spcPts val="0"/>
              </a:spcAft>
              <a:buClr>
                <a:srgbClr val="990000"/>
              </a:buClr>
              <a:buSzPts val="2400"/>
              <a:buAutoNum type="arabicPeriod"/>
            </a:pPr>
            <a:r>
              <a:rPr lang="en" sz="2400" b="1">
                <a:solidFill>
                  <a:srgbClr val="990000"/>
                </a:solidFill>
              </a:rPr>
              <a:t>How can web servers discover dependencies?</a:t>
            </a:r>
            <a:br>
              <a:rPr lang="en" sz="2400" b="1">
                <a:solidFill>
                  <a:srgbClr val="38761D"/>
                </a:solidFill>
              </a:rPr>
            </a:br>
            <a:endParaRPr sz="2400" b="1">
              <a:solidFill>
                <a:srgbClr val="38761D"/>
              </a:solidFill>
            </a:endParaRPr>
          </a:p>
          <a:p>
            <a:pPr marL="457200" lvl="0" indent="-381000" rtl="0">
              <a:lnSpc>
                <a:spcPct val="100000"/>
              </a:lnSpc>
              <a:spcBef>
                <a:spcPts val="0"/>
              </a:spcBef>
              <a:spcAft>
                <a:spcPts val="0"/>
              </a:spcAft>
              <a:buSzPts val="2400"/>
              <a:buAutoNum type="arabicPeriod"/>
            </a:pPr>
            <a:r>
              <a:rPr lang="en" sz="2400"/>
              <a:t>How do web servers inform clients of discovered dependencies?</a:t>
            </a:r>
            <a:endParaRPr sz="2400"/>
          </a:p>
          <a:p>
            <a:pPr marL="914400" lvl="1" indent="-381000" rtl="0">
              <a:lnSpc>
                <a:spcPct val="100000"/>
              </a:lnSpc>
              <a:spcBef>
                <a:spcPts val="0"/>
              </a:spcBef>
              <a:spcAft>
                <a:spcPts val="0"/>
              </a:spcAft>
              <a:buSzPts val="2400"/>
              <a:buChar char="●"/>
            </a:pPr>
            <a:r>
              <a:rPr lang="en" sz="2400" i="1">
                <a:solidFill>
                  <a:srgbClr val="38761D"/>
                </a:solidFill>
              </a:rPr>
              <a:t>HTTP/2 Push + Dependency Hints</a:t>
            </a:r>
            <a:br>
              <a:rPr lang="en" sz="2400"/>
            </a:br>
            <a:endParaRPr sz="2400"/>
          </a:p>
          <a:p>
            <a:pPr marL="457200" lvl="0" indent="-381000" rtl="0">
              <a:lnSpc>
                <a:spcPct val="100000"/>
              </a:lnSpc>
              <a:spcBef>
                <a:spcPts val="0"/>
              </a:spcBef>
              <a:spcAft>
                <a:spcPts val="0"/>
              </a:spcAft>
              <a:buSzPts val="2400"/>
              <a:buAutoNum type="arabicPeriod"/>
            </a:pPr>
            <a:r>
              <a:rPr lang="en" sz="2400"/>
              <a:t>How should clients use input from servers?</a:t>
            </a:r>
            <a:endParaRPr sz="2400"/>
          </a:p>
        </p:txBody>
      </p:sp>
      <p:sp>
        <p:nvSpPr>
          <p:cNvPr id="468" name="Shape 4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Strawman Dependency Resolution</a:t>
            </a:r>
            <a:endParaRPr/>
          </a:p>
        </p:txBody>
      </p:sp>
      <p:sp>
        <p:nvSpPr>
          <p:cNvPr id="474" name="Shape 4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pic>
        <p:nvPicPr>
          <p:cNvPr id="475" name="Shape 475"/>
          <p:cNvPicPr preferRelativeResize="0"/>
          <p:nvPr/>
        </p:nvPicPr>
        <p:blipFill rotWithShape="1">
          <a:blip r:embed="rId3">
            <a:alphaModFix/>
          </a:blip>
          <a:srcRect l="9625" t="12470" r="9350" b="26101"/>
          <a:stretch/>
        </p:blipFill>
        <p:spPr>
          <a:xfrm>
            <a:off x="568862" y="2311459"/>
            <a:ext cx="740281" cy="561257"/>
          </a:xfrm>
          <a:prstGeom prst="rect">
            <a:avLst/>
          </a:prstGeom>
          <a:noFill/>
          <a:ln>
            <a:noFill/>
          </a:ln>
        </p:spPr>
      </p:pic>
      <p:grpSp>
        <p:nvGrpSpPr>
          <p:cNvPr id="476" name="Shape 476"/>
          <p:cNvGrpSpPr/>
          <p:nvPr/>
        </p:nvGrpSpPr>
        <p:grpSpPr>
          <a:xfrm>
            <a:off x="5268901" y="2164363"/>
            <a:ext cx="927600" cy="941321"/>
            <a:chOff x="5601451" y="1366888"/>
            <a:chExt cx="927600" cy="941321"/>
          </a:xfrm>
        </p:grpSpPr>
        <p:pic>
          <p:nvPicPr>
            <p:cNvPr id="477" name="Shape 477"/>
            <p:cNvPicPr preferRelativeResize="0"/>
            <p:nvPr/>
          </p:nvPicPr>
          <p:blipFill rotWithShape="1">
            <a:blip r:embed="rId4">
              <a:alphaModFix/>
            </a:blip>
            <a:srcRect l="28874" t="21464" r="29478" b="34899"/>
            <a:stretch/>
          </p:blipFill>
          <p:spPr>
            <a:xfrm>
              <a:off x="5769713" y="1366888"/>
              <a:ext cx="667151" cy="698985"/>
            </a:xfrm>
            <a:prstGeom prst="rect">
              <a:avLst/>
            </a:prstGeom>
            <a:noFill/>
            <a:ln>
              <a:noFill/>
            </a:ln>
          </p:spPr>
        </p:pic>
        <p:sp>
          <p:nvSpPr>
            <p:cNvPr id="478" name="Shape 478"/>
            <p:cNvSpPr txBox="1"/>
            <p:nvPr/>
          </p:nvSpPr>
          <p:spPr>
            <a:xfrm>
              <a:off x="5601451" y="2082608"/>
              <a:ext cx="927600" cy="22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Proxima Nova"/>
                  <a:ea typeface="Proxima Nova"/>
                  <a:cs typeface="Proxima Nova"/>
                  <a:sym typeface="Proxima Nova"/>
                </a:rPr>
                <a:t>foo.com</a:t>
              </a:r>
              <a:endParaRPr i="1">
                <a:latin typeface="Proxima Nova"/>
                <a:ea typeface="Proxima Nova"/>
                <a:cs typeface="Proxima Nova"/>
                <a:sym typeface="Proxima Nova"/>
              </a:endParaRPr>
            </a:p>
          </p:txBody>
        </p:sp>
      </p:grpSp>
      <p:grpSp>
        <p:nvGrpSpPr>
          <p:cNvPr id="479" name="Shape 479"/>
          <p:cNvGrpSpPr/>
          <p:nvPr/>
        </p:nvGrpSpPr>
        <p:grpSpPr>
          <a:xfrm>
            <a:off x="1404594" y="2015800"/>
            <a:ext cx="3938700" cy="423875"/>
            <a:chOff x="2549619" y="1218325"/>
            <a:chExt cx="3938700" cy="423875"/>
          </a:xfrm>
        </p:grpSpPr>
        <p:cxnSp>
          <p:nvCxnSpPr>
            <p:cNvPr id="480" name="Shape 480"/>
            <p:cNvCxnSpPr/>
            <p:nvPr/>
          </p:nvCxnSpPr>
          <p:spPr>
            <a:xfrm>
              <a:off x="2549619" y="1642200"/>
              <a:ext cx="3938700" cy="0"/>
            </a:xfrm>
            <a:prstGeom prst="straightConnector1">
              <a:avLst/>
            </a:prstGeom>
            <a:noFill/>
            <a:ln w="19050" cap="flat" cmpd="sng">
              <a:solidFill>
                <a:schemeClr val="dk2"/>
              </a:solidFill>
              <a:prstDash val="solid"/>
              <a:round/>
              <a:headEnd type="none" w="med" len="med"/>
              <a:tailEnd type="triangle" w="med" len="med"/>
            </a:ln>
          </p:spPr>
        </p:cxnSp>
        <p:sp>
          <p:nvSpPr>
            <p:cNvPr id="481" name="Shape 481"/>
            <p:cNvSpPr txBox="1"/>
            <p:nvPr/>
          </p:nvSpPr>
          <p:spPr>
            <a:xfrm>
              <a:off x="2802250" y="1218325"/>
              <a:ext cx="3189300" cy="34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GET https://foo.com</a:t>
              </a:r>
              <a:endParaRPr sz="1800">
                <a:latin typeface="Consolas"/>
                <a:ea typeface="Consolas"/>
                <a:cs typeface="Consolas"/>
                <a:sym typeface="Consolas"/>
              </a:endParaRPr>
            </a:p>
          </p:txBody>
        </p:sp>
      </p:grpSp>
      <p:sp>
        <p:nvSpPr>
          <p:cNvPr id="482" name="Shape 482"/>
          <p:cNvSpPr txBox="1"/>
          <p:nvPr/>
        </p:nvSpPr>
        <p:spPr>
          <a:xfrm>
            <a:off x="1284900" y="3341750"/>
            <a:ext cx="6574200" cy="1001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200" b="1">
                <a:solidFill>
                  <a:srgbClr val="CC0000"/>
                </a:solidFill>
                <a:latin typeface="Proxima Nova"/>
                <a:ea typeface="Proxima Nova"/>
                <a:cs typeface="Proxima Nova"/>
                <a:sym typeface="Proxima Nova"/>
              </a:rPr>
              <a:t>Drawbacks</a:t>
            </a:r>
            <a:endParaRPr sz="2200" b="1">
              <a:solidFill>
                <a:srgbClr val="CC0000"/>
              </a:solidFill>
              <a:latin typeface="Proxima Nova"/>
              <a:ea typeface="Proxima Nova"/>
              <a:cs typeface="Proxima Nova"/>
              <a:sym typeface="Proxima Nova"/>
            </a:endParaRPr>
          </a:p>
          <a:p>
            <a:pPr marL="457200" lvl="0" indent="-368300" rtl="0">
              <a:lnSpc>
                <a:spcPct val="115000"/>
              </a:lnSpc>
              <a:spcBef>
                <a:spcPts val="0"/>
              </a:spcBef>
              <a:spcAft>
                <a:spcPts val="0"/>
              </a:spcAft>
              <a:buSzPts val="2200"/>
              <a:buFont typeface="Proxima Nova"/>
              <a:buChar char="●"/>
            </a:pPr>
            <a:r>
              <a:rPr lang="en" sz="2200">
                <a:latin typeface="Proxima Nova"/>
                <a:ea typeface="Proxima Nova"/>
                <a:cs typeface="Proxima Nova"/>
                <a:sym typeface="Proxima Nova"/>
              </a:rPr>
              <a:t>Back-to-back loads differ</a:t>
            </a:r>
            <a:endParaRPr sz="2200">
              <a:latin typeface="Proxima Nova"/>
              <a:ea typeface="Proxima Nova"/>
              <a:cs typeface="Proxima Nova"/>
              <a:sym typeface="Proxima Nova"/>
            </a:endParaRPr>
          </a:p>
          <a:p>
            <a:pPr marL="457200" lvl="0" indent="-368300">
              <a:lnSpc>
                <a:spcPct val="115000"/>
              </a:lnSpc>
              <a:spcBef>
                <a:spcPts val="0"/>
              </a:spcBef>
              <a:spcAft>
                <a:spcPts val="0"/>
              </a:spcAft>
              <a:buSzPts val="2200"/>
              <a:buFont typeface="Proxima Nova"/>
              <a:buChar char="●"/>
            </a:pPr>
            <a:r>
              <a:rPr lang="en" sz="2200">
                <a:latin typeface="Proxima Nova"/>
                <a:ea typeface="Proxima Nova"/>
                <a:cs typeface="Proxima Nova"/>
                <a:sym typeface="Proxima Nova"/>
              </a:rPr>
              <a:t>Server cannot account for personalization</a:t>
            </a:r>
            <a:endParaRPr sz="2200">
              <a:solidFill>
                <a:srgbClr val="CC0000"/>
              </a:solidFill>
              <a:latin typeface="Proxima Nova"/>
              <a:ea typeface="Proxima Nova"/>
              <a:cs typeface="Proxima Nova"/>
              <a:sym typeface="Proxima Nova"/>
            </a:endParaRPr>
          </a:p>
        </p:txBody>
      </p:sp>
      <p:grpSp>
        <p:nvGrpSpPr>
          <p:cNvPr id="483" name="Shape 483"/>
          <p:cNvGrpSpPr/>
          <p:nvPr/>
        </p:nvGrpSpPr>
        <p:grpSpPr>
          <a:xfrm>
            <a:off x="1284894" y="2744475"/>
            <a:ext cx="3938700" cy="338825"/>
            <a:chOff x="2429919" y="1947000"/>
            <a:chExt cx="3938700" cy="338825"/>
          </a:xfrm>
        </p:grpSpPr>
        <p:sp>
          <p:nvSpPr>
            <p:cNvPr id="484" name="Shape 484"/>
            <p:cNvSpPr txBox="1"/>
            <p:nvPr/>
          </p:nvSpPr>
          <p:spPr>
            <a:xfrm>
              <a:off x="2775912" y="2047925"/>
              <a:ext cx="3403200" cy="23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latin typeface="Consolas"/>
                  <a:ea typeface="Consolas"/>
                  <a:cs typeface="Consolas"/>
                  <a:sym typeface="Consolas"/>
                </a:rPr>
                <a:t>Response + Push and Hints</a:t>
              </a:r>
              <a:endParaRPr sz="1800">
                <a:latin typeface="Consolas"/>
                <a:ea typeface="Consolas"/>
                <a:cs typeface="Consolas"/>
                <a:sym typeface="Consolas"/>
              </a:endParaRPr>
            </a:p>
          </p:txBody>
        </p:sp>
        <p:cxnSp>
          <p:nvCxnSpPr>
            <p:cNvPr id="485" name="Shape 485"/>
            <p:cNvCxnSpPr/>
            <p:nvPr/>
          </p:nvCxnSpPr>
          <p:spPr>
            <a:xfrm>
              <a:off x="2429919" y="1947000"/>
              <a:ext cx="3938700" cy="0"/>
            </a:xfrm>
            <a:prstGeom prst="straightConnector1">
              <a:avLst/>
            </a:prstGeom>
            <a:noFill/>
            <a:ln w="19050" cap="flat" cmpd="sng">
              <a:solidFill>
                <a:schemeClr val="dk2"/>
              </a:solidFill>
              <a:prstDash val="solid"/>
              <a:round/>
              <a:headEnd type="triangle" w="med" len="med"/>
              <a:tailEnd type="none" w="med" len="med"/>
            </a:ln>
          </p:spPr>
        </p:cxnSp>
      </p:grpSp>
      <p:grpSp>
        <p:nvGrpSpPr>
          <p:cNvPr id="486" name="Shape 486"/>
          <p:cNvGrpSpPr/>
          <p:nvPr/>
        </p:nvGrpSpPr>
        <p:grpSpPr>
          <a:xfrm>
            <a:off x="6198301" y="2164363"/>
            <a:ext cx="927600" cy="941321"/>
            <a:chOff x="5677651" y="1366888"/>
            <a:chExt cx="927600" cy="941321"/>
          </a:xfrm>
        </p:grpSpPr>
        <p:pic>
          <p:nvPicPr>
            <p:cNvPr id="487" name="Shape 487"/>
            <p:cNvPicPr preferRelativeResize="0"/>
            <p:nvPr/>
          </p:nvPicPr>
          <p:blipFill rotWithShape="1">
            <a:blip r:embed="rId4">
              <a:alphaModFix/>
            </a:blip>
            <a:srcRect l="28874" t="21464" r="29478" b="34899"/>
            <a:stretch/>
          </p:blipFill>
          <p:spPr>
            <a:xfrm>
              <a:off x="5769713" y="1366888"/>
              <a:ext cx="667151" cy="698985"/>
            </a:xfrm>
            <a:prstGeom prst="rect">
              <a:avLst/>
            </a:prstGeom>
            <a:noFill/>
            <a:ln>
              <a:noFill/>
            </a:ln>
          </p:spPr>
        </p:pic>
        <p:sp>
          <p:nvSpPr>
            <p:cNvPr id="488" name="Shape 488"/>
            <p:cNvSpPr txBox="1"/>
            <p:nvPr/>
          </p:nvSpPr>
          <p:spPr>
            <a:xfrm>
              <a:off x="5677651" y="2082608"/>
              <a:ext cx="927600" cy="22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Proxima Nova"/>
                  <a:ea typeface="Proxima Nova"/>
                  <a:cs typeface="Proxima Nova"/>
                  <a:sym typeface="Proxima Nova"/>
                </a:rPr>
                <a:t>a.com</a:t>
              </a:r>
              <a:endParaRPr i="1">
                <a:latin typeface="Proxima Nova"/>
                <a:ea typeface="Proxima Nova"/>
                <a:cs typeface="Proxima Nova"/>
                <a:sym typeface="Proxima Nova"/>
              </a:endParaRPr>
            </a:p>
          </p:txBody>
        </p:sp>
      </p:grpSp>
      <p:grpSp>
        <p:nvGrpSpPr>
          <p:cNvPr id="489" name="Shape 489"/>
          <p:cNvGrpSpPr/>
          <p:nvPr/>
        </p:nvGrpSpPr>
        <p:grpSpPr>
          <a:xfrm>
            <a:off x="7051501" y="2164363"/>
            <a:ext cx="927600" cy="941321"/>
            <a:chOff x="5677651" y="1366888"/>
            <a:chExt cx="927600" cy="941321"/>
          </a:xfrm>
        </p:grpSpPr>
        <p:pic>
          <p:nvPicPr>
            <p:cNvPr id="490" name="Shape 490"/>
            <p:cNvPicPr preferRelativeResize="0"/>
            <p:nvPr/>
          </p:nvPicPr>
          <p:blipFill rotWithShape="1">
            <a:blip r:embed="rId4">
              <a:alphaModFix/>
            </a:blip>
            <a:srcRect l="28874" t="21464" r="29478" b="34899"/>
            <a:stretch/>
          </p:blipFill>
          <p:spPr>
            <a:xfrm>
              <a:off x="5769713" y="1366888"/>
              <a:ext cx="667151" cy="698985"/>
            </a:xfrm>
            <a:prstGeom prst="rect">
              <a:avLst/>
            </a:prstGeom>
            <a:noFill/>
            <a:ln>
              <a:noFill/>
            </a:ln>
          </p:spPr>
        </p:pic>
        <p:sp>
          <p:nvSpPr>
            <p:cNvPr id="491" name="Shape 491"/>
            <p:cNvSpPr txBox="1"/>
            <p:nvPr/>
          </p:nvSpPr>
          <p:spPr>
            <a:xfrm>
              <a:off x="5677651" y="2082608"/>
              <a:ext cx="927600" cy="22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Proxima Nova"/>
                  <a:ea typeface="Proxima Nova"/>
                  <a:cs typeface="Proxima Nova"/>
                  <a:sym typeface="Proxima Nova"/>
                </a:rPr>
                <a:t>b.com</a:t>
              </a:r>
              <a:endParaRPr i="1">
                <a:latin typeface="Proxima Nova"/>
                <a:ea typeface="Proxima Nova"/>
                <a:cs typeface="Proxima Nova"/>
                <a:sym typeface="Proxima Nova"/>
              </a:endParaRPr>
            </a:p>
          </p:txBody>
        </p:sp>
      </p:grpSp>
      <p:grpSp>
        <p:nvGrpSpPr>
          <p:cNvPr id="492" name="Shape 492"/>
          <p:cNvGrpSpPr/>
          <p:nvPr/>
        </p:nvGrpSpPr>
        <p:grpSpPr>
          <a:xfrm>
            <a:off x="7904701" y="2164363"/>
            <a:ext cx="927600" cy="941321"/>
            <a:chOff x="5677651" y="1366888"/>
            <a:chExt cx="927600" cy="941321"/>
          </a:xfrm>
        </p:grpSpPr>
        <p:pic>
          <p:nvPicPr>
            <p:cNvPr id="493" name="Shape 493"/>
            <p:cNvPicPr preferRelativeResize="0"/>
            <p:nvPr/>
          </p:nvPicPr>
          <p:blipFill rotWithShape="1">
            <a:blip r:embed="rId4">
              <a:alphaModFix/>
            </a:blip>
            <a:srcRect l="28874" t="21464" r="29478" b="34899"/>
            <a:stretch/>
          </p:blipFill>
          <p:spPr>
            <a:xfrm>
              <a:off x="5769713" y="1366888"/>
              <a:ext cx="667151" cy="698985"/>
            </a:xfrm>
            <a:prstGeom prst="rect">
              <a:avLst/>
            </a:prstGeom>
            <a:noFill/>
            <a:ln>
              <a:noFill/>
            </a:ln>
          </p:spPr>
        </p:pic>
        <p:sp>
          <p:nvSpPr>
            <p:cNvPr id="494" name="Shape 494"/>
            <p:cNvSpPr txBox="1"/>
            <p:nvPr/>
          </p:nvSpPr>
          <p:spPr>
            <a:xfrm>
              <a:off x="5677651" y="2082608"/>
              <a:ext cx="927600" cy="22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Proxima Nova"/>
                  <a:ea typeface="Proxima Nova"/>
                  <a:cs typeface="Proxima Nova"/>
                  <a:sym typeface="Proxima Nova"/>
                </a:rPr>
                <a:t>c.com</a:t>
              </a:r>
              <a:endParaRPr i="1">
                <a:latin typeface="Proxima Nova"/>
                <a:ea typeface="Proxima Nova"/>
                <a:cs typeface="Proxima Nova"/>
                <a:sym typeface="Proxima Nova"/>
              </a:endParaRPr>
            </a:p>
          </p:txBody>
        </p:sp>
      </p:grpSp>
      <p:grpSp>
        <p:nvGrpSpPr>
          <p:cNvPr id="495" name="Shape 495"/>
          <p:cNvGrpSpPr/>
          <p:nvPr/>
        </p:nvGrpSpPr>
        <p:grpSpPr>
          <a:xfrm>
            <a:off x="5770739" y="2164363"/>
            <a:ext cx="2559600" cy="600"/>
            <a:chOff x="5770739" y="2164363"/>
            <a:chExt cx="2559600" cy="600"/>
          </a:xfrm>
        </p:grpSpPr>
        <p:cxnSp>
          <p:nvCxnSpPr>
            <p:cNvPr id="496" name="Shape 496"/>
            <p:cNvCxnSpPr>
              <a:stCxn id="477" idx="0"/>
              <a:endCxn id="487" idx="0"/>
            </p:cNvCxnSpPr>
            <p:nvPr/>
          </p:nvCxnSpPr>
          <p:spPr>
            <a:xfrm rot="-5400000" flipH="1">
              <a:off x="6197039" y="1738063"/>
              <a:ext cx="600" cy="853200"/>
            </a:xfrm>
            <a:prstGeom prst="curvedConnector3">
              <a:avLst>
                <a:gd name="adj1" fmla="val -50256256"/>
              </a:avLst>
            </a:prstGeom>
            <a:noFill/>
            <a:ln w="19050" cap="flat" cmpd="sng">
              <a:solidFill>
                <a:schemeClr val="dk2"/>
              </a:solidFill>
              <a:prstDash val="solid"/>
              <a:round/>
              <a:headEnd type="triangle" w="med" len="med"/>
              <a:tailEnd type="triangle" w="med" len="med"/>
            </a:ln>
          </p:spPr>
        </p:cxnSp>
        <p:cxnSp>
          <p:nvCxnSpPr>
            <p:cNvPr id="497" name="Shape 497"/>
            <p:cNvCxnSpPr>
              <a:stCxn id="490" idx="0"/>
              <a:endCxn id="477" idx="0"/>
            </p:cNvCxnSpPr>
            <p:nvPr/>
          </p:nvCxnSpPr>
          <p:spPr>
            <a:xfrm rot="5400000">
              <a:off x="6623639" y="1311463"/>
              <a:ext cx="600" cy="1706400"/>
            </a:xfrm>
            <a:prstGeom prst="curvedConnector3">
              <a:avLst>
                <a:gd name="adj1" fmla="val -102139590"/>
              </a:avLst>
            </a:prstGeom>
            <a:noFill/>
            <a:ln w="19050" cap="flat" cmpd="sng">
              <a:solidFill>
                <a:schemeClr val="dk2"/>
              </a:solidFill>
              <a:prstDash val="solid"/>
              <a:round/>
              <a:headEnd type="triangle" w="med" len="med"/>
              <a:tailEnd type="triangle" w="med" len="med"/>
            </a:ln>
          </p:spPr>
        </p:cxnSp>
        <p:cxnSp>
          <p:nvCxnSpPr>
            <p:cNvPr id="498" name="Shape 498"/>
            <p:cNvCxnSpPr>
              <a:stCxn id="493" idx="0"/>
              <a:endCxn id="477" idx="0"/>
            </p:cNvCxnSpPr>
            <p:nvPr/>
          </p:nvCxnSpPr>
          <p:spPr>
            <a:xfrm rot="5400000">
              <a:off x="7050239" y="884863"/>
              <a:ext cx="600" cy="2559600"/>
            </a:xfrm>
            <a:prstGeom prst="curvedConnector3">
              <a:avLst>
                <a:gd name="adj1" fmla="val -154027090"/>
              </a:avLst>
            </a:prstGeom>
            <a:noFill/>
            <a:ln w="19050" cap="flat" cmpd="sng">
              <a:solidFill>
                <a:schemeClr val="dk2"/>
              </a:solidFill>
              <a:prstDash val="solid"/>
              <a:round/>
              <a:headEnd type="triangl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Combined Offline-Online Discovery</a:t>
            </a:r>
            <a:endParaRPr/>
          </a:p>
        </p:txBody>
      </p:sp>
      <p:sp>
        <p:nvSpPr>
          <p:cNvPr id="504" name="Shape 5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16</a:t>
            </a:fld>
            <a:endParaRPr/>
          </a:p>
        </p:txBody>
      </p:sp>
      <p:pic>
        <p:nvPicPr>
          <p:cNvPr id="505" name="Shape 505"/>
          <p:cNvPicPr preferRelativeResize="0"/>
          <p:nvPr/>
        </p:nvPicPr>
        <p:blipFill rotWithShape="1">
          <a:blip r:embed="rId3">
            <a:alphaModFix/>
          </a:blip>
          <a:srcRect l="9625" t="12470" r="9350" b="26101"/>
          <a:stretch/>
        </p:blipFill>
        <p:spPr>
          <a:xfrm>
            <a:off x="664900" y="1588724"/>
            <a:ext cx="838148" cy="635449"/>
          </a:xfrm>
          <a:prstGeom prst="rect">
            <a:avLst/>
          </a:prstGeom>
          <a:noFill/>
          <a:ln>
            <a:noFill/>
          </a:ln>
        </p:spPr>
      </p:pic>
      <p:pic>
        <p:nvPicPr>
          <p:cNvPr id="506" name="Shape 506"/>
          <p:cNvPicPr preferRelativeResize="0"/>
          <p:nvPr/>
        </p:nvPicPr>
        <p:blipFill rotWithShape="1">
          <a:blip r:embed="rId4">
            <a:alphaModFix/>
          </a:blip>
          <a:srcRect l="28874" t="21464" r="29478" b="34899"/>
          <a:stretch/>
        </p:blipFill>
        <p:spPr>
          <a:xfrm>
            <a:off x="4473025" y="1354378"/>
            <a:ext cx="838150" cy="878146"/>
          </a:xfrm>
          <a:prstGeom prst="rect">
            <a:avLst/>
          </a:prstGeom>
          <a:noFill/>
          <a:ln>
            <a:noFill/>
          </a:ln>
        </p:spPr>
      </p:pic>
      <p:grpSp>
        <p:nvGrpSpPr>
          <p:cNvPr id="507" name="Shape 507"/>
          <p:cNvGrpSpPr/>
          <p:nvPr/>
        </p:nvGrpSpPr>
        <p:grpSpPr>
          <a:xfrm>
            <a:off x="5499812" y="1366936"/>
            <a:ext cx="1215600" cy="1216089"/>
            <a:chOff x="5499812" y="1366936"/>
            <a:chExt cx="1215600" cy="1216089"/>
          </a:xfrm>
        </p:grpSpPr>
        <p:pic>
          <p:nvPicPr>
            <p:cNvPr id="508" name="Shape 508"/>
            <p:cNvPicPr preferRelativeResize="0"/>
            <p:nvPr/>
          </p:nvPicPr>
          <p:blipFill rotWithShape="1">
            <a:blip r:embed="rId5">
              <a:alphaModFix/>
            </a:blip>
            <a:srcRect l="18391" t="15168" r="16643" b="29472"/>
            <a:stretch/>
          </p:blipFill>
          <p:spPr>
            <a:xfrm>
              <a:off x="5582430" y="1366936"/>
              <a:ext cx="514969" cy="438788"/>
            </a:xfrm>
            <a:prstGeom prst="rect">
              <a:avLst/>
            </a:prstGeom>
            <a:noFill/>
            <a:ln>
              <a:noFill/>
            </a:ln>
          </p:spPr>
        </p:pic>
        <p:sp>
          <p:nvSpPr>
            <p:cNvPr id="509" name="Shape 509"/>
            <p:cNvSpPr txBox="1"/>
            <p:nvPr/>
          </p:nvSpPr>
          <p:spPr>
            <a:xfrm>
              <a:off x="5499812" y="1805725"/>
              <a:ext cx="1215600" cy="777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1600" b="1">
                  <a:latin typeface="Proxima Nova"/>
                  <a:ea typeface="Proxima Nova"/>
                  <a:cs typeface="Proxima Nova"/>
                  <a:sym typeface="Proxima Nova"/>
                </a:rPr>
                <a:t>Parse</a:t>
              </a:r>
              <a:endParaRPr sz="1600" b="1">
                <a:latin typeface="Proxima Nova"/>
                <a:ea typeface="Proxima Nova"/>
                <a:cs typeface="Proxima Nova"/>
                <a:sym typeface="Proxima Nova"/>
              </a:endParaRPr>
            </a:p>
            <a:p>
              <a:pPr marL="0" lvl="0" indent="0" rtl="0">
                <a:spcBef>
                  <a:spcPts val="0"/>
                </a:spcBef>
                <a:spcAft>
                  <a:spcPts val="0"/>
                </a:spcAft>
                <a:buNone/>
              </a:pPr>
              <a:r>
                <a:rPr lang="en" sz="1600" b="1">
                  <a:latin typeface="Proxima Nova"/>
                  <a:ea typeface="Proxima Nova"/>
                  <a:cs typeface="Proxima Nova"/>
                  <a:sym typeface="Proxima Nova"/>
                </a:rPr>
                <a:t>HTML Response</a:t>
              </a:r>
              <a:endParaRPr sz="1600" b="1">
                <a:latin typeface="Proxima Nova"/>
                <a:ea typeface="Proxima Nova"/>
                <a:cs typeface="Proxima Nova"/>
                <a:sym typeface="Proxima Nova"/>
              </a:endParaRPr>
            </a:p>
          </p:txBody>
        </p:sp>
      </p:grpSp>
      <p:sp>
        <p:nvSpPr>
          <p:cNvPr id="510" name="Shape 510"/>
          <p:cNvSpPr txBox="1"/>
          <p:nvPr/>
        </p:nvSpPr>
        <p:spPr>
          <a:xfrm>
            <a:off x="4366988" y="2232515"/>
            <a:ext cx="1050300" cy="25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Proxima Nova"/>
                <a:ea typeface="Proxima Nova"/>
                <a:cs typeface="Proxima Nova"/>
                <a:sym typeface="Proxima Nova"/>
              </a:rPr>
              <a:t>foo.com</a:t>
            </a:r>
            <a:endParaRPr i="1">
              <a:latin typeface="Proxima Nova"/>
              <a:ea typeface="Proxima Nova"/>
              <a:cs typeface="Proxima Nova"/>
              <a:sym typeface="Proxima Nova"/>
            </a:endParaRPr>
          </a:p>
        </p:txBody>
      </p:sp>
      <p:cxnSp>
        <p:nvCxnSpPr>
          <p:cNvPr id="511" name="Shape 511"/>
          <p:cNvCxnSpPr/>
          <p:nvPr/>
        </p:nvCxnSpPr>
        <p:spPr>
          <a:xfrm>
            <a:off x="1503042" y="1754038"/>
            <a:ext cx="2970000" cy="0"/>
          </a:xfrm>
          <a:prstGeom prst="straightConnector1">
            <a:avLst/>
          </a:prstGeom>
          <a:noFill/>
          <a:ln w="19050" cap="flat" cmpd="sng">
            <a:solidFill>
              <a:schemeClr val="dk2"/>
            </a:solidFill>
            <a:prstDash val="solid"/>
            <a:round/>
            <a:headEnd type="none" w="med" len="med"/>
            <a:tailEnd type="triangle" w="med" len="med"/>
          </a:ln>
        </p:spPr>
      </p:cxnSp>
      <p:sp>
        <p:nvSpPr>
          <p:cNvPr id="512" name="Shape 512"/>
          <p:cNvSpPr txBox="1"/>
          <p:nvPr/>
        </p:nvSpPr>
        <p:spPr>
          <a:xfrm>
            <a:off x="1607440" y="1335307"/>
            <a:ext cx="27612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GET https://foo.com</a:t>
            </a:r>
            <a:endParaRPr sz="1800">
              <a:latin typeface="Consolas"/>
              <a:ea typeface="Consolas"/>
              <a:cs typeface="Consolas"/>
              <a:sym typeface="Consolas"/>
            </a:endParaRPr>
          </a:p>
        </p:txBody>
      </p:sp>
      <p:grpSp>
        <p:nvGrpSpPr>
          <p:cNvPr id="513" name="Shape 513"/>
          <p:cNvGrpSpPr/>
          <p:nvPr/>
        </p:nvGrpSpPr>
        <p:grpSpPr>
          <a:xfrm>
            <a:off x="6797937" y="1430575"/>
            <a:ext cx="2034367" cy="827419"/>
            <a:chOff x="1372051" y="3124338"/>
            <a:chExt cx="3553479" cy="1445273"/>
          </a:xfrm>
        </p:grpSpPr>
        <p:pic>
          <p:nvPicPr>
            <p:cNvPr id="514" name="Shape 514"/>
            <p:cNvPicPr preferRelativeResize="0"/>
            <p:nvPr/>
          </p:nvPicPr>
          <p:blipFill rotWithShape="1">
            <a:blip r:embed="rId6">
              <a:alphaModFix/>
            </a:blip>
            <a:srcRect l="23346" t="10563" r="20303" b="20164"/>
            <a:stretch/>
          </p:blipFill>
          <p:spPr>
            <a:xfrm>
              <a:off x="1372051" y="3124338"/>
              <a:ext cx="768175" cy="944300"/>
            </a:xfrm>
            <a:prstGeom prst="rect">
              <a:avLst/>
            </a:prstGeom>
            <a:noFill/>
            <a:ln>
              <a:noFill/>
            </a:ln>
          </p:spPr>
        </p:pic>
        <p:pic>
          <p:nvPicPr>
            <p:cNvPr id="515" name="Shape 515"/>
            <p:cNvPicPr preferRelativeResize="0"/>
            <p:nvPr/>
          </p:nvPicPr>
          <p:blipFill rotWithShape="1">
            <a:blip r:embed="rId6">
              <a:alphaModFix/>
            </a:blip>
            <a:srcRect l="23346" t="10563" r="20303" b="20164"/>
            <a:stretch/>
          </p:blipFill>
          <p:spPr>
            <a:xfrm>
              <a:off x="2348425" y="3124338"/>
              <a:ext cx="768175" cy="944300"/>
            </a:xfrm>
            <a:prstGeom prst="rect">
              <a:avLst/>
            </a:prstGeom>
            <a:noFill/>
            <a:ln>
              <a:noFill/>
            </a:ln>
          </p:spPr>
        </p:pic>
        <p:pic>
          <p:nvPicPr>
            <p:cNvPr id="516" name="Shape 516"/>
            <p:cNvPicPr preferRelativeResize="0"/>
            <p:nvPr/>
          </p:nvPicPr>
          <p:blipFill rotWithShape="1">
            <a:blip r:embed="rId6">
              <a:alphaModFix/>
            </a:blip>
            <a:srcRect l="23346" t="10563" r="20303" b="20164"/>
            <a:stretch/>
          </p:blipFill>
          <p:spPr>
            <a:xfrm>
              <a:off x="3324799" y="3124338"/>
              <a:ext cx="768175" cy="944300"/>
            </a:xfrm>
            <a:prstGeom prst="rect">
              <a:avLst/>
            </a:prstGeom>
            <a:noFill/>
            <a:ln>
              <a:noFill/>
            </a:ln>
          </p:spPr>
        </p:pic>
        <p:sp>
          <p:nvSpPr>
            <p:cNvPr id="517" name="Shape 517"/>
            <p:cNvSpPr txBox="1"/>
            <p:nvPr/>
          </p:nvSpPr>
          <p:spPr>
            <a:xfrm>
              <a:off x="1507708" y="4089011"/>
              <a:ext cx="554700" cy="480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Proxima Nova"/>
                  <a:ea typeface="Proxima Nova"/>
                  <a:cs typeface="Proxima Nova"/>
                  <a:sym typeface="Proxima Nova"/>
                </a:rPr>
                <a:t>t</a:t>
              </a:r>
              <a:r>
                <a:rPr lang="en" b="1" baseline="-25000">
                  <a:latin typeface="Proxima Nova"/>
                  <a:ea typeface="Proxima Nova"/>
                  <a:cs typeface="Proxima Nova"/>
                  <a:sym typeface="Proxima Nova"/>
                </a:rPr>
                <a:t>0</a:t>
              </a:r>
              <a:endParaRPr b="1" baseline="-25000">
                <a:latin typeface="Proxima Nova"/>
                <a:ea typeface="Proxima Nova"/>
                <a:cs typeface="Proxima Nova"/>
                <a:sym typeface="Proxima Nova"/>
              </a:endParaRPr>
            </a:p>
          </p:txBody>
        </p:sp>
        <p:sp>
          <p:nvSpPr>
            <p:cNvPr id="518" name="Shape 518"/>
            <p:cNvSpPr txBox="1"/>
            <p:nvPr/>
          </p:nvSpPr>
          <p:spPr>
            <a:xfrm>
              <a:off x="2524004" y="4089011"/>
              <a:ext cx="554700" cy="480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Proxima Nova"/>
                  <a:ea typeface="Proxima Nova"/>
                  <a:cs typeface="Proxima Nova"/>
                  <a:sym typeface="Proxima Nova"/>
                </a:rPr>
                <a:t>t</a:t>
              </a:r>
              <a:r>
                <a:rPr lang="en" b="1" baseline="-25000">
                  <a:latin typeface="Proxima Nova"/>
                  <a:ea typeface="Proxima Nova"/>
                  <a:cs typeface="Proxima Nova"/>
                  <a:sym typeface="Proxima Nova"/>
                </a:rPr>
                <a:t>1</a:t>
              </a:r>
              <a:endParaRPr b="1" baseline="-25000">
                <a:latin typeface="Proxima Nova"/>
                <a:ea typeface="Proxima Nova"/>
                <a:cs typeface="Proxima Nova"/>
                <a:sym typeface="Proxima Nova"/>
              </a:endParaRPr>
            </a:p>
          </p:txBody>
        </p:sp>
        <p:sp>
          <p:nvSpPr>
            <p:cNvPr id="519" name="Shape 519"/>
            <p:cNvSpPr txBox="1"/>
            <p:nvPr/>
          </p:nvSpPr>
          <p:spPr>
            <a:xfrm>
              <a:off x="3510032" y="4089011"/>
              <a:ext cx="554700" cy="480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Proxima Nova"/>
                  <a:ea typeface="Proxima Nova"/>
                  <a:cs typeface="Proxima Nova"/>
                  <a:sym typeface="Proxima Nova"/>
                </a:rPr>
                <a:t>t</a:t>
              </a:r>
              <a:r>
                <a:rPr lang="en" b="1" baseline="-25000">
                  <a:latin typeface="Proxima Nova"/>
                  <a:ea typeface="Proxima Nova"/>
                  <a:cs typeface="Proxima Nova"/>
                  <a:sym typeface="Proxima Nova"/>
                </a:rPr>
                <a:t>2</a:t>
              </a:r>
              <a:endParaRPr b="1" baseline="-25000">
                <a:latin typeface="Proxima Nova"/>
                <a:ea typeface="Proxima Nova"/>
                <a:cs typeface="Proxima Nova"/>
                <a:sym typeface="Proxima Nova"/>
              </a:endParaRPr>
            </a:p>
          </p:txBody>
        </p:sp>
        <p:sp>
          <p:nvSpPr>
            <p:cNvPr id="520" name="Shape 520"/>
            <p:cNvSpPr txBox="1"/>
            <p:nvPr/>
          </p:nvSpPr>
          <p:spPr>
            <a:xfrm>
              <a:off x="4157230" y="3406260"/>
              <a:ext cx="768300" cy="480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Proxima Nova"/>
                  <a:ea typeface="Proxima Nova"/>
                  <a:cs typeface="Proxima Nova"/>
                  <a:sym typeface="Proxima Nova"/>
                </a:rPr>
                <a:t>...</a:t>
              </a:r>
              <a:endParaRPr b="1">
                <a:latin typeface="Proxima Nova"/>
                <a:ea typeface="Proxima Nova"/>
                <a:cs typeface="Proxima Nova"/>
                <a:sym typeface="Proxima Nova"/>
              </a:endParaRPr>
            </a:p>
          </p:txBody>
        </p:sp>
      </p:grpSp>
      <p:sp>
        <p:nvSpPr>
          <p:cNvPr id="521" name="Shape 521"/>
          <p:cNvSpPr txBox="1"/>
          <p:nvPr/>
        </p:nvSpPr>
        <p:spPr>
          <a:xfrm>
            <a:off x="6254275" y="1539038"/>
            <a:ext cx="417600" cy="458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t>+</a:t>
            </a:r>
            <a:endParaRPr sz="2400" b="1"/>
          </a:p>
        </p:txBody>
      </p:sp>
      <p:sp>
        <p:nvSpPr>
          <p:cNvPr id="522" name="Shape 522"/>
          <p:cNvSpPr txBox="1">
            <a:spLocks noGrp="1"/>
          </p:cNvSpPr>
          <p:nvPr>
            <p:ph type="body" idx="1"/>
          </p:nvPr>
        </p:nvSpPr>
        <p:spPr>
          <a:xfrm>
            <a:off x="464100" y="3033275"/>
            <a:ext cx="8520600" cy="572700"/>
          </a:xfrm>
          <a:prstGeom prst="rect">
            <a:avLst/>
          </a:prstGeom>
        </p:spPr>
        <p:txBody>
          <a:bodyPr spcFirstLastPara="1" wrap="square" lIns="91425" tIns="91425" rIns="91425" bIns="91425" anchor="t" anchorCtr="0">
            <a:noAutofit/>
          </a:bodyPr>
          <a:lstStyle/>
          <a:p>
            <a:pPr marL="457200" lvl="0" indent="-368300" rtl="0">
              <a:spcBef>
                <a:spcPts val="0"/>
              </a:spcBef>
              <a:spcAft>
                <a:spcPts val="0"/>
              </a:spcAft>
              <a:buClr>
                <a:srgbClr val="434343"/>
              </a:buClr>
              <a:buSzPts val="2200"/>
              <a:buChar char="●"/>
            </a:pPr>
            <a:r>
              <a:rPr lang="en" sz="2200" b="1">
                <a:solidFill>
                  <a:srgbClr val="38761D"/>
                </a:solidFill>
              </a:rPr>
              <a:t>Stable dependencies</a:t>
            </a:r>
            <a:r>
              <a:rPr lang="en" sz="2200" b="1">
                <a:solidFill>
                  <a:srgbClr val="434343"/>
                </a:solidFill>
              </a:rPr>
              <a:t>: </a:t>
            </a:r>
            <a:r>
              <a:rPr lang="en" sz="2200">
                <a:solidFill>
                  <a:srgbClr val="434343"/>
                </a:solidFill>
              </a:rPr>
              <a:t>Intersection of offline loads</a:t>
            </a:r>
            <a:endParaRPr sz="2200">
              <a:solidFill>
                <a:srgbClr val="434343"/>
              </a:solidFill>
            </a:endParaRPr>
          </a:p>
        </p:txBody>
      </p:sp>
      <p:cxnSp>
        <p:nvCxnSpPr>
          <p:cNvPr id="523" name="Shape 523"/>
          <p:cNvCxnSpPr/>
          <p:nvPr/>
        </p:nvCxnSpPr>
        <p:spPr>
          <a:xfrm>
            <a:off x="1503042" y="2058838"/>
            <a:ext cx="2970000" cy="0"/>
          </a:xfrm>
          <a:prstGeom prst="straightConnector1">
            <a:avLst/>
          </a:prstGeom>
          <a:noFill/>
          <a:ln w="19050" cap="flat" cmpd="sng">
            <a:solidFill>
              <a:schemeClr val="dk2"/>
            </a:solidFill>
            <a:prstDash val="solid"/>
            <a:round/>
            <a:headEnd type="triangle" w="med" len="med"/>
            <a:tailEnd type="none" w="med" len="med"/>
          </a:ln>
        </p:spPr>
      </p:cxnSp>
      <p:sp>
        <p:nvSpPr>
          <p:cNvPr id="524" name="Shape 524"/>
          <p:cNvSpPr txBox="1"/>
          <p:nvPr/>
        </p:nvSpPr>
        <p:spPr>
          <a:xfrm>
            <a:off x="1673288" y="2115050"/>
            <a:ext cx="2629500" cy="393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a:latin typeface="Consolas"/>
                <a:ea typeface="Consolas"/>
                <a:cs typeface="Consolas"/>
                <a:sym typeface="Consolas"/>
              </a:rPr>
              <a:t>Response +</a:t>
            </a:r>
            <a:endParaRPr sz="1800">
              <a:latin typeface="Consolas"/>
              <a:ea typeface="Consolas"/>
              <a:cs typeface="Consolas"/>
              <a:sym typeface="Consolas"/>
            </a:endParaRPr>
          </a:p>
          <a:p>
            <a:pPr marL="0" lvl="0" indent="0" algn="ctr" rtl="0">
              <a:spcBef>
                <a:spcPts val="0"/>
              </a:spcBef>
              <a:spcAft>
                <a:spcPts val="0"/>
              </a:spcAft>
              <a:buNone/>
            </a:pPr>
            <a:r>
              <a:rPr lang="en" sz="1800">
                <a:latin typeface="Consolas"/>
                <a:ea typeface="Consolas"/>
                <a:cs typeface="Consolas"/>
                <a:sym typeface="Consolas"/>
              </a:rPr>
              <a:t>Push and Hints</a:t>
            </a:r>
            <a:endParaRPr sz="1800">
              <a:latin typeface="Consolas"/>
              <a:ea typeface="Consolas"/>
              <a:cs typeface="Consolas"/>
              <a:sym typeface="Consolas"/>
            </a:endParaRPr>
          </a:p>
        </p:txBody>
      </p:sp>
      <p:sp>
        <p:nvSpPr>
          <p:cNvPr id="525" name="Shape 525"/>
          <p:cNvSpPr txBox="1">
            <a:spLocks noGrp="1"/>
          </p:cNvSpPr>
          <p:nvPr>
            <p:ph type="body" idx="1"/>
          </p:nvPr>
        </p:nvSpPr>
        <p:spPr>
          <a:xfrm>
            <a:off x="464100" y="3605975"/>
            <a:ext cx="8520600" cy="458100"/>
          </a:xfrm>
          <a:prstGeom prst="rect">
            <a:avLst/>
          </a:prstGeom>
        </p:spPr>
        <p:txBody>
          <a:bodyPr spcFirstLastPara="1" wrap="square" lIns="91425" tIns="91425" rIns="91425" bIns="91425" anchor="t" anchorCtr="0">
            <a:noAutofit/>
          </a:bodyPr>
          <a:lstStyle/>
          <a:p>
            <a:pPr marL="457200" lvl="0" indent="-368300" rtl="0">
              <a:spcBef>
                <a:spcPts val="0"/>
              </a:spcBef>
              <a:spcAft>
                <a:spcPts val="0"/>
              </a:spcAft>
              <a:buSzPts val="2200"/>
              <a:buChar char="●"/>
            </a:pPr>
            <a:r>
              <a:rPr lang="en" sz="2200" b="1">
                <a:solidFill>
                  <a:srgbClr val="38761D"/>
                </a:solidFill>
              </a:rPr>
              <a:t>Dynamic Content</a:t>
            </a:r>
            <a:r>
              <a:rPr lang="en" sz="2200" b="1">
                <a:solidFill>
                  <a:srgbClr val="434343"/>
                </a:solidFill>
              </a:rPr>
              <a:t>: </a:t>
            </a:r>
            <a:r>
              <a:rPr lang="en" sz="2200">
                <a:solidFill>
                  <a:srgbClr val="434343"/>
                </a:solidFill>
              </a:rPr>
              <a:t>Online Parsing of HTML</a:t>
            </a:r>
            <a:endParaRPr sz="22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p:nvPr/>
        </p:nvSpPr>
        <p:spPr>
          <a:xfrm>
            <a:off x="644439" y="1094907"/>
            <a:ext cx="7736925" cy="3898875"/>
          </a:xfrm>
          <a:custGeom>
            <a:avLst/>
            <a:gdLst/>
            <a:ahLst/>
            <a:cxnLst/>
            <a:rect l="0" t="0" r="0" b="0"/>
            <a:pathLst>
              <a:path w="309477" h="155955" extrusionOk="0">
                <a:moveTo>
                  <a:pt x="156201" y="277"/>
                </a:moveTo>
                <a:cubicBezTo>
                  <a:pt x="119931" y="590"/>
                  <a:pt x="85745" y="8928"/>
                  <a:pt x="63649" y="14035"/>
                </a:cubicBezTo>
                <a:cubicBezTo>
                  <a:pt x="41553" y="19142"/>
                  <a:pt x="34153" y="20080"/>
                  <a:pt x="23626" y="30919"/>
                </a:cubicBezTo>
                <a:cubicBezTo>
                  <a:pt x="13099" y="41758"/>
                  <a:pt x="1322" y="61561"/>
                  <a:pt x="488" y="79071"/>
                </a:cubicBezTo>
                <a:cubicBezTo>
                  <a:pt x="-346" y="96581"/>
                  <a:pt x="-2325" y="124826"/>
                  <a:pt x="18624" y="135978"/>
                </a:cubicBezTo>
                <a:cubicBezTo>
                  <a:pt x="39573" y="147130"/>
                  <a:pt x="84598" y="143273"/>
                  <a:pt x="126184" y="145983"/>
                </a:cubicBezTo>
                <a:cubicBezTo>
                  <a:pt x="167770" y="148693"/>
                  <a:pt x="237704" y="162347"/>
                  <a:pt x="268138" y="152237"/>
                </a:cubicBezTo>
                <a:cubicBezTo>
                  <a:pt x="298572" y="142127"/>
                  <a:pt x="306597" y="108670"/>
                  <a:pt x="308786" y="85324"/>
                </a:cubicBezTo>
                <a:cubicBezTo>
                  <a:pt x="310975" y="61978"/>
                  <a:pt x="306701" y="26334"/>
                  <a:pt x="281270" y="12159"/>
                </a:cubicBezTo>
                <a:cubicBezTo>
                  <a:pt x="255839" y="-2015"/>
                  <a:pt x="192471" y="-36"/>
                  <a:pt x="156201" y="277"/>
                </a:cubicBezTo>
                <a:close/>
              </a:path>
            </a:pathLst>
          </a:custGeom>
          <a:noFill/>
          <a:ln w="28575" cap="flat" cmpd="sng">
            <a:solidFill>
              <a:srgbClr val="990000"/>
            </a:solidFill>
            <a:prstDash val="solid"/>
            <a:round/>
            <a:headEnd type="none" w="med" len="med"/>
            <a:tailEnd type="none" w="med" len="med"/>
          </a:ln>
        </p:spPr>
      </p:sp>
      <p:sp>
        <p:nvSpPr>
          <p:cNvPr id="531" name="Shape 5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700"/>
              <a:t>Personalized Dependencies from Third-party Domains</a:t>
            </a:r>
            <a:endParaRPr sz="2700"/>
          </a:p>
        </p:txBody>
      </p:sp>
      <p:sp>
        <p:nvSpPr>
          <p:cNvPr id="532" name="Shape 5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pic>
        <p:nvPicPr>
          <p:cNvPr id="533" name="Shape 533" descr="3rd_party_discover.png"/>
          <p:cNvPicPr preferRelativeResize="0"/>
          <p:nvPr/>
        </p:nvPicPr>
        <p:blipFill rotWithShape="1">
          <a:blip r:embed="rId3">
            <a:alphaModFix/>
          </a:blip>
          <a:srcRect l="258" r="268"/>
          <a:stretch/>
        </p:blipFill>
        <p:spPr>
          <a:xfrm>
            <a:off x="985525" y="1138100"/>
            <a:ext cx="7173752" cy="3819325"/>
          </a:xfrm>
          <a:prstGeom prst="rect">
            <a:avLst/>
          </a:prstGeom>
          <a:noFill/>
          <a:ln>
            <a:noFill/>
          </a:ln>
        </p:spPr>
      </p:pic>
      <p:sp>
        <p:nvSpPr>
          <p:cNvPr id="534" name="Shape 534"/>
          <p:cNvSpPr/>
          <p:nvPr/>
        </p:nvSpPr>
        <p:spPr>
          <a:xfrm>
            <a:off x="651743" y="1040073"/>
            <a:ext cx="7758350" cy="3082175"/>
          </a:xfrm>
          <a:custGeom>
            <a:avLst/>
            <a:gdLst/>
            <a:ahLst/>
            <a:cxnLst/>
            <a:rect l="0" t="0" r="0" b="0"/>
            <a:pathLst>
              <a:path w="310334" h="123287" extrusionOk="0">
                <a:moveTo>
                  <a:pt x="121035" y="4597"/>
                </a:moveTo>
                <a:cubicBezTo>
                  <a:pt x="90058" y="9732"/>
                  <a:pt x="42350" y="15862"/>
                  <a:pt x="22637" y="32427"/>
                </a:cubicBezTo>
                <a:cubicBezTo>
                  <a:pt x="2924" y="48992"/>
                  <a:pt x="-4530" y="88914"/>
                  <a:pt x="2759" y="103988"/>
                </a:cubicBezTo>
                <a:cubicBezTo>
                  <a:pt x="10048" y="119062"/>
                  <a:pt x="45332" y="121217"/>
                  <a:pt x="66370" y="122873"/>
                </a:cubicBezTo>
                <a:cubicBezTo>
                  <a:pt x="87408" y="124530"/>
                  <a:pt x="115900" y="119062"/>
                  <a:pt x="128986" y="113927"/>
                </a:cubicBezTo>
                <a:cubicBezTo>
                  <a:pt x="142073" y="108792"/>
                  <a:pt x="127993" y="96037"/>
                  <a:pt x="144889" y="92061"/>
                </a:cubicBezTo>
                <a:cubicBezTo>
                  <a:pt x="161786" y="88086"/>
                  <a:pt x="206511" y="91896"/>
                  <a:pt x="230365" y="90074"/>
                </a:cubicBezTo>
                <a:cubicBezTo>
                  <a:pt x="254219" y="88252"/>
                  <a:pt x="274760" y="87257"/>
                  <a:pt x="288012" y="81128"/>
                </a:cubicBezTo>
                <a:cubicBezTo>
                  <a:pt x="301264" y="74999"/>
                  <a:pt x="311700" y="63901"/>
                  <a:pt x="309878" y="53299"/>
                </a:cubicBezTo>
                <a:cubicBezTo>
                  <a:pt x="308056" y="42697"/>
                  <a:pt x="293976" y="26132"/>
                  <a:pt x="277079" y="17518"/>
                </a:cubicBezTo>
                <a:cubicBezTo>
                  <a:pt x="260183" y="8904"/>
                  <a:pt x="234506" y="3769"/>
                  <a:pt x="208499" y="1615"/>
                </a:cubicBezTo>
                <a:cubicBezTo>
                  <a:pt x="182492" y="-538"/>
                  <a:pt x="152012" y="-538"/>
                  <a:pt x="121035" y="4597"/>
                </a:cubicBezTo>
                <a:close/>
              </a:path>
            </a:pathLst>
          </a:custGeom>
          <a:noFill/>
          <a:ln w="28575" cap="flat" cmpd="sng">
            <a:solidFill>
              <a:schemeClr val="dk2"/>
            </a:solidFill>
            <a:prstDash val="solid"/>
            <a:round/>
            <a:headEnd type="none" w="med" len="med"/>
            <a:tailEnd type="none" w="med" len="med"/>
          </a:ln>
        </p:spPr>
      </p:sp>
      <p:grpSp>
        <p:nvGrpSpPr>
          <p:cNvPr id="535" name="Shape 535"/>
          <p:cNvGrpSpPr/>
          <p:nvPr/>
        </p:nvGrpSpPr>
        <p:grpSpPr>
          <a:xfrm>
            <a:off x="5963165" y="1138163"/>
            <a:ext cx="1094710" cy="376864"/>
            <a:chOff x="5963165" y="1138163"/>
            <a:chExt cx="1094710" cy="376864"/>
          </a:xfrm>
        </p:grpSpPr>
        <p:sp>
          <p:nvSpPr>
            <p:cNvPr id="536" name="Shape 536"/>
            <p:cNvSpPr/>
            <p:nvPr/>
          </p:nvSpPr>
          <p:spPr>
            <a:xfrm rot="4316372">
              <a:off x="6077916" y="1177505"/>
              <a:ext cx="188697" cy="378343"/>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txBox="1"/>
            <p:nvPr/>
          </p:nvSpPr>
          <p:spPr>
            <a:xfrm>
              <a:off x="6381375" y="1138163"/>
              <a:ext cx="676500" cy="3768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a:t>
              </a:r>
              <a:endParaRPr sz="1600" b="1">
                <a:latin typeface="Proxima Nova"/>
                <a:ea typeface="Proxima Nova"/>
                <a:cs typeface="Proxima Nova"/>
                <a:sym typeface="Proxima Nova"/>
              </a:endParaRPr>
            </a:p>
          </p:txBody>
        </p:sp>
      </p:grpSp>
      <p:grpSp>
        <p:nvGrpSpPr>
          <p:cNvPr id="538" name="Shape 538"/>
          <p:cNvGrpSpPr/>
          <p:nvPr/>
        </p:nvGrpSpPr>
        <p:grpSpPr>
          <a:xfrm>
            <a:off x="6515065" y="2703850"/>
            <a:ext cx="1895085" cy="572700"/>
            <a:chOff x="5963165" y="1138100"/>
            <a:chExt cx="1895085" cy="572700"/>
          </a:xfrm>
        </p:grpSpPr>
        <p:sp>
          <p:nvSpPr>
            <p:cNvPr id="539" name="Shape 539"/>
            <p:cNvSpPr/>
            <p:nvPr/>
          </p:nvSpPr>
          <p:spPr>
            <a:xfrm rot="4316372">
              <a:off x="6077916" y="1177505"/>
              <a:ext cx="188697" cy="378343"/>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Shape 540"/>
            <p:cNvSpPr txBox="1"/>
            <p:nvPr/>
          </p:nvSpPr>
          <p:spPr>
            <a:xfrm>
              <a:off x="6381350" y="1138100"/>
              <a:ext cx="1476900" cy="5727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Personalized Content?</a:t>
              </a:r>
              <a:endParaRPr sz="1600" b="1">
                <a:latin typeface="Proxima Nova"/>
                <a:ea typeface="Proxima Nova"/>
                <a:cs typeface="Proxima Nova"/>
                <a:sym typeface="Proxima Nova"/>
              </a:endParaRPr>
            </a:p>
          </p:txBody>
        </p:sp>
      </p:grpSp>
      <p:sp>
        <p:nvSpPr>
          <p:cNvPr id="541" name="Shape 541"/>
          <p:cNvSpPr/>
          <p:nvPr/>
        </p:nvSpPr>
        <p:spPr>
          <a:xfrm>
            <a:off x="3965450" y="2640250"/>
            <a:ext cx="2900151" cy="2317187"/>
          </a:xfrm>
          <a:custGeom>
            <a:avLst/>
            <a:gdLst/>
            <a:ahLst/>
            <a:cxnLst/>
            <a:rect l="0" t="0" r="0" b="0"/>
            <a:pathLst>
              <a:path w="126741" h="95191" extrusionOk="0">
                <a:moveTo>
                  <a:pt x="26047" y="1209"/>
                </a:moveTo>
                <a:cubicBezTo>
                  <a:pt x="21510" y="2689"/>
                  <a:pt x="13125" y="1111"/>
                  <a:pt x="8883" y="9495"/>
                </a:cubicBezTo>
                <a:cubicBezTo>
                  <a:pt x="4642" y="17880"/>
                  <a:pt x="-1671" y="38496"/>
                  <a:pt x="598" y="51516"/>
                </a:cubicBezTo>
                <a:cubicBezTo>
                  <a:pt x="2867" y="64537"/>
                  <a:pt x="3360" y="81108"/>
                  <a:pt x="22496" y="87618"/>
                </a:cubicBezTo>
                <a:cubicBezTo>
                  <a:pt x="41632" y="94128"/>
                  <a:pt x="98450" y="98962"/>
                  <a:pt x="115416" y="90577"/>
                </a:cubicBezTo>
                <a:cubicBezTo>
                  <a:pt x="132382" y="82193"/>
                  <a:pt x="125378" y="51417"/>
                  <a:pt x="124293" y="37311"/>
                </a:cubicBezTo>
                <a:cubicBezTo>
                  <a:pt x="123208" y="23206"/>
                  <a:pt x="123603" y="12060"/>
                  <a:pt x="108905" y="5944"/>
                </a:cubicBezTo>
                <a:cubicBezTo>
                  <a:pt x="94208" y="-172"/>
                  <a:pt x="49918" y="1406"/>
                  <a:pt x="36108" y="617"/>
                </a:cubicBezTo>
                <a:cubicBezTo>
                  <a:pt x="22298" y="-172"/>
                  <a:pt x="30585" y="-271"/>
                  <a:pt x="26047" y="1209"/>
                </a:cubicBezTo>
                <a:close/>
              </a:path>
            </a:pathLst>
          </a:custGeom>
          <a:noFill/>
          <a:ln w="28575" cap="flat" cmpd="sng">
            <a:solidFill>
              <a:srgbClr val="CC0000"/>
            </a:solidFill>
            <a:prstDash val="dash"/>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3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3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3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Challenges to approach</a:t>
            </a:r>
            <a:endParaRPr/>
          </a:p>
        </p:txBody>
      </p:sp>
      <p:sp>
        <p:nvSpPr>
          <p:cNvPr id="547" name="Shape 547"/>
          <p:cNvSpPr txBox="1">
            <a:spLocks noGrp="1"/>
          </p:cNvSpPr>
          <p:nvPr>
            <p:ph type="body" idx="1"/>
          </p:nvPr>
        </p:nvSpPr>
        <p:spPr>
          <a:xfrm>
            <a:off x="311700" y="1337600"/>
            <a:ext cx="8520600" cy="3222300"/>
          </a:xfrm>
          <a:prstGeom prst="rect">
            <a:avLst/>
          </a:prstGeom>
        </p:spPr>
        <p:txBody>
          <a:bodyPr spcFirstLastPara="1" wrap="square" lIns="91425" tIns="91425" rIns="91425" bIns="91425" anchor="t" anchorCtr="0">
            <a:noAutofit/>
          </a:bodyPr>
          <a:lstStyle/>
          <a:p>
            <a:pPr marL="457200" lvl="0" indent="-381000" rtl="0">
              <a:lnSpc>
                <a:spcPct val="100000"/>
              </a:lnSpc>
              <a:spcBef>
                <a:spcPts val="0"/>
              </a:spcBef>
              <a:spcAft>
                <a:spcPts val="0"/>
              </a:spcAft>
              <a:buSzPts val="2400"/>
              <a:buAutoNum type="arabicPeriod"/>
            </a:pPr>
            <a:r>
              <a:rPr lang="en" sz="2400"/>
              <a:t>How do web servers discover dependencies?</a:t>
            </a:r>
            <a:endParaRPr sz="2400"/>
          </a:p>
          <a:p>
            <a:pPr marL="914400" lvl="1" indent="-381000" rtl="0">
              <a:lnSpc>
                <a:spcPct val="100000"/>
              </a:lnSpc>
              <a:spcBef>
                <a:spcPts val="0"/>
              </a:spcBef>
              <a:spcAft>
                <a:spcPts val="0"/>
              </a:spcAft>
              <a:buSzPts val="2400"/>
              <a:buChar char="●"/>
            </a:pPr>
            <a:r>
              <a:rPr lang="en" sz="2400" i="1">
                <a:solidFill>
                  <a:srgbClr val="38761D"/>
                </a:solidFill>
              </a:rPr>
              <a:t>Combine offline and online + Defer to third parties</a:t>
            </a:r>
            <a:br>
              <a:rPr lang="en" sz="2400"/>
            </a:br>
            <a:endParaRPr sz="2400"/>
          </a:p>
          <a:p>
            <a:pPr marL="457200" lvl="0" indent="-381000" rtl="0">
              <a:lnSpc>
                <a:spcPct val="100000"/>
              </a:lnSpc>
              <a:spcBef>
                <a:spcPts val="0"/>
              </a:spcBef>
              <a:spcAft>
                <a:spcPts val="0"/>
              </a:spcAft>
              <a:buSzPts val="2400"/>
              <a:buAutoNum type="arabicPeriod"/>
            </a:pPr>
            <a:r>
              <a:rPr lang="en" sz="2400"/>
              <a:t>How do web servers inform clients of discovered dependencies?</a:t>
            </a:r>
            <a:endParaRPr sz="2400"/>
          </a:p>
          <a:p>
            <a:pPr marL="914400" lvl="1" indent="-381000" rtl="0">
              <a:lnSpc>
                <a:spcPct val="100000"/>
              </a:lnSpc>
              <a:spcBef>
                <a:spcPts val="0"/>
              </a:spcBef>
              <a:spcAft>
                <a:spcPts val="0"/>
              </a:spcAft>
              <a:buSzPts val="2400"/>
              <a:buChar char="●"/>
            </a:pPr>
            <a:r>
              <a:rPr lang="en" sz="2400" i="1">
                <a:solidFill>
                  <a:srgbClr val="38761D"/>
                </a:solidFill>
              </a:rPr>
              <a:t>HTTP/2 Push + Dependency Hints</a:t>
            </a:r>
            <a:br>
              <a:rPr lang="en" sz="2400"/>
            </a:br>
            <a:endParaRPr sz="2400"/>
          </a:p>
          <a:p>
            <a:pPr marL="457200" lvl="0" indent="-381000" rtl="0">
              <a:lnSpc>
                <a:spcPct val="100000"/>
              </a:lnSpc>
              <a:spcBef>
                <a:spcPts val="0"/>
              </a:spcBef>
              <a:spcAft>
                <a:spcPts val="0"/>
              </a:spcAft>
              <a:buClr>
                <a:srgbClr val="990000"/>
              </a:buClr>
              <a:buSzPts val="2400"/>
              <a:buAutoNum type="arabicPeriod"/>
            </a:pPr>
            <a:r>
              <a:rPr lang="en" sz="2400" b="1">
                <a:solidFill>
                  <a:srgbClr val="990000"/>
                </a:solidFill>
              </a:rPr>
              <a:t>How do clients use input from servers?</a:t>
            </a:r>
            <a:endParaRPr sz="2400" b="1">
              <a:solidFill>
                <a:srgbClr val="990000"/>
              </a:solidFill>
            </a:endParaRPr>
          </a:p>
        </p:txBody>
      </p:sp>
      <p:sp>
        <p:nvSpPr>
          <p:cNvPr id="548" name="Shape 5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Need for Scheduling</a:t>
            </a:r>
            <a:endParaRPr/>
          </a:p>
        </p:txBody>
      </p:sp>
      <p:sp>
        <p:nvSpPr>
          <p:cNvPr id="554" name="Shape 5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19</a:t>
            </a:fld>
            <a:endParaRPr/>
          </a:p>
        </p:txBody>
      </p:sp>
      <p:sp>
        <p:nvSpPr>
          <p:cNvPr id="555" name="Shape 555"/>
          <p:cNvSpPr txBox="1">
            <a:spLocks noGrp="1"/>
          </p:cNvSpPr>
          <p:nvPr>
            <p:ph type="body" idx="1"/>
          </p:nvPr>
        </p:nvSpPr>
        <p:spPr>
          <a:xfrm>
            <a:off x="311700" y="1152475"/>
            <a:ext cx="8520600" cy="1071000"/>
          </a:xfrm>
          <a:prstGeom prst="rect">
            <a:avLst/>
          </a:prstGeom>
        </p:spPr>
        <p:txBody>
          <a:bodyPr spcFirstLastPara="1" wrap="square" lIns="91425" tIns="91425" rIns="91425" bIns="91425" anchor="t" anchorCtr="0">
            <a:noAutofit/>
          </a:bodyPr>
          <a:lstStyle/>
          <a:p>
            <a:pPr marL="457200" lvl="0" indent="-381000" rtl="0">
              <a:lnSpc>
                <a:spcPct val="115000"/>
              </a:lnSpc>
              <a:spcBef>
                <a:spcPts val="0"/>
              </a:spcBef>
              <a:spcAft>
                <a:spcPts val="0"/>
              </a:spcAft>
              <a:buClr>
                <a:srgbClr val="666666"/>
              </a:buClr>
              <a:buSzPts val="2400"/>
              <a:buChar char="●"/>
            </a:pPr>
            <a:r>
              <a:rPr lang="en" sz="2400">
                <a:solidFill>
                  <a:srgbClr val="666666"/>
                </a:solidFill>
              </a:rPr>
              <a:t>No speedup with “Push All + Fetch ASAP”</a:t>
            </a:r>
            <a:endParaRPr sz="2400">
              <a:solidFill>
                <a:srgbClr val="666666"/>
              </a:solidFill>
            </a:endParaRPr>
          </a:p>
          <a:p>
            <a:pPr marL="914400" lvl="1" indent="-381000" rtl="0">
              <a:lnSpc>
                <a:spcPct val="115000"/>
              </a:lnSpc>
              <a:spcBef>
                <a:spcPts val="0"/>
              </a:spcBef>
              <a:spcAft>
                <a:spcPts val="0"/>
              </a:spcAft>
              <a:buClr>
                <a:srgbClr val="FF0000"/>
              </a:buClr>
              <a:buSzPts val="2400"/>
              <a:buChar char="○"/>
            </a:pPr>
            <a:r>
              <a:rPr lang="en" sz="2400">
                <a:solidFill>
                  <a:srgbClr val="FF0000"/>
                </a:solidFill>
              </a:rPr>
              <a:t>Contention for access link bandwidth stalls processing</a:t>
            </a:r>
            <a:endParaRPr sz="2400">
              <a:solidFill>
                <a:srgbClr val="FF0000"/>
              </a:solidFill>
            </a:endParaRPr>
          </a:p>
          <a:p>
            <a:pPr marL="0" lvl="0" indent="0" rtl="0">
              <a:lnSpc>
                <a:spcPct val="115000"/>
              </a:lnSpc>
              <a:spcBef>
                <a:spcPts val="0"/>
              </a:spcBef>
              <a:spcAft>
                <a:spcPts val="0"/>
              </a:spcAft>
              <a:buNone/>
            </a:pPr>
            <a:endParaRPr sz="2400">
              <a:solidFill>
                <a:srgbClr val="666666"/>
              </a:solidFill>
            </a:endParaRPr>
          </a:p>
          <a:p>
            <a:pPr marL="0" lvl="0" indent="0" rtl="0">
              <a:lnSpc>
                <a:spcPct val="115000"/>
              </a:lnSpc>
              <a:spcBef>
                <a:spcPts val="0"/>
              </a:spcBef>
              <a:spcAft>
                <a:spcPts val="0"/>
              </a:spcAft>
              <a:buNone/>
            </a:pPr>
            <a:endParaRPr sz="2400" b="1">
              <a:solidFill>
                <a:schemeClr val="dk2"/>
              </a:solidFill>
            </a:endParaRPr>
          </a:p>
        </p:txBody>
      </p:sp>
      <p:sp>
        <p:nvSpPr>
          <p:cNvPr id="556" name="Shape 556"/>
          <p:cNvSpPr txBox="1"/>
          <p:nvPr/>
        </p:nvSpPr>
        <p:spPr>
          <a:xfrm>
            <a:off x="323175" y="2418925"/>
            <a:ext cx="8520600" cy="1764300"/>
          </a:xfrm>
          <a:prstGeom prst="rect">
            <a:avLst/>
          </a:prstGeom>
          <a:noFill/>
          <a:ln>
            <a:noFill/>
          </a:ln>
        </p:spPr>
        <p:txBody>
          <a:bodyPr spcFirstLastPara="1" wrap="square" lIns="91425" tIns="91425" rIns="91425" bIns="91425" anchor="t" anchorCtr="0">
            <a:noAutofit/>
          </a:bodyPr>
          <a:lstStyle/>
          <a:p>
            <a:pPr marL="457200" lvl="0" indent="-381000" rtl="0">
              <a:lnSpc>
                <a:spcPct val="115000"/>
              </a:lnSpc>
              <a:spcBef>
                <a:spcPts val="0"/>
              </a:spcBef>
              <a:spcAft>
                <a:spcPts val="0"/>
              </a:spcAft>
              <a:buClr>
                <a:srgbClr val="38761D"/>
              </a:buClr>
              <a:buSzPts val="2400"/>
              <a:buFont typeface="Proxima Nova"/>
              <a:buChar char="●"/>
            </a:pPr>
            <a:r>
              <a:rPr lang="en" sz="2400" b="1">
                <a:solidFill>
                  <a:srgbClr val="38761D"/>
                </a:solidFill>
                <a:latin typeface="Proxima Nova"/>
                <a:ea typeface="Proxima Nova"/>
                <a:cs typeface="Proxima Nova"/>
                <a:sym typeface="Proxima Nova"/>
              </a:rPr>
              <a:t>Prioritize pushes and fetches of HTML, CSS, and JS</a:t>
            </a:r>
            <a:endParaRPr sz="2400" b="1">
              <a:solidFill>
                <a:srgbClr val="38761D"/>
              </a:solidFill>
              <a:latin typeface="Proxima Nova"/>
              <a:ea typeface="Proxima Nova"/>
              <a:cs typeface="Proxima Nova"/>
              <a:sym typeface="Proxima Nova"/>
            </a:endParaRPr>
          </a:p>
          <a:p>
            <a:pPr marL="914400" lvl="1" indent="-381000" rtl="0">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Schedule in order of processing</a:t>
            </a:r>
            <a:endParaRPr sz="2400">
              <a:solidFill>
                <a:srgbClr val="666666"/>
              </a:solidFill>
              <a:latin typeface="Proxima Nova"/>
              <a:ea typeface="Proxima Nova"/>
              <a:cs typeface="Proxima Nova"/>
              <a:sym typeface="Proxima Nova"/>
            </a:endParaRPr>
          </a:p>
          <a:p>
            <a:pPr marL="914400" lvl="1" indent="-381000" rtl="0">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Account for 20% of bytes on average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Mobile Web Dominant ...</a:t>
            </a:r>
            <a:endParaRPr/>
          </a:p>
        </p:txBody>
      </p:sp>
      <p:sp>
        <p:nvSpPr>
          <p:cNvPr id="70" name="Shape 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pic>
        <p:nvPicPr>
          <p:cNvPr id="71" name="Shape 71" descr="internet_usage.png"/>
          <p:cNvPicPr preferRelativeResize="0"/>
          <p:nvPr/>
        </p:nvPicPr>
        <p:blipFill rotWithShape="1">
          <a:blip r:embed="rId3">
            <a:alphaModFix/>
          </a:blip>
          <a:srcRect t="10864" b="10864"/>
          <a:stretch/>
        </p:blipFill>
        <p:spPr>
          <a:xfrm>
            <a:off x="1920138" y="1017725"/>
            <a:ext cx="5303725" cy="2907700"/>
          </a:xfrm>
          <a:prstGeom prst="rect">
            <a:avLst/>
          </a:prstGeom>
          <a:noFill/>
          <a:ln>
            <a:noFill/>
          </a:ln>
        </p:spPr>
      </p:pic>
      <p:sp>
        <p:nvSpPr>
          <p:cNvPr id="72" name="Shape 72"/>
          <p:cNvSpPr txBox="1"/>
          <p:nvPr/>
        </p:nvSpPr>
        <p:spPr>
          <a:xfrm>
            <a:off x="311700" y="4703625"/>
            <a:ext cx="7691700" cy="27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latin typeface="Proxima Nova"/>
                <a:ea typeface="Proxima Nova"/>
                <a:cs typeface="Proxima Nova"/>
                <a:sym typeface="Proxima Nova"/>
              </a:rPr>
              <a:t>Ref: http://gs.statcounter.com/press/mobile-and-tablet-internet-usage-exceeds-desktop-for-first-time-worldwide</a:t>
            </a:r>
            <a:endParaRPr sz="1100">
              <a:latin typeface="Proxima Nova"/>
              <a:ea typeface="Proxima Nova"/>
              <a:cs typeface="Proxima Nova"/>
              <a:sym typeface="Proxima Nova"/>
            </a:endParaRPr>
          </a:p>
        </p:txBody>
      </p:sp>
      <p:sp>
        <p:nvSpPr>
          <p:cNvPr id="73" name="Shape 73"/>
          <p:cNvSpPr txBox="1">
            <a:spLocks noGrp="1"/>
          </p:cNvSpPr>
          <p:nvPr>
            <p:ph type="body" idx="1"/>
          </p:nvPr>
        </p:nvSpPr>
        <p:spPr>
          <a:xfrm>
            <a:off x="4653300" y="3925425"/>
            <a:ext cx="3738600" cy="778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2000" b="1">
                <a:solidFill>
                  <a:srgbClr val="000000"/>
                </a:solidFill>
                <a:latin typeface="Arial"/>
                <a:ea typeface="Arial"/>
                <a:cs typeface="Arial"/>
                <a:sym typeface="Arial"/>
              </a:rPr>
              <a:t>“Average load time </a:t>
            </a:r>
            <a:r>
              <a:rPr lang="en" sz="2000" b="1">
                <a:solidFill>
                  <a:srgbClr val="FF0000"/>
                </a:solidFill>
                <a:latin typeface="Arial"/>
                <a:ea typeface="Arial"/>
                <a:cs typeface="Arial"/>
                <a:sym typeface="Arial"/>
              </a:rPr>
              <a:t>14s</a:t>
            </a:r>
            <a:r>
              <a:rPr lang="en" sz="2000" b="1">
                <a:solidFill>
                  <a:srgbClr val="000000"/>
                </a:solidFill>
                <a:latin typeface="Arial"/>
                <a:ea typeface="Arial"/>
                <a:cs typeface="Arial"/>
                <a:sym typeface="Arial"/>
              </a:rPr>
              <a:t> on 4G” - DoubleClick</a:t>
            </a:r>
            <a:endParaRPr sz="2000" b="1">
              <a:solidFill>
                <a:srgbClr val="000000"/>
              </a:solidFill>
              <a:latin typeface="Arial"/>
              <a:ea typeface="Arial"/>
              <a:cs typeface="Arial"/>
              <a:sym typeface="Arial"/>
            </a:endParaRPr>
          </a:p>
        </p:txBody>
      </p:sp>
      <p:sp>
        <p:nvSpPr>
          <p:cNvPr id="74" name="Shape 74"/>
          <p:cNvSpPr txBox="1">
            <a:spLocks noGrp="1"/>
          </p:cNvSpPr>
          <p:nvPr>
            <p:ph type="body" idx="1"/>
          </p:nvPr>
        </p:nvSpPr>
        <p:spPr>
          <a:xfrm>
            <a:off x="616500" y="3925425"/>
            <a:ext cx="4036800" cy="778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 sz="2000" b="1">
                <a:solidFill>
                  <a:srgbClr val="000000"/>
                </a:solidFill>
                <a:latin typeface="Arial"/>
                <a:ea typeface="Arial"/>
                <a:cs typeface="Arial"/>
                <a:sym typeface="Arial"/>
              </a:rPr>
              <a:t>“</a:t>
            </a:r>
            <a:r>
              <a:rPr lang="en" sz="2000" b="1">
                <a:solidFill>
                  <a:srgbClr val="FF0000"/>
                </a:solidFill>
                <a:latin typeface="Arial"/>
                <a:ea typeface="Arial"/>
                <a:cs typeface="Arial"/>
                <a:sym typeface="Arial"/>
              </a:rPr>
              <a:t>9.85s</a:t>
            </a:r>
            <a:r>
              <a:rPr lang="en" sz="2000" b="1">
                <a:solidFill>
                  <a:srgbClr val="000000"/>
                </a:solidFill>
                <a:latin typeface="Arial"/>
                <a:ea typeface="Arial"/>
                <a:cs typeface="Arial"/>
                <a:sym typeface="Arial"/>
              </a:rPr>
              <a:t> to load median mobile retail sites” - Keynote Systems</a:t>
            </a:r>
            <a:endParaRPr sz="2000" b="1">
              <a:solidFill>
                <a:srgbClr val="000000"/>
              </a:solidFill>
              <a:latin typeface="Arial"/>
              <a:ea typeface="Arial"/>
              <a:cs typeface="Arial"/>
              <a:sym typeface="Arial"/>
            </a:endParaRPr>
          </a:p>
        </p:txBody>
      </p:sp>
      <p:sp>
        <p:nvSpPr>
          <p:cNvPr id="75" name="Shape 75"/>
          <p:cNvSpPr txBox="1"/>
          <p:nvPr/>
        </p:nvSpPr>
        <p:spPr>
          <a:xfrm>
            <a:off x="4245800" y="445025"/>
            <a:ext cx="21369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800">
                <a:latin typeface="Proxima Nova"/>
                <a:ea typeface="Proxima Nova"/>
                <a:cs typeface="Proxima Nova"/>
                <a:sym typeface="Proxima Nova"/>
              </a:rPr>
              <a:t>but Slow...</a:t>
            </a:r>
            <a:endParaRPr sz="28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Vroom scheduler in action</a:t>
            </a:r>
            <a:endParaRPr/>
          </a:p>
        </p:txBody>
      </p:sp>
      <p:sp>
        <p:nvSpPr>
          <p:cNvPr id="562" name="Shape 5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20</a:t>
            </a:fld>
            <a:endParaRPr/>
          </a:p>
        </p:txBody>
      </p:sp>
      <p:cxnSp>
        <p:nvCxnSpPr>
          <p:cNvPr id="563" name="Shape 563"/>
          <p:cNvCxnSpPr/>
          <p:nvPr/>
        </p:nvCxnSpPr>
        <p:spPr>
          <a:xfrm>
            <a:off x="758150" y="1495375"/>
            <a:ext cx="0" cy="2707200"/>
          </a:xfrm>
          <a:prstGeom prst="straightConnector1">
            <a:avLst/>
          </a:prstGeom>
          <a:noFill/>
          <a:ln w="28575" cap="flat" cmpd="sng">
            <a:solidFill>
              <a:srgbClr val="666666"/>
            </a:solidFill>
            <a:prstDash val="solid"/>
            <a:round/>
            <a:headEnd type="none" w="med" len="med"/>
            <a:tailEnd type="none" w="med" len="med"/>
          </a:ln>
        </p:spPr>
      </p:cxnSp>
      <p:cxnSp>
        <p:nvCxnSpPr>
          <p:cNvPr id="564" name="Shape 564"/>
          <p:cNvCxnSpPr/>
          <p:nvPr/>
        </p:nvCxnSpPr>
        <p:spPr>
          <a:xfrm>
            <a:off x="8472450" y="1495375"/>
            <a:ext cx="0" cy="2707200"/>
          </a:xfrm>
          <a:prstGeom prst="straightConnector1">
            <a:avLst/>
          </a:prstGeom>
          <a:noFill/>
          <a:ln w="28575" cap="flat" cmpd="sng">
            <a:solidFill>
              <a:srgbClr val="666666"/>
            </a:solidFill>
            <a:prstDash val="solid"/>
            <a:round/>
            <a:headEnd type="none" w="med" len="med"/>
            <a:tailEnd type="none" w="med" len="med"/>
          </a:ln>
        </p:spPr>
      </p:cxnSp>
      <p:sp>
        <p:nvSpPr>
          <p:cNvPr id="565" name="Shape 565"/>
          <p:cNvSpPr txBox="1"/>
          <p:nvPr/>
        </p:nvSpPr>
        <p:spPr>
          <a:xfrm>
            <a:off x="311450" y="4270150"/>
            <a:ext cx="893400" cy="460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b="1"/>
              <a:t>T=0</a:t>
            </a:r>
            <a:endParaRPr b="1"/>
          </a:p>
        </p:txBody>
      </p:sp>
      <p:sp>
        <p:nvSpPr>
          <p:cNvPr id="566" name="Shape 566"/>
          <p:cNvSpPr txBox="1"/>
          <p:nvPr/>
        </p:nvSpPr>
        <p:spPr>
          <a:xfrm>
            <a:off x="8025750" y="4270150"/>
            <a:ext cx="893400" cy="4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Onload</a:t>
            </a:r>
            <a:endParaRPr b="1"/>
          </a:p>
        </p:txBody>
      </p:sp>
      <p:grpSp>
        <p:nvGrpSpPr>
          <p:cNvPr id="567" name="Shape 567"/>
          <p:cNvGrpSpPr/>
          <p:nvPr/>
        </p:nvGrpSpPr>
        <p:grpSpPr>
          <a:xfrm>
            <a:off x="758150" y="1600050"/>
            <a:ext cx="3180300" cy="436750"/>
            <a:chOff x="758150" y="1600050"/>
            <a:chExt cx="3180300" cy="436750"/>
          </a:xfrm>
        </p:grpSpPr>
        <p:cxnSp>
          <p:nvCxnSpPr>
            <p:cNvPr id="568" name="Shape 568"/>
            <p:cNvCxnSpPr/>
            <p:nvPr/>
          </p:nvCxnSpPr>
          <p:spPr>
            <a:xfrm>
              <a:off x="758150" y="2036800"/>
              <a:ext cx="3134700" cy="0"/>
            </a:xfrm>
            <a:prstGeom prst="straightConnector1">
              <a:avLst/>
            </a:prstGeom>
            <a:noFill/>
            <a:ln w="28575" cap="flat" cmpd="sng">
              <a:solidFill>
                <a:schemeClr val="dk2"/>
              </a:solidFill>
              <a:prstDash val="solid"/>
              <a:round/>
              <a:headEnd type="triangle" w="med" len="med"/>
              <a:tailEnd type="triangle" w="med" len="med"/>
            </a:ln>
          </p:spPr>
        </p:cxnSp>
        <p:sp>
          <p:nvSpPr>
            <p:cNvPr id="569" name="Shape 569"/>
            <p:cNvSpPr txBox="1"/>
            <p:nvPr/>
          </p:nvSpPr>
          <p:spPr>
            <a:xfrm>
              <a:off x="833750" y="1600050"/>
              <a:ext cx="3104700" cy="393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b="1"/>
                <a:t>Fetch all HTML, JS, CSS </a:t>
              </a:r>
              <a:endParaRPr sz="1800" b="1"/>
            </a:p>
          </p:txBody>
        </p:sp>
      </p:grpSp>
      <p:grpSp>
        <p:nvGrpSpPr>
          <p:cNvPr id="570" name="Shape 570"/>
          <p:cNvGrpSpPr/>
          <p:nvPr/>
        </p:nvGrpSpPr>
        <p:grpSpPr>
          <a:xfrm>
            <a:off x="1908675" y="3195500"/>
            <a:ext cx="6545700" cy="393600"/>
            <a:chOff x="1908675" y="3271700"/>
            <a:chExt cx="6545700" cy="393600"/>
          </a:xfrm>
        </p:grpSpPr>
        <p:cxnSp>
          <p:nvCxnSpPr>
            <p:cNvPr id="571" name="Shape 571"/>
            <p:cNvCxnSpPr/>
            <p:nvPr/>
          </p:nvCxnSpPr>
          <p:spPr>
            <a:xfrm>
              <a:off x="1908675" y="3665300"/>
              <a:ext cx="6545700" cy="0"/>
            </a:xfrm>
            <a:prstGeom prst="straightConnector1">
              <a:avLst/>
            </a:prstGeom>
            <a:noFill/>
            <a:ln w="28575" cap="flat" cmpd="sng">
              <a:solidFill>
                <a:schemeClr val="dk2"/>
              </a:solidFill>
              <a:prstDash val="solid"/>
              <a:round/>
              <a:headEnd type="triangle" w="med" len="med"/>
              <a:tailEnd type="triangle" w="med" len="med"/>
            </a:ln>
          </p:spPr>
        </p:cxnSp>
        <p:sp>
          <p:nvSpPr>
            <p:cNvPr id="572" name="Shape 572"/>
            <p:cNvSpPr txBox="1"/>
            <p:nvPr/>
          </p:nvSpPr>
          <p:spPr>
            <a:xfrm>
              <a:off x="2986100" y="3271700"/>
              <a:ext cx="43152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Parse HTML and CSS, Execute JS</a:t>
              </a:r>
              <a:endParaRPr sz="1800" b="1"/>
            </a:p>
          </p:txBody>
        </p:sp>
      </p:grpSp>
      <p:cxnSp>
        <p:nvCxnSpPr>
          <p:cNvPr id="573" name="Shape 573"/>
          <p:cNvCxnSpPr/>
          <p:nvPr/>
        </p:nvCxnSpPr>
        <p:spPr>
          <a:xfrm>
            <a:off x="3892850" y="1542475"/>
            <a:ext cx="0" cy="2613000"/>
          </a:xfrm>
          <a:prstGeom prst="straightConnector1">
            <a:avLst/>
          </a:prstGeom>
          <a:noFill/>
          <a:ln w="28575" cap="flat" cmpd="sng">
            <a:solidFill>
              <a:schemeClr val="accent5"/>
            </a:solidFill>
            <a:prstDash val="dash"/>
            <a:round/>
            <a:headEnd type="none" w="med" len="med"/>
            <a:tailEnd type="none" w="med" len="med"/>
          </a:ln>
        </p:spPr>
      </p:cxnSp>
      <p:grpSp>
        <p:nvGrpSpPr>
          <p:cNvPr id="574" name="Shape 574"/>
          <p:cNvGrpSpPr/>
          <p:nvPr/>
        </p:nvGrpSpPr>
        <p:grpSpPr>
          <a:xfrm>
            <a:off x="3924125" y="2355138"/>
            <a:ext cx="4085100" cy="403863"/>
            <a:chOff x="33475" y="1643200"/>
            <a:chExt cx="4085100" cy="403863"/>
          </a:xfrm>
        </p:grpSpPr>
        <p:cxnSp>
          <p:nvCxnSpPr>
            <p:cNvPr id="575" name="Shape 575"/>
            <p:cNvCxnSpPr/>
            <p:nvPr/>
          </p:nvCxnSpPr>
          <p:spPr>
            <a:xfrm rot="10800000" flipH="1">
              <a:off x="33475" y="2036863"/>
              <a:ext cx="4085100" cy="10200"/>
            </a:xfrm>
            <a:prstGeom prst="straightConnector1">
              <a:avLst/>
            </a:prstGeom>
            <a:noFill/>
            <a:ln w="28575" cap="flat" cmpd="sng">
              <a:solidFill>
                <a:schemeClr val="dk2"/>
              </a:solidFill>
              <a:prstDash val="solid"/>
              <a:round/>
              <a:headEnd type="triangle" w="med" len="med"/>
              <a:tailEnd type="triangle" w="med" len="med"/>
            </a:ln>
          </p:spPr>
        </p:cxnSp>
        <p:sp>
          <p:nvSpPr>
            <p:cNvPr id="576" name="Shape 576"/>
            <p:cNvSpPr txBox="1"/>
            <p:nvPr/>
          </p:nvSpPr>
          <p:spPr>
            <a:xfrm>
              <a:off x="509100" y="1643200"/>
              <a:ext cx="3104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Fetch other dependencies</a:t>
              </a:r>
              <a:endParaRPr sz="18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Results overview</a:t>
            </a:r>
            <a:endParaRPr/>
          </a:p>
        </p:txBody>
      </p:sp>
      <p:sp>
        <p:nvSpPr>
          <p:cNvPr id="582" name="Shape 5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38761D"/>
              </a:buClr>
              <a:buSzPts val="2400"/>
              <a:buChar char="●"/>
            </a:pPr>
            <a:r>
              <a:rPr lang="en" sz="2400" b="1">
                <a:solidFill>
                  <a:srgbClr val="38761D"/>
                </a:solidFill>
              </a:rPr>
              <a:t>Accuracy of dependency discovery</a:t>
            </a:r>
            <a:endParaRPr sz="2400" b="1">
              <a:solidFill>
                <a:srgbClr val="38761D"/>
              </a:solidFill>
            </a:endParaRPr>
          </a:p>
          <a:p>
            <a:pPr marL="914400" lvl="1" indent="-381000" rtl="0">
              <a:spcBef>
                <a:spcPts val="0"/>
              </a:spcBef>
              <a:spcAft>
                <a:spcPts val="0"/>
              </a:spcAft>
              <a:buSzPts val="2400"/>
              <a:buChar char="○"/>
            </a:pPr>
            <a:r>
              <a:rPr lang="en" sz="2400"/>
              <a:t>Median: 0% false positives and &lt; 5% false negatives</a:t>
            </a:r>
            <a:br>
              <a:rPr lang="en" sz="2400" b="1">
                <a:solidFill>
                  <a:srgbClr val="38761D"/>
                </a:solidFill>
              </a:rPr>
            </a:br>
            <a:endParaRPr sz="2400" b="1">
              <a:solidFill>
                <a:srgbClr val="38761D"/>
              </a:solidFill>
            </a:endParaRPr>
          </a:p>
          <a:p>
            <a:pPr marL="457200" lvl="0" indent="-381000" rtl="0">
              <a:spcBef>
                <a:spcPts val="0"/>
              </a:spcBef>
              <a:spcAft>
                <a:spcPts val="0"/>
              </a:spcAft>
              <a:buClr>
                <a:srgbClr val="38761D"/>
              </a:buClr>
              <a:buSzPts val="2400"/>
              <a:buChar char="●"/>
            </a:pPr>
            <a:r>
              <a:rPr lang="en" sz="2400" b="1">
                <a:solidFill>
                  <a:srgbClr val="38761D"/>
                </a:solidFill>
              </a:rPr>
              <a:t>Improvements in client perceived performance</a:t>
            </a:r>
            <a:endParaRPr sz="2400" b="1">
              <a:solidFill>
                <a:srgbClr val="38761D"/>
              </a:solidFill>
            </a:endParaRPr>
          </a:p>
          <a:p>
            <a:pPr marL="914400" lvl="1" indent="-381000" rtl="0">
              <a:spcBef>
                <a:spcPts val="0"/>
              </a:spcBef>
              <a:spcAft>
                <a:spcPts val="0"/>
              </a:spcAft>
              <a:buSzPts val="2400"/>
              <a:buChar char="○"/>
            </a:pPr>
            <a:r>
              <a:rPr lang="en" sz="2400"/>
              <a:t>Speedup over status quo</a:t>
            </a:r>
            <a:endParaRPr sz="2400"/>
          </a:p>
          <a:p>
            <a:pPr marL="914400" lvl="1" indent="-381000" rtl="0">
              <a:spcBef>
                <a:spcPts val="0"/>
              </a:spcBef>
              <a:spcAft>
                <a:spcPts val="0"/>
              </a:spcAft>
              <a:buSzPts val="2400"/>
              <a:buChar char="○"/>
            </a:pPr>
            <a:r>
              <a:rPr lang="en" sz="2400"/>
              <a:t>Simple strawmans don't suffice</a:t>
            </a:r>
            <a:endParaRPr sz="2400"/>
          </a:p>
          <a:p>
            <a:pPr marL="914400" lvl="1" indent="-381000" rtl="0">
              <a:spcBef>
                <a:spcPts val="0"/>
              </a:spcBef>
              <a:spcAft>
                <a:spcPts val="0"/>
              </a:spcAft>
              <a:buSzPts val="2400"/>
              <a:buChar char="○"/>
            </a:pPr>
            <a:r>
              <a:rPr lang="en" sz="2400"/>
              <a:t>Speedup even with warm caches</a:t>
            </a:r>
            <a:endParaRPr sz="2400"/>
          </a:p>
        </p:txBody>
      </p:sp>
      <p:sp>
        <p:nvSpPr>
          <p:cNvPr id="583" name="Shape 5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Results overview</a:t>
            </a:r>
            <a:endParaRPr/>
          </a:p>
        </p:txBody>
      </p:sp>
      <p:sp>
        <p:nvSpPr>
          <p:cNvPr id="589" name="Shape 5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38761D"/>
              </a:buClr>
              <a:buSzPts val="2400"/>
              <a:buChar char="●"/>
            </a:pPr>
            <a:r>
              <a:rPr lang="en" sz="2400" b="1">
                <a:solidFill>
                  <a:srgbClr val="38761D"/>
                </a:solidFill>
              </a:rPr>
              <a:t>Accuracy of dependency discovery</a:t>
            </a:r>
            <a:endParaRPr sz="2400" b="1">
              <a:solidFill>
                <a:srgbClr val="38761D"/>
              </a:solidFill>
            </a:endParaRPr>
          </a:p>
          <a:p>
            <a:pPr marL="914400" lvl="1" indent="-381000" rtl="0">
              <a:spcBef>
                <a:spcPts val="0"/>
              </a:spcBef>
              <a:spcAft>
                <a:spcPts val="0"/>
              </a:spcAft>
              <a:buSzPts val="2400"/>
              <a:buChar char="○"/>
            </a:pPr>
            <a:r>
              <a:rPr lang="en" sz="2400"/>
              <a:t>Median: 0% false positives and &lt; 5% false negatives</a:t>
            </a:r>
            <a:br>
              <a:rPr lang="en" sz="2400"/>
            </a:br>
            <a:endParaRPr sz="2400" b="1">
              <a:solidFill>
                <a:srgbClr val="38761D"/>
              </a:solidFill>
            </a:endParaRPr>
          </a:p>
          <a:p>
            <a:pPr marL="457200" lvl="0" indent="-381000" rtl="0">
              <a:spcBef>
                <a:spcPts val="0"/>
              </a:spcBef>
              <a:spcAft>
                <a:spcPts val="0"/>
              </a:spcAft>
              <a:buClr>
                <a:srgbClr val="38761D"/>
              </a:buClr>
              <a:buSzPts val="2400"/>
              <a:buChar char="●"/>
            </a:pPr>
            <a:r>
              <a:rPr lang="en" sz="2400" b="1">
                <a:solidFill>
                  <a:srgbClr val="38761D"/>
                </a:solidFill>
              </a:rPr>
              <a:t>Improvements in client perceived performance</a:t>
            </a:r>
            <a:endParaRPr sz="2400" b="1">
              <a:solidFill>
                <a:srgbClr val="38761D"/>
              </a:solidFill>
            </a:endParaRPr>
          </a:p>
          <a:p>
            <a:pPr marL="914400" lvl="1" indent="-406400" rtl="0">
              <a:spcBef>
                <a:spcPts val="0"/>
              </a:spcBef>
              <a:spcAft>
                <a:spcPts val="0"/>
              </a:spcAft>
              <a:buClr>
                <a:srgbClr val="CC0000"/>
              </a:buClr>
              <a:buSzPts val="2800"/>
              <a:buChar char="○"/>
            </a:pPr>
            <a:r>
              <a:rPr lang="en" sz="2800" i="1">
                <a:solidFill>
                  <a:srgbClr val="CC0000"/>
                </a:solidFill>
              </a:rPr>
              <a:t>Speedup over status quo</a:t>
            </a:r>
            <a:endParaRPr sz="2800" i="1">
              <a:solidFill>
                <a:srgbClr val="CC0000"/>
              </a:solidFill>
            </a:endParaRPr>
          </a:p>
          <a:p>
            <a:pPr marL="914400" lvl="1" indent="-381000" rtl="0">
              <a:spcBef>
                <a:spcPts val="0"/>
              </a:spcBef>
              <a:spcAft>
                <a:spcPts val="0"/>
              </a:spcAft>
              <a:buSzPts val="2400"/>
              <a:buChar char="○"/>
            </a:pPr>
            <a:r>
              <a:rPr lang="en" sz="2400"/>
              <a:t>Simple strawmans don't suffice</a:t>
            </a:r>
            <a:endParaRPr sz="2400"/>
          </a:p>
          <a:p>
            <a:pPr marL="914400" lvl="1" indent="-381000" rtl="0">
              <a:spcBef>
                <a:spcPts val="0"/>
              </a:spcBef>
              <a:spcAft>
                <a:spcPts val="0"/>
              </a:spcAft>
              <a:buSzPts val="2400"/>
              <a:buChar char="○"/>
            </a:pPr>
            <a:r>
              <a:rPr lang="en" sz="2400"/>
              <a:t>Speedup even with warm caches</a:t>
            </a:r>
            <a:endParaRPr sz="2400"/>
          </a:p>
        </p:txBody>
      </p:sp>
      <p:sp>
        <p:nvSpPr>
          <p:cNvPr id="590" name="Shape 5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Evaluation Setup</a:t>
            </a:r>
            <a:endParaRPr/>
          </a:p>
        </p:txBody>
      </p:sp>
      <p:sp>
        <p:nvSpPr>
          <p:cNvPr id="596" name="Shape 5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23</a:t>
            </a:fld>
            <a:endParaRPr/>
          </a:p>
        </p:txBody>
      </p:sp>
      <p:pic>
        <p:nvPicPr>
          <p:cNvPr id="597" name="Shape 597" descr="experiment_setup_talk.png"/>
          <p:cNvPicPr preferRelativeResize="0"/>
          <p:nvPr/>
        </p:nvPicPr>
        <p:blipFill rotWithShape="1">
          <a:blip r:embed="rId3">
            <a:alphaModFix/>
          </a:blip>
          <a:srcRect/>
          <a:stretch/>
        </p:blipFill>
        <p:spPr>
          <a:xfrm>
            <a:off x="1204012" y="1186225"/>
            <a:ext cx="6735976" cy="3316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Vroom makes page loads much faster</a:t>
            </a:r>
            <a:endParaRPr/>
          </a:p>
        </p:txBody>
      </p:sp>
      <p:sp>
        <p:nvSpPr>
          <p:cNvPr id="603" name="Shape 6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24</a:t>
            </a:fld>
            <a:endParaRPr/>
          </a:p>
        </p:txBody>
      </p:sp>
      <p:pic>
        <p:nvPicPr>
          <p:cNvPr id="604" name="Shape 604" descr="main_minus_lower_vroom_h2.png"/>
          <p:cNvPicPr preferRelativeResize="0"/>
          <p:nvPr/>
        </p:nvPicPr>
        <p:blipFill rotWithShape="1">
          <a:blip r:embed="rId3">
            <a:alphaModFix/>
          </a:blip>
          <a:srcRect/>
          <a:stretch/>
        </p:blipFill>
        <p:spPr>
          <a:xfrm>
            <a:off x="885898" y="1416323"/>
            <a:ext cx="7372226" cy="2882800"/>
          </a:xfrm>
          <a:prstGeom prst="rect">
            <a:avLst/>
          </a:prstGeom>
          <a:noFill/>
          <a:ln>
            <a:noFill/>
          </a:ln>
        </p:spPr>
      </p:pic>
      <p:cxnSp>
        <p:nvCxnSpPr>
          <p:cNvPr id="605" name="Shape 605"/>
          <p:cNvCxnSpPr/>
          <p:nvPr/>
        </p:nvCxnSpPr>
        <p:spPr>
          <a:xfrm>
            <a:off x="1802500" y="2601925"/>
            <a:ext cx="6372900" cy="0"/>
          </a:xfrm>
          <a:prstGeom prst="straightConnector1">
            <a:avLst/>
          </a:prstGeom>
          <a:noFill/>
          <a:ln w="28575" cap="flat" cmpd="sng">
            <a:solidFill>
              <a:srgbClr val="CC0000"/>
            </a:solidFill>
            <a:prstDash val="dash"/>
            <a:round/>
            <a:headEnd type="none" w="med" len="med"/>
            <a:tailEnd type="none" w="med" len="med"/>
          </a:ln>
        </p:spPr>
      </p:cxnSp>
      <p:grpSp>
        <p:nvGrpSpPr>
          <p:cNvPr id="606" name="Shape 606"/>
          <p:cNvGrpSpPr/>
          <p:nvPr/>
        </p:nvGrpSpPr>
        <p:grpSpPr>
          <a:xfrm>
            <a:off x="4757200" y="1928425"/>
            <a:ext cx="463500" cy="628572"/>
            <a:chOff x="4757200" y="1928425"/>
            <a:chExt cx="463500" cy="628572"/>
          </a:xfrm>
        </p:grpSpPr>
        <p:sp>
          <p:nvSpPr>
            <p:cNvPr id="607" name="Shape 607"/>
            <p:cNvSpPr/>
            <p:nvPr/>
          </p:nvSpPr>
          <p:spPr>
            <a:xfrm>
              <a:off x="4894519" y="2178697"/>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txBox="1"/>
            <p:nvPr/>
          </p:nvSpPr>
          <p:spPr>
            <a:xfrm>
              <a:off x="4757200" y="1928425"/>
              <a:ext cx="4635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10s</a:t>
              </a:r>
              <a:endParaRPr b="1">
                <a:latin typeface="Proxima Nova"/>
                <a:ea typeface="Proxima Nova"/>
                <a:cs typeface="Proxima Nova"/>
                <a:sym typeface="Proxima Nova"/>
              </a:endParaRPr>
            </a:p>
          </p:txBody>
        </p:sp>
      </p:grpSp>
      <p:sp>
        <p:nvSpPr>
          <p:cNvPr id="609" name="Shape 609"/>
          <p:cNvSpPr txBox="1"/>
          <p:nvPr/>
        </p:nvSpPr>
        <p:spPr>
          <a:xfrm>
            <a:off x="1230925" y="4387200"/>
            <a:ext cx="7170000" cy="55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Alexa top 50 news and 50 sports sites</a:t>
            </a:r>
            <a:endParaRPr b="1">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Vroom makes page loads much faster</a:t>
            </a:r>
            <a:endParaRPr/>
          </a:p>
          <a:p>
            <a:pPr marL="0" lvl="0" indent="0" rtl="0">
              <a:spcBef>
                <a:spcPts val="0"/>
              </a:spcBef>
              <a:spcAft>
                <a:spcPts val="0"/>
              </a:spcAft>
              <a:buNone/>
            </a:pPr>
            <a:endParaRPr/>
          </a:p>
        </p:txBody>
      </p:sp>
      <p:sp>
        <p:nvSpPr>
          <p:cNvPr id="615" name="Shape 6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25</a:t>
            </a:fld>
            <a:endParaRPr/>
          </a:p>
        </p:txBody>
      </p:sp>
      <p:pic>
        <p:nvPicPr>
          <p:cNvPr id="616" name="Shape 616" descr="main_minus_lower_vroom.png"/>
          <p:cNvPicPr preferRelativeResize="0"/>
          <p:nvPr/>
        </p:nvPicPr>
        <p:blipFill rotWithShape="1">
          <a:blip r:embed="rId3">
            <a:alphaModFix/>
          </a:blip>
          <a:srcRect/>
          <a:stretch/>
        </p:blipFill>
        <p:spPr>
          <a:xfrm>
            <a:off x="885898" y="1416323"/>
            <a:ext cx="7372226" cy="2882800"/>
          </a:xfrm>
          <a:prstGeom prst="rect">
            <a:avLst/>
          </a:prstGeom>
          <a:noFill/>
          <a:ln>
            <a:noFill/>
          </a:ln>
        </p:spPr>
      </p:pic>
      <p:cxnSp>
        <p:nvCxnSpPr>
          <p:cNvPr id="617" name="Shape 617"/>
          <p:cNvCxnSpPr/>
          <p:nvPr/>
        </p:nvCxnSpPr>
        <p:spPr>
          <a:xfrm>
            <a:off x="1802500" y="2601925"/>
            <a:ext cx="6372900" cy="0"/>
          </a:xfrm>
          <a:prstGeom prst="straightConnector1">
            <a:avLst/>
          </a:prstGeom>
          <a:noFill/>
          <a:ln w="28575" cap="flat" cmpd="sng">
            <a:solidFill>
              <a:srgbClr val="CC0000"/>
            </a:solidFill>
            <a:prstDash val="dash"/>
            <a:round/>
            <a:headEnd type="none" w="med" len="med"/>
            <a:tailEnd type="none" w="med" len="med"/>
          </a:ln>
        </p:spPr>
      </p:cxnSp>
      <p:sp>
        <p:nvSpPr>
          <p:cNvPr id="618" name="Shape 618"/>
          <p:cNvSpPr/>
          <p:nvPr/>
        </p:nvSpPr>
        <p:spPr>
          <a:xfrm>
            <a:off x="4894519" y="2178697"/>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4081569" y="2209972"/>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Shape 620"/>
          <p:cNvSpPr txBox="1"/>
          <p:nvPr/>
        </p:nvSpPr>
        <p:spPr>
          <a:xfrm>
            <a:off x="3914025" y="1928425"/>
            <a:ext cx="5238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7.5s</a:t>
            </a:r>
            <a:endParaRPr b="1">
              <a:latin typeface="Proxima Nova"/>
              <a:ea typeface="Proxima Nova"/>
              <a:cs typeface="Proxima Nova"/>
              <a:sym typeface="Proxima Nova"/>
            </a:endParaRPr>
          </a:p>
        </p:txBody>
      </p:sp>
      <p:sp>
        <p:nvSpPr>
          <p:cNvPr id="621" name="Shape 621"/>
          <p:cNvSpPr txBox="1"/>
          <p:nvPr/>
        </p:nvSpPr>
        <p:spPr>
          <a:xfrm>
            <a:off x="4757200" y="1928425"/>
            <a:ext cx="4635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10s</a:t>
            </a:r>
            <a:endParaRPr b="1">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Vroom makes page loads much faster</a:t>
            </a:r>
            <a:endParaRPr/>
          </a:p>
        </p:txBody>
      </p:sp>
      <p:sp>
        <p:nvSpPr>
          <p:cNvPr id="627" name="Shape 6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26</a:t>
            </a:fld>
            <a:endParaRPr/>
          </a:p>
        </p:txBody>
      </p:sp>
      <p:pic>
        <p:nvPicPr>
          <p:cNvPr id="628" name="Shape 628" descr="main_minus_lower.png"/>
          <p:cNvPicPr preferRelativeResize="0"/>
          <p:nvPr/>
        </p:nvPicPr>
        <p:blipFill rotWithShape="1">
          <a:blip r:embed="rId3">
            <a:alphaModFix/>
          </a:blip>
          <a:srcRect/>
          <a:stretch/>
        </p:blipFill>
        <p:spPr>
          <a:xfrm>
            <a:off x="885898" y="1416323"/>
            <a:ext cx="7372226" cy="2882800"/>
          </a:xfrm>
          <a:prstGeom prst="rect">
            <a:avLst/>
          </a:prstGeom>
          <a:noFill/>
          <a:ln>
            <a:noFill/>
          </a:ln>
        </p:spPr>
      </p:pic>
      <p:cxnSp>
        <p:nvCxnSpPr>
          <p:cNvPr id="629" name="Shape 629"/>
          <p:cNvCxnSpPr/>
          <p:nvPr/>
        </p:nvCxnSpPr>
        <p:spPr>
          <a:xfrm>
            <a:off x="1802500" y="2601925"/>
            <a:ext cx="6372900" cy="0"/>
          </a:xfrm>
          <a:prstGeom prst="straightConnector1">
            <a:avLst/>
          </a:prstGeom>
          <a:noFill/>
          <a:ln w="28575" cap="flat" cmpd="sng">
            <a:solidFill>
              <a:srgbClr val="CC0000"/>
            </a:solidFill>
            <a:prstDash val="dash"/>
            <a:round/>
            <a:headEnd type="none" w="med" len="med"/>
            <a:tailEnd type="none" w="med" len="med"/>
          </a:ln>
        </p:spPr>
      </p:cxnSp>
      <p:sp>
        <p:nvSpPr>
          <p:cNvPr id="630" name="Shape 630"/>
          <p:cNvSpPr/>
          <p:nvPr/>
        </p:nvSpPr>
        <p:spPr>
          <a:xfrm>
            <a:off x="4894519" y="2178697"/>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1" name="Shape 631"/>
          <p:cNvSpPr/>
          <p:nvPr/>
        </p:nvSpPr>
        <p:spPr>
          <a:xfrm>
            <a:off x="4081569" y="2209972"/>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Shape 632"/>
          <p:cNvSpPr/>
          <p:nvPr/>
        </p:nvSpPr>
        <p:spPr>
          <a:xfrm>
            <a:off x="3330169" y="2209972"/>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Shape 633"/>
          <p:cNvSpPr txBox="1"/>
          <p:nvPr/>
        </p:nvSpPr>
        <p:spPr>
          <a:xfrm>
            <a:off x="3851775" y="1816375"/>
            <a:ext cx="6483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7.5s</a:t>
            </a:r>
            <a:endParaRPr b="1">
              <a:latin typeface="Proxima Nova"/>
              <a:ea typeface="Proxima Nova"/>
              <a:cs typeface="Proxima Nova"/>
              <a:sym typeface="Proxima Nova"/>
            </a:endParaRPr>
          </a:p>
        </p:txBody>
      </p:sp>
      <p:sp>
        <p:nvSpPr>
          <p:cNvPr id="634" name="Shape 634"/>
          <p:cNvSpPr txBox="1"/>
          <p:nvPr/>
        </p:nvSpPr>
        <p:spPr>
          <a:xfrm>
            <a:off x="4664800" y="1816375"/>
            <a:ext cx="6483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10s</a:t>
            </a:r>
            <a:endParaRPr b="1">
              <a:latin typeface="Proxima Nova"/>
              <a:ea typeface="Proxima Nova"/>
              <a:cs typeface="Proxima Nova"/>
              <a:sym typeface="Proxima Nova"/>
            </a:endParaRPr>
          </a:p>
        </p:txBody>
      </p:sp>
      <p:sp>
        <p:nvSpPr>
          <p:cNvPr id="635" name="Shape 635"/>
          <p:cNvSpPr txBox="1"/>
          <p:nvPr/>
        </p:nvSpPr>
        <p:spPr>
          <a:xfrm>
            <a:off x="3914025" y="1928425"/>
            <a:ext cx="5238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7.5s</a:t>
            </a:r>
            <a:endParaRPr b="1">
              <a:latin typeface="Proxima Nova"/>
              <a:ea typeface="Proxima Nova"/>
              <a:cs typeface="Proxima Nova"/>
              <a:sym typeface="Proxima Nova"/>
            </a:endParaRPr>
          </a:p>
        </p:txBody>
      </p:sp>
      <p:sp>
        <p:nvSpPr>
          <p:cNvPr id="636" name="Shape 636"/>
          <p:cNvSpPr txBox="1"/>
          <p:nvPr/>
        </p:nvSpPr>
        <p:spPr>
          <a:xfrm>
            <a:off x="4757200" y="1928425"/>
            <a:ext cx="4635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10s</a:t>
            </a:r>
            <a:endParaRPr b="1">
              <a:latin typeface="Proxima Nova"/>
              <a:ea typeface="Proxima Nova"/>
              <a:cs typeface="Proxima Nova"/>
              <a:sym typeface="Proxima Nova"/>
            </a:endParaRPr>
          </a:p>
        </p:txBody>
      </p:sp>
      <p:sp>
        <p:nvSpPr>
          <p:cNvPr id="637" name="Shape 637"/>
          <p:cNvSpPr txBox="1"/>
          <p:nvPr/>
        </p:nvSpPr>
        <p:spPr>
          <a:xfrm>
            <a:off x="3223550" y="1928425"/>
            <a:ext cx="463500" cy="2679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5s</a:t>
            </a:r>
            <a:endParaRPr b="1">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Vroom makes page loads much faster</a:t>
            </a:r>
            <a:endParaRPr/>
          </a:p>
        </p:txBody>
      </p:sp>
      <p:sp>
        <p:nvSpPr>
          <p:cNvPr id="643" name="Shape 6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27</a:t>
            </a:fld>
            <a:endParaRPr/>
          </a:p>
        </p:txBody>
      </p:sp>
      <p:pic>
        <p:nvPicPr>
          <p:cNvPr id="644" name="Shape 644" descr="main_all.png"/>
          <p:cNvPicPr preferRelativeResize="0"/>
          <p:nvPr/>
        </p:nvPicPr>
        <p:blipFill rotWithShape="1">
          <a:blip r:embed="rId3">
            <a:alphaModFix/>
          </a:blip>
          <a:srcRect/>
          <a:stretch/>
        </p:blipFill>
        <p:spPr>
          <a:xfrm>
            <a:off x="885898" y="1416323"/>
            <a:ext cx="7372226" cy="2882800"/>
          </a:xfrm>
          <a:prstGeom prst="rect">
            <a:avLst/>
          </a:prstGeom>
          <a:noFill/>
          <a:ln>
            <a:noFill/>
          </a:ln>
        </p:spPr>
      </p:pic>
      <p:cxnSp>
        <p:nvCxnSpPr>
          <p:cNvPr id="645" name="Shape 645"/>
          <p:cNvCxnSpPr/>
          <p:nvPr/>
        </p:nvCxnSpPr>
        <p:spPr>
          <a:xfrm>
            <a:off x="1802500" y="2601925"/>
            <a:ext cx="6372900" cy="0"/>
          </a:xfrm>
          <a:prstGeom prst="straightConnector1">
            <a:avLst/>
          </a:prstGeom>
          <a:noFill/>
          <a:ln w="28575" cap="flat" cmpd="sng">
            <a:solidFill>
              <a:srgbClr val="CC0000"/>
            </a:solidFill>
            <a:prstDash val="dash"/>
            <a:round/>
            <a:headEnd type="none" w="med" len="med"/>
            <a:tailEnd type="none" w="med" len="med"/>
          </a:ln>
        </p:spPr>
      </p:cxnSp>
      <p:sp>
        <p:nvSpPr>
          <p:cNvPr id="646" name="Shape 646"/>
          <p:cNvSpPr/>
          <p:nvPr/>
        </p:nvSpPr>
        <p:spPr>
          <a:xfrm>
            <a:off x="4894519" y="2201159"/>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Shape 647"/>
          <p:cNvSpPr/>
          <p:nvPr/>
        </p:nvSpPr>
        <p:spPr>
          <a:xfrm>
            <a:off x="4081569" y="2209972"/>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Shape 648"/>
          <p:cNvSpPr txBox="1"/>
          <p:nvPr/>
        </p:nvSpPr>
        <p:spPr>
          <a:xfrm>
            <a:off x="3914025" y="1928425"/>
            <a:ext cx="5238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7.5s</a:t>
            </a:r>
            <a:endParaRPr b="1">
              <a:latin typeface="Proxima Nova"/>
              <a:ea typeface="Proxima Nova"/>
              <a:cs typeface="Proxima Nova"/>
              <a:sym typeface="Proxima Nova"/>
            </a:endParaRPr>
          </a:p>
        </p:txBody>
      </p:sp>
      <p:sp>
        <p:nvSpPr>
          <p:cNvPr id="649" name="Shape 649"/>
          <p:cNvSpPr txBox="1"/>
          <p:nvPr/>
        </p:nvSpPr>
        <p:spPr>
          <a:xfrm>
            <a:off x="4757200" y="1920325"/>
            <a:ext cx="4635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10s</a:t>
            </a:r>
            <a:endParaRPr b="1">
              <a:latin typeface="Proxima Nova"/>
              <a:ea typeface="Proxima Nova"/>
              <a:cs typeface="Proxima Nova"/>
              <a:sym typeface="Proxima Nova"/>
            </a:endParaRPr>
          </a:p>
        </p:txBody>
      </p:sp>
      <p:sp>
        <p:nvSpPr>
          <p:cNvPr id="650" name="Shape 650"/>
          <p:cNvSpPr/>
          <p:nvPr/>
        </p:nvSpPr>
        <p:spPr>
          <a:xfrm>
            <a:off x="3330169" y="2209972"/>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Shape 651"/>
          <p:cNvSpPr txBox="1"/>
          <p:nvPr/>
        </p:nvSpPr>
        <p:spPr>
          <a:xfrm>
            <a:off x="3223550" y="1928425"/>
            <a:ext cx="463500" cy="2679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5s</a:t>
            </a:r>
            <a:endParaRPr b="1">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Vroom makes page loads much faster</a:t>
            </a:r>
            <a:endParaRPr/>
          </a:p>
        </p:txBody>
      </p:sp>
      <p:sp>
        <p:nvSpPr>
          <p:cNvPr id="657" name="Shape 6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28</a:t>
            </a:fld>
            <a:endParaRPr/>
          </a:p>
        </p:txBody>
      </p:sp>
      <p:pic>
        <p:nvPicPr>
          <p:cNvPr id="658" name="Shape 658" descr="main_all.png"/>
          <p:cNvPicPr preferRelativeResize="0"/>
          <p:nvPr/>
        </p:nvPicPr>
        <p:blipFill rotWithShape="1">
          <a:blip r:embed="rId3">
            <a:alphaModFix/>
          </a:blip>
          <a:srcRect/>
          <a:stretch/>
        </p:blipFill>
        <p:spPr>
          <a:xfrm>
            <a:off x="885898" y="1416323"/>
            <a:ext cx="7372226" cy="2882800"/>
          </a:xfrm>
          <a:prstGeom prst="rect">
            <a:avLst/>
          </a:prstGeom>
          <a:noFill/>
          <a:ln>
            <a:noFill/>
          </a:ln>
        </p:spPr>
      </p:pic>
      <p:cxnSp>
        <p:nvCxnSpPr>
          <p:cNvPr id="659" name="Shape 659"/>
          <p:cNvCxnSpPr/>
          <p:nvPr/>
        </p:nvCxnSpPr>
        <p:spPr>
          <a:xfrm>
            <a:off x="1802500" y="2601925"/>
            <a:ext cx="6372900" cy="0"/>
          </a:xfrm>
          <a:prstGeom prst="straightConnector1">
            <a:avLst/>
          </a:prstGeom>
          <a:noFill/>
          <a:ln w="28575" cap="flat" cmpd="sng">
            <a:solidFill>
              <a:srgbClr val="CC0000"/>
            </a:solidFill>
            <a:prstDash val="dash"/>
            <a:round/>
            <a:headEnd type="none" w="med" len="med"/>
            <a:tailEnd type="none" w="med" len="med"/>
          </a:ln>
        </p:spPr>
      </p:cxnSp>
      <p:sp>
        <p:nvSpPr>
          <p:cNvPr id="660" name="Shape 660"/>
          <p:cNvSpPr/>
          <p:nvPr/>
        </p:nvSpPr>
        <p:spPr>
          <a:xfrm>
            <a:off x="4894519" y="2201159"/>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1" name="Shape 661"/>
          <p:cNvSpPr/>
          <p:nvPr/>
        </p:nvSpPr>
        <p:spPr>
          <a:xfrm>
            <a:off x="4081569" y="2209972"/>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2" name="Shape 662"/>
          <p:cNvSpPr txBox="1"/>
          <p:nvPr/>
        </p:nvSpPr>
        <p:spPr>
          <a:xfrm>
            <a:off x="3914025" y="1928425"/>
            <a:ext cx="5238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7.5s</a:t>
            </a:r>
            <a:endParaRPr b="1">
              <a:latin typeface="Proxima Nova"/>
              <a:ea typeface="Proxima Nova"/>
              <a:cs typeface="Proxima Nova"/>
              <a:sym typeface="Proxima Nova"/>
            </a:endParaRPr>
          </a:p>
        </p:txBody>
      </p:sp>
      <p:sp>
        <p:nvSpPr>
          <p:cNvPr id="663" name="Shape 663"/>
          <p:cNvSpPr txBox="1"/>
          <p:nvPr/>
        </p:nvSpPr>
        <p:spPr>
          <a:xfrm>
            <a:off x="4757200" y="1920325"/>
            <a:ext cx="4635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10s</a:t>
            </a:r>
            <a:endParaRPr b="1">
              <a:latin typeface="Proxima Nova"/>
              <a:ea typeface="Proxima Nova"/>
              <a:cs typeface="Proxima Nova"/>
              <a:sym typeface="Proxima Nova"/>
            </a:endParaRPr>
          </a:p>
        </p:txBody>
      </p:sp>
      <p:sp>
        <p:nvSpPr>
          <p:cNvPr id="664" name="Shape 664"/>
          <p:cNvSpPr/>
          <p:nvPr/>
        </p:nvSpPr>
        <p:spPr>
          <a:xfrm>
            <a:off x="3330169" y="2209972"/>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Shape 665"/>
          <p:cNvSpPr txBox="1"/>
          <p:nvPr/>
        </p:nvSpPr>
        <p:spPr>
          <a:xfrm>
            <a:off x="3223550" y="1928425"/>
            <a:ext cx="463500" cy="2679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5s</a:t>
            </a:r>
            <a:endParaRPr b="1">
              <a:latin typeface="Proxima Nova"/>
              <a:ea typeface="Proxima Nova"/>
              <a:cs typeface="Proxima Nova"/>
              <a:sym typeface="Proxima Nova"/>
            </a:endParaRPr>
          </a:p>
        </p:txBody>
      </p:sp>
      <p:sp>
        <p:nvSpPr>
          <p:cNvPr id="666" name="Shape 666"/>
          <p:cNvSpPr txBox="1"/>
          <p:nvPr/>
        </p:nvSpPr>
        <p:spPr>
          <a:xfrm>
            <a:off x="414853" y="1628850"/>
            <a:ext cx="8520600" cy="1958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rgbClr val="38761D"/>
                </a:solidFill>
              </a:rPr>
              <a:t>Visual Improvement</a:t>
            </a:r>
            <a:endParaRPr sz="2400" b="1">
              <a:solidFill>
                <a:srgbClr val="38761D"/>
              </a:solidFill>
            </a:endParaRPr>
          </a:p>
          <a:p>
            <a:pPr marL="457200" lvl="0" indent="-368300" rtl="0">
              <a:spcBef>
                <a:spcPts val="0"/>
              </a:spcBef>
              <a:spcAft>
                <a:spcPts val="0"/>
              </a:spcAft>
              <a:buSzPts val="2200"/>
              <a:buChar char="●"/>
            </a:pPr>
            <a:r>
              <a:rPr lang="en" sz="2200"/>
              <a:t>Vroom also significantly reduces above-the-fold time</a:t>
            </a:r>
            <a:br>
              <a:rPr lang="en" sz="2400" b="1">
                <a:solidFill>
                  <a:srgbClr val="38761D"/>
                </a:solidFill>
              </a:rPr>
            </a:br>
            <a:endParaRPr sz="2400" b="1">
              <a:solidFill>
                <a:srgbClr val="38761D"/>
              </a:solidFill>
            </a:endParaRPr>
          </a:p>
          <a:p>
            <a:pPr marL="0" lvl="0" indent="0" rtl="0">
              <a:spcBef>
                <a:spcPts val="0"/>
              </a:spcBef>
              <a:spcAft>
                <a:spcPts val="0"/>
              </a:spcAft>
              <a:buNone/>
            </a:pPr>
            <a:r>
              <a:rPr lang="en" sz="2400" b="1">
                <a:solidFill>
                  <a:srgbClr val="38761D"/>
                </a:solidFill>
              </a:rPr>
              <a:t>Incremental Deployment</a:t>
            </a:r>
            <a:endParaRPr sz="2400" b="1">
              <a:solidFill>
                <a:srgbClr val="38761D"/>
              </a:solidFill>
            </a:endParaRPr>
          </a:p>
          <a:p>
            <a:pPr marL="457200" lvl="0" indent="-368300" rtl="0">
              <a:spcBef>
                <a:spcPts val="0"/>
              </a:spcBef>
              <a:spcAft>
                <a:spcPts val="0"/>
              </a:spcAft>
              <a:buSzPts val="2200"/>
              <a:buChar char="●"/>
            </a:pPr>
            <a:r>
              <a:rPr lang="en" sz="2200"/>
              <a:t>Most of Vroom’s benefits achievable with first-party adoption</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Conclusion</a:t>
            </a:r>
            <a:endParaRPr/>
          </a:p>
        </p:txBody>
      </p:sp>
      <p:sp>
        <p:nvSpPr>
          <p:cNvPr id="672" name="Shape 6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rtl="0">
              <a:spcBef>
                <a:spcPts val="0"/>
              </a:spcBef>
              <a:spcAft>
                <a:spcPts val="0"/>
              </a:spcAft>
              <a:buClr>
                <a:schemeClr val="dk2"/>
              </a:buClr>
              <a:buSzPts val="2200"/>
              <a:buChar char="●"/>
            </a:pPr>
            <a:r>
              <a:rPr lang="en" sz="2200" b="1">
                <a:solidFill>
                  <a:schemeClr val="dk2"/>
                </a:solidFill>
              </a:rPr>
              <a:t>Vroom: End-to-end solution that fully utilizes CPU/Network</a:t>
            </a:r>
            <a:br>
              <a:rPr lang="en" sz="2200" b="1">
                <a:solidFill>
                  <a:schemeClr val="dk2"/>
                </a:solidFill>
              </a:rPr>
            </a:br>
            <a:endParaRPr sz="2200" b="1">
              <a:solidFill>
                <a:schemeClr val="dk2"/>
              </a:solidFill>
            </a:endParaRPr>
          </a:p>
          <a:p>
            <a:pPr marL="457200" lvl="0" indent="-368300" rtl="0">
              <a:spcBef>
                <a:spcPts val="0"/>
              </a:spcBef>
              <a:spcAft>
                <a:spcPts val="0"/>
              </a:spcAft>
              <a:buSzPts val="2200"/>
              <a:buChar char="●"/>
            </a:pPr>
            <a:r>
              <a:rPr lang="en" sz="2200"/>
              <a:t>Decouples dependency discovery from parsing and execution</a:t>
            </a:r>
            <a:br>
              <a:rPr lang="en" sz="2200"/>
            </a:br>
            <a:endParaRPr sz="2200"/>
          </a:p>
          <a:p>
            <a:pPr marL="457200" lvl="0" indent="-368300" rtl="0">
              <a:spcBef>
                <a:spcPts val="0"/>
              </a:spcBef>
              <a:spcAft>
                <a:spcPts val="0"/>
              </a:spcAft>
              <a:buSzPts val="2200"/>
              <a:buChar char="●"/>
            </a:pPr>
            <a:r>
              <a:rPr lang="en" sz="2200"/>
              <a:t>Decreases median page load time by 5s for popular sites</a:t>
            </a:r>
            <a:endParaRPr sz="2200"/>
          </a:p>
        </p:txBody>
      </p:sp>
      <p:sp>
        <p:nvSpPr>
          <p:cNvPr id="673" name="Shape 6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 Slow web page loads</a:t>
            </a:r>
            <a:endParaRPr/>
          </a:p>
        </p:txBody>
      </p:sp>
      <p:sp>
        <p:nvSpPr>
          <p:cNvPr id="81" name="Shape 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pic>
        <p:nvPicPr>
          <p:cNvPr id="82" name="Shape 82" descr="status_quo.png"/>
          <p:cNvPicPr preferRelativeResize="0"/>
          <p:nvPr/>
        </p:nvPicPr>
        <p:blipFill rotWithShape="1">
          <a:blip r:embed="rId3">
            <a:alphaModFix/>
          </a:blip>
          <a:srcRect/>
          <a:stretch/>
        </p:blipFill>
        <p:spPr>
          <a:xfrm>
            <a:off x="1789775" y="1112925"/>
            <a:ext cx="5564451" cy="2782400"/>
          </a:xfrm>
          <a:prstGeom prst="rect">
            <a:avLst/>
          </a:prstGeom>
          <a:noFill/>
          <a:ln>
            <a:noFill/>
          </a:ln>
        </p:spPr>
      </p:pic>
      <p:grpSp>
        <p:nvGrpSpPr>
          <p:cNvPr id="83" name="Shape 83"/>
          <p:cNvGrpSpPr/>
          <p:nvPr/>
        </p:nvGrpSpPr>
        <p:grpSpPr>
          <a:xfrm>
            <a:off x="2661300" y="2196150"/>
            <a:ext cx="1205500" cy="1113900"/>
            <a:chOff x="2380875" y="2460550"/>
            <a:chExt cx="1205500" cy="1113900"/>
          </a:xfrm>
        </p:grpSpPr>
        <p:sp>
          <p:nvSpPr>
            <p:cNvPr id="84" name="Shape 84"/>
            <p:cNvSpPr/>
            <p:nvPr/>
          </p:nvSpPr>
          <p:spPr>
            <a:xfrm>
              <a:off x="3478375" y="2460550"/>
              <a:ext cx="108000" cy="108000"/>
            </a:xfrm>
            <a:prstGeom prst="flowChartConnector">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85" name="Shape 85"/>
            <p:cNvCxnSpPr/>
            <p:nvPr/>
          </p:nvCxnSpPr>
          <p:spPr>
            <a:xfrm>
              <a:off x="2380875" y="2514550"/>
              <a:ext cx="1097400" cy="0"/>
            </a:xfrm>
            <a:prstGeom prst="straightConnector1">
              <a:avLst/>
            </a:prstGeom>
            <a:noFill/>
            <a:ln w="28575" cap="flat" cmpd="sng">
              <a:solidFill>
                <a:srgbClr val="FF0000"/>
              </a:solidFill>
              <a:prstDash val="solid"/>
              <a:round/>
              <a:headEnd type="none" w="med" len="med"/>
              <a:tailEnd type="none" w="med" len="med"/>
            </a:ln>
          </p:spPr>
        </p:cxnSp>
        <p:cxnSp>
          <p:nvCxnSpPr>
            <p:cNvPr id="86" name="Shape 86"/>
            <p:cNvCxnSpPr>
              <a:stCxn id="84" idx="4"/>
            </p:cNvCxnSpPr>
            <p:nvPr/>
          </p:nvCxnSpPr>
          <p:spPr>
            <a:xfrm>
              <a:off x="3532375" y="2568550"/>
              <a:ext cx="0" cy="1005900"/>
            </a:xfrm>
            <a:prstGeom prst="straightConnector1">
              <a:avLst/>
            </a:prstGeom>
            <a:noFill/>
            <a:ln w="28575" cap="flat" cmpd="sng">
              <a:solidFill>
                <a:srgbClr val="FF0000"/>
              </a:solidFill>
              <a:prstDash val="solid"/>
              <a:round/>
              <a:headEnd type="none" w="med" len="med"/>
              <a:tailEnd type="none" w="med" len="med"/>
            </a:ln>
          </p:spPr>
        </p:cxnSp>
      </p:grpSp>
      <p:sp>
        <p:nvSpPr>
          <p:cNvPr id="87" name="Shape 87"/>
          <p:cNvSpPr txBox="1"/>
          <p:nvPr/>
        </p:nvSpPr>
        <p:spPr>
          <a:xfrm>
            <a:off x="743575" y="3895325"/>
            <a:ext cx="7660800" cy="45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Mobile Optimized Popular Pages, </a:t>
            </a:r>
            <a:endParaRPr sz="1800" b="1">
              <a:latin typeface="Proxima Nova"/>
              <a:ea typeface="Proxima Nova"/>
              <a:cs typeface="Proxima Nova"/>
              <a:sym typeface="Proxima Nova"/>
            </a:endParaRPr>
          </a:p>
          <a:p>
            <a:pPr marL="0" lvl="0" indent="0" algn="ctr">
              <a:spcBef>
                <a:spcPts val="0"/>
              </a:spcBef>
              <a:spcAft>
                <a:spcPts val="0"/>
              </a:spcAft>
              <a:buNone/>
            </a:pPr>
            <a:r>
              <a:rPr lang="en" sz="1800" b="1">
                <a:latin typeface="Proxima Nova"/>
                <a:ea typeface="Proxima Nova"/>
                <a:cs typeface="Proxima Nova"/>
                <a:sym typeface="Proxima Nova"/>
              </a:rPr>
              <a:t>State of the Art Phone, Good LTE network</a:t>
            </a:r>
            <a:endParaRPr sz="1800" b="1">
              <a:latin typeface="Proxima Nova"/>
              <a:ea typeface="Proxima Nova"/>
              <a:cs typeface="Proxima Nova"/>
              <a:sym typeface="Proxima Nova"/>
            </a:endParaRPr>
          </a:p>
        </p:txBody>
      </p:sp>
      <p:grpSp>
        <p:nvGrpSpPr>
          <p:cNvPr id="88" name="Shape 88"/>
          <p:cNvGrpSpPr/>
          <p:nvPr/>
        </p:nvGrpSpPr>
        <p:grpSpPr>
          <a:xfrm>
            <a:off x="4565088" y="1537575"/>
            <a:ext cx="674613" cy="664422"/>
            <a:chOff x="4664800" y="1816375"/>
            <a:chExt cx="674613" cy="664422"/>
          </a:xfrm>
        </p:grpSpPr>
        <p:sp>
          <p:nvSpPr>
            <p:cNvPr id="89" name="Shape 89"/>
            <p:cNvSpPr/>
            <p:nvPr/>
          </p:nvSpPr>
          <p:spPr>
            <a:xfrm>
              <a:off x="4970719" y="2102497"/>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4664800" y="1816375"/>
              <a:ext cx="6483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10s</a:t>
              </a:r>
              <a:endParaRPr b="1">
                <a:latin typeface="Proxima Nova"/>
                <a:ea typeface="Proxima Nova"/>
                <a:cs typeface="Proxima Nova"/>
                <a:sym typeface="Proxima Nova"/>
              </a:endParaRPr>
            </a:p>
          </p:txBody>
        </p:sp>
        <p:sp>
          <p:nvSpPr>
            <p:cNvPr id="91" name="Shape 91"/>
            <p:cNvSpPr txBox="1"/>
            <p:nvPr/>
          </p:nvSpPr>
          <p:spPr>
            <a:xfrm>
              <a:off x="4790713" y="1879225"/>
              <a:ext cx="548700" cy="267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10s</a:t>
              </a:r>
              <a:endParaRPr sz="1600" b="1">
                <a:latin typeface="Proxima Nova"/>
                <a:ea typeface="Proxima Nova"/>
                <a:cs typeface="Proxima Nova"/>
                <a:sym typeface="Proxima Nova"/>
              </a:endParaRPr>
            </a:p>
          </p:txBody>
        </p:sp>
      </p:grpSp>
      <p:grpSp>
        <p:nvGrpSpPr>
          <p:cNvPr id="92" name="Shape 92"/>
          <p:cNvGrpSpPr/>
          <p:nvPr/>
        </p:nvGrpSpPr>
        <p:grpSpPr>
          <a:xfrm>
            <a:off x="3563125" y="1555500"/>
            <a:ext cx="548700" cy="628572"/>
            <a:chOff x="3257100" y="1852225"/>
            <a:chExt cx="548700" cy="628572"/>
          </a:xfrm>
        </p:grpSpPr>
        <p:sp>
          <p:nvSpPr>
            <p:cNvPr id="93" name="Shape 93"/>
            <p:cNvSpPr/>
            <p:nvPr/>
          </p:nvSpPr>
          <p:spPr>
            <a:xfrm>
              <a:off x="3437144" y="2102497"/>
              <a:ext cx="188700" cy="378300"/>
            </a:xfrm>
            <a:prstGeom prst="down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txBox="1"/>
            <p:nvPr/>
          </p:nvSpPr>
          <p:spPr>
            <a:xfrm>
              <a:off x="3257100" y="1852225"/>
              <a:ext cx="548700" cy="2679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5s</a:t>
              </a:r>
              <a:endParaRPr sz="1600" b="1">
                <a:latin typeface="Proxima Nova"/>
                <a:ea typeface="Proxima Nova"/>
                <a:cs typeface="Proxima Nova"/>
                <a:sym typeface="Proxima Nova"/>
              </a:endParaRPr>
            </a:p>
          </p:txBody>
        </p:sp>
      </p:grpSp>
      <p:grpSp>
        <p:nvGrpSpPr>
          <p:cNvPr id="95" name="Shape 95"/>
          <p:cNvGrpSpPr/>
          <p:nvPr/>
        </p:nvGrpSpPr>
        <p:grpSpPr>
          <a:xfrm>
            <a:off x="2658163" y="2202000"/>
            <a:ext cx="2358600" cy="1108200"/>
            <a:chOff x="2758075" y="2471950"/>
            <a:chExt cx="2358600" cy="1108200"/>
          </a:xfrm>
        </p:grpSpPr>
        <p:sp>
          <p:nvSpPr>
            <p:cNvPr id="96" name="Shape 96"/>
            <p:cNvSpPr/>
            <p:nvPr/>
          </p:nvSpPr>
          <p:spPr>
            <a:xfrm>
              <a:off x="5008675" y="2471950"/>
              <a:ext cx="108000" cy="108000"/>
            </a:xfrm>
            <a:prstGeom prst="flowChartConnector">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97" name="Shape 97"/>
            <p:cNvCxnSpPr>
              <a:endCxn id="96" idx="2"/>
            </p:cNvCxnSpPr>
            <p:nvPr/>
          </p:nvCxnSpPr>
          <p:spPr>
            <a:xfrm>
              <a:off x="2758075" y="2525950"/>
              <a:ext cx="2250600" cy="0"/>
            </a:xfrm>
            <a:prstGeom prst="straightConnector1">
              <a:avLst/>
            </a:prstGeom>
            <a:noFill/>
            <a:ln w="28575" cap="flat" cmpd="sng">
              <a:solidFill>
                <a:srgbClr val="FF0000"/>
              </a:solidFill>
              <a:prstDash val="solid"/>
              <a:round/>
              <a:headEnd type="none" w="med" len="med"/>
              <a:tailEnd type="none" w="med" len="med"/>
            </a:ln>
          </p:spPr>
        </p:cxnSp>
        <p:cxnSp>
          <p:nvCxnSpPr>
            <p:cNvPr id="98" name="Shape 98"/>
            <p:cNvCxnSpPr>
              <a:stCxn id="96" idx="4"/>
            </p:cNvCxnSpPr>
            <p:nvPr/>
          </p:nvCxnSpPr>
          <p:spPr>
            <a:xfrm>
              <a:off x="5062675" y="2579950"/>
              <a:ext cx="0" cy="1000200"/>
            </a:xfrm>
            <a:prstGeom prst="straightConnector1">
              <a:avLst/>
            </a:prstGeom>
            <a:noFill/>
            <a:ln w="28575" cap="flat" cmpd="sng">
              <a:solidFill>
                <a:srgbClr val="FF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300"/>
                                        <p:tgtEl>
                                          <p:spTgt spid="83"/>
                                        </p:tgtEl>
                                      </p:cBhvr>
                                    </p:animEffect>
                                  </p:childTnLst>
                                </p:cTn>
                              </p:par>
                              <p:par>
                                <p:cTn id="8" presetID="10"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3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300"/>
                                        <p:tgtEl>
                                          <p:spTgt spid="83"/>
                                        </p:tgtEl>
                                      </p:cBhvr>
                                    </p:animEffect>
                                    <p:set>
                                      <p:cBhvr>
                                        <p:cTn id="15" dur="1" fill="hold">
                                          <p:stCondLst>
                                            <p:cond delay="300"/>
                                          </p:stCondLst>
                                        </p:cTn>
                                        <p:tgtEl>
                                          <p:spTgt spid="8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300"/>
                                        <p:tgtEl>
                                          <p:spTgt spid="92"/>
                                        </p:tgtEl>
                                      </p:cBhvr>
                                    </p:animEffect>
                                    <p:set>
                                      <p:cBhvr>
                                        <p:cTn id="18" dur="1" fill="hold">
                                          <p:stCondLst>
                                            <p:cond delay="300"/>
                                          </p:stCondLst>
                                        </p:cTn>
                                        <p:tgtEl>
                                          <p:spTgt spid="92"/>
                                        </p:tgtEl>
                                        <p:attrNameLst>
                                          <p:attrName>style.visibility</p:attrName>
                                        </p:attrNameLst>
                                      </p:cBhvr>
                                      <p:to>
                                        <p:strVal val="hidden"/>
                                      </p:to>
                                    </p:set>
                                  </p:childTnLst>
                                </p:cTn>
                              </p:par>
                            </p:childTnLst>
                          </p:cTn>
                        </p:par>
                        <p:par>
                          <p:cTn id="19" fill="hold">
                            <p:stCondLst>
                              <p:cond delay="300"/>
                            </p:stCondLst>
                            <p:childTnLst>
                              <p:par>
                                <p:cTn id="20" presetID="10" presetClass="entr" presetSubtype="0"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300"/>
                                        <p:tgtEl>
                                          <p:spTgt spid="95"/>
                                        </p:tgtEl>
                                      </p:cBhvr>
                                    </p:animEffect>
                                  </p:childTnLst>
                                </p:cTn>
                              </p:par>
                              <p:par>
                                <p:cTn id="23" presetID="10"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3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Simple Example Page</a:t>
            </a:r>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105" name="Shape 105"/>
          <p:cNvGrpSpPr/>
          <p:nvPr/>
        </p:nvGrpSpPr>
        <p:grpSpPr>
          <a:xfrm>
            <a:off x="311916" y="1235849"/>
            <a:ext cx="4236500" cy="1629774"/>
            <a:chOff x="4737300" y="209300"/>
            <a:chExt cx="2077225" cy="808500"/>
          </a:xfrm>
        </p:grpSpPr>
        <p:sp>
          <p:nvSpPr>
            <p:cNvPr id="106" name="Shape 106"/>
            <p:cNvSpPr txBox="1"/>
            <p:nvPr/>
          </p:nvSpPr>
          <p:spPr>
            <a:xfrm>
              <a:off x="4737300" y="209300"/>
              <a:ext cx="2077200" cy="80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a:latin typeface="Consolas"/>
                  <a:ea typeface="Consolas"/>
                  <a:cs typeface="Consolas"/>
                  <a:sym typeface="Consolas"/>
                </a:rPr>
                <a:t>&lt;html&gt;</a:t>
              </a:r>
              <a:endParaRPr sz="1600">
                <a:latin typeface="Consolas"/>
                <a:ea typeface="Consolas"/>
                <a:cs typeface="Consolas"/>
                <a:sym typeface="Consolas"/>
              </a:endParaRPr>
            </a:p>
            <a:p>
              <a:pPr marL="0" lvl="0" indent="0" rtl="0">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marL="0" lvl="0" indent="0" rtl="0">
                <a:spcBef>
                  <a:spcPts val="0"/>
                </a:spcBef>
                <a:spcAft>
                  <a:spcPts val="0"/>
                </a:spcAft>
                <a:buNone/>
              </a:pPr>
              <a:r>
                <a:rPr lang="en" sz="1600">
                  <a:latin typeface="Consolas"/>
                  <a:ea typeface="Consolas"/>
                  <a:cs typeface="Consolas"/>
                  <a:sym typeface="Consolas"/>
                </a:rPr>
                <a:t>  &lt;script src=”</a:t>
              </a:r>
              <a:r>
                <a:rPr lang="en" sz="1600" b="1">
                  <a:solidFill>
                    <a:srgbClr val="38761D"/>
                  </a:solidFill>
                  <a:latin typeface="Consolas"/>
                  <a:ea typeface="Consolas"/>
                  <a:cs typeface="Consolas"/>
                  <a:sym typeface="Consolas"/>
                </a:rPr>
                <a:t>script.js</a:t>
              </a:r>
              <a:r>
                <a:rPr lang="en" sz="1600">
                  <a:latin typeface="Consolas"/>
                  <a:ea typeface="Consolas"/>
                  <a:cs typeface="Consolas"/>
                  <a:sym typeface="Consolas"/>
                </a:rPr>
                <a:t>”&gt;&lt;/script&gt;</a:t>
              </a:r>
              <a:endParaRPr sz="1600">
                <a:latin typeface="Consolas"/>
                <a:ea typeface="Consolas"/>
                <a:cs typeface="Consolas"/>
                <a:sym typeface="Consolas"/>
              </a:endParaRPr>
            </a:p>
            <a:p>
              <a:pPr marL="0" lvl="0" indent="0" rtl="0">
                <a:spcBef>
                  <a:spcPts val="0"/>
                </a:spcBef>
                <a:spcAft>
                  <a:spcPts val="0"/>
                </a:spcAft>
                <a:buNone/>
              </a:pPr>
              <a:r>
                <a:rPr lang="en" sz="1600">
                  <a:latin typeface="Consolas"/>
                  <a:ea typeface="Consolas"/>
                  <a:cs typeface="Consolas"/>
                  <a:sym typeface="Consolas"/>
                </a:rPr>
                <a:t>  … </a:t>
              </a:r>
              <a:endParaRPr sz="1600">
                <a:latin typeface="Consolas"/>
                <a:ea typeface="Consolas"/>
                <a:cs typeface="Consolas"/>
                <a:sym typeface="Consolas"/>
              </a:endParaRPr>
            </a:p>
            <a:p>
              <a:pPr marL="0" lvl="0" indent="0" rtl="0">
                <a:spcBef>
                  <a:spcPts val="0"/>
                </a:spcBef>
                <a:spcAft>
                  <a:spcPts val="0"/>
                </a:spcAft>
                <a:buNone/>
              </a:pPr>
              <a:r>
                <a:rPr lang="en" sz="1600">
                  <a:latin typeface="Consolas"/>
                  <a:ea typeface="Consolas"/>
                  <a:cs typeface="Consolas"/>
                  <a:sym typeface="Consolas"/>
                </a:rPr>
                <a:t>&lt;/html&gt;</a:t>
              </a:r>
              <a:endParaRPr sz="1600">
                <a:latin typeface="Consolas"/>
                <a:ea typeface="Consolas"/>
                <a:cs typeface="Consolas"/>
                <a:sym typeface="Consolas"/>
              </a:endParaRPr>
            </a:p>
          </p:txBody>
        </p:sp>
        <p:sp>
          <p:nvSpPr>
            <p:cNvPr id="107" name="Shape 107"/>
            <p:cNvSpPr txBox="1"/>
            <p:nvPr/>
          </p:nvSpPr>
          <p:spPr>
            <a:xfrm>
              <a:off x="5731825" y="209300"/>
              <a:ext cx="1082700" cy="19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800" b="1">
                  <a:solidFill>
                    <a:srgbClr val="38761D"/>
                  </a:solidFill>
                  <a:latin typeface="Consolas"/>
                  <a:ea typeface="Consolas"/>
                  <a:cs typeface="Consolas"/>
                  <a:sym typeface="Consolas"/>
                </a:rPr>
                <a:t>a.com/index.html</a:t>
              </a:r>
              <a:endParaRPr sz="1800" b="1">
                <a:solidFill>
                  <a:srgbClr val="38761D"/>
                </a:solidFill>
                <a:latin typeface="Consolas"/>
                <a:ea typeface="Consolas"/>
                <a:cs typeface="Consolas"/>
                <a:sym typeface="Consolas"/>
              </a:endParaRPr>
            </a:p>
          </p:txBody>
        </p:sp>
      </p:grpSp>
      <p:grpSp>
        <p:nvGrpSpPr>
          <p:cNvPr id="108" name="Shape 108"/>
          <p:cNvGrpSpPr/>
          <p:nvPr/>
        </p:nvGrpSpPr>
        <p:grpSpPr>
          <a:xfrm>
            <a:off x="311700" y="3083750"/>
            <a:ext cx="5034884" cy="1105502"/>
            <a:chOff x="6750566" y="209303"/>
            <a:chExt cx="2140500" cy="467700"/>
          </a:xfrm>
        </p:grpSpPr>
        <p:sp>
          <p:nvSpPr>
            <p:cNvPr id="109" name="Shape 109"/>
            <p:cNvSpPr txBox="1"/>
            <p:nvPr/>
          </p:nvSpPr>
          <p:spPr>
            <a:xfrm>
              <a:off x="6750566" y="209303"/>
              <a:ext cx="2140500" cy="46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a:latin typeface="Consolas"/>
                  <a:ea typeface="Consolas"/>
                  <a:cs typeface="Consolas"/>
                  <a:sym typeface="Consolas"/>
                </a:rPr>
                <a:t>var img = new Image();</a:t>
              </a:r>
              <a:endParaRPr sz="1600">
                <a:latin typeface="Consolas"/>
                <a:ea typeface="Consolas"/>
                <a:cs typeface="Consolas"/>
                <a:sym typeface="Consolas"/>
              </a:endParaRPr>
            </a:p>
            <a:p>
              <a:pPr marL="0" lvl="0" indent="0" rtl="0">
                <a:lnSpc>
                  <a:spcPct val="115000"/>
                </a:lnSpc>
                <a:spcBef>
                  <a:spcPts val="0"/>
                </a:spcBef>
                <a:spcAft>
                  <a:spcPts val="0"/>
                </a:spcAft>
                <a:buNone/>
              </a:pPr>
              <a:r>
                <a:rPr lang="en" sz="1600">
                  <a:latin typeface="Consolas"/>
                  <a:ea typeface="Consolas"/>
                  <a:cs typeface="Consolas"/>
                  <a:sym typeface="Consolas"/>
                </a:rPr>
                <a:t>img.src = “</a:t>
              </a:r>
              <a:r>
                <a:rPr lang="en" sz="1600" b="1">
                  <a:solidFill>
                    <a:srgbClr val="38761D"/>
                  </a:solidFill>
                  <a:latin typeface="Consolas"/>
                  <a:ea typeface="Consolas"/>
                  <a:cs typeface="Consolas"/>
                  <a:sym typeface="Consolas"/>
                </a:rPr>
                <a:t>b.com/img.jpg</a:t>
              </a:r>
              <a:r>
                <a:rPr lang="en" sz="1600">
                  <a:latin typeface="Consolas"/>
                  <a:ea typeface="Consolas"/>
                  <a:cs typeface="Consolas"/>
                  <a:sym typeface="Consolas"/>
                </a:rPr>
                <a:t>”;</a:t>
              </a:r>
              <a:endParaRPr sz="1600">
                <a:latin typeface="Consolas"/>
                <a:ea typeface="Consolas"/>
                <a:cs typeface="Consolas"/>
                <a:sym typeface="Consolas"/>
              </a:endParaRPr>
            </a:p>
            <a:p>
              <a:pPr marL="0" lvl="0" indent="0" rtl="0">
                <a:lnSpc>
                  <a:spcPct val="115000"/>
                </a:lnSpc>
                <a:spcBef>
                  <a:spcPts val="0"/>
                </a:spcBef>
                <a:spcAft>
                  <a:spcPts val="0"/>
                </a:spcAft>
                <a:buNone/>
              </a:pPr>
              <a:r>
                <a:rPr lang="en" sz="1600">
                  <a:latin typeface="Consolas"/>
                  <a:ea typeface="Consolas"/>
                  <a:cs typeface="Consolas"/>
                  <a:sym typeface="Consolas"/>
                </a:rPr>
                <a:t>document.body.appendChild(img);</a:t>
              </a:r>
              <a:endParaRPr sz="1600">
                <a:latin typeface="Consolas"/>
                <a:ea typeface="Consolas"/>
                <a:cs typeface="Consolas"/>
                <a:sym typeface="Consolas"/>
              </a:endParaRPr>
            </a:p>
          </p:txBody>
        </p:sp>
        <p:sp>
          <p:nvSpPr>
            <p:cNvPr id="110" name="Shape 110"/>
            <p:cNvSpPr txBox="1"/>
            <p:nvPr/>
          </p:nvSpPr>
          <p:spPr>
            <a:xfrm>
              <a:off x="8096996" y="209303"/>
              <a:ext cx="793800" cy="18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b="1">
                  <a:solidFill>
                    <a:srgbClr val="38761D"/>
                  </a:solidFill>
                  <a:latin typeface="Consolas"/>
                  <a:ea typeface="Consolas"/>
                  <a:cs typeface="Consolas"/>
                  <a:sym typeface="Consolas"/>
                </a:rPr>
                <a:t>a.com/script.js</a:t>
              </a:r>
              <a:endParaRPr sz="1600" b="1">
                <a:solidFill>
                  <a:srgbClr val="38761D"/>
                </a:solidFill>
                <a:latin typeface="Consolas"/>
                <a:ea typeface="Consolas"/>
                <a:cs typeface="Consolas"/>
                <a:sym typeface="Consolas"/>
              </a:endParaRPr>
            </a:p>
          </p:txBody>
        </p:sp>
      </p:grpSp>
      <p:grpSp>
        <p:nvGrpSpPr>
          <p:cNvPr id="111" name="Shape 111"/>
          <p:cNvGrpSpPr/>
          <p:nvPr/>
        </p:nvGrpSpPr>
        <p:grpSpPr>
          <a:xfrm>
            <a:off x="6012100" y="445050"/>
            <a:ext cx="2558100" cy="4404200"/>
            <a:chOff x="6012100" y="445050"/>
            <a:chExt cx="2558100" cy="4404200"/>
          </a:xfrm>
        </p:grpSpPr>
        <p:sp>
          <p:nvSpPr>
            <p:cNvPr id="112" name="Shape 112"/>
            <p:cNvSpPr/>
            <p:nvPr/>
          </p:nvSpPr>
          <p:spPr>
            <a:xfrm>
              <a:off x="6260550" y="1083450"/>
              <a:ext cx="2061300" cy="9789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a:latin typeface="Consolas"/>
                  <a:ea typeface="Consolas"/>
                  <a:cs typeface="Consolas"/>
                  <a:sym typeface="Consolas"/>
                </a:rPr>
                <a:t>index.html</a:t>
              </a:r>
              <a:endParaRPr sz="1800">
                <a:latin typeface="Consolas"/>
                <a:ea typeface="Consolas"/>
                <a:cs typeface="Consolas"/>
                <a:sym typeface="Consolas"/>
              </a:endParaRPr>
            </a:p>
          </p:txBody>
        </p:sp>
        <p:sp>
          <p:nvSpPr>
            <p:cNvPr id="113" name="Shape 113"/>
            <p:cNvSpPr/>
            <p:nvPr/>
          </p:nvSpPr>
          <p:spPr>
            <a:xfrm>
              <a:off x="6260550" y="2476900"/>
              <a:ext cx="2061300" cy="9789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script.js</a:t>
              </a:r>
              <a:endParaRPr sz="1800">
                <a:latin typeface="Consolas"/>
                <a:ea typeface="Consolas"/>
                <a:cs typeface="Consolas"/>
                <a:sym typeface="Consolas"/>
              </a:endParaRPr>
            </a:p>
          </p:txBody>
        </p:sp>
        <p:sp>
          <p:nvSpPr>
            <p:cNvPr id="114" name="Shape 114"/>
            <p:cNvSpPr/>
            <p:nvPr/>
          </p:nvSpPr>
          <p:spPr>
            <a:xfrm>
              <a:off x="6260550" y="3870350"/>
              <a:ext cx="2061300" cy="9789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img.jpg</a:t>
              </a:r>
              <a:endParaRPr sz="1800">
                <a:latin typeface="Consolas"/>
                <a:ea typeface="Consolas"/>
                <a:cs typeface="Consolas"/>
                <a:sym typeface="Consolas"/>
              </a:endParaRPr>
            </a:p>
          </p:txBody>
        </p:sp>
        <p:cxnSp>
          <p:nvCxnSpPr>
            <p:cNvPr id="115" name="Shape 115"/>
            <p:cNvCxnSpPr>
              <a:stCxn id="112" idx="4"/>
              <a:endCxn id="113" idx="0"/>
            </p:cNvCxnSpPr>
            <p:nvPr/>
          </p:nvCxnSpPr>
          <p:spPr>
            <a:xfrm>
              <a:off x="7291200" y="2062350"/>
              <a:ext cx="0" cy="414600"/>
            </a:xfrm>
            <a:prstGeom prst="straightConnector1">
              <a:avLst/>
            </a:prstGeom>
            <a:noFill/>
            <a:ln w="28575" cap="flat" cmpd="sng">
              <a:solidFill>
                <a:schemeClr val="dk2"/>
              </a:solidFill>
              <a:prstDash val="solid"/>
              <a:round/>
              <a:headEnd type="none" w="med" len="med"/>
              <a:tailEnd type="triangle" w="med" len="med"/>
            </a:ln>
          </p:spPr>
        </p:cxnSp>
        <p:cxnSp>
          <p:nvCxnSpPr>
            <p:cNvPr id="116" name="Shape 116"/>
            <p:cNvCxnSpPr/>
            <p:nvPr/>
          </p:nvCxnSpPr>
          <p:spPr>
            <a:xfrm>
              <a:off x="7291155" y="3455746"/>
              <a:ext cx="0" cy="414600"/>
            </a:xfrm>
            <a:prstGeom prst="straightConnector1">
              <a:avLst/>
            </a:prstGeom>
            <a:noFill/>
            <a:ln w="28575" cap="flat" cmpd="sng">
              <a:solidFill>
                <a:schemeClr val="dk2"/>
              </a:solidFill>
              <a:prstDash val="solid"/>
              <a:round/>
              <a:headEnd type="none" w="med" len="med"/>
              <a:tailEnd type="triangle" w="med" len="med"/>
            </a:ln>
          </p:spPr>
        </p:cxnSp>
        <p:sp>
          <p:nvSpPr>
            <p:cNvPr id="117" name="Shape 117"/>
            <p:cNvSpPr txBox="1"/>
            <p:nvPr/>
          </p:nvSpPr>
          <p:spPr>
            <a:xfrm>
              <a:off x="6012100" y="445050"/>
              <a:ext cx="2558100" cy="638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b="1">
                  <a:solidFill>
                    <a:srgbClr val="274E13"/>
                  </a:solidFill>
                </a:rPr>
                <a:t>Dependency Graph</a:t>
              </a:r>
              <a:endParaRPr sz="1800" b="1">
                <a:solidFill>
                  <a:srgbClr val="274E13"/>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Loading a Web Page</a:t>
            </a:r>
            <a:endParaRPr/>
          </a:p>
        </p:txBody>
      </p:sp>
      <p:sp>
        <p:nvSpPr>
          <p:cNvPr id="123" name="Shape 1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a:t>
            </a:fld>
            <a:endParaRPr/>
          </a:p>
        </p:txBody>
      </p:sp>
      <p:pic>
        <p:nvPicPr>
          <p:cNvPr id="124" name="Shape 124"/>
          <p:cNvPicPr preferRelativeResize="0"/>
          <p:nvPr/>
        </p:nvPicPr>
        <p:blipFill rotWithShape="1">
          <a:blip r:embed="rId3">
            <a:alphaModFix/>
          </a:blip>
          <a:srcRect l="9625" t="12470" r="9350" b="26101"/>
          <a:stretch/>
        </p:blipFill>
        <p:spPr>
          <a:xfrm>
            <a:off x="927300" y="1533544"/>
            <a:ext cx="548700" cy="416006"/>
          </a:xfrm>
          <a:prstGeom prst="rect">
            <a:avLst/>
          </a:prstGeom>
          <a:noFill/>
          <a:ln>
            <a:noFill/>
          </a:ln>
        </p:spPr>
      </p:pic>
      <p:pic>
        <p:nvPicPr>
          <p:cNvPr id="125" name="Shape 125"/>
          <p:cNvPicPr preferRelativeResize="0"/>
          <p:nvPr/>
        </p:nvPicPr>
        <p:blipFill rotWithShape="1">
          <a:blip r:embed="rId4">
            <a:alphaModFix/>
          </a:blip>
          <a:srcRect l="28874" t="21464" r="29478" b="34899"/>
          <a:stretch/>
        </p:blipFill>
        <p:spPr>
          <a:xfrm>
            <a:off x="927300" y="2545306"/>
            <a:ext cx="548700" cy="574892"/>
          </a:xfrm>
          <a:prstGeom prst="rect">
            <a:avLst/>
          </a:prstGeom>
          <a:noFill/>
          <a:ln>
            <a:noFill/>
          </a:ln>
        </p:spPr>
      </p:pic>
      <p:pic>
        <p:nvPicPr>
          <p:cNvPr id="126" name="Shape 126"/>
          <p:cNvPicPr preferRelativeResize="0"/>
          <p:nvPr/>
        </p:nvPicPr>
        <p:blipFill rotWithShape="1">
          <a:blip r:embed="rId4">
            <a:alphaModFix/>
          </a:blip>
          <a:srcRect l="28874" t="21464" r="29478" b="34899"/>
          <a:stretch/>
        </p:blipFill>
        <p:spPr>
          <a:xfrm>
            <a:off x="927300" y="3715956"/>
            <a:ext cx="548700" cy="574893"/>
          </a:xfrm>
          <a:prstGeom prst="rect">
            <a:avLst/>
          </a:prstGeom>
          <a:noFill/>
          <a:ln>
            <a:noFill/>
          </a:ln>
        </p:spPr>
      </p:pic>
      <p:cxnSp>
        <p:nvCxnSpPr>
          <p:cNvPr id="127" name="Shape 127"/>
          <p:cNvCxnSpPr/>
          <p:nvPr/>
        </p:nvCxnSpPr>
        <p:spPr>
          <a:xfrm>
            <a:off x="1697175" y="17415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128" name="Shape 128"/>
          <p:cNvCxnSpPr/>
          <p:nvPr/>
        </p:nvCxnSpPr>
        <p:spPr>
          <a:xfrm>
            <a:off x="1697175" y="28327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129" name="Shape 129"/>
          <p:cNvCxnSpPr/>
          <p:nvPr/>
        </p:nvCxnSpPr>
        <p:spPr>
          <a:xfrm>
            <a:off x="1697175" y="4003397"/>
            <a:ext cx="6852600" cy="0"/>
          </a:xfrm>
          <a:prstGeom prst="straightConnector1">
            <a:avLst/>
          </a:prstGeom>
          <a:noFill/>
          <a:ln w="9525" cap="flat" cmpd="sng">
            <a:solidFill>
              <a:srgbClr val="999999"/>
            </a:solidFill>
            <a:prstDash val="solid"/>
            <a:round/>
            <a:headEnd type="none" w="med" len="med"/>
            <a:tailEnd type="none" w="med" len="med"/>
          </a:ln>
        </p:spPr>
      </p:cxnSp>
      <p:grpSp>
        <p:nvGrpSpPr>
          <p:cNvPr id="130" name="Shape 130"/>
          <p:cNvGrpSpPr/>
          <p:nvPr/>
        </p:nvGrpSpPr>
        <p:grpSpPr>
          <a:xfrm>
            <a:off x="1901950" y="1759200"/>
            <a:ext cx="875850" cy="1051200"/>
            <a:chOff x="1901950" y="1759200"/>
            <a:chExt cx="875850" cy="1051200"/>
          </a:xfrm>
        </p:grpSpPr>
        <p:cxnSp>
          <p:nvCxnSpPr>
            <p:cNvPr id="131" name="Shape 131"/>
            <p:cNvCxnSpPr/>
            <p:nvPr/>
          </p:nvCxnSpPr>
          <p:spPr>
            <a:xfrm>
              <a:off x="1901950" y="175920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132" name="Shape 132"/>
            <p:cNvSpPr txBox="1"/>
            <p:nvPr/>
          </p:nvSpPr>
          <p:spPr>
            <a:xfrm>
              <a:off x="2056600" y="1949550"/>
              <a:ext cx="721200" cy="46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Consolas"/>
                  <a:ea typeface="Consolas"/>
                  <a:cs typeface="Consolas"/>
                  <a:sym typeface="Consolas"/>
                </a:rPr>
                <a:t>GET a.com</a:t>
              </a:r>
              <a:endParaRPr>
                <a:latin typeface="Consolas"/>
                <a:ea typeface="Consolas"/>
                <a:cs typeface="Consolas"/>
                <a:sym typeface="Consolas"/>
              </a:endParaRPr>
            </a:p>
          </p:txBody>
        </p:sp>
      </p:grpSp>
      <p:grpSp>
        <p:nvGrpSpPr>
          <p:cNvPr id="133" name="Shape 133"/>
          <p:cNvGrpSpPr/>
          <p:nvPr/>
        </p:nvGrpSpPr>
        <p:grpSpPr>
          <a:xfrm>
            <a:off x="2739500" y="1741625"/>
            <a:ext cx="668600" cy="1090500"/>
            <a:chOff x="2510900" y="1741625"/>
            <a:chExt cx="668600" cy="1090500"/>
          </a:xfrm>
        </p:grpSpPr>
        <p:cxnSp>
          <p:nvCxnSpPr>
            <p:cNvPr id="134" name="Shape 134"/>
            <p:cNvCxnSpPr/>
            <p:nvPr/>
          </p:nvCxnSpPr>
          <p:spPr>
            <a:xfrm rot="10800000" flipH="1">
              <a:off x="2510900" y="1741625"/>
              <a:ext cx="234300" cy="1090500"/>
            </a:xfrm>
            <a:prstGeom prst="straightConnector1">
              <a:avLst/>
            </a:prstGeom>
            <a:noFill/>
            <a:ln w="19050" cap="flat" cmpd="sng">
              <a:solidFill>
                <a:srgbClr val="3D85C6"/>
              </a:solidFill>
              <a:prstDash val="solid"/>
              <a:round/>
              <a:headEnd type="none" w="med" len="med"/>
              <a:tailEnd type="triangle" w="med" len="med"/>
            </a:ln>
          </p:spPr>
        </p:cxnSp>
        <p:sp>
          <p:nvSpPr>
            <p:cNvPr id="135" name="Shape 135"/>
            <p:cNvSpPr txBox="1"/>
            <p:nvPr/>
          </p:nvSpPr>
          <p:spPr>
            <a:xfrm>
              <a:off x="2532400" y="2144350"/>
              <a:ext cx="6471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HTML</a:t>
              </a:r>
              <a:endParaRPr>
                <a:latin typeface="Consolas"/>
                <a:ea typeface="Consolas"/>
                <a:cs typeface="Consolas"/>
                <a:sym typeface="Consolas"/>
              </a:endParaRPr>
            </a:p>
          </p:txBody>
        </p:sp>
      </p:grpSp>
      <p:grpSp>
        <p:nvGrpSpPr>
          <p:cNvPr id="136" name="Shape 136"/>
          <p:cNvGrpSpPr/>
          <p:nvPr/>
        </p:nvGrpSpPr>
        <p:grpSpPr>
          <a:xfrm>
            <a:off x="2973800" y="1455875"/>
            <a:ext cx="1836600" cy="293675"/>
            <a:chOff x="2745200" y="1455875"/>
            <a:chExt cx="1836600" cy="293675"/>
          </a:xfrm>
        </p:grpSpPr>
        <p:cxnSp>
          <p:nvCxnSpPr>
            <p:cNvPr id="137" name="Shape 137"/>
            <p:cNvCxnSpPr/>
            <p:nvPr/>
          </p:nvCxnSpPr>
          <p:spPr>
            <a:xfrm>
              <a:off x="2745200" y="1749550"/>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138" name="Shape 138"/>
            <p:cNvSpPr txBox="1"/>
            <p:nvPr/>
          </p:nvSpPr>
          <p:spPr>
            <a:xfrm>
              <a:off x="3053900" y="1455875"/>
              <a:ext cx="12192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Parse HTML</a:t>
              </a:r>
              <a:endParaRPr>
                <a:latin typeface="Consolas"/>
                <a:ea typeface="Consolas"/>
                <a:cs typeface="Consolas"/>
                <a:sym typeface="Consolas"/>
              </a:endParaRPr>
            </a:p>
          </p:txBody>
        </p:sp>
      </p:grpSp>
      <p:grpSp>
        <p:nvGrpSpPr>
          <p:cNvPr id="139" name="Shape 139"/>
          <p:cNvGrpSpPr/>
          <p:nvPr/>
        </p:nvGrpSpPr>
        <p:grpSpPr>
          <a:xfrm>
            <a:off x="3903925" y="1757550"/>
            <a:ext cx="1327900" cy="1059200"/>
            <a:chOff x="3980125" y="1757550"/>
            <a:chExt cx="1327900" cy="1059200"/>
          </a:xfrm>
        </p:grpSpPr>
        <p:cxnSp>
          <p:nvCxnSpPr>
            <p:cNvPr id="140" name="Shape 140"/>
            <p:cNvCxnSpPr/>
            <p:nvPr/>
          </p:nvCxnSpPr>
          <p:spPr>
            <a:xfrm>
              <a:off x="3980125" y="1765550"/>
              <a:ext cx="281700" cy="1051200"/>
            </a:xfrm>
            <a:prstGeom prst="straightConnector1">
              <a:avLst/>
            </a:prstGeom>
            <a:noFill/>
            <a:ln w="19050" cap="flat" cmpd="sng">
              <a:solidFill>
                <a:srgbClr val="3D85C6"/>
              </a:solidFill>
              <a:prstDash val="dash"/>
              <a:round/>
              <a:headEnd type="none" w="med" len="med"/>
              <a:tailEnd type="triangle" w="med" len="med"/>
            </a:ln>
          </p:spPr>
        </p:cxnSp>
        <p:sp>
          <p:nvSpPr>
            <p:cNvPr id="141" name="Shape 141"/>
            <p:cNvSpPr txBox="1"/>
            <p:nvPr/>
          </p:nvSpPr>
          <p:spPr>
            <a:xfrm>
              <a:off x="4116725" y="1757550"/>
              <a:ext cx="11913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script.js</a:t>
              </a:r>
              <a:endParaRPr>
                <a:latin typeface="Consolas"/>
                <a:ea typeface="Consolas"/>
                <a:cs typeface="Consolas"/>
                <a:sym typeface="Consolas"/>
              </a:endParaRPr>
            </a:p>
          </p:txBody>
        </p:sp>
      </p:grpSp>
      <p:grpSp>
        <p:nvGrpSpPr>
          <p:cNvPr id="142" name="Shape 142"/>
          <p:cNvGrpSpPr/>
          <p:nvPr/>
        </p:nvGrpSpPr>
        <p:grpSpPr>
          <a:xfrm>
            <a:off x="4987525" y="1760350"/>
            <a:ext cx="1093800" cy="1053600"/>
            <a:chOff x="4758925" y="1760350"/>
            <a:chExt cx="1093800" cy="1053600"/>
          </a:xfrm>
        </p:grpSpPr>
        <p:cxnSp>
          <p:nvCxnSpPr>
            <p:cNvPr id="143" name="Shape 143"/>
            <p:cNvCxnSpPr/>
            <p:nvPr/>
          </p:nvCxnSpPr>
          <p:spPr>
            <a:xfrm rot="10800000" flipH="1">
              <a:off x="4822325" y="1760350"/>
              <a:ext cx="212700" cy="1053600"/>
            </a:xfrm>
            <a:prstGeom prst="straightConnector1">
              <a:avLst/>
            </a:prstGeom>
            <a:noFill/>
            <a:ln w="19050" cap="flat" cmpd="sng">
              <a:solidFill>
                <a:srgbClr val="3D85C6"/>
              </a:solidFill>
              <a:prstDash val="solid"/>
              <a:round/>
              <a:headEnd type="none" w="med" len="med"/>
              <a:tailEnd type="triangle" w="med" len="med"/>
            </a:ln>
          </p:spPr>
        </p:cxnSp>
        <p:sp>
          <p:nvSpPr>
            <p:cNvPr id="144" name="Shape 144"/>
            <p:cNvSpPr txBox="1"/>
            <p:nvPr/>
          </p:nvSpPr>
          <p:spPr>
            <a:xfrm>
              <a:off x="4758925" y="2313650"/>
              <a:ext cx="10938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script.js</a:t>
              </a:r>
              <a:endParaRPr>
                <a:latin typeface="Consolas"/>
                <a:ea typeface="Consolas"/>
                <a:cs typeface="Consolas"/>
                <a:sym typeface="Consolas"/>
              </a:endParaRPr>
            </a:p>
          </p:txBody>
        </p:sp>
      </p:grpSp>
      <p:grpSp>
        <p:nvGrpSpPr>
          <p:cNvPr id="145" name="Shape 145"/>
          <p:cNvGrpSpPr/>
          <p:nvPr/>
        </p:nvGrpSpPr>
        <p:grpSpPr>
          <a:xfrm>
            <a:off x="5155400" y="1447650"/>
            <a:ext cx="1944900" cy="289925"/>
            <a:chOff x="4926800" y="1447650"/>
            <a:chExt cx="1944900" cy="289925"/>
          </a:xfrm>
        </p:grpSpPr>
        <p:cxnSp>
          <p:nvCxnSpPr>
            <p:cNvPr id="146" name="Shape 146"/>
            <p:cNvCxnSpPr/>
            <p:nvPr/>
          </p:nvCxnSpPr>
          <p:spPr>
            <a:xfrm>
              <a:off x="5035025" y="1737575"/>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147" name="Shape 147"/>
            <p:cNvSpPr txBox="1"/>
            <p:nvPr/>
          </p:nvSpPr>
          <p:spPr>
            <a:xfrm>
              <a:off x="4926800" y="1447650"/>
              <a:ext cx="19449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Execute script.js</a:t>
              </a:r>
              <a:endParaRPr>
                <a:latin typeface="Consolas"/>
                <a:ea typeface="Consolas"/>
                <a:cs typeface="Consolas"/>
                <a:sym typeface="Consolas"/>
              </a:endParaRPr>
            </a:p>
          </p:txBody>
        </p:sp>
      </p:grpSp>
      <p:grpSp>
        <p:nvGrpSpPr>
          <p:cNvPr id="148" name="Shape 148"/>
          <p:cNvGrpSpPr/>
          <p:nvPr/>
        </p:nvGrpSpPr>
        <p:grpSpPr>
          <a:xfrm>
            <a:off x="6250500" y="1749550"/>
            <a:ext cx="1203650" cy="2220900"/>
            <a:chOff x="6174300" y="1749550"/>
            <a:chExt cx="1203650" cy="2220900"/>
          </a:xfrm>
        </p:grpSpPr>
        <p:cxnSp>
          <p:nvCxnSpPr>
            <p:cNvPr id="149" name="Shape 149"/>
            <p:cNvCxnSpPr/>
            <p:nvPr/>
          </p:nvCxnSpPr>
          <p:spPr>
            <a:xfrm>
              <a:off x="6174300" y="1749550"/>
              <a:ext cx="595200" cy="2220900"/>
            </a:xfrm>
            <a:prstGeom prst="straightConnector1">
              <a:avLst/>
            </a:prstGeom>
            <a:noFill/>
            <a:ln w="19050" cap="flat" cmpd="sng">
              <a:solidFill>
                <a:srgbClr val="3D85C6"/>
              </a:solidFill>
              <a:prstDash val="dash"/>
              <a:round/>
              <a:headEnd type="none" w="med" len="med"/>
              <a:tailEnd type="triangle" w="med" len="med"/>
            </a:ln>
          </p:spPr>
        </p:cxnSp>
        <p:sp>
          <p:nvSpPr>
            <p:cNvPr id="150" name="Shape 150"/>
            <p:cNvSpPr txBox="1"/>
            <p:nvPr/>
          </p:nvSpPr>
          <p:spPr>
            <a:xfrm>
              <a:off x="6429350" y="2338200"/>
              <a:ext cx="948600" cy="46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GET img.jpg</a:t>
              </a:r>
              <a:endParaRPr>
                <a:latin typeface="Consolas"/>
                <a:ea typeface="Consolas"/>
                <a:cs typeface="Consolas"/>
                <a:sym typeface="Consolas"/>
              </a:endParaRPr>
            </a:p>
          </p:txBody>
        </p:sp>
      </p:grpSp>
      <p:grpSp>
        <p:nvGrpSpPr>
          <p:cNvPr id="151" name="Shape 151"/>
          <p:cNvGrpSpPr/>
          <p:nvPr/>
        </p:nvGrpSpPr>
        <p:grpSpPr>
          <a:xfrm>
            <a:off x="7195500" y="1748575"/>
            <a:ext cx="948650" cy="2233800"/>
            <a:chOff x="6966900" y="1748575"/>
            <a:chExt cx="948650" cy="2233800"/>
          </a:xfrm>
        </p:grpSpPr>
        <p:cxnSp>
          <p:nvCxnSpPr>
            <p:cNvPr id="152" name="Shape 152"/>
            <p:cNvCxnSpPr/>
            <p:nvPr/>
          </p:nvCxnSpPr>
          <p:spPr>
            <a:xfrm rot="10800000" flipH="1">
              <a:off x="6966900" y="1748575"/>
              <a:ext cx="598500" cy="2233800"/>
            </a:xfrm>
            <a:prstGeom prst="straightConnector1">
              <a:avLst/>
            </a:prstGeom>
            <a:noFill/>
            <a:ln w="19050" cap="flat" cmpd="sng">
              <a:solidFill>
                <a:srgbClr val="3D85C6"/>
              </a:solidFill>
              <a:prstDash val="solid"/>
              <a:round/>
              <a:headEnd type="none" w="med" len="med"/>
              <a:tailEnd type="triangle" w="med" len="med"/>
            </a:ln>
          </p:spPr>
        </p:cxnSp>
        <p:sp>
          <p:nvSpPr>
            <p:cNvPr id="153" name="Shape 153"/>
            <p:cNvSpPr txBox="1"/>
            <p:nvPr/>
          </p:nvSpPr>
          <p:spPr>
            <a:xfrm>
              <a:off x="6998150" y="2900350"/>
              <a:ext cx="917400" cy="285600"/>
            </a:xfrm>
            <a:prstGeom prst="rect">
              <a:avLst/>
            </a:prstGeom>
            <a:solidFill>
              <a:srgbClr val="F3F3F3"/>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img.jpg</a:t>
              </a:r>
              <a:endParaRPr>
                <a:latin typeface="Consolas"/>
                <a:ea typeface="Consolas"/>
                <a:cs typeface="Consolas"/>
                <a:sym typeface="Consolas"/>
              </a:endParaRPr>
            </a:p>
          </p:txBody>
        </p:sp>
      </p:grpSp>
      <p:sp>
        <p:nvSpPr>
          <p:cNvPr id="154" name="Shape 154"/>
          <p:cNvSpPr txBox="1"/>
          <p:nvPr/>
        </p:nvSpPr>
        <p:spPr>
          <a:xfrm>
            <a:off x="181425" y="1603625"/>
            <a:ext cx="721200" cy="2679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r>
              <a:rPr lang="en" sz="1300" b="1">
                <a:latin typeface="Proxima Nova"/>
                <a:ea typeface="Proxima Nova"/>
                <a:cs typeface="Proxima Nova"/>
                <a:sym typeface="Proxima Nova"/>
              </a:rPr>
              <a:t>Client</a:t>
            </a:r>
            <a:endParaRPr sz="1300" b="1">
              <a:latin typeface="Proxima Nova"/>
              <a:ea typeface="Proxima Nova"/>
              <a:cs typeface="Proxima Nova"/>
              <a:sym typeface="Proxima Nova"/>
            </a:endParaRPr>
          </a:p>
        </p:txBody>
      </p:sp>
      <p:sp>
        <p:nvSpPr>
          <p:cNvPr id="155" name="Shape 155"/>
          <p:cNvSpPr txBox="1"/>
          <p:nvPr/>
        </p:nvSpPr>
        <p:spPr>
          <a:xfrm>
            <a:off x="181425" y="2736538"/>
            <a:ext cx="721200" cy="26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300" b="1">
                <a:latin typeface="Proxima Nova"/>
                <a:ea typeface="Proxima Nova"/>
                <a:cs typeface="Proxima Nova"/>
                <a:sym typeface="Proxima Nova"/>
              </a:rPr>
              <a:t>a.com</a:t>
            </a:r>
            <a:endParaRPr sz="1300" b="1">
              <a:latin typeface="Proxima Nova"/>
              <a:ea typeface="Proxima Nova"/>
              <a:cs typeface="Proxima Nova"/>
              <a:sym typeface="Proxima Nova"/>
            </a:endParaRPr>
          </a:p>
        </p:txBody>
      </p:sp>
      <p:sp>
        <p:nvSpPr>
          <p:cNvPr id="156" name="Shape 156"/>
          <p:cNvSpPr txBox="1"/>
          <p:nvPr/>
        </p:nvSpPr>
        <p:spPr>
          <a:xfrm>
            <a:off x="181425" y="3869475"/>
            <a:ext cx="721200" cy="26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300" b="1">
                <a:latin typeface="Proxima Nova"/>
                <a:ea typeface="Proxima Nova"/>
                <a:cs typeface="Proxima Nova"/>
                <a:sym typeface="Proxima Nova"/>
              </a:rPr>
              <a:t>b.com</a:t>
            </a:r>
            <a:endParaRPr sz="1300" b="1">
              <a:latin typeface="Proxima Nova"/>
              <a:ea typeface="Proxima Nova"/>
              <a:cs typeface="Proxima Nova"/>
              <a:sym typeface="Proxima Nova"/>
            </a:endParaRPr>
          </a:p>
        </p:txBody>
      </p:sp>
      <p:grpSp>
        <p:nvGrpSpPr>
          <p:cNvPr id="157" name="Shape 157"/>
          <p:cNvGrpSpPr/>
          <p:nvPr/>
        </p:nvGrpSpPr>
        <p:grpSpPr>
          <a:xfrm>
            <a:off x="7794000" y="1203838"/>
            <a:ext cx="820500" cy="3280513"/>
            <a:chOff x="7413000" y="1203838"/>
            <a:chExt cx="820500" cy="3280513"/>
          </a:xfrm>
        </p:grpSpPr>
        <p:cxnSp>
          <p:nvCxnSpPr>
            <p:cNvPr id="158" name="Shape 158"/>
            <p:cNvCxnSpPr/>
            <p:nvPr/>
          </p:nvCxnSpPr>
          <p:spPr>
            <a:xfrm>
              <a:off x="7413000" y="1313350"/>
              <a:ext cx="0" cy="3171000"/>
            </a:xfrm>
            <a:prstGeom prst="straightConnector1">
              <a:avLst/>
            </a:prstGeom>
            <a:noFill/>
            <a:ln w="19050" cap="flat" cmpd="sng">
              <a:solidFill>
                <a:srgbClr val="CC0000"/>
              </a:solidFill>
              <a:prstDash val="dash"/>
              <a:round/>
              <a:headEnd type="none" w="med" len="med"/>
              <a:tailEnd type="none" w="med" len="med"/>
            </a:ln>
          </p:spPr>
        </p:cxnSp>
        <p:sp>
          <p:nvSpPr>
            <p:cNvPr id="159" name="Shape 159"/>
            <p:cNvSpPr txBox="1"/>
            <p:nvPr/>
          </p:nvSpPr>
          <p:spPr>
            <a:xfrm>
              <a:off x="7413000" y="1203838"/>
              <a:ext cx="820500" cy="351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Consolas"/>
                  <a:ea typeface="Consolas"/>
                  <a:cs typeface="Consolas"/>
                  <a:sym typeface="Consolas"/>
                </a:rPr>
                <a:t>Onload</a:t>
              </a:r>
              <a:endParaRPr>
                <a:latin typeface="Consolas"/>
                <a:ea typeface="Consolas"/>
                <a:cs typeface="Consolas"/>
                <a:sym typeface="Consolas"/>
              </a:endParaRPr>
            </a:p>
          </p:txBody>
        </p:sp>
      </p:grpSp>
      <p:grpSp>
        <p:nvGrpSpPr>
          <p:cNvPr id="160" name="Shape 160"/>
          <p:cNvGrpSpPr/>
          <p:nvPr/>
        </p:nvGrpSpPr>
        <p:grpSpPr>
          <a:xfrm>
            <a:off x="4517526" y="10733"/>
            <a:ext cx="4473889" cy="974947"/>
            <a:chOff x="4517526" y="10733"/>
            <a:chExt cx="4473889" cy="974947"/>
          </a:xfrm>
        </p:grpSpPr>
        <p:grpSp>
          <p:nvGrpSpPr>
            <p:cNvPr id="161" name="Shape 161"/>
            <p:cNvGrpSpPr/>
            <p:nvPr/>
          </p:nvGrpSpPr>
          <p:grpSpPr>
            <a:xfrm>
              <a:off x="4517526" y="10733"/>
              <a:ext cx="4473889" cy="974947"/>
              <a:chOff x="2561425" y="480356"/>
              <a:chExt cx="6905216" cy="1504780"/>
            </a:xfrm>
          </p:grpSpPr>
          <p:sp>
            <p:nvSpPr>
              <p:cNvPr id="162" name="Shape 162"/>
              <p:cNvSpPr/>
              <p:nvPr/>
            </p:nvSpPr>
            <p:spPr>
              <a:xfrm>
                <a:off x="2561425" y="1032552"/>
                <a:ext cx="20868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index.html</a:t>
                </a:r>
                <a:endParaRPr sz="1100">
                  <a:latin typeface="Consolas"/>
                  <a:ea typeface="Consolas"/>
                  <a:cs typeface="Consolas"/>
                  <a:sym typeface="Consolas"/>
                </a:endParaRPr>
              </a:p>
            </p:txBody>
          </p:sp>
          <p:sp>
            <p:nvSpPr>
              <p:cNvPr id="163" name="Shape 163"/>
              <p:cNvSpPr/>
              <p:nvPr/>
            </p:nvSpPr>
            <p:spPr>
              <a:xfrm>
                <a:off x="5251132" y="1051980"/>
                <a:ext cx="1941600" cy="88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script.js</a:t>
                </a:r>
                <a:endParaRPr sz="1100">
                  <a:latin typeface="Consolas"/>
                  <a:ea typeface="Consolas"/>
                  <a:cs typeface="Consolas"/>
                  <a:sym typeface="Consolas"/>
                </a:endParaRPr>
              </a:p>
            </p:txBody>
          </p:sp>
          <p:sp>
            <p:nvSpPr>
              <p:cNvPr id="164" name="Shape 164"/>
              <p:cNvSpPr/>
              <p:nvPr/>
            </p:nvSpPr>
            <p:spPr>
              <a:xfrm>
                <a:off x="7795641" y="1006236"/>
                <a:ext cx="1671000" cy="9789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Consolas"/>
                    <a:ea typeface="Consolas"/>
                    <a:cs typeface="Consolas"/>
                    <a:sym typeface="Consolas"/>
                  </a:rPr>
                  <a:t>img.jpg</a:t>
                </a:r>
                <a:endParaRPr sz="1100">
                  <a:latin typeface="Consolas"/>
                  <a:ea typeface="Consolas"/>
                  <a:cs typeface="Consolas"/>
                  <a:sym typeface="Consolas"/>
                </a:endParaRPr>
              </a:p>
            </p:txBody>
          </p:sp>
          <p:sp>
            <p:nvSpPr>
              <p:cNvPr id="165" name="Shape 165"/>
              <p:cNvSpPr txBox="1"/>
              <p:nvPr/>
            </p:nvSpPr>
            <p:spPr>
              <a:xfrm>
                <a:off x="4847568" y="480356"/>
                <a:ext cx="2558100" cy="6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274E13"/>
                    </a:solidFill>
                  </a:rPr>
                  <a:t>Dependency Graph</a:t>
                </a:r>
                <a:endParaRPr sz="1000" b="1">
                  <a:solidFill>
                    <a:srgbClr val="274E13"/>
                  </a:solidFill>
                </a:endParaRPr>
              </a:p>
            </p:txBody>
          </p:sp>
        </p:grpSp>
        <p:cxnSp>
          <p:nvCxnSpPr>
            <p:cNvPr id="166" name="Shape 166"/>
            <p:cNvCxnSpPr>
              <a:stCxn id="162" idx="6"/>
              <a:endCxn id="163" idx="2"/>
            </p:cNvCxnSpPr>
            <p:nvPr/>
          </p:nvCxnSpPr>
          <p:spPr>
            <a:xfrm>
              <a:off x="5869564" y="655973"/>
              <a:ext cx="390600" cy="12600"/>
            </a:xfrm>
            <a:prstGeom prst="straightConnector1">
              <a:avLst/>
            </a:prstGeom>
            <a:noFill/>
            <a:ln w="19050" cap="flat" cmpd="sng">
              <a:solidFill>
                <a:schemeClr val="dk2"/>
              </a:solidFill>
              <a:prstDash val="solid"/>
              <a:round/>
              <a:headEnd type="none" w="med" len="med"/>
              <a:tailEnd type="triangle" w="med" len="med"/>
            </a:ln>
          </p:spPr>
        </p:cxnSp>
        <p:cxnSp>
          <p:nvCxnSpPr>
            <p:cNvPr id="167" name="Shape 167"/>
            <p:cNvCxnSpPr>
              <a:stCxn id="163" idx="6"/>
              <a:endCxn id="164" idx="2"/>
            </p:cNvCxnSpPr>
            <p:nvPr/>
          </p:nvCxnSpPr>
          <p:spPr>
            <a:xfrm>
              <a:off x="7518150" y="668561"/>
              <a:ext cx="390600" cy="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Waiting on CPU blocks network and vice versa</a:t>
            </a:r>
            <a:endParaRPr/>
          </a:p>
          <a:p>
            <a:pPr marL="0" lvl="0" indent="0" rtl="0">
              <a:spcBef>
                <a:spcPts val="0"/>
              </a:spcBef>
              <a:spcAft>
                <a:spcPts val="0"/>
              </a:spcAft>
              <a:buNone/>
            </a:pPr>
            <a:endParaRPr/>
          </a:p>
        </p:txBody>
      </p:sp>
      <p:sp>
        <p:nvSpPr>
          <p:cNvPr id="173" name="Shape 1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a:t>
            </a:fld>
            <a:endParaRPr/>
          </a:p>
        </p:txBody>
      </p:sp>
      <p:pic>
        <p:nvPicPr>
          <p:cNvPr id="174" name="Shape 174"/>
          <p:cNvPicPr preferRelativeResize="0"/>
          <p:nvPr/>
        </p:nvPicPr>
        <p:blipFill rotWithShape="1">
          <a:blip r:embed="rId3">
            <a:alphaModFix/>
          </a:blip>
          <a:srcRect l="9625" t="12470" r="9350" b="26101"/>
          <a:stretch/>
        </p:blipFill>
        <p:spPr>
          <a:xfrm>
            <a:off x="927300" y="1533544"/>
            <a:ext cx="548700" cy="416006"/>
          </a:xfrm>
          <a:prstGeom prst="rect">
            <a:avLst/>
          </a:prstGeom>
          <a:noFill/>
          <a:ln>
            <a:noFill/>
          </a:ln>
        </p:spPr>
      </p:pic>
      <p:cxnSp>
        <p:nvCxnSpPr>
          <p:cNvPr id="175" name="Shape 175"/>
          <p:cNvCxnSpPr/>
          <p:nvPr/>
        </p:nvCxnSpPr>
        <p:spPr>
          <a:xfrm>
            <a:off x="1697175" y="1741547"/>
            <a:ext cx="6852600" cy="0"/>
          </a:xfrm>
          <a:prstGeom prst="straightConnector1">
            <a:avLst/>
          </a:prstGeom>
          <a:noFill/>
          <a:ln w="9525" cap="flat" cmpd="sng">
            <a:solidFill>
              <a:srgbClr val="999999"/>
            </a:solidFill>
            <a:prstDash val="solid"/>
            <a:round/>
            <a:headEnd type="none" w="med" len="med"/>
            <a:tailEnd type="none" w="med" len="med"/>
          </a:ln>
        </p:spPr>
      </p:cxnSp>
      <p:cxnSp>
        <p:nvCxnSpPr>
          <p:cNvPr id="176" name="Shape 176"/>
          <p:cNvCxnSpPr/>
          <p:nvPr/>
        </p:nvCxnSpPr>
        <p:spPr>
          <a:xfrm>
            <a:off x="1901950" y="1759200"/>
            <a:ext cx="104700" cy="390300"/>
          </a:xfrm>
          <a:prstGeom prst="straightConnector1">
            <a:avLst/>
          </a:prstGeom>
          <a:noFill/>
          <a:ln w="19050" cap="flat" cmpd="sng">
            <a:solidFill>
              <a:srgbClr val="3D85C6"/>
            </a:solidFill>
            <a:prstDash val="dash"/>
            <a:round/>
            <a:headEnd type="none" w="med" len="med"/>
            <a:tailEnd type="triangle" w="med" len="med"/>
          </a:ln>
        </p:spPr>
      </p:cxnSp>
      <p:cxnSp>
        <p:nvCxnSpPr>
          <p:cNvPr id="177" name="Shape 177"/>
          <p:cNvCxnSpPr/>
          <p:nvPr/>
        </p:nvCxnSpPr>
        <p:spPr>
          <a:xfrm rot="10800000" flipH="1">
            <a:off x="2902550" y="1741525"/>
            <a:ext cx="71100" cy="419700"/>
          </a:xfrm>
          <a:prstGeom prst="straightConnector1">
            <a:avLst/>
          </a:prstGeom>
          <a:noFill/>
          <a:ln w="19050" cap="flat" cmpd="sng">
            <a:solidFill>
              <a:srgbClr val="3D85C6"/>
            </a:solidFill>
            <a:prstDash val="solid"/>
            <a:round/>
            <a:headEnd type="none" w="med" len="med"/>
            <a:tailEnd type="triangle" w="med" len="med"/>
          </a:ln>
        </p:spPr>
      </p:cxnSp>
      <p:grpSp>
        <p:nvGrpSpPr>
          <p:cNvPr id="178" name="Shape 178"/>
          <p:cNvGrpSpPr/>
          <p:nvPr/>
        </p:nvGrpSpPr>
        <p:grpSpPr>
          <a:xfrm>
            <a:off x="2973800" y="1455875"/>
            <a:ext cx="1836600" cy="293675"/>
            <a:chOff x="2745200" y="1455875"/>
            <a:chExt cx="1836600" cy="293675"/>
          </a:xfrm>
        </p:grpSpPr>
        <p:cxnSp>
          <p:nvCxnSpPr>
            <p:cNvPr id="179" name="Shape 179"/>
            <p:cNvCxnSpPr/>
            <p:nvPr/>
          </p:nvCxnSpPr>
          <p:spPr>
            <a:xfrm>
              <a:off x="2745200" y="1749550"/>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180" name="Shape 180"/>
            <p:cNvSpPr txBox="1"/>
            <p:nvPr/>
          </p:nvSpPr>
          <p:spPr>
            <a:xfrm>
              <a:off x="3053900" y="1455875"/>
              <a:ext cx="12192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Parse HTML</a:t>
              </a:r>
              <a:endParaRPr>
                <a:latin typeface="Consolas"/>
                <a:ea typeface="Consolas"/>
                <a:cs typeface="Consolas"/>
                <a:sym typeface="Consolas"/>
              </a:endParaRPr>
            </a:p>
          </p:txBody>
        </p:sp>
      </p:grpSp>
      <p:cxnSp>
        <p:nvCxnSpPr>
          <p:cNvPr id="181" name="Shape 181"/>
          <p:cNvCxnSpPr/>
          <p:nvPr/>
        </p:nvCxnSpPr>
        <p:spPr>
          <a:xfrm>
            <a:off x="3903925" y="1765550"/>
            <a:ext cx="105600" cy="394500"/>
          </a:xfrm>
          <a:prstGeom prst="straightConnector1">
            <a:avLst/>
          </a:prstGeom>
          <a:noFill/>
          <a:ln w="19050" cap="flat" cmpd="sng">
            <a:solidFill>
              <a:srgbClr val="3D85C6"/>
            </a:solidFill>
            <a:prstDash val="dash"/>
            <a:round/>
            <a:headEnd type="none" w="med" len="med"/>
            <a:tailEnd type="triangle" w="med" len="med"/>
          </a:ln>
        </p:spPr>
      </p:cxnSp>
      <p:cxnSp>
        <p:nvCxnSpPr>
          <p:cNvPr id="182" name="Shape 182"/>
          <p:cNvCxnSpPr/>
          <p:nvPr/>
        </p:nvCxnSpPr>
        <p:spPr>
          <a:xfrm rot="10800000" flipH="1">
            <a:off x="5168125" y="1760425"/>
            <a:ext cx="95400" cy="400800"/>
          </a:xfrm>
          <a:prstGeom prst="straightConnector1">
            <a:avLst/>
          </a:prstGeom>
          <a:noFill/>
          <a:ln w="19050" cap="flat" cmpd="sng">
            <a:solidFill>
              <a:srgbClr val="3D85C6"/>
            </a:solidFill>
            <a:prstDash val="solid"/>
            <a:round/>
            <a:headEnd type="none" w="med" len="med"/>
            <a:tailEnd type="triangle" w="med" len="med"/>
          </a:ln>
        </p:spPr>
      </p:cxnSp>
      <p:grpSp>
        <p:nvGrpSpPr>
          <p:cNvPr id="183" name="Shape 183"/>
          <p:cNvGrpSpPr/>
          <p:nvPr/>
        </p:nvGrpSpPr>
        <p:grpSpPr>
          <a:xfrm>
            <a:off x="5155400" y="1447650"/>
            <a:ext cx="1944900" cy="289925"/>
            <a:chOff x="4926800" y="1447650"/>
            <a:chExt cx="1944900" cy="289925"/>
          </a:xfrm>
        </p:grpSpPr>
        <p:cxnSp>
          <p:nvCxnSpPr>
            <p:cNvPr id="184" name="Shape 184"/>
            <p:cNvCxnSpPr/>
            <p:nvPr/>
          </p:nvCxnSpPr>
          <p:spPr>
            <a:xfrm>
              <a:off x="5035025" y="1737575"/>
              <a:ext cx="1836600" cy="0"/>
            </a:xfrm>
            <a:prstGeom prst="straightConnector1">
              <a:avLst/>
            </a:prstGeom>
            <a:noFill/>
            <a:ln w="19050" cap="flat" cmpd="sng">
              <a:solidFill>
                <a:srgbClr val="E69138"/>
              </a:solidFill>
              <a:prstDash val="solid"/>
              <a:round/>
              <a:headEnd type="none" w="med" len="med"/>
              <a:tailEnd type="triangle" w="med" len="med"/>
            </a:ln>
          </p:spPr>
        </p:cxnSp>
        <p:sp>
          <p:nvSpPr>
            <p:cNvPr id="185" name="Shape 185"/>
            <p:cNvSpPr txBox="1"/>
            <p:nvPr/>
          </p:nvSpPr>
          <p:spPr>
            <a:xfrm>
              <a:off x="4926800" y="1447650"/>
              <a:ext cx="1944900" cy="28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Execute script.js</a:t>
              </a:r>
              <a:endParaRPr>
                <a:latin typeface="Consolas"/>
                <a:ea typeface="Consolas"/>
                <a:cs typeface="Consolas"/>
                <a:sym typeface="Consolas"/>
              </a:endParaRPr>
            </a:p>
          </p:txBody>
        </p:sp>
      </p:grpSp>
      <p:cxnSp>
        <p:nvCxnSpPr>
          <p:cNvPr id="186" name="Shape 186"/>
          <p:cNvCxnSpPr/>
          <p:nvPr/>
        </p:nvCxnSpPr>
        <p:spPr>
          <a:xfrm>
            <a:off x="6250500" y="1749550"/>
            <a:ext cx="107700" cy="402000"/>
          </a:xfrm>
          <a:prstGeom prst="straightConnector1">
            <a:avLst/>
          </a:prstGeom>
          <a:noFill/>
          <a:ln w="19050" cap="flat" cmpd="sng">
            <a:solidFill>
              <a:srgbClr val="3D85C6"/>
            </a:solidFill>
            <a:prstDash val="dash"/>
            <a:round/>
            <a:headEnd type="none" w="med" len="med"/>
            <a:tailEnd type="triangle" w="med" len="med"/>
          </a:ln>
        </p:spPr>
      </p:cxnSp>
      <p:cxnSp>
        <p:nvCxnSpPr>
          <p:cNvPr id="187" name="Shape 187"/>
          <p:cNvCxnSpPr/>
          <p:nvPr/>
        </p:nvCxnSpPr>
        <p:spPr>
          <a:xfrm rot="10800000" flipH="1">
            <a:off x="7683925" y="1748650"/>
            <a:ext cx="110100" cy="410700"/>
          </a:xfrm>
          <a:prstGeom prst="straightConnector1">
            <a:avLst/>
          </a:prstGeom>
          <a:noFill/>
          <a:ln w="19050" cap="flat" cmpd="sng">
            <a:solidFill>
              <a:srgbClr val="3D85C6"/>
            </a:solidFill>
            <a:prstDash val="solid"/>
            <a:round/>
            <a:headEnd type="none" w="med" len="med"/>
            <a:tailEnd type="triangle" w="med" len="med"/>
          </a:ln>
        </p:spPr>
      </p:cxnSp>
      <p:sp>
        <p:nvSpPr>
          <p:cNvPr id="188" name="Shape 188"/>
          <p:cNvSpPr txBox="1"/>
          <p:nvPr/>
        </p:nvSpPr>
        <p:spPr>
          <a:xfrm>
            <a:off x="284850" y="1603625"/>
            <a:ext cx="7212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Client</a:t>
            </a:r>
            <a:endParaRPr sz="1300" b="1">
              <a:latin typeface="Proxima Nova"/>
              <a:ea typeface="Proxima Nova"/>
              <a:cs typeface="Proxima Nova"/>
              <a:sym typeface="Proxima Nova"/>
            </a:endParaRPr>
          </a:p>
        </p:txBody>
      </p:sp>
      <p:grpSp>
        <p:nvGrpSpPr>
          <p:cNvPr id="189" name="Shape 189"/>
          <p:cNvGrpSpPr/>
          <p:nvPr/>
        </p:nvGrpSpPr>
        <p:grpSpPr>
          <a:xfrm>
            <a:off x="7794000" y="1203838"/>
            <a:ext cx="820500" cy="3280513"/>
            <a:chOff x="7413000" y="1203838"/>
            <a:chExt cx="820500" cy="3280513"/>
          </a:xfrm>
        </p:grpSpPr>
        <p:cxnSp>
          <p:nvCxnSpPr>
            <p:cNvPr id="190" name="Shape 190"/>
            <p:cNvCxnSpPr/>
            <p:nvPr/>
          </p:nvCxnSpPr>
          <p:spPr>
            <a:xfrm>
              <a:off x="7413000" y="1313350"/>
              <a:ext cx="0" cy="3171000"/>
            </a:xfrm>
            <a:prstGeom prst="straightConnector1">
              <a:avLst/>
            </a:prstGeom>
            <a:noFill/>
            <a:ln w="19050" cap="flat" cmpd="sng">
              <a:solidFill>
                <a:srgbClr val="CC0000"/>
              </a:solidFill>
              <a:prstDash val="dash"/>
              <a:round/>
              <a:headEnd type="none" w="med" len="med"/>
              <a:tailEnd type="none" w="med" len="med"/>
            </a:ln>
          </p:spPr>
        </p:cxnSp>
        <p:sp>
          <p:nvSpPr>
            <p:cNvPr id="191" name="Shape 191"/>
            <p:cNvSpPr txBox="1"/>
            <p:nvPr/>
          </p:nvSpPr>
          <p:spPr>
            <a:xfrm>
              <a:off x="7413000" y="1203838"/>
              <a:ext cx="8205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Consolas"/>
                  <a:ea typeface="Consolas"/>
                  <a:cs typeface="Consolas"/>
                  <a:sym typeface="Consolas"/>
                </a:rPr>
                <a:t>Onload</a:t>
              </a:r>
              <a:endParaRPr>
                <a:latin typeface="Consolas"/>
                <a:ea typeface="Consolas"/>
                <a:cs typeface="Consolas"/>
                <a:sym typeface="Consolas"/>
              </a:endParaRPr>
            </a:p>
          </p:txBody>
        </p:sp>
      </p:grpSp>
      <p:cxnSp>
        <p:nvCxnSpPr>
          <p:cNvPr id="192" name="Shape 192"/>
          <p:cNvCxnSpPr/>
          <p:nvPr/>
        </p:nvCxnSpPr>
        <p:spPr>
          <a:xfrm>
            <a:off x="383700" y="2186600"/>
            <a:ext cx="8376600" cy="0"/>
          </a:xfrm>
          <a:prstGeom prst="straightConnector1">
            <a:avLst/>
          </a:prstGeom>
          <a:noFill/>
          <a:ln w="19050" cap="flat" cmpd="sng">
            <a:solidFill>
              <a:srgbClr val="CCCCCC"/>
            </a:solidFill>
            <a:prstDash val="dash"/>
            <a:round/>
            <a:headEnd type="none" w="med" len="med"/>
            <a:tailEnd type="none" w="med" len="med"/>
          </a:ln>
        </p:spPr>
      </p:cxnSp>
      <p:grpSp>
        <p:nvGrpSpPr>
          <p:cNvPr id="193" name="Shape 193"/>
          <p:cNvGrpSpPr/>
          <p:nvPr/>
        </p:nvGrpSpPr>
        <p:grpSpPr>
          <a:xfrm>
            <a:off x="311700" y="2564850"/>
            <a:ext cx="8238075" cy="572700"/>
            <a:chOff x="311700" y="2564850"/>
            <a:chExt cx="8238075" cy="572700"/>
          </a:xfrm>
        </p:grpSpPr>
        <p:cxnSp>
          <p:nvCxnSpPr>
            <p:cNvPr id="194" name="Shape 194"/>
            <p:cNvCxnSpPr/>
            <p:nvPr/>
          </p:nvCxnSpPr>
          <p:spPr>
            <a:xfrm>
              <a:off x="1697175" y="3137547"/>
              <a:ext cx="6852600" cy="0"/>
            </a:xfrm>
            <a:prstGeom prst="straightConnector1">
              <a:avLst/>
            </a:prstGeom>
            <a:noFill/>
            <a:ln w="9525" cap="flat" cmpd="sng">
              <a:solidFill>
                <a:srgbClr val="999999"/>
              </a:solidFill>
              <a:prstDash val="solid"/>
              <a:round/>
              <a:headEnd type="none" w="med" len="med"/>
              <a:tailEnd type="none" w="med" len="med"/>
            </a:ln>
          </p:spPr>
        </p:cxnSp>
        <p:sp>
          <p:nvSpPr>
            <p:cNvPr id="195" name="Shape 195"/>
            <p:cNvSpPr txBox="1"/>
            <p:nvPr/>
          </p:nvSpPr>
          <p:spPr>
            <a:xfrm>
              <a:off x="311700" y="2747250"/>
              <a:ext cx="1119600" cy="390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1300" b="1">
                  <a:latin typeface="Proxima Nova"/>
                  <a:ea typeface="Proxima Nova"/>
                  <a:cs typeface="Proxima Nova"/>
                  <a:sym typeface="Proxima Nova"/>
                </a:rPr>
                <a:t>Network</a:t>
              </a:r>
              <a:endParaRPr sz="1300" b="1">
                <a:latin typeface="Proxima Nova"/>
                <a:ea typeface="Proxima Nova"/>
                <a:cs typeface="Proxima Nova"/>
                <a:sym typeface="Proxima Nova"/>
              </a:endParaRPr>
            </a:p>
            <a:p>
              <a:pPr marL="0" lvl="0" indent="0" rtl="0">
                <a:spcBef>
                  <a:spcPts val="0"/>
                </a:spcBef>
                <a:spcAft>
                  <a:spcPts val="0"/>
                </a:spcAft>
                <a:buNone/>
              </a:pPr>
              <a:r>
                <a:rPr lang="en" sz="1300" b="1">
                  <a:latin typeface="Proxima Nova"/>
                  <a:ea typeface="Proxima Nova"/>
                  <a:cs typeface="Proxima Nova"/>
                  <a:sym typeface="Proxima Nova"/>
                </a:rPr>
                <a:t>Utilization</a:t>
              </a:r>
              <a:endParaRPr sz="1300" b="1">
                <a:latin typeface="Proxima Nova"/>
                <a:ea typeface="Proxima Nova"/>
                <a:cs typeface="Proxima Nova"/>
                <a:sym typeface="Proxima Nova"/>
              </a:endParaRPr>
            </a:p>
          </p:txBody>
        </p:sp>
        <p:sp>
          <p:nvSpPr>
            <p:cNvPr id="196" name="Shape 196"/>
            <p:cNvSpPr/>
            <p:nvPr/>
          </p:nvSpPr>
          <p:spPr>
            <a:xfrm>
              <a:off x="1901950" y="2564850"/>
              <a:ext cx="10719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3903925" y="2564850"/>
              <a:ext cx="1359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6250500" y="2564850"/>
              <a:ext cx="1543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9" name="Shape 199"/>
          <p:cNvGrpSpPr/>
          <p:nvPr/>
        </p:nvGrpSpPr>
        <p:grpSpPr>
          <a:xfrm>
            <a:off x="311700" y="3506900"/>
            <a:ext cx="8238075" cy="581600"/>
            <a:chOff x="311700" y="3506900"/>
            <a:chExt cx="8238075" cy="581600"/>
          </a:xfrm>
        </p:grpSpPr>
        <p:sp>
          <p:nvSpPr>
            <p:cNvPr id="200" name="Shape 200"/>
            <p:cNvSpPr txBox="1"/>
            <p:nvPr/>
          </p:nvSpPr>
          <p:spPr>
            <a:xfrm>
              <a:off x="311700" y="3698200"/>
              <a:ext cx="1119600" cy="390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300" b="1">
                  <a:latin typeface="Proxima Nova"/>
                  <a:ea typeface="Proxima Nova"/>
                  <a:cs typeface="Proxima Nova"/>
                  <a:sym typeface="Proxima Nova"/>
                </a:rPr>
                <a:t>CPU</a:t>
              </a:r>
              <a:endParaRPr sz="1300" b="1">
                <a:latin typeface="Proxima Nova"/>
                <a:ea typeface="Proxima Nova"/>
                <a:cs typeface="Proxima Nova"/>
                <a:sym typeface="Proxima Nova"/>
              </a:endParaRPr>
            </a:p>
            <a:p>
              <a:pPr marL="0" lvl="0" indent="0" rtl="0">
                <a:spcBef>
                  <a:spcPts val="0"/>
                </a:spcBef>
                <a:spcAft>
                  <a:spcPts val="0"/>
                </a:spcAft>
                <a:buNone/>
              </a:pPr>
              <a:r>
                <a:rPr lang="en" sz="1300" b="1">
                  <a:latin typeface="Proxima Nova"/>
                  <a:ea typeface="Proxima Nova"/>
                  <a:cs typeface="Proxima Nova"/>
                  <a:sym typeface="Proxima Nova"/>
                </a:rPr>
                <a:t>Utilization</a:t>
              </a:r>
              <a:endParaRPr sz="1300" b="1">
                <a:latin typeface="Proxima Nova"/>
                <a:ea typeface="Proxima Nova"/>
                <a:cs typeface="Proxima Nova"/>
                <a:sym typeface="Proxima Nova"/>
              </a:endParaRPr>
            </a:p>
          </p:txBody>
        </p:sp>
        <p:grpSp>
          <p:nvGrpSpPr>
            <p:cNvPr id="201" name="Shape 201"/>
            <p:cNvGrpSpPr/>
            <p:nvPr/>
          </p:nvGrpSpPr>
          <p:grpSpPr>
            <a:xfrm>
              <a:off x="1697175" y="3506900"/>
              <a:ext cx="6852600" cy="572700"/>
              <a:chOff x="1697175" y="3506900"/>
              <a:chExt cx="6852600" cy="572700"/>
            </a:xfrm>
          </p:grpSpPr>
          <p:cxnSp>
            <p:nvCxnSpPr>
              <p:cNvPr id="202" name="Shape 202"/>
              <p:cNvCxnSpPr/>
              <p:nvPr/>
            </p:nvCxnSpPr>
            <p:spPr>
              <a:xfrm>
                <a:off x="1697175" y="4079597"/>
                <a:ext cx="6852600" cy="0"/>
              </a:xfrm>
              <a:prstGeom prst="straightConnector1">
                <a:avLst/>
              </a:prstGeom>
              <a:noFill/>
              <a:ln w="9525" cap="flat" cmpd="sng">
                <a:solidFill>
                  <a:srgbClr val="999999"/>
                </a:solidFill>
                <a:prstDash val="solid"/>
                <a:round/>
                <a:headEnd type="none" w="med" len="med"/>
                <a:tailEnd type="none" w="med" len="med"/>
              </a:ln>
            </p:spPr>
          </p:cxnSp>
          <p:sp>
            <p:nvSpPr>
              <p:cNvPr id="203" name="Shape 203"/>
              <p:cNvSpPr/>
              <p:nvPr/>
            </p:nvSpPr>
            <p:spPr>
              <a:xfrm>
                <a:off x="2973800" y="3506900"/>
                <a:ext cx="1836600" cy="572700"/>
              </a:xfrm>
              <a:prstGeom prst="rect">
                <a:avLst/>
              </a:prstGeom>
              <a:solidFill>
                <a:srgbClr val="F1C232"/>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5263525" y="3506900"/>
                <a:ext cx="1836600" cy="572700"/>
              </a:xfrm>
              <a:prstGeom prst="rect">
                <a:avLst/>
              </a:prstGeom>
              <a:solidFill>
                <a:srgbClr val="F1C232"/>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05" name="Shape 205"/>
          <p:cNvGrpSpPr/>
          <p:nvPr/>
        </p:nvGrpSpPr>
        <p:grpSpPr>
          <a:xfrm>
            <a:off x="2976025" y="1141899"/>
            <a:ext cx="3274500" cy="3280501"/>
            <a:chOff x="2976025" y="1141899"/>
            <a:chExt cx="3274500" cy="3280501"/>
          </a:xfrm>
        </p:grpSpPr>
        <p:sp>
          <p:nvSpPr>
            <p:cNvPr id="206" name="Shape 206"/>
            <p:cNvSpPr/>
            <p:nvPr/>
          </p:nvSpPr>
          <p:spPr>
            <a:xfrm>
              <a:off x="2976025" y="1141899"/>
              <a:ext cx="927900" cy="3280500"/>
            </a:xfrm>
            <a:prstGeom prst="rect">
              <a:avLst/>
            </a:prstGeom>
            <a:solidFill>
              <a:srgbClr val="E06666">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5263525" y="1141900"/>
              <a:ext cx="987000" cy="3280500"/>
            </a:xfrm>
            <a:prstGeom prst="rect">
              <a:avLst/>
            </a:prstGeom>
            <a:solidFill>
              <a:srgbClr val="E06666">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1901950" y="1141900"/>
            <a:ext cx="5892075" cy="3280500"/>
            <a:chOff x="1901950" y="1141900"/>
            <a:chExt cx="5892075" cy="3280500"/>
          </a:xfrm>
        </p:grpSpPr>
        <p:sp>
          <p:nvSpPr>
            <p:cNvPr id="209" name="Shape 209"/>
            <p:cNvSpPr/>
            <p:nvPr/>
          </p:nvSpPr>
          <p:spPr>
            <a:xfrm>
              <a:off x="1901950" y="1141900"/>
              <a:ext cx="1074000" cy="3280500"/>
            </a:xfrm>
            <a:prstGeom prst="rect">
              <a:avLst/>
            </a:prstGeom>
            <a:solidFill>
              <a:srgbClr val="E06666">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7100125" y="1141900"/>
              <a:ext cx="693900" cy="3280500"/>
            </a:xfrm>
            <a:prstGeom prst="rect">
              <a:avLst/>
            </a:prstGeom>
            <a:solidFill>
              <a:srgbClr val="E06666">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4810399" y="1141900"/>
              <a:ext cx="453000" cy="3280500"/>
            </a:xfrm>
            <a:prstGeom prst="rect">
              <a:avLst/>
            </a:prstGeom>
            <a:solidFill>
              <a:srgbClr val="E06666">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2" name="Shape 212"/>
          <p:cNvSpPr txBox="1"/>
          <p:nvPr/>
        </p:nvSpPr>
        <p:spPr>
          <a:xfrm>
            <a:off x="549401" y="2501675"/>
            <a:ext cx="7923000" cy="1051200"/>
          </a:xfrm>
          <a:prstGeom prst="rect">
            <a:avLst/>
          </a:prstGeom>
          <a:solidFill>
            <a:srgbClr val="CC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rPr>
              <a:t>Key to fast page loads: </a:t>
            </a:r>
            <a:endParaRPr sz="3000" b="1">
              <a:solidFill>
                <a:srgbClr val="FFFFFF"/>
              </a:solidFill>
            </a:endParaRPr>
          </a:p>
          <a:p>
            <a:pPr marL="0" lvl="0" indent="0" algn="ctr" rtl="0">
              <a:spcBef>
                <a:spcPts val="0"/>
              </a:spcBef>
              <a:spcAft>
                <a:spcPts val="0"/>
              </a:spcAft>
              <a:buNone/>
            </a:pPr>
            <a:r>
              <a:rPr lang="en" sz="3000" b="1">
                <a:solidFill>
                  <a:srgbClr val="FFFFFF"/>
                </a:solidFill>
              </a:rPr>
              <a:t>Fully utilize CPU/network</a:t>
            </a:r>
            <a:endParaRPr sz="30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0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Proxy Based Solution</a:t>
            </a:r>
            <a:endParaRPr/>
          </a:p>
        </p:txBody>
      </p:sp>
      <p:sp>
        <p:nvSpPr>
          <p:cNvPr id="218" name="Shape 2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grpSp>
        <p:nvGrpSpPr>
          <p:cNvPr id="219" name="Shape 219"/>
          <p:cNvGrpSpPr/>
          <p:nvPr/>
        </p:nvGrpSpPr>
        <p:grpSpPr>
          <a:xfrm>
            <a:off x="882465" y="1622942"/>
            <a:ext cx="818771" cy="1020533"/>
            <a:chOff x="1152550" y="2363757"/>
            <a:chExt cx="548700" cy="683912"/>
          </a:xfrm>
        </p:grpSpPr>
        <p:pic>
          <p:nvPicPr>
            <p:cNvPr id="220" name="Shape 220"/>
            <p:cNvPicPr preferRelativeResize="0"/>
            <p:nvPr/>
          </p:nvPicPr>
          <p:blipFill rotWithShape="1">
            <a:blip r:embed="rId3">
              <a:alphaModFix/>
            </a:blip>
            <a:srcRect l="9625" t="12470" r="9350" b="26101"/>
            <a:stretch/>
          </p:blipFill>
          <p:spPr>
            <a:xfrm>
              <a:off x="1152550" y="2363757"/>
              <a:ext cx="548700" cy="416006"/>
            </a:xfrm>
            <a:prstGeom prst="rect">
              <a:avLst/>
            </a:prstGeom>
            <a:noFill/>
            <a:ln>
              <a:noFill/>
            </a:ln>
          </p:spPr>
        </p:pic>
        <p:sp>
          <p:nvSpPr>
            <p:cNvPr id="221" name="Shape 221"/>
            <p:cNvSpPr txBox="1"/>
            <p:nvPr/>
          </p:nvSpPr>
          <p:spPr>
            <a:xfrm>
              <a:off x="1152550" y="2779769"/>
              <a:ext cx="548700" cy="2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Proxima Nova"/>
                  <a:ea typeface="Proxima Nova"/>
                  <a:cs typeface="Proxima Nova"/>
                  <a:sym typeface="Proxima Nova"/>
                </a:rPr>
                <a:t>Client</a:t>
              </a:r>
              <a:endParaRPr sz="1200" b="1">
                <a:latin typeface="Proxima Nova"/>
                <a:ea typeface="Proxima Nova"/>
                <a:cs typeface="Proxima Nova"/>
                <a:sym typeface="Proxima Nova"/>
              </a:endParaRPr>
            </a:p>
          </p:txBody>
        </p:sp>
      </p:grpSp>
      <p:pic>
        <p:nvPicPr>
          <p:cNvPr id="222" name="Shape 222"/>
          <p:cNvPicPr preferRelativeResize="0"/>
          <p:nvPr/>
        </p:nvPicPr>
        <p:blipFill rotWithShape="1">
          <a:blip r:embed="rId4">
            <a:alphaModFix/>
          </a:blip>
          <a:srcRect l="28874" t="21464" r="29478" b="34899"/>
          <a:stretch/>
        </p:blipFill>
        <p:spPr>
          <a:xfrm>
            <a:off x="7128050" y="756269"/>
            <a:ext cx="548700" cy="574893"/>
          </a:xfrm>
          <a:prstGeom prst="rect">
            <a:avLst/>
          </a:prstGeom>
          <a:noFill/>
          <a:ln>
            <a:noFill/>
          </a:ln>
        </p:spPr>
      </p:pic>
      <p:sp>
        <p:nvSpPr>
          <p:cNvPr id="223" name="Shape 223"/>
          <p:cNvSpPr txBox="1"/>
          <p:nvPr/>
        </p:nvSpPr>
        <p:spPr>
          <a:xfrm>
            <a:off x="7732175" y="909763"/>
            <a:ext cx="8187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a:latin typeface="Proxima Nova"/>
                <a:ea typeface="Proxima Nova"/>
                <a:cs typeface="Proxima Nova"/>
                <a:sym typeface="Proxima Nova"/>
              </a:rPr>
              <a:t>a.com</a:t>
            </a:r>
            <a:endParaRPr b="1">
              <a:latin typeface="Proxima Nova"/>
              <a:ea typeface="Proxima Nova"/>
              <a:cs typeface="Proxima Nova"/>
              <a:sym typeface="Proxima Nova"/>
            </a:endParaRPr>
          </a:p>
        </p:txBody>
      </p:sp>
      <p:pic>
        <p:nvPicPr>
          <p:cNvPr id="224" name="Shape 224"/>
          <p:cNvPicPr preferRelativeResize="0"/>
          <p:nvPr/>
        </p:nvPicPr>
        <p:blipFill rotWithShape="1">
          <a:blip r:embed="rId5">
            <a:alphaModFix/>
          </a:blip>
          <a:srcRect l="11998" r="12773" b="16022"/>
          <a:stretch/>
        </p:blipFill>
        <p:spPr>
          <a:xfrm>
            <a:off x="4262675" y="1582342"/>
            <a:ext cx="747331" cy="834201"/>
          </a:xfrm>
          <a:prstGeom prst="rect">
            <a:avLst/>
          </a:prstGeom>
          <a:noFill/>
          <a:ln>
            <a:noFill/>
          </a:ln>
        </p:spPr>
      </p:pic>
      <p:sp>
        <p:nvSpPr>
          <p:cNvPr id="225" name="Shape 225"/>
          <p:cNvSpPr txBox="1"/>
          <p:nvPr/>
        </p:nvSpPr>
        <p:spPr>
          <a:xfrm>
            <a:off x="4314288" y="2387663"/>
            <a:ext cx="644100" cy="2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Proxima Nova"/>
                <a:ea typeface="Proxima Nova"/>
                <a:cs typeface="Proxima Nova"/>
                <a:sym typeface="Proxima Nova"/>
              </a:rPr>
              <a:t>Proxy</a:t>
            </a:r>
            <a:endParaRPr sz="1200" b="1">
              <a:latin typeface="Proxima Nova"/>
              <a:ea typeface="Proxima Nova"/>
              <a:cs typeface="Proxima Nova"/>
              <a:sym typeface="Proxima Nova"/>
            </a:endParaRPr>
          </a:p>
        </p:txBody>
      </p:sp>
      <p:pic>
        <p:nvPicPr>
          <p:cNvPr id="226" name="Shape 226"/>
          <p:cNvPicPr preferRelativeResize="0"/>
          <p:nvPr/>
        </p:nvPicPr>
        <p:blipFill rotWithShape="1">
          <a:blip r:embed="rId4">
            <a:alphaModFix/>
          </a:blip>
          <a:srcRect l="28874" t="21464" r="29478" b="34899"/>
          <a:stretch/>
        </p:blipFill>
        <p:spPr>
          <a:xfrm>
            <a:off x="7128050" y="1614281"/>
            <a:ext cx="548700" cy="574893"/>
          </a:xfrm>
          <a:prstGeom prst="rect">
            <a:avLst/>
          </a:prstGeom>
          <a:noFill/>
          <a:ln>
            <a:noFill/>
          </a:ln>
        </p:spPr>
      </p:pic>
      <p:sp>
        <p:nvSpPr>
          <p:cNvPr id="227" name="Shape 227"/>
          <p:cNvSpPr txBox="1"/>
          <p:nvPr/>
        </p:nvSpPr>
        <p:spPr>
          <a:xfrm>
            <a:off x="7732175" y="1767763"/>
            <a:ext cx="7473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a:latin typeface="Proxima Nova"/>
                <a:ea typeface="Proxima Nova"/>
                <a:cs typeface="Proxima Nova"/>
                <a:sym typeface="Proxima Nova"/>
              </a:rPr>
              <a:t>b.com</a:t>
            </a:r>
            <a:endParaRPr b="1">
              <a:latin typeface="Proxima Nova"/>
              <a:ea typeface="Proxima Nova"/>
              <a:cs typeface="Proxima Nova"/>
              <a:sym typeface="Proxima Nova"/>
            </a:endParaRPr>
          </a:p>
        </p:txBody>
      </p:sp>
      <p:pic>
        <p:nvPicPr>
          <p:cNvPr id="228" name="Shape 228"/>
          <p:cNvPicPr preferRelativeResize="0"/>
          <p:nvPr/>
        </p:nvPicPr>
        <p:blipFill rotWithShape="1">
          <a:blip r:embed="rId4">
            <a:alphaModFix/>
          </a:blip>
          <a:srcRect l="28874" t="21464" r="29478" b="34899"/>
          <a:stretch/>
        </p:blipFill>
        <p:spPr>
          <a:xfrm>
            <a:off x="7128050" y="2319881"/>
            <a:ext cx="548700" cy="574892"/>
          </a:xfrm>
          <a:prstGeom prst="rect">
            <a:avLst/>
          </a:prstGeom>
          <a:noFill/>
          <a:ln>
            <a:noFill/>
          </a:ln>
        </p:spPr>
      </p:pic>
      <p:sp>
        <p:nvSpPr>
          <p:cNvPr id="229" name="Shape 229"/>
          <p:cNvSpPr txBox="1"/>
          <p:nvPr/>
        </p:nvSpPr>
        <p:spPr>
          <a:xfrm>
            <a:off x="7732175" y="2473363"/>
            <a:ext cx="747300" cy="267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a:latin typeface="Proxima Nova"/>
                <a:ea typeface="Proxima Nova"/>
                <a:cs typeface="Proxima Nova"/>
                <a:sym typeface="Proxima Nova"/>
              </a:rPr>
              <a:t>c.com</a:t>
            </a:r>
            <a:endParaRPr b="1">
              <a:latin typeface="Proxima Nova"/>
              <a:ea typeface="Proxima Nova"/>
              <a:cs typeface="Proxima Nova"/>
              <a:sym typeface="Proxima Nova"/>
            </a:endParaRPr>
          </a:p>
        </p:txBody>
      </p:sp>
      <p:grpSp>
        <p:nvGrpSpPr>
          <p:cNvPr id="230" name="Shape 230"/>
          <p:cNvGrpSpPr/>
          <p:nvPr/>
        </p:nvGrpSpPr>
        <p:grpSpPr>
          <a:xfrm>
            <a:off x="1892050" y="1350225"/>
            <a:ext cx="2179800" cy="408038"/>
            <a:chOff x="1892050" y="1669363"/>
            <a:chExt cx="2179800" cy="408038"/>
          </a:xfrm>
        </p:grpSpPr>
        <p:cxnSp>
          <p:nvCxnSpPr>
            <p:cNvPr id="231" name="Shape 231"/>
            <p:cNvCxnSpPr/>
            <p:nvPr/>
          </p:nvCxnSpPr>
          <p:spPr>
            <a:xfrm>
              <a:off x="1892050" y="2077400"/>
              <a:ext cx="2179800" cy="0"/>
            </a:xfrm>
            <a:prstGeom prst="straightConnector1">
              <a:avLst/>
            </a:prstGeom>
            <a:noFill/>
            <a:ln w="19050" cap="flat" cmpd="sng">
              <a:solidFill>
                <a:srgbClr val="3D85C6"/>
              </a:solidFill>
              <a:prstDash val="solid"/>
              <a:round/>
              <a:headEnd type="none" w="med" len="med"/>
              <a:tailEnd type="triangle" w="med" len="med"/>
            </a:ln>
          </p:spPr>
        </p:cxnSp>
        <p:sp>
          <p:nvSpPr>
            <p:cNvPr id="232" name="Shape 232"/>
            <p:cNvSpPr txBox="1"/>
            <p:nvPr/>
          </p:nvSpPr>
          <p:spPr>
            <a:xfrm>
              <a:off x="1892050" y="1669363"/>
              <a:ext cx="2179800" cy="393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latin typeface="Consolas"/>
                  <a:ea typeface="Consolas"/>
                  <a:cs typeface="Consolas"/>
                  <a:sym typeface="Consolas"/>
                </a:rPr>
                <a:t>GET a.com/index.html</a:t>
              </a:r>
              <a:endParaRPr>
                <a:latin typeface="Consolas"/>
                <a:ea typeface="Consolas"/>
                <a:cs typeface="Consolas"/>
                <a:sym typeface="Consolas"/>
              </a:endParaRPr>
            </a:p>
          </p:txBody>
        </p:sp>
      </p:grpSp>
      <p:grpSp>
        <p:nvGrpSpPr>
          <p:cNvPr id="233" name="Shape 233"/>
          <p:cNvGrpSpPr/>
          <p:nvPr/>
        </p:nvGrpSpPr>
        <p:grpSpPr>
          <a:xfrm>
            <a:off x="1892050" y="2203463"/>
            <a:ext cx="2179800" cy="422850"/>
            <a:chOff x="1892050" y="2203463"/>
            <a:chExt cx="2179800" cy="422850"/>
          </a:xfrm>
        </p:grpSpPr>
        <p:cxnSp>
          <p:nvCxnSpPr>
            <p:cNvPr id="234" name="Shape 234"/>
            <p:cNvCxnSpPr/>
            <p:nvPr/>
          </p:nvCxnSpPr>
          <p:spPr>
            <a:xfrm>
              <a:off x="1892050" y="2203463"/>
              <a:ext cx="2179800" cy="0"/>
            </a:xfrm>
            <a:prstGeom prst="straightConnector1">
              <a:avLst/>
            </a:prstGeom>
            <a:noFill/>
            <a:ln w="19050" cap="flat" cmpd="sng">
              <a:solidFill>
                <a:srgbClr val="3D85C6"/>
              </a:solidFill>
              <a:prstDash val="solid"/>
              <a:round/>
              <a:headEnd type="triangle" w="med" len="med"/>
              <a:tailEnd type="none" w="med" len="med"/>
            </a:ln>
          </p:spPr>
        </p:cxnSp>
        <p:sp>
          <p:nvSpPr>
            <p:cNvPr id="235" name="Shape 235"/>
            <p:cNvSpPr txBox="1"/>
            <p:nvPr/>
          </p:nvSpPr>
          <p:spPr>
            <a:xfrm>
              <a:off x="1892050" y="2232713"/>
              <a:ext cx="1988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Stream downloaded resources</a:t>
              </a:r>
              <a:endParaRPr>
                <a:latin typeface="Consolas"/>
                <a:ea typeface="Consolas"/>
                <a:cs typeface="Consolas"/>
                <a:sym typeface="Consolas"/>
              </a:endParaRPr>
            </a:p>
          </p:txBody>
        </p:sp>
      </p:grpSp>
      <p:sp>
        <p:nvSpPr>
          <p:cNvPr id="236" name="Shape 236"/>
          <p:cNvSpPr txBox="1"/>
          <p:nvPr/>
        </p:nvSpPr>
        <p:spPr>
          <a:xfrm>
            <a:off x="591250" y="3015850"/>
            <a:ext cx="7959600" cy="13728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200" b="1">
                <a:solidFill>
                  <a:srgbClr val="990000"/>
                </a:solidFill>
                <a:latin typeface="Proxima Nova"/>
                <a:ea typeface="Proxima Nova"/>
                <a:cs typeface="Proxima Nova"/>
                <a:sym typeface="Proxima Nova"/>
              </a:rPr>
              <a:t>Shortcomings</a:t>
            </a:r>
            <a:endParaRPr sz="2200" b="1">
              <a:solidFill>
                <a:srgbClr val="990000"/>
              </a:solidFill>
              <a:latin typeface="Proxima Nova"/>
              <a:ea typeface="Proxima Nova"/>
              <a:cs typeface="Proxima Nova"/>
              <a:sym typeface="Proxima Nova"/>
            </a:endParaRPr>
          </a:p>
          <a:p>
            <a:pPr marL="457200" lvl="0" indent="-368300" rtl="0">
              <a:lnSpc>
                <a:spcPct val="115000"/>
              </a:lnSpc>
              <a:spcBef>
                <a:spcPts val="0"/>
              </a:spcBef>
              <a:spcAft>
                <a:spcPts val="0"/>
              </a:spcAft>
              <a:buSzPts val="2200"/>
              <a:buFont typeface="Proxima Nova"/>
              <a:buChar char="●"/>
            </a:pPr>
            <a:r>
              <a:rPr lang="en" sz="2200">
                <a:latin typeface="Proxima Nova"/>
                <a:ea typeface="Proxima Nova"/>
                <a:cs typeface="Proxima Nova"/>
                <a:sym typeface="Proxima Nova"/>
              </a:rPr>
              <a:t>Client must trust HTTPS content pushed by proxy</a:t>
            </a:r>
            <a:endParaRPr sz="2200">
              <a:latin typeface="Proxima Nova"/>
              <a:ea typeface="Proxima Nova"/>
              <a:cs typeface="Proxima Nova"/>
              <a:sym typeface="Proxima Nova"/>
            </a:endParaRPr>
          </a:p>
          <a:p>
            <a:pPr marL="457200" lvl="0" indent="-368300" rtl="0">
              <a:lnSpc>
                <a:spcPct val="115000"/>
              </a:lnSpc>
              <a:spcBef>
                <a:spcPts val="0"/>
              </a:spcBef>
              <a:spcAft>
                <a:spcPts val="0"/>
              </a:spcAft>
              <a:buSzPts val="2200"/>
              <a:buFont typeface="Proxima Nova"/>
              <a:buChar char="●"/>
            </a:pPr>
            <a:r>
              <a:rPr lang="en" sz="2200">
                <a:latin typeface="Proxima Nova"/>
                <a:ea typeface="Proxima Nova"/>
                <a:cs typeface="Proxima Nova"/>
                <a:sym typeface="Proxima Nova"/>
              </a:rPr>
              <a:t>Proxy needs access to user’s cookies for all domains</a:t>
            </a:r>
            <a:endParaRPr sz="2200">
              <a:latin typeface="Proxima Nova"/>
              <a:ea typeface="Proxima Nova"/>
              <a:cs typeface="Proxima Nova"/>
              <a:sym typeface="Proxima Nova"/>
            </a:endParaRPr>
          </a:p>
        </p:txBody>
      </p:sp>
      <p:grpSp>
        <p:nvGrpSpPr>
          <p:cNvPr id="237" name="Shape 237"/>
          <p:cNvGrpSpPr/>
          <p:nvPr/>
        </p:nvGrpSpPr>
        <p:grpSpPr>
          <a:xfrm>
            <a:off x="5083924" y="1043715"/>
            <a:ext cx="2044126" cy="1880971"/>
            <a:chOff x="5083924" y="1043715"/>
            <a:chExt cx="2044126" cy="1880971"/>
          </a:xfrm>
        </p:grpSpPr>
        <p:cxnSp>
          <p:nvCxnSpPr>
            <p:cNvPr id="238" name="Shape 238"/>
            <p:cNvCxnSpPr>
              <a:endCxn id="226" idx="1"/>
            </p:cNvCxnSpPr>
            <p:nvPr/>
          </p:nvCxnSpPr>
          <p:spPr>
            <a:xfrm rot="10800000" flipH="1">
              <a:off x="5198750" y="1901728"/>
              <a:ext cx="1929300" cy="5100"/>
            </a:xfrm>
            <a:prstGeom prst="straightConnector1">
              <a:avLst/>
            </a:prstGeom>
            <a:noFill/>
            <a:ln w="19050" cap="flat" cmpd="sng">
              <a:solidFill>
                <a:srgbClr val="3D85C6"/>
              </a:solidFill>
              <a:prstDash val="solid"/>
              <a:round/>
              <a:headEnd type="triangle" w="med" len="med"/>
              <a:tailEnd type="triangle" w="med" len="med"/>
            </a:ln>
          </p:spPr>
        </p:cxnSp>
        <p:cxnSp>
          <p:nvCxnSpPr>
            <p:cNvPr id="239" name="Shape 239"/>
            <p:cNvCxnSpPr>
              <a:endCxn id="222" idx="1"/>
            </p:cNvCxnSpPr>
            <p:nvPr/>
          </p:nvCxnSpPr>
          <p:spPr>
            <a:xfrm rot="10800000" flipH="1">
              <a:off x="5173850" y="1043715"/>
              <a:ext cx="1954200" cy="726300"/>
            </a:xfrm>
            <a:prstGeom prst="straightConnector1">
              <a:avLst/>
            </a:prstGeom>
            <a:noFill/>
            <a:ln w="19050" cap="flat" cmpd="sng">
              <a:solidFill>
                <a:srgbClr val="3D85C6"/>
              </a:solidFill>
              <a:prstDash val="solid"/>
              <a:round/>
              <a:headEnd type="triangle" w="med" len="med"/>
              <a:tailEnd type="triangle" w="med" len="med"/>
            </a:ln>
          </p:spPr>
        </p:cxnSp>
        <p:cxnSp>
          <p:nvCxnSpPr>
            <p:cNvPr id="240" name="Shape 240"/>
            <p:cNvCxnSpPr>
              <a:endCxn id="228" idx="1"/>
            </p:cNvCxnSpPr>
            <p:nvPr/>
          </p:nvCxnSpPr>
          <p:spPr>
            <a:xfrm>
              <a:off x="5198750" y="2093128"/>
              <a:ext cx="1929300" cy="514200"/>
            </a:xfrm>
            <a:prstGeom prst="straightConnector1">
              <a:avLst/>
            </a:prstGeom>
            <a:noFill/>
            <a:ln w="19050" cap="flat" cmpd="sng">
              <a:solidFill>
                <a:srgbClr val="3D85C6"/>
              </a:solidFill>
              <a:prstDash val="solid"/>
              <a:round/>
              <a:headEnd type="triangle" w="med" len="med"/>
              <a:tailEnd type="triangle" w="med" len="med"/>
            </a:ln>
          </p:spPr>
        </p:cxnSp>
        <p:sp>
          <p:nvSpPr>
            <p:cNvPr id="241" name="Shape 241"/>
            <p:cNvSpPr txBox="1"/>
            <p:nvPr/>
          </p:nvSpPr>
          <p:spPr>
            <a:xfrm rot="2074">
              <a:off x="5083924" y="2656186"/>
              <a:ext cx="1988700" cy="26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Fetch resources</a:t>
              </a:r>
              <a:endParaRPr>
                <a:latin typeface="Consolas"/>
                <a:ea typeface="Consolas"/>
                <a:cs typeface="Consolas"/>
                <a:sym typeface="Consolas"/>
              </a:endParaRPr>
            </a:p>
          </p:txBody>
        </p:sp>
      </p:grpSp>
      <p:sp>
        <p:nvSpPr>
          <p:cNvPr id="242" name="Shape 242"/>
          <p:cNvSpPr txBox="1">
            <a:spLocks noGrp="1"/>
          </p:cNvSpPr>
          <p:nvPr>
            <p:ph type="body" idx="1"/>
          </p:nvPr>
        </p:nvSpPr>
        <p:spPr>
          <a:xfrm>
            <a:off x="311700" y="2090775"/>
            <a:ext cx="8520600" cy="1244400"/>
          </a:xfrm>
          <a:prstGeom prst="rect">
            <a:avLst/>
          </a:prstGeom>
          <a:solidFill>
            <a:srgbClr val="CC0000"/>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None/>
            </a:pPr>
            <a:r>
              <a:rPr lang="en" sz="3000" b="1">
                <a:solidFill>
                  <a:srgbClr val="FFFFFF"/>
                </a:solidFill>
              </a:rPr>
              <a:t>Web servers must aid client in </a:t>
            </a:r>
            <a:br>
              <a:rPr lang="en" sz="3000" b="1">
                <a:solidFill>
                  <a:srgbClr val="FFFFFF"/>
                </a:solidFill>
              </a:rPr>
            </a:br>
            <a:r>
              <a:rPr lang="en" sz="3000" b="1">
                <a:solidFill>
                  <a:srgbClr val="FFFFFF"/>
                </a:solidFill>
              </a:rPr>
              <a:t>discovering resources</a:t>
            </a:r>
            <a:endParaRPr sz="30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Challenges to approach</a:t>
            </a:r>
            <a:endParaRPr/>
          </a:p>
        </p:txBody>
      </p:sp>
      <p:sp>
        <p:nvSpPr>
          <p:cNvPr id="248" name="Shape 248"/>
          <p:cNvSpPr txBox="1">
            <a:spLocks noGrp="1"/>
          </p:cNvSpPr>
          <p:nvPr>
            <p:ph type="body" idx="1"/>
          </p:nvPr>
        </p:nvSpPr>
        <p:spPr>
          <a:xfrm>
            <a:off x="311700" y="1337600"/>
            <a:ext cx="8520600" cy="3222300"/>
          </a:xfrm>
          <a:prstGeom prst="rect">
            <a:avLst/>
          </a:prstGeom>
        </p:spPr>
        <p:txBody>
          <a:bodyPr spcFirstLastPara="1" wrap="square" lIns="91425" tIns="91425" rIns="91425" bIns="91425" anchor="t" anchorCtr="0">
            <a:noAutofit/>
          </a:bodyPr>
          <a:lstStyle/>
          <a:p>
            <a:pPr marL="457200" lvl="0" indent="-381000" rtl="0">
              <a:lnSpc>
                <a:spcPct val="100000"/>
              </a:lnSpc>
              <a:spcBef>
                <a:spcPts val="0"/>
              </a:spcBef>
              <a:spcAft>
                <a:spcPts val="0"/>
              </a:spcAft>
              <a:buClr>
                <a:srgbClr val="434343"/>
              </a:buClr>
              <a:buSzPts val="2400"/>
              <a:buAutoNum type="arabicPeriod"/>
            </a:pPr>
            <a:r>
              <a:rPr lang="en" sz="2400">
                <a:solidFill>
                  <a:srgbClr val="434343"/>
                </a:solidFill>
              </a:rPr>
              <a:t>How can web servers discover dependencies?</a:t>
            </a:r>
            <a:br>
              <a:rPr lang="en" sz="2400">
                <a:solidFill>
                  <a:srgbClr val="434343"/>
                </a:solidFill>
              </a:rPr>
            </a:br>
            <a:endParaRPr sz="2400">
              <a:solidFill>
                <a:srgbClr val="434343"/>
              </a:solidFill>
            </a:endParaRPr>
          </a:p>
          <a:p>
            <a:pPr marL="457200" lvl="0" indent="-381000" rtl="0">
              <a:lnSpc>
                <a:spcPct val="100000"/>
              </a:lnSpc>
              <a:spcBef>
                <a:spcPts val="0"/>
              </a:spcBef>
              <a:spcAft>
                <a:spcPts val="0"/>
              </a:spcAft>
              <a:buClr>
                <a:srgbClr val="434343"/>
              </a:buClr>
              <a:buSzPts val="2400"/>
              <a:buAutoNum type="arabicPeriod"/>
            </a:pPr>
            <a:r>
              <a:rPr lang="en" sz="2400">
                <a:solidFill>
                  <a:srgbClr val="434343"/>
                </a:solidFill>
              </a:rPr>
              <a:t>How do web servers inform clients of discovered dependencies?</a:t>
            </a:r>
            <a:br>
              <a:rPr lang="en" sz="2400">
                <a:solidFill>
                  <a:srgbClr val="434343"/>
                </a:solidFill>
              </a:rPr>
            </a:br>
            <a:endParaRPr sz="2400">
              <a:solidFill>
                <a:srgbClr val="434343"/>
              </a:solidFill>
            </a:endParaRPr>
          </a:p>
          <a:p>
            <a:pPr marL="457200" lvl="0" indent="-381000" rtl="0">
              <a:lnSpc>
                <a:spcPct val="100000"/>
              </a:lnSpc>
              <a:spcBef>
                <a:spcPts val="0"/>
              </a:spcBef>
              <a:spcAft>
                <a:spcPts val="0"/>
              </a:spcAft>
              <a:buClr>
                <a:srgbClr val="434343"/>
              </a:buClr>
              <a:buSzPts val="2400"/>
              <a:buAutoNum type="arabicPeriod"/>
            </a:pPr>
            <a:r>
              <a:rPr lang="en" sz="2400">
                <a:solidFill>
                  <a:srgbClr val="434343"/>
                </a:solidFill>
              </a:rPr>
              <a:t>How should clients use input from servers?</a:t>
            </a:r>
            <a:endParaRPr sz="2400">
              <a:solidFill>
                <a:srgbClr val="434343"/>
              </a:solidFill>
            </a:endParaRPr>
          </a:p>
        </p:txBody>
      </p:sp>
      <p:sp>
        <p:nvSpPr>
          <p:cNvPr id="249" name="Shape 2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Challenges to approach</a:t>
            </a:r>
            <a:endParaRPr/>
          </a:p>
        </p:txBody>
      </p:sp>
      <p:sp>
        <p:nvSpPr>
          <p:cNvPr id="255" name="Shape 255"/>
          <p:cNvSpPr txBox="1">
            <a:spLocks noGrp="1"/>
          </p:cNvSpPr>
          <p:nvPr>
            <p:ph type="body" idx="1"/>
          </p:nvPr>
        </p:nvSpPr>
        <p:spPr>
          <a:xfrm>
            <a:off x="311700" y="1337600"/>
            <a:ext cx="8520600" cy="3222300"/>
          </a:xfrm>
          <a:prstGeom prst="rect">
            <a:avLst/>
          </a:prstGeom>
        </p:spPr>
        <p:txBody>
          <a:bodyPr spcFirstLastPara="1" wrap="square" lIns="91425" tIns="91425" rIns="91425" bIns="91425" anchor="t" anchorCtr="0">
            <a:noAutofit/>
          </a:bodyPr>
          <a:lstStyle/>
          <a:p>
            <a:pPr marL="457200" lvl="0" indent="-381000" rtl="0">
              <a:lnSpc>
                <a:spcPct val="100000"/>
              </a:lnSpc>
              <a:spcBef>
                <a:spcPts val="0"/>
              </a:spcBef>
              <a:spcAft>
                <a:spcPts val="0"/>
              </a:spcAft>
              <a:buSzPts val="2400"/>
              <a:buAutoNum type="arabicPeriod"/>
            </a:pPr>
            <a:r>
              <a:rPr lang="en" sz="2400"/>
              <a:t>How can web servers discover dependencies?</a:t>
            </a:r>
            <a:br>
              <a:rPr lang="en" sz="2400"/>
            </a:br>
            <a:endParaRPr sz="2400"/>
          </a:p>
          <a:p>
            <a:pPr marL="457200" lvl="0" indent="-381000" rtl="0">
              <a:lnSpc>
                <a:spcPct val="100000"/>
              </a:lnSpc>
              <a:spcBef>
                <a:spcPts val="0"/>
              </a:spcBef>
              <a:spcAft>
                <a:spcPts val="0"/>
              </a:spcAft>
              <a:buClr>
                <a:srgbClr val="38761D"/>
              </a:buClr>
              <a:buSzPts val="2400"/>
              <a:buAutoNum type="arabicPeriod"/>
            </a:pPr>
            <a:r>
              <a:rPr lang="en" sz="2400" b="1">
                <a:solidFill>
                  <a:srgbClr val="38761D"/>
                </a:solidFill>
              </a:rPr>
              <a:t>How do web servers inform clients of discovered dependencies?</a:t>
            </a:r>
            <a:br>
              <a:rPr lang="en" sz="2400" b="1">
                <a:solidFill>
                  <a:srgbClr val="38761D"/>
                </a:solidFill>
              </a:rPr>
            </a:br>
            <a:endParaRPr sz="2400"/>
          </a:p>
          <a:p>
            <a:pPr marL="457200" lvl="0" indent="-381000" rtl="0">
              <a:lnSpc>
                <a:spcPct val="100000"/>
              </a:lnSpc>
              <a:spcBef>
                <a:spcPts val="0"/>
              </a:spcBef>
              <a:spcAft>
                <a:spcPts val="0"/>
              </a:spcAft>
              <a:buSzPts val="2400"/>
              <a:buAutoNum type="arabicPeriod"/>
            </a:pPr>
            <a:r>
              <a:rPr lang="en" sz="2400"/>
              <a:t>How should clients use input from servers?</a:t>
            </a:r>
            <a:endParaRPr sz="2400"/>
          </a:p>
        </p:txBody>
      </p:sp>
      <p:sp>
        <p:nvSpPr>
          <p:cNvPr id="256" name="Shape 2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2116</Words>
  <Application>Microsoft Office PowerPoint</Application>
  <PresentationFormat>全屏显示(16:9)</PresentationFormat>
  <Paragraphs>393</Paragraphs>
  <Slides>29</Slides>
  <Notes>29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Consolas</vt:lpstr>
      <vt:lpstr>Arial</vt:lpstr>
      <vt:lpstr>Proxima Nova</vt:lpstr>
      <vt:lpstr>Spearmint</vt:lpstr>
      <vt:lpstr>Vroom:  Accelerating the Mobile Web with Server-Aided Dependency Resolution</vt:lpstr>
      <vt:lpstr>Mobile Web Dominant ...</vt:lpstr>
      <vt:lpstr>Problem: Slow web page loads</vt:lpstr>
      <vt:lpstr>Simple Example Page</vt:lpstr>
      <vt:lpstr>Loading a Web Page</vt:lpstr>
      <vt:lpstr>Waiting on CPU blocks network and vice versa </vt:lpstr>
      <vt:lpstr>Proxy Based Solution</vt:lpstr>
      <vt:lpstr>Challenges to approach</vt:lpstr>
      <vt:lpstr>Challenges to approach</vt:lpstr>
      <vt:lpstr>Inefficient Page Load</vt:lpstr>
      <vt:lpstr>HTTP/2 Push</vt:lpstr>
      <vt:lpstr>Push Only Load</vt:lpstr>
      <vt:lpstr>Dependency Hints</vt:lpstr>
      <vt:lpstr>Challenges to approach</vt:lpstr>
      <vt:lpstr>Strawman Dependency Resolution</vt:lpstr>
      <vt:lpstr>Combined Offline-Online Discovery</vt:lpstr>
      <vt:lpstr>Personalized Dependencies from Third-party Domains</vt:lpstr>
      <vt:lpstr>Challenges to approach</vt:lpstr>
      <vt:lpstr>Need for Scheduling</vt:lpstr>
      <vt:lpstr>Vroom scheduler in action</vt:lpstr>
      <vt:lpstr>Results overview</vt:lpstr>
      <vt:lpstr>Results overview</vt:lpstr>
      <vt:lpstr>Evaluation Setup</vt:lpstr>
      <vt:lpstr>Vroom makes page loads much faster</vt:lpstr>
      <vt:lpstr>Vroom makes page loads much faster </vt:lpstr>
      <vt:lpstr>Vroom makes page loads much faster</vt:lpstr>
      <vt:lpstr>Vroom makes page loads much faster</vt:lpstr>
      <vt:lpstr>Vroom makes page loads much faster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Vroom:  Accelerating the Mobile Web with Server-Aided Dependency Resolution</dc:title>
  <cp:lastModifiedBy>guo chen</cp:lastModifiedBy>
  <cp:revision>1</cp:revision>
  <dcterms:modified xsi:type="dcterms:W3CDTF">2018-04-08T23:34:04Z</dcterms:modified>
</cp:coreProperties>
</file>