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92" r:id="rId2"/>
    <p:sldId id="293" r:id="rId3"/>
    <p:sldId id="294" r:id="rId4"/>
    <p:sldId id="295" r:id="rId5"/>
    <p:sldId id="296" r:id="rId6"/>
    <p:sldId id="297" r:id="rId7"/>
    <p:sldId id="298" r:id="rId8"/>
    <p:sldId id="299" r:id="rId9"/>
    <p:sldId id="300"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3" autoAdjust="0"/>
    <p:restoredTop sz="78354" autoAdjust="0"/>
  </p:normalViewPr>
  <p:slideViewPr>
    <p:cSldViewPr snapToGrid="0">
      <p:cViewPr varScale="1">
        <p:scale>
          <a:sx n="73" d="100"/>
          <a:sy n="73" d="100"/>
        </p:scale>
        <p:origin x="600" y="192"/>
      </p:cViewPr>
      <p:guideLst/>
    </p:cSldViewPr>
  </p:slideViewPr>
  <p:notesTextViewPr>
    <p:cViewPr>
      <p:scale>
        <a:sx n="3" d="2"/>
        <a:sy n="3" d="2"/>
      </p:scale>
      <p:origin x="0" y="0"/>
    </p:cViewPr>
  </p:notesTextViewPr>
  <p:notesViewPr>
    <p:cSldViewPr snapToGrid="0">
      <p:cViewPr varScale="1">
        <p:scale>
          <a:sx n="72" d="100"/>
          <a:sy n="72" d="100"/>
        </p:scale>
        <p:origin x="2724"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5DC71E-D8FC-4C81-BB2B-0C96CB6C633D}" type="datetimeFigureOut">
              <a:rPr lang="en-US" smtClean="0"/>
              <a:t>4/17/18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1537F1-B5DB-4596-9ADC-9A688DD6AAF2}" type="slidenum">
              <a:rPr lang="en-US" smtClean="0"/>
              <a:t>‹#›</a:t>
            </a:fld>
            <a:endParaRPr lang="en-US"/>
          </a:p>
        </p:txBody>
      </p:sp>
    </p:spTree>
    <p:extLst>
      <p:ext uri="{BB962C8B-B14F-4D97-AF65-F5344CB8AC3E}">
        <p14:creationId xmlns:p14="http://schemas.microsoft.com/office/powerpoint/2010/main" val="1063803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BB95E-BC63-41D4-A90A-625FC3DAD50A}"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D0AC1-9E77-403C-BD4A-A844836F515D}" type="slidenum">
              <a:rPr lang="zh-CN" altLang="en-US" smtClean="0"/>
              <a:t>‹#›</a:t>
            </a:fld>
            <a:endParaRPr lang="zh-CN" altLang="en-US"/>
          </a:p>
        </p:txBody>
      </p:sp>
    </p:spTree>
    <p:extLst>
      <p:ext uri="{BB962C8B-B14F-4D97-AF65-F5344CB8AC3E}">
        <p14:creationId xmlns:p14="http://schemas.microsoft.com/office/powerpoint/2010/main" val="423712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ctr" defTabSz="584200" rtl="0" eaLnBrk="1" fontAlgn="auto" latinLnBrk="0" hangingPunct="0">
              <a:lnSpc>
                <a:spcPct val="100000"/>
              </a:lnSpc>
              <a:spcBef>
                <a:spcPts val="0"/>
              </a:spcBef>
              <a:spcAft>
                <a:spcPts val="0"/>
              </a:spcAft>
              <a:buClrTx/>
              <a:buSzTx/>
              <a:buFontTx/>
              <a:buNone/>
              <a:tabLst/>
              <a:defRPr/>
            </a:pPr>
            <a:fld id="{341D0AC1-9E77-403C-BD4A-A844836F515D}" type="slidenum">
              <a:rPr kumimoji="0" lang="zh-CN" altLang="en-US" sz="5000" b="0" i="0" u="none" strike="noStrike" kern="0" cap="none" spc="0" normalizeH="0" baseline="0" noProof="0" smtClean="0">
                <a:ln>
                  <a:noFill/>
                </a:ln>
                <a:solidFill>
                  <a:srgbClr val="000000"/>
                </a:solidFill>
                <a:effectLst/>
                <a:uLnTx/>
                <a:uFillTx/>
                <a:latin typeface="Helvetica Light"/>
                <a:ea typeface="宋体" panose="02010600030101010101" pitchFamily="2" charset="-122"/>
                <a:cs typeface="+mn-cs"/>
                <a:sym typeface="Helvetica Light"/>
              </a:rPr>
              <a:pPr marL="0" marR="0" lvl="0" indent="0" algn="ctr" defTabSz="584200" rtl="0" eaLnBrk="1" fontAlgn="auto" latinLnBrk="0" hangingPunct="0">
                <a:lnSpc>
                  <a:spcPct val="100000"/>
                </a:lnSpc>
                <a:spcBef>
                  <a:spcPts val="0"/>
                </a:spcBef>
                <a:spcAft>
                  <a:spcPts val="0"/>
                </a:spcAft>
                <a:buClrTx/>
                <a:buSzTx/>
                <a:buFontTx/>
                <a:buNone/>
                <a:tabLst/>
                <a:defRPr/>
              </a:pPr>
              <a:t>1</a:t>
            </a:fld>
            <a:endParaRPr kumimoji="0" lang="zh-CN" altLang="en-US" sz="5000" b="0" i="0" u="none" strike="noStrike" kern="0" cap="none" spc="0" normalizeH="0" baseline="0" noProof="0">
              <a:ln>
                <a:noFill/>
              </a:ln>
              <a:solidFill>
                <a:srgbClr val="000000"/>
              </a:solidFill>
              <a:effectLst/>
              <a:uLnTx/>
              <a:uFillTx/>
              <a:latin typeface="Helvetica Light"/>
              <a:ea typeface="宋体" panose="02010600030101010101" pitchFamily="2" charset="-122"/>
              <a:cs typeface="+mn-cs"/>
              <a:sym typeface="Helvetica Light"/>
            </a:endParaRPr>
          </a:p>
        </p:txBody>
      </p:sp>
    </p:spTree>
    <p:extLst>
      <p:ext uri="{BB962C8B-B14F-4D97-AF65-F5344CB8AC3E}">
        <p14:creationId xmlns:p14="http://schemas.microsoft.com/office/powerpoint/2010/main" val="43267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6D8082F-5945-4EF8-9289-88FE3B04ED15}" type="datetime1">
              <a:rPr lang="zh-CN" altLang="en-US" smtClean="0"/>
              <a:t>2018/4/17</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baseline="0"/>
            </a:lvl1pPr>
          </a:lstStyle>
          <a:p>
            <a:r>
              <a:rPr lang="zh-CN" altLang="en-US" dirty="0"/>
              <a:t>单击此处编辑母版标题样式</a:t>
            </a:r>
          </a:p>
        </p:txBody>
      </p:sp>
    </p:spTree>
    <p:extLst>
      <p:ext uri="{BB962C8B-B14F-4D97-AF65-F5344CB8AC3E}">
        <p14:creationId xmlns:p14="http://schemas.microsoft.com/office/powerpoint/2010/main" val="373362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106148-BA7A-4A54-B593-C6BA1CE925BD}" type="datetime1">
              <a:rPr lang="zh-CN" altLang="en-US" smtClean="0"/>
              <a:t>2018/4/17</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184644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5EC3FB-8D42-48D5-A3DB-63FF148E63FA}" type="datetime1">
              <a:rPr lang="zh-CN" altLang="en-US" smtClean="0"/>
              <a:t>2018/4/17</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95406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Header">
    <p:spTree>
      <p:nvGrpSpPr>
        <p:cNvPr id="1" name=""/>
        <p:cNvGrpSpPr/>
        <p:nvPr/>
      </p:nvGrpSpPr>
      <p:grpSpPr>
        <a:xfrm>
          <a:off x="0" y="0"/>
          <a:ext cx="0" cy="0"/>
          <a:chOff x="0" y="0"/>
          <a:chExt cx="0" cy="0"/>
        </a:xfrm>
      </p:grpSpPr>
      <p:sp>
        <p:nvSpPr>
          <p:cNvPr id="140" name="标题文本"/>
          <p:cNvSpPr txBox="1">
            <a:spLocks noGrp="1"/>
          </p:cNvSpPr>
          <p:nvPr>
            <p:ph type="title"/>
          </p:nvPr>
        </p:nvSpPr>
        <p:spPr>
          <a:xfrm>
            <a:off x="1524000" y="1"/>
            <a:ext cx="9144000" cy="1250157"/>
          </a:xfrm>
          <a:prstGeom prst="rect">
            <a:avLst/>
          </a:prstGeom>
        </p:spPr>
        <p:txBody>
          <a:bodyPr>
            <a:noAutofit/>
          </a:bodyPr>
          <a:lstStyle>
            <a:lvl1pPr>
              <a:defRPr sz="2925">
                <a:solidFill>
                  <a:srgbClr val="EE6E12"/>
                </a:solidFill>
                <a:latin typeface="Helvetica"/>
                <a:ea typeface="Helvetica"/>
                <a:cs typeface="Helvetica"/>
                <a:sym typeface="Helvetica"/>
              </a:defRPr>
            </a:lvl1pPr>
          </a:lstStyle>
          <a:p>
            <a:r>
              <a:t>标题文本</a:t>
            </a:r>
          </a:p>
        </p:txBody>
      </p:sp>
      <p:sp>
        <p:nvSpPr>
          <p:cNvPr id="141" name="幻灯片编号"/>
          <p:cNvSpPr txBox="1">
            <a:spLocks noGrp="1"/>
          </p:cNvSpPr>
          <p:nvPr>
            <p:ph type="sldNum" sz="quarter" idx="2"/>
          </p:nvPr>
        </p:nvSpPr>
        <p:spPr>
          <a:xfrm>
            <a:off x="5976441" y="6509743"/>
            <a:ext cx="371896" cy="282769"/>
          </a:xfrm>
          <a:prstGeom prst="rect">
            <a:avLst/>
          </a:prstGeom>
        </p:spPr>
        <p:txBody>
          <a:bodyPr/>
          <a:lstStyle>
            <a:lvl1pPr>
              <a:defRPr>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1777413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377F4D32-47A2-4336-B50B-0C88FA0544CB}" type="datetime1">
              <a:rPr lang="zh-CN" altLang="en-US" smtClean="0"/>
              <a:t>2018/4/17</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7" name="内容占位符 2"/>
          <p:cNvSpPr>
            <a:spLocks noGrp="1"/>
          </p:cNvSpPr>
          <p:nvPr>
            <p:ph idx="1"/>
          </p:nvPr>
        </p:nvSpPr>
        <p:spPr>
          <a:xfrm>
            <a:off x="838200" y="1290862"/>
            <a:ext cx="10515600" cy="4910329"/>
          </a:xfrm>
        </p:spPr>
        <p:txBody>
          <a:bodyPr/>
          <a:lstStyle>
            <a:lvl1pPr marL="450850" indent="-450850">
              <a:buClr>
                <a:srgbClr val="00007D"/>
              </a:buClr>
              <a:buSzPct val="90000"/>
              <a:defRPr>
                <a:latin typeface="Arial" panose="020B0604020202020204" pitchFamily="34" charset="0"/>
                <a:ea typeface="微软雅黑" panose="020B0503020204020204" pitchFamily="34" charset="-122"/>
              </a:defRPr>
            </a:lvl1pPr>
            <a:lvl2pPr marL="900113" indent="-450850">
              <a:lnSpc>
                <a:spcPct val="130000"/>
              </a:lnSpc>
              <a:buClr>
                <a:srgbClr val="9999CC"/>
              </a:buClr>
              <a:buSzPct val="80000"/>
              <a:buFont typeface="Wingdings" pitchFamily="2" charset="2"/>
              <a:buChar char=""/>
              <a:defRPr>
                <a:latin typeface="Arial" panose="020B0604020202020204" pitchFamily="34" charset="0"/>
                <a:ea typeface="微软雅黑" panose="020B0503020204020204" pitchFamily="34" charset="-122"/>
              </a:defRPr>
            </a:lvl2pPr>
            <a:lvl3pPr marL="1350000" indent="-450000">
              <a:lnSpc>
                <a:spcPct val="130000"/>
              </a:lnSpc>
              <a:buSzPct val="80000"/>
              <a:defRPr baseline="0">
                <a:latin typeface="Arial" panose="020B0604020202020204" pitchFamily="34" charset="0"/>
                <a:ea typeface="微软雅黑" panose="020B0503020204020204" pitchFamily="34" charset="-122"/>
              </a:defRPr>
            </a:lvl3pPr>
            <a:lvl4pPr>
              <a:defRPr>
                <a:latin typeface="Arial" panose="020B0604020202020204" pitchFamily="34" charset="0"/>
                <a:ea typeface="微软雅黑" panose="020B0503020204020204" pitchFamily="34" charset="-122"/>
              </a:defRPr>
            </a:lvl4pPr>
            <a:lvl5pPr>
              <a:defRPr>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1842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922DD80-CBA9-45DD-9900-2AD0432C46AF}" type="datetime1">
              <a:rPr lang="zh-CN" altLang="en-US" smtClean="0"/>
              <a:t>2018/4/17</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75884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0C0965-7F03-43CE-816C-1840F8D9DADD}" type="datetime1">
              <a:rPr lang="zh-CN" altLang="en-US" smtClean="0"/>
              <a:t>2018/4/17</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387604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1C0F24-2400-425F-8938-410B08429A14}" type="datetime1">
              <a:rPr lang="zh-CN" altLang="en-US" smtClean="0"/>
              <a:t>2018/4/17</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100363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8D61EF-3981-4482-B878-DEDFF3DE43B0}" type="datetime1">
              <a:rPr lang="zh-CN" altLang="en-US" smtClean="0"/>
              <a:t>2018/4/17</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1304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73D228-77AA-4515-996C-E52786514C32}" type="datetime1">
              <a:rPr lang="zh-CN" altLang="en-US" smtClean="0"/>
              <a:t>2018/4/17</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34102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1F6A3-0DE6-44E7-85E8-ABFC0319E046}" type="datetime1">
              <a:rPr lang="zh-CN" altLang="en-US" smtClean="0"/>
              <a:t>2018/4/17</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35125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6CDC258-1055-414D-A5C4-95B4A9B8D6BA}" type="datetime1">
              <a:rPr lang="zh-CN" altLang="en-US" smtClean="0"/>
              <a:t>2018/4/17</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40896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46086" y="158202"/>
            <a:ext cx="10187152" cy="8139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27693" y="1219664"/>
            <a:ext cx="10515600" cy="502826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4C029-86C0-4FE0-A41B-E448962FACE2}" type="datetime1">
              <a:rPr lang="zh-CN" altLang="en-US" smtClean="0"/>
              <a:t>2018/4/17</a:t>
            </a:fld>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0D295-9B15-4757-888B-4FDF115DEA16}" type="slidenum">
              <a:rPr lang="zh-CN" altLang="en-US" smtClean="0"/>
              <a:t>‹#›</a:t>
            </a:fld>
            <a:endParaRPr lang="zh-CN" altLang="en-US"/>
          </a:p>
        </p:txBody>
      </p:sp>
      <p:sp>
        <p:nvSpPr>
          <p:cNvPr id="7" name="Rectangle 2"/>
          <p:cNvSpPr>
            <a:spLocks noChangeArrowheads="1"/>
          </p:cNvSpPr>
          <p:nvPr userDrawn="1"/>
        </p:nvSpPr>
        <p:spPr bwMode="auto">
          <a:xfrm>
            <a:off x="827693" y="1009641"/>
            <a:ext cx="2133600" cy="1016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8" name="Rectangle 3"/>
          <p:cNvSpPr>
            <a:spLocks noChangeArrowheads="1"/>
          </p:cNvSpPr>
          <p:nvPr userDrawn="1"/>
        </p:nvSpPr>
        <p:spPr bwMode="auto">
          <a:xfrm>
            <a:off x="2351693" y="1009641"/>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Tree>
    <p:extLst>
      <p:ext uri="{BB962C8B-B14F-4D97-AF65-F5344CB8AC3E}">
        <p14:creationId xmlns:p14="http://schemas.microsoft.com/office/powerpoint/2010/main" val="4130540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p"/>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1989chenguo.github.io/Courses/CloudComputing2018Spring.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1989chenguo.github.io/Courses/CloudComputing2018Spring.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12065FA8-D4B6-47AF-AF8C-8746166B2B44}"/>
              </a:ext>
            </a:extLst>
          </p:cNvPr>
          <p:cNvSpPr>
            <a:spLocks noGrp="1"/>
          </p:cNvSpPr>
          <p:nvPr>
            <p:ph type="subTitle" idx="1"/>
          </p:nvPr>
        </p:nvSpPr>
        <p:spPr>
          <a:xfrm>
            <a:off x="1979408" y="3687641"/>
            <a:ext cx="7939144" cy="1266191"/>
          </a:xfrm>
        </p:spPr>
        <p:txBody>
          <a:bodyPr>
            <a:normAutofit fontScale="62500" lnSpcReduction="20000"/>
          </a:bodyPr>
          <a:lstStyle/>
          <a:p>
            <a:r>
              <a:rPr lang="zh-CN" altLang="en-US" sz="4200" b="1" dirty="0"/>
              <a:t>陈果 副教授</a:t>
            </a:r>
            <a:endParaRPr lang="en-US" altLang="zh-CN" sz="2194" dirty="0"/>
          </a:p>
          <a:p>
            <a:r>
              <a:rPr lang="zh-CN" altLang="en-US" dirty="0"/>
              <a:t>湖南大学</a:t>
            </a:r>
            <a:r>
              <a:rPr lang="en-US" altLang="zh-CN" dirty="0"/>
              <a:t>-</a:t>
            </a:r>
            <a:r>
              <a:rPr lang="zh-CN" altLang="en-US" dirty="0"/>
              <a:t>信息科学与工程学院</a:t>
            </a:r>
            <a:r>
              <a:rPr lang="en-US" altLang="zh-CN" dirty="0"/>
              <a:t>-</a:t>
            </a:r>
            <a:r>
              <a:rPr lang="zh-CN" altLang="en-US" dirty="0"/>
              <a:t>计算机与科学系</a:t>
            </a:r>
            <a:endParaRPr lang="en-US" altLang="zh-CN" dirty="0"/>
          </a:p>
          <a:p>
            <a:r>
              <a:rPr lang="zh-CN" altLang="en-US" dirty="0"/>
              <a:t>邮箱：</a:t>
            </a:r>
            <a:r>
              <a:rPr lang="en-US" altLang="zh-CN" u="sng" dirty="0">
                <a:solidFill>
                  <a:srgbClr val="0070C0"/>
                </a:solidFill>
              </a:rPr>
              <a:t>guochen@hnu.edu.cn</a:t>
            </a:r>
          </a:p>
          <a:p>
            <a:r>
              <a:rPr lang="zh-CN" altLang="en-US" dirty="0"/>
              <a:t>个人主页：</a:t>
            </a:r>
            <a:r>
              <a:rPr lang="en-US" altLang="zh-CN" u="sng" dirty="0">
                <a:solidFill>
                  <a:srgbClr val="0070C0"/>
                </a:solidFill>
              </a:rPr>
              <a:t>1989chenguo.github.io</a:t>
            </a:r>
          </a:p>
        </p:txBody>
      </p:sp>
      <p:sp>
        <p:nvSpPr>
          <p:cNvPr id="5" name="标题 4">
            <a:extLst>
              <a:ext uri="{FF2B5EF4-FFF2-40B4-BE49-F238E27FC236}">
                <a16:creationId xmlns:a16="http://schemas.microsoft.com/office/drawing/2014/main" id="{2720FD54-3ED7-4D8F-9904-FE6C19B05E90}"/>
              </a:ext>
            </a:extLst>
          </p:cNvPr>
          <p:cNvSpPr>
            <a:spLocks noGrp="1"/>
          </p:cNvSpPr>
          <p:nvPr>
            <p:ph type="ctrTitle"/>
          </p:nvPr>
        </p:nvSpPr>
        <p:spPr/>
        <p:txBody>
          <a:bodyPr>
            <a:normAutofit/>
          </a:bodyPr>
          <a:lstStyle/>
          <a:p>
            <a:r>
              <a:rPr lang="zh-CN" altLang="en-US" sz="6468" dirty="0"/>
              <a:t>云计算技术</a:t>
            </a:r>
          </a:p>
        </p:txBody>
      </p:sp>
      <p:sp>
        <p:nvSpPr>
          <p:cNvPr id="4" name="矩形 3">
            <a:extLst>
              <a:ext uri="{FF2B5EF4-FFF2-40B4-BE49-F238E27FC236}">
                <a16:creationId xmlns:a16="http://schemas.microsoft.com/office/drawing/2014/main" id="{8F79B02C-58F8-480B-AF1B-E5154F49E6BA}"/>
              </a:ext>
            </a:extLst>
          </p:cNvPr>
          <p:cNvSpPr/>
          <p:nvPr/>
        </p:nvSpPr>
        <p:spPr>
          <a:xfrm>
            <a:off x="2582091" y="5249653"/>
            <a:ext cx="8023156" cy="646331"/>
          </a:xfrm>
          <a:prstGeom prst="rect">
            <a:avLst/>
          </a:prstGeom>
        </p:spPr>
        <p:txBody>
          <a:bodyPr wrap="square">
            <a:spAutoFit/>
          </a:bodyPr>
          <a:lstStyle/>
          <a:p>
            <a:pPr defTabSz="457200">
              <a:defRPr/>
            </a:pPr>
            <a:r>
              <a:rPr lang="zh-CN" altLang="en-US" dirty="0">
                <a:solidFill>
                  <a:srgbClr val="000000"/>
                </a:solidFill>
                <a:latin typeface="Helvetica Light"/>
                <a:sym typeface="Helvetica Light"/>
                <a:hlinkClick r:id="rId3"/>
              </a:rPr>
              <a:t>https://1989chenguo.github.io/Courses/CloudComputing2018Spring.html</a:t>
            </a:r>
            <a:endParaRPr lang="en-US" altLang="zh-CN" dirty="0">
              <a:solidFill>
                <a:srgbClr val="000000"/>
              </a:solidFill>
              <a:latin typeface="Helvetica Light"/>
              <a:sym typeface="Helvetica Light"/>
            </a:endParaRPr>
          </a:p>
          <a:p>
            <a:pPr defTabSz="457200">
              <a:defRPr/>
            </a:pPr>
            <a:endParaRPr lang="zh-CN" altLang="en-US" dirty="0">
              <a:solidFill>
                <a:srgbClr val="000000"/>
              </a:solidFill>
              <a:latin typeface="Helvetica Light"/>
              <a:sym typeface="Helvetica Light"/>
            </a:endParaRPr>
          </a:p>
        </p:txBody>
      </p:sp>
    </p:spTree>
    <p:extLst>
      <p:ext uri="{BB962C8B-B14F-4D97-AF65-F5344CB8AC3E}">
        <p14:creationId xmlns:p14="http://schemas.microsoft.com/office/powerpoint/2010/main" val="238430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F7DBA-5343-4AD3-901E-CCF1EEDAD3C0}"/>
              </a:ext>
            </a:extLst>
          </p:cNvPr>
          <p:cNvSpPr>
            <a:spLocks noGrp="1"/>
          </p:cNvSpPr>
          <p:nvPr>
            <p:ph type="title"/>
          </p:nvPr>
        </p:nvSpPr>
        <p:spPr/>
        <p:txBody>
          <a:bodyPr>
            <a:normAutofit fontScale="90000"/>
          </a:bodyPr>
          <a:lstStyle/>
          <a:p>
            <a:r>
              <a:rPr lang="en-US" altLang="zh-CN" dirty="0"/>
              <a:t>Can you name some examples of</a:t>
            </a:r>
            <a:br>
              <a:rPr lang="en-US" altLang="zh-CN" dirty="0"/>
            </a:br>
            <a:r>
              <a:rPr lang="en-US" altLang="zh-CN" dirty="0"/>
              <a:t>Distributed Systems? </a:t>
            </a:r>
            <a:endParaRPr lang="zh-CN" altLang="en-US" dirty="0"/>
          </a:p>
        </p:txBody>
      </p:sp>
      <p:sp>
        <p:nvSpPr>
          <p:cNvPr id="3" name="灯片编号占位符 2">
            <a:extLst>
              <a:ext uri="{FF2B5EF4-FFF2-40B4-BE49-F238E27FC236}">
                <a16:creationId xmlns:a16="http://schemas.microsoft.com/office/drawing/2014/main" id="{EC68092B-4C44-4420-92DA-B06FB03DE7B9}"/>
              </a:ext>
            </a:extLst>
          </p:cNvPr>
          <p:cNvSpPr>
            <a:spLocks noGrp="1"/>
          </p:cNvSpPr>
          <p:nvPr>
            <p:ph type="sldNum" sz="quarter" idx="12"/>
          </p:nvPr>
        </p:nvSpPr>
        <p:spPr/>
        <p:txBody>
          <a:bodyPr/>
          <a:lstStyle/>
          <a:p>
            <a:fld id="{F210D295-9B15-4757-888B-4FDF115DEA16}" type="slidenum">
              <a:rPr lang="zh-CN" altLang="en-US" smtClean="0"/>
              <a:t>10</a:t>
            </a:fld>
            <a:endParaRPr lang="zh-CN" altLang="en-US"/>
          </a:p>
        </p:txBody>
      </p:sp>
      <p:sp>
        <p:nvSpPr>
          <p:cNvPr id="4" name="内容占位符 3">
            <a:extLst>
              <a:ext uri="{FF2B5EF4-FFF2-40B4-BE49-F238E27FC236}">
                <a16:creationId xmlns:a16="http://schemas.microsoft.com/office/drawing/2014/main" id="{8B6E1FF4-FEB0-41CF-8CE3-7D2FC48F69F9}"/>
              </a:ext>
            </a:extLst>
          </p:cNvPr>
          <p:cNvSpPr>
            <a:spLocks noGrp="1"/>
          </p:cNvSpPr>
          <p:nvPr>
            <p:ph idx="1"/>
          </p:nvPr>
        </p:nvSpPr>
        <p:spPr/>
        <p:txBody>
          <a:bodyPr/>
          <a:lstStyle/>
          <a:p>
            <a:r>
              <a:rPr lang="en-US" altLang="zh-CN" dirty="0"/>
              <a:t>Client communicating with a server</a:t>
            </a:r>
          </a:p>
          <a:p>
            <a:r>
              <a:rPr lang="en-US" altLang="zh-CN" dirty="0" err="1"/>
              <a:t>BitTorrent</a:t>
            </a:r>
            <a:r>
              <a:rPr lang="en-US" altLang="zh-CN" dirty="0"/>
              <a:t> (peer to peer overlay)</a:t>
            </a:r>
          </a:p>
          <a:p>
            <a:r>
              <a:rPr lang="en-US" altLang="zh-CN" dirty="0"/>
              <a:t>The Internet</a:t>
            </a:r>
          </a:p>
          <a:p>
            <a:r>
              <a:rPr lang="en-US" altLang="zh-CN" dirty="0"/>
              <a:t>The Web (servers and clients)</a:t>
            </a:r>
          </a:p>
          <a:p>
            <a:r>
              <a:rPr lang="en-US" altLang="zh-CN" dirty="0"/>
              <a:t>Hadoop</a:t>
            </a:r>
          </a:p>
          <a:p>
            <a:r>
              <a:rPr lang="en-US" altLang="zh-CN" dirty="0"/>
              <a:t>Datacenters </a:t>
            </a:r>
            <a:br>
              <a:rPr lang="en-US" altLang="zh-CN" dirty="0"/>
            </a:br>
            <a:endParaRPr lang="zh-CN" altLang="en-US" dirty="0"/>
          </a:p>
        </p:txBody>
      </p:sp>
    </p:spTree>
    <p:extLst>
      <p:ext uri="{BB962C8B-B14F-4D97-AF65-F5344CB8AC3E}">
        <p14:creationId xmlns:p14="http://schemas.microsoft.com/office/powerpoint/2010/main" val="13417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15D21-5292-418C-AB7E-D0987AD3C5A8}"/>
              </a:ext>
            </a:extLst>
          </p:cNvPr>
          <p:cNvSpPr>
            <a:spLocks noGrp="1"/>
          </p:cNvSpPr>
          <p:nvPr>
            <p:ph type="title"/>
          </p:nvPr>
        </p:nvSpPr>
        <p:spPr/>
        <p:txBody>
          <a:bodyPr>
            <a:normAutofit/>
          </a:bodyPr>
          <a:lstStyle/>
          <a:p>
            <a:r>
              <a:rPr lang="en-US" altLang="zh-CN" b="1" dirty="0">
                <a:solidFill>
                  <a:srgbClr val="FF0000"/>
                </a:solidFill>
              </a:rPr>
              <a:t>NOT</a:t>
            </a:r>
            <a:r>
              <a:rPr lang="en-US" altLang="zh-CN" dirty="0"/>
              <a:t> Distributed Systems </a:t>
            </a:r>
            <a:endParaRPr lang="zh-CN" altLang="en-US" dirty="0"/>
          </a:p>
        </p:txBody>
      </p:sp>
      <p:sp>
        <p:nvSpPr>
          <p:cNvPr id="3" name="灯片编号占位符 2">
            <a:extLst>
              <a:ext uri="{FF2B5EF4-FFF2-40B4-BE49-F238E27FC236}">
                <a16:creationId xmlns:a16="http://schemas.microsoft.com/office/drawing/2014/main" id="{BEB53530-D4E6-428D-8659-66D916972895}"/>
              </a:ext>
            </a:extLst>
          </p:cNvPr>
          <p:cNvSpPr>
            <a:spLocks noGrp="1"/>
          </p:cNvSpPr>
          <p:nvPr>
            <p:ph type="sldNum" sz="quarter" idx="12"/>
          </p:nvPr>
        </p:nvSpPr>
        <p:spPr/>
        <p:txBody>
          <a:bodyPr/>
          <a:lstStyle/>
          <a:p>
            <a:fld id="{F210D295-9B15-4757-888B-4FDF115DEA16}" type="slidenum">
              <a:rPr lang="zh-CN" altLang="en-US" smtClean="0"/>
              <a:t>11</a:t>
            </a:fld>
            <a:endParaRPr lang="zh-CN" altLang="en-US"/>
          </a:p>
        </p:txBody>
      </p:sp>
      <p:sp>
        <p:nvSpPr>
          <p:cNvPr id="4" name="内容占位符 3">
            <a:extLst>
              <a:ext uri="{FF2B5EF4-FFF2-40B4-BE49-F238E27FC236}">
                <a16:creationId xmlns:a16="http://schemas.microsoft.com/office/drawing/2014/main" id="{BB9C42C9-DF7B-4C17-B1A2-4BD3E0D294FC}"/>
              </a:ext>
            </a:extLst>
          </p:cNvPr>
          <p:cNvSpPr>
            <a:spLocks noGrp="1"/>
          </p:cNvSpPr>
          <p:nvPr>
            <p:ph idx="1"/>
          </p:nvPr>
        </p:nvSpPr>
        <p:spPr/>
        <p:txBody>
          <a:bodyPr/>
          <a:lstStyle/>
          <a:p>
            <a:r>
              <a:rPr lang="en-US" altLang="zh-CN" dirty="0"/>
              <a:t>The following are NOT distributed systems</a:t>
            </a:r>
          </a:p>
          <a:p>
            <a:pPr lvl="1"/>
            <a:r>
              <a:rPr lang="en-US" altLang="zh-CN" dirty="0"/>
              <a:t>Humans Interacting with each other</a:t>
            </a:r>
          </a:p>
          <a:p>
            <a:pPr lvl="1"/>
            <a:r>
              <a:rPr lang="en-US" altLang="zh-CN" dirty="0"/>
              <a:t>A standalone machine not connected to the network, and with only</a:t>
            </a:r>
            <a:br>
              <a:rPr lang="en-US" altLang="zh-CN" dirty="0"/>
            </a:br>
            <a:r>
              <a:rPr lang="en-US" altLang="zh-CN" dirty="0"/>
              <a:t>one process running on it </a:t>
            </a:r>
            <a:br>
              <a:rPr lang="en-US" altLang="zh-CN" dirty="0"/>
            </a:br>
            <a:endParaRPr lang="zh-CN" altLang="en-US" dirty="0"/>
          </a:p>
        </p:txBody>
      </p:sp>
      <p:sp>
        <p:nvSpPr>
          <p:cNvPr id="5" name="矩形 4">
            <a:extLst>
              <a:ext uri="{FF2B5EF4-FFF2-40B4-BE49-F238E27FC236}">
                <a16:creationId xmlns:a16="http://schemas.microsoft.com/office/drawing/2014/main" id="{F4DD329F-3280-4796-8DE6-3BAD8124DFFD}"/>
              </a:ext>
            </a:extLst>
          </p:cNvPr>
          <p:cNvSpPr/>
          <p:nvPr/>
        </p:nvSpPr>
        <p:spPr>
          <a:xfrm>
            <a:off x="569707" y="3959303"/>
            <a:ext cx="10901978" cy="707886"/>
          </a:xfrm>
          <a:prstGeom prst="rect">
            <a:avLst/>
          </a:prstGeom>
          <a:solidFill>
            <a:schemeClr val="accent2">
              <a:lumMod val="60000"/>
              <a:lumOff val="40000"/>
            </a:schemeClr>
          </a:solidFill>
        </p:spPr>
        <p:txBody>
          <a:bodyPr wrap="square">
            <a:spAutoFit/>
          </a:bodyPr>
          <a:lstStyle/>
          <a:p>
            <a:pPr algn="ctr"/>
            <a:r>
              <a:rPr lang="en-US" altLang="zh-CN" sz="4000" b="1" dirty="0">
                <a:latin typeface="Arial" panose="020B0604020202020204" pitchFamily="34" charset="0"/>
                <a:cs typeface="Arial" panose="020B0604020202020204" pitchFamily="34" charset="0"/>
              </a:rPr>
              <a:t>Is there a Good Definition out there?</a:t>
            </a:r>
            <a:endParaRPr lang="zh-CN" alt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0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CD7DF-614A-4D23-8339-27D80422B334}"/>
              </a:ext>
            </a:extLst>
          </p:cNvPr>
          <p:cNvSpPr>
            <a:spLocks noGrp="1"/>
          </p:cNvSpPr>
          <p:nvPr>
            <p:ph type="title"/>
          </p:nvPr>
        </p:nvSpPr>
        <p:spPr/>
        <p:txBody>
          <a:bodyPr>
            <a:normAutofit fontScale="90000"/>
          </a:bodyPr>
          <a:lstStyle/>
          <a:p>
            <a:r>
              <a:rPr lang="en-US" altLang="zh-CN" dirty="0"/>
              <a:t>Definition from FOLDOC </a:t>
            </a:r>
            <a:br>
              <a:rPr lang="en-US" altLang="zh-CN" dirty="0"/>
            </a:br>
            <a:r>
              <a:rPr lang="en-US" altLang="zh-CN" dirty="0"/>
              <a:t>(Free Online Dictionary of Computing)</a:t>
            </a:r>
            <a:endParaRPr lang="zh-CN" altLang="en-US" dirty="0"/>
          </a:p>
        </p:txBody>
      </p:sp>
      <p:sp>
        <p:nvSpPr>
          <p:cNvPr id="3" name="灯片编号占位符 2">
            <a:extLst>
              <a:ext uri="{FF2B5EF4-FFF2-40B4-BE49-F238E27FC236}">
                <a16:creationId xmlns:a16="http://schemas.microsoft.com/office/drawing/2014/main" id="{FD95AE1A-E628-446C-B0F6-65E5A88BE58F}"/>
              </a:ext>
            </a:extLst>
          </p:cNvPr>
          <p:cNvSpPr>
            <a:spLocks noGrp="1"/>
          </p:cNvSpPr>
          <p:nvPr>
            <p:ph type="sldNum" sz="quarter" idx="12"/>
          </p:nvPr>
        </p:nvSpPr>
        <p:spPr/>
        <p:txBody>
          <a:bodyPr/>
          <a:lstStyle/>
          <a:p>
            <a:fld id="{F210D295-9B15-4757-888B-4FDF115DEA16}" type="slidenum">
              <a:rPr lang="zh-CN" altLang="en-US" smtClean="0"/>
              <a:t>12</a:t>
            </a:fld>
            <a:endParaRPr lang="zh-CN" altLang="en-US"/>
          </a:p>
        </p:txBody>
      </p:sp>
      <p:sp>
        <p:nvSpPr>
          <p:cNvPr id="4" name="内容占位符 3">
            <a:extLst>
              <a:ext uri="{FF2B5EF4-FFF2-40B4-BE49-F238E27FC236}">
                <a16:creationId xmlns:a16="http://schemas.microsoft.com/office/drawing/2014/main" id="{A171ED2A-A898-460C-9728-5C1F6062B07F}"/>
              </a:ext>
            </a:extLst>
          </p:cNvPr>
          <p:cNvSpPr>
            <a:spLocks noGrp="1"/>
          </p:cNvSpPr>
          <p:nvPr>
            <p:ph idx="1"/>
          </p:nvPr>
        </p:nvSpPr>
        <p:spPr>
          <a:xfrm>
            <a:off x="838200" y="1290862"/>
            <a:ext cx="10515600" cy="4910329"/>
          </a:xfrm>
        </p:spPr>
        <p:txBody>
          <a:bodyPr>
            <a:normAutofit/>
          </a:bodyPr>
          <a:lstStyle/>
          <a:p>
            <a:r>
              <a:rPr lang="en-US" altLang="zh-CN" dirty="0"/>
              <a:t>A collection of (probably heterogeneous) automata whose distribution is transparent to the user so that the system appears as one local machine.</a:t>
            </a:r>
          </a:p>
          <a:p>
            <a:r>
              <a:rPr lang="en-US" altLang="zh-CN" dirty="0"/>
              <a:t>This is in contrast to a network, where the user is aware that there are several machines, and their location, storage replication, load balancing and functionality is not transparent.</a:t>
            </a:r>
          </a:p>
          <a:p>
            <a:r>
              <a:rPr lang="en-US" altLang="zh-CN" dirty="0"/>
              <a:t>Distributed systems usually use some kind of client-server organization.</a:t>
            </a:r>
            <a:endParaRPr lang="zh-CN" altLang="en-US" dirty="0"/>
          </a:p>
        </p:txBody>
      </p:sp>
      <p:sp>
        <p:nvSpPr>
          <p:cNvPr id="5" name="矩形 4">
            <a:extLst>
              <a:ext uri="{FF2B5EF4-FFF2-40B4-BE49-F238E27FC236}">
                <a16:creationId xmlns:a16="http://schemas.microsoft.com/office/drawing/2014/main" id="{3235FA83-8DBF-4327-9DD0-52429578EF08}"/>
              </a:ext>
            </a:extLst>
          </p:cNvPr>
          <p:cNvSpPr/>
          <p:nvPr/>
        </p:nvSpPr>
        <p:spPr>
          <a:xfrm>
            <a:off x="846086" y="5096000"/>
            <a:ext cx="6096000" cy="646331"/>
          </a:xfrm>
          <a:prstGeom prst="rect">
            <a:avLst/>
          </a:prstGeom>
        </p:spPr>
        <p:txBody>
          <a:bodyPr>
            <a:spAutoFit/>
          </a:bodyPr>
          <a:lstStyle/>
          <a:p>
            <a:r>
              <a:rPr lang="en-US" altLang="zh-CN" dirty="0">
                <a:solidFill>
                  <a:srgbClr val="000000"/>
                </a:solidFill>
                <a:latin typeface="TimesNewRomanPSMT"/>
              </a:rPr>
              <a:t>(Definition last updated in 1994)</a:t>
            </a:r>
            <a:r>
              <a:rPr lang="en-US" altLang="zh-CN" dirty="0"/>
              <a:t> </a:t>
            </a:r>
            <a:br>
              <a:rPr lang="en-US" altLang="zh-CN" dirty="0"/>
            </a:br>
            <a:endParaRPr lang="zh-CN" altLang="en-US" dirty="0"/>
          </a:p>
        </p:txBody>
      </p:sp>
    </p:spTree>
    <p:extLst>
      <p:ext uri="{BB962C8B-B14F-4D97-AF65-F5344CB8AC3E}">
        <p14:creationId xmlns:p14="http://schemas.microsoft.com/office/powerpoint/2010/main" val="76023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083C-511B-4FD6-9226-0B2319EB832F}"/>
              </a:ext>
            </a:extLst>
          </p:cNvPr>
          <p:cNvSpPr>
            <a:spLocks noGrp="1"/>
          </p:cNvSpPr>
          <p:nvPr>
            <p:ph type="title"/>
          </p:nvPr>
        </p:nvSpPr>
        <p:spPr/>
        <p:txBody>
          <a:bodyPr>
            <a:normAutofit fontScale="90000"/>
          </a:bodyPr>
          <a:lstStyle/>
          <a:p>
            <a:r>
              <a:rPr lang="en-US" altLang="zh-CN" dirty="0"/>
              <a:t>The FOLDOC Definition for Distributed</a:t>
            </a:r>
            <a:br>
              <a:rPr lang="en-US" altLang="zh-CN" dirty="0"/>
            </a:br>
            <a:r>
              <a:rPr lang="en-US" altLang="zh-CN" dirty="0"/>
              <a:t>System is </a:t>
            </a:r>
            <a:r>
              <a:rPr lang="en-US" altLang="zh-CN" b="1" dirty="0">
                <a:solidFill>
                  <a:srgbClr val="FF0000"/>
                </a:solidFill>
              </a:rPr>
              <a:t>Incorrect</a:t>
            </a:r>
            <a:r>
              <a:rPr lang="en-US" altLang="zh-CN" dirty="0"/>
              <a:t> </a:t>
            </a:r>
            <a:endParaRPr lang="zh-CN" altLang="en-US" dirty="0"/>
          </a:p>
        </p:txBody>
      </p:sp>
      <p:sp>
        <p:nvSpPr>
          <p:cNvPr id="3" name="灯片编号占位符 2">
            <a:extLst>
              <a:ext uri="{FF2B5EF4-FFF2-40B4-BE49-F238E27FC236}">
                <a16:creationId xmlns:a16="http://schemas.microsoft.com/office/drawing/2014/main" id="{1381D93F-655B-4CBE-8A49-068B29C1F810}"/>
              </a:ext>
            </a:extLst>
          </p:cNvPr>
          <p:cNvSpPr>
            <a:spLocks noGrp="1"/>
          </p:cNvSpPr>
          <p:nvPr>
            <p:ph type="sldNum" sz="quarter" idx="12"/>
          </p:nvPr>
        </p:nvSpPr>
        <p:spPr/>
        <p:txBody>
          <a:bodyPr/>
          <a:lstStyle/>
          <a:p>
            <a:fld id="{F210D295-9B15-4757-888B-4FDF115DEA16}" type="slidenum">
              <a:rPr lang="zh-CN" altLang="en-US" smtClean="0"/>
              <a:t>13</a:t>
            </a:fld>
            <a:endParaRPr lang="zh-CN" altLang="en-US"/>
          </a:p>
        </p:txBody>
      </p:sp>
      <p:sp>
        <p:nvSpPr>
          <p:cNvPr id="4" name="内容占位符 3">
            <a:extLst>
              <a:ext uri="{FF2B5EF4-FFF2-40B4-BE49-F238E27FC236}">
                <a16:creationId xmlns:a16="http://schemas.microsoft.com/office/drawing/2014/main" id="{15047DBE-5745-474C-8D3A-CC89BA8F9604}"/>
              </a:ext>
            </a:extLst>
          </p:cNvPr>
          <p:cNvSpPr>
            <a:spLocks noGrp="1"/>
          </p:cNvSpPr>
          <p:nvPr>
            <p:ph idx="1"/>
          </p:nvPr>
        </p:nvSpPr>
        <p:spPr/>
        <p:txBody>
          <a:bodyPr>
            <a:normAutofit/>
          </a:bodyPr>
          <a:lstStyle/>
          <a:p>
            <a:r>
              <a:rPr lang="en-US" altLang="zh-CN" dirty="0"/>
              <a:t>A collection of (probably heterogeneous) automata whose distribution is transparent to the user so that the system appears as one local machine.</a:t>
            </a:r>
          </a:p>
          <a:p>
            <a:r>
              <a:rPr lang="en-US" altLang="zh-CN" dirty="0"/>
              <a:t>This is in contrast to a network, where the user is aware that there are several machines, and their location, storage replication, load balancing and functionality is not transparent.</a:t>
            </a:r>
          </a:p>
          <a:p>
            <a:r>
              <a:rPr lang="en-US" altLang="zh-CN" dirty="0"/>
              <a:t>Distributed systems usually use some kind of client-server organization.</a:t>
            </a:r>
            <a:br>
              <a:rPr lang="en-US" altLang="zh-CN" dirty="0"/>
            </a:br>
            <a:endParaRPr lang="zh-CN" altLang="en-US" i="1" dirty="0">
              <a:latin typeface="Corbel" panose="020B0503020204020204" pitchFamily="34" charset="0"/>
            </a:endParaRPr>
          </a:p>
        </p:txBody>
      </p:sp>
      <p:sp>
        <p:nvSpPr>
          <p:cNvPr id="5" name="矩形 4">
            <a:extLst>
              <a:ext uri="{FF2B5EF4-FFF2-40B4-BE49-F238E27FC236}">
                <a16:creationId xmlns:a16="http://schemas.microsoft.com/office/drawing/2014/main" id="{FBE22ABE-9A27-42BC-9673-4479887C5490}"/>
              </a:ext>
            </a:extLst>
          </p:cNvPr>
          <p:cNvSpPr/>
          <p:nvPr/>
        </p:nvSpPr>
        <p:spPr>
          <a:xfrm>
            <a:off x="846086" y="5096000"/>
            <a:ext cx="6096000" cy="646331"/>
          </a:xfrm>
          <a:prstGeom prst="rect">
            <a:avLst/>
          </a:prstGeom>
        </p:spPr>
        <p:txBody>
          <a:bodyPr>
            <a:spAutoFit/>
          </a:bodyPr>
          <a:lstStyle/>
          <a:p>
            <a:r>
              <a:rPr lang="en-US" altLang="zh-CN" dirty="0">
                <a:solidFill>
                  <a:srgbClr val="000000"/>
                </a:solidFill>
                <a:latin typeface="TimesNewRomanPSMT"/>
              </a:rPr>
              <a:t>(Definition last updated in 1994)</a:t>
            </a:r>
            <a:r>
              <a:rPr lang="en-US" altLang="zh-CN" dirty="0"/>
              <a:t> </a:t>
            </a:r>
            <a:br>
              <a:rPr lang="en-US" altLang="zh-CN" dirty="0"/>
            </a:br>
            <a:endParaRPr lang="zh-CN" altLang="en-US" dirty="0"/>
          </a:p>
        </p:txBody>
      </p:sp>
    </p:spTree>
    <p:extLst>
      <p:ext uri="{BB962C8B-B14F-4D97-AF65-F5344CB8AC3E}">
        <p14:creationId xmlns:p14="http://schemas.microsoft.com/office/powerpoint/2010/main" val="372381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083C-511B-4FD6-9226-0B2319EB832F}"/>
              </a:ext>
            </a:extLst>
          </p:cNvPr>
          <p:cNvSpPr>
            <a:spLocks noGrp="1"/>
          </p:cNvSpPr>
          <p:nvPr>
            <p:ph type="title"/>
          </p:nvPr>
        </p:nvSpPr>
        <p:spPr/>
        <p:txBody>
          <a:bodyPr>
            <a:normAutofit fontScale="90000"/>
          </a:bodyPr>
          <a:lstStyle/>
          <a:p>
            <a:r>
              <a:rPr lang="en-US" altLang="zh-CN" dirty="0"/>
              <a:t>The FOLDOC Definition for Distributed</a:t>
            </a:r>
            <a:br>
              <a:rPr lang="en-US" altLang="zh-CN" dirty="0"/>
            </a:br>
            <a:r>
              <a:rPr lang="en-US" altLang="zh-CN" dirty="0"/>
              <a:t>System is </a:t>
            </a:r>
            <a:r>
              <a:rPr lang="en-US" altLang="zh-CN" b="1" dirty="0">
                <a:solidFill>
                  <a:srgbClr val="FF0000"/>
                </a:solidFill>
              </a:rPr>
              <a:t>Incorrect</a:t>
            </a:r>
            <a:r>
              <a:rPr lang="en-US" altLang="zh-CN" dirty="0"/>
              <a:t> </a:t>
            </a:r>
            <a:endParaRPr lang="zh-CN" altLang="en-US" dirty="0"/>
          </a:p>
        </p:txBody>
      </p:sp>
      <p:sp>
        <p:nvSpPr>
          <p:cNvPr id="3" name="灯片编号占位符 2">
            <a:extLst>
              <a:ext uri="{FF2B5EF4-FFF2-40B4-BE49-F238E27FC236}">
                <a16:creationId xmlns:a16="http://schemas.microsoft.com/office/drawing/2014/main" id="{1381D93F-655B-4CBE-8A49-068B29C1F810}"/>
              </a:ext>
            </a:extLst>
          </p:cNvPr>
          <p:cNvSpPr>
            <a:spLocks noGrp="1"/>
          </p:cNvSpPr>
          <p:nvPr>
            <p:ph type="sldNum" sz="quarter" idx="12"/>
          </p:nvPr>
        </p:nvSpPr>
        <p:spPr/>
        <p:txBody>
          <a:bodyPr/>
          <a:lstStyle/>
          <a:p>
            <a:fld id="{F210D295-9B15-4757-888B-4FDF115DEA16}" type="slidenum">
              <a:rPr lang="zh-CN" altLang="en-US" smtClean="0"/>
              <a:t>14</a:t>
            </a:fld>
            <a:endParaRPr lang="zh-CN" altLang="en-US"/>
          </a:p>
        </p:txBody>
      </p:sp>
      <p:sp>
        <p:nvSpPr>
          <p:cNvPr id="4" name="内容占位符 3">
            <a:extLst>
              <a:ext uri="{FF2B5EF4-FFF2-40B4-BE49-F238E27FC236}">
                <a16:creationId xmlns:a16="http://schemas.microsoft.com/office/drawing/2014/main" id="{15047DBE-5745-474C-8D3A-CC89BA8F9604}"/>
              </a:ext>
            </a:extLst>
          </p:cNvPr>
          <p:cNvSpPr>
            <a:spLocks noGrp="1"/>
          </p:cNvSpPr>
          <p:nvPr>
            <p:ph idx="1"/>
          </p:nvPr>
        </p:nvSpPr>
        <p:spPr/>
        <p:txBody>
          <a:bodyPr>
            <a:normAutofit fontScale="92500" lnSpcReduction="10000"/>
          </a:bodyPr>
          <a:lstStyle/>
          <a:p>
            <a:r>
              <a:rPr lang="en-US" altLang="zh-CN" dirty="0"/>
              <a:t>A collection of (probably heterogeneous) automata whose distribution is transparent to the user so that the system </a:t>
            </a:r>
            <a:r>
              <a:rPr lang="en-US" altLang="zh-CN" dirty="0">
                <a:solidFill>
                  <a:srgbClr val="FF0000"/>
                </a:solidFill>
              </a:rPr>
              <a:t>appears as one local machine</a:t>
            </a:r>
            <a:r>
              <a:rPr lang="en-US" altLang="zh-CN" dirty="0"/>
              <a:t>.</a:t>
            </a:r>
          </a:p>
          <a:p>
            <a:r>
              <a:rPr lang="en-US" altLang="zh-CN" dirty="0"/>
              <a:t>This is in contrast to a network, where the user is aware that there are several machines, and their location, storage replication, load balancing and functionality is not transparent.</a:t>
            </a:r>
          </a:p>
          <a:p>
            <a:r>
              <a:rPr lang="en-US" altLang="zh-CN" dirty="0"/>
              <a:t>Distributed systems usually use some kind of </a:t>
            </a:r>
            <a:r>
              <a:rPr lang="en-US" altLang="zh-CN" dirty="0">
                <a:solidFill>
                  <a:srgbClr val="FF0000"/>
                </a:solidFill>
              </a:rPr>
              <a:t>client-server organization</a:t>
            </a:r>
            <a:r>
              <a:rPr lang="en-US" altLang="zh-CN" dirty="0"/>
              <a:t>.</a:t>
            </a:r>
            <a:endParaRPr lang="zh-CN" altLang="en-US" dirty="0"/>
          </a:p>
          <a:p>
            <a:r>
              <a:rPr lang="en-US" altLang="zh-CN" i="1" dirty="0">
                <a:latin typeface="Corbel" panose="020B0503020204020204" pitchFamily="34" charset="0"/>
              </a:rPr>
              <a:t>However, it’s never the case that all sites on the Web are all up or all down, e.g., site A may be up while B down; later B is up while A is down. Yet, the Web is a distributed system!</a:t>
            </a:r>
          </a:p>
          <a:p>
            <a:r>
              <a:rPr lang="en-US" altLang="zh-CN" i="1" dirty="0">
                <a:latin typeface="Corbel" panose="020B0503020204020204" pitchFamily="34" charset="0"/>
              </a:rPr>
              <a:t>Peer to peer systems like </a:t>
            </a:r>
            <a:r>
              <a:rPr lang="en-US" altLang="zh-CN" i="1" dirty="0" err="1">
                <a:latin typeface="Corbel" panose="020B0503020204020204" pitchFamily="34" charset="0"/>
              </a:rPr>
              <a:t>BitTorrent</a:t>
            </a:r>
            <a:r>
              <a:rPr lang="en-US" altLang="zh-CN" i="1" dirty="0">
                <a:latin typeface="Corbel" panose="020B0503020204020204" pitchFamily="34" charset="0"/>
              </a:rPr>
              <a:t> rely largely on only clients, no</a:t>
            </a:r>
            <a:br>
              <a:rPr lang="en-US" altLang="zh-CN" i="1" dirty="0">
                <a:latin typeface="Corbel" panose="020B0503020204020204" pitchFamily="34" charset="0"/>
              </a:rPr>
            </a:br>
            <a:r>
              <a:rPr lang="en-US" altLang="zh-CN" i="1" dirty="0">
                <a:latin typeface="Corbel" panose="020B0503020204020204" pitchFamily="34" charset="0"/>
              </a:rPr>
              <a:t>servers. </a:t>
            </a:r>
            <a:endParaRPr lang="zh-CN" altLang="en-US" i="1" dirty="0">
              <a:latin typeface="Corbel" panose="020B0503020204020204" pitchFamily="34" charset="0"/>
            </a:endParaRPr>
          </a:p>
        </p:txBody>
      </p:sp>
      <p:cxnSp>
        <p:nvCxnSpPr>
          <p:cNvPr id="6" name="直接箭头连接符 5">
            <a:extLst>
              <a:ext uri="{FF2B5EF4-FFF2-40B4-BE49-F238E27FC236}">
                <a16:creationId xmlns:a16="http://schemas.microsoft.com/office/drawing/2014/main" id="{53AC01EA-7C77-4DFE-B67D-E34DBB7BC723}"/>
              </a:ext>
            </a:extLst>
          </p:cNvPr>
          <p:cNvCxnSpPr>
            <a:cxnSpLocks/>
          </p:cNvCxnSpPr>
          <p:nvPr/>
        </p:nvCxnSpPr>
        <p:spPr>
          <a:xfrm flipH="1">
            <a:off x="1204858" y="1979407"/>
            <a:ext cx="8380206" cy="235592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11A4DD0-9C4F-40B6-95BD-0FC6840E70EA}"/>
              </a:ext>
            </a:extLst>
          </p:cNvPr>
          <p:cNvCxnSpPr>
            <a:cxnSpLocks/>
          </p:cNvCxnSpPr>
          <p:nvPr/>
        </p:nvCxnSpPr>
        <p:spPr>
          <a:xfrm flipH="1">
            <a:off x="1204857" y="3746026"/>
            <a:ext cx="7691717" cy="1622190"/>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5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45E37-A694-49D3-9B37-DEBCA8697B08}"/>
              </a:ext>
            </a:extLst>
          </p:cNvPr>
          <p:cNvSpPr>
            <a:spLocks noGrp="1"/>
          </p:cNvSpPr>
          <p:nvPr>
            <p:ph type="title"/>
          </p:nvPr>
        </p:nvSpPr>
        <p:spPr/>
        <p:txBody>
          <a:bodyPr>
            <a:normAutofit/>
          </a:bodyPr>
          <a:lstStyle/>
          <a:p>
            <a:r>
              <a:rPr lang="en-US" altLang="zh-CN" dirty="0"/>
              <a:t>Definitions from Textbooks </a:t>
            </a:r>
            <a:endParaRPr lang="zh-CN" altLang="en-US" dirty="0"/>
          </a:p>
        </p:txBody>
      </p:sp>
      <p:sp>
        <p:nvSpPr>
          <p:cNvPr id="3" name="灯片编号占位符 2">
            <a:extLst>
              <a:ext uri="{FF2B5EF4-FFF2-40B4-BE49-F238E27FC236}">
                <a16:creationId xmlns:a16="http://schemas.microsoft.com/office/drawing/2014/main" id="{D80F1F96-F776-44DE-905F-F60978AB383D}"/>
              </a:ext>
            </a:extLst>
          </p:cNvPr>
          <p:cNvSpPr>
            <a:spLocks noGrp="1"/>
          </p:cNvSpPr>
          <p:nvPr>
            <p:ph type="sldNum" sz="quarter" idx="12"/>
          </p:nvPr>
        </p:nvSpPr>
        <p:spPr/>
        <p:txBody>
          <a:bodyPr/>
          <a:lstStyle/>
          <a:p>
            <a:fld id="{F210D295-9B15-4757-888B-4FDF115DEA16}" type="slidenum">
              <a:rPr lang="zh-CN" altLang="en-US" smtClean="0"/>
              <a:t>15</a:t>
            </a:fld>
            <a:endParaRPr lang="zh-CN" altLang="en-US"/>
          </a:p>
        </p:txBody>
      </p:sp>
      <p:sp>
        <p:nvSpPr>
          <p:cNvPr id="4" name="内容占位符 3">
            <a:extLst>
              <a:ext uri="{FF2B5EF4-FFF2-40B4-BE49-F238E27FC236}">
                <a16:creationId xmlns:a16="http://schemas.microsoft.com/office/drawing/2014/main" id="{4C75356F-03E5-464A-8BE5-C2433EAF1173}"/>
              </a:ext>
            </a:extLst>
          </p:cNvPr>
          <p:cNvSpPr>
            <a:spLocks noGrp="1"/>
          </p:cNvSpPr>
          <p:nvPr>
            <p:ph idx="1"/>
          </p:nvPr>
        </p:nvSpPr>
        <p:spPr/>
        <p:txBody>
          <a:bodyPr>
            <a:normAutofit/>
          </a:bodyPr>
          <a:lstStyle/>
          <a:p>
            <a:r>
              <a:rPr lang="en-US" altLang="zh-CN" dirty="0"/>
              <a:t>A distributed system is a collection of independent computers that appear to the users of the system as a single computer.</a:t>
            </a:r>
          </a:p>
          <a:p>
            <a:pPr lvl="1"/>
            <a:r>
              <a:rPr lang="en-US" altLang="zh-CN" dirty="0"/>
              <a:t>[Andrew Tanenbaum] </a:t>
            </a:r>
          </a:p>
          <a:p>
            <a:r>
              <a:rPr lang="en-US" altLang="zh-CN" dirty="0"/>
              <a:t>A distributed system is several computers doing something together. Thus, a distributed system has three primary characteristics: multiple computers, interconnections, and shared state. </a:t>
            </a:r>
          </a:p>
          <a:p>
            <a:pPr lvl="1"/>
            <a:r>
              <a:rPr lang="en-US" altLang="zh-CN" dirty="0"/>
              <a:t>[Michael Schroeder] </a:t>
            </a:r>
            <a:endParaRPr lang="zh-CN" altLang="en-US" dirty="0"/>
          </a:p>
        </p:txBody>
      </p:sp>
    </p:spTree>
    <p:extLst>
      <p:ext uri="{BB962C8B-B14F-4D97-AF65-F5344CB8AC3E}">
        <p14:creationId xmlns:p14="http://schemas.microsoft.com/office/powerpoint/2010/main" val="17949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F95C9-96BA-4A39-A9E7-1D6F776441F9}"/>
              </a:ext>
            </a:extLst>
          </p:cNvPr>
          <p:cNvSpPr>
            <a:spLocks noGrp="1"/>
          </p:cNvSpPr>
          <p:nvPr>
            <p:ph type="title"/>
          </p:nvPr>
        </p:nvSpPr>
        <p:spPr/>
        <p:txBody>
          <a:bodyPr>
            <a:normAutofit/>
          </a:bodyPr>
          <a:lstStyle/>
          <a:p>
            <a:r>
              <a:rPr lang="en-US" altLang="zh-CN" dirty="0"/>
              <a:t>Definitions Look Unsatisfactory to Us </a:t>
            </a:r>
            <a:endParaRPr lang="zh-CN" altLang="en-US" dirty="0"/>
          </a:p>
        </p:txBody>
      </p:sp>
      <p:sp>
        <p:nvSpPr>
          <p:cNvPr id="3" name="灯片编号占位符 2">
            <a:extLst>
              <a:ext uri="{FF2B5EF4-FFF2-40B4-BE49-F238E27FC236}">
                <a16:creationId xmlns:a16="http://schemas.microsoft.com/office/drawing/2014/main" id="{7ABA8DB8-53DB-4A9A-A618-E616D001AE26}"/>
              </a:ext>
            </a:extLst>
          </p:cNvPr>
          <p:cNvSpPr>
            <a:spLocks noGrp="1"/>
          </p:cNvSpPr>
          <p:nvPr>
            <p:ph type="sldNum" sz="quarter" idx="12"/>
          </p:nvPr>
        </p:nvSpPr>
        <p:spPr/>
        <p:txBody>
          <a:bodyPr/>
          <a:lstStyle/>
          <a:p>
            <a:fld id="{F210D295-9B15-4757-888B-4FDF115DEA16}" type="slidenum">
              <a:rPr lang="zh-CN" altLang="en-US" smtClean="0"/>
              <a:t>16</a:t>
            </a:fld>
            <a:endParaRPr lang="zh-CN" altLang="en-US"/>
          </a:p>
        </p:txBody>
      </p:sp>
      <p:sp>
        <p:nvSpPr>
          <p:cNvPr id="4" name="内容占位符 3">
            <a:extLst>
              <a:ext uri="{FF2B5EF4-FFF2-40B4-BE49-F238E27FC236}">
                <a16:creationId xmlns:a16="http://schemas.microsoft.com/office/drawing/2014/main" id="{20F0473B-E526-4D19-A4B4-BEFB692C0661}"/>
              </a:ext>
            </a:extLst>
          </p:cNvPr>
          <p:cNvSpPr>
            <a:spLocks noGrp="1"/>
          </p:cNvSpPr>
          <p:nvPr>
            <p:ph idx="1"/>
          </p:nvPr>
        </p:nvSpPr>
        <p:spPr/>
        <p:txBody>
          <a:bodyPr/>
          <a:lstStyle/>
          <a:p>
            <a:r>
              <a:rPr lang="en-US" altLang="zh-CN" dirty="0"/>
              <a:t>Why are these definitions short?</a:t>
            </a:r>
          </a:p>
          <a:p>
            <a:r>
              <a:rPr lang="en-US" altLang="zh-CN" dirty="0"/>
              <a:t>Why do these definitions look inadequate to us?</a:t>
            </a:r>
          </a:p>
          <a:p>
            <a:r>
              <a:rPr lang="en-US" altLang="zh-CN" dirty="0"/>
              <a:t>Because we are interested in the insides of a distributed system</a:t>
            </a:r>
          </a:p>
          <a:p>
            <a:pPr lvl="1"/>
            <a:r>
              <a:rPr lang="en-US" altLang="zh-CN" dirty="0"/>
              <a:t>algorithms</a:t>
            </a:r>
          </a:p>
          <a:p>
            <a:pPr lvl="1"/>
            <a:r>
              <a:rPr lang="en-US" altLang="zh-CN" dirty="0"/>
              <a:t>design and implementation</a:t>
            </a:r>
          </a:p>
          <a:p>
            <a:pPr lvl="1"/>
            <a:r>
              <a:rPr lang="en-US" altLang="zh-CN" dirty="0"/>
              <a:t>maintenance</a:t>
            </a:r>
          </a:p>
          <a:p>
            <a:pPr lvl="1"/>
            <a:r>
              <a:rPr lang="en-US" altLang="zh-CN" dirty="0"/>
              <a:t>study </a:t>
            </a:r>
            <a:br>
              <a:rPr lang="en-US" altLang="zh-CN" dirty="0"/>
            </a:br>
            <a:endParaRPr lang="zh-CN" altLang="en-US" dirty="0"/>
          </a:p>
        </p:txBody>
      </p:sp>
    </p:spTree>
    <p:extLst>
      <p:ext uri="{BB962C8B-B14F-4D97-AF65-F5344CB8AC3E}">
        <p14:creationId xmlns:p14="http://schemas.microsoft.com/office/powerpoint/2010/main" val="913318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7934F-FD12-4FA8-99BD-3521DC184750}"/>
              </a:ext>
            </a:extLst>
          </p:cNvPr>
          <p:cNvSpPr>
            <a:spLocks noGrp="1"/>
          </p:cNvSpPr>
          <p:nvPr>
            <p:ph type="title"/>
          </p:nvPr>
        </p:nvSpPr>
        <p:spPr/>
        <p:txBody>
          <a:bodyPr>
            <a:normAutofit/>
          </a:bodyPr>
          <a:lstStyle/>
          <a:p>
            <a:r>
              <a:rPr lang="en-US" altLang="zh-CN" dirty="0"/>
              <a:t>Easy to Know when you See it </a:t>
            </a:r>
            <a:endParaRPr lang="zh-CN" altLang="en-US" dirty="0"/>
          </a:p>
        </p:txBody>
      </p:sp>
      <p:sp>
        <p:nvSpPr>
          <p:cNvPr id="3" name="灯片编号占位符 2">
            <a:extLst>
              <a:ext uri="{FF2B5EF4-FFF2-40B4-BE49-F238E27FC236}">
                <a16:creationId xmlns:a16="http://schemas.microsoft.com/office/drawing/2014/main" id="{FD36697E-A132-4598-902E-8267A7DEB9BE}"/>
              </a:ext>
            </a:extLst>
          </p:cNvPr>
          <p:cNvSpPr>
            <a:spLocks noGrp="1"/>
          </p:cNvSpPr>
          <p:nvPr>
            <p:ph type="sldNum" sz="quarter" idx="12"/>
          </p:nvPr>
        </p:nvSpPr>
        <p:spPr/>
        <p:txBody>
          <a:bodyPr/>
          <a:lstStyle/>
          <a:p>
            <a:fld id="{F210D295-9B15-4757-888B-4FDF115DEA16}" type="slidenum">
              <a:rPr lang="zh-CN" altLang="en-US" smtClean="0"/>
              <a:t>17</a:t>
            </a:fld>
            <a:endParaRPr lang="zh-CN" altLang="en-US"/>
          </a:p>
        </p:txBody>
      </p:sp>
      <p:sp>
        <p:nvSpPr>
          <p:cNvPr id="4" name="内容占位符 3">
            <a:extLst>
              <a:ext uri="{FF2B5EF4-FFF2-40B4-BE49-F238E27FC236}">
                <a16:creationId xmlns:a16="http://schemas.microsoft.com/office/drawing/2014/main" id="{FEA7B390-4644-4972-BD00-7615A4E31024}"/>
              </a:ext>
            </a:extLst>
          </p:cNvPr>
          <p:cNvSpPr>
            <a:spLocks noGrp="1"/>
          </p:cNvSpPr>
          <p:nvPr>
            <p:ph idx="1"/>
          </p:nvPr>
        </p:nvSpPr>
        <p:spPr/>
        <p:txBody>
          <a:bodyPr/>
          <a:lstStyle/>
          <a:p>
            <a:r>
              <a:rPr lang="en-US" altLang="zh-CN" dirty="0"/>
              <a:t>The following are NOT distributed systems</a:t>
            </a:r>
          </a:p>
          <a:p>
            <a:pPr lvl="1"/>
            <a:r>
              <a:rPr lang="en-US" altLang="zh-CN" dirty="0"/>
              <a:t>Humans Interacting with each other</a:t>
            </a:r>
          </a:p>
          <a:p>
            <a:pPr lvl="1"/>
            <a:r>
              <a:rPr lang="en-US" altLang="zh-CN" dirty="0"/>
              <a:t>A standalone machine not connected to the network, and with only one process running on it </a:t>
            </a:r>
            <a:br>
              <a:rPr lang="en-US" altLang="zh-CN" dirty="0"/>
            </a:br>
            <a:r>
              <a:rPr lang="en-US" altLang="zh-CN" dirty="0"/>
              <a:t> </a:t>
            </a:r>
            <a:br>
              <a:rPr lang="en-US" altLang="zh-CN" dirty="0"/>
            </a:br>
            <a:endParaRPr lang="zh-CN" altLang="en-US" dirty="0"/>
          </a:p>
        </p:txBody>
      </p:sp>
    </p:spTree>
    <p:extLst>
      <p:ext uri="{BB962C8B-B14F-4D97-AF65-F5344CB8AC3E}">
        <p14:creationId xmlns:p14="http://schemas.microsoft.com/office/powerpoint/2010/main" val="173247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91931-B96D-400B-B588-6C767BCB02DB}"/>
              </a:ext>
            </a:extLst>
          </p:cNvPr>
          <p:cNvSpPr>
            <a:spLocks noGrp="1"/>
          </p:cNvSpPr>
          <p:nvPr>
            <p:ph type="title"/>
          </p:nvPr>
        </p:nvSpPr>
        <p:spPr/>
        <p:txBody>
          <a:bodyPr>
            <a:normAutofit/>
          </a:bodyPr>
          <a:lstStyle/>
          <a:p>
            <a:r>
              <a:rPr lang="en-US" altLang="zh-CN" dirty="0"/>
              <a:t>Easy to Know when you See it </a:t>
            </a:r>
            <a:endParaRPr lang="zh-CN" altLang="en-US" dirty="0"/>
          </a:p>
        </p:txBody>
      </p:sp>
      <p:sp>
        <p:nvSpPr>
          <p:cNvPr id="3" name="灯片编号占位符 2">
            <a:extLst>
              <a:ext uri="{FF2B5EF4-FFF2-40B4-BE49-F238E27FC236}">
                <a16:creationId xmlns:a16="http://schemas.microsoft.com/office/drawing/2014/main" id="{A577815A-E4D7-4B37-9A2B-F73B9D3083AE}"/>
              </a:ext>
            </a:extLst>
          </p:cNvPr>
          <p:cNvSpPr>
            <a:spLocks noGrp="1"/>
          </p:cNvSpPr>
          <p:nvPr>
            <p:ph type="sldNum" sz="quarter" idx="12"/>
          </p:nvPr>
        </p:nvSpPr>
        <p:spPr/>
        <p:txBody>
          <a:bodyPr/>
          <a:lstStyle/>
          <a:p>
            <a:fld id="{F210D295-9B15-4757-888B-4FDF115DEA16}" type="slidenum">
              <a:rPr lang="zh-CN" altLang="en-US" smtClean="0"/>
              <a:t>18</a:t>
            </a:fld>
            <a:endParaRPr lang="zh-CN" altLang="en-US"/>
          </a:p>
        </p:txBody>
      </p:sp>
      <p:sp>
        <p:nvSpPr>
          <p:cNvPr id="4" name="内容占位符 3">
            <a:extLst>
              <a:ext uri="{FF2B5EF4-FFF2-40B4-BE49-F238E27FC236}">
                <a16:creationId xmlns:a16="http://schemas.microsoft.com/office/drawing/2014/main" id="{3013E4C2-1E8C-4B23-87EA-52C1DA5B8D2B}"/>
              </a:ext>
            </a:extLst>
          </p:cNvPr>
          <p:cNvSpPr>
            <a:spLocks noGrp="1"/>
          </p:cNvSpPr>
          <p:nvPr>
            <p:ph idx="1"/>
          </p:nvPr>
        </p:nvSpPr>
        <p:spPr/>
        <p:txBody>
          <a:bodyPr/>
          <a:lstStyle/>
          <a:p>
            <a:r>
              <a:rPr lang="en-US" altLang="zh-CN" dirty="0"/>
              <a:t>I shall not today attempt further to define the kinds of material I understand to be embraced within that shorthand description; and perhaps I could never succeed in intelligibly doing so. </a:t>
            </a:r>
            <a:r>
              <a:rPr lang="en-US" altLang="zh-CN" b="1" dirty="0">
                <a:solidFill>
                  <a:srgbClr val="FF0000"/>
                </a:solidFill>
              </a:rPr>
              <a:t>But I know it when I see it</a:t>
            </a:r>
            <a:r>
              <a:rPr lang="en-US" altLang="zh-CN" dirty="0"/>
              <a:t>… </a:t>
            </a:r>
          </a:p>
          <a:p>
            <a:pPr lvl="1"/>
            <a:r>
              <a:rPr lang="en-US" altLang="zh-CN" dirty="0"/>
              <a:t>[Potter Stewart, Associate Justice, US Supreme Court (talking about his interpretation of a technical term laid down in the law, case </a:t>
            </a:r>
            <a:r>
              <a:rPr lang="en-US" altLang="zh-CN" dirty="0" err="1"/>
              <a:t>Jacobellis</a:t>
            </a:r>
            <a:r>
              <a:rPr lang="en-US" altLang="zh-CN" dirty="0"/>
              <a:t> versus Ohio 1964) ] </a:t>
            </a:r>
            <a:endParaRPr lang="zh-CN" altLang="en-US" dirty="0"/>
          </a:p>
        </p:txBody>
      </p:sp>
    </p:spTree>
    <p:extLst>
      <p:ext uri="{BB962C8B-B14F-4D97-AF65-F5344CB8AC3E}">
        <p14:creationId xmlns:p14="http://schemas.microsoft.com/office/powerpoint/2010/main" val="186834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F159E-7249-4A70-96D2-9BBC5F537A17}"/>
              </a:ext>
            </a:extLst>
          </p:cNvPr>
          <p:cNvSpPr>
            <a:spLocks noGrp="1"/>
          </p:cNvSpPr>
          <p:nvPr>
            <p:ph type="title"/>
          </p:nvPr>
        </p:nvSpPr>
        <p:spPr/>
        <p:txBody>
          <a:bodyPr>
            <a:normAutofit fontScale="90000"/>
          </a:bodyPr>
          <a:lstStyle/>
          <a:p>
            <a:r>
              <a:rPr lang="en-US" altLang="zh-CN" dirty="0"/>
              <a:t>A Working Definition of “Distributed System” </a:t>
            </a:r>
            <a:endParaRPr lang="zh-CN" altLang="en-US" dirty="0"/>
          </a:p>
        </p:txBody>
      </p:sp>
      <p:sp>
        <p:nvSpPr>
          <p:cNvPr id="3" name="灯片编号占位符 2">
            <a:extLst>
              <a:ext uri="{FF2B5EF4-FFF2-40B4-BE49-F238E27FC236}">
                <a16:creationId xmlns:a16="http://schemas.microsoft.com/office/drawing/2014/main" id="{F92FF946-C822-4A0E-945F-6399D5845CD4}"/>
              </a:ext>
            </a:extLst>
          </p:cNvPr>
          <p:cNvSpPr>
            <a:spLocks noGrp="1"/>
          </p:cNvSpPr>
          <p:nvPr>
            <p:ph type="sldNum" sz="quarter" idx="12"/>
          </p:nvPr>
        </p:nvSpPr>
        <p:spPr/>
        <p:txBody>
          <a:bodyPr/>
          <a:lstStyle/>
          <a:p>
            <a:fld id="{F210D295-9B15-4757-888B-4FDF115DEA16}" type="slidenum">
              <a:rPr lang="zh-CN" altLang="en-US" smtClean="0"/>
              <a:t>19</a:t>
            </a:fld>
            <a:endParaRPr lang="zh-CN" altLang="en-US"/>
          </a:p>
        </p:txBody>
      </p:sp>
      <p:sp>
        <p:nvSpPr>
          <p:cNvPr id="4" name="内容占位符 3">
            <a:extLst>
              <a:ext uri="{FF2B5EF4-FFF2-40B4-BE49-F238E27FC236}">
                <a16:creationId xmlns:a16="http://schemas.microsoft.com/office/drawing/2014/main" id="{E4AA2A15-B327-4E2B-886C-613EE524682C}"/>
              </a:ext>
            </a:extLst>
          </p:cNvPr>
          <p:cNvSpPr>
            <a:spLocks noGrp="1"/>
          </p:cNvSpPr>
          <p:nvPr>
            <p:ph idx="1"/>
          </p:nvPr>
        </p:nvSpPr>
        <p:spPr/>
        <p:txBody>
          <a:bodyPr/>
          <a:lstStyle/>
          <a:p>
            <a:r>
              <a:rPr lang="en-US" altLang="zh-CN" i="1" dirty="0"/>
              <a:t>A distributed system is a collection of entities, each of which is </a:t>
            </a:r>
            <a:r>
              <a:rPr lang="en-US" altLang="zh-CN" b="1" i="1" dirty="0">
                <a:solidFill>
                  <a:srgbClr val="FF0000"/>
                </a:solidFill>
              </a:rPr>
              <a:t>autonomous</a:t>
            </a:r>
            <a:r>
              <a:rPr lang="en-US" altLang="zh-CN" i="1" dirty="0"/>
              <a:t>, </a:t>
            </a:r>
            <a:r>
              <a:rPr lang="en-US" altLang="zh-CN" b="1" i="1" dirty="0">
                <a:solidFill>
                  <a:srgbClr val="FF0000"/>
                </a:solidFill>
              </a:rPr>
              <a:t>programmable</a:t>
            </a:r>
            <a:r>
              <a:rPr lang="en-US" altLang="zh-CN" i="1" dirty="0"/>
              <a:t>, </a:t>
            </a:r>
            <a:r>
              <a:rPr lang="en-US" altLang="zh-CN" b="1" i="1" dirty="0">
                <a:solidFill>
                  <a:srgbClr val="FF0000"/>
                </a:solidFill>
              </a:rPr>
              <a:t>asynchronous</a:t>
            </a:r>
            <a:r>
              <a:rPr lang="en-US" altLang="zh-CN" i="1" dirty="0"/>
              <a:t> and </a:t>
            </a:r>
            <a:r>
              <a:rPr lang="en-US" altLang="zh-CN" b="1" i="1" dirty="0">
                <a:solidFill>
                  <a:srgbClr val="FF0000"/>
                </a:solidFill>
              </a:rPr>
              <a:t>failure-prone</a:t>
            </a:r>
            <a:r>
              <a:rPr lang="en-US" altLang="zh-CN" i="1" dirty="0"/>
              <a:t>, and which communicate through an </a:t>
            </a:r>
            <a:r>
              <a:rPr lang="en-US" altLang="zh-CN" b="1" i="1" dirty="0">
                <a:solidFill>
                  <a:srgbClr val="00B050"/>
                </a:solidFill>
              </a:rPr>
              <a:t>unreliable</a:t>
            </a:r>
            <a:r>
              <a:rPr lang="en-US" altLang="zh-CN" i="1" dirty="0"/>
              <a:t> communication medium.</a:t>
            </a:r>
            <a:r>
              <a:rPr lang="en-US" altLang="zh-CN" dirty="0"/>
              <a:t> </a:t>
            </a:r>
          </a:p>
          <a:p>
            <a:endParaRPr lang="en-US" altLang="zh-CN" dirty="0"/>
          </a:p>
          <a:p>
            <a:r>
              <a:rPr lang="en-US" altLang="zh-CN" dirty="0"/>
              <a:t>Our interest in distributed systems involves</a:t>
            </a:r>
          </a:p>
          <a:p>
            <a:pPr lvl="1"/>
            <a:r>
              <a:rPr lang="en-US" altLang="zh-CN" dirty="0"/>
              <a:t>algorithms, design and implementation, maintenance, study </a:t>
            </a:r>
          </a:p>
          <a:p>
            <a:r>
              <a:rPr lang="en-US" altLang="zh-CN" dirty="0"/>
              <a:t>Entity=a process on a device (PC, PDA, mote)</a:t>
            </a:r>
          </a:p>
          <a:p>
            <a:r>
              <a:rPr lang="en-US" altLang="zh-CN" dirty="0"/>
              <a:t>Communication Medium=Wired or wireless network </a:t>
            </a:r>
            <a:br>
              <a:rPr lang="en-US" altLang="zh-CN" dirty="0"/>
            </a:br>
            <a:endParaRPr lang="zh-CN" altLang="en-US" dirty="0"/>
          </a:p>
        </p:txBody>
      </p:sp>
    </p:spTree>
    <p:extLst>
      <p:ext uri="{BB962C8B-B14F-4D97-AF65-F5344CB8AC3E}">
        <p14:creationId xmlns:p14="http://schemas.microsoft.com/office/powerpoint/2010/main" val="157754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BC82101-7811-41E9-A2AE-F22C87C32C10}"/>
              </a:ext>
            </a:extLst>
          </p:cNvPr>
          <p:cNvSpPr>
            <a:spLocks noGrp="1"/>
          </p:cNvSpPr>
          <p:nvPr>
            <p:ph type="title"/>
          </p:nvPr>
        </p:nvSpPr>
        <p:spPr/>
        <p:txBody>
          <a:bodyPr/>
          <a:lstStyle/>
          <a:p>
            <a:r>
              <a:rPr lang="en-US" altLang="zh-CN" dirty="0"/>
              <a:t>What we have learned</a:t>
            </a:r>
            <a:endParaRPr lang="zh-CN" altLang="en-US" dirty="0"/>
          </a:p>
        </p:txBody>
      </p:sp>
      <p:sp>
        <p:nvSpPr>
          <p:cNvPr id="2" name="内容占位符 1">
            <a:extLst>
              <a:ext uri="{FF2B5EF4-FFF2-40B4-BE49-F238E27FC236}">
                <a16:creationId xmlns:a16="http://schemas.microsoft.com/office/drawing/2014/main" id="{2C34DBB2-A3AC-45F4-A6E4-74A3A25EDFD7}"/>
              </a:ext>
            </a:extLst>
          </p:cNvPr>
          <p:cNvSpPr>
            <a:spLocks noGrp="1"/>
          </p:cNvSpPr>
          <p:nvPr>
            <p:ph idx="1"/>
          </p:nvPr>
        </p:nvSpPr>
        <p:spPr/>
        <p:txBody>
          <a:bodyPr>
            <a:normAutofit fontScale="92500" lnSpcReduction="10000"/>
          </a:bodyPr>
          <a:lstStyle/>
          <a:p>
            <a:pPr marL="169069" indent="-169069" defTabSz="342900">
              <a:spcBef>
                <a:spcPts val="375"/>
              </a:spcBef>
              <a:defRPr/>
            </a:pPr>
            <a:r>
              <a:rPr kumimoji="1" lang="en-US" altLang="zh-CN" dirty="0">
                <a:solidFill>
                  <a:sysClr val="windowText" lastClr="000000"/>
                </a:solidFill>
                <a:sym typeface="Helvetica Light"/>
              </a:rPr>
              <a:t>What is cloud computing </a:t>
            </a:r>
          </a:p>
          <a:p>
            <a:pPr marL="169069" indent="-169069" defTabSz="342900">
              <a:spcBef>
                <a:spcPts val="375"/>
              </a:spcBef>
              <a:defRPr/>
            </a:pPr>
            <a:r>
              <a:rPr kumimoji="1" lang="en-US" altLang="zh-CN" dirty="0">
                <a:solidFill>
                  <a:sysClr val="windowText" lastClr="000000"/>
                </a:solidFill>
                <a:sym typeface="Helvetica Light"/>
              </a:rPr>
              <a:t>Cloud Networking</a:t>
            </a:r>
          </a:p>
          <a:p>
            <a:pPr marL="337542" lvl="1" indent="-169069" defTabSz="342900">
              <a:spcBef>
                <a:spcPts val="188"/>
              </a:spcBef>
              <a:defRPr/>
            </a:pPr>
            <a:r>
              <a:rPr kumimoji="1" lang="en-US" altLang="zh-CN" dirty="0">
                <a:solidFill>
                  <a:sysClr val="windowText" lastClr="000000"/>
                </a:solidFill>
                <a:sym typeface="Helvetica Light"/>
              </a:rPr>
              <a:t>Physical Structure</a:t>
            </a:r>
          </a:p>
          <a:p>
            <a:pPr marL="337542" lvl="1" indent="-169069" defTabSz="342900">
              <a:spcBef>
                <a:spcPts val="188"/>
              </a:spcBef>
              <a:defRPr/>
            </a:pPr>
            <a:r>
              <a:rPr kumimoji="1" lang="en-US" altLang="zh-CN" dirty="0">
                <a:solidFill>
                  <a:sysClr val="windowText" lastClr="000000"/>
                </a:solidFill>
                <a:sym typeface="Helvetica Light"/>
              </a:rPr>
              <a:t>Applications and network traffic</a:t>
            </a:r>
          </a:p>
          <a:p>
            <a:pPr marL="337542" lvl="1" indent="-169069" defTabSz="342900">
              <a:spcBef>
                <a:spcPts val="188"/>
              </a:spcBef>
              <a:defRPr/>
            </a:pPr>
            <a:r>
              <a:rPr kumimoji="1" lang="en-US" altLang="zh-CN" dirty="0">
                <a:solidFill>
                  <a:sysClr val="windowText" lastClr="000000"/>
                </a:solidFill>
                <a:sym typeface="Helvetica Light"/>
              </a:rPr>
              <a:t>Host networking virtualization</a:t>
            </a:r>
          </a:p>
          <a:p>
            <a:pPr marL="337542" lvl="1" indent="-169069" defTabSz="342900">
              <a:spcBef>
                <a:spcPts val="188"/>
              </a:spcBef>
              <a:defRPr/>
            </a:pPr>
            <a:r>
              <a:rPr kumimoji="1" lang="en-US" altLang="zh-CN" dirty="0">
                <a:solidFill>
                  <a:sysClr val="windowText" lastClr="000000"/>
                </a:solidFill>
                <a:sym typeface="Helvetica Light"/>
              </a:rPr>
              <a:t>Addressing &amp; Routing</a:t>
            </a:r>
          </a:p>
          <a:p>
            <a:pPr marL="337542" lvl="1" indent="-169069" defTabSz="342900">
              <a:spcBef>
                <a:spcPts val="188"/>
              </a:spcBef>
              <a:defRPr/>
            </a:pPr>
            <a:r>
              <a:rPr kumimoji="1" lang="en-US" altLang="zh-CN" dirty="0">
                <a:solidFill>
                  <a:sysClr val="windowText" lastClr="000000"/>
                </a:solidFill>
                <a:sym typeface="Helvetica Light"/>
              </a:rPr>
              <a:t>Software-Defined Networking Architecture</a:t>
            </a:r>
          </a:p>
          <a:p>
            <a:pPr marL="337542" lvl="1" indent="-169069" defTabSz="342900">
              <a:spcBef>
                <a:spcPts val="188"/>
              </a:spcBef>
              <a:defRPr/>
            </a:pPr>
            <a:r>
              <a:rPr kumimoji="1" lang="en-US" altLang="zh-CN" dirty="0">
                <a:solidFill>
                  <a:sysClr val="windowText" lastClr="000000"/>
                </a:solidFill>
                <a:sym typeface="Helvetica Light"/>
              </a:rPr>
              <a:t>Inter-data-center networking</a:t>
            </a:r>
            <a:endParaRPr kumimoji="1" lang="en-US" altLang="zh-CN" sz="2300" dirty="0">
              <a:solidFill>
                <a:sysClr val="windowText" lastClr="000000"/>
              </a:solidFill>
              <a:sym typeface="Helvetica Light"/>
            </a:endParaRPr>
          </a:p>
          <a:p>
            <a:pPr marL="337542" lvl="1" indent="-169069" defTabSz="342900">
              <a:spcBef>
                <a:spcPts val="188"/>
              </a:spcBef>
              <a:defRPr/>
            </a:pPr>
            <a:r>
              <a:rPr kumimoji="1" lang="en-US" altLang="zh-CN" dirty="0">
                <a:solidFill>
                  <a:sysClr val="windowText" lastClr="000000"/>
                </a:solidFill>
              </a:rPr>
              <a:t>Content distribution networks</a:t>
            </a:r>
          </a:p>
          <a:p>
            <a:pPr marL="337542" lvl="1" indent="-169069" defTabSz="342900">
              <a:spcBef>
                <a:spcPts val="188"/>
              </a:spcBef>
              <a:defRPr/>
            </a:pPr>
            <a:r>
              <a:rPr kumimoji="1" lang="en-US" altLang="zh-CN" dirty="0">
                <a:solidFill>
                  <a:sysClr val="windowText" lastClr="000000"/>
                </a:solidFill>
                <a:sym typeface="Helvetica Light"/>
              </a:rPr>
              <a:t>Client connectivity</a:t>
            </a:r>
          </a:p>
          <a:p>
            <a:pPr marL="337542" lvl="1" indent="-169069" defTabSz="342900">
              <a:spcBef>
                <a:spcPts val="188"/>
              </a:spcBef>
              <a:defRPr/>
            </a:pPr>
            <a:r>
              <a:rPr kumimoji="1" lang="en-US" altLang="zh-CN" dirty="0">
                <a:solidFill>
                  <a:sysClr val="windowText" lastClr="000000"/>
                </a:solidFill>
                <a:sym typeface="Helvetica Light"/>
              </a:rPr>
              <a:t>Cope with network performance</a:t>
            </a:r>
          </a:p>
          <a:p>
            <a:pPr marL="337542" lvl="1" indent="-169069" defTabSz="342900">
              <a:spcBef>
                <a:spcPts val="188"/>
              </a:spcBef>
              <a:buClrTx/>
              <a:buFont typeface="Wingdings" panose="05000000000000000000" pitchFamily="2" charset="2"/>
              <a:buChar char="Ø"/>
              <a:defRPr/>
            </a:pPr>
            <a:endParaRPr kumimoji="1" lang="en-US" altLang="zh-CN" sz="2300" b="1" dirty="0">
              <a:solidFill>
                <a:sysClr val="windowText" lastClr="000000"/>
              </a:solidFill>
              <a:sym typeface="Helvetica Light"/>
            </a:endParaRPr>
          </a:p>
        </p:txBody>
      </p:sp>
      <p:sp>
        <p:nvSpPr>
          <p:cNvPr id="8" name="内容占位符 3">
            <a:extLst>
              <a:ext uri="{FF2B5EF4-FFF2-40B4-BE49-F238E27FC236}">
                <a16:creationId xmlns:a16="http://schemas.microsoft.com/office/drawing/2014/main" id="{FAACD7A9-F6D9-4E5C-A48E-7D38FF19AFBB}"/>
              </a:ext>
            </a:extLst>
          </p:cNvPr>
          <p:cNvSpPr txBox="1">
            <a:spLocks/>
          </p:cNvSpPr>
          <p:nvPr/>
        </p:nvSpPr>
        <p:spPr>
          <a:xfrm>
            <a:off x="842683" y="1105989"/>
            <a:ext cx="9516465" cy="5587419"/>
          </a:xfrm>
          <a:prstGeom prst="rect">
            <a:avLst/>
          </a:prstGeom>
        </p:spPr>
        <p:txBody>
          <a:bodyPr vert="horz" lIns="34290" tIns="17145" rIns="34290" bIns="17145" rtlCol="0">
            <a:normAutofit/>
          </a:bodyPr>
          <a:lstStyle>
            <a:lvl1pPr marL="450850" indent="-450850" algn="l" defTabSz="914400" rtl="0" eaLnBrk="1" latinLnBrk="0" hangingPunct="1">
              <a:lnSpc>
                <a:spcPct val="90000"/>
              </a:lnSpc>
              <a:spcBef>
                <a:spcPts val="1000"/>
              </a:spcBef>
              <a:buClr>
                <a:srgbClr val="00007D"/>
              </a:buClr>
              <a:buSzPct val="90000"/>
              <a:buFont typeface="Wingdings" panose="05000000000000000000" pitchFamily="2" charset="2"/>
              <a:buChar char="n"/>
              <a:defRPr sz="2800" kern="1200">
                <a:solidFill>
                  <a:schemeClr val="tx1"/>
                </a:solidFill>
                <a:latin typeface="微软雅黑" panose="020B0503020204020204" pitchFamily="34" charset="-122"/>
                <a:ea typeface="微软雅黑" panose="020B0503020204020204" pitchFamily="34" charset="-122"/>
                <a:cs typeface="+mn-cs"/>
              </a:defRPr>
            </a:lvl1pPr>
            <a:lvl2pPr marL="900113" indent="-450850" algn="l" defTabSz="914400" rtl="0" eaLnBrk="1" latinLnBrk="0" hangingPunct="1">
              <a:lnSpc>
                <a:spcPct val="130000"/>
              </a:lnSpc>
              <a:spcBef>
                <a:spcPts val="500"/>
              </a:spcBef>
              <a:buClr>
                <a:srgbClr val="9999CC"/>
              </a:buClr>
              <a:buSzPct val="8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350000" indent="-450000" algn="l" defTabSz="914400" rtl="0" eaLnBrk="1" latinLnBrk="0" hangingPunct="1">
              <a:lnSpc>
                <a:spcPct val="130000"/>
              </a:lnSpc>
              <a:spcBef>
                <a:spcPts val="500"/>
              </a:spcBef>
              <a:buSzPct val="80000"/>
              <a:buFont typeface="Wingdings" panose="05000000000000000000" pitchFamily="2" charset="2"/>
              <a:buChar char="Ø"/>
              <a:defRPr sz="20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069" indent="-169069" defTabSz="342900">
              <a:spcBef>
                <a:spcPts val="375"/>
              </a:spcBef>
              <a:defRPr/>
            </a:pPr>
            <a:endParaRPr kumimoji="1" lang="en-US" altLang="zh-CN" sz="2000" b="1" dirty="0">
              <a:solidFill>
                <a:sysClr val="windowText" lastClr="000000"/>
              </a:solidFill>
              <a:sym typeface="Helvetica Light"/>
            </a:endParaRPr>
          </a:p>
        </p:txBody>
      </p:sp>
    </p:spTree>
    <p:extLst>
      <p:ext uri="{BB962C8B-B14F-4D97-AF65-F5344CB8AC3E}">
        <p14:creationId xmlns:p14="http://schemas.microsoft.com/office/powerpoint/2010/main" val="243031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F159E-7249-4A70-96D2-9BBC5F537A17}"/>
              </a:ext>
            </a:extLst>
          </p:cNvPr>
          <p:cNvSpPr>
            <a:spLocks noGrp="1"/>
          </p:cNvSpPr>
          <p:nvPr>
            <p:ph type="title"/>
          </p:nvPr>
        </p:nvSpPr>
        <p:spPr/>
        <p:txBody>
          <a:bodyPr>
            <a:normAutofit fontScale="90000"/>
          </a:bodyPr>
          <a:lstStyle/>
          <a:p>
            <a:r>
              <a:rPr lang="en-US" altLang="zh-CN" dirty="0"/>
              <a:t>A Working Definition of “Distributed System” </a:t>
            </a:r>
            <a:endParaRPr lang="zh-CN" altLang="en-US" dirty="0"/>
          </a:p>
        </p:txBody>
      </p:sp>
      <p:sp>
        <p:nvSpPr>
          <p:cNvPr id="3" name="灯片编号占位符 2">
            <a:extLst>
              <a:ext uri="{FF2B5EF4-FFF2-40B4-BE49-F238E27FC236}">
                <a16:creationId xmlns:a16="http://schemas.microsoft.com/office/drawing/2014/main" id="{F92FF946-C822-4A0E-945F-6399D5845CD4}"/>
              </a:ext>
            </a:extLst>
          </p:cNvPr>
          <p:cNvSpPr>
            <a:spLocks noGrp="1"/>
          </p:cNvSpPr>
          <p:nvPr>
            <p:ph type="sldNum" sz="quarter" idx="12"/>
          </p:nvPr>
        </p:nvSpPr>
        <p:spPr/>
        <p:txBody>
          <a:bodyPr/>
          <a:lstStyle/>
          <a:p>
            <a:fld id="{F210D295-9B15-4757-888B-4FDF115DEA16}" type="slidenum">
              <a:rPr lang="zh-CN" altLang="en-US" smtClean="0"/>
              <a:t>20</a:t>
            </a:fld>
            <a:endParaRPr lang="zh-CN" altLang="en-US"/>
          </a:p>
        </p:txBody>
      </p:sp>
      <p:sp>
        <p:nvSpPr>
          <p:cNvPr id="4" name="内容占位符 3">
            <a:extLst>
              <a:ext uri="{FF2B5EF4-FFF2-40B4-BE49-F238E27FC236}">
                <a16:creationId xmlns:a16="http://schemas.microsoft.com/office/drawing/2014/main" id="{E4AA2A15-B327-4E2B-886C-613EE524682C}"/>
              </a:ext>
            </a:extLst>
          </p:cNvPr>
          <p:cNvSpPr>
            <a:spLocks noGrp="1"/>
          </p:cNvSpPr>
          <p:nvPr>
            <p:ph idx="1"/>
          </p:nvPr>
        </p:nvSpPr>
        <p:spPr/>
        <p:txBody>
          <a:bodyPr/>
          <a:lstStyle/>
          <a:p>
            <a:r>
              <a:rPr lang="en-US" altLang="zh-CN" i="1" dirty="0"/>
              <a:t>A distributed system is a collection of entities, each of which is </a:t>
            </a:r>
            <a:r>
              <a:rPr lang="en-US" altLang="zh-CN" b="1" i="1" dirty="0">
                <a:solidFill>
                  <a:srgbClr val="FF0000"/>
                </a:solidFill>
              </a:rPr>
              <a:t>autonomous</a:t>
            </a:r>
            <a:r>
              <a:rPr lang="en-US" altLang="zh-CN" i="1" dirty="0"/>
              <a:t>, </a:t>
            </a:r>
            <a:r>
              <a:rPr lang="en-US" altLang="zh-CN" b="1" i="1" dirty="0">
                <a:solidFill>
                  <a:srgbClr val="FF0000"/>
                </a:solidFill>
              </a:rPr>
              <a:t>programmable</a:t>
            </a:r>
            <a:r>
              <a:rPr lang="en-US" altLang="zh-CN" i="1" dirty="0"/>
              <a:t>, </a:t>
            </a:r>
            <a:r>
              <a:rPr lang="en-US" altLang="zh-CN" b="1" i="1" dirty="0">
                <a:solidFill>
                  <a:srgbClr val="FF0000"/>
                </a:solidFill>
              </a:rPr>
              <a:t>asynchronous</a:t>
            </a:r>
            <a:r>
              <a:rPr lang="en-US" altLang="zh-CN" i="1" dirty="0"/>
              <a:t> and </a:t>
            </a:r>
            <a:r>
              <a:rPr lang="en-US" altLang="zh-CN" b="1" i="1" dirty="0">
                <a:solidFill>
                  <a:srgbClr val="FF0000"/>
                </a:solidFill>
              </a:rPr>
              <a:t>failure-prone</a:t>
            </a:r>
            <a:r>
              <a:rPr lang="en-US" altLang="zh-CN" i="1" dirty="0"/>
              <a:t>, and which communicate through an </a:t>
            </a:r>
            <a:r>
              <a:rPr lang="en-US" altLang="zh-CN" b="1" i="1" dirty="0">
                <a:solidFill>
                  <a:srgbClr val="00B050"/>
                </a:solidFill>
              </a:rPr>
              <a:t>unreliable</a:t>
            </a:r>
            <a:r>
              <a:rPr lang="en-US" altLang="zh-CN" i="1" dirty="0"/>
              <a:t> communication medium.</a:t>
            </a:r>
            <a:r>
              <a:rPr lang="en-US" altLang="zh-CN" dirty="0"/>
              <a:t> </a:t>
            </a:r>
          </a:p>
          <a:p>
            <a:endParaRPr lang="en-US" altLang="zh-CN" dirty="0"/>
          </a:p>
          <a:p>
            <a:endParaRPr lang="en-US" altLang="zh-CN" dirty="0"/>
          </a:p>
          <a:p>
            <a:r>
              <a:rPr lang="en-US" altLang="zh-CN" dirty="0"/>
              <a:t>Eliminates “Humans Interacting with each other”</a:t>
            </a:r>
          </a:p>
          <a:p>
            <a:r>
              <a:rPr lang="en-US" altLang="zh-CN" dirty="0"/>
              <a:t>Distinguishes distributed systems from parallel systems (e.g.,</a:t>
            </a:r>
            <a:br>
              <a:rPr lang="en-US" altLang="zh-CN" dirty="0"/>
            </a:br>
            <a:r>
              <a:rPr lang="en-US" altLang="zh-CN" dirty="0"/>
              <a:t>multiprocessor systems) </a:t>
            </a:r>
            <a:br>
              <a:rPr lang="en-US" altLang="zh-CN" dirty="0"/>
            </a:br>
            <a:endParaRPr lang="en-US" altLang="zh-CN" dirty="0"/>
          </a:p>
        </p:txBody>
      </p:sp>
      <p:cxnSp>
        <p:nvCxnSpPr>
          <p:cNvPr id="5" name="直接箭头连接符 4">
            <a:extLst>
              <a:ext uri="{FF2B5EF4-FFF2-40B4-BE49-F238E27FC236}">
                <a16:creationId xmlns:a16="http://schemas.microsoft.com/office/drawing/2014/main" id="{E9294D44-3A3B-429E-A88F-72AF0E5D2FBC}"/>
              </a:ext>
            </a:extLst>
          </p:cNvPr>
          <p:cNvCxnSpPr>
            <a:cxnSpLocks/>
          </p:cNvCxnSpPr>
          <p:nvPr/>
        </p:nvCxnSpPr>
        <p:spPr>
          <a:xfrm flipH="1">
            <a:off x="1194099" y="2108499"/>
            <a:ext cx="3463963" cy="2011680"/>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7DEA99A-0619-4ECC-8103-11B9A42130A4}"/>
              </a:ext>
            </a:extLst>
          </p:cNvPr>
          <p:cNvCxnSpPr>
            <a:cxnSpLocks/>
          </p:cNvCxnSpPr>
          <p:nvPr/>
        </p:nvCxnSpPr>
        <p:spPr>
          <a:xfrm flipH="1">
            <a:off x="3270325" y="2108499"/>
            <a:ext cx="4163209" cy="2495774"/>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2608ABF0-E0F0-4E31-A2FA-E47EC50EC46D}"/>
              </a:ext>
            </a:extLst>
          </p:cNvPr>
          <p:cNvSpPr/>
          <p:nvPr/>
        </p:nvSpPr>
        <p:spPr>
          <a:xfrm>
            <a:off x="3556300" y="1657915"/>
            <a:ext cx="2683136" cy="4505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4EEC1A7-C926-4788-97B6-C4AF8C41353B}"/>
              </a:ext>
            </a:extLst>
          </p:cNvPr>
          <p:cNvSpPr/>
          <p:nvPr/>
        </p:nvSpPr>
        <p:spPr>
          <a:xfrm>
            <a:off x="6239436" y="1657915"/>
            <a:ext cx="2683136" cy="4505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126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3D334-DC39-46FF-8660-3EDD1EAC9DB4}"/>
              </a:ext>
            </a:extLst>
          </p:cNvPr>
          <p:cNvSpPr>
            <a:spLocks noGrp="1"/>
          </p:cNvSpPr>
          <p:nvPr>
            <p:ph type="title"/>
          </p:nvPr>
        </p:nvSpPr>
        <p:spPr/>
        <p:txBody>
          <a:bodyPr>
            <a:normAutofit/>
          </a:bodyPr>
          <a:lstStyle/>
          <a:p>
            <a:r>
              <a:rPr lang="en-US" altLang="zh-CN" dirty="0"/>
              <a:t>Remember a Process? </a:t>
            </a:r>
            <a:endParaRPr lang="zh-CN" altLang="en-US" dirty="0"/>
          </a:p>
        </p:txBody>
      </p:sp>
      <p:sp>
        <p:nvSpPr>
          <p:cNvPr id="3" name="灯片编号占位符 2">
            <a:extLst>
              <a:ext uri="{FF2B5EF4-FFF2-40B4-BE49-F238E27FC236}">
                <a16:creationId xmlns:a16="http://schemas.microsoft.com/office/drawing/2014/main" id="{364542FB-A80B-4F75-8E81-6677390E2306}"/>
              </a:ext>
            </a:extLst>
          </p:cNvPr>
          <p:cNvSpPr>
            <a:spLocks noGrp="1"/>
          </p:cNvSpPr>
          <p:nvPr>
            <p:ph type="sldNum" sz="quarter" idx="12"/>
          </p:nvPr>
        </p:nvSpPr>
        <p:spPr/>
        <p:txBody>
          <a:bodyPr/>
          <a:lstStyle/>
          <a:p>
            <a:fld id="{F210D295-9B15-4757-888B-4FDF115DEA16}" type="slidenum">
              <a:rPr lang="zh-CN" altLang="en-US" smtClean="0"/>
              <a:t>21</a:t>
            </a:fld>
            <a:endParaRPr lang="zh-CN" altLang="en-US"/>
          </a:p>
        </p:txBody>
      </p:sp>
      <p:pic>
        <p:nvPicPr>
          <p:cNvPr id="9" name="图片 8">
            <a:extLst>
              <a:ext uri="{FF2B5EF4-FFF2-40B4-BE49-F238E27FC236}">
                <a16:creationId xmlns:a16="http://schemas.microsoft.com/office/drawing/2014/main" id="{70D7BA97-8A86-45D8-9569-3E4404E09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50" y="2259105"/>
            <a:ext cx="4000500" cy="3400425"/>
          </a:xfrm>
          <a:prstGeom prst="rect">
            <a:avLst/>
          </a:prstGeom>
        </p:spPr>
      </p:pic>
      <p:pic>
        <p:nvPicPr>
          <p:cNvPr id="10" name="图片 9">
            <a:extLst>
              <a:ext uri="{FF2B5EF4-FFF2-40B4-BE49-F238E27FC236}">
                <a16:creationId xmlns:a16="http://schemas.microsoft.com/office/drawing/2014/main" id="{43A08A45-0AAA-443E-8D1B-9D389C4DCB2C}"/>
              </a:ext>
            </a:extLst>
          </p:cNvPr>
          <p:cNvPicPr>
            <a:picLocks noChangeAspect="1"/>
          </p:cNvPicPr>
          <p:nvPr/>
        </p:nvPicPr>
        <p:blipFill>
          <a:blip r:embed="rId3"/>
          <a:stretch>
            <a:fillRect/>
          </a:stretch>
        </p:blipFill>
        <p:spPr>
          <a:xfrm>
            <a:off x="1455171" y="1406022"/>
            <a:ext cx="5509759" cy="4684381"/>
          </a:xfrm>
          <a:prstGeom prst="rect">
            <a:avLst/>
          </a:prstGeom>
        </p:spPr>
      </p:pic>
    </p:spTree>
    <p:extLst>
      <p:ext uri="{BB962C8B-B14F-4D97-AF65-F5344CB8AC3E}">
        <p14:creationId xmlns:p14="http://schemas.microsoft.com/office/powerpoint/2010/main" val="28824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48A26-70CC-4BB5-8C63-8A46C699CDCB}"/>
              </a:ext>
            </a:extLst>
          </p:cNvPr>
          <p:cNvSpPr>
            <a:spLocks noGrp="1"/>
          </p:cNvSpPr>
          <p:nvPr>
            <p:ph type="title"/>
          </p:nvPr>
        </p:nvSpPr>
        <p:spPr>
          <a:xfrm>
            <a:off x="846086" y="158202"/>
            <a:ext cx="10858234" cy="813980"/>
          </a:xfrm>
        </p:spPr>
        <p:txBody>
          <a:bodyPr>
            <a:normAutofit fontScale="90000"/>
          </a:bodyPr>
          <a:lstStyle/>
          <a:p>
            <a:r>
              <a:rPr lang="en-US" altLang="zh-CN" dirty="0"/>
              <a:t>Distributed System = Many Processes (broad-sense) Sending and Receiving Messages</a:t>
            </a:r>
            <a:endParaRPr lang="zh-CN" altLang="en-US" dirty="0"/>
          </a:p>
        </p:txBody>
      </p:sp>
      <p:sp>
        <p:nvSpPr>
          <p:cNvPr id="3" name="灯片编号占位符 2">
            <a:extLst>
              <a:ext uri="{FF2B5EF4-FFF2-40B4-BE49-F238E27FC236}">
                <a16:creationId xmlns:a16="http://schemas.microsoft.com/office/drawing/2014/main" id="{15A7945F-7FBB-44FA-BEE5-BF3ECE69EEB4}"/>
              </a:ext>
            </a:extLst>
          </p:cNvPr>
          <p:cNvSpPr>
            <a:spLocks noGrp="1"/>
          </p:cNvSpPr>
          <p:nvPr>
            <p:ph type="sldNum" sz="quarter" idx="12"/>
          </p:nvPr>
        </p:nvSpPr>
        <p:spPr/>
        <p:txBody>
          <a:bodyPr/>
          <a:lstStyle/>
          <a:p>
            <a:fld id="{F210D295-9B15-4757-888B-4FDF115DEA16}" type="slidenum">
              <a:rPr lang="zh-CN" altLang="en-US" smtClean="0"/>
              <a:t>22</a:t>
            </a:fld>
            <a:endParaRPr lang="zh-CN" altLang="en-US"/>
          </a:p>
        </p:txBody>
      </p:sp>
      <p:pic>
        <p:nvPicPr>
          <p:cNvPr id="6" name="图片 5">
            <a:extLst>
              <a:ext uri="{FF2B5EF4-FFF2-40B4-BE49-F238E27FC236}">
                <a16:creationId xmlns:a16="http://schemas.microsoft.com/office/drawing/2014/main" id="{939FC836-276E-4452-88E0-9E83F09966C5}"/>
              </a:ext>
            </a:extLst>
          </p:cNvPr>
          <p:cNvPicPr>
            <a:picLocks noChangeAspect="1"/>
          </p:cNvPicPr>
          <p:nvPr/>
        </p:nvPicPr>
        <p:blipFill>
          <a:blip r:embed="rId2"/>
          <a:stretch>
            <a:fillRect/>
          </a:stretch>
        </p:blipFill>
        <p:spPr>
          <a:xfrm>
            <a:off x="975183" y="1268120"/>
            <a:ext cx="9890040" cy="5088232"/>
          </a:xfrm>
          <a:prstGeom prst="rect">
            <a:avLst/>
          </a:prstGeom>
        </p:spPr>
      </p:pic>
    </p:spTree>
    <p:extLst>
      <p:ext uri="{BB962C8B-B14F-4D97-AF65-F5344CB8AC3E}">
        <p14:creationId xmlns:p14="http://schemas.microsoft.com/office/powerpoint/2010/main" val="251761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D5EAD-7D30-42AF-8E91-63EAFCDF0ADE}"/>
              </a:ext>
            </a:extLst>
          </p:cNvPr>
          <p:cNvSpPr>
            <a:spLocks noGrp="1"/>
          </p:cNvSpPr>
          <p:nvPr>
            <p:ph type="title"/>
          </p:nvPr>
        </p:nvSpPr>
        <p:spPr/>
        <p:txBody>
          <a:bodyPr>
            <a:normAutofit/>
          </a:bodyPr>
          <a:lstStyle/>
          <a:p>
            <a:r>
              <a:rPr lang="en-US" altLang="zh-CN" dirty="0"/>
              <a:t>Not Meant to be a Perfect Definition </a:t>
            </a:r>
            <a:endParaRPr lang="zh-CN" altLang="en-US" dirty="0"/>
          </a:p>
        </p:txBody>
      </p:sp>
      <p:sp>
        <p:nvSpPr>
          <p:cNvPr id="3" name="灯片编号占位符 2">
            <a:extLst>
              <a:ext uri="{FF2B5EF4-FFF2-40B4-BE49-F238E27FC236}">
                <a16:creationId xmlns:a16="http://schemas.microsoft.com/office/drawing/2014/main" id="{ADAEEF08-7D8D-4BE0-8A45-1AFAD7256246}"/>
              </a:ext>
            </a:extLst>
          </p:cNvPr>
          <p:cNvSpPr>
            <a:spLocks noGrp="1"/>
          </p:cNvSpPr>
          <p:nvPr>
            <p:ph type="sldNum" sz="quarter" idx="12"/>
          </p:nvPr>
        </p:nvSpPr>
        <p:spPr/>
        <p:txBody>
          <a:bodyPr/>
          <a:lstStyle/>
          <a:p>
            <a:fld id="{F210D295-9B15-4757-888B-4FDF115DEA16}" type="slidenum">
              <a:rPr lang="zh-CN" altLang="en-US" smtClean="0"/>
              <a:t>23</a:t>
            </a:fld>
            <a:endParaRPr lang="zh-CN" altLang="en-US"/>
          </a:p>
        </p:txBody>
      </p:sp>
      <p:sp>
        <p:nvSpPr>
          <p:cNvPr id="4" name="内容占位符 3">
            <a:extLst>
              <a:ext uri="{FF2B5EF4-FFF2-40B4-BE49-F238E27FC236}">
                <a16:creationId xmlns:a16="http://schemas.microsoft.com/office/drawing/2014/main" id="{79B3B2D6-76A9-4F87-9867-2CBF1BDBBF49}"/>
              </a:ext>
            </a:extLst>
          </p:cNvPr>
          <p:cNvSpPr>
            <a:spLocks noGrp="1"/>
          </p:cNvSpPr>
          <p:nvPr>
            <p:ph idx="1"/>
          </p:nvPr>
        </p:nvSpPr>
        <p:spPr/>
        <p:txBody>
          <a:bodyPr/>
          <a:lstStyle/>
          <a:p>
            <a:r>
              <a:rPr lang="en-US" altLang="zh-CN" dirty="0"/>
              <a:t>That’s only a working definition, good for this course</a:t>
            </a:r>
          </a:p>
          <a:p>
            <a:r>
              <a:rPr lang="en-US" altLang="zh-CN" dirty="0"/>
              <a:t>Feel free to come up with your own definition for distributed</a:t>
            </a:r>
            <a:br>
              <a:rPr lang="en-US" altLang="zh-CN" dirty="0"/>
            </a:br>
            <a:r>
              <a:rPr lang="en-US" altLang="zh-CN" dirty="0"/>
              <a:t>systems!</a:t>
            </a:r>
          </a:p>
          <a:p>
            <a:r>
              <a:rPr lang="en-US" altLang="zh-CN" dirty="0"/>
              <a:t>Try the exercise after you’ve seen the many different examples of distributed systems in this course! </a:t>
            </a:r>
            <a:br>
              <a:rPr lang="en-US" altLang="zh-CN" dirty="0"/>
            </a:br>
            <a:endParaRPr lang="zh-CN" altLang="en-US" dirty="0"/>
          </a:p>
        </p:txBody>
      </p:sp>
    </p:spTree>
    <p:extLst>
      <p:ext uri="{BB962C8B-B14F-4D97-AF65-F5344CB8AC3E}">
        <p14:creationId xmlns:p14="http://schemas.microsoft.com/office/powerpoint/2010/main" val="1569771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D9557-E2CA-4FF3-A34C-7D02D1E1D7AC}"/>
              </a:ext>
            </a:extLst>
          </p:cNvPr>
          <p:cNvSpPr>
            <a:spLocks noGrp="1"/>
          </p:cNvSpPr>
          <p:nvPr>
            <p:ph type="title"/>
          </p:nvPr>
        </p:nvSpPr>
        <p:spPr/>
        <p:txBody>
          <a:bodyPr>
            <a:normAutofit fontScale="90000"/>
          </a:bodyPr>
          <a:lstStyle/>
          <a:p>
            <a:r>
              <a:rPr lang="en-US" altLang="zh-CN" dirty="0"/>
              <a:t>A range of interesting problems for</a:t>
            </a:r>
            <a:br>
              <a:rPr lang="en-US" altLang="zh-CN" dirty="0"/>
            </a:br>
            <a:r>
              <a:rPr lang="en-US" altLang="zh-CN" dirty="0"/>
              <a:t>Distributed System designers </a:t>
            </a:r>
            <a:endParaRPr lang="zh-CN" altLang="en-US" dirty="0"/>
          </a:p>
        </p:txBody>
      </p:sp>
      <p:sp>
        <p:nvSpPr>
          <p:cNvPr id="3" name="灯片编号占位符 2">
            <a:extLst>
              <a:ext uri="{FF2B5EF4-FFF2-40B4-BE49-F238E27FC236}">
                <a16:creationId xmlns:a16="http://schemas.microsoft.com/office/drawing/2014/main" id="{B71196CA-3DDD-44A1-80BD-148B474523A4}"/>
              </a:ext>
            </a:extLst>
          </p:cNvPr>
          <p:cNvSpPr>
            <a:spLocks noGrp="1"/>
          </p:cNvSpPr>
          <p:nvPr>
            <p:ph type="sldNum" sz="quarter" idx="12"/>
          </p:nvPr>
        </p:nvSpPr>
        <p:spPr/>
        <p:txBody>
          <a:bodyPr/>
          <a:lstStyle/>
          <a:p>
            <a:fld id="{F210D295-9B15-4757-888B-4FDF115DEA16}" type="slidenum">
              <a:rPr lang="zh-CN" altLang="en-US" smtClean="0"/>
              <a:t>24</a:t>
            </a:fld>
            <a:endParaRPr lang="zh-CN" altLang="en-US"/>
          </a:p>
        </p:txBody>
      </p:sp>
      <p:sp>
        <p:nvSpPr>
          <p:cNvPr id="4" name="内容占位符 3">
            <a:extLst>
              <a:ext uri="{FF2B5EF4-FFF2-40B4-BE49-F238E27FC236}">
                <a16:creationId xmlns:a16="http://schemas.microsoft.com/office/drawing/2014/main" id="{0898C67F-88E6-41DC-AA69-2CE78BF2CD82}"/>
              </a:ext>
            </a:extLst>
          </p:cNvPr>
          <p:cNvSpPr>
            <a:spLocks noGrp="1"/>
          </p:cNvSpPr>
          <p:nvPr>
            <p:ph idx="1"/>
          </p:nvPr>
        </p:nvSpPr>
        <p:spPr/>
        <p:txBody>
          <a:bodyPr/>
          <a:lstStyle/>
          <a:p>
            <a:r>
              <a:rPr lang="en-US" altLang="zh-CN" dirty="0"/>
              <a:t>P2P systems [Gnutella, </a:t>
            </a:r>
            <a:r>
              <a:rPr lang="en-US" altLang="zh-CN" dirty="0" err="1"/>
              <a:t>Kazaa</a:t>
            </a:r>
            <a:r>
              <a:rPr lang="en-US" altLang="zh-CN" dirty="0"/>
              <a:t>, </a:t>
            </a:r>
            <a:r>
              <a:rPr lang="en-US" altLang="zh-CN" dirty="0" err="1"/>
              <a:t>BitTorrent</a:t>
            </a:r>
            <a:r>
              <a:rPr lang="en-US" altLang="zh-CN" dirty="0"/>
              <a:t>]</a:t>
            </a:r>
          </a:p>
          <a:p>
            <a:r>
              <a:rPr lang="en-US" altLang="zh-CN" dirty="0"/>
              <a:t>Cloud Infrastructures [AWS, Azure, Google Cloud]</a:t>
            </a:r>
          </a:p>
          <a:p>
            <a:r>
              <a:rPr lang="en-US" altLang="zh-CN" dirty="0"/>
              <a:t>Cloud Storage [Key-value stores, NoSQL, Cassandra]</a:t>
            </a:r>
          </a:p>
          <a:p>
            <a:r>
              <a:rPr lang="en-US" altLang="zh-CN" dirty="0"/>
              <a:t>Cloud Programming [MapReduce, Storm, Pregel]</a:t>
            </a:r>
          </a:p>
          <a:p>
            <a:r>
              <a:rPr lang="en-US" altLang="zh-CN" dirty="0"/>
              <a:t>Coordination [</a:t>
            </a:r>
            <a:r>
              <a:rPr lang="en-US" altLang="zh-CN" dirty="0" err="1"/>
              <a:t>Paxos</a:t>
            </a:r>
            <a:r>
              <a:rPr lang="en-US" altLang="zh-CN" dirty="0"/>
              <a:t>, Leader Election, Snapshots]</a:t>
            </a:r>
          </a:p>
          <a:p>
            <a:r>
              <a:rPr lang="en-US" altLang="zh-CN" dirty="0"/>
              <a:t>Managing Many Clients and Servers Concurrently [Concurrency Control, Replication Control]</a:t>
            </a:r>
          </a:p>
          <a:p>
            <a:r>
              <a:rPr lang="en-US" altLang="zh-CN" dirty="0"/>
              <a:t>(and many more that you’ll see in this course!) </a:t>
            </a:r>
            <a:br>
              <a:rPr lang="en-US" altLang="zh-CN" dirty="0"/>
            </a:br>
            <a:endParaRPr lang="zh-CN" altLang="en-US" dirty="0"/>
          </a:p>
        </p:txBody>
      </p:sp>
    </p:spTree>
    <p:extLst>
      <p:ext uri="{BB962C8B-B14F-4D97-AF65-F5344CB8AC3E}">
        <p14:creationId xmlns:p14="http://schemas.microsoft.com/office/powerpoint/2010/main" val="3377561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5B3E0-004D-44A2-9E8A-2FBD54AD4639}"/>
              </a:ext>
            </a:extLst>
          </p:cNvPr>
          <p:cNvSpPr>
            <a:spLocks noGrp="1"/>
          </p:cNvSpPr>
          <p:nvPr>
            <p:ph type="title"/>
          </p:nvPr>
        </p:nvSpPr>
        <p:spPr/>
        <p:txBody>
          <a:bodyPr>
            <a:normAutofit fontScale="90000"/>
          </a:bodyPr>
          <a:lstStyle/>
          <a:p>
            <a:r>
              <a:rPr lang="en-US" altLang="zh-CN" dirty="0"/>
              <a:t>In solving these problems, Many</a:t>
            </a:r>
            <a:br>
              <a:rPr lang="en-US" altLang="zh-CN" dirty="0"/>
            </a:br>
            <a:r>
              <a:rPr lang="en-US" altLang="zh-CN" dirty="0"/>
              <a:t>Challenges Abound… </a:t>
            </a:r>
            <a:endParaRPr lang="zh-CN" altLang="en-US" dirty="0"/>
          </a:p>
        </p:txBody>
      </p:sp>
      <p:sp>
        <p:nvSpPr>
          <p:cNvPr id="3" name="灯片编号占位符 2">
            <a:extLst>
              <a:ext uri="{FF2B5EF4-FFF2-40B4-BE49-F238E27FC236}">
                <a16:creationId xmlns:a16="http://schemas.microsoft.com/office/drawing/2014/main" id="{1EE93AC0-1ED8-43AC-9C22-D0B1A4F3E45B}"/>
              </a:ext>
            </a:extLst>
          </p:cNvPr>
          <p:cNvSpPr>
            <a:spLocks noGrp="1"/>
          </p:cNvSpPr>
          <p:nvPr>
            <p:ph type="sldNum" sz="quarter" idx="12"/>
          </p:nvPr>
        </p:nvSpPr>
        <p:spPr/>
        <p:txBody>
          <a:bodyPr/>
          <a:lstStyle/>
          <a:p>
            <a:fld id="{F210D295-9B15-4757-888B-4FDF115DEA16}" type="slidenum">
              <a:rPr lang="zh-CN" altLang="en-US" smtClean="0"/>
              <a:t>25</a:t>
            </a:fld>
            <a:endParaRPr lang="zh-CN" altLang="en-US"/>
          </a:p>
        </p:txBody>
      </p:sp>
      <p:sp>
        <p:nvSpPr>
          <p:cNvPr id="4" name="内容占位符 3">
            <a:extLst>
              <a:ext uri="{FF2B5EF4-FFF2-40B4-BE49-F238E27FC236}">
                <a16:creationId xmlns:a16="http://schemas.microsoft.com/office/drawing/2014/main" id="{AC78967C-9FC3-4613-9959-58175F8C95D9}"/>
              </a:ext>
            </a:extLst>
          </p:cNvPr>
          <p:cNvSpPr>
            <a:spLocks noGrp="1"/>
          </p:cNvSpPr>
          <p:nvPr>
            <p:ph idx="1"/>
          </p:nvPr>
        </p:nvSpPr>
        <p:spPr/>
        <p:txBody>
          <a:bodyPr>
            <a:normAutofit fontScale="92500"/>
          </a:bodyPr>
          <a:lstStyle/>
          <a:p>
            <a:r>
              <a:rPr lang="en-US" altLang="zh-CN" dirty="0"/>
              <a:t>Failures</a:t>
            </a:r>
          </a:p>
          <a:p>
            <a:pPr lvl="1"/>
            <a:r>
              <a:rPr lang="en-US" altLang="zh-CN" dirty="0"/>
              <a:t>no longer the exception, but rather a norm</a:t>
            </a:r>
          </a:p>
          <a:p>
            <a:r>
              <a:rPr lang="en-US" altLang="zh-CN" dirty="0"/>
              <a:t>Scalability</a:t>
            </a:r>
          </a:p>
          <a:p>
            <a:pPr lvl="1"/>
            <a:r>
              <a:rPr lang="en-US" altLang="zh-CN" dirty="0"/>
              <a:t>10K+ of machines</a:t>
            </a:r>
          </a:p>
          <a:p>
            <a:pPr lvl="1"/>
            <a:r>
              <a:rPr lang="en-US" altLang="zh-CN" dirty="0" err="1"/>
              <a:t>Perabytes</a:t>
            </a:r>
            <a:r>
              <a:rPr lang="en-US" altLang="zh-CN" dirty="0"/>
              <a:t> of data</a:t>
            </a:r>
          </a:p>
          <a:p>
            <a:r>
              <a:rPr lang="en-US" altLang="zh-CN" dirty="0"/>
              <a:t>Asynchrony</a:t>
            </a:r>
          </a:p>
          <a:p>
            <a:pPr lvl="1"/>
            <a:r>
              <a:rPr lang="en-US" altLang="zh-CN" dirty="0"/>
              <a:t>clock skew and clock drift</a:t>
            </a:r>
          </a:p>
          <a:p>
            <a:r>
              <a:rPr lang="en-US" altLang="zh-CN" dirty="0"/>
              <a:t>Concurrency</a:t>
            </a:r>
          </a:p>
          <a:p>
            <a:pPr lvl="1"/>
            <a:r>
              <a:rPr lang="en-US" altLang="zh-CN" dirty="0"/>
              <a:t>10K+ of machines interacting with each other accessing the same data </a:t>
            </a:r>
          </a:p>
          <a:p>
            <a:r>
              <a:rPr lang="en-US" altLang="zh-CN" dirty="0"/>
              <a:t>…</a:t>
            </a:r>
            <a:endParaRPr lang="zh-CN" altLang="en-US" dirty="0"/>
          </a:p>
        </p:txBody>
      </p:sp>
    </p:spTree>
    <p:extLst>
      <p:ext uri="{BB962C8B-B14F-4D97-AF65-F5344CB8AC3E}">
        <p14:creationId xmlns:p14="http://schemas.microsoft.com/office/powerpoint/2010/main" val="14003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0DCBD-F9B0-43AE-9EC0-5D64A46B98F3}"/>
              </a:ext>
            </a:extLst>
          </p:cNvPr>
          <p:cNvSpPr>
            <a:spLocks noGrp="1"/>
          </p:cNvSpPr>
          <p:nvPr>
            <p:ph type="title"/>
          </p:nvPr>
        </p:nvSpPr>
        <p:spPr/>
        <p:txBody>
          <a:bodyPr>
            <a:normAutofit/>
          </a:bodyPr>
          <a:lstStyle/>
          <a:p>
            <a:r>
              <a:rPr lang="en-US" altLang="zh-CN" dirty="0"/>
              <a:t>Looking Forward </a:t>
            </a:r>
            <a:endParaRPr lang="zh-CN" altLang="en-US" dirty="0"/>
          </a:p>
        </p:txBody>
      </p:sp>
      <p:sp>
        <p:nvSpPr>
          <p:cNvPr id="3" name="灯片编号占位符 2">
            <a:extLst>
              <a:ext uri="{FF2B5EF4-FFF2-40B4-BE49-F238E27FC236}">
                <a16:creationId xmlns:a16="http://schemas.microsoft.com/office/drawing/2014/main" id="{9FCB6211-B591-47A9-AFDB-12E0B5AC1EA6}"/>
              </a:ext>
            </a:extLst>
          </p:cNvPr>
          <p:cNvSpPr>
            <a:spLocks noGrp="1"/>
          </p:cNvSpPr>
          <p:nvPr>
            <p:ph type="sldNum" sz="quarter" idx="12"/>
          </p:nvPr>
        </p:nvSpPr>
        <p:spPr/>
        <p:txBody>
          <a:bodyPr/>
          <a:lstStyle/>
          <a:p>
            <a:fld id="{F210D295-9B15-4757-888B-4FDF115DEA16}" type="slidenum">
              <a:rPr lang="zh-CN" altLang="en-US" smtClean="0"/>
              <a:t>26</a:t>
            </a:fld>
            <a:endParaRPr lang="zh-CN" altLang="en-US"/>
          </a:p>
        </p:txBody>
      </p:sp>
      <p:sp>
        <p:nvSpPr>
          <p:cNvPr id="4" name="内容占位符 3">
            <a:extLst>
              <a:ext uri="{FF2B5EF4-FFF2-40B4-BE49-F238E27FC236}">
                <a16:creationId xmlns:a16="http://schemas.microsoft.com/office/drawing/2014/main" id="{22188397-B7F2-4CFF-B831-45F42D0BFE29}"/>
              </a:ext>
            </a:extLst>
          </p:cNvPr>
          <p:cNvSpPr>
            <a:spLocks noGrp="1"/>
          </p:cNvSpPr>
          <p:nvPr>
            <p:ph idx="1"/>
          </p:nvPr>
        </p:nvSpPr>
        <p:spPr/>
        <p:txBody>
          <a:bodyPr>
            <a:normAutofit/>
          </a:bodyPr>
          <a:lstStyle/>
          <a:p>
            <a:r>
              <a:rPr lang="en-US" altLang="zh-CN" dirty="0"/>
              <a:t>Over the next few weeks, we will see several core concepts of distributed systems</a:t>
            </a:r>
          </a:p>
          <a:p>
            <a:pPr lvl="1"/>
            <a:r>
              <a:rPr lang="en-US" altLang="zh-CN" dirty="0"/>
              <a:t>Gossip</a:t>
            </a:r>
          </a:p>
          <a:p>
            <a:pPr lvl="1"/>
            <a:r>
              <a:rPr lang="en-US" altLang="zh-CN" dirty="0"/>
              <a:t>Membership</a:t>
            </a:r>
          </a:p>
          <a:p>
            <a:pPr lvl="1"/>
            <a:r>
              <a:rPr lang="en-US" altLang="zh-CN" dirty="0"/>
              <a:t>Distributed Hash Tables (DHTs)</a:t>
            </a:r>
          </a:p>
          <a:p>
            <a:r>
              <a:rPr lang="en-US" altLang="zh-CN" dirty="0"/>
              <a:t>… and alternate this with their use in real systems</a:t>
            </a:r>
          </a:p>
          <a:p>
            <a:pPr lvl="1"/>
            <a:r>
              <a:rPr lang="en-US" altLang="zh-CN" dirty="0"/>
              <a:t>Peer-to-peer systems (which use DHTs)</a:t>
            </a:r>
          </a:p>
          <a:p>
            <a:pPr lvl="1"/>
            <a:r>
              <a:rPr lang="en-US" altLang="zh-CN" dirty="0"/>
              <a:t>Key-value/NoSQL stores (which use DHTs, gossip, membership) </a:t>
            </a:r>
            <a:br>
              <a:rPr lang="en-US" altLang="zh-CN" dirty="0"/>
            </a:br>
            <a:endParaRPr lang="zh-CN" altLang="en-US" dirty="0"/>
          </a:p>
        </p:txBody>
      </p:sp>
    </p:spTree>
    <p:extLst>
      <p:ext uri="{BB962C8B-B14F-4D97-AF65-F5344CB8AC3E}">
        <p14:creationId xmlns:p14="http://schemas.microsoft.com/office/powerpoint/2010/main" val="284425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57A956-8946-4C2B-A79D-A448F4027D4F}"/>
              </a:ext>
            </a:extLst>
          </p:cNvPr>
          <p:cNvSpPr>
            <a:spLocks noGrp="1"/>
          </p:cNvSpPr>
          <p:nvPr>
            <p:ph type="title"/>
          </p:nvPr>
        </p:nvSpPr>
        <p:spPr/>
        <p:txBody>
          <a:bodyPr>
            <a:normAutofit/>
          </a:bodyPr>
          <a:lstStyle/>
          <a:p>
            <a:r>
              <a:rPr lang="en-US" altLang="zh-CN" sz="9650" b="1" dirty="0"/>
              <a:t>Thanks!</a:t>
            </a:r>
            <a:endParaRPr lang="zh-CN" altLang="en-US" sz="9650" b="1" dirty="0"/>
          </a:p>
        </p:txBody>
      </p:sp>
      <p:sp>
        <p:nvSpPr>
          <p:cNvPr id="4" name="文本占位符 3">
            <a:extLst>
              <a:ext uri="{FF2B5EF4-FFF2-40B4-BE49-F238E27FC236}">
                <a16:creationId xmlns:a16="http://schemas.microsoft.com/office/drawing/2014/main" id="{4AB2FE44-B99D-4297-B146-5457F93777AB}"/>
              </a:ext>
            </a:extLst>
          </p:cNvPr>
          <p:cNvSpPr>
            <a:spLocks noGrp="1"/>
          </p:cNvSpPr>
          <p:nvPr>
            <p:ph type="body" sz="quarter" idx="1"/>
          </p:nvPr>
        </p:nvSpPr>
        <p:spPr>
          <a:xfrm>
            <a:off x="2417082" y="3536154"/>
            <a:ext cx="7357839" cy="2491589"/>
          </a:xfrm>
        </p:spPr>
        <p:txBody>
          <a:bodyPr>
            <a:normAutofit lnSpcReduction="10000"/>
          </a:bodyPr>
          <a:lstStyle/>
          <a:p>
            <a:r>
              <a:rPr lang="zh-CN" altLang="en-US" sz="3900" dirty="0"/>
              <a:t>陈果 副教授</a:t>
            </a:r>
            <a:endParaRPr lang="en-US" altLang="zh-CN" sz="3900" dirty="0"/>
          </a:p>
          <a:p>
            <a:endParaRPr lang="en-US" altLang="zh-CN" sz="3900" dirty="0"/>
          </a:p>
          <a:p>
            <a:r>
              <a:rPr lang="zh-CN" altLang="en-US" dirty="0"/>
              <a:t>湖南大学</a:t>
            </a:r>
            <a:r>
              <a:rPr lang="en-US" altLang="zh-CN" dirty="0"/>
              <a:t>-</a:t>
            </a:r>
            <a:r>
              <a:rPr lang="zh-CN" altLang="en-US" dirty="0"/>
              <a:t>信息科学与工程学院</a:t>
            </a:r>
            <a:r>
              <a:rPr lang="en-US" altLang="zh-CN" dirty="0"/>
              <a:t>-</a:t>
            </a:r>
            <a:r>
              <a:rPr lang="zh-CN" altLang="en-US" dirty="0"/>
              <a:t>计算机与科学系</a:t>
            </a:r>
            <a:endParaRPr lang="en-US" altLang="zh-CN" dirty="0"/>
          </a:p>
          <a:p>
            <a:r>
              <a:rPr lang="zh-CN" altLang="en-US" dirty="0"/>
              <a:t>邮箱：</a:t>
            </a:r>
            <a:r>
              <a:rPr lang="en-US" altLang="zh-CN" u="sng" dirty="0">
                <a:solidFill>
                  <a:srgbClr val="0070C0"/>
                </a:solidFill>
              </a:rPr>
              <a:t>guochen@hnu.edu.cn</a:t>
            </a:r>
          </a:p>
          <a:p>
            <a:r>
              <a:rPr lang="zh-CN" altLang="en-US" dirty="0"/>
              <a:t>个人主页：</a:t>
            </a:r>
            <a:r>
              <a:rPr lang="en-US" altLang="zh-CN" u="sng" dirty="0">
                <a:solidFill>
                  <a:srgbClr val="0070C0"/>
                </a:solidFill>
              </a:rPr>
              <a:t>1989chenguo.github.io</a:t>
            </a:r>
          </a:p>
          <a:p>
            <a:endParaRPr lang="zh-CN" altLang="en-US" dirty="0"/>
          </a:p>
        </p:txBody>
      </p:sp>
      <p:sp>
        <p:nvSpPr>
          <p:cNvPr id="5" name="矩形 4">
            <a:extLst>
              <a:ext uri="{FF2B5EF4-FFF2-40B4-BE49-F238E27FC236}">
                <a16:creationId xmlns:a16="http://schemas.microsoft.com/office/drawing/2014/main" id="{B4EF5ABD-2385-4557-9EBF-C2839E972028}"/>
              </a:ext>
            </a:extLst>
          </p:cNvPr>
          <p:cNvSpPr/>
          <p:nvPr/>
        </p:nvSpPr>
        <p:spPr>
          <a:xfrm>
            <a:off x="2416969" y="6090247"/>
            <a:ext cx="8023156" cy="646331"/>
          </a:xfrm>
          <a:prstGeom prst="rect">
            <a:avLst/>
          </a:prstGeom>
        </p:spPr>
        <p:txBody>
          <a:bodyPr wrap="square">
            <a:spAutoFit/>
          </a:bodyPr>
          <a:lstStyle/>
          <a:p>
            <a:pPr defTabSz="457200"/>
            <a:r>
              <a:rPr lang="zh-CN" altLang="en-US" dirty="0">
                <a:latin typeface="Helvetica Light"/>
                <a:hlinkClick r:id="rId2"/>
              </a:rPr>
              <a:t>https://1989chenguo.github.io/Courses/CloudComputing2018Spring.html</a:t>
            </a:r>
            <a:endParaRPr lang="en-US" altLang="zh-CN" dirty="0">
              <a:latin typeface="Helvetica Light"/>
            </a:endParaRPr>
          </a:p>
          <a:p>
            <a:pPr defTabSz="457200"/>
            <a:endParaRPr lang="zh-CN" altLang="en-US" dirty="0">
              <a:latin typeface="Helvetica Light"/>
            </a:endParaRPr>
          </a:p>
        </p:txBody>
      </p:sp>
    </p:spTree>
    <p:extLst>
      <p:ext uri="{BB962C8B-B14F-4D97-AF65-F5344CB8AC3E}">
        <p14:creationId xmlns:p14="http://schemas.microsoft.com/office/powerpoint/2010/main" val="239789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865C0B3-C4B3-483E-BEC3-8EBA7CAC4646}"/>
              </a:ext>
            </a:extLst>
          </p:cNvPr>
          <p:cNvSpPr>
            <a:spLocks noGrp="1"/>
          </p:cNvSpPr>
          <p:nvPr>
            <p:ph type="title"/>
          </p:nvPr>
        </p:nvSpPr>
        <p:spPr/>
        <p:txBody>
          <a:bodyPr/>
          <a:lstStyle/>
          <a:p>
            <a:r>
              <a:rPr lang="en-US" altLang="zh-CN" dirty="0"/>
              <a:t>Part #2: </a:t>
            </a:r>
            <a:br>
              <a:rPr lang="en-US" altLang="zh-CN" dirty="0"/>
            </a:br>
            <a:r>
              <a:rPr lang="en-US" altLang="zh-CN" dirty="0"/>
              <a:t>Cloud Distributed System</a:t>
            </a:r>
            <a:endParaRPr lang="zh-CN" altLang="en-US" dirty="0"/>
          </a:p>
        </p:txBody>
      </p:sp>
      <p:sp>
        <p:nvSpPr>
          <p:cNvPr id="7" name="文本占位符 6">
            <a:extLst>
              <a:ext uri="{FF2B5EF4-FFF2-40B4-BE49-F238E27FC236}">
                <a16:creationId xmlns:a16="http://schemas.microsoft.com/office/drawing/2014/main" id="{B97B6F34-A8B8-47DB-99B6-3B42ECFA4947}"/>
              </a:ext>
            </a:extLst>
          </p:cNvPr>
          <p:cNvSpPr>
            <a:spLocks noGrp="1"/>
          </p:cNvSpPr>
          <p:nvPr>
            <p:ph type="body" idx="1"/>
          </p:nvPr>
        </p:nvSpPr>
        <p:spPr/>
        <p:txBody>
          <a:bodyPr/>
          <a:lstStyle/>
          <a:p>
            <a:endParaRPr lang="zh-CN" altLang="en-US"/>
          </a:p>
        </p:txBody>
      </p:sp>
      <p:sp>
        <p:nvSpPr>
          <p:cNvPr id="3" name="灯片编号占位符 2">
            <a:extLst>
              <a:ext uri="{FF2B5EF4-FFF2-40B4-BE49-F238E27FC236}">
                <a16:creationId xmlns:a16="http://schemas.microsoft.com/office/drawing/2014/main" id="{9ECFE394-87B4-4567-A3BD-BD86563983B6}"/>
              </a:ext>
            </a:extLst>
          </p:cNvPr>
          <p:cNvSpPr>
            <a:spLocks noGrp="1"/>
          </p:cNvSpPr>
          <p:nvPr>
            <p:ph type="sldNum" sz="quarter" idx="12"/>
          </p:nvPr>
        </p:nvSpPr>
        <p:spPr/>
        <p:txBody>
          <a:bodyPr/>
          <a:lstStyle/>
          <a:p>
            <a:fld id="{F210D295-9B15-4757-888B-4FDF115DEA16}" type="slidenum">
              <a:rPr lang="zh-CN" altLang="en-US" smtClean="0"/>
              <a:t>3</a:t>
            </a:fld>
            <a:endParaRPr lang="zh-CN" altLang="en-US"/>
          </a:p>
        </p:txBody>
      </p:sp>
    </p:spTree>
    <p:extLst>
      <p:ext uri="{BB962C8B-B14F-4D97-AF65-F5344CB8AC3E}">
        <p14:creationId xmlns:p14="http://schemas.microsoft.com/office/powerpoint/2010/main" val="237253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45808-D832-48C4-A28F-93EB61E3245B}"/>
              </a:ext>
            </a:extLst>
          </p:cNvPr>
          <p:cNvSpPr>
            <a:spLocks noGrp="1"/>
          </p:cNvSpPr>
          <p:nvPr>
            <p:ph type="title"/>
          </p:nvPr>
        </p:nvSpPr>
        <p:spPr/>
        <p:txBody>
          <a:bodyPr/>
          <a:lstStyle/>
          <a:p>
            <a:r>
              <a:rPr lang="en-US" altLang="zh-CN" dirty="0"/>
              <a:t>Introduction to </a:t>
            </a:r>
            <a:br>
              <a:rPr lang="en-US" altLang="zh-CN" dirty="0"/>
            </a:br>
            <a:r>
              <a:rPr lang="en-US" altLang="zh-CN" dirty="0"/>
              <a:t>Cloud Distributed System</a:t>
            </a:r>
            <a:endParaRPr lang="zh-CN" altLang="en-US" dirty="0"/>
          </a:p>
        </p:txBody>
      </p:sp>
      <p:sp>
        <p:nvSpPr>
          <p:cNvPr id="3" name="文本占位符 2">
            <a:extLst>
              <a:ext uri="{FF2B5EF4-FFF2-40B4-BE49-F238E27FC236}">
                <a16:creationId xmlns:a16="http://schemas.microsoft.com/office/drawing/2014/main" id="{6702E1CF-3919-425B-85F9-9CA6EC0BB5D7}"/>
              </a:ext>
            </a:extLst>
          </p:cNvPr>
          <p:cNvSpPr>
            <a:spLocks noGrp="1"/>
          </p:cNvSpPr>
          <p:nvPr>
            <p:ph type="body" idx="1"/>
          </p:nvPr>
        </p:nvSpPr>
        <p:spPr/>
        <p:txBody>
          <a:bodyPr/>
          <a:lstStyle/>
          <a:p>
            <a:r>
              <a:rPr lang="en-US" altLang="zh-CN" dirty="0"/>
              <a:t>Most materials from UIUC MOOC</a:t>
            </a:r>
          </a:p>
          <a:p>
            <a:r>
              <a:rPr lang="en-US" altLang="zh-CN" dirty="0"/>
              <a:t>Thanks </a:t>
            </a:r>
            <a:r>
              <a:rPr lang="en-US" altLang="zh-CN" dirty="0" err="1"/>
              <a:t>Indranil</a:t>
            </a:r>
            <a:r>
              <a:rPr lang="en-US" altLang="zh-CN" dirty="0"/>
              <a:t> Gupta</a:t>
            </a:r>
            <a:endParaRPr lang="zh-CN" altLang="en-US" dirty="0"/>
          </a:p>
        </p:txBody>
      </p:sp>
      <p:sp>
        <p:nvSpPr>
          <p:cNvPr id="4" name="灯片编号占位符 3">
            <a:extLst>
              <a:ext uri="{FF2B5EF4-FFF2-40B4-BE49-F238E27FC236}">
                <a16:creationId xmlns:a16="http://schemas.microsoft.com/office/drawing/2014/main" id="{F86C20BE-FEE3-4C8B-90B9-0B141742AECC}"/>
              </a:ext>
            </a:extLst>
          </p:cNvPr>
          <p:cNvSpPr>
            <a:spLocks noGrp="1"/>
          </p:cNvSpPr>
          <p:nvPr>
            <p:ph type="sldNum" sz="quarter" idx="12"/>
          </p:nvPr>
        </p:nvSpPr>
        <p:spPr/>
        <p:txBody>
          <a:bodyPr/>
          <a:lstStyle/>
          <a:p>
            <a:fld id="{F210D295-9B15-4757-888B-4FDF115DEA16}" type="slidenum">
              <a:rPr lang="zh-CN" altLang="en-US" smtClean="0"/>
              <a:t>4</a:t>
            </a:fld>
            <a:endParaRPr lang="zh-CN" altLang="en-US"/>
          </a:p>
        </p:txBody>
      </p:sp>
      <p:sp>
        <p:nvSpPr>
          <p:cNvPr id="11" name="矩形 10">
            <a:extLst>
              <a:ext uri="{FF2B5EF4-FFF2-40B4-BE49-F238E27FC236}">
                <a16:creationId xmlns:a16="http://schemas.microsoft.com/office/drawing/2014/main" id="{2073167D-9FD1-4CF9-A5AA-8EBAB6C000B9}"/>
              </a:ext>
            </a:extLst>
          </p:cNvPr>
          <p:cNvSpPr/>
          <p:nvPr/>
        </p:nvSpPr>
        <p:spPr>
          <a:xfrm>
            <a:off x="831851" y="1185688"/>
            <a:ext cx="48221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Part #2: Cloud Distributed System</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06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6DCBAFA-2D64-4873-988E-36A15EAF909C}"/>
              </a:ext>
            </a:extLst>
          </p:cNvPr>
          <p:cNvSpPr>
            <a:spLocks noGrp="1"/>
          </p:cNvSpPr>
          <p:nvPr>
            <p:ph type="title"/>
          </p:nvPr>
        </p:nvSpPr>
        <p:spPr/>
        <p:txBody>
          <a:bodyPr/>
          <a:lstStyle/>
          <a:p>
            <a:r>
              <a:rPr lang="en-US" altLang="zh-CN" dirty="0"/>
              <a:t>So What </a:t>
            </a:r>
            <a:r>
              <a:rPr lang="en-US" altLang="zh-CN" b="1" dirty="0">
                <a:solidFill>
                  <a:srgbClr val="FF0000"/>
                </a:solidFill>
              </a:rPr>
              <a:t>IS</a:t>
            </a:r>
            <a:r>
              <a:rPr lang="en-US" altLang="zh-CN" dirty="0"/>
              <a:t> a Distributed “System”?</a:t>
            </a:r>
            <a:endParaRPr lang="zh-CN" altLang="en-US" dirty="0"/>
          </a:p>
        </p:txBody>
      </p:sp>
      <p:sp>
        <p:nvSpPr>
          <p:cNvPr id="4" name="灯片编号占位符 3">
            <a:extLst>
              <a:ext uri="{FF2B5EF4-FFF2-40B4-BE49-F238E27FC236}">
                <a16:creationId xmlns:a16="http://schemas.microsoft.com/office/drawing/2014/main" id="{CE83A1B3-ED65-45BD-80B8-DAB11177AB90}"/>
              </a:ext>
            </a:extLst>
          </p:cNvPr>
          <p:cNvSpPr>
            <a:spLocks noGrp="1"/>
          </p:cNvSpPr>
          <p:nvPr>
            <p:ph type="sldNum" sz="quarter" idx="12"/>
          </p:nvPr>
        </p:nvSpPr>
        <p:spPr/>
        <p:txBody>
          <a:bodyPr/>
          <a:lstStyle/>
          <a:p>
            <a:fld id="{F210D295-9B15-4757-888B-4FDF115DEA16}" type="slidenum">
              <a:rPr lang="zh-CN" altLang="en-US" smtClean="0"/>
              <a:t>5</a:t>
            </a:fld>
            <a:endParaRPr lang="zh-CN" altLang="en-US"/>
          </a:p>
        </p:txBody>
      </p:sp>
      <p:sp>
        <p:nvSpPr>
          <p:cNvPr id="6" name="内容占位符 5">
            <a:extLst>
              <a:ext uri="{FF2B5EF4-FFF2-40B4-BE49-F238E27FC236}">
                <a16:creationId xmlns:a16="http://schemas.microsoft.com/office/drawing/2014/main" id="{34AE108E-612E-433F-961C-D8C572864465}"/>
              </a:ext>
            </a:extLst>
          </p:cNvPr>
          <p:cNvSpPr>
            <a:spLocks noGrp="1"/>
          </p:cNvSpPr>
          <p:nvPr>
            <p:ph idx="1"/>
          </p:nvPr>
        </p:nvSpPr>
        <p:spPr/>
        <p:txBody>
          <a:bodyPr/>
          <a:lstStyle/>
          <a:p>
            <a:r>
              <a:rPr lang="en-US" altLang="zh-CN" dirty="0"/>
              <a:t>Let’s try to define the term! </a:t>
            </a:r>
          </a:p>
          <a:p>
            <a:endParaRPr lang="zh-CN" altLang="en-US" dirty="0"/>
          </a:p>
        </p:txBody>
      </p:sp>
    </p:spTree>
    <p:extLst>
      <p:ext uri="{BB962C8B-B14F-4D97-AF65-F5344CB8AC3E}">
        <p14:creationId xmlns:p14="http://schemas.microsoft.com/office/powerpoint/2010/main" val="141176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1C9FF-38B2-4F98-B720-CBAB1FF624A6}"/>
              </a:ext>
            </a:extLst>
          </p:cNvPr>
          <p:cNvSpPr>
            <a:spLocks noGrp="1"/>
          </p:cNvSpPr>
          <p:nvPr>
            <p:ph type="title"/>
          </p:nvPr>
        </p:nvSpPr>
        <p:spPr/>
        <p:txBody>
          <a:bodyPr>
            <a:normAutofit/>
          </a:bodyPr>
          <a:lstStyle/>
          <a:p>
            <a:r>
              <a:rPr lang="en-US" altLang="zh-CN" dirty="0"/>
              <a:t>Wait, Wait… </a:t>
            </a:r>
            <a:endParaRPr lang="zh-CN" altLang="en-US" dirty="0"/>
          </a:p>
        </p:txBody>
      </p:sp>
      <p:sp>
        <p:nvSpPr>
          <p:cNvPr id="3" name="灯片编号占位符 2">
            <a:extLst>
              <a:ext uri="{FF2B5EF4-FFF2-40B4-BE49-F238E27FC236}">
                <a16:creationId xmlns:a16="http://schemas.microsoft.com/office/drawing/2014/main" id="{7648C274-0624-42EB-AC62-F6C505AF81A9}"/>
              </a:ext>
            </a:extLst>
          </p:cNvPr>
          <p:cNvSpPr>
            <a:spLocks noGrp="1"/>
          </p:cNvSpPr>
          <p:nvPr>
            <p:ph type="sldNum" sz="quarter" idx="12"/>
          </p:nvPr>
        </p:nvSpPr>
        <p:spPr/>
        <p:txBody>
          <a:bodyPr/>
          <a:lstStyle/>
          <a:p>
            <a:fld id="{F210D295-9B15-4757-888B-4FDF115DEA16}" type="slidenum">
              <a:rPr lang="zh-CN" altLang="en-US" smtClean="0"/>
              <a:t>6</a:t>
            </a:fld>
            <a:endParaRPr lang="zh-CN" altLang="en-US"/>
          </a:p>
        </p:txBody>
      </p:sp>
      <p:sp>
        <p:nvSpPr>
          <p:cNvPr id="4" name="内容占位符 3">
            <a:extLst>
              <a:ext uri="{FF2B5EF4-FFF2-40B4-BE49-F238E27FC236}">
                <a16:creationId xmlns:a16="http://schemas.microsoft.com/office/drawing/2014/main" id="{900DF63E-03FD-47E4-B335-18B074CA1C9B}"/>
              </a:ext>
            </a:extLst>
          </p:cNvPr>
          <p:cNvSpPr>
            <a:spLocks noGrp="1"/>
          </p:cNvSpPr>
          <p:nvPr>
            <p:ph idx="1"/>
          </p:nvPr>
        </p:nvSpPr>
        <p:spPr/>
        <p:txBody>
          <a:bodyPr/>
          <a:lstStyle/>
          <a:p>
            <a:r>
              <a:rPr lang="en-US" altLang="zh-CN" dirty="0"/>
              <a:t>Let’s first take a step back</a:t>
            </a:r>
          </a:p>
          <a:p>
            <a:r>
              <a:rPr lang="en-US" altLang="zh-CN" dirty="0"/>
              <a:t>And define the term “Operating System”</a:t>
            </a:r>
          </a:p>
          <a:p>
            <a:r>
              <a:rPr lang="en-US" altLang="zh-CN" dirty="0"/>
              <a:t>All machines (computers, devices, etc.) run an Operating System</a:t>
            </a:r>
          </a:p>
          <a:p>
            <a:pPr lvl="1"/>
            <a:r>
              <a:rPr lang="en-US" altLang="zh-CN" dirty="0"/>
              <a:t>Also called an “OS”</a:t>
            </a:r>
          </a:p>
          <a:p>
            <a:r>
              <a:rPr lang="en-US" altLang="zh-CN" dirty="0"/>
              <a:t>If you’ve used a computer, you’ve used an Operating System </a:t>
            </a:r>
            <a:br>
              <a:rPr lang="en-US" altLang="zh-CN" dirty="0"/>
            </a:br>
            <a:endParaRPr lang="zh-CN" altLang="en-US" dirty="0"/>
          </a:p>
        </p:txBody>
      </p:sp>
    </p:spTree>
    <p:extLst>
      <p:ext uri="{BB962C8B-B14F-4D97-AF65-F5344CB8AC3E}">
        <p14:creationId xmlns:p14="http://schemas.microsoft.com/office/powerpoint/2010/main" val="92035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588DB-9C8E-4D33-94EA-F1ECFB3843D3}"/>
              </a:ext>
            </a:extLst>
          </p:cNvPr>
          <p:cNvSpPr>
            <a:spLocks noGrp="1"/>
          </p:cNvSpPr>
          <p:nvPr>
            <p:ph type="title"/>
          </p:nvPr>
        </p:nvSpPr>
        <p:spPr/>
        <p:txBody>
          <a:bodyPr>
            <a:normAutofit fontScale="90000"/>
          </a:bodyPr>
          <a:lstStyle/>
          <a:p>
            <a:r>
              <a:rPr lang="en-US" altLang="zh-CN" dirty="0"/>
              <a:t>Can you name some examples of</a:t>
            </a:r>
            <a:br>
              <a:rPr lang="en-US" altLang="zh-CN" dirty="0"/>
            </a:br>
            <a:r>
              <a:rPr lang="en-US" altLang="zh-CN" dirty="0"/>
              <a:t>Operating Systems? </a:t>
            </a:r>
            <a:endParaRPr lang="zh-CN" altLang="en-US" dirty="0"/>
          </a:p>
        </p:txBody>
      </p:sp>
      <p:sp>
        <p:nvSpPr>
          <p:cNvPr id="3" name="灯片编号占位符 2">
            <a:extLst>
              <a:ext uri="{FF2B5EF4-FFF2-40B4-BE49-F238E27FC236}">
                <a16:creationId xmlns:a16="http://schemas.microsoft.com/office/drawing/2014/main" id="{ADEBF45D-04CB-4EFB-A011-894BF765EB8B}"/>
              </a:ext>
            </a:extLst>
          </p:cNvPr>
          <p:cNvSpPr>
            <a:spLocks noGrp="1"/>
          </p:cNvSpPr>
          <p:nvPr>
            <p:ph type="sldNum" sz="quarter" idx="12"/>
          </p:nvPr>
        </p:nvSpPr>
        <p:spPr/>
        <p:txBody>
          <a:bodyPr/>
          <a:lstStyle/>
          <a:p>
            <a:fld id="{F210D295-9B15-4757-888B-4FDF115DEA16}" type="slidenum">
              <a:rPr lang="zh-CN" altLang="en-US" smtClean="0"/>
              <a:t>7</a:t>
            </a:fld>
            <a:endParaRPr lang="zh-CN" altLang="en-US"/>
          </a:p>
        </p:txBody>
      </p:sp>
      <p:sp>
        <p:nvSpPr>
          <p:cNvPr id="4" name="内容占位符 3">
            <a:extLst>
              <a:ext uri="{FF2B5EF4-FFF2-40B4-BE49-F238E27FC236}">
                <a16:creationId xmlns:a16="http://schemas.microsoft.com/office/drawing/2014/main" id="{9EC1EFDB-9683-499F-9E12-BBD3C7C55B12}"/>
              </a:ext>
            </a:extLst>
          </p:cNvPr>
          <p:cNvSpPr>
            <a:spLocks noGrp="1"/>
          </p:cNvSpPr>
          <p:nvPr>
            <p:ph idx="1"/>
          </p:nvPr>
        </p:nvSpPr>
        <p:spPr/>
        <p:txBody>
          <a:bodyPr>
            <a:normAutofit lnSpcReduction="10000"/>
          </a:bodyPr>
          <a:lstStyle/>
          <a:p>
            <a:r>
              <a:rPr lang="en-US" altLang="zh-CN" dirty="0"/>
              <a:t>For </a:t>
            </a:r>
            <a:r>
              <a:rPr lang="en-US" altLang="zh-CN" b="1" dirty="0">
                <a:solidFill>
                  <a:srgbClr val="FF0000"/>
                </a:solidFill>
              </a:rPr>
              <a:t>big devices</a:t>
            </a:r>
            <a:r>
              <a:rPr lang="en-US" altLang="zh-CN" dirty="0"/>
              <a:t>:</a:t>
            </a:r>
          </a:p>
          <a:p>
            <a:pPr lvl="1"/>
            <a:r>
              <a:rPr lang="en-US" altLang="zh-CN" dirty="0"/>
              <a:t>Linux</a:t>
            </a:r>
          </a:p>
          <a:p>
            <a:pPr lvl="1"/>
            <a:r>
              <a:rPr lang="en-US" altLang="zh-CN" dirty="0"/>
              <a:t>Mac OS X (High Sierra, Yosemite, Mavericks, Mountain Lion…)</a:t>
            </a:r>
          </a:p>
          <a:p>
            <a:pPr lvl="1"/>
            <a:r>
              <a:rPr lang="en-US" altLang="zh-CN" dirty="0"/>
              <a:t>Windows (10, 8, 7, Vista, XP, …)</a:t>
            </a:r>
          </a:p>
          <a:p>
            <a:pPr lvl="1"/>
            <a:r>
              <a:rPr lang="en-US" altLang="zh-CN" dirty="0"/>
              <a:t>Unix</a:t>
            </a:r>
          </a:p>
          <a:p>
            <a:pPr lvl="1"/>
            <a:r>
              <a:rPr lang="en-US" altLang="zh-CN" dirty="0"/>
              <a:t>FreeBSD …</a:t>
            </a:r>
          </a:p>
          <a:p>
            <a:r>
              <a:rPr lang="en-US" altLang="zh-CN" dirty="0"/>
              <a:t>For </a:t>
            </a:r>
            <a:r>
              <a:rPr lang="en-US" altLang="zh-CN" b="1" dirty="0">
                <a:solidFill>
                  <a:srgbClr val="FF0000"/>
                </a:solidFill>
              </a:rPr>
              <a:t>small devices</a:t>
            </a:r>
            <a:r>
              <a:rPr lang="en-US" altLang="zh-CN" dirty="0"/>
              <a:t>:</a:t>
            </a:r>
          </a:p>
          <a:p>
            <a:pPr lvl="1"/>
            <a:r>
              <a:rPr lang="en-US" altLang="zh-CN" dirty="0"/>
              <a:t>Android</a:t>
            </a:r>
          </a:p>
          <a:p>
            <a:pPr lvl="1"/>
            <a:r>
              <a:rPr lang="en-US" altLang="zh-CN" dirty="0"/>
              <a:t>iOS</a:t>
            </a:r>
          </a:p>
          <a:p>
            <a:pPr lvl="1"/>
            <a:r>
              <a:rPr lang="en-US" altLang="zh-CN" dirty="0" err="1"/>
              <a:t>TinyOS</a:t>
            </a:r>
            <a:r>
              <a:rPr lang="en-US" altLang="zh-CN" dirty="0"/>
              <a:t> … </a:t>
            </a:r>
            <a:endParaRPr lang="zh-CN" altLang="en-US" dirty="0"/>
          </a:p>
        </p:txBody>
      </p:sp>
    </p:spTree>
    <p:extLst>
      <p:ext uri="{BB962C8B-B14F-4D97-AF65-F5344CB8AC3E}">
        <p14:creationId xmlns:p14="http://schemas.microsoft.com/office/powerpoint/2010/main" val="419533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69E0A-0085-4DB6-AD3E-77FD8F2D184B}"/>
              </a:ext>
            </a:extLst>
          </p:cNvPr>
          <p:cNvSpPr>
            <a:spLocks noGrp="1"/>
          </p:cNvSpPr>
          <p:nvPr>
            <p:ph type="title"/>
          </p:nvPr>
        </p:nvSpPr>
        <p:spPr/>
        <p:txBody>
          <a:bodyPr>
            <a:normAutofit/>
          </a:bodyPr>
          <a:lstStyle/>
          <a:p>
            <a:r>
              <a:rPr lang="en-US" altLang="zh-CN" dirty="0"/>
              <a:t>What is an Operating System? </a:t>
            </a:r>
            <a:endParaRPr lang="zh-CN" altLang="en-US" dirty="0"/>
          </a:p>
        </p:txBody>
      </p:sp>
      <p:sp>
        <p:nvSpPr>
          <p:cNvPr id="3" name="灯片编号占位符 2">
            <a:extLst>
              <a:ext uri="{FF2B5EF4-FFF2-40B4-BE49-F238E27FC236}">
                <a16:creationId xmlns:a16="http://schemas.microsoft.com/office/drawing/2014/main" id="{C432604B-DAE8-41F4-A3B1-3B7CD1D0730D}"/>
              </a:ext>
            </a:extLst>
          </p:cNvPr>
          <p:cNvSpPr>
            <a:spLocks noGrp="1"/>
          </p:cNvSpPr>
          <p:nvPr>
            <p:ph type="sldNum" sz="quarter" idx="12"/>
          </p:nvPr>
        </p:nvSpPr>
        <p:spPr/>
        <p:txBody>
          <a:bodyPr/>
          <a:lstStyle/>
          <a:p>
            <a:fld id="{F210D295-9B15-4757-888B-4FDF115DEA16}" type="slidenum">
              <a:rPr lang="zh-CN" altLang="en-US" smtClean="0"/>
              <a:t>8</a:t>
            </a:fld>
            <a:endParaRPr lang="zh-CN" altLang="en-US"/>
          </a:p>
        </p:txBody>
      </p:sp>
      <p:sp>
        <p:nvSpPr>
          <p:cNvPr id="4" name="内容占位符 3">
            <a:extLst>
              <a:ext uri="{FF2B5EF4-FFF2-40B4-BE49-F238E27FC236}">
                <a16:creationId xmlns:a16="http://schemas.microsoft.com/office/drawing/2014/main" id="{604079E6-2857-4E4E-8A6D-6A2C0B04D4E3}"/>
              </a:ext>
            </a:extLst>
          </p:cNvPr>
          <p:cNvSpPr>
            <a:spLocks noGrp="1"/>
          </p:cNvSpPr>
          <p:nvPr>
            <p:ph idx="1"/>
          </p:nvPr>
        </p:nvSpPr>
        <p:spPr/>
        <p:txBody>
          <a:bodyPr/>
          <a:lstStyle/>
          <a:p>
            <a:r>
              <a:rPr lang="en-US" altLang="zh-CN" dirty="0"/>
              <a:t>User interface to hardware (device drivers)</a:t>
            </a:r>
          </a:p>
          <a:p>
            <a:r>
              <a:rPr lang="en-US" altLang="zh-CN" dirty="0"/>
              <a:t>Provides abstractions (processes, file system)</a:t>
            </a:r>
          </a:p>
          <a:p>
            <a:r>
              <a:rPr lang="en-US" altLang="zh-CN" dirty="0"/>
              <a:t>Resource manager (scheduler)</a:t>
            </a:r>
          </a:p>
          <a:p>
            <a:r>
              <a:rPr lang="en-US" altLang="zh-CN" dirty="0"/>
              <a:t>Means of communication (networking)</a:t>
            </a:r>
          </a:p>
          <a:p>
            <a:r>
              <a:rPr lang="en-US" altLang="zh-CN" dirty="0"/>
              <a:t>… </a:t>
            </a:r>
            <a:br>
              <a:rPr lang="en-US" altLang="zh-CN" dirty="0"/>
            </a:br>
            <a:endParaRPr lang="zh-CN" altLang="en-US" dirty="0"/>
          </a:p>
        </p:txBody>
      </p:sp>
    </p:spTree>
    <p:extLst>
      <p:ext uri="{BB962C8B-B14F-4D97-AF65-F5344CB8AC3E}">
        <p14:creationId xmlns:p14="http://schemas.microsoft.com/office/powerpoint/2010/main" val="238541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58296-B2CC-4C75-ACFF-B9D22AD1A77C}"/>
              </a:ext>
            </a:extLst>
          </p:cNvPr>
          <p:cNvSpPr>
            <a:spLocks noGrp="1"/>
          </p:cNvSpPr>
          <p:nvPr>
            <p:ph type="title"/>
          </p:nvPr>
        </p:nvSpPr>
        <p:spPr/>
        <p:txBody>
          <a:bodyPr>
            <a:normAutofit fontScale="90000"/>
          </a:bodyPr>
          <a:lstStyle/>
          <a:p>
            <a:r>
              <a:rPr lang="en-US" altLang="zh-CN" dirty="0"/>
              <a:t>FOLDOC definition </a:t>
            </a:r>
            <a:br>
              <a:rPr lang="en-US" altLang="zh-CN" dirty="0"/>
            </a:br>
            <a:r>
              <a:rPr lang="en-US" altLang="zh-CN" dirty="0"/>
              <a:t>(Free Online Dictionary of Computing) </a:t>
            </a:r>
            <a:endParaRPr lang="zh-CN" altLang="en-US" dirty="0"/>
          </a:p>
        </p:txBody>
      </p:sp>
      <p:sp>
        <p:nvSpPr>
          <p:cNvPr id="3" name="灯片编号占位符 2">
            <a:extLst>
              <a:ext uri="{FF2B5EF4-FFF2-40B4-BE49-F238E27FC236}">
                <a16:creationId xmlns:a16="http://schemas.microsoft.com/office/drawing/2014/main" id="{F8921D69-A6E9-43DD-80F4-9AFD93107729}"/>
              </a:ext>
            </a:extLst>
          </p:cNvPr>
          <p:cNvSpPr>
            <a:spLocks noGrp="1"/>
          </p:cNvSpPr>
          <p:nvPr>
            <p:ph type="sldNum" sz="quarter" idx="12"/>
          </p:nvPr>
        </p:nvSpPr>
        <p:spPr/>
        <p:txBody>
          <a:bodyPr/>
          <a:lstStyle/>
          <a:p>
            <a:fld id="{F210D295-9B15-4757-888B-4FDF115DEA16}" type="slidenum">
              <a:rPr lang="zh-CN" altLang="en-US" smtClean="0"/>
              <a:t>9</a:t>
            </a:fld>
            <a:endParaRPr lang="zh-CN" altLang="en-US"/>
          </a:p>
        </p:txBody>
      </p:sp>
      <p:sp>
        <p:nvSpPr>
          <p:cNvPr id="4" name="内容占位符 3">
            <a:extLst>
              <a:ext uri="{FF2B5EF4-FFF2-40B4-BE49-F238E27FC236}">
                <a16:creationId xmlns:a16="http://schemas.microsoft.com/office/drawing/2014/main" id="{E885A0AD-4D47-4AFF-ABB2-A17EE631DE7B}"/>
              </a:ext>
            </a:extLst>
          </p:cNvPr>
          <p:cNvSpPr>
            <a:spLocks noGrp="1"/>
          </p:cNvSpPr>
          <p:nvPr>
            <p:ph idx="1"/>
          </p:nvPr>
        </p:nvSpPr>
        <p:spPr/>
        <p:txBody>
          <a:bodyPr>
            <a:normAutofit fontScale="77500" lnSpcReduction="20000"/>
          </a:bodyPr>
          <a:lstStyle/>
          <a:p>
            <a:r>
              <a:rPr lang="en-US" altLang="zh-CN" b="1" dirty="0">
                <a:solidFill>
                  <a:srgbClr val="FF0000"/>
                </a:solidFill>
              </a:rPr>
              <a:t>The low-level software which handles the interface to peripheral hardware, schedules tasks, allocates storage, and presents a default interface to the user when no application program is running.</a:t>
            </a:r>
          </a:p>
          <a:p>
            <a:r>
              <a:rPr lang="en-US" altLang="zh-CN" dirty="0"/>
              <a:t>The OS may be split into a kernel which is always present and various system programs which use facilities provided by the kernel to perform higher-level house-keeping tasks, often acting as servers in a client-server relationship.</a:t>
            </a:r>
          </a:p>
          <a:p>
            <a:r>
              <a:rPr lang="en-US" altLang="zh-CN" dirty="0"/>
              <a:t>Some would include a graphical user interface and window system as part of the OS, others would not. The operating system loader, BIOS, or other firmware required at boot time or when installing the operating system would generally not be considered part of the operating system, though this distinction is unclear in the case of a </a:t>
            </a:r>
            <a:r>
              <a:rPr lang="en-US" altLang="zh-CN" dirty="0" err="1"/>
              <a:t>roamable</a:t>
            </a:r>
            <a:r>
              <a:rPr lang="en-US" altLang="zh-CN" dirty="0"/>
              <a:t> operating system such as RISC OS.</a:t>
            </a:r>
          </a:p>
          <a:p>
            <a:r>
              <a:rPr lang="en-US" altLang="zh-CN" dirty="0"/>
              <a:t>The facilities an operating system provides and its general design philosophy exert an extremely strong influence on programming style and on the technical cultures that grow up around the machines on which it runs. </a:t>
            </a:r>
            <a:br>
              <a:rPr lang="en-US" altLang="zh-CN" dirty="0"/>
            </a:br>
            <a:endParaRPr lang="zh-CN" altLang="en-US" dirty="0"/>
          </a:p>
        </p:txBody>
      </p:sp>
      <p:sp>
        <p:nvSpPr>
          <p:cNvPr id="5" name="矩形 4">
            <a:extLst>
              <a:ext uri="{FF2B5EF4-FFF2-40B4-BE49-F238E27FC236}">
                <a16:creationId xmlns:a16="http://schemas.microsoft.com/office/drawing/2014/main" id="{B5603A10-6FF3-48E4-AC88-7C7F9348A9E3}"/>
              </a:ext>
            </a:extLst>
          </p:cNvPr>
          <p:cNvSpPr/>
          <p:nvPr/>
        </p:nvSpPr>
        <p:spPr>
          <a:xfrm>
            <a:off x="645011" y="5196432"/>
            <a:ext cx="10901978" cy="1323439"/>
          </a:xfrm>
          <a:prstGeom prst="rect">
            <a:avLst/>
          </a:prstGeom>
          <a:solidFill>
            <a:schemeClr val="accent2">
              <a:lumMod val="60000"/>
              <a:lumOff val="40000"/>
            </a:schemeClr>
          </a:solidFill>
        </p:spPr>
        <p:txBody>
          <a:bodyPr wrap="square">
            <a:spAutoFit/>
          </a:bodyPr>
          <a:lstStyle/>
          <a:p>
            <a:pPr algn="ctr"/>
            <a:r>
              <a:rPr lang="en-US" altLang="zh-CN" sz="4000" b="1" dirty="0">
                <a:latin typeface="Arial" panose="020B0604020202020204" pitchFamily="34" charset="0"/>
                <a:cs typeface="Arial" panose="020B0604020202020204" pitchFamily="34" charset="0"/>
              </a:rPr>
              <a:t>Let’s Repeat the Same Exercise for the term “Distributed System” </a:t>
            </a:r>
            <a:endParaRPr lang="zh-CN" alt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8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1431</Words>
  <Application>Microsoft Macintosh PowerPoint</Application>
  <PresentationFormat>宽屏</PresentationFormat>
  <Paragraphs>180</Paragraphs>
  <Slides>27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宋体</vt:lpstr>
      <vt:lpstr>微软雅黑</vt:lpstr>
      <vt:lpstr>Arial</vt:lpstr>
      <vt:lpstr>Calibri</vt:lpstr>
      <vt:lpstr>Corbel</vt:lpstr>
      <vt:lpstr>Gill Sans</vt:lpstr>
      <vt:lpstr>Helvetica</vt:lpstr>
      <vt:lpstr>Helvetica Light</vt:lpstr>
      <vt:lpstr>Times New Roman</vt:lpstr>
      <vt:lpstr>TimesNewRomanPSMT</vt:lpstr>
      <vt:lpstr>Wingdings</vt:lpstr>
      <vt:lpstr>Office 主题</vt:lpstr>
      <vt:lpstr>云计算技术</vt:lpstr>
      <vt:lpstr>What we have learned</vt:lpstr>
      <vt:lpstr>Part #2:  Cloud Distributed System</vt:lpstr>
      <vt:lpstr>Introduction to  Cloud Distributed System</vt:lpstr>
      <vt:lpstr>So What IS a Distributed “System”?</vt:lpstr>
      <vt:lpstr>Wait, Wait… </vt:lpstr>
      <vt:lpstr>Can you name some examples of Operating Systems? </vt:lpstr>
      <vt:lpstr>What is an Operating System? </vt:lpstr>
      <vt:lpstr>FOLDOC definition  (Free Online Dictionary of Computing) </vt:lpstr>
      <vt:lpstr>Can you name some examples of Distributed Systems? </vt:lpstr>
      <vt:lpstr>NOT Distributed Systems </vt:lpstr>
      <vt:lpstr>Definition from FOLDOC  (Free Online Dictionary of Computing)</vt:lpstr>
      <vt:lpstr>The FOLDOC Definition for Distributed System is Incorrect </vt:lpstr>
      <vt:lpstr>The FOLDOC Definition for Distributed System is Incorrect </vt:lpstr>
      <vt:lpstr>Definitions from Textbooks </vt:lpstr>
      <vt:lpstr>Definitions Look Unsatisfactory to Us </vt:lpstr>
      <vt:lpstr>Easy to Know when you See it </vt:lpstr>
      <vt:lpstr>Easy to Know when you See it </vt:lpstr>
      <vt:lpstr>A Working Definition of “Distributed System” </vt:lpstr>
      <vt:lpstr>A Working Definition of “Distributed System” </vt:lpstr>
      <vt:lpstr>Remember a Process? </vt:lpstr>
      <vt:lpstr>Distributed System = Many Processes (broad-sense) Sending and Receiving Messages</vt:lpstr>
      <vt:lpstr>Not Meant to be a Perfect Definition </vt:lpstr>
      <vt:lpstr>A range of interesting problems for Distributed System designers </vt:lpstr>
      <vt:lpstr>In solving these problems, Many Challenges Abound… </vt:lpstr>
      <vt:lpstr>Looking Forward </vt:lpstr>
      <vt:lpstr>Thanks!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CG</dc:creator>
  <cp:lastModifiedBy>guo chen</cp:lastModifiedBy>
  <cp:revision>3291</cp:revision>
  <dcterms:created xsi:type="dcterms:W3CDTF">2013-05-16T08:36:15Z</dcterms:created>
  <dcterms:modified xsi:type="dcterms:W3CDTF">2018-04-16T23:35:59Z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guoche@microsoft.com</vt:lpwstr>
  </property>
  <property fmtid="{D5CDD505-2E9C-101B-9397-08002B2CF9AE}" pid="6" name="MSIP_Label_f42aa342-8706-4288-bd11-ebb85995028c_SetDate">
    <vt:lpwstr>2017-10-22T19:26:02.4036022+08:00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