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293" r:id="rId3"/>
    <p:sldId id="295" r:id="rId4"/>
    <p:sldId id="322" r:id="rId5"/>
    <p:sldId id="323" r:id="rId6"/>
    <p:sldId id="320" r:id="rId7"/>
    <p:sldId id="321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1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78333" autoAdjust="0"/>
  </p:normalViewPr>
  <p:slideViewPr>
    <p:cSldViewPr snapToGrid="0">
      <p:cViewPr varScale="1">
        <p:scale>
          <a:sx n="58" d="100"/>
          <a:sy n="58" d="100"/>
        </p:scale>
        <p:origin x="21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408" y="3687641"/>
            <a:ext cx="7939144" cy="1266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200" b="1" dirty="0"/>
              <a:t>陈果 副教授</a:t>
            </a:r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2582091" y="5249653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srgbClr val="000000"/>
                </a:solidFill>
                <a:latin typeface="Helvetica Light"/>
                <a:sym typeface="Helvetica Light"/>
                <a:hlinkClick r:id="rId3"/>
              </a:rPr>
              <a:t>https://1989chenguo.github.io/Courses/CloudComputing2018Spring.html</a:t>
            </a:r>
            <a:endParaRPr lang="en-US" altLang="zh-CN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457200">
              <a:defRPr/>
            </a:pPr>
            <a:endParaRPr lang="zh-CN" altLang="en-US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C1A92-3F0A-4B3A-A146-7B01FA6B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r>
              <a:rPr lang="en-US" altLang="zh-CN" dirty="0"/>
              <a:t>: 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F01DCF-2F50-4BB1-9FA7-CB2A835A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3DC47-7887-4C2E-A37F-5AB82BCD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Processes and merges all intermediate values associated per key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9A82E-588D-4C44-A8CE-DFEF3BFA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73" y="2547218"/>
            <a:ext cx="7603727" cy="30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8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C1A92-3F0A-4B3A-A146-7B01FA6B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r>
              <a:rPr lang="en-US" altLang="zh-CN" dirty="0"/>
              <a:t>: 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F01DCF-2F50-4BB1-9FA7-CB2A835A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3DC47-7887-4C2E-A37F-5AB82BCD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2138138"/>
          </a:xfrm>
        </p:spPr>
        <p:txBody>
          <a:bodyPr/>
          <a:lstStyle/>
          <a:p>
            <a:r>
              <a:rPr lang="en-US" altLang="zh-CN" dirty="0"/>
              <a:t>Each key assigned to one Reduce</a:t>
            </a:r>
          </a:p>
          <a:p>
            <a:r>
              <a:rPr lang="en-US" altLang="zh-CN" dirty="0"/>
              <a:t>Parallelly processes and merges all intermediate values </a:t>
            </a:r>
            <a:r>
              <a:rPr lang="en-US" altLang="zh-CN" b="1" u="sng" dirty="0">
                <a:solidFill>
                  <a:srgbClr val="FF0000"/>
                </a:solidFill>
              </a:rPr>
              <a:t>by partitioning keys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814955-92D5-4F5B-AB64-079CF471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90" y="2892779"/>
            <a:ext cx="7537948" cy="2516428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EE74F983-4354-48CE-ABB5-EB49D373DA93}"/>
              </a:ext>
            </a:extLst>
          </p:cNvPr>
          <p:cNvSpPr txBox="1">
            <a:spLocks/>
          </p:cNvSpPr>
          <p:nvPr/>
        </p:nvSpPr>
        <p:spPr>
          <a:xfrm>
            <a:off x="838200" y="5469845"/>
            <a:ext cx="10515600" cy="213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Typically: </a:t>
            </a:r>
            <a:r>
              <a:rPr lang="en-US" altLang="zh-CN" i="1" dirty="0"/>
              <a:t>hash partitioning</a:t>
            </a:r>
            <a:r>
              <a:rPr lang="en-US" altLang="zh-CN" dirty="0"/>
              <a:t>, i.e., key is assigned to </a:t>
            </a:r>
          </a:p>
          <a:p>
            <a:pPr lvl="1"/>
            <a:r>
              <a:rPr lang="en-US" altLang="zh-CN" dirty="0"/>
              <a:t>reduce # = hash(key)%</a:t>
            </a:r>
            <a:r>
              <a:rPr lang="en-US" altLang="zh-CN" dirty="0" err="1"/>
              <a:t>number_of_reduce_servers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6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205F-08F3-45E2-A6E4-F6372E90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code - Map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6E1F50-89A6-47D4-B86D-2FAFEA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0FBABB-E407-4AB6-84F8-E273ECE9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62" y="1127781"/>
            <a:ext cx="6819048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205F-08F3-45E2-A6E4-F6372E90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code - 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6E1F50-89A6-47D4-B86D-2FAFEA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A6CAE-5187-46C1-B89A-D99D4369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8" y="1345219"/>
            <a:ext cx="7066667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2205F-08F3-45E2-A6E4-F6372E90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code - Driver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6E1F50-89A6-47D4-B86D-2FAFEA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A034B-4DC2-46F1-BB60-0B49AFB3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63" y="1249981"/>
            <a:ext cx="6790476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618564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Fault-tolerance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18E1C-E6AD-445F-8818-1EAB225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Applications of MapReduce #1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50AC0-6BCA-4A44-A5CC-1FA74C5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A7B18A-84B5-42DE-B426-447A0D16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Distributed Grep</a:t>
            </a:r>
          </a:p>
          <a:p>
            <a:pPr lvl="1"/>
            <a:r>
              <a:rPr lang="en-US" altLang="zh-CN" dirty="0"/>
              <a:t>Input: large set of files</a:t>
            </a:r>
          </a:p>
          <a:p>
            <a:pPr lvl="1"/>
            <a:r>
              <a:rPr lang="en-US" altLang="zh-CN" dirty="0"/>
              <a:t>Output: lines that match pattern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Emits a line if it matches the supplied pattern</a:t>
            </a:r>
          </a:p>
          <a:p>
            <a:r>
              <a:rPr lang="en-US" altLang="zh-CN" dirty="0"/>
              <a:t>Reduce</a:t>
            </a:r>
          </a:p>
          <a:p>
            <a:pPr lvl="1"/>
            <a:r>
              <a:rPr lang="en-US" altLang="zh-CN" dirty="0"/>
              <a:t>Copies the intermediate data to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3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18E1C-E6AD-445F-8818-1EAB225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Applications of MapReduce #2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50AC0-6BCA-4A44-A5CC-1FA74C5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A7B18A-84B5-42DE-B426-447A0D16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Reverse Web-Link Graph</a:t>
            </a:r>
          </a:p>
          <a:p>
            <a:pPr lvl="1"/>
            <a:r>
              <a:rPr lang="en-US" altLang="zh-CN" dirty="0"/>
              <a:t>Input: </a:t>
            </a:r>
          </a:p>
          <a:p>
            <a:pPr lvl="2"/>
            <a:r>
              <a:rPr lang="en-US" altLang="zh-CN" dirty="0"/>
              <a:t>Web graph: tuples (a, b) where (page a --&gt; page b)</a:t>
            </a:r>
          </a:p>
          <a:p>
            <a:pPr lvl="1"/>
            <a:r>
              <a:rPr lang="en-US" altLang="zh-CN" dirty="0"/>
              <a:t>Output</a:t>
            </a:r>
          </a:p>
          <a:p>
            <a:pPr lvl="2"/>
            <a:r>
              <a:rPr lang="en-US" altLang="zh-CN" dirty="0"/>
              <a:t>For each page, list of pages that </a:t>
            </a:r>
            <a:r>
              <a:rPr lang="en-US" altLang="zh-CN" b="1" dirty="0"/>
              <a:t>link to it</a:t>
            </a:r>
          </a:p>
          <a:p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For each input &lt;source, target&gt;, output &lt;target, source&gt;</a:t>
            </a:r>
          </a:p>
          <a:p>
            <a:r>
              <a:rPr lang="en-US" altLang="zh-CN" dirty="0"/>
              <a:t>Reduce</a:t>
            </a:r>
          </a:p>
          <a:p>
            <a:pPr lvl="1"/>
            <a:r>
              <a:rPr lang="en-US" altLang="zh-CN" dirty="0"/>
              <a:t>Emits &lt;target, list(source)&gt;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5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18E1C-E6AD-445F-8818-1EAB225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Applications of MapReduce #3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50AC0-6BCA-4A44-A5CC-1FA74C56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A7B18A-84B5-42DE-B426-447A0D16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Count URL access </a:t>
            </a:r>
            <a:r>
              <a:rPr lang="en-US" altLang="zh-CN" b="1" dirty="0" err="1">
                <a:solidFill>
                  <a:srgbClr val="FF0000"/>
                </a:solidFill>
              </a:rPr>
              <a:t>frequence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Input: </a:t>
            </a:r>
          </a:p>
          <a:p>
            <a:pPr lvl="2"/>
            <a:r>
              <a:rPr lang="en-US" altLang="zh-CN" dirty="0"/>
              <a:t>Log of accessed URLs, e.g., from proxy server</a:t>
            </a:r>
          </a:p>
          <a:p>
            <a:pPr lvl="1"/>
            <a:r>
              <a:rPr lang="en-US" altLang="zh-CN" dirty="0"/>
              <a:t>Output</a:t>
            </a:r>
          </a:p>
          <a:p>
            <a:pPr lvl="2"/>
            <a:r>
              <a:rPr lang="en-US" altLang="zh-CN" dirty="0"/>
              <a:t>For each URL, % of total accesses for that URL</a:t>
            </a:r>
            <a:endParaRPr lang="en-US" altLang="zh-CN" b="1" dirty="0"/>
          </a:p>
          <a:p>
            <a:r>
              <a:rPr lang="en-US" altLang="zh-CN" dirty="0"/>
              <a:t>Map: Output &lt;URL, 1&gt;</a:t>
            </a:r>
          </a:p>
          <a:p>
            <a:r>
              <a:rPr lang="en-US" altLang="zh-CN" dirty="0"/>
              <a:t>Multiple reducers: Emits &lt;URL, </a:t>
            </a:r>
            <a:r>
              <a:rPr lang="en-US" altLang="zh-CN" dirty="0" err="1"/>
              <a:t>URL_count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Chain another MapReduce jog after above one</a:t>
            </a:r>
          </a:p>
          <a:p>
            <a:r>
              <a:rPr lang="en-US" altLang="zh-CN" dirty="0"/>
              <a:t>Map: Process &lt;URL, </a:t>
            </a:r>
            <a:r>
              <a:rPr lang="en-US" altLang="zh-CN" dirty="0" err="1"/>
              <a:t>URL_count</a:t>
            </a:r>
            <a:r>
              <a:rPr lang="en-US" altLang="zh-CN" dirty="0"/>
              <a:t>&gt; and output &lt;1, </a:t>
            </a:r>
            <a:r>
              <a:rPr lang="en-US" altLang="zh-CN" dirty="0" err="1"/>
              <a:t>URL_count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One reducer: Sum up &lt;</a:t>
            </a:r>
            <a:r>
              <a:rPr lang="en-US" altLang="zh-CN" dirty="0" err="1"/>
              <a:t>URL_count</a:t>
            </a:r>
            <a:r>
              <a:rPr lang="en-US" altLang="zh-CN" dirty="0"/>
              <a:t>&gt; to calculate overall _count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F12E2-E0D0-40B5-A170-35B4BE6EA0AD}"/>
              </a:ext>
            </a:extLst>
          </p:cNvPr>
          <p:cNvSpPr txBox="1"/>
          <p:nvPr/>
        </p:nvSpPr>
        <p:spPr>
          <a:xfrm>
            <a:off x="7389607" y="3746026"/>
            <a:ext cx="42815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we got URL count, but still need %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BAC1E9-3903-4069-94D1-3D6672C27C8D}"/>
              </a:ext>
            </a:extLst>
          </p:cNvPr>
          <p:cNvSpPr txBox="1"/>
          <p:nvPr/>
        </p:nvSpPr>
        <p:spPr>
          <a:xfrm>
            <a:off x="7389606" y="6094106"/>
            <a:ext cx="42815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 %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URL_count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overall_count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618564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Fault-tolerance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4DBB2-A3AC-45F4-A6E4-74A3A2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  <a:endParaRPr kumimoji="1" lang="en-US" altLang="zh-CN" sz="2700" b="1" dirty="0">
              <a:solidFill>
                <a:sysClr val="windowText" lastClr="000000"/>
              </a:solidFill>
              <a:sym typeface="Helvetica Light"/>
            </a:endParaRP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sz="2700" dirty="0">
                <a:solidFill>
                  <a:sysClr val="windowText" lastClr="000000"/>
                </a:solidFill>
                <a:sym typeface="Helvetica Light"/>
              </a:rPr>
              <a:t>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Introduction to Cloud Distributed System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What is cloud distributed system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What we’ll look at in this part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842683" y="1105989"/>
            <a:ext cx="9516465" cy="5587419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endParaRPr kumimoji="1" lang="en-US" altLang="zh-CN" sz="2000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03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C8539E-569F-435D-B9A1-9E45008C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MapReduce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5BD203-57D8-4C46-8F8D-7395B34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15755D-EAD1-4FEB-9F04-9FE45A06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Externally: For </a:t>
            </a:r>
            <a:r>
              <a:rPr lang="en-US" altLang="zh-CN" b="1" dirty="0">
                <a:solidFill>
                  <a:srgbClr val="FF0000"/>
                </a:solidFill>
              </a:rPr>
              <a:t>user</a:t>
            </a:r>
          </a:p>
          <a:p>
            <a:pPr lvl="1"/>
            <a:r>
              <a:rPr lang="en-US" altLang="zh-CN" dirty="0"/>
              <a:t>Write a Map program, write a Reduce program</a:t>
            </a:r>
          </a:p>
          <a:p>
            <a:pPr lvl="1"/>
            <a:r>
              <a:rPr lang="en-US" altLang="zh-CN" dirty="0"/>
              <a:t>Submit job; wait for result</a:t>
            </a:r>
          </a:p>
          <a:p>
            <a:pPr lvl="1"/>
            <a:r>
              <a:rPr lang="en-US" altLang="zh-CN" dirty="0"/>
              <a:t>Need to know nothing about parallel/distributed programming!</a:t>
            </a:r>
          </a:p>
          <a:p>
            <a:r>
              <a:rPr lang="en-US" altLang="zh-CN" dirty="0"/>
              <a:t>Internally: For the </a:t>
            </a:r>
            <a:r>
              <a:rPr lang="en-US" altLang="zh-CN" b="1" dirty="0">
                <a:solidFill>
                  <a:srgbClr val="FF0000"/>
                </a:solidFill>
              </a:rPr>
              <a:t>Paradigm and Scheduler</a:t>
            </a:r>
          </a:p>
          <a:p>
            <a:pPr lvl="1"/>
            <a:r>
              <a:rPr lang="en-US" altLang="zh-CN" dirty="0"/>
              <a:t>Parallelize Map</a:t>
            </a:r>
          </a:p>
          <a:p>
            <a:pPr lvl="1"/>
            <a:r>
              <a:rPr lang="en-US" altLang="zh-CN" dirty="0"/>
              <a:t>Transfer data from Map to Reduce</a:t>
            </a:r>
          </a:p>
          <a:p>
            <a:pPr lvl="1"/>
            <a:r>
              <a:rPr lang="en-US" altLang="zh-CN" dirty="0"/>
              <a:t>Parallelize Reduce</a:t>
            </a:r>
          </a:p>
          <a:p>
            <a:pPr lvl="1"/>
            <a:r>
              <a:rPr lang="en-US" altLang="zh-CN" dirty="0"/>
              <a:t>Implement storage for Map input/output, Reduce input/output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9647-C83A-4C64-B357-EA4D86AA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MapReduce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52C96D-F8A5-47E0-9797-826C88A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CC34-DFF6-4118-A913-94D60C56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54089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Parallelize Map</a:t>
            </a:r>
          </a:p>
          <a:p>
            <a:pPr lvl="1"/>
            <a:r>
              <a:rPr lang="en-US" altLang="zh-CN" dirty="0"/>
              <a:t>Easy! Each Map task is independent</a:t>
            </a:r>
          </a:p>
          <a:p>
            <a:r>
              <a:rPr lang="en-US" altLang="zh-CN" dirty="0"/>
              <a:t>Transfer data from Map to Reduce</a:t>
            </a:r>
          </a:p>
          <a:p>
            <a:pPr lvl="1"/>
            <a:r>
              <a:rPr lang="en-US" altLang="zh-CN" dirty="0"/>
              <a:t>All Map output records with same key assigned to same Reduce</a:t>
            </a:r>
          </a:p>
          <a:p>
            <a:pPr lvl="1"/>
            <a:r>
              <a:rPr lang="en-US" altLang="zh-CN" dirty="0"/>
              <a:t>Partitioning function, e.g., hash(key)%</a:t>
            </a:r>
            <a:r>
              <a:rPr lang="en-US" altLang="zh-CN" dirty="0" err="1"/>
              <a:t>number_of_reducers</a:t>
            </a:r>
            <a:endParaRPr lang="en-US" altLang="zh-CN" dirty="0"/>
          </a:p>
          <a:p>
            <a:r>
              <a:rPr lang="en-US" altLang="zh-CN" dirty="0"/>
              <a:t>Parallelize Reduce</a:t>
            </a:r>
          </a:p>
          <a:p>
            <a:pPr lvl="1"/>
            <a:r>
              <a:rPr lang="en-US" altLang="zh-CN" dirty="0"/>
              <a:t>Easy! Each Reduce task is independent</a:t>
            </a:r>
          </a:p>
          <a:p>
            <a:r>
              <a:rPr lang="en-US" altLang="zh-CN" dirty="0"/>
              <a:t>Implement storage for Map input/output, Reduce input/output </a:t>
            </a:r>
            <a:endParaRPr lang="zh-CN" altLang="en-US" dirty="0"/>
          </a:p>
          <a:p>
            <a:pPr lvl="1"/>
            <a:r>
              <a:rPr lang="en-US" altLang="zh-CN" dirty="0"/>
              <a:t>Map input: From distributed file system (GFS, HDFS, etc.)</a:t>
            </a:r>
          </a:p>
          <a:p>
            <a:pPr lvl="1"/>
            <a:r>
              <a:rPr lang="en-US" altLang="zh-CN" dirty="0"/>
              <a:t>Map output: To local file system</a:t>
            </a:r>
          </a:p>
          <a:p>
            <a:pPr lvl="1"/>
            <a:r>
              <a:rPr lang="en-US" altLang="zh-CN" dirty="0"/>
              <a:t>Reduce input: From remote file system</a:t>
            </a:r>
          </a:p>
          <a:p>
            <a:pPr lvl="1"/>
            <a:r>
              <a:rPr lang="en-US" altLang="zh-CN" dirty="0"/>
              <a:t>Reduce output: To distributed file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7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180B-A721-4CA9-B137-829FBC09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MapReduce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36B382-9815-4837-ABD9-952BB8F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399655-2308-44A9-8514-D910EA07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96" y="1701802"/>
            <a:ext cx="9305925" cy="501967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77059F-D625-4D22-820A-D6F92196A68C}"/>
              </a:ext>
            </a:extLst>
          </p:cNvPr>
          <p:cNvGrpSpPr/>
          <p:nvPr/>
        </p:nvGrpSpPr>
        <p:grpSpPr>
          <a:xfrm>
            <a:off x="3216540" y="1240137"/>
            <a:ext cx="2474255" cy="1148061"/>
            <a:chOff x="3216540" y="1240137"/>
            <a:chExt cx="2474255" cy="114806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B3C716-5500-4EFF-BE61-6EB60D0D15FD}"/>
                </a:ext>
              </a:extLst>
            </p:cNvPr>
            <p:cNvSpPr txBox="1"/>
            <p:nvPr/>
          </p:nvSpPr>
          <p:spPr>
            <a:xfrm>
              <a:off x="3216540" y="1240137"/>
              <a:ext cx="247425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Parallelize Map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3E492A6-993D-4E86-AB01-ABE2C7C16299}"/>
                </a:ext>
              </a:extLst>
            </p:cNvPr>
            <p:cNvCxnSpPr/>
            <p:nvPr/>
          </p:nvCxnSpPr>
          <p:spPr>
            <a:xfrm>
              <a:off x="4604273" y="1701802"/>
              <a:ext cx="0" cy="68639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7DFEE1-F1D5-4A79-83E0-779C06D0740D}"/>
              </a:ext>
            </a:extLst>
          </p:cNvPr>
          <p:cNvGrpSpPr/>
          <p:nvPr/>
        </p:nvGrpSpPr>
        <p:grpSpPr>
          <a:xfrm>
            <a:off x="6540650" y="1189356"/>
            <a:ext cx="2868535" cy="1198842"/>
            <a:chOff x="3549126" y="1240137"/>
            <a:chExt cx="2868535" cy="119884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063FA4-E3D1-4FD1-BE9F-799DB6BEBF71}"/>
                </a:ext>
              </a:extLst>
            </p:cNvPr>
            <p:cNvSpPr txBox="1"/>
            <p:nvPr/>
          </p:nvSpPr>
          <p:spPr>
            <a:xfrm>
              <a:off x="3549126" y="1240137"/>
              <a:ext cx="286853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Parallelize Reduce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F935A16-BC60-4106-8858-D75FDA7C9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283" y="1701802"/>
              <a:ext cx="129990" cy="73717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FB40F78-FE1A-47F7-B9E4-478B24948683}"/>
              </a:ext>
            </a:extLst>
          </p:cNvPr>
          <p:cNvGrpSpPr/>
          <p:nvPr/>
        </p:nvGrpSpPr>
        <p:grpSpPr>
          <a:xfrm>
            <a:off x="6852621" y="5782321"/>
            <a:ext cx="5299766" cy="830997"/>
            <a:chOff x="992561" y="1240137"/>
            <a:chExt cx="5299766" cy="830997"/>
          </a:xfrm>
          <a:solidFill>
            <a:schemeClr val="bg1"/>
          </a:solidFill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F81A129-3CEB-4515-B8C3-59558F114259}"/>
                </a:ext>
              </a:extLst>
            </p:cNvPr>
            <p:cNvSpPr txBox="1"/>
            <p:nvPr/>
          </p:nvSpPr>
          <p:spPr>
            <a:xfrm>
              <a:off x="3549127" y="1240137"/>
              <a:ext cx="2743200" cy="830997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Transfer data from Map to Reduce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7F59EA0-CC13-44E4-9AB7-6A1E26BD03F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992561" y="1655636"/>
              <a:ext cx="2556566" cy="278284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BD0CD-BF9E-4CD4-A9E4-0F2B4B1238F4}"/>
              </a:ext>
            </a:extLst>
          </p:cNvPr>
          <p:cNvSpPr txBox="1"/>
          <p:nvPr/>
        </p:nvSpPr>
        <p:spPr>
          <a:xfrm>
            <a:off x="279701" y="3220082"/>
            <a:ext cx="1129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Scheduling: </a:t>
            </a:r>
          </a:p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Assign Maps and Reduces to servers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D813-57E4-47AB-A66B-CB89FA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YARN Scheduler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CE2FB9-BB52-4B36-9B7F-E556842D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2AF38-8063-47DF-9E36-8FF5D354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6369424" cy="491032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Used in Hadoop 2.x +</a:t>
            </a:r>
          </a:p>
          <a:p>
            <a:r>
              <a:rPr lang="en-US" altLang="zh-CN" dirty="0"/>
              <a:t>YARN = Yet Another Resource Negotiator</a:t>
            </a:r>
          </a:p>
          <a:p>
            <a:r>
              <a:rPr lang="en-US" altLang="zh-CN" dirty="0"/>
              <a:t>Treats each server as a collection of </a:t>
            </a:r>
            <a:r>
              <a:rPr lang="en-US" altLang="zh-CN" i="1" dirty="0"/>
              <a:t>containers</a:t>
            </a:r>
          </a:p>
          <a:p>
            <a:pPr lvl="1"/>
            <a:r>
              <a:rPr lang="en-US" altLang="zh-CN" dirty="0"/>
              <a:t>Container = some CPU + some memory</a:t>
            </a:r>
          </a:p>
          <a:p>
            <a:r>
              <a:rPr lang="en-US" altLang="zh-CN" dirty="0"/>
              <a:t>Has 3 main components</a:t>
            </a:r>
          </a:p>
          <a:p>
            <a:pPr lvl="1"/>
            <a:r>
              <a:rPr lang="en-US" altLang="zh-CN" dirty="0"/>
              <a:t>Global </a:t>
            </a:r>
            <a:r>
              <a:rPr lang="en-US" altLang="zh-CN" i="1" dirty="0"/>
              <a:t>Resource Manager (</a:t>
            </a:r>
            <a:r>
              <a:rPr lang="en-US" altLang="zh-CN" b="1" i="1" dirty="0">
                <a:solidFill>
                  <a:srgbClr val="FF0000"/>
                </a:solidFill>
              </a:rPr>
              <a:t>RM</a:t>
            </a:r>
            <a:r>
              <a:rPr lang="en-US" altLang="zh-CN" i="1" dirty="0"/>
              <a:t>)</a:t>
            </a:r>
          </a:p>
          <a:p>
            <a:pPr lvl="2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Per-server </a:t>
            </a:r>
            <a:r>
              <a:rPr lang="en-US" altLang="zh-CN" i="1" dirty="0"/>
              <a:t>Node Manager (</a:t>
            </a:r>
            <a:r>
              <a:rPr lang="en-US" altLang="zh-CN" b="1" i="1" dirty="0">
                <a:solidFill>
                  <a:srgbClr val="FF0000"/>
                </a:solidFill>
              </a:rPr>
              <a:t>NM</a:t>
            </a:r>
            <a:r>
              <a:rPr lang="en-US" altLang="zh-CN" i="1" dirty="0"/>
              <a:t>)</a:t>
            </a:r>
          </a:p>
          <a:p>
            <a:pPr lvl="2"/>
            <a:r>
              <a:rPr lang="en-US" altLang="zh-CN" dirty="0"/>
              <a:t>Daemon and server-specific functions</a:t>
            </a:r>
          </a:p>
          <a:p>
            <a:pPr lvl="1"/>
            <a:r>
              <a:rPr lang="en-US" altLang="zh-CN" dirty="0"/>
              <a:t>Per-application (job) </a:t>
            </a:r>
            <a:r>
              <a:rPr lang="en-US" altLang="zh-CN" i="1" dirty="0"/>
              <a:t>Application Master (</a:t>
            </a:r>
            <a:r>
              <a:rPr lang="en-US" altLang="zh-CN" b="1" i="1" dirty="0">
                <a:solidFill>
                  <a:srgbClr val="FF0000"/>
                </a:solidFill>
              </a:rPr>
              <a:t>AM</a:t>
            </a:r>
            <a:r>
              <a:rPr lang="en-US" altLang="zh-CN" i="1" dirty="0"/>
              <a:t>)</a:t>
            </a:r>
          </a:p>
          <a:p>
            <a:pPr lvl="2"/>
            <a:r>
              <a:rPr lang="en-US" altLang="zh-CN" dirty="0"/>
              <a:t>Container negotiation with RM and NMs</a:t>
            </a:r>
          </a:p>
          <a:p>
            <a:pPr lvl="2"/>
            <a:r>
              <a:rPr lang="en-US" altLang="zh-CN" dirty="0"/>
              <a:t>Detecting task failures of that job 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6D5567-164C-413E-8575-021A73120710}"/>
              </a:ext>
            </a:extLst>
          </p:cNvPr>
          <p:cNvGrpSpPr/>
          <p:nvPr/>
        </p:nvGrpSpPr>
        <p:grpSpPr>
          <a:xfrm>
            <a:off x="7799294" y="1559859"/>
            <a:ext cx="4272132" cy="4087906"/>
            <a:chOff x="7799294" y="1559859"/>
            <a:chExt cx="4272132" cy="40879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A6522B-83D9-44B9-A887-BA3E12F02FF4}"/>
                </a:ext>
              </a:extLst>
            </p:cNvPr>
            <p:cNvSpPr/>
            <p:nvPr/>
          </p:nvSpPr>
          <p:spPr>
            <a:xfrm>
              <a:off x="9197788" y="1559859"/>
              <a:ext cx="1355464" cy="68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RM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A858ED-B21F-4500-89A2-11946DEA5DF4}"/>
                </a:ext>
              </a:extLst>
            </p:cNvPr>
            <p:cNvSpPr/>
            <p:nvPr/>
          </p:nvSpPr>
          <p:spPr>
            <a:xfrm>
              <a:off x="9412045" y="1883223"/>
              <a:ext cx="1141207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Scheduler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1F3C83B-71F8-40C2-BD2F-76A0BD025EC5}"/>
                </a:ext>
              </a:extLst>
            </p:cNvPr>
            <p:cNvSpPr/>
            <p:nvPr/>
          </p:nvSpPr>
          <p:spPr>
            <a:xfrm>
              <a:off x="7799294" y="3613861"/>
              <a:ext cx="1699708" cy="2033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 dirty="0"/>
                <a:t>Server A</a:t>
              </a:r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ED63F1-DF96-49B5-B676-3DDF642A8179}"/>
                </a:ext>
              </a:extLst>
            </p:cNvPr>
            <p:cNvSpPr/>
            <p:nvPr/>
          </p:nvSpPr>
          <p:spPr>
            <a:xfrm>
              <a:off x="8711902" y="3937224"/>
              <a:ext cx="721658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NM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AAD721-6BFD-40E8-A040-68B09CBC0D09}"/>
                </a:ext>
              </a:extLst>
            </p:cNvPr>
            <p:cNvSpPr/>
            <p:nvPr/>
          </p:nvSpPr>
          <p:spPr>
            <a:xfrm>
              <a:off x="7888942" y="4706339"/>
              <a:ext cx="55581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AM 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F66854-3C11-409F-8FA3-A97091B6A555}"/>
                </a:ext>
              </a:extLst>
            </p:cNvPr>
            <p:cNvSpPr txBox="1"/>
            <p:nvPr/>
          </p:nvSpPr>
          <p:spPr>
            <a:xfrm>
              <a:off x="9072731" y="4707988"/>
              <a:ext cx="301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49C7AA-6804-4E20-8B0A-8F9D50A9D4BF}"/>
                </a:ext>
              </a:extLst>
            </p:cNvPr>
            <p:cNvSpPr/>
            <p:nvPr/>
          </p:nvSpPr>
          <p:spPr>
            <a:xfrm>
              <a:off x="10026575" y="3613861"/>
              <a:ext cx="2044851" cy="2033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 dirty="0"/>
                <a:t>Server B</a:t>
              </a:r>
              <a:endParaRPr lang="zh-CN" altLang="en-US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C187B-683C-4C43-AD15-29654F890787}"/>
                </a:ext>
              </a:extLst>
            </p:cNvPr>
            <p:cNvSpPr/>
            <p:nvPr/>
          </p:nvSpPr>
          <p:spPr>
            <a:xfrm>
              <a:off x="11284326" y="3937224"/>
              <a:ext cx="721658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NM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193816-A307-4BBD-A393-F5042EC97105}"/>
                </a:ext>
              </a:extLst>
            </p:cNvPr>
            <p:cNvSpPr/>
            <p:nvPr/>
          </p:nvSpPr>
          <p:spPr>
            <a:xfrm>
              <a:off x="10101430" y="4706339"/>
              <a:ext cx="55581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AM 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856592-ECE1-4D3B-8191-1DA1BC77C9AB}"/>
                </a:ext>
              </a:extLst>
            </p:cNvPr>
            <p:cNvSpPr/>
            <p:nvPr/>
          </p:nvSpPr>
          <p:spPr>
            <a:xfrm>
              <a:off x="10768405" y="4706339"/>
              <a:ext cx="130302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Task (Container)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0F54DE0-95A5-4D26-BB8E-7482624131F9}"/>
              </a:ext>
            </a:extLst>
          </p:cNvPr>
          <p:cNvGrpSpPr/>
          <p:nvPr/>
        </p:nvGrpSpPr>
        <p:grpSpPr>
          <a:xfrm>
            <a:off x="7485531" y="2248348"/>
            <a:ext cx="1737807" cy="2457991"/>
            <a:chOff x="7485531" y="2248348"/>
            <a:chExt cx="1737807" cy="2457991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2201536-F37C-41C0-A523-427DE9BD1B7E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8166848" y="2248348"/>
              <a:ext cx="1056490" cy="2457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20BEC3-5C41-486E-A21B-F535AC05D568}"/>
                </a:ext>
              </a:extLst>
            </p:cNvPr>
            <p:cNvSpPr txBox="1"/>
            <p:nvPr/>
          </p:nvSpPr>
          <p:spPr>
            <a:xfrm>
              <a:off x="7485531" y="2538805"/>
              <a:ext cx="1226372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1. Need container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76AD44A-A04A-4D7B-9ADA-1D32C54CBBE2}"/>
              </a:ext>
            </a:extLst>
          </p:cNvPr>
          <p:cNvGrpSpPr/>
          <p:nvPr/>
        </p:nvGrpSpPr>
        <p:grpSpPr>
          <a:xfrm>
            <a:off x="10481089" y="2248348"/>
            <a:ext cx="1647039" cy="1688876"/>
            <a:chOff x="10481089" y="2248348"/>
            <a:chExt cx="1647039" cy="1688876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03995D9-7C49-4E84-91D8-2B5CF34ED6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0481089" y="2248348"/>
              <a:ext cx="1164066" cy="1688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D66699E-79B4-4BC9-B5DE-464EBCCCDECA}"/>
                </a:ext>
              </a:extLst>
            </p:cNvPr>
            <p:cNvSpPr txBox="1"/>
            <p:nvPr/>
          </p:nvSpPr>
          <p:spPr>
            <a:xfrm>
              <a:off x="10711701" y="2521580"/>
              <a:ext cx="1416427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2. Container completed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A0B0902-C14F-4DC1-B9D4-B49CEADB58E3}"/>
              </a:ext>
            </a:extLst>
          </p:cNvPr>
          <p:cNvGrpSpPr/>
          <p:nvPr/>
        </p:nvGrpSpPr>
        <p:grpSpPr>
          <a:xfrm>
            <a:off x="8320142" y="2248348"/>
            <a:ext cx="2175742" cy="2453503"/>
            <a:chOff x="8320142" y="2248348"/>
            <a:chExt cx="2175742" cy="2453503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33E3745-9BED-4BF4-A4E8-963AEEAC1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0142" y="2248348"/>
              <a:ext cx="1036438" cy="245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07D83C-0375-429C-AEFB-EBEE8EE413CF}"/>
                </a:ext>
              </a:extLst>
            </p:cNvPr>
            <p:cNvSpPr txBox="1"/>
            <p:nvPr/>
          </p:nvSpPr>
          <p:spPr>
            <a:xfrm>
              <a:off x="9079457" y="2818086"/>
              <a:ext cx="1416427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 Container on Server B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CA8DF6-BB3A-4F3B-8F6C-C92F8B8F2855}"/>
              </a:ext>
            </a:extLst>
          </p:cNvPr>
          <p:cNvGrpSpPr/>
          <p:nvPr/>
        </p:nvGrpSpPr>
        <p:grpSpPr>
          <a:xfrm>
            <a:off x="8444753" y="4119787"/>
            <a:ext cx="2839573" cy="960399"/>
            <a:chOff x="8444753" y="4119787"/>
            <a:chExt cx="2839573" cy="960399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1BFA6F2-1D62-41C9-963E-1F1271BB3B38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8444753" y="4119787"/>
              <a:ext cx="2839573" cy="960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CE3AD6F-0FA4-4602-9652-51E593762B6B}"/>
                </a:ext>
              </a:extLst>
            </p:cNvPr>
            <p:cNvSpPr txBox="1"/>
            <p:nvPr/>
          </p:nvSpPr>
          <p:spPr>
            <a:xfrm>
              <a:off x="8612058" y="4415320"/>
              <a:ext cx="2044851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4. Start task, please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DCD7300-467F-48E8-9302-929A916763A8}"/>
              </a:ext>
            </a:extLst>
          </p:cNvPr>
          <p:cNvSpPr txBox="1"/>
          <p:nvPr/>
        </p:nvSpPr>
        <p:spPr>
          <a:xfrm>
            <a:off x="279701" y="3220082"/>
            <a:ext cx="1129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What kind of algorithms used in scheduling?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7B54-D60F-4799-8F74-B07C3032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Scheduling?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ED9FF0-64CE-46B9-BBC8-87CA2830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DD0D5-CF5F-4760-AAEB-6673DDED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Multiple “tasks” to schedule</a:t>
            </a:r>
          </a:p>
          <a:p>
            <a:pPr lvl="1"/>
            <a:r>
              <a:rPr lang="en-US" altLang="zh-CN" dirty="0"/>
              <a:t>The processes on a single-core OS</a:t>
            </a:r>
          </a:p>
          <a:p>
            <a:pPr lvl="1"/>
            <a:r>
              <a:rPr lang="en-US" altLang="zh-CN" dirty="0"/>
              <a:t>The tasks of a Hadoop job</a:t>
            </a:r>
          </a:p>
          <a:p>
            <a:pPr lvl="1"/>
            <a:r>
              <a:rPr lang="en-US" altLang="zh-CN" dirty="0"/>
              <a:t>The tasks of multiple Hadoop jobs</a:t>
            </a:r>
          </a:p>
          <a:p>
            <a:r>
              <a:rPr lang="en-US" altLang="zh-CN" dirty="0"/>
              <a:t>Limited resources that these tasks require</a:t>
            </a:r>
          </a:p>
          <a:p>
            <a:pPr lvl="1"/>
            <a:r>
              <a:rPr lang="en-US" altLang="zh-CN" dirty="0"/>
              <a:t>Processor(s)</a:t>
            </a:r>
          </a:p>
          <a:p>
            <a:pPr lvl="1"/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(Less contentious) disk, network</a:t>
            </a:r>
          </a:p>
          <a:p>
            <a:r>
              <a:rPr lang="en-US" altLang="zh-CN" dirty="0"/>
              <a:t>Scheduling goals</a:t>
            </a:r>
          </a:p>
          <a:p>
            <a:pPr lvl="1"/>
            <a:r>
              <a:rPr lang="en-US" altLang="zh-CN" dirty="0"/>
              <a:t>Good throughput or response time for tasks (or jobs)</a:t>
            </a:r>
          </a:p>
          <a:p>
            <a:pPr lvl="1"/>
            <a:r>
              <a:rPr lang="en-US" altLang="zh-CN" dirty="0"/>
              <a:t>High utilization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27771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27E892-8F2D-4AFC-8147-C725958F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516634-9E0A-44EF-B8E2-204A279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85CFF5-CAD9-4EA3-88B8-56D5F10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8A9469-AB5D-4906-9DC6-E3E12C93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7" y="0"/>
            <a:ext cx="9110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6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81CA00-0D13-4A42-B89D-3B7CF966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FBE17-C451-4962-A2A0-AE4EEE5A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93" y="0"/>
            <a:ext cx="912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9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7F55F3-E65C-44C0-9590-80A4626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CAA49C-5D9C-4CF8-BBF1-68C1BE17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44" y="0"/>
            <a:ext cx="906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CABA89-5CFF-4E71-A347-22A0A440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758F3-92B4-4B76-8D17-458AAB18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7" y="0"/>
            <a:ext cx="9110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808-D832-48C4-A28F-93EB61E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E1CF-3919-425B-85F9-9CA6EC0BB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materials from UIUC MOOC</a:t>
            </a:r>
          </a:p>
          <a:p>
            <a:r>
              <a:rPr lang="en-US" altLang="zh-CN" dirty="0"/>
              <a:t>Thanks </a:t>
            </a:r>
            <a:r>
              <a:rPr lang="en-US" altLang="zh-CN" dirty="0" err="1"/>
              <a:t>Indranil</a:t>
            </a:r>
            <a:r>
              <a:rPr lang="en-US" altLang="zh-CN" dirty="0"/>
              <a:t> Gupta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C20BE-FEE3-4C8B-90B9-0B14174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73167D-9FD1-4CF9-A5AA-8EBAB6C000B9}"/>
              </a:ext>
            </a:extLst>
          </p:cNvPr>
          <p:cNvSpPr/>
          <p:nvPr/>
        </p:nvSpPr>
        <p:spPr>
          <a:xfrm>
            <a:off x="831851" y="1185688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Part #2: Cloud Distributed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CEE4AE-710A-4966-94A4-5D3DD6EA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5F3CF-291C-4196-B184-C4F50664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6" y="0"/>
            <a:ext cx="913002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07A9A1-C3AE-4557-A582-B0D12B2C44BD}"/>
              </a:ext>
            </a:extLst>
          </p:cNvPr>
          <p:cNvSpPr txBox="1"/>
          <p:nvPr/>
        </p:nvSpPr>
        <p:spPr>
          <a:xfrm>
            <a:off x="290458" y="3146381"/>
            <a:ext cx="112955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STF (Shortest Task First) is optimal!</a:t>
            </a:r>
          </a:p>
          <a:p>
            <a:pPr algn="ctr"/>
            <a:r>
              <a:rPr lang="en-US" altLang="zh-CN" sz="4800" dirty="0">
                <a:ea typeface="ＭＳ Ｐゴシック" charset="0"/>
                <a:cs typeface="ＭＳ Ｐゴシック" charset="0"/>
              </a:rPr>
              <a:t>A special case of </a:t>
            </a:r>
            <a:r>
              <a:rPr lang="en-US" altLang="zh-CN" sz="4800" i="1" u="sng" dirty="0">
                <a:ea typeface="ＭＳ Ｐゴシック" charset="0"/>
                <a:cs typeface="ＭＳ Ｐゴシック" charset="0"/>
              </a:rPr>
              <a:t>priority scheduling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618564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Fault-tolerance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45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BB00-A632-4C3A-A66F-C25FEA6D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Fault-tolerance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CB14D8-3B2F-4F6A-956B-5BC2CC02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1075417-823A-4940-BE02-2ED23FBF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90862"/>
            <a:ext cx="9675831" cy="49103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Server failure</a:t>
            </a:r>
          </a:p>
          <a:p>
            <a:pPr lvl="1"/>
            <a:r>
              <a:rPr lang="en-US" altLang="zh-CN" dirty="0"/>
              <a:t>NM heartbeats to RM</a:t>
            </a:r>
          </a:p>
          <a:p>
            <a:pPr lvl="2"/>
            <a:r>
              <a:rPr lang="en-US" altLang="zh-CN" dirty="0"/>
              <a:t>If fails, RM notifies all affected AMs</a:t>
            </a:r>
          </a:p>
          <a:p>
            <a:pPr lvl="1"/>
            <a:r>
              <a:rPr lang="en-US" altLang="zh-CN" dirty="0"/>
              <a:t>NM monitors tasks running at its server</a:t>
            </a:r>
          </a:p>
          <a:p>
            <a:pPr lvl="2"/>
            <a:r>
              <a:rPr lang="en-US" altLang="zh-CN" dirty="0"/>
              <a:t>If fails, mark the task and restart it</a:t>
            </a:r>
          </a:p>
          <a:p>
            <a:pPr lvl="1"/>
            <a:r>
              <a:rPr lang="en-US" altLang="zh-CN" dirty="0"/>
              <a:t>AM heartbeats to RM</a:t>
            </a:r>
          </a:p>
          <a:p>
            <a:pPr lvl="2"/>
            <a:r>
              <a:rPr lang="en-US" altLang="zh-CN" dirty="0"/>
              <a:t>If fails, RM restarts AM, which then syncs up with its running tasks</a:t>
            </a:r>
          </a:p>
          <a:p>
            <a:r>
              <a:rPr lang="en-US" altLang="zh-CN" dirty="0"/>
              <a:t>RM failure</a:t>
            </a:r>
          </a:p>
          <a:p>
            <a:pPr lvl="1"/>
            <a:r>
              <a:rPr lang="en-US" altLang="zh-CN" dirty="0"/>
              <a:t>Use old checkpoints and bring up secondary RM</a:t>
            </a:r>
          </a:p>
          <a:p>
            <a:r>
              <a:rPr lang="en-US" altLang="zh-CN" dirty="0"/>
              <a:t>Heartbeats also used to piggyback container requests</a:t>
            </a:r>
          </a:p>
          <a:p>
            <a:pPr lvl="1"/>
            <a:r>
              <a:rPr lang="en-US" altLang="zh-CN" dirty="0"/>
              <a:t>Avoids extra messages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DD876A-164D-43D5-A0A8-688A8B4A8D6E}"/>
              </a:ext>
            </a:extLst>
          </p:cNvPr>
          <p:cNvGrpSpPr/>
          <p:nvPr/>
        </p:nvGrpSpPr>
        <p:grpSpPr>
          <a:xfrm>
            <a:off x="7749315" y="110456"/>
            <a:ext cx="4272132" cy="3257992"/>
            <a:chOff x="7799294" y="2389773"/>
            <a:chExt cx="4272132" cy="32579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253B5F-21EE-4E29-9482-5A52F7352F31}"/>
                </a:ext>
              </a:extLst>
            </p:cNvPr>
            <p:cNvSpPr/>
            <p:nvPr/>
          </p:nvSpPr>
          <p:spPr>
            <a:xfrm>
              <a:off x="9208545" y="2389773"/>
              <a:ext cx="1355464" cy="68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RM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3E02EB-C608-4CF8-AC56-639990578CF0}"/>
                </a:ext>
              </a:extLst>
            </p:cNvPr>
            <p:cNvSpPr/>
            <p:nvPr/>
          </p:nvSpPr>
          <p:spPr>
            <a:xfrm>
              <a:off x="9422802" y="2713137"/>
              <a:ext cx="1141207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Scheduler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843C0B-013D-4A2B-8671-5A12A63C7D1D}"/>
                </a:ext>
              </a:extLst>
            </p:cNvPr>
            <p:cNvSpPr/>
            <p:nvPr/>
          </p:nvSpPr>
          <p:spPr>
            <a:xfrm>
              <a:off x="7799294" y="3613861"/>
              <a:ext cx="1699708" cy="2033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 dirty="0"/>
                <a:t>Server A</a:t>
              </a:r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84FAFB-DAC6-4F1E-AC3C-9C28586CD959}"/>
                </a:ext>
              </a:extLst>
            </p:cNvPr>
            <p:cNvSpPr/>
            <p:nvPr/>
          </p:nvSpPr>
          <p:spPr>
            <a:xfrm>
              <a:off x="8711902" y="3937224"/>
              <a:ext cx="721658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NM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4A9495-1C71-43B7-93F4-A7F033D82024}"/>
                </a:ext>
              </a:extLst>
            </p:cNvPr>
            <p:cNvSpPr/>
            <p:nvPr/>
          </p:nvSpPr>
          <p:spPr>
            <a:xfrm>
              <a:off x="7888942" y="4706339"/>
              <a:ext cx="55581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AM 1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C806C6-178E-4462-9CA0-4172D9572FE1}"/>
                </a:ext>
              </a:extLst>
            </p:cNvPr>
            <p:cNvSpPr txBox="1"/>
            <p:nvPr/>
          </p:nvSpPr>
          <p:spPr>
            <a:xfrm>
              <a:off x="9072731" y="4707988"/>
              <a:ext cx="301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13B738-EB83-4E3C-927D-DB428B93D9C1}"/>
                </a:ext>
              </a:extLst>
            </p:cNvPr>
            <p:cNvSpPr/>
            <p:nvPr/>
          </p:nvSpPr>
          <p:spPr>
            <a:xfrm>
              <a:off x="10026575" y="3613861"/>
              <a:ext cx="2044851" cy="2033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b="1" dirty="0"/>
                <a:t>Server B</a:t>
              </a:r>
              <a:endParaRPr lang="zh-CN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A93B11-DDAE-406C-9E5B-0C526D27D56C}"/>
                </a:ext>
              </a:extLst>
            </p:cNvPr>
            <p:cNvSpPr/>
            <p:nvPr/>
          </p:nvSpPr>
          <p:spPr>
            <a:xfrm>
              <a:off x="11284326" y="3937224"/>
              <a:ext cx="721658" cy="365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NM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FFE894-7BA8-4C5F-8FA0-195F566C194B}"/>
                </a:ext>
              </a:extLst>
            </p:cNvPr>
            <p:cNvSpPr/>
            <p:nvPr/>
          </p:nvSpPr>
          <p:spPr>
            <a:xfrm>
              <a:off x="10101430" y="4706339"/>
              <a:ext cx="55581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AM 2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E6299E-8530-4A21-AA5B-E75287CCFBCC}"/>
                </a:ext>
              </a:extLst>
            </p:cNvPr>
            <p:cNvSpPr/>
            <p:nvPr/>
          </p:nvSpPr>
          <p:spPr>
            <a:xfrm>
              <a:off x="10768405" y="4706339"/>
              <a:ext cx="1303021" cy="747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Task (Container)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4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66EE1-CB10-4635-89EC-956F17B3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Slow Tasks (Stragglers)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E0564E-5D41-44F8-B57F-D4A8B592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148BF-F375-45C8-A6B1-3C8DBD8F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slowest machine slows the entire job down</a:t>
            </a:r>
          </a:p>
          <a:p>
            <a:r>
              <a:rPr lang="en-US" altLang="zh-CN" dirty="0"/>
              <a:t>Due to bad disk, network bandwidth, CPU, memory, etc.</a:t>
            </a:r>
          </a:p>
          <a:p>
            <a:r>
              <a:rPr lang="en-US" altLang="zh-CN" dirty="0"/>
              <a:t>Keep track of “progress” of each task</a:t>
            </a:r>
          </a:p>
          <a:p>
            <a:r>
              <a:rPr lang="en-US" altLang="zh-CN" dirty="0"/>
              <a:t>Perform backup (replicated) execution of straggler task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1BB2DA2-72EB-4BD3-A50E-450F2608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71" y="3746026"/>
            <a:ext cx="6096000" cy="26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57147-642A-4308-9DB1-B554AE95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83E11D-1F03-47A6-B1C8-26DAA9B8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5266146-67FD-46E9-A647-BF76DC16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7380642" cy="518319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Cloud networking has hierarchical topology</a:t>
            </a:r>
          </a:p>
          <a:p>
            <a:pPr lvl="1"/>
            <a:r>
              <a:rPr lang="en-US" altLang="zh-CN" dirty="0"/>
              <a:t>Racks, pods, cluster, datacenter, …</a:t>
            </a:r>
          </a:p>
          <a:p>
            <a:r>
              <a:rPr lang="en-US" altLang="zh-CN" dirty="0"/>
              <a:t>GFS/HDFS stores 3 replicas for each chunk</a:t>
            </a:r>
          </a:p>
          <a:p>
            <a:pPr lvl="1"/>
            <a:r>
              <a:rPr lang="en-US" altLang="zh-CN" dirty="0"/>
              <a:t>Maybe on different racks</a:t>
            </a:r>
          </a:p>
          <a:p>
            <a:r>
              <a:rPr lang="en-US" altLang="zh-CN" dirty="0"/>
              <a:t>MapReduce tries to schedule a Map task using the following priority:</a:t>
            </a:r>
          </a:p>
          <a:p>
            <a:pPr lvl="1"/>
            <a:r>
              <a:rPr lang="en-US" altLang="zh-CN" dirty="0"/>
              <a:t>Same machine containing the input data, if fail</a:t>
            </a:r>
          </a:p>
          <a:p>
            <a:pPr lvl="1"/>
            <a:r>
              <a:rPr lang="en-US" altLang="zh-CN" dirty="0"/>
              <a:t>Same rack containing the input data, if fail</a:t>
            </a:r>
          </a:p>
          <a:p>
            <a:pPr lvl="1"/>
            <a:r>
              <a:rPr lang="en-US" altLang="zh-CN" dirty="0"/>
              <a:t>Anywhere</a:t>
            </a:r>
            <a:endParaRPr lang="zh-CN" altLang="en-US" dirty="0"/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C1469E44-F890-4B56-9DE4-343EB48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86" y="383948"/>
            <a:ext cx="4158391" cy="26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3128-2854-49A4-9CF9-2EFBD2C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 Summary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9481D-88AA-46CB-8126-F392A2D5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A39A8-2DAC-48D5-B374-B28299B8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Paradigm</a:t>
            </a:r>
          </a:p>
          <a:p>
            <a:pPr lvl="1"/>
            <a:r>
              <a:rPr lang="en-US" altLang="zh-CN" dirty="0"/>
              <a:t>Parallelization + Aggregation to deal with big data processing</a:t>
            </a:r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Word count, </a:t>
            </a:r>
            <a:r>
              <a:rPr lang="en-US" altLang="zh-CN" dirty="0" err="1"/>
              <a:t>Dsitributed</a:t>
            </a:r>
            <a:r>
              <a:rPr lang="en-US" altLang="zh-CN" dirty="0"/>
              <a:t> Grep, URL count, …</a:t>
            </a:r>
          </a:p>
          <a:p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For job: Maximize throughput, minimize latency</a:t>
            </a:r>
          </a:p>
          <a:p>
            <a:pPr lvl="1"/>
            <a:r>
              <a:rPr lang="en-US" altLang="zh-CN" dirty="0"/>
              <a:t>For cloud: Maximize utilization</a:t>
            </a:r>
          </a:p>
          <a:p>
            <a:r>
              <a:rPr lang="en-US" altLang="zh-CN" dirty="0"/>
              <a:t>Fault-tolerance</a:t>
            </a:r>
          </a:p>
          <a:p>
            <a:pPr lvl="1"/>
            <a:r>
              <a:rPr lang="en-US" altLang="zh-CN" dirty="0"/>
              <a:t>Need to be very careful about various failures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8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 lnSpcReduction="1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F5ABD-2385-4557-9EBF-C2839E972028}"/>
              </a:ext>
            </a:extLst>
          </p:cNvPr>
          <p:cNvSpPr/>
          <p:nvPr/>
        </p:nvSpPr>
        <p:spPr>
          <a:xfrm>
            <a:off x="2416969" y="6090247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latin typeface="Helvetica Light"/>
                <a:hlinkClick r:id="rId2"/>
              </a:rPr>
              <a:t>https://1989chenguo.github.io/Courses/CloudComputing2018Spring.html</a:t>
            </a:r>
            <a:endParaRPr lang="en-US" altLang="zh-CN" dirty="0">
              <a:latin typeface="Helvetica Light"/>
            </a:endParaRPr>
          </a:p>
          <a:p>
            <a:pPr defTabSz="457200"/>
            <a:endParaRPr lang="zh-CN" alt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618564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Fault-tolerance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8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618564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Fault-tolerance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44A32A-454F-4E42-A73D-65703053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MapReduce?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8FF9D-8A05-4012-A05D-67CAC516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B51E1-40BA-451F-B888-3F2409E2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“MapReduce is a programming model and an associated implementation for processing and generating big data sets with a parallel, distributed algorithm on a cluster.”</a:t>
            </a:r>
          </a:p>
          <a:p>
            <a:r>
              <a:rPr lang="en-US" altLang="zh-CN" dirty="0"/>
              <a:t>Terms are borrowed from functional language (e.g., Lisp)</a:t>
            </a:r>
          </a:p>
          <a:p>
            <a:pPr lvl="1"/>
            <a:r>
              <a:rPr lang="en-US" altLang="zh-CN" dirty="0"/>
              <a:t>Example: sum of squares</a:t>
            </a:r>
          </a:p>
          <a:p>
            <a:pPr lvl="2"/>
            <a:r>
              <a:rPr lang="en-US" altLang="zh-CN" dirty="0"/>
              <a:t>Map: square (1,2,3,4)</a:t>
            </a:r>
          </a:p>
          <a:p>
            <a:pPr lvl="3"/>
            <a:r>
              <a:rPr lang="en-US" altLang="zh-CN" dirty="0"/>
              <a:t>Output: (1</a:t>
            </a:r>
            <a:r>
              <a:rPr lang="en-US" altLang="zh-CN" baseline="30000" dirty="0"/>
              <a:t>2</a:t>
            </a:r>
            <a:r>
              <a:rPr lang="en-US" altLang="zh-CN" dirty="0"/>
              <a:t>,2</a:t>
            </a:r>
            <a:r>
              <a:rPr lang="en-US" altLang="zh-CN" baseline="30000" dirty="0"/>
              <a:t>2</a:t>
            </a:r>
            <a:r>
              <a:rPr lang="en-US" altLang="zh-CN" dirty="0"/>
              <a:t>,3</a:t>
            </a:r>
            <a:r>
              <a:rPr lang="en-US" altLang="zh-CN" baseline="30000" dirty="0"/>
              <a:t>2</a:t>
            </a:r>
            <a:r>
              <a:rPr lang="en-US" altLang="zh-CN" dirty="0"/>
              <a:t>,4</a:t>
            </a:r>
            <a:r>
              <a:rPr lang="en-US" altLang="zh-CN" baseline="30000" dirty="0"/>
              <a:t>2</a:t>
            </a:r>
            <a:r>
              <a:rPr lang="en-US" altLang="zh-CN" dirty="0"/>
              <a:t>) = (1,4,9,16)</a:t>
            </a:r>
          </a:p>
          <a:p>
            <a:pPr lvl="2"/>
            <a:r>
              <a:rPr lang="en-US" altLang="zh-CN" dirty="0"/>
              <a:t>Reduce: sum (1,4,9,16)</a:t>
            </a:r>
          </a:p>
          <a:p>
            <a:pPr lvl="3"/>
            <a:r>
              <a:rPr lang="en-US" altLang="zh-CN" dirty="0"/>
              <a:t>Output:  (1+4+9+16) = 30</a:t>
            </a:r>
          </a:p>
          <a:p>
            <a:r>
              <a:rPr lang="en-US" altLang="zh-CN" dirty="0"/>
              <a:t>Let’s consider a sample application: </a:t>
            </a:r>
            <a:r>
              <a:rPr lang="en-US" altLang="zh-CN" b="1" dirty="0" err="1">
                <a:solidFill>
                  <a:srgbClr val="FF0000"/>
                </a:solidFill>
              </a:rPr>
              <a:t>WordCount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You’re given a </a:t>
            </a:r>
            <a:r>
              <a:rPr lang="en-US" altLang="zh-CN" u="sng" dirty="0"/>
              <a:t>huge</a:t>
            </a:r>
            <a:r>
              <a:rPr lang="en-US" altLang="zh-CN" dirty="0"/>
              <a:t> dataset and asked to list the count for each of the words in all the documents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D1E6A2-A228-496D-9810-DF4CE2563C61}"/>
              </a:ext>
            </a:extLst>
          </p:cNvPr>
          <p:cNvSpPr txBox="1"/>
          <p:nvPr/>
        </p:nvSpPr>
        <p:spPr>
          <a:xfrm>
            <a:off x="5700656" y="3368301"/>
            <a:ext cx="42815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Processes each record independently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8E8BEC-EF4F-4244-9F74-FDA2B0A1764D}"/>
              </a:ext>
            </a:extLst>
          </p:cNvPr>
          <p:cNvSpPr txBox="1"/>
          <p:nvPr/>
        </p:nvSpPr>
        <p:spPr>
          <a:xfrm>
            <a:off x="5700657" y="4207861"/>
            <a:ext cx="42815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Processes (set of) all records in batches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5888-C732-434F-BA08-F05880A0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r>
              <a:rPr lang="en-US" altLang="zh-CN" dirty="0"/>
              <a:t>: Map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949D5-E56C-422E-A018-250B71D8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71D96-7433-44C1-A94F-A8296E78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individual records to generate intermediate key/value pairs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4BC254-0AE0-407F-A221-83C434C8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20" y="2309931"/>
            <a:ext cx="9356484" cy="36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5888-C732-434F-BA08-F05880A0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r>
              <a:rPr lang="en-US" altLang="zh-CN" dirty="0"/>
              <a:t>: Map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949D5-E56C-422E-A018-250B71D8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71D96-7433-44C1-A94F-A8296E78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individual records to generate intermediate key/value pairs </a:t>
            </a:r>
            <a:r>
              <a:rPr lang="en-US" altLang="zh-CN" b="1" u="sng" dirty="0">
                <a:solidFill>
                  <a:srgbClr val="FF0000"/>
                </a:solidFill>
              </a:rPr>
              <a:t>in parallel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4BC254-0AE0-407F-A221-83C434C8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20" y="2309931"/>
            <a:ext cx="9356484" cy="3697623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4D08FEC-E7FF-4423-A9ED-DD48B6E04B82}"/>
              </a:ext>
            </a:extLst>
          </p:cNvPr>
          <p:cNvSpPr/>
          <p:nvPr/>
        </p:nvSpPr>
        <p:spPr>
          <a:xfrm rot="16200000">
            <a:off x="4755633" y="-743032"/>
            <a:ext cx="1353958" cy="8885814"/>
          </a:xfrm>
          <a:prstGeom prst="triangle">
            <a:avLst>
              <a:gd name="adj" fmla="val 4126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2FFE2440-C4CA-447B-8D3D-9276DEFA650E}"/>
              </a:ext>
            </a:extLst>
          </p:cNvPr>
          <p:cNvSpPr/>
          <p:nvPr/>
        </p:nvSpPr>
        <p:spPr>
          <a:xfrm rot="16649848">
            <a:off x="4703591" y="252626"/>
            <a:ext cx="1545688" cy="8885814"/>
          </a:xfrm>
          <a:prstGeom prst="triangle">
            <a:avLst>
              <a:gd name="adj" fmla="val 5211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A29AEE-905A-417F-B8BF-0B196FA3BC86}"/>
              </a:ext>
            </a:extLst>
          </p:cNvPr>
          <p:cNvSpPr txBox="1"/>
          <p:nvPr/>
        </p:nvSpPr>
        <p:spPr>
          <a:xfrm>
            <a:off x="10027023" y="3429000"/>
            <a:ext cx="153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task 1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FC876-E35C-4E78-AA75-D9C93170921D}"/>
              </a:ext>
            </a:extLst>
          </p:cNvPr>
          <p:cNvSpPr txBox="1"/>
          <p:nvPr/>
        </p:nvSpPr>
        <p:spPr>
          <a:xfrm>
            <a:off x="10027023" y="5079471"/>
            <a:ext cx="153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task 2</a:t>
            </a:r>
            <a:endParaRPr lang="zh-CN" alt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B3DB90-D049-4488-AFF5-1C2ACDEC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582"/>
            <a:ext cx="11582475" cy="45328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3B5888-C732-434F-BA08-F05880A0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WordCount</a:t>
            </a:r>
            <a:r>
              <a:rPr lang="en-US" altLang="zh-CN" dirty="0"/>
              <a:t>: Map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949D5-E56C-422E-A018-250B71D8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71D96-7433-44C1-A94F-A8296E78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</a:t>
            </a:r>
            <a:r>
              <a:rPr lang="en-US" altLang="zh-CN" b="1" u="sng" dirty="0">
                <a:solidFill>
                  <a:srgbClr val="FF0000"/>
                </a:solidFill>
              </a:rPr>
              <a:t>a large number of </a:t>
            </a:r>
            <a:r>
              <a:rPr lang="en-US" altLang="zh-CN" dirty="0"/>
              <a:t>individual records to generate intermediate key/value pairs </a:t>
            </a:r>
            <a:r>
              <a:rPr lang="en-US" altLang="zh-CN" b="1" u="sng" dirty="0">
                <a:solidFill>
                  <a:srgbClr val="FF0000"/>
                </a:solidFill>
              </a:rPr>
              <a:t>in parallel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1263</Words>
  <Application>Microsoft Macintosh PowerPoint</Application>
  <PresentationFormat>宽屏</PresentationFormat>
  <Paragraphs>262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宋体</vt:lpstr>
      <vt:lpstr>微软雅黑</vt:lpstr>
      <vt:lpstr>ＭＳ Ｐゴシック</vt:lpstr>
      <vt:lpstr>Arial</vt:lpstr>
      <vt:lpstr>Calibri</vt:lpstr>
      <vt:lpstr>Gill Sans</vt:lpstr>
      <vt:lpstr>Helvetica</vt:lpstr>
      <vt:lpstr>Helvetica Light</vt:lpstr>
      <vt:lpstr>Times New Roman</vt:lpstr>
      <vt:lpstr>Wingdings</vt:lpstr>
      <vt:lpstr>Office 主题</vt:lpstr>
      <vt:lpstr>云计算技术</vt:lpstr>
      <vt:lpstr>What we have learned</vt:lpstr>
      <vt:lpstr>MapReduce</vt:lpstr>
      <vt:lpstr>Outline</vt:lpstr>
      <vt:lpstr>Outline</vt:lpstr>
      <vt:lpstr>What is MapReduce?</vt:lpstr>
      <vt:lpstr>WordCount: Map</vt:lpstr>
      <vt:lpstr>WordCount: Map</vt:lpstr>
      <vt:lpstr>WordCount: Map</vt:lpstr>
      <vt:lpstr>WordCount: Reduce</vt:lpstr>
      <vt:lpstr>WordCount: Reduce</vt:lpstr>
      <vt:lpstr>Hadoop code - Map</vt:lpstr>
      <vt:lpstr>Hadoop code - Reduce</vt:lpstr>
      <vt:lpstr>Hadoop code - Driver</vt:lpstr>
      <vt:lpstr>Outline</vt:lpstr>
      <vt:lpstr>Some Applications of MapReduce #1</vt:lpstr>
      <vt:lpstr>Some Applications of MapReduce #2</vt:lpstr>
      <vt:lpstr>Some Applications of MapReduce #3</vt:lpstr>
      <vt:lpstr>Outline</vt:lpstr>
      <vt:lpstr>Programming MapReduce</vt:lpstr>
      <vt:lpstr>Inside MapReduce</vt:lpstr>
      <vt:lpstr>Inside MapReduce</vt:lpstr>
      <vt:lpstr>The YARN Scheduler</vt:lpstr>
      <vt:lpstr>Why Scheduling?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Fault-tolerance</vt:lpstr>
      <vt:lpstr>Slow Tasks (Stragglers)</vt:lpstr>
      <vt:lpstr>Locality</vt:lpstr>
      <vt:lpstr>MapReduce Summary</vt:lpstr>
      <vt:lpstr>Thanks!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3445</cp:revision>
  <dcterms:created xsi:type="dcterms:W3CDTF">2013-05-16T08:36:15Z</dcterms:created>
  <dcterms:modified xsi:type="dcterms:W3CDTF">2018-04-16T23:40:13Z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