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handoutMasterIdLst>
    <p:handoutMasterId r:id="rId39"/>
  </p:handoutMasterIdLst>
  <p:sldIdLst>
    <p:sldId id="292" r:id="rId3"/>
    <p:sldId id="293" r:id="rId4"/>
    <p:sldId id="295" r:id="rId5"/>
    <p:sldId id="323" r:id="rId6"/>
    <p:sldId id="322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5" r:id="rId17"/>
    <p:sldId id="332" r:id="rId18"/>
    <p:sldId id="336" r:id="rId19"/>
    <p:sldId id="334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6" r:id="rId29"/>
    <p:sldId id="345" r:id="rId30"/>
    <p:sldId id="347" r:id="rId31"/>
    <p:sldId id="348" r:id="rId32"/>
    <p:sldId id="349" r:id="rId33"/>
    <p:sldId id="350" r:id="rId34"/>
    <p:sldId id="351" r:id="rId35"/>
    <p:sldId id="352" r:id="rId36"/>
    <p:sldId id="31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1" autoAdjust="0"/>
    <p:restoredTop sz="78333" autoAdjust="0"/>
  </p:normalViewPr>
  <p:slideViewPr>
    <p:cSldViewPr snapToGrid="0">
      <p:cViewPr varScale="1">
        <p:scale>
          <a:sx n="89" d="100"/>
          <a:sy n="89" d="100"/>
        </p:scale>
        <p:origin x="162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2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408" y="3687641"/>
            <a:ext cx="7939144" cy="12661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200" b="1" dirty="0"/>
              <a:t>陈果 副教授</a:t>
            </a:r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2582091" y="5249653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srgbClr val="000000"/>
                </a:solidFill>
                <a:latin typeface="Helvetica Light"/>
                <a:sym typeface="Helvetica Light"/>
                <a:hlinkClick r:id="rId3"/>
              </a:rPr>
              <a:t>https://1989chenguo.github.io/Courses/CloudComputing2018Spring.html</a:t>
            </a:r>
            <a:endParaRPr lang="en-US" altLang="zh-CN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defTabSz="457200">
              <a:defRPr/>
            </a:pPr>
            <a:endParaRPr lang="zh-CN" altLang="en-US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96EF-367F-4CB7-9B27-0D791015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solution #2: Tree-based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ADE522-6D3A-45FD-819E-0FCC115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6652295F-5A05-418D-83D8-96CF2504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174928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Build a spanning tree among the processes of the</a:t>
            </a:r>
            <a:br>
              <a:rPr lang="en-US" altLang="zh-CN" dirty="0"/>
            </a:br>
            <a:r>
              <a:rPr lang="en-US" altLang="zh-CN" dirty="0"/>
              <a:t>multicast group</a:t>
            </a:r>
          </a:p>
          <a:p>
            <a:pPr lvl="1"/>
            <a:r>
              <a:rPr lang="en-US" altLang="zh-CN" dirty="0"/>
              <a:t>Use spanning tree to disseminate multicasts</a:t>
            </a:r>
          </a:p>
          <a:p>
            <a:r>
              <a:rPr lang="en-US" altLang="zh-CN" dirty="0"/>
              <a:t>Use ACKs or negative ACK (NACKs) to repair multicasts not received 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90C2A0A-47FB-4359-8AC5-1E5C5CF50727}"/>
              </a:ext>
            </a:extLst>
          </p:cNvPr>
          <p:cNvSpPr/>
          <p:nvPr/>
        </p:nvSpPr>
        <p:spPr>
          <a:xfrm>
            <a:off x="6639267" y="3502743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75F633-3281-431B-A690-102C8C4C6166}"/>
              </a:ext>
            </a:extLst>
          </p:cNvPr>
          <p:cNvSpPr/>
          <p:nvPr/>
        </p:nvSpPr>
        <p:spPr>
          <a:xfrm>
            <a:off x="7327758" y="4795282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92D6C7-74DE-45BF-97E0-479D5BD1D3CF}"/>
              </a:ext>
            </a:extLst>
          </p:cNvPr>
          <p:cNvSpPr/>
          <p:nvPr/>
        </p:nvSpPr>
        <p:spPr>
          <a:xfrm>
            <a:off x="3103587" y="5982009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9EC9F2-C674-41C2-9356-85B5FBC88E6C}"/>
              </a:ext>
            </a:extLst>
          </p:cNvPr>
          <p:cNvSpPr/>
          <p:nvPr/>
        </p:nvSpPr>
        <p:spPr>
          <a:xfrm>
            <a:off x="10881366" y="5044501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3FFF9E-8B1B-4154-86B4-3BB1AFB451CE}"/>
              </a:ext>
            </a:extLst>
          </p:cNvPr>
          <p:cNvSpPr/>
          <p:nvPr/>
        </p:nvSpPr>
        <p:spPr>
          <a:xfrm>
            <a:off x="10881365" y="2951670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254210-6946-460D-BDA6-4AD72A6F4FE4}"/>
              </a:ext>
            </a:extLst>
          </p:cNvPr>
          <p:cNvSpPr/>
          <p:nvPr/>
        </p:nvSpPr>
        <p:spPr>
          <a:xfrm>
            <a:off x="2392237" y="2870845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939CD9-0B22-4433-89F0-D7B76BDD838B}"/>
              </a:ext>
            </a:extLst>
          </p:cNvPr>
          <p:cNvSpPr/>
          <p:nvPr/>
        </p:nvSpPr>
        <p:spPr>
          <a:xfrm>
            <a:off x="3103587" y="3336400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5C860-5563-43D2-A8F1-A3CD65DDB27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402112" y="3928911"/>
            <a:ext cx="0" cy="205309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8F8C38-B003-41FC-B1FC-8EA0B40A400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148880" y="4008483"/>
            <a:ext cx="477403" cy="78679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5E6518-9A34-459F-9C12-13DE1FF272E9}"/>
              </a:ext>
            </a:extLst>
          </p:cNvPr>
          <p:cNvCxnSpPr>
            <a:stCxn id="11" idx="6"/>
            <a:endCxn id="5" idx="2"/>
          </p:cNvCxnSpPr>
          <p:nvPr/>
        </p:nvCxnSpPr>
        <p:spPr>
          <a:xfrm>
            <a:off x="3700636" y="3632656"/>
            <a:ext cx="2938631" cy="16634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794FC1-14EF-4CEF-B517-BCAFC55B10FA}"/>
              </a:ext>
            </a:extLst>
          </p:cNvPr>
          <p:cNvCxnSpPr>
            <a:cxnSpLocks/>
            <a:stCxn id="5" idx="7"/>
            <a:endCxn id="9" idx="2"/>
          </p:cNvCxnSpPr>
          <p:nvPr/>
        </p:nvCxnSpPr>
        <p:spPr>
          <a:xfrm flipV="1">
            <a:off x="7148880" y="3247926"/>
            <a:ext cx="3732485" cy="34158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216232-6ADB-437C-A409-5EC7CCECE5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924807" y="5091538"/>
            <a:ext cx="2956559" cy="249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21DAE9A-9C71-477C-8696-1553C7421065}"/>
              </a:ext>
            </a:extLst>
          </p:cNvPr>
          <p:cNvSpPr txBox="1"/>
          <p:nvPr/>
        </p:nvSpPr>
        <p:spPr>
          <a:xfrm>
            <a:off x="3505205" y="4583686"/>
            <a:ext cx="236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UDP/TCP packets</a:t>
            </a:r>
            <a:endParaRPr lang="zh-CN" altLang="en-US" sz="2400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A7C1A4-38D3-4049-9EF0-51A464682D40}"/>
              </a:ext>
            </a:extLst>
          </p:cNvPr>
          <p:cNvCxnSpPr>
            <a:cxnSpLocks/>
          </p:cNvCxnSpPr>
          <p:nvPr/>
        </p:nvCxnSpPr>
        <p:spPr>
          <a:xfrm flipH="1" flipV="1">
            <a:off x="7933771" y="4955460"/>
            <a:ext cx="2965523" cy="252294"/>
          </a:xfrm>
          <a:prstGeom prst="straightConnector1">
            <a:avLst/>
          </a:prstGeom>
          <a:ln w="571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71F8A6F-F7B7-472C-941A-77CE91CD2A60}"/>
              </a:ext>
            </a:extLst>
          </p:cNvPr>
          <p:cNvSpPr/>
          <p:nvPr/>
        </p:nvSpPr>
        <p:spPr>
          <a:xfrm rot="296916">
            <a:off x="8820747" y="4589468"/>
            <a:ext cx="1544619" cy="349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ACK/NACK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27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96EF-367F-4CB7-9B27-0D791015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5" y="158202"/>
            <a:ext cx="11127175" cy="813980"/>
          </a:xfrm>
        </p:spPr>
        <p:txBody>
          <a:bodyPr>
            <a:normAutofit/>
          </a:bodyPr>
          <a:lstStyle/>
          <a:p>
            <a:r>
              <a:rPr lang="en-US" altLang="zh-CN" dirty="0"/>
              <a:t>Simple solution #2: Tree-based </a:t>
            </a:r>
            <a:r>
              <a:rPr lang="en-US" altLang="zh-CN" b="1" dirty="0">
                <a:solidFill>
                  <a:srgbClr val="FF0000"/>
                </a:solidFill>
              </a:rPr>
              <a:t>[Problem]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ADE522-6D3A-45FD-819E-0FCC115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6652295F-5A05-418D-83D8-96CF2504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174928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Scalability</a:t>
            </a:r>
          </a:p>
          <a:p>
            <a:pPr lvl="1"/>
            <a:r>
              <a:rPr lang="en-US" altLang="zh-CN" dirty="0"/>
              <a:t>ACK/NACK storm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Fault-tolerance</a:t>
            </a:r>
          </a:p>
          <a:p>
            <a:pPr lvl="1"/>
            <a:r>
              <a:rPr lang="en-US" altLang="zh-CN" dirty="0"/>
              <a:t>Single node crash affects a lot of downstream nodes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90C2A0A-47FB-4359-8AC5-1E5C5CF50727}"/>
              </a:ext>
            </a:extLst>
          </p:cNvPr>
          <p:cNvSpPr/>
          <p:nvPr/>
        </p:nvSpPr>
        <p:spPr>
          <a:xfrm>
            <a:off x="6639267" y="3502743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75F633-3281-431B-A690-102C8C4C6166}"/>
              </a:ext>
            </a:extLst>
          </p:cNvPr>
          <p:cNvSpPr/>
          <p:nvPr/>
        </p:nvSpPr>
        <p:spPr>
          <a:xfrm>
            <a:off x="7327758" y="4795282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92D6C7-74DE-45BF-97E0-479D5BD1D3CF}"/>
              </a:ext>
            </a:extLst>
          </p:cNvPr>
          <p:cNvSpPr/>
          <p:nvPr/>
        </p:nvSpPr>
        <p:spPr>
          <a:xfrm>
            <a:off x="3103587" y="5982009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9EC9F2-C674-41C2-9356-85B5FBC88E6C}"/>
              </a:ext>
            </a:extLst>
          </p:cNvPr>
          <p:cNvSpPr/>
          <p:nvPr/>
        </p:nvSpPr>
        <p:spPr>
          <a:xfrm>
            <a:off x="10881366" y="5044501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3FFF9E-8B1B-4154-86B4-3BB1AFB451CE}"/>
              </a:ext>
            </a:extLst>
          </p:cNvPr>
          <p:cNvSpPr/>
          <p:nvPr/>
        </p:nvSpPr>
        <p:spPr>
          <a:xfrm>
            <a:off x="10881365" y="2951670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254210-6946-460D-BDA6-4AD72A6F4FE4}"/>
              </a:ext>
            </a:extLst>
          </p:cNvPr>
          <p:cNvSpPr/>
          <p:nvPr/>
        </p:nvSpPr>
        <p:spPr>
          <a:xfrm>
            <a:off x="2392237" y="2870845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939CD9-0B22-4433-89F0-D7B76BDD838B}"/>
              </a:ext>
            </a:extLst>
          </p:cNvPr>
          <p:cNvSpPr/>
          <p:nvPr/>
        </p:nvSpPr>
        <p:spPr>
          <a:xfrm>
            <a:off x="3103587" y="3336400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5C860-5563-43D2-A8F1-A3CD65DDB27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402112" y="3928911"/>
            <a:ext cx="0" cy="205309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8F8C38-B003-41FC-B1FC-8EA0B40A400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148880" y="4008483"/>
            <a:ext cx="477403" cy="78679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5E6518-9A34-459F-9C12-13DE1FF272E9}"/>
              </a:ext>
            </a:extLst>
          </p:cNvPr>
          <p:cNvCxnSpPr>
            <a:stCxn id="11" idx="6"/>
            <a:endCxn id="5" idx="2"/>
          </p:cNvCxnSpPr>
          <p:nvPr/>
        </p:nvCxnSpPr>
        <p:spPr>
          <a:xfrm>
            <a:off x="3700636" y="3632656"/>
            <a:ext cx="2938631" cy="16634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794FC1-14EF-4CEF-B517-BCAFC55B10FA}"/>
              </a:ext>
            </a:extLst>
          </p:cNvPr>
          <p:cNvCxnSpPr>
            <a:cxnSpLocks/>
            <a:stCxn id="5" idx="7"/>
            <a:endCxn id="9" idx="2"/>
          </p:cNvCxnSpPr>
          <p:nvPr/>
        </p:nvCxnSpPr>
        <p:spPr>
          <a:xfrm flipV="1">
            <a:off x="7148880" y="3247926"/>
            <a:ext cx="3732485" cy="34158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216232-6ADB-437C-A409-5EC7CCECE5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924807" y="5091538"/>
            <a:ext cx="2956559" cy="249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21DAE9A-9C71-477C-8696-1553C7421065}"/>
              </a:ext>
            </a:extLst>
          </p:cNvPr>
          <p:cNvSpPr txBox="1"/>
          <p:nvPr/>
        </p:nvSpPr>
        <p:spPr>
          <a:xfrm>
            <a:off x="3505205" y="4583686"/>
            <a:ext cx="236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UDP/TCP packets</a:t>
            </a:r>
            <a:endParaRPr lang="zh-CN" altLang="en-US" sz="2400" b="1" dirty="0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DA245B54-018F-4F9D-9291-146CF77DF114}"/>
              </a:ext>
            </a:extLst>
          </p:cNvPr>
          <p:cNvSpPr/>
          <p:nvPr/>
        </p:nvSpPr>
        <p:spPr>
          <a:xfrm>
            <a:off x="6280452" y="2870845"/>
            <a:ext cx="1382810" cy="17075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59FC37-A212-4974-AE1F-E76A5B259A4F}"/>
              </a:ext>
            </a:extLst>
          </p:cNvPr>
          <p:cNvGrpSpPr/>
          <p:nvPr/>
        </p:nvGrpSpPr>
        <p:grpSpPr>
          <a:xfrm>
            <a:off x="7334034" y="2943862"/>
            <a:ext cx="4153345" cy="2696697"/>
            <a:chOff x="7334034" y="2943862"/>
            <a:chExt cx="4153345" cy="269669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12DEB5F-3FFC-4EE8-9E1E-34B3F5DDAF24}"/>
                </a:ext>
              </a:extLst>
            </p:cNvPr>
            <p:cNvSpPr/>
            <p:nvPr/>
          </p:nvSpPr>
          <p:spPr>
            <a:xfrm>
              <a:off x="7334034" y="4797394"/>
              <a:ext cx="597049" cy="5925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3EE120B-7B91-4270-BFAC-77B97613725B}"/>
                </a:ext>
              </a:extLst>
            </p:cNvPr>
            <p:cNvSpPr/>
            <p:nvPr/>
          </p:nvSpPr>
          <p:spPr>
            <a:xfrm>
              <a:off x="10890330" y="5048048"/>
              <a:ext cx="597049" cy="5925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EA64BD2-9D30-4EAB-BE73-E223258E31B1}"/>
                </a:ext>
              </a:extLst>
            </p:cNvPr>
            <p:cNvSpPr/>
            <p:nvPr/>
          </p:nvSpPr>
          <p:spPr>
            <a:xfrm>
              <a:off x="10881365" y="2943862"/>
              <a:ext cx="597049" cy="5925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13F1F5D-C758-40BD-A25A-917A3FA1AACE}"/>
              </a:ext>
            </a:extLst>
          </p:cNvPr>
          <p:cNvGrpSpPr/>
          <p:nvPr/>
        </p:nvGrpSpPr>
        <p:grpSpPr>
          <a:xfrm>
            <a:off x="2774849" y="2737667"/>
            <a:ext cx="8124445" cy="3244343"/>
            <a:chOff x="2774849" y="2737667"/>
            <a:chExt cx="8124445" cy="3244343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CA7C1A4-38D3-4049-9EF0-51A464682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3771" y="4955460"/>
              <a:ext cx="2965523" cy="252294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71F8A6F-F7B7-472C-941A-77CE91CD2A60}"/>
                </a:ext>
              </a:extLst>
            </p:cNvPr>
            <p:cNvSpPr/>
            <p:nvPr/>
          </p:nvSpPr>
          <p:spPr>
            <a:xfrm rot="296916">
              <a:off x="8820747" y="4589468"/>
              <a:ext cx="1544619" cy="349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ACK/NACK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51060F8-FDD3-4DE2-A951-A6750E19E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8838" y="3107856"/>
              <a:ext cx="3344060" cy="287657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49F9EEF-85EE-48D4-B8D4-EE1583CB17CE}"/>
                </a:ext>
              </a:extLst>
            </p:cNvPr>
            <p:cNvSpPr/>
            <p:nvPr/>
          </p:nvSpPr>
          <p:spPr>
            <a:xfrm rot="21265699">
              <a:off x="8685155" y="2737667"/>
              <a:ext cx="1544619" cy="349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ACK/NACK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83D3ACA-0CBA-419E-99B6-44F9B501C7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7620" y="3959359"/>
              <a:ext cx="522435" cy="82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093A069-7045-4012-B9A1-A34E313359E6}"/>
                </a:ext>
              </a:extLst>
            </p:cNvPr>
            <p:cNvSpPr/>
            <p:nvPr/>
          </p:nvSpPr>
          <p:spPr>
            <a:xfrm rot="3368617">
              <a:off x="7143930" y="4060103"/>
              <a:ext cx="1284230" cy="349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ACK/NACK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9AD1473-D174-4036-8AB8-B03A5681A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3571" y="3500643"/>
              <a:ext cx="2950491" cy="199619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50A3CD-31E0-4B27-80E9-9F764B6C6598}"/>
                </a:ext>
              </a:extLst>
            </p:cNvPr>
            <p:cNvSpPr/>
            <p:nvPr/>
          </p:nvSpPr>
          <p:spPr>
            <a:xfrm rot="240712">
              <a:off x="4829519" y="3177700"/>
              <a:ext cx="1544619" cy="349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ACK/NACK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31CF904-F600-489C-B616-749996554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399" y="3959359"/>
              <a:ext cx="0" cy="2022651"/>
            </a:xfrm>
            <a:prstGeom prst="straightConnector1">
              <a:avLst/>
            </a:prstGeom>
            <a:ln w="5715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A5C0FCF-974E-4EE5-AE19-F1BDB20860CA}"/>
                </a:ext>
              </a:extLst>
            </p:cNvPr>
            <p:cNvSpPr/>
            <p:nvPr/>
          </p:nvSpPr>
          <p:spPr>
            <a:xfrm rot="5400000">
              <a:off x="2177140" y="4764629"/>
              <a:ext cx="1544619" cy="349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ACK/NACK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7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multicast problem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 protocol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analysis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implementation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7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506BF0-107F-4CB7-A17F-C474ED5D106C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1765155" y="4724976"/>
            <a:ext cx="1776804" cy="116262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715ED1-399D-4ADB-A5D6-576519648B42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840483" y="4428721"/>
            <a:ext cx="2938631" cy="16634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628D3-6676-4F74-A276-F12EA619C60E}"/>
              </a:ext>
            </a:extLst>
          </p:cNvPr>
          <p:cNvSpPr txBox="1"/>
          <p:nvPr/>
        </p:nvSpPr>
        <p:spPr>
          <a:xfrm>
            <a:off x="4073126" y="2540055"/>
            <a:ext cx="4145716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Periodically (e.g., every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minutes) transmit to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random targets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45A3B5-7BA1-425C-A9AD-150B3F81401C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76ABE76-8FEE-4BD5-895C-098F66F52579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6912FD-E8E7-4EE0-8ED0-4516C53BB058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1BF8FD2-88F7-4A4C-B72B-0D04462ED42A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7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506BF0-107F-4CB7-A17F-C474ED5D106C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1765155" y="4724976"/>
            <a:ext cx="1776804" cy="116262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715ED1-399D-4ADB-A5D6-576519648B42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840483" y="4428721"/>
            <a:ext cx="2938631" cy="16634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A45A3B5-7BA1-425C-A9AD-150B3F81401C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A12DCA-5923-4FDE-9561-701277C0B509}"/>
              </a:ext>
            </a:extLst>
          </p:cNvPr>
          <p:cNvSpPr txBox="1"/>
          <p:nvPr/>
        </p:nvSpPr>
        <p:spPr>
          <a:xfrm>
            <a:off x="6337157" y="2151906"/>
            <a:ext cx="345499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 nodes do same after receiving multicast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1D65AC9-53CA-4518-8E3B-0B60EFB19983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AE8402D-86E2-4F16-8C61-65817CF2E04A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F26F1E7-EA0A-4D02-964E-316A8C7A2F05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29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506BF0-107F-4CB7-A17F-C474ED5D106C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1765155" y="4724976"/>
            <a:ext cx="1776804" cy="1162626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715ED1-399D-4ADB-A5D6-576519648B42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840483" y="4428721"/>
            <a:ext cx="2938631" cy="16634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A45A3B5-7BA1-425C-A9AD-150B3F81401C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A12DCA-5923-4FDE-9561-701277C0B509}"/>
              </a:ext>
            </a:extLst>
          </p:cNvPr>
          <p:cNvSpPr txBox="1"/>
          <p:nvPr/>
        </p:nvSpPr>
        <p:spPr>
          <a:xfrm>
            <a:off x="6337157" y="2151906"/>
            <a:ext cx="345499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 nodes do same after receiving multicast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FE228DE-8422-4855-ACC1-202A25486D44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72620A7-6519-479A-AAD2-2E3CEFB5BCF6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B45AB87-33EC-45BA-AE88-9BC0FCB4E658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932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628D3-6676-4F74-A276-F12EA619C60E}"/>
              </a:ext>
            </a:extLst>
          </p:cNvPr>
          <p:cNvSpPr txBox="1"/>
          <p:nvPr/>
        </p:nvSpPr>
        <p:spPr>
          <a:xfrm>
            <a:off x="6337157" y="2151906"/>
            <a:ext cx="345499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 nodes do same after receiving multicast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1E078C-8A51-40D7-B669-F21A02BC3838}"/>
              </a:ext>
            </a:extLst>
          </p:cNvPr>
          <p:cNvGrpSpPr/>
          <p:nvPr/>
        </p:nvGrpSpPr>
        <p:grpSpPr>
          <a:xfrm>
            <a:off x="3753047" y="4428721"/>
            <a:ext cx="3714558" cy="1458882"/>
            <a:chOff x="3753047" y="4428721"/>
            <a:chExt cx="3714558" cy="145888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C2A8593-86A8-48DB-A5D3-E32B0734818B}"/>
                </a:ext>
              </a:extLst>
            </p:cNvPr>
            <p:cNvCxnSpPr>
              <a:cxnSpLocks/>
              <a:stCxn id="10" idx="5"/>
              <a:endCxn id="5" idx="2"/>
            </p:cNvCxnSpPr>
            <p:nvPr/>
          </p:nvCxnSpPr>
          <p:spPr>
            <a:xfrm>
              <a:off x="3753047" y="4638205"/>
              <a:ext cx="3714558" cy="124939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38A450-2E7A-4FB0-AF0D-1CE09F795C24}"/>
                </a:ext>
              </a:extLst>
            </p:cNvPr>
            <p:cNvCxnSpPr>
              <a:cxnSpLocks/>
              <a:stCxn id="10" idx="6"/>
              <a:endCxn id="4" idx="2"/>
            </p:cNvCxnSpPr>
            <p:nvPr/>
          </p:nvCxnSpPr>
          <p:spPr>
            <a:xfrm>
              <a:off x="3840483" y="4428721"/>
              <a:ext cx="2938631" cy="16634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8837954-735A-47DA-A40C-090B0DB60440}"/>
              </a:ext>
            </a:extLst>
          </p:cNvPr>
          <p:cNvGrpSpPr/>
          <p:nvPr/>
        </p:nvGrpSpPr>
        <p:grpSpPr>
          <a:xfrm>
            <a:off x="1976243" y="4638205"/>
            <a:ext cx="4890307" cy="1545653"/>
            <a:chOff x="1976243" y="4638205"/>
            <a:chExt cx="4890307" cy="1545653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010B86B-C7A2-4DAF-822F-7E6540ACB06C}"/>
                </a:ext>
              </a:extLst>
            </p:cNvPr>
            <p:cNvCxnSpPr>
              <a:cxnSpLocks/>
              <a:stCxn id="6" idx="6"/>
              <a:endCxn id="4" idx="3"/>
            </p:cNvCxnSpPr>
            <p:nvPr/>
          </p:nvCxnSpPr>
          <p:spPr>
            <a:xfrm flipV="1">
              <a:off x="2063679" y="4804548"/>
              <a:ext cx="4802871" cy="13793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C8EB105-7DAC-4E7B-9FD9-8B249428454C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1976243" y="4638205"/>
              <a:ext cx="1354627" cy="133616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C84C86-4976-45AE-A185-DE85623D5E3F}"/>
              </a:ext>
            </a:extLst>
          </p:cNvPr>
          <p:cNvGrpSpPr/>
          <p:nvPr/>
        </p:nvGrpSpPr>
        <p:grpSpPr>
          <a:xfrm>
            <a:off x="7288727" y="3977644"/>
            <a:ext cx="3135437" cy="1613703"/>
            <a:chOff x="7288727" y="3977644"/>
            <a:chExt cx="3135437" cy="1613703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984A015-8A36-46F0-A0D6-4F84AFF9999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7376163" y="3977644"/>
              <a:ext cx="3048001" cy="61742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00B82A3-A8D5-4573-A734-AD6FEE4C45CA}"/>
                </a:ext>
              </a:extLst>
            </p:cNvPr>
            <p:cNvCxnSpPr>
              <a:cxnSpLocks/>
              <a:stCxn id="4" idx="5"/>
              <a:endCxn id="5" idx="0"/>
            </p:cNvCxnSpPr>
            <p:nvPr/>
          </p:nvCxnSpPr>
          <p:spPr>
            <a:xfrm>
              <a:off x="7288727" y="4804548"/>
              <a:ext cx="477403" cy="78679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DA80635-B39A-4FB5-ADB2-5F9A05D2FC46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A43FB03-C9EA-4031-904A-DB3C68E35F4D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F57C12A-503C-4A36-AC05-D348870948C6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A4CF2A9-84BD-4130-85C3-A8F0C0DCFD32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7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628D3-6676-4F74-A276-F12EA619C60E}"/>
              </a:ext>
            </a:extLst>
          </p:cNvPr>
          <p:cNvSpPr txBox="1"/>
          <p:nvPr/>
        </p:nvSpPr>
        <p:spPr>
          <a:xfrm>
            <a:off x="6337157" y="2151906"/>
            <a:ext cx="345499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 nodes do same after receiving multicast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1E078C-8A51-40D7-B669-F21A02BC3838}"/>
              </a:ext>
            </a:extLst>
          </p:cNvPr>
          <p:cNvGrpSpPr/>
          <p:nvPr/>
        </p:nvGrpSpPr>
        <p:grpSpPr>
          <a:xfrm>
            <a:off x="3753047" y="4428721"/>
            <a:ext cx="3714558" cy="1458882"/>
            <a:chOff x="3753047" y="4428721"/>
            <a:chExt cx="3714558" cy="1458882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C2A8593-86A8-48DB-A5D3-E32B0734818B}"/>
                </a:ext>
              </a:extLst>
            </p:cNvPr>
            <p:cNvCxnSpPr>
              <a:cxnSpLocks/>
              <a:stCxn id="10" idx="5"/>
              <a:endCxn id="5" idx="2"/>
            </p:cNvCxnSpPr>
            <p:nvPr/>
          </p:nvCxnSpPr>
          <p:spPr>
            <a:xfrm>
              <a:off x="3753047" y="4638205"/>
              <a:ext cx="3714558" cy="124939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38A450-2E7A-4FB0-AF0D-1CE09F795C24}"/>
                </a:ext>
              </a:extLst>
            </p:cNvPr>
            <p:cNvCxnSpPr>
              <a:cxnSpLocks/>
              <a:stCxn id="10" idx="6"/>
              <a:endCxn id="4" idx="2"/>
            </p:cNvCxnSpPr>
            <p:nvPr/>
          </p:nvCxnSpPr>
          <p:spPr>
            <a:xfrm>
              <a:off x="3840483" y="4428721"/>
              <a:ext cx="2938631" cy="16634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8837954-735A-47DA-A40C-090B0DB60440}"/>
              </a:ext>
            </a:extLst>
          </p:cNvPr>
          <p:cNvGrpSpPr/>
          <p:nvPr/>
        </p:nvGrpSpPr>
        <p:grpSpPr>
          <a:xfrm>
            <a:off x="1976243" y="4638205"/>
            <a:ext cx="4890307" cy="1545653"/>
            <a:chOff x="1976243" y="4638205"/>
            <a:chExt cx="4890307" cy="1545653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010B86B-C7A2-4DAF-822F-7E6540ACB06C}"/>
                </a:ext>
              </a:extLst>
            </p:cNvPr>
            <p:cNvCxnSpPr>
              <a:cxnSpLocks/>
              <a:stCxn id="6" idx="6"/>
              <a:endCxn id="4" idx="3"/>
            </p:cNvCxnSpPr>
            <p:nvPr/>
          </p:nvCxnSpPr>
          <p:spPr>
            <a:xfrm flipV="1">
              <a:off x="2063679" y="4804548"/>
              <a:ext cx="4802871" cy="13793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C8EB105-7DAC-4E7B-9FD9-8B249428454C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1976243" y="4638205"/>
              <a:ext cx="1354627" cy="133616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C84C86-4976-45AE-A185-DE85623D5E3F}"/>
              </a:ext>
            </a:extLst>
          </p:cNvPr>
          <p:cNvGrpSpPr/>
          <p:nvPr/>
        </p:nvGrpSpPr>
        <p:grpSpPr>
          <a:xfrm>
            <a:off x="7288727" y="3977644"/>
            <a:ext cx="3135437" cy="1613703"/>
            <a:chOff x="7288727" y="3977644"/>
            <a:chExt cx="3135437" cy="1613703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984A015-8A36-46F0-A0D6-4F84AFF9999D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 flipV="1">
              <a:off x="7376163" y="3977644"/>
              <a:ext cx="3048001" cy="61742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00B82A3-A8D5-4573-A734-AD6FEE4C45CA}"/>
                </a:ext>
              </a:extLst>
            </p:cNvPr>
            <p:cNvCxnSpPr>
              <a:cxnSpLocks/>
              <a:stCxn id="4" idx="5"/>
              <a:endCxn id="5" idx="0"/>
            </p:cNvCxnSpPr>
            <p:nvPr/>
          </p:nvCxnSpPr>
          <p:spPr>
            <a:xfrm>
              <a:off x="7288727" y="4804548"/>
              <a:ext cx="477403" cy="78679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DA80635-B39A-4FB5-ADB2-5F9A05D2FC46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A3FDCA-2DE5-456D-B0E2-2AE862C25459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F1DC8C-B884-4821-96E0-CCB7D3FB780C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85208-52EE-47C8-9BF7-3D1120EC02BD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89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628D3-6676-4F74-A276-F12EA619C60E}"/>
              </a:ext>
            </a:extLst>
          </p:cNvPr>
          <p:cNvSpPr txBox="1"/>
          <p:nvPr/>
        </p:nvSpPr>
        <p:spPr>
          <a:xfrm>
            <a:off x="6337157" y="2151906"/>
            <a:ext cx="345499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 nodes do same after receiving multicast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A80635-B39A-4FB5-ADB2-5F9A05D2FC46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775F76-2412-4A62-B0AF-D5D6C09F7EF9}"/>
              </a:ext>
            </a:extLst>
          </p:cNvPr>
          <p:cNvGrpSpPr/>
          <p:nvPr/>
        </p:nvGrpSpPr>
        <p:grpSpPr>
          <a:xfrm>
            <a:off x="3753047" y="4428721"/>
            <a:ext cx="3714558" cy="1458882"/>
            <a:chOff x="3753047" y="4428721"/>
            <a:chExt cx="3714558" cy="145888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F987B5D-648D-476F-A2F5-2EBC1ECD3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047" y="4638205"/>
              <a:ext cx="3714558" cy="124939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BC7E71B-2146-4895-846A-FAE9EDB75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3" y="4428721"/>
              <a:ext cx="2938631" cy="16634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71CDF6-5237-4D94-822A-E1A09729AD7F}"/>
              </a:ext>
            </a:extLst>
          </p:cNvPr>
          <p:cNvGrpSpPr/>
          <p:nvPr/>
        </p:nvGrpSpPr>
        <p:grpSpPr>
          <a:xfrm>
            <a:off x="1976243" y="4638205"/>
            <a:ext cx="4890307" cy="1545653"/>
            <a:chOff x="1976243" y="4638205"/>
            <a:chExt cx="4890307" cy="15456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61107DF-F0CB-4F59-8970-7CB08C469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679" y="4804548"/>
              <a:ext cx="4802871" cy="13793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4C15020-C68D-403F-A9B4-F24C16FC0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243" y="4638205"/>
              <a:ext cx="1354627" cy="133616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1471E9-0089-471F-AE61-6C18165466D9}"/>
              </a:ext>
            </a:extLst>
          </p:cNvPr>
          <p:cNvGrpSpPr/>
          <p:nvPr/>
        </p:nvGrpSpPr>
        <p:grpSpPr>
          <a:xfrm>
            <a:off x="7288727" y="3977644"/>
            <a:ext cx="3135437" cy="1613703"/>
            <a:chOff x="7288727" y="3977644"/>
            <a:chExt cx="3135437" cy="1613703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83457B4-BC32-4D21-9764-95E84B733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163" y="3977644"/>
              <a:ext cx="3048001" cy="61742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EF0593-DB51-4757-9F63-8A2671ACC75C}"/>
                </a:ext>
              </a:extLst>
            </p:cNvPr>
            <p:cNvCxnSpPr>
              <a:cxnSpLocks/>
            </p:cNvCxnSpPr>
            <p:nvPr/>
          </p:nvCxnSpPr>
          <p:spPr>
            <a:xfrm>
              <a:off x="7288727" y="4804548"/>
              <a:ext cx="477403" cy="78679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3716F7C-D240-4B2D-968C-DCC0AAC040EF}"/>
              </a:ext>
            </a:extLst>
          </p:cNvPr>
          <p:cNvGrpSpPr/>
          <p:nvPr/>
        </p:nvGrpSpPr>
        <p:grpSpPr>
          <a:xfrm>
            <a:off x="7977218" y="4187128"/>
            <a:ext cx="3043995" cy="1949694"/>
            <a:chOff x="7977218" y="4187128"/>
            <a:chExt cx="3043995" cy="1949694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A140404-3F05-4C88-A9A7-E44102DBEB73}"/>
                </a:ext>
              </a:extLst>
            </p:cNvPr>
            <p:cNvCxnSpPr>
              <a:cxnSpLocks/>
              <a:stCxn id="5" idx="7"/>
              <a:endCxn id="8" idx="3"/>
            </p:cNvCxnSpPr>
            <p:nvPr/>
          </p:nvCxnSpPr>
          <p:spPr>
            <a:xfrm flipV="1">
              <a:off x="7977218" y="4187128"/>
              <a:ext cx="2534382" cy="149099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9905062-4A45-4044-97B4-3E1001E259A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8064654" y="5887603"/>
              <a:ext cx="2956559" cy="24921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119582B-903B-48CC-9ED0-DC2BC1EED846}"/>
              </a:ext>
            </a:extLst>
          </p:cNvPr>
          <p:cNvGrpSpPr/>
          <p:nvPr/>
        </p:nvGrpSpPr>
        <p:grpSpPr>
          <a:xfrm>
            <a:off x="3753047" y="3768159"/>
            <a:ext cx="7566691" cy="2072407"/>
            <a:chOff x="3753047" y="3768159"/>
            <a:chExt cx="7566691" cy="207240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F72B78-0724-45A1-A8D3-7629541AB1A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10722689" y="4273899"/>
              <a:ext cx="597049" cy="156666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FBA5771-8E3F-4C5E-B451-A8363D9E29D6}"/>
                </a:ext>
              </a:extLst>
            </p:cNvPr>
            <p:cNvCxnSpPr>
              <a:cxnSpLocks/>
              <a:stCxn id="8" idx="1"/>
              <a:endCxn id="10" idx="7"/>
            </p:cNvCxnSpPr>
            <p:nvPr/>
          </p:nvCxnSpPr>
          <p:spPr>
            <a:xfrm flipH="1">
              <a:off x="3753047" y="3768159"/>
              <a:ext cx="6758553" cy="45107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B9B5A75-CD7F-4A80-99D2-85C6AF746892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68814F-E82F-4C5F-82E0-6A027691C543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35CC163-463B-4D54-8DAB-D8BC3D30C0D7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7628D3-6676-4F74-A276-F12EA619C60E}"/>
              </a:ext>
            </a:extLst>
          </p:cNvPr>
          <p:cNvSpPr txBox="1"/>
          <p:nvPr/>
        </p:nvSpPr>
        <p:spPr>
          <a:xfrm>
            <a:off x="6337157" y="2151906"/>
            <a:ext cx="345499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 nodes do same after receiving multicast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A80635-B39A-4FB5-ADB2-5F9A05D2FC46}"/>
              </a:ext>
            </a:extLst>
          </p:cNvPr>
          <p:cNvSpPr/>
          <p:nvPr/>
        </p:nvSpPr>
        <p:spPr>
          <a:xfrm>
            <a:off x="597484" y="4638205"/>
            <a:ext cx="1623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b=2</a:t>
            </a:r>
          </a:p>
          <a:p>
            <a:pPr algn="ctr"/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Time =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775F76-2412-4A62-B0AF-D5D6C09F7EF9}"/>
              </a:ext>
            </a:extLst>
          </p:cNvPr>
          <p:cNvGrpSpPr/>
          <p:nvPr/>
        </p:nvGrpSpPr>
        <p:grpSpPr>
          <a:xfrm>
            <a:off x="3753047" y="4428721"/>
            <a:ext cx="3714558" cy="1458882"/>
            <a:chOff x="3753047" y="4428721"/>
            <a:chExt cx="3714558" cy="145888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F987B5D-648D-476F-A2F5-2EBC1ECD3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047" y="4638205"/>
              <a:ext cx="3714558" cy="124939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BC7E71B-2146-4895-846A-FAE9EDB75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3" y="4428721"/>
              <a:ext cx="2938631" cy="16634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71CDF6-5237-4D94-822A-E1A09729AD7F}"/>
              </a:ext>
            </a:extLst>
          </p:cNvPr>
          <p:cNvGrpSpPr/>
          <p:nvPr/>
        </p:nvGrpSpPr>
        <p:grpSpPr>
          <a:xfrm>
            <a:off x="1976243" y="4638205"/>
            <a:ext cx="4890307" cy="1545653"/>
            <a:chOff x="1976243" y="4638205"/>
            <a:chExt cx="4890307" cy="15456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61107DF-F0CB-4F59-8970-7CB08C469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679" y="4804548"/>
              <a:ext cx="4802871" cy="13793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4C15020-C68D-403F-A9B4-F24C16FC0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243" y="4638205"/>
              <a:ext cx="1354627" cy="133616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1471E9-0089-471F-AE61-6C18165466D9}"/>
              </a:ext>
            </a:extLst>
          </p:cNvPr>
          <p:cNvGrpSpPr/>
          <p:nvPr/>
        </p:nvGrpSpPr>
        <p:grpSpPr>
          <a:xfrm>
            <a:off x="7288727" y="3977644"/>
            <a:ext cx="3135437" cy="1613703"/>
            <a:chOff x="7288727" y="3977644"/>
            <a:chExt cx="3135437" cy="1613703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83457B4-BC32-4D21-9764-95E84B733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163" y="3977644"/>
              <a:ext cx="3048001" cy="61742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EF0593-DB51-4757-9F63-8A2671ACC75C}"/>
                </a:ext>
              </a:extLst>
            </p:cNvPr>
            <p:cNvCxnSpPr>
              <a:cxnSpLocks/>
            </p:cNvCxnSpPr>
            <p:nvPr/>
          </p:nvCxnSpPr>
          <p:spPr>
            <a:xfrm>
              <a:off x="7288727" y="4804548"/>
              <a:ext cx="477403" cy="78679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3716F7C-D240-4B2D-968C-DCC0AAC040EF}"/>
              </a:ext>
            </a:extLst>
          </p:cNvPr>
          <p:cNvGrpSpPr/>
          <p:nvPr/>
        </p:nvGrpSpPr>
        <p:grpSpPr>
          <a:xfrm>
            <a:off x="7977218" y="4187128"/>
            <a:ext cx="3043995" cy="1949694"/>
            <a:chOff x="7977218" y="4187128"/>
            <a:chExt cx="3043995" cy="1949694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A140404-3F05-4C88-A9A7-E44102DBEB73}"/>
                </a:ext>
              </a:extLst>
            </p:cNvPr>
            <p:cNvCxnSpPr>
              <a:cxnSpLocks/>
              <a:stCxn id="5" idx="7"/>
              <a:endCxn id="8" idx="3"/>
            </p:cNvCxnSpPr>
            <p:nvPr/>
          </p:nvCxnSpPr>
          <p:spPr>
            <a:xfrm flipV="1">
              <a:off x="7977218" y="4187128"/>
              <a:ext cx="2534382" cy="149099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9905062-4A45-4044-97B4-3E1001E259A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8064654" y="5887603"/>
              <a:ext cx="2956559" cy="24921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119582B-903B-48CC-9ED0-DC2BC1EED846}"/>
              </a:ext>
            </a:extLst>
          </p:cNvPr>
          <p:cNvGrpSpPr/>
          <p:nvPr/>
        </p:nvGrpSpPr>
        <p:grpSpPr>
          <a:xfrm>
            <a:off x="3753047" y="3768159"/>
            <a:ext cx="7566691" cy="2072407"/>
            <a:chOff x="3753047" y="3768159"/>
            <a:chExt cx="7566691" cy="207240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F72B78-0724-45A1-A8D3-7629541AB1A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10722689" y="4273899"/>
              <a:ext cx="597049" cy="156666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FBA5771-8E3F-4C5E-B451-A8363D9E29D6}"/>
                </a:ext>
              </a:extLst>
            </p:cNvPr>
            <p:cNvCxnSpPr>
              <a:cxnSpLocks/>
              <a:stCxn id="8" idx="1"/>
              <a:endCxn id="10" idx="7"/>
            </p:cNvCxnSpPr>
            <p:nvPr/>
          </p:nvCxnSpPr>
          <p:spPr>
            <a:xfrm flipH="1">
              <a:off x="3753047" y="3768159"/>
              <a:ext cx="6758553" cy="45107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BDD4690-10D0-4617-BA17-7E12A0C3D14B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FE7065-6F60-4296-9DCF-2EBD01962219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1B41568-723F-4CED-9406-6F7348A3E0A2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61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34DBB2-A3AC-45F4-A6E4-74A3A25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  <a:endParaRPr kumimoji="1" lang="en-US" altLang="zh-CN" sz="2700" b="1" dirty="0">
              <a:solidFill>
                <a:sysClr val="windowText" lastClr="000000"/>
              </a:solidFill>
              <a:sym typeface="Helvetica Light"/>
            </a:endParaRP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sz="2700" dirty="0">
                <a:solidFill>
                  <a:sysClr val="windowText" lastClr="000000"/>
                </a:solidFill>
                <a:sym typeface="Helvetica Light"/>
              </a:rPr>
              <a:t>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Introduction to 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MapReduce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Paradigm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Examples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Scheduling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Fault-tolerance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842683" y="1105989"/>
            <a:ext cx="9516465" cy="5587419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endParaRPr kumimoji="1" lang="en-US" altLang="zh-CN" sz="2000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03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96C4F7FC-1806-40E7-9E12-D79E9A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6B108-E3D6-447C-8BD5-97870FA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9FF1F164-7689-429F-9B64-E57B5FDE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780062" cy="2430260"/>
          </a:xfrm>
        </p:spPr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Periodically (e.g., every </a:t>
            </a:r>
            <a:r>
              <a:rPr lang="en-US" altLang="zh-CN" b="1" i="1" dirty="0">
                <a:cs typeface="Arial" panose="020B0604020202020204" pitchFamily="34" charset="0"/>
              </a:rPr>
              <a:t>t </a:t>
            </a:r>
            <a:r>
              <a:rPr lang="en-US" altLang="zh-CN" dirty="0">
                <a:cs typeface="Arial" panose="020B0604020202020204" pitchFamily="34" charset="0"/>
              </a:rPr>
              <a:t>minutes) transmit to </a:t>
            </a:r>
            <a:r>
              <a:rPr lang="en-US" altLang="zh-CN" b="1" i="1" dirty="0">
                <a:cs typeface="Arial" panose="020B0604020202020204" pitchFamily="34" charset="0"/>
              </a:rPr>
              <a:t>b</a:t>
            </a:r>
            <a:r>
              <a:rPr lang="en-US" altLang="zh-CN" dirty="0">
                <a:cs typeface="Arial" panose="020B0604020202020204" pitchFamily="34" charset="0"/>
              </a:rPr>
              <a:t> random targets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Asynchronized clock in each node</a:t>
            </a:r>
            <a:endParaRPr lang="zh-CN" altLang="en-US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Other nodes do same after receiving multicast</a:t>
            </a:r>
            <a:endParaRPr lang="zh-CN" altLang="en-US" dirty="0">
              <a:cs typeface="Arial" panose="020B0604020202020204" pitchFamily="34" charset="0"/>
            </a:endParaRPr>
          </a:p>
          <a:p>
            <a:r>
              <a:rPr lang="en-US" altLang="zh-CN" dirty="0"/>
              <a:t>Not rely on reliable transmission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5E74F5-18B0-4209-81B2-2EC93EFF2B43}"/>
              </a:ext>
            </a:extLst>
          </p:cNvPr>
          <p:cNvSpPr/>
          <p:nvPr/>
        </p:nvSpPr>
        <p:spPr>
          <a:xfrm>
            <a:off x="6779114" y="429880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11BF55-3586-46BB-8B59-6F8E1EA23B52}"/>
              </a:ext>
            </a:extLst>
          </p:cNvPr>
          <p:cNvSpPr/>
          <p:nvPr/>
        </p:nvSpPr>
        <p:spPr>
          <a:xfrm>
            <a:off x="7467605" y="5591347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974EC22-FC2A-4BD2-BCF5-A6877270AA7C}"/>
              </a:ext>
            </a:extLst>
          </p:cNvPr>
          <p:cNvSpPr/>
          <p:nvPr/>
        </p:nvSpPr>
        <p:spPr>
          <a:xfrm>
            <a:off x="1466630" y="5887602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32AA398-7A34-4EB8-8780-FDF6DA93268E}"/>
              </a:ext>
            </a:extLst>
          </p:cNvPr>
          <p:cNvSpPr/>
          <p:nvPr/>
        </p:nvSpPr>
        <p:spPr>
          <a:xfrm>
            <a:off x="11021213" y="5840566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6673A0-8FD5-4FE1-B3CA-4E3132260DA2}"/>
              </a:ext>
            </a:extLst>
          </p:cNvPr>
          <p:cNvSpPr/>
          <p:nvPr/>
        </p:nvSpPr>
        <p:spPr>
          <a:xfrm>
            <a:off x="10424164" y="368138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E356B-E75C-43D7-BC1B-5A5E54621873}"/>
              </a:ext>
            </a:extLst>
          </p:cNvPr>
          <p:cNvSpPr/>
          <p:nvPr/>
        </p:nvSpPr>
        <p:spPr>
          <a:xfrm>
            <a:off x="2532084" y="3666910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D031136-8226-408D-A95A-75272C74240B}"/>
              </a:ext>
            </a:extLst>
          </p:cNvPr>
          <p:cNvSpPr/>
          <p:nvPr/>
        </p:nvSpPr>
        <p:spPr>
          <a:xfrm>
            <a:off x="3243434" y="413246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775F76-2412-4A62-B0AF-D5D6C09F7EF9}"/>
              </a:ext>
            </a:extLst>
          </p:cNvPr>
          <p:cNvGrpSpPr/>
          <p:nvPr/>
        </p:nvGrpSpPr>
        <p:grpSpPr>
          <a:xfrm>
            <a:off x="3753047" y="4428721"/>
            <a:ext cx="3714558" cy="1458882"/>
            <a:chOff x="3753047" y="4428721"/>
            <a:chExt cx="3714558" cy="1458882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F987B5D-648D-476F-A2F5-2EBC1ECD3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047" y="4638205"/>
              <a:ext cx="3714558" cy="124939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BC7E71B-2146-4895-846A-FAE9EDB75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3" y="4428721"/>
              <a:ext cx="2938631" cy="16634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471CDF6-5237-4D94-822A-E1A09729AD7F}"/>
              </a:ext>
            </a:extLst>
          </p:cNvPr>
          <p:cNvGrpSpPr/>
          <p:nvPr/>
        </p:nvGrpSpPr>
        <p:grpSpPr>
          <a:xfrm>
            <a:off x="1976243" y="4638205"/>
            <a:ext cx="4890307" cy="1545653"/>
            <a:chOff x="1976243" y="4638205"/>
            <a:chExt cx="4890307" cy="15456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61107DF-F0CB-4F59-8970-7CB08C469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3679" y="4804548"/>
              <a:ext cx="4802871" cy="13793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4C15020-C68D-403F-A9B4-F24C16FC0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243" y="4638205"/>
              <a:ext cx="1354627" cy="133616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1471E9-0089-471F-AE61-6C18165466D9}"/>
              </a:ext>
            </a:extLst>
          </p:cNvPr>
          <p:cNvGrpSpPr/>
          <p:nvPr/>
        </p:nvGrpSpPr>
        <p:grpSpPr>
          <a:xfrm>
            <a:off x="7288727" y="3977644"/>
            <a:ext cx="3135437" cy="1613703"/>
            <a:chOff x="7288727" y="3977644"/>
            <a:chExt cx="3135437" cy="1613703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83457B4-BC32-4D21-9764-95E84B733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163" y="3977644"/>
              <a:ext cx="3048001" cy="61742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EF0593-DB51-4757-9F63-8A2671ACC75C}"/>
                </a:ext>
              </a:extLst>
            </p:cNvPr>
            <p:cNvCxnSpPr>
              <a:cxnSpLocks/>
            </p:cNvCxnSpPr>
            <p:nvPr/>
          </p:nvCxnSpPr>
          <p:spPr>
            <a:xfrm>
              <a:off x="7288727" y="4804548"/>
              <a:ext cx="477403" cy="78679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3716F7C-D240-4B2D-968C-DCC0AAC040EF}"/>
              </a:ext>
            </a:extLst>
          </p:cNvPr>
          <p:cNvGrpSpPr/>
          <p:nvPr/>
        </p:nvGrpSpPr>
        <p:grpSpPr>
          <a:xfrm>
            <a:off x="7977218" y="4187128"/>
            <a:ext cx="3043995" cy="1949694"/>
            <a:chOff x="7977218" y="4187128"/>
            <a:chExt cx="3043995" cy="1949694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A140404-3F05-4C88-A9A7-E44102DBEB73}"/>
                </a:ext>
              </a:extLst>
            </p:cNvPr>
            <p:cNvCxnSpPr>
              <a:cxnSpLocks/>
              <a:stCxn id="5" idx="7"/>
              <a:endCxn id="8" idx="3"/>
            </p:cNvCxnSpPr>
            <p:nvPr/>
          </p:nvCxnSpPr>
          <p:spPr>
            <a:xfrm flipV="1">
              <a:off x="7977218" y="4187128"/>
              <a:ext cx="2534382" cy="149099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9905062-4A45-4044-97B4-3E1001E259A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8064654" y="5887603"/>
              <a:ext cx="2956559" cy="249219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119582B-903B-48CC-9ED0-DC2BC1EED846}"/>
              </a:ext>
            </a:extLst>
          </p:cNvPr>
          <p:cNvGrpSpPr/>
          <p:nvPr/>
        </p:nvGrpSpPr>
        <p:grpSpPr>
          <a:xfrm>
            <a:off x="3753047" y="3768159"/>
            <a:ext cx="7566691" cy="2072407"/>
            <a:chOff x="3753047" y="3768159"/>
            <a:chExt cx="7566691" cy="207240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F72B78-0724-45A1-A8D3-7629541AB1A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10722689" y="4273899"/>
              <a:ext cx="597049" cy="156666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FBA5771-8E3F-4C5E-B451-A8363D9E29D6}"/>
                </a:ext>
              </a:extLst>
            </p:cNvPr>
            <p:cNvCxnSpPr>
              <a:cxnSpLocks/>
              <a:stCxn id="8" idx="1"/>
              <a:endCxn id="10" idx="7"/>
            </p:cNvCxnSpPr>
            <p:nvPr/>
          </p:nvCxnSpPr>
          <p:spPr>
            <a:xfrm flipH="1">
              <a:off x="3753047" y="3768159"/>
              <a:ext cx="6758553" cy="45107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BDD4690-10D0-4617-BA17-7E12A0C3D14B}"/>
              </a:ext>
            </a:extLst>
          </p:cNvPr>
          <p:cNvGrpSpPr/>
          <p:nvPr/>
        </p:nvGrpSpPr>
        <p:grpSpPr>
          <a:xfrm>
            <a:off x="4139007" y="6290506"/>
            <a:ext cx="4471593" cy="461665"/>
            <a:chOff x="4139007" y="6290506"/>
            <a:chExt cx="4471593" cy="46166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FE7065-6F60-4296-9DCF-2EBD01962219}"/>
                </a:ext>
              </a:extLst>
            </p:cNvPr>
            <p:cNvSpPr txBox="1"/>
            <p:nvPr/>
          </p:nvSpPr>
          <p:spPr>
            <a:xfrm>
              <a:off x="5633727" y="6290506"/>
              <a:ext cx="2976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UDP gossip message</a:t>
              </a:r>
              <a:endParaRPr lang="zh-CN" altLang="en-US" sz="2400" b="1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1B41568-723F-4CED-9406-6F7348A3E0A2}"/>
                </a:ext>
              </a:extLst>
            </p:cNvPr>
            <p:cNvCxnSpPr>
              <a:cxnSpLocks/>
            </p:cNvCxnSpPr>
            <p:nvPr/>
          </p:nvCxnSpPr>
          <p:spPr>
            <a:xfrm>
              <a:off x="4139007" y="6527404"/>
              <a:ext cx="1465727" cy="1151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28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A0EC0-3E18-41C7-B7BF-4FFE8609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C04CFA-5A79-45CA-AD1F-3FF207E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29E4FB-1465-4C42-BD07-626F94F1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7454"/>
            <a:ext cx="10515600" cy="169373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Two gossip versions: “Push” and “Pull” </a:t>
            </a:r>
          </a:p>
          <a:p>
            <a:pPr lvl="1"/>
            <a:r>
              <a:rPr lang="en-US" altLang="zh-CN" dirty="0"/>
              <a:t>Push: One with gossip periodically </a:t>
            </a:r>
            <a:r>
              <a:rPr lang="en-US" altLang="zh-CN" b="1" dirty="0">
                <a:solidFill>
                  <a:srgbClr val="FF0000"/>
                </a:solidFill>
              </a:rPr>
              <a:t>sends it to </a:t>
            </a:r>
            <a:r>
              <a:rPr lang="en-US" altLang="zh-CN" dirty="0"/>
              <a:t>other random nodes</a:t>
            </a:r>
          </a:p>
          <a:p>
            <a:pPr lvl="1"/>
            <a:r>
              <a:rPr lang="en-US" altLang="zh-CN" dirty="0"/>
              <a:t>Pull: One without gossip periodically </a:t>
            </a:r>
            <a:r>
              <a:rPr lang="en-US" altLang="zh-CN" b="1" dirty="0">
                <a:solidFill>
                  <a:srgbClr val="FF0000"/>
                </a:solidFill>
              </a:rPr>
              <a:t>requests it from</a:t>
            </a:r>
            <a:r>
              <a:rPr lang="en-US" altLang="zh-CN" dirty="0"/>
              <a:t> other random nodes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95D044-01FE-44E4-80CE-647860AD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972182"/>
            <a:ext cx="9439275" cy="33909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24D4B2-656D-4E9D-98E2-FCE9B24C3D43}"/>
              </a:ext>
            </a:extLst>
          </p:cNvPr>
          <p:cNvSpPr/>
          <p:nvPr/>
        </p:nvSpPr>
        <p:spPr>
          <a:xfrm>
            <a:off x="1532739" y="10188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From He Sun, University of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Edingburgh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3EF0BC-7091-41E1-9778-D09FF434A283}"/>
              </a:ext>
            </a:extLst>
          </p:cNvPr>
          <p:cNvGrpSpPr/>
          <p:nvPr/>
        </p:nvGrpSpPr>
        <p:grpSpPr>
          <a:xfrm>
            <a:off x="0" y="1018833"/>
            <a:ext cx="14436537" cy="3631636"/>
            <a:chOff x="-42624" y="972182"/>
            <a:chExt cx="14436537" cy="36316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1608BE1-25D3-433B-A59F-3278D504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2624" y="972182"/>
              <a:ext cx="12234624" cy="330259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7EA6E7-0A96-42E8-9598-18E062706862}"/>
                </a:ext>
              </a:extLst>
            </p:cNvPr>
            <p:cNvSpPr/>
            <p:nvPr/>
          </p:nvSpPr>
          <p:spPr>
            <a:xfrm>
              <a:off x="8297913" y="4234486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From He Sun, University of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Edingburgh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multicast problem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protocol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 analysis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implementation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6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16FE-9BBC-4797-BA47-9899D501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Recall the requirement of multicast in cloud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9F8FFA-D093-426F-A950-ED6708BE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C3DE7-0484-48D9-B44A-5FC7476B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Performance, fault-tolerance, scalability</a:t>
            </a:r>
          </a:p>
          <a:p>
            <a:pPr lvl="1"/>
            <a:r>
              <a:rPr lang="en-US" altLang="zh-CN" dirty="0"/>
              <a:t>Performance: Quickly deliver messages</a:t>
            </a:r>
          </a:p>
          <a:p>
            <a:pPr lvl="1"/>
            <a:r>
              <a:rPr lang="en-US" altLang="zh-CN" dirty="0"/>
              <a:t>Fault-tolerance: Nodes may crash; Packets may be dropped</a:t>
            </a:r>
          </a:p>
          <a:p>
            <a:pPr lvl="1"/>
            <a:r>
              <a:rPr lang="en-US" altLang="zh-CN" dirty="0"/>
              <a:t>Scalability: 10K+ of nodes</a:t>
            </a:r>
            <a:endParaRPr lang="zh-CN" altLang="en-US" dirty="0"/>
          </a:p>
          <a:p>
            <a:r>
              <a:rPr lang="en-US" altLang="zh-CN" dirty="0"/>
              <a:t>Now we </a:t>
            </a:r>
            <a:r>
              <a:rPr lang="en-US" altLang="zh-CN" b="1" dirty="0">
                <a:solidFill>
                  <a:srgbClr val="FF0000"/>
                </a:solidFill>
              </a:rPr>
              <a:t>analyze</a:t>
            </a:r>
            <a:r>
              <a:rPr lang="en-US" altLang="zh-CN" dirty="0"/>
              <a:t> the gossip protocol, to see why it has:</a:t>
            </a:r>
          </a:p>
          <a:p>
            <a:pPr lvl="1"/>
            <a:r>
              <a:rPr lang="en-US" altLang="zh-CN" dirty="0"/>
              <a:t>High performance: Spreads multicast quickly</a:t>
            </a:r>
          </a:p>
          <a:p>
            <a:pPr lvl="1"/>
            <a:r>
              <a:rPr lang="en-US" altLang="zh-CN" dirty="0"/>
              <a:t>Good scalability: Lightweight in large groups</a:t>
            </a:r>
          </a:p>
          <a:p>
            <a:pPr lvl="1"/>
            <a:r>
              <a:rPr lang="en-US" altLang="zh-CN" dirty="0"/>
              <a:t>Good fault-tolerance: Robust to node and network failure </a:t>
            </a:r>
          </a:p>
        </p:txBody>
      </p:sp>
    </p:spTree>
    <p:extLst>
      <p:ext uri="{BB962C8B-B14F-4D97-AF65-F5344CB8AC3E}">
        <p14:creationId xmlns:p14="http://schemas.microsoft.com/office/powerpoint/2010/main" val="42711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AB5AF-C5E3-43CD-A285-049D1484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necessary definitions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455469-D75B-46D4-A1B6-9F277E4C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DD43316-C5E7-4D74-B4EB-20C67287D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90863"/>
                <a:ext cx="11092031" cy="25610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In total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) individuals</a:t>
                </a:r>
              </a:p>
              <a:p>
                <a:r>
                  <a:rPr lang="en-US" altLang="zh-CN" dirty="0"/>
                  <a:t>Contact rate between any individual pair is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 any time, each individual is either uninfected (numbering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 or infected (numbering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and at all times,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Infected–uninfected contact turns latter infected, and it stays infected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DD43316-C5E7-4D74-B4EB-20C67287D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90863"/>
                <a:ext cx="11092031" cy="2561012"/>
              </a:xfrm>
              <a:blipFill>
                <a:blip r:embed="rId2"/>
                <a:stretch>
                  <a:fillRect l="-659" t="-5238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818525-8181-4D7F-945A-388482A11A2E}"/>
              </a:ext>
            </a:extLst>
          </p:cNvPr>
          <p:cNvGrpSpPr/>
          <p:nvPr/>
        </p:nvGrpSpPr>
        <p:grpSpPr>
          <a:xfrm>
            <a:off x="6680499" y="4014398"/>
            <a:ext cx="3967808" cy="1990957"/>
            <a:chOff x="6680499" y="4014398"/>
            <a:chExt cx="3967808" cy="1990957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88B0674-7324-4F4D-9D08-934A7CE9606E}"/>
                </a:ext>
              </a:extLst>
            </p:cNvPr>
            <p:cNvSpPr/>
            <p:nvPr/>
          </p:nvSpPr>
          <p:spPr>
            <a:xfrm>
              <a:off x="6680499" y="4014398"/>
              <a:ext cx="3967808" cy="1990957"/>
            </a:xfrm>
            <a:custGeom>
              <a:avLst/>
              <a:gdLst>
                <a:gd name="connsiteX0" fmla="*/ 2237590 w 3967808"/>
                <a:gd name="connsiteY0" fmla="*/ 76868 h 2572642"/>
                <a:gd name="connsiteX1" fmla="*/ 1979407 w 3967808"/>
                <a:gd name="connsiteY1" fmla="*/ 109140 h 2572642"/>
                <a:gd name="connsiteX2" fmla="*/ 1914861 w 3967808"/>
                <a:gd name="connsiteY2" fmla="*/ 130656 h 2572642"/>
                <a:gd name="connsiteX3" fmla="*/ 1678193 w 3967808"/>
                <a:gd name="connsiteY3" fmla="*/ 152171 h 2572642"/>
                <a:gd name="connsiteX4" fmla="*/ 1570616 w 3967808"/>
                <a:gd name="connsiteY4" fmla="*/ 195202 h 2572642"/>
                <a:gd name="connsiteX5" fmla="*/ 1441525 w 3967808"/>
                <a:gd name="connsiteY5" fmla="*/ 238232 h 2572642"/>
                <a:gd name="connsiteX6" fmla="*/ 1290917 w 3967808"/>
                <a:gd name="connsiteY6" fmla="*/ 259748 h 2572642"/>
                <a:gd name="connsiteX7" fmla="*/ 1204856 w 3967808"/>
                <a:gd name="connsiteY7" fmla="*/ 302778 h 2572642"/>
                <a:gd name="connsiteX8" fmla="*/ 1172583 w 3967808"/>
                <a:gd name="connsiteY8" fmla="*/ 313536 h 2572642"/>
                <a:gd name="connsiteX9" fmla="*/ 1054249 w 3967808"/>
                <a:gd name="connsiteY9" fmla="*/ 367324 h 2572642"/>
                <a:gd name="connsiteX10" fmla="*/ 925157 w 3967808"/>
                <a:gd name="connsiteY10" fmla="*/ 464143 h 2572642"/>
                <a:gd name="connsiteX11" fmla="*/ 882127 w 3967808"/>
                <a:gd name="connsiteY11" fmla="*/ 474900 h 2572642"/>
                <a:gd name="connsiteX12" fmla="*/ 817581 w 3967808"/>
                <a:gd name="connsiteY12" fmla="*/ 517931 h 2572642"/>
                <a:gd name="connsiteX13" fmla="*/ 774550 w 3967808"/>
                <a:gd name="connsiteY13" fmla="*/ 560962 h 2572642"/>
                <a:gd name="connsiteX14" fmla="*/ 710005 w 3967808"/>
                <a:gd name="connsiteY14" fmla="*/ 603992 h 2572642"/>
                <a:gd name="connsiteX15" fmla="*/ 677732 w 3967808"/>
                <a:gd name="connsiteY15" fmla="*/ 625508 h 2572642"/>
                <a:gd name="connsiteX16" fmla="*/ 602428 w 3967808"/>
                <a:gd name="connsiteY16" fmla="*/ 690053 h 2572642"/>
                <a:gd name="connsiteX17" fmla="*/ 527125 w 3967808"/>
                <a:gd name="connsiteY17" fmla="*/ 786872 h 2572642"/>
                <a:gd name="connsiteX18" fmla="*/ 484094 w 3967808"/>
                <a:gd name="connsiteY18" fmla="*/ 797630 h 2572642"/>
                <a:gd name="connsiteX19" fmla="*/ 419548 w 3967808"/>
                <a:gd name="connsiteY19" fmla="*/ 862176 h 2572642"/>
                <a:gd name="connsiteX20" fmla="*/ 387275 w 3967808"/>
                <a:gd name="connsiteY20" fmla="*/ 894449 h 2572642"/>
                <a:gd name="connsiteX21" fmla="*/ 365760 w 3967808"/>
                <a:gd name="connsiteY21" fmla="*/ 926722 h 2572642"/>
                <a:gd name="connsiteX22" fmla="*/ 333487 w 3967808"/>
                <a:gd name="connsiteY22" fmla="*/ 980510 h 2572642"/>
                <a:gd name="connsiteX23" fmla="*/ 301214 w 3967808"/>
                <a:gd name="connsiteY23" fmla="*/ 991268 h 2572642"/>
                <a:gd name="connsiteX24" fmla="*/ 268941 w 3967808"/>
                <a:gd name="connsiteY24" fmla="*/ 1034298 h 2572642"/>
                <a:gd name="connsiteX25" fmla="*/ 225910 w 3967808"/>
                <a:gd name="connsiteY25" fmla="*/ 1098844 h 2572642"/>
                <a:gd name="connsiteX26" fmla="*/ 172122 w 3967808"/>
                <a:gd name="connsiteY26" fmla="*/ 1141875 h 2572642"/>
                <a:gd name="connsiteX27" fmla="*/ 150607 w 3967808"/>
                <a:gd name="connsiteY27" fmla="*/ 1184905 h 2572642"/>
                <a:gd name="connsiteX28" fmla="*/ 96819 w 3967808"/>
                <a:gd name="connsiteY28" fmla="*/ 1270966 h 2572642"/>
                <a:gd name="connsiteX29" fmla="*/ 53788 w 3967808"/>
                <a:gd name="connsiteY29" fmla="*/ 1378543 h 2572642"/>
                <a:gd name="connsiteX30" fmla="*/ 21515 w 3967808"/>
                <a:gd name="connsiteY30" fmla="*/ 1464604 h 2572642"/>
                <a:gd name="connsiteX31" fmla="*/ 10757 w 3967808"/>
                <a:gd name="connsiteY31" fmla="*/ 1582938 h 2572642"/>
                <a:gd name="connsiteX32" fmla="*/ 0 w 3967808"/>
                <a:gd name="connsiteY32" fmla="*/ 1647484 h 2572642"/>
                <a:gd name="connsiteX33" fmla="*/ 10757 w 3967808"/>
                <a:gd name="connsiteY33" fmla="*/ 2002486 h 2572642"/>
                <a:gd name="connsiteX34" fmla="*/ 64546 w 3967808"/>
                <a:gd name="connsiteY34" fmla="*/ 2077790 h 2572642"/>
                <a:gd name="connsiteX35" fmla="*/ 96819 w 3967808"/>
                <a:gd name="connsiteY35" fmla="*/ 2099305 h 2572642"/>
                <a:gd name="connsiteX36" fmla="*/ 139849 w 3967808"/>
                <a:gd name="connsiteY36" fmla="*/ 2142336 h 2572642"/>
                <a:gd name="connsiteX37" fmla="*/ 225910 w 3967808"/>
                <a:gd name="connsiteY37" fmla="*/ 2185366 h 2572642"/>
                <a:gd name="connsiteX38" fmla="*/ 290456 w 3967808"/>
                <a:gd name="connsiteY38" fmla="*/ 2228397 h 2572642"/>
                <a:gd name="connsiteX39" fmla="*/ 376517 w 3967808"/>
                <a:gd name="connsiteY39" fmla="*/ 2271428 h 2572642"/>
                <a:gd name="connsiteX40" fmla="*/ 580913 w 3967808"/>
                <a:gd name="connsiteY40" fmla="*/ 2292943 h 2572642"/>
                <a:gd name="connsiteX41" fmla="*/ 731520 w 3967808"/>
                <a:gd name="connsiteY41" fmla="*/ 2335973 h 2572642"/>
                <a:gd name="connsiteX42" fmla="*/ 1366221 w 3967808"/>
                <a:gd name="connsiteY42" fmla="*/ 2422035 h 2572642"/>
                <a:gd name="connsiteX43" fmla="*/ 1753496 w 3967808"/>
                <a:gd name="connsiteY43" fmla="*/ 2486580 h 2572642"/>
                <a:gd name="connsiteX44" fmla="*/ 1893346 w 3967808"/>
                <a:gd name="connsiteY44" fmla="*/ 2508096 h 2572642"/>
                <a:gd name="connsiteX45" fmla="*/ 2097741 w 3967808"/>
                <a:gd name="connsiteY45" fmla="*/ 2529611 h 2572642"/>
                <a:gd name="connsiteX46" fmla="*/ 2334409 w 3967808"/>
                <a:gd name="connsiteY46" fmla="*/ 2572642 h 2572642"/>
                <a:gd name="connsiteX47" fmla="*/ 3657600 w 3967808"/>
                <a:gd name="connsiteY47" fmla="*/ 2540369 h 2572642"/>
                <a:gd name="connsiteX48" fmla="*/ 3700630 w 3967808"/>
                <a:gd name="connsiteY48" fmla="*/ 2497338 h 2572642"/>
                <a:gd name="connsiteX49" fmla="*/ 3754419 w 3967808"/>
                <a:gd name="connsiteY49" fmla="*/ 2475823 h 2572642"/>
                <a:gd name="connsiteX50" fmla="*/ 3840480 w 3967808"/>
                <a:gd name="connsiteY50" fmla="*/ 2260670 h 2572642"/>
                <a:gd name="connsiteX51" fmla="*/ 3861995 w 3967808"/>
                <a:gd name="connsiteY51" fmla="*/ 2174609 h 2572642"/>
                <a:gd name="connsiteX52" fmla="*/ 3937299 w 3967808"/>
                <a:gd name="connsiteY52" fmla="*/ 1959456 h 2572642"/>
                <a:gd name="connsiteX53" fmla="*/ 3926541 w 3967808"/>
                <a:gd name="connsiteY53" fmla="*/ 1206420 h 2572642"/>
                <a:gd name="connsiteX54" fmla="*/ 3829722 w 3967808"/>
                <a:gd name="connsiteY54" fmla="*/ 948237 h 2572642"/>
                <a:gd name="connsiteX55" fmla="*/ 3732903 w 3967808"/>
                <a:gd name="connsiteY55" fmla="*/ 851418 h 2572642"/>
                <a:gd name="connsiteX56" fmla="*/ 3679115 w 3967808"/>
                <a:gd name="connsiteY56" fmla="*/ 743842 h 2572642"/>
                <a:gd name="connsiteX57" fmla="*/ 3593054 w 3967808"/>
                <a:gd name="connsiteY57" fmla="*/ 647023 h 2572642"/>
                <a:gd name="connsiteX58" fmla="*/ 3334870 w 3967808"/>
                <a:gd name="connsiteY58" fmla="*/ 335051 h 2572642"/>
                <a:gd name="connsiteX59" fmla="*/ 3238052 w 3967808"/>
                <a:gd name="connsiteY59" fmla="*/ 281263 h 2572642"/>
                <a:gd name="connsiteX60" fmla="*/ 3098202 w 3967808"/>
                <a:gd name="connsiteY60" fmla="*/ 184444 h 2572642"/>
                <a:gd name="connsiteX61" fmla="*/ 3044414 w 3967808"/>
                <a:gd name="connsiteY61" fmla="*/ 152171 h 2572642"/>
                <a:gd name="connsiteX62" fmla="*/ 2990626 w 3967808"/>
                <a:gd name="connsiteY62" fmla="*/ 141413 h 2572642"/>
                <a:gd name="connsiteX63" fmla="*/ 2764715 w 3967808"/>
                <a:gd name="connsiteY63" fmla="*/ 66110 h 2572642"/>
                <a:gd name="connsiteX64" fmla="*/ 2689412 w 3967808"/>
                <a:gd name="connsiteY64" fmla="*/ 33837 h 2572642"/>
                <a:gd name="connsiteX65" fmla="*/ 2054710 w 3967808"/>
                <a:gd name="connsiteY65" fmla="*/ 12322 h 257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967808" h="2572642">
                  <a:moveTo>
                    <a:pt x="2237590" y="76868"/>
                  </a:moveTo>
                  <a:cubicBezTo>
                    <a:pt x="2122482" y="85722"/>
                    <a:pt x="2088249" y="83530"/>
                    <a:pt x="1979407" y="109140"/>
                  </a:cubicBezTo>
                  <a:cubicBezTo>
                    <a:pt x="1957331" y="114334"/>
                    <a:pt x="1936959" y="125556"/>
                    <a:pt x="1914861" y="130656"/>
                  </a:cubicBezTo>
                  <a:cubicBezTo>
                    <a:pt x="1855130" y="144440"/>
                    <a:pt x="1718293" y="149498"/>
                    <a:pt x="1678193" y="152171"/>
                  </a:cubicBezTo>
                  <a:cubicBezTo>
                    <a:pt x="1546438" y="218049"/>
                    <a:pt x="1670165" y="162019"/>
                    <a:pt x="1570616" y="195202"/>
                  </a:cubicBezTo>
                  <a:cubicBezTo>
                    <a:pt x="1502469" y="217918"/>
                    <a:pt x="1522040" y="222896"/>
                    <a:pt x="1441525" y="238232"/>
                  </a:cubicBezTo>
                  <a:cubicBezTo>
                    <a:pt x="1391708" y="247721"/>
                    <a:pt x="1341120" y="252576"/>
                    <a:pt x="1290917" y="259748"/>
                  </a:cubicBezTo>
                  <a:cubicBezTo>
                    <a:pt x="1262230" y="274091"/>
                    <a:pt x="1235283" y="292635"/>
                    <a:pt x="1204856" y="302778"/>
                  </a:cubicBezTo>
                  <a:cubicBezTo>
                    <a:pt x="1194098" y="306364"/>
                    <a:pt x="1182725" y="308465"/>
                    <a:pt x="1172583" y="313536"/>
                  </a:cubicBezTo>
                  <a:cubicBezTo>
                    <a:pt x="1055411" y="372123"/>
                    <a:pt x="1186288" y="323312"/>
                    <a:pt x="1054249" y="367324"/>
                  </a:cubicBezTo>
                  <a:cubicBezTo>
                    <a:pt x="1018257" y="403317"/>
                    <a:pt x="976791" y="451235"/>
                    <a:pt x="925157" y="464143"/>
                  </a:cubicBezTo>
                  <a:lnTo>
                    <a:pt x="882127" y="474900"/>
                  </a:lnTo>
                  <a:cubicBezTo>
                    <a:pt x="816326" y="540704"/>
                    <a:pt x="921777" y="439785"/>
                    <a:pt x="817581" y="517931"/>
                  </a:cubicBezTo>
                  <a:cubicBezTo>
                    <a:pt x="801353" y="530102"/>
                    <a:pt x="790390" y="548290"/>
                    <a:pt x="774550" y="560962"/>
                  </a:cubicBezTo>
                  <a:cubicBezTo>
                    <a:pt x="754358" y="577115"/>
                    <a:pt x="731520" y="589649"/>
                    <a:pt x="710005" y="603992"/>
                  </a:cubicBezTo>
                  <a:cubicBezTo>
                    <a:pt x="699247" y="611164"/>
                    <a:pt x="685490" y="615165"/>
                    <a:pt x="677732" y="625508"/>
                  </a:cubicBezTo>
                  <a:cubicBezTo>
                    <a:pt x="635837" y="681367"/>
                    <a:pt x="661495" y="660520"/>
                    <a:pt x="602428" y="690053"/>
                  </a:cubicBezTo>
                  <a:cubicBezTo>
                    <a:pt x="576062" y="742785"/>
                    <a:pt x="579020" y="760924"/>
                    <a:pt x="527125" y="786872"/>
                  </a:cubicBezTo>
                  <a:cubicBezTo>
                    <a:pt x="513901" y="793484"/>
                    <a:pt x="498438" y="794044"/>
                    <a:pt x="484094" y="797630"/>
                  </a:cubicBezTo>
                  <a:lnTo>
                    <a:pt x="419548" y="862176"/>
                  </a:lnTo>
                  <a:cubicBezTo>
                    <a:pt x="408790" y="872934"/>
                    <a:pt x="395714" y="881790"/>
                    <a:pt x="387275" y="894449"/>
                  </a:cubicBezTo>
                  <a:cubicBezTo>
                    <a:pt x="380103" y="905207"/>
                    <a:pt x="372612" y="915758"/>
                    <a:pt x="365760" y="926722"/>
                  </a:cubicBezTo>
                  <a:cubicBezTo>
                    <a:pt x="354678" y="944453"/>
                    <a:pt x="348272" y="965725"/>
                    <a:pt x="333487" y="980510"/>
                  </a:cubicBezTo>
                  <a:cubicBezTo>
                    <a:pt x="325469" y="988528"/>
                    <a:pt x="311972" y="987682"/>
                    <a:pt x="301214" y="991268"/>
                  </a:cubicBezTo>
                  <a:cubicBezTo>
                    <a:pt x="290456" y="1005611"/>
                    <a:pt x="279223" y="1019610"/>
                    <a:pt x="268941" y="1034298"/>
                  </a:cubicBezTo>
                  <a:cubicBezTo>
                    <a:pt x="254112" y="1055482"/>
                    <a:pt x="243208" y="1079624"/>
                    <a:pt x="225910" y="1098844"/>
                  </a:cubicBezTo>
                  <a:cubicBezTo>
                    <a:pt x="210550" y="1115911"/>
                    <a:pt x="190051" y="1127531"/>
                    <a:pt x="172122" y="1141875"/>
                  </a:cubicBezTo>
                  <a:cubicBezTo>
                    <a:pt x="164950" y="1156218"/>
                    <a:pt x="158687" y="1171053"/>
                    <a:pt x="150607" y="1184905"/>
                  </a:cubicBezTo>
                  <a:cubicBezTo>
                    <a:pt x="133562" y="1214126"/>
                    <a:pt x="111948" y="1240708"/>
                    <a:pt x="96819" y="1270966"/>
                  </a:cubicBezTo>
                  <a:cubicBezTo>
                    <a:pt x="3946" y="1456711"/>
                    <a:pt x="103563" y="1245809"/>
                    <a:pt x="53788" y="1378543"/>
                  </a:cubicBezTo>
                  <a:cubicBezTo>
                    <a:pt x="11597" y="1491053"/>
                    <a:pt x="49129" y="1354149"/>
                    <a:pt x="21515" y="1464604"/>
                  </a:cubicBezTo>
                  <a:cubicBezTo>
                    <a:pt x="17929" y="1504049"/>
                    <a:pt x="15385" y="1543602"/>
                    <a:pt x="10757" y="1582938"/>
                  </a:cubicBezTo>
                  <a:cubicBezTo>
                    <a:pt x="8208" y="1604601"/>
                    <a:pt x="0" y="1625672"/>
                    <a:pt x="0" y="1647484"/>
                  </a:cubicBezTo>
                  <a:cubicBezTo>
                    <a:pt x="0" y="1765872"/>
                    <a:pt x="1189" y="1884485"/>
                    <a:pt x="10757" y="2002486"/>
                  </a:cubicBezTo>
                  <a:cubicBezTo>
                    <a:pt x="12964" y="2029701"/>
                    <a:pt x="45706" y="2062090"/>
                    <a:pt x="64546" y="2077790"/>
                  </a:cubicBezTo>
                  <a:cubicBezTo>
                    <a:pt x="74478" y="2086067"/>
                    <a:pt x="87003" y="2090891"/>
                    <a:pt x="96819" y="2099305"/>
                  </a:cubicBezTo>
                  <a:cubicBezTo>
                    <a:pt x="112220" y="2112506"/>
                    <a:pt x="122971" y="2131084"/>
                    <a:pt x="139849" y="2142336"/>
                  </a:cubicBezTo>
                  <a:cubicBezTo>
                    <a:pt x="166535" y="2160127"/>
                    <a:pt x="199224" y="2167575"/>
                    <a:pt x="225910" y="2185366"/>
                  </a:cubicBezTo>
                  <a:cubicBezTo>
                    <a:pt x="247425" y="2199710"/>
                    <a:pt x="268005" y="2215568"/>
                    <a:pt x="290456" y="2228397"/>
                  </a:cubicBezTo>
                  <a:cubicBezTo>
                    <a:pt x="318303" y="2244310"/>
                    <a:pt x="345208" y="2264470"/>
                    <a:pt x="376517" y="2271428"/>
                  </a:cubicBezTo>
                  <a:cubicBezTo>
                    <a:pt x="443394" y="2286290"/>
                    <a:pt x="512781" y="2285771"/>
                    <a:pt x="580913" y="2292943"/>
                  </a:cubicBezTo>
                  <a:cubicBezTo>
                    <a:pt x="631115" y="2307286"/>
                    <a:pt x="680151" y="2326633"/>
                    <a:pt x="731520" y="2335973"/>
                  </a:cubicBezTo>
                  <a:cubicBezTo>
                    <a:pt x="1563343" y="2487213"/>
                    <a:pt x="882200" y="2350328"/>
                    <a:pt x="1366221" y="2422035"/>
                  </a:cubicBezTo>
                  <a:cubicBezTo>
                    <a:pt x="1495680" y="2441214"/>
                    <a:pt x="1624334" y="2465492"/>
                    <a:pt x="1753496" y="2486580"/>
                  </a:cubicBezTo>
                  <a:cubicBezTo>
                    <a:pt x="1800045" y="2494180"/>
                    <a:pt x="1846440" y="2503159"/>
                    <a:pt x="1893346" y="2508096"/>
                  </a:cubicBezTo>
                  <a:cubicBezTo>
                    <a:pt x="1961478" y="2515268"/>
                    <a:pt x="2029955" y="2519691"/>
                    <a:pt x="2097741" y="2529611"/>
                  </a:cubicBezTo>
                  <a:cubicBezTo>
                    <a:pt x="2177079" y="2541221"/>
                    <a:pt x="2334409" y="2572642"/>
                    <a:pt x="2334409" y="2572642"/>
                  </a:cubicBezTo>
                  <a:cubicBezTo>
                    <a:pt x="2775473" y="2561884"/>
                    <a:pt x="3217074" y="2564650"/>
                    <a:pt x="3657600" y="2540369"/>
                  </a:cubicBezTo>
                  <a:cubicBezTo>
                    <a:pt x="3677854" y="2539253"/>
                    <a:pt x="3683752" y="2508590"/>
                    <a:pt x="3700630" y="2497338"/>
                  </a:cubicBezTo>
                  <a:cubicBezTo>
                    <a:pt x="3716698" y="2486626"/>
                    <a:pt x="3736489" y="2482995"/>
                    <a:pt x="3754419" y="2475823"/>
                  </a:cubicBezTo>
                  <a:cubicBezTo>
                    <a:pt x="3783106" y="2404105"/>
                    <a:pt x="3814501" y="2333412"/>
                    <a:pt x="3840480" y="2260670"/>
                  </a:cubicBezTo>
                  <a:cubicBezTo>
                    <a:pt x="3850425" y="2232823"/>
                    <a:pt x="3852946" y="2202760"/>
                    <a:pt x="3861995" y="2174609"/>
                  </a:cubicBezTo>
                  <a:cubicBezTo>
                    <a:pt x="3885247" y="2102271"/>
                    <a:pt x="3912198" y="2031174"/>
                    <a:pt x="3937299" y="1959456"/>
                  </a:cubicBezTo>
                  <a:cubicBezTo>
                    <a:pt x="3980192" y="1637755"/>
                    <a:pt x="3978973" y="1723247"/>
                    <a:pt x="3926541" y="1206420"/>
                  </a:cubicBezTo>
                  <a:cubicBezTo>
                    <a:pt x="3920514" y="1147011"/>
                    <a:pt x="3869988" y="1002884"/>
                    <a:pt x="3829722" y="948237"/>
                  </a:cubicBezTo>
                  <a:cubicBezTo>
                    <a:pt x="3802648" y="911494"/>
                    <a:pt x="3759977" y="888161"/>
                    <a:pt x="3732903" y="851418"/>
                  </a:cubicBezTo>
                  <a:cubicBezTo>
                    <a:pt x="3709121" y="819142"/>
                    <a:pt x="3701754" y="776930"/>
                    <a:pt x="3679115" y="743842"/>
                  </a:cubicBezTo>
                  <a:cubicBezTo>
                    <a:pt x="3654732" y="708205"/>
                    <a:pt x="3618962" y="681567"/>
                    <a:pt x="3593054" y="647023"/>
                  </a:cubicBezTo>
                  <a:cubicBezTo>
                    <a:pt x="3448791" y="454673"/>
                    <a:pt x="3590287" y="560998"/>
                    <a:pt x="3334870" y="335051"/>
                  </a:cubicBezTo>
                  <a:cubicBezTo>
                    <a:pt x="3307218" y="310590"/>
                    <a:pt x="3269199" y="301084"/>
                    <a:pt x="3238052" y="281263"/>
                  </a:cubicBezTo>
                  <a:cubicBezTo>
                    <a:pt x="3190218" y="250823"/>
                    <a:pt x="3146820" y="213615"/>
                    <a:pt x="3098202" y="184444"/>
                  </a:cubicBezTo>
                  <a:cubicBezTo>
                    <a:pt x="3080273" y="173686"/>
                    <a:pt x="3063828" y="159937"/>
                    <a:pt x="3044414" y="152171"/>
                  </a:cubicBezTo>
                  <a:cubicBezTo>
                    <a:pt x="3027437" y="145380"/>
                    <a:pt x="3008555" y="144999"/>
                    <a:pt x="2990626" y="141413"/>
                  </a:cubicBezTo>
                  <a:cubicBezTo>
                    <a:pt x="2852018" y="42408"/>
                    <a:pt x="2982089" y="117866"/>
                    <a:pt x="2764715" y="66110"/>
                  </a:cubicBezTo>
                  <a:cubicBezTo>
                    <a:pt x="2738149" y="59785"/>
                    <a:pt x="2715478" y="41983"/>
                    <a:pt x="2689412" y="33837"/>
                  </a:cubicBezTo>
                  <a:cubicBezTo>
                    <a:pt x="2496103" y="-26572"/>
                    <a:pt x="2199736" y="12322"/>
                    <a:pt x="2054710" y="12322"/>
                  </a:cubicBezTo>
                </a:path>
              </a:pathLst>
            </a:cu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6558D12-C1C8-42AF-8EA7-6F34AB17B844}"/>
                    </a:ext>
                  </a:extLst>
                </p:cNvPr>
                <p:cNvSpPr/>
                <p:nvPr/>
              </p:nvSpPr>
              <p:spPr>
                <a:xfrm>
                  <a:off x="9667338" y="4697605"/>
                  <a:ext cx="629723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26558D12-C1C8-42AF-8EA7-6F34AB17B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7338" y="4697605"/>
                  <a:ext cx="629723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5BA7C83-3877-42F0-8713-74F83D1267BC}"/>
              </a:ext>
            </a:extLst>
          </p:cNvPr>
          <p:cNvGrpSpPr/>
          <p:nvPr/>
        </p:nvGrpSpPr>
        <p:grpSpPr>
          <a:xfrm>
            <a:off x="1979042" y="3883511"/>
            <a:ext cx="5131776" cy="2199838"/>
            <a:chOff x="1979042" y="3883511"/>
            <a:chExt cx="5131776" cy="2199838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90938BD-144C-44B9-BE95-EDB50CC82368}"/>
                </a:ext>
              </a:extLst>
            </p:cNvPr>
            <p:cNvSpPr/>
            <p:nvPr/>
          </p:nvSpPr>
          <p:spPr>
            <a:xfrm>
              <a:off x="1979042" y="3883511"/>
              <a:ext cx="5131776" cy="2199838"/>
            </a:xfrm>
            <a:custGeom>
              <a:avLst/>
              <a:gdLst>
                <a:gd name="connsiteX0" fmla="*/ 753400 w 5131776"/>
                <a:gd name="connsiteY0" fmla="*/ 2194560 h 2199838"/>
                <a:gd name="connsiteX1" fmla="*/ 947038 w 5131776"/>
                <a:gd name="connsiteY1" fmla="*/ 2173044 h 2199838"/>
                <a:gd name="connsiteX2" fmla="*/ 990069 w 5131776"/>
                <a:gd name="connsiteY2" fmla="*/ 2151529 h 2199838"/>
                <a:gd name="connsiteX3" fmla="*/ 1086887 w 5131776"/>
                <a:gd name="connsiteY3" fmla="*/ 2119256 h 2199838"/>
                <a:gd name="connsiteX4" fmla="*/ 1183706 w 5131776"/>
                <a:gd name="connsiteY4" fmla="*/ 2076225 h 2199838"/>
                <a:gd name="connsiteX5" fmla="*/ 1226737 w 5131776"/>
                <a:gd name="connsiteY5" fmla="*/ 2043953 h 2199838"/>
                <a:gd name="connsiteX6" fmla="*/ 1269767 w 5131776"/>
                <a:gd name="connsiteY6" fmla="*/ 2022437 h 2199838"/>
                <a:gd name="connsiteX7" fmla="*/ 1291283 w 5131776"/>
                <a:gd name="connsiteY7" fmla="*/ 2000922 h 2199838"/>
                <a:gd name="connsiteX8" fmla="*/ 1355829 w 5131776"/>
                <a:gd name="connsiteY8" fmla="*/ 1979407 h 2199838"/>
                <a:gd name="connsiteX9" fmla="*/ 1452647 w 5131776"/>
                <a:gd name="connsiteY9" fmla="*/ 1914861 h 2199838"/>
                <a:gd name="connsiteX10" fmla="*/ 1474163 w 5131776"/>
                <a:gd name="connsiteY10" fmla="*/ 1882588 h 2199838"/>
                <a:gd name="connsiteX11" fmla="*/ 1527951 w 5131776"/>
                <a:gd name="connsiteY11" fmla="*/ 1850315 h 2199838"/>
                <a:gd name="connsiteX12" fmla="*/ 1560224 w 5131776"/>
                <a:gd name="connsiteY12" fmla="*/ 1828800 h 2199838"/>
                <a:gd name="connsiteX13" fmla="*/ 1624770 w 5131776"/>
                <a:gd name="connsiteY13" fmla="*/ 1785769 h 2199838"/>
                <a:gd name="connsiteX14" fmla="*/ 1818407 w 5131776"/>
                <a:gd name="connsiteY14" fmla="*/ 1753496 h 2199838"/>
                <a:gd name="connsiteX15" fmla="*/ 1969014 w 5131776"/>
                <a:gd name="connsiteY15" fmla="*/ 1721223 h 2199838"/>
                <a:gd name="connsiteX16" fmla="*/ 2065833 w 5131776"/>
                <a:gd name="connsiteY16" fmla="*/ 1699708 h 2199838"/>
                <a:gd name="connsiteX17" fmla="*/ 2098106 w 5131776"/>
                <a:gd name="connsiteY17" fmla="*/ 1678193 h 2199838"/>
                <a:gd name="connsiteX18" fmla="*/ 2291744 w 5131776"/>
                <a:gd name="connsiteY18" fmla="*/ 1624404 h 2199838"/>
                <a:gd name="connsiteX19" fmla="*/ 2324017 w 5131776"/>
                <a:gd name="connsiteY19" fmla="*/ 1602889 h 2199838"/>
                <a:gd name="connsiteX20" fmla="*/ 2679019 w 5131776"/>
                <a:gd name="connsiteY20" fmla="*/ 1516828 h 2199838"/>
                <a:gd name="connsiteX21" fmla="*/ 2775838 w 5131776"/>
                <a:gd name="connsiteY21" fmla="*/ 1484555 h 2199838"/>
                <a:gd name="connsiteX22" fmla="*/ 2861899 w 5131776"/>
                <a:gd name="connsiteY22" fmla="*/ 1452282 h 2199838"/>
                <a:gd name="connsiteX23" fmla="*/ 2958718 w 5131776"/>
                <a:gd name="connsiteY23" fmla="*/ 1430767 h 2199838"/>
                <a:gd name="connsiteX24" fmla="*/ 3077052 w 5131776"/>
                <a:gd name="connsiteY24" fmla="*/ 1398494 h 2199838"/>
                <a:gd name="connsiteX25" fmla="*/ 3173871 w 5131776"/>
                <a:gd name="connsiteY25" fmla="*/ 1376978 h 2199838"/>
                <a:gd name="connsiteX26" fmla="*/ 3302963 w 5131776"/>
                <a:gd name="connsiteY26" fmla="*/ 1355463 h 2199838"/>
                <a:gd name="connsiteX27" fmla="*/ 3345993 w 5131776"/>
                <a:gd name="connsiteY27" fmla="*/ 1344705 h 2199838"/>
                <a:gd name="connsiteX28" fmla="*/ 3528873 w 5131776"/>
                <a:gd name="connsiteY28" fmla="*/ 1333948 h 2199838"/>
                <a:gd name="connsiteX29" fmla="*/ 3679480 w 5131776"/>
                <a:gd name="connsiteY29" fmla="*/ 1290917 h 2199838"/>
                <a:gd name="connsiteX30" fmla="*/ 3808572 w 5131776"/>
                <a:gd name="connsiteY30" fmla="*/ 1247887 h 2199838"/>
                <a:gd name="connsiteX31" fmla="*/ 3840845 w 5131776"/>
                <a:gd name="connsiteY31" fmla="*/ 1237129 h 2199838"/>
                <a:gd name="connsiteX32" fmla="*/ 3894633 w 5131776"/>
                <a:gd name="connsiteY32" fmla="*/ 1226371 h 2199838"/>
                <a:gd name="connsiteX33" fmla="*/ 3948422 w 5131776"/>
                <a:gd name="connsiteY33" fmla="*/ 1204856 h 2199838"/>
                <a:gd name="connsiteX34" fmla="*/ 3980694 w 5131776"/>
                <a:gd name="connsiteY34" fmla="*/ 1194098 h 2199838"/>
                <a:gd name="connsiteX35" fmla="*/ 4034483 w 5131776"/>
                <a:gd name="connsiteY35" fmla="*/ 1172583 h 2199838"/>
                <a:gd name="connsiteX36" fmla="*/ 4088271 w 5131776"/>
                <a:gd name="connsiteY36" fmla="*/ 1161825 h 2199838"/>
                <a:gd name="connsiteX37" fmla="*/ 4152817 w 5131776"/>
                <a:gd name="connsiteY37" fmla="*/ 1129553 h 2199838"/>
                <a:gd name="connsiteX38" fmla="*/ 4185090 w 5131776"/>
                <a:gd name="connsiteY38" fmla="*/ 1108037 h 2199838"/>
                <a:gd name="connsiteX39" fmla="*/ 4303424 w 5131776"/>
                <a:gd name="connsiteY39" fmla="*/ 1097280 h 2199838"/>
                <a:gd name="connsiteX40" fmla="*/ 4335697 w 5131776"/>
                <a:gd name="connsiteY40" fmla="*/ 1086522 h 2199838"/>
                <a:gd name="connsiteX41" fmla="*/ 4367970 w 5131776"/>
                <a:gd name="connsiteY41" fmla="*/ 1065007 h 2199838"/>
                <a:gd name="connsiteX42" fmla="*/ 4411000 w 5131776"/>
                <a:gd name="connsiteY42" fmla="*/ 1043491 h 2199838"/>
                <a:gd name="connsiteX43" fmla="*/ 4432516 w 5131776"/>
                <a:gd name="connsiteY43" fmla="*/ 1011218 h 2199838"/>
                <a:gd name="connsiteX44" fmla="*/ 4497062 w 5131776"/>
                <a:gd name="connsiteY44" fmla="*/ 989703 h 2199838"/>
                <a:gd name="connsiteX45" fmla="*/ 4529334 w 5131776"/>
                <a:gd name="connsiteY45" fmla="*/ 968188 h 2199838"/>
                <a:gd name="connsiteX46" fmla="*/ 4572365 w 5131776"/>
                <a:gd name="connsiteY46" fmla="*/ 957430 h 2199838"/>
                <a:gd name="connsiteX47" fmla="*/ 4615396 w 5131776"/>
                <a:gd name="connsiteY47" fmla="*/ 935915 h 2199838"/>
                <a:gd name="connsiteX48" fmla="*/ 4755245 w 5131776"/>
                <a:gd name="connsiteY48" fmla="*/ 882127 h 2199838"/>
                <a:gd name="connsiteX49" fmla="*/ 4809033 w 5131776"/>
                <a:gd name="connsiteY49" fmla="*/ 849854 h 2199838"/>
                <a:gd name="connsiteX50" fmla="*/ 4927367 w 5131776"/>
                <a:gd name="connsiteY50" fmla="*/ 828338 h 2199838"/>
                <a:gd name="connsiteX51" fmla="*/ 5013429 w 5131776"/>
                <a:gd name="connsiteY51" fmla="*/ 785308 h 2199838"/>
                <a:gd name="connsiteX52" fmla="*/ 5045702 w 5131776"/>
                <a:gd name="connsiteY52" fmla="*/ 763793 h 2199838"/>
                <a:gd name="connsiteX53" fmla="*/ 5088732 w 5131776"/>
                <a:gd name="connsiteY53" fmla="*/ 742277 h 2199838"/>
                <a:gd name="connsiteX54" fmla="*/ 5110247 w 5131776"/>
                <a:gd name="connsiteY54" fmla="*/ 710004 h 2199838"/>
                <a:gd name="connsiteX55" fmla="*/ 5131763 w 5131776"/>
                <a:gd name="connsiteY55" fmla="*/ 688489 h 2199838"/>
                <a:gd name="connsiteX56" fmla="*/ 5099490 w 5131776"/>
                <a:gd name="connsiteY56" fmla="*/ 505609 h 2199838"/>
                <a:gd name="connsiteX57" fmla="*/ 5034944 w 5131776"/>
                <a:gd name="connsiteY57" fmla="*/ 462578 h 2199838"/>
                <a:gd name="connsiteX58" fmla="*/ 4981156 w 5131776"/>
                <a:gd name="connsiteY58" fmla="*/ 408790 h 2199838"/>
                <a:gd name="connsiteX59" fmla="*/ 4884337 w 5131776"/>
                <a:gd name="connsiteY59" fmla="*/ 365760 h 2199838"/>
                <a:gd name="connsiteX60" fmla="*/ 4852064 w 5131776"/>
                <a:gd name="connsiteY60" fmla="*/ 355002 h 2199838"/>
                <a:gd name="connsiteX61" fmla="*/ 4755245 w 5131776"/>
                <a:gd name="connsiteY61" fmla="*/ 311971 h 2199838"/>
                <a:gd name="connsiteX62" fmla="*/ 4475546 w 5131776"/>
                <a:gd name="connsiteY62" fmla="*/ 215153 h 2199838"/>
                <a:gd name="connsiteX63" fmla="*/ 4260393 w 5131776"/>
                <a:gd name="connsiteY63" fmla="*/ 172122 h 2199838"/>
                <a:gd name="connsiteX64" fmla="*/ 4206605 w 5131776"/>
                <a:gd name="connsiteY64" fmla="*/ 161364 h 2199838"/>
                <a:gd name="connsiteX65" fmla="*/ 4023725 w 5131776"/>
                <a:gd name="connsiteY65" fmla="*/ 139849 h 2199838"/>
                <a:gd name="connsiteX66" fmla="*/ 3916149 w 5131776"/>
                <a:gd name="connsiteY66" fmla="*/ 118334 h 2199838"/>
                <a:gd name="connsiteX67" fmla="*/ 3733269 w 5131776"/>
                <a:gd name="connsiteY67" fmla="*/ 96818 h 2199838"/>
                <a:gd name="connsiteX68" fmla="*/ 3593419 w 5131776"/>
                <a:gd name="connsiteY68" fmla="*/ 75303 h 2199838"/>
                <a:gd name="connsiteX69" fmla="*/ 3378266 w 5131776"/>
                <a:gd name="connsiteY69" fmla="*/ 53788 h 2199838"/>
                <a:gd name="connsiteX70" fmla="*/ 3184629 w 5131776"/>
                <a:gd name="connsiteY70" fmla="*/ 21515 h 2199838"/>
                <a:gd name="connsiteX71" fmla="*/ 3130840 w 5131776"/>
                <a:gd name="connsiteY71" fmla="*/ 0 h 2199838"/>
                <a:gd name="connsiteX72" fmla="*/ 2722050 w 5131776"/>
                <a:gd name="connsiteY72" fmla="*/ 21515 h 2199838"/>
                <a:gd name="connsiteX73" fmla="*/ 2463866 w 5131776"/>
                <a:gd name="connsiteY73" fmla="*/ 86061 h 2199838"/>
                <a:gd name="connsiteX74" fmla="*/ 2313259 w 5131776"/>
                <a:gd name="connsiteY74" fmla="*/ 96818 h 2199838"/>
                <a:gd name="connsiteX75" fmla="*/ 2194925 w 5131776"/>
                <a:gd name="connsiteY75" fmla="*/ 118334 h 2199838"/>
                <a:gd name="connsiteX76" fmla="*/ 2162652 w 5131776"/>
                <a:gd name="connsiteY76" fmla="*/ 139849 h 2199838"/>
                <a:gd name="connsiteX77" fmla="*/ 2076591 w 5131776"/>
                <a:gd name="connsiteY77" fmla="*/ 150607 h 2199838"/>
                <a:gd name="connsiteX78" fmla="*/ 1979772 w 5131776"/>
                <a:gd name="connsiteY78" fmla="*/ 172122 h 2199838"/>
                <a:gd name="connsiteX79" fmla="*/ 1710831 w 5131776"/>
                <a:gd name="connsiteY79" fmla="*/ 215153 h 2199838"/>
                <a:gd name="connsiteX80" fmla="*/ 1570982 w 5131776"/>
                <a:gd name="connsiteY80" fmla="*/ 258183 h 2199838"/>
                <a:gd name="connsiteX81" fmla="*/ 1431132 w 5131776"/>
                <a:gd name="connsiteY81" fmla="*/ 290456 h 2199838"/>
                <a:gd name="connsiteX82" fmla="*/ 1388102 w 5131776"/>
                <a:gd name="connsiteY82" fmla="*/ 333487 h 2199838"/>
                <a:gd name="connsiteX83" fmla="*/ 1291283 w 5131776"/>
                <a:gd name="connsiteY83" fmla="*/ 355002 h 2199838"/>
                <a:gd name="connsiteX84" fmla="*/ 1215979 w 5131776"/>
                <a:gd name="connsiteY84" fmla="*/ 376517 h 2199838"/>
                <a:gd name="connsiteX85" fmla="*/ 1043857 w 5131776"/>
                <a:gd name="connsiteY85" fmla="*/ 419548 h 2199838"/>
                <a:gd name="connsiteX86" fmla="*/ 1000826 w 5131776"/>
                <a:gd name="connsiteY86" fmla="*/ 441063 h 2199838"/>
                <a:gd name="connsiteX87" fmla="*/ 968553 w 5131776"/>
                <a:gd name="connsiteY87" fmla="*/ 462578 h 2199838"/>
                <a:gd name="connsiteX88" fmla="*/ 936280 w 5131776"/>
                <a:gd name="connsiteY88" fmla="*/ 473336 h 2199838"/>
                <a:gd name="connsiteX89" fmla="*/ 904007 w 5131776"/>
                <a:gd name="connsiteY89" fmla="*/ 494851 h 2199838"/>
                <a:gd name="connsiteX90" fmla="*/ 860977 w 5131776"/>
                <a:gd name="connsiteY90" fmla="*/ 516367 h 2199838"/>
                <a:gd name="connsiteX91" fmla="*/ 817946 w 5131776"/>
                <a:gd name="connsiteY91" fmla="*/ 548640 h 2199838"/>
                <a:gd name="connsiteX92" fmla="*/ 721127 w 5131776"/>
                <a:gd name="connsiteY92" fmla="*/ 591670 h 2199838"/>
                <a:gd name="connsiteX93" fmla="*/ 667339 w 5131776"/>
                <a:gd name="connsiteY93" fmla="*/ 613185 h 2199838"/>
                <a:gd name="connsiteX94" fmla="*/ 613551 w 5131776"/>
                <a:gd name="connsiteY94" fmla="*/ 656216 h 2199838"/>
                <a:gd name="connsiteX95" fmla="*/ 549005 w 5131776"/>
                <a:gd name="connsiteY95" fmla="*/ 688489 h 2199838"/>
                <a:gd name="connsiteX96" fmla="*/ 473702 w 5131776"/>
                <a:gd name="connsiteY96" fmla="*/ 742277 h 2199838"/>
                <a:gd name="connsiteX97" fmla="*/ 387640 w 5131776"/>
                <a:gd name="connsiteY97" fmla="*/ 796065 h 2199838"/>
                <a:gd name="connsiteX98" fmla="*/ 344610 w 5131776"/>
                <a:gd name="connsiteY98" fmla="*/ 828338 h 2199838"/>
                <a:gd name="connsiteX99" fmla="*/ 280064 w 5131776"/>
                <a:gd name="connsiteY99" fmla="*/ 957430 h 2199838"/>
                <a:gd name="connsiteX100" fmla="*/ 237033 w 5131776"/>
                <a:gd name="connsiteY100" fmla="*/ 1021976 h 2199838"/>
                <a:gd name="connsiteX101" fmla="*/ 215518 w 5131776"/>
                <a:gd name="connsiteY101" fmla="*/ 1075764 h 2199838"/>
                <a:gd name="connsiteX102" fmla="*/ 194003 w 5131776"/>
                <a:gd name="connsiteY102" fmla="*/ 1118795 h 2199838"/>
                <a:gd name="connsiteX103" fmla="*/ 183245 w 5131776"/>
                <a:gd name="connsiteY103" fmla="*/ 1151068 h 2199838"/>
                <a:gd name="connsiteX104" fmla="*/ 161730 w 5131776"/>
                <a:gd name="connsiteY104" fmla="*/ 1194098 h 2199838"/>
                <a:gd name="connsiteX105" fmla="*/ 150972 w 5131776"/>
                <a:gd name="connsiteY105" fmla="*/ 1237129 h 2199838"/>
                <a:gd name="connsiteX106" fmla="*/ 75669 w 5131776"/>
                <a:gd name="connsiteY106" fmla="*/ 1355463 h 2199838"/>
                <a:gd name="connsiteX107" fmla="*/ 64911 w 5131776"/>
                <a:gd name="connsiteY107" fmla="*/ 1398494 h 2199838"/>
                <a:gd name="connsiteX108" fmla="*/ 21880 w 5131776"/>
                <a:gd name="connsiteY108" fmla="*/ 1516828 h 2199838"/>
                <a:gd name="connsiteX109" fmla="*/ 365 w 5131776"/>
                <a:gd name="connsiteY109" fmla="*/ 1688950 h 2199838"/>
                <a:gd name="connsiteX110" fmla="*/ 11123 w 5131776"/>
                <a:gd name="connsiteY110" fmla="*/ 1904103 h 2199838"/>
                <a:gd name="connsiteX111" fmla="*/ 21880 w 5131776"/>
                <a:gd name="connsiteY111" fmla="*/ 1936376 h 2199838"/>
                <a:gd name="connsiteX112" fmla="*/ 64911 w 5131776"/>
                <a:gd name="connsiteY112" fmla="*/ 1979407 h 2199838"/>
                <a:gd name="connsiteX113" fmla="*/ 86426 w 5131776"/>
                <a:gd name="connsiteY113" fmla="*/ 2022437 h 2199838"/>
                <a:gd name="connsiteX114" fmla="*/ 118699 w 5131776"/>
                <a:gd name="connsiteY114" fmla="*/ 2033195 h 2199838"/>
                <a:gd name="connsiteX115" fmla="*/ 204760 w 5131776"/>
                <a:gd name="connsiteY115" fmla="*/ 2076225 h 2199838"/>
                <a:gd name="connsiteX116" fmla="*/ 237033 w 5131776"/>
                <a:gd name="connsiteY116" fmla="*/ 2097741 h 2199838"/>
                <a:gd name="connsiteX117" fmla="*/ 280064 w 5131776"/>
                <a:gd name="connsiteY117" fmla="*/ 2108498 h 2199838"/>
                <a:gd name="connsiteX118" fmla="*/ 419913 w 5131776"/>
                <a:gd name="connsiteY118" fmla="*/ 2140771 h 2199838"/>
                <a:gd name="connsiteX119" fmla="*/ 516732 w 5131776"/>
                <a:gd name="connsiteY119" fmla="*/ 2162287 h 2199838"/>
                <a:gd name="connsiteX120" fmla="*/ 807189 w 5131776"/>
                <a:gd name="connsiteY120" fmla="*/ 2183802 h 2199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131776" h="2199838">
                  <a:moveTo>
                    <a:pt x="753400" y="2194560"/>
                  </a:moveTo>
                  <a:cubicBezTo>
                    <a:pt x="817946" y="2187388"/>
                    <a:pt x="888951" y="2202087"/>
                    <a:pt x="947038" y="2173044"/>
                  </a:cubicBezTo>
                  <a:cubicBezTo>
                    <a:pt x="961382" y="2165872"/>
                    <a:pt x="975101" y="2157286"/>
                    <a:pt x="990069" y="2151529"/>
                  </a:cubicBezTo>
                  <a:cubicBezTo>
                    <a:pt x="1021820" y="2139317"/>
                    <a:pt x="1058582" y="2138126"/>
                    <a:pt x="1086887" y="2119256"/>
                  </a:cubicBezTo>
                  <a:cubicBezTo>
                    <a:pt x="1138030" y="2085161"/>
                    <a:pt x="1106894" y="2101830"/>
                    <a:pt x="1183706" y="2076225"/>
                  </a:cubicBezTo>
                  <a:cubicBezTo>
                    <a:pt x="1198050" y="2065468"/>
                    <a:pt x="1211533" y="2053456"/>
                    <a:pt x="1226737" y="2043953"/>
                  </a:cubicBezTo>
                  <a:cubicBezTo>
                    <a:pt x="1240336" y="2035454"/>
                    <a:pt x="1256424" y="2031332"/>
                    <a:pt x="1269767" y="2022437"/>
                  </a:cubicBezTo>
                  <a:cubicBezTo>
                    <a:pt x="1278206" y="2016811"/>
                    <a:pt x="1282211" y="2005458"/>
                    <a:pt x="1291283" y="2000922"/>
                  </a:cubicBezTo>
                  <a:cubicBezTo>
                    <a:pt x="1311568" y="1990780"/>
                    <a:pt x="1334314" y="1986579"/>
                    <a:pt x="1355829" y="1979407"/>
                  </a:cubicBezTo>
                  <a:cubicBezTo>
                    <a:pt x="1420071" y="1915164"/>
                    <a:pt x="1385018" y="1931767"/>
                    <a:pt x="1452647" y="1914861"/>
                  </a:cubicBezTo>
                  <a:cubicBezTo>
                    <a:pt x="1459819" y="1904103"/>
                    <a:pt x="1464346" y="1891002"/>
                    <a:pt x="1474163" y="1882588"/>
                  </a:cubicBezTo>
                  <a:cubicBezTo>
                    <a:pt x="1490038" y="1868981"/>
                    <a:pt x="1510220" y="1861397"/>
                    <a:pt x="1527951" y="1850315"/>
                  </a:cubicBezTo>
                  <a:cubicBezTo>
                    <a:pt x="1538915" y="1843463"/>
                    <a:pt x="1550128" y="1836877"/>
                    <a:pt x="1560224" y="1828800"/>
                  </a:cubicBezTo>
                  <a:cubicBezTo>
                    <a:pt x="1588862" y="1805889"/>
                    <a:pt x="1579334" y="1796095"/>
                    <a:pt x="1624770" y="1785769"/>
                  </a:cubicBezTo>
                  <a:cubicBezTo>
                    <a:pt x="1688579" y="1771267"/>
                    <a:pt x="1754925" y="1769367"/>
                    <a:pt x="1818407" y="1753496"/>
                  </a:cubicBezTo>
                  <a:cubicBezTo>
                    <a:pt x="1910073" y="1730579"/>
                    <a:pt x="1814396" y="1753774"/>
                    <a:pt x="1969014" y="1721223"/>
                  </a:cubicBezTo>
                  <a:cubicBezTo>
                    <a:pt x="2001365" y="1714412"/>
                    <a:pt x="2033560" y="1706880"/>
                    <a:pt x="2065833" y="1699708"/>
                  </a:cubicBezTo>
                  <a:cubicBezTo>
                    <a:pt x="2076591" y="1692536"/>
                    <a:pt x="2086171" y="1683166"/>
                    <a:pt x="2098106" y="1678193"/>
                  </a:cubicBezTo>
                  <a:cubicBezTo>
                    <a:pt x="2171352" y="1647674"/>
                    <a:pt x="2215105" y="1641435"/>
                    <a:pt x="2291744" y="1624404"/>
                  </a:cubicBezTo>
                  <a:cubicBezTo>
                    <a:pt x="2302502" y="1617232"/>
                    <a:pt x="2311977" y="1607600"/>
                    <a:pt x="2324017" y="1602889"/>
                  </a:cubicBezTo>
                  <a:cubicBezTo>
                    <a:pt x="2549236" y="1514760"/>
                    <a:pt x="2484370" y="1531800"/>
                    <a:pt x="2679019" y="1516828"/>
                  </a:cubicBezTo>
                  <a:cubicBezTo>
                    <a:pt x="2711292" y="1506070"/>
                    <a:pt x="2743985" y="1496500"/>
                    <a:pt x="2775838" y="1484555"/>
                  </a:cubicBezTo>
                  <a:cubicBezTo>
                    <a:pt x="2804525" y="1473797"/>
                    <a:pt x="2832834" y="1461971"/>
                    <a:pt x="2861899" y="1452282"/>
                  </a:cubicBezTo>
                  <a:cubicBezTo>
                    <a:pt x="2884693" y="1444684"/>
                    <a:pt x="2937395" y="1435031"/>
                    <a:pt x="2958718" y="1430767"/>
                  </a:cubicBezTo>
                  <a:cubicBezTo>
                    <a:pt x="3045095" y="1396215"/>
                    <a:pt x="2979523" y="1418000"/>
                    <a:pt x="3077052" y="1398494"/>
                  </a:cubicBezTo>
                  <a:cubicBezTo>
                    <a:pt x="3109470" y="1392010"/>
                    <a:pt x="3141395" y="1383164"/>
                    <a:pt x="3173871" y="1376978"/>
                  </a:cubicBezTo>
                  <a:cubicBezTo>
                    <a:pt x="3216725" y="1368815"/>
                    <a:pt x="3260086" y="1363502"/>
                    <a:pt x="3302963" y="1355463"/>
                  </a:cubicBezTo>
                  <a:cubicBezTo>
                    <a:pt x="3317495" y="1352738"/>
                    <a:pt x="3331275" y="1346107"/>
                    <a:pt x="3345993" y="1344705"/>
                  </a:cubicBezTo>
                  <a:cubicBezTo>
                    <a:pt x="3406783" y="1338916"/>
                    <a:pt x="3467913" y="1337534"/>
                    <a:pt x="3528873" y="1333948"/>
                  </a:cubicBezTo>
                  <a:cubicBezTo>
                    <a:pt x="3687878" y="1254445"/>
                    <a:pt x="3487102" y="1345883"/>
                    <a:pt x="3679480" y="1290917"/>
                  </a:cubicBezTo>
                  <a:cubicBezTo>
                    <a:pt x="3914816" y="1223677"/>
                    <a:pt x="3583123" y="1285460"/>
                    <a:pt x="3808572" y="1247887"/>
                  </a:cubicBezTo>
                  <a:cubicBezTo>
                    <a:pt x="3819330" y="1244301"/>
                    <a:pt x="3829844" y="1239879"/>
                    <a:pt x="3840845" y="1237129"/>
                  </a:cubicBezTo>
                  <a:cubicBezTo>
                    <a:pt x="3858583" y="1232694"/>
                    <a:pt x="3877120" y="1231625"/>
                    <a:pt x="3894633" y="1226371"/>
                  </a:cubicBezTo>
                  <a:cubicBezTo>
                    <a:pt x="3913129" y="1220822"/>
                    <a:pt x="3930341" y="1211636"/>
                    <a:pt x="3948422" y="1204856"/>
                  </a:cubicBezTo>
                  <a:cubicBezTo>
                    <a:pt x="3959039" y="1200874"/>
                    <a:pt x="3970077" y="1198080"/>
                    <a:pt x="3980694" y="1194098"/>
                  </a:cubicBezTo>
                  <a:cubicBezTo>
                    <a:pt x="3998775" y="1187318"/>
                    <a:pt x="4015987" y="1178132"/>
                    <a:pt x="4034483" y="1172583"/>
                  </a:cubicBezTo>
                  <a:cubicBezTo>
                    <a:pt x="4051996" y="1167329"/>
                    <a:pt x="4070342" y="1165411"/>
                    <a:pt x="4088271" y="1161825"/>
                  </a:cubicBezTo>
                  <a:cubicBezTo>
                    <a:pt x="4109786" y="1151068"/>
                    <a:pt x="4131789" y="1141235"/>
                    <a:pt x="4152817" y="1129553"/>
                  </a:cubicBezTo>
                  <a:cubicBezTo>
                    <a:pt x="4164119" y="1123274"/>
                    <a:pt x="4172448" y="1110746"/>
                    <a:pt x="4185090" y="1108037"/>
                  </a:cubicBezTo>
                  <a:cubicBezTo>
                    <a:pt x="4223818" y="1099738"/>
                    <a:pt x="4263979" y="1100866"/>
                    <a:pt x="4303424" y="1097280"/>
                  </a:cubicBezTo>
                  <a:cubicBezTo>
                    <a:pt x="4314182" y="1093694"/>
                    <a:pt x="4325555" y="1091593"/>
                    <a:pt x="4335697" y="1086522"/>
                  </a:cubicBezTo>
                  <a:cubicBezTo>
                    <a:pt x="4347261" y="1080740"/>
                    <a:pt x="4356744" y="1071422"/>
                    <a:pt x="4367970" y="1065007"/>
                  </a:cubicBezTo>
                  <a:cubicBezTo>
                    <a:pt x="4381894" y="1057051"/>
                    <a:pt x="4396657" y="1050663"/>
                    <a:pt x="4411000" y="1043491"/>
                  </a:cubicBezTo>
                  <a:cubicBezTo>
                    <a:pt x="4418172" y="1032733"/>
                    <a:pt x="4421552" y="1018070"/>
                    <a:pt x="4432516" y="1011218"/>
                  </a:cubicBezTo>
                  <a:cubicBezTo>
                    <a:pt x="4451748" y="999198"/>
                    <a:pt x="4476338" y="998914"/>
                    <a:pt x="4497062" y="989703"/>
                  </a:cubicBezTo>
                  <a:cubicBezTo>
                    <a:pt x="4508876" y="984452"/>
                    <a:pt x="4517451" y="973281"/>
                    <a:pt x="4529334" y="968188"/>
                  </a:cubicBezTo>
                  <a:cubicBezTo>
                    <a:pt x="4542924" y="962364"/>
                    <a:pt x="4558521" y="962621"/>
                    <a:pt x="4572365" y="957430"/>
                  </a:cubicBezTo>
                  <a:cubicBezTo>
                    <a:pt x="4587381" y="951799"/>
                    <a:pt x="4600567" y="942021"/>
                    <a:pt x="4615396" y="935915"/>
                  </a:cubicBezTo>
                  <a:cubicBezTo>
                    <a:pt x="4661579" y="916898"/>
                    <a:pt x="4712417" y="907824"/>
                    <a:pt x="4755245" y="882127"/>
                  </a:cubicBezTo>
                  <a:cubicBezTo>
                    <a:pt x="4773174" y="871369"/>
                    <a:pt x="4789076" y="856091"/>
                    <a:pt x="4809033" y="849854"/>
                  </a:cubicBezTo>
                  <a:cubicBezTo>
                    <a:pt x="4847299" y="837896"/>
                    <a:pt x="4887922" y="835510"/>
                    <a:pt x="4927367" y="828338"/>
                  </a:cubicBezTo>
                  <a:cubicBezTo>
                    <a:pt x="5002137" y="778492"/>
                    <a:pt x="4908160" y="837941"/>
                    <a:pt x="5013429" y="785308"/>
                  </a:cubicBezTo>
                  <a:cubicBezTo>
                    <a:pt x="5024993" y="779526"/>
                    <a:pt x="5034476" y="770208"/>
                    <a:pt x="5045702" y="763793"/>
                  </a:cubicBezTo>
                  <a:cubicBezTo>
                    <a:pt x="5059626" y="755837"/>
                    <a:pt x="5074389" y="749449"/>
                    <a:pt x="5088732" y="742277"/>
                  </a:cubicBezTo>
                  <a:cubicBezTo>
                    <a:pt x="5095904" y="731519"/>
                    <a:pt x="5102170" y="720100"/>
                    <a:pt x="5110247" y="710004"/>
                  </a:cubicBezTo>
                  <a:cubicBezTo>
                    <a:pt x="5116583" y="702084"/>
                    <a:pt x="5132296" y="698617"/>
                    <a:pt x="5131763" y="688489"/>
                  </a:cubicBezTo>
                  <a:cubicBezTo>
                    <a:pt x="5128510" y="626673"/>
                    <a:pt x="5123874" y="562506"/>
                    <a:pt x="5099490" y="505609"/>
                  </a:cubicBezTo>
                  <a:cubicBezTo>
                    <a:pt x="5089304" y="481841"/>
                    <a:pt x="5054957" y="478952"/>
                    <a:pt x="5034944" y="462578"/>
                  </a:cubicBezTo>
                  <a:cubicBezTo>
                    <a:pt x="5015320" y="446522"/>
                    <a:pt x="5001171" y="424357"/>
                    <a:pt x="4981156" y="408790"/>
                  </a:cubicBezTo>
                  <a:cubicBezTo>
                    <a:pt x="4965982" y="396988"/>
                    <a:pt x="4898673" y="371136"/>
                    <a:pt x="4884337" y="365760"/>
                  </a:cubicBezTo>
                  <a:cubicBezTo>
                    <a:pt x="4873719" y="361778"/>
                    <a:pt x="4862206" y="360073"/>
                    <a:pt x="4852064" y="355002"/>
                  </a:cubicBezTo>
                  <a:cubicBezTo>
                    <a:pt x="4662243" y="260090"/>
                    <a:pt x="4905787" y="366714"/>
                    <a:pt x="4755245" y="311971"/>
                  </a:cubicBezTo>
                  <a:cubicBezTo>
                    <a:pt x="4530788" y="230350"/>
                    <a:pt x="4924397" y="343395"/>
                    <a:pt x="4475546" y="215153"/>
                  </a:cubicBezTo>
                  <a:cubicBezTo>
                    <a:pt x="4420270" y="199360"/>
                    <a:pt x="4313416" y="182064"/>
                    <a:pt x="4260393" y="172122"/>
                  </a:cubicBezTo>
                  <a:cubicBezTo>
                    <a:pt x="4242422" y="168752"/>
                    <a:pt x="4224722" y="163834"/>
                    <a:pt x="4206605" y="161364"/>
                  </a:cubicBezTo>
                  <a:cubicBezTo>
                    <a:pt x="4145787" y="153071"/>
                    <a:pt x="4084443" y="148844"/>
                    <a:pt x="4023725" y="139849"/>
                  </a:cubicBezTo>
                  <a:cubicBezTo>
                    <a:pt x="3987551" y="134490"/>
                    <a:pt x="3952323" y="123693"/>
                    <a:pt x="3916149" y="118334"/>
                  </a:cubicBezTo>
                  <a:cubicBezTo>
                    <a:pt x="3855431" y="109339"/>
                    <a:pt x="3794111" y="104930"/>
                    <a:pt x="3733269" y="96818"/>
                  </a:cubicBezTo>
                  <a:cubicBezTo>
                    <a:pt x="3686518" y="90584"/>
                    <a:pt x="3640241" y="80978"/>
                    <a:pt x="3593419" y="75303"/>
                  </a:cubicBezTo>
                  <a:cubicBezTo>
                    <a:pt x="3521867" y="66630"/>
                    <a:pt x="3449931" y="61466"/>
                    <a:pt x="3378266" y="53788"/>
                  </a:cubicBezTo>
                  <a:cubicBezTo>
                    <a:pt x="3314525" y="46959"/>
                    <a:pt x="3246422" y="37993"/>
                    <a:pt x="3184629" y="21515"/>
                  </a:cubicBezTo>
                  <a:cubicBezTo>
                    <a:pt x="3165970" y="16539"/>
                    <a:pt x="3148770" y="7172"/>
                    <a:pt x="3130840" y="0"/>
                  </a:cubicBezTo>
                  <a:cubicBezTo>
                    <a:pt x="2994577" y="7172"/>
                    <a:pt x="2857380" y="4053"/>
                    <a:pt x="2722050" y="21515"/>
                  </a:cubicBezTo>
                  <a:cubicBezTo>
                    <a:pt x="2634069" y="32867"/>
                    <a:pt x="2552351" y="79741"/>
                    <a:pt x="2463866" y="86061"/>
                  </a:cubicBezTo>
                  <a:lnTo>
                    <a:pt x="2313259" y="96818"/>
                  </a:lnTo>
                  <a:cubicBezTo>
                    <a:pt x="2273814" y="103990"/>
                    <a:pt x="2233474" y="107320"/>
                    <a:pt x="2194925" y="118334"/>
                  </a:cubicBezTo>
                  <a:cubicBezTo>
                    <a:pt x="2182493" y="121886"/>
                    <a:pt x="2175125" y="136447"/>
                    <a:pt x="2162652" y="139849"/>
                  </a:cubicBezTo>
                  <a:cubicBezTo>
                    <a:pt x="2134760" y="147456"/>
                    <a:pt x="2105061" y="145583"/>
                    <a:pt x="2076591" y="150607"/>
                  </a:cubicBezTo>
                  <a:cubicBezTo>
                    <a:pt x="2044034" y="156352"/>
                    <a:pt x="2012417" y="166899"/>
                    <a:pt x="1979772" y="172122"/>
                  </a:cubicBezTo>
                  <a:cubicBezTo>
                    <a:pt x="1659592" y="223350"/>
                    <a:pt x="1929992" y="166449"/>
                    <a:pt x="1710831" y="215153"/>
                  </a:cubicBezTo>
                  <a:cubicBezTo>
                    <a:pt x="1646485" y="258050"/>
                    <a:pt x="1695891" y="231029"/>
                    <a:pt x="1570982" y="258183"/>
                  </a:cubicBezTo>
                  <a:cubicBezTo>
                    <a:pt x="1524232" y="268346"/>
                    <a:pt x="1477749" y="279698"/>
                    <a:pt x="1431132" y="290456"/>
                  </a:cubicBezTo>
                  <a:cubicBezTo>
                    <a:pt x="1416789" y="304800"/>
                    <a:pt x="1406520" y="324986"/>
                    <a:pt x="1388102" y="333487"/>
                  </a:cubicBezTo>
                  <a:cubicBezTo>
                    <a:pt x="1358085" y="347341"/>
                    <a:pt x="1323356" y="346984"/>
                    <a:pt x="1291283" y="355002"/>
                  </a:cubicBezTo>
                  <a:cubicBezTo>
                    <a:pt x="1265957" y="361333"/>
                    <a:pt x="1241239" y="369927"/>
                    <a:pt x="1215979" y="376517"/>
                  </a:cubicBezTo>
                  <a:cubicBezTo>
                    <a:pt x="1158754" y="391445"/>
                    <a:pt x="1096753" y="393100"/>
                    <a:pt x="1043857" y="419548"/>
                  </a:cubicBezTo>
                  <a:cubicBezTo>
                    <a:pt x="1029513" y="426720"/>
                    <a:pt x="1014750" y="433107"/>
                    <a:pt x="1000826" y="441063"/>
                  </a:cubicBezTo>
                  <a:cubicBezTo>
                    <a:pt x="989600" y="447478"/>
                    <a:pt x="980117" y="456796"/>
                    <a:pt x="968553" y="462578"/>
                  </a:cubicBezTo>
                  <a:cubicBezTo>
                    <a:pt x="958411" y="467649"/>
                    <a:pt x="946422" y="468265"/>
                    <a:pt x="936280" y="473336"/>
                  </a:cubicBezTo>
                  <a:cubicBezTo>
                    <a:pt x="924716" y="479118"/>
                    <a:pt x="915233" y="488436"/>
                    <a:pt x="904007" y="494851"/>
                  </a:cubicBezTo>
                  <a:cubicBezTo>
                    <a:pt x="890083" y="502807"/>
                    <a:pt x="874576" y="507868"/>
                    <a:pt x="860977" y="516367"/>
                  </a:cubicBezTo>
                  <a:cubicBezTo>
                    <a:pt x="845773" y="525870"/>
                    <a:pt x="833320" y="539415"/>
                    <a:pt x="817946" y="548640"/>
                  </a:cubicBezTo>
                  <a:cubicBezTo>
                    <a:pt x="754803" y="586526"/>
                    <a:pt x="770778" y="573051"/>
                    <a:pt x="721127" y="591670"/>
                  </a:cubicBezTo>
                  <a:cubicBezTo>
                    <a:pt x="703046" y="598450"/>
                    <a:pt x="685268" y="606013"/>
                    <a:pt x="667339" y="613185"/>
                  </a:cubicBezTo>
                  <a:cubicBezTo>
                    <a:pt x="644665" y="635860"/>
                    <a:pt x="644087" y="639252"/>
                    <a:pt x="613551" y="656216"/>
                  </a:cubicBezTo>
                  <a:cubicBezTo>
                    <a:pt x="592523" y="667898"/>
                    <a:pt x="568712" y="674694"/>
                    <a:pt x="549005" y="688489"/>
                  </a:cubicBezTo>
                  <a:cubicBezTo>
                    <a:pt x="456190" y="753460"/>
                    <a:pt x="548565" y="717323"/>
                    <a:pt x="473702" y="742277"/>
                  </a:cubicBezTo>
                  <a:cubicBezTo>
                    <a:pt x="453610" y="822644"/>
                    <a:pt x="483041" y="761374"/>
                    <a:pt x="387640" y="796065"/>
                  </a:cubicBezTo>
                  <a:cubicBezTo>
                    <a:pt x="370790" y="802192"/>
                    <a:pt x="358953" y="817580"/>
                    <a:pt x="344610" y="828338"/>
                  </a:cubicBezTo>
                  <a:cubicBezTo>
                    <a:pt x="323095" y="871369"/>
                    <a:pt x="306751" y="917400"/>
                    <a:pt x="280064" y="957430"/>
                  </a:cubicBezTo>
                  <a:cubicBezTo>
                    <a:pt x="265720" y="978945"/>
                    <a:pt x="249415" y="999275"/>
                    <a:pt x="237033" y="1021976"/>
                  </a:cubicBezTo>
                  <a:cubicBezTo>
                    <a:pt x="227786" y="1038929"/>
                    <a:pt x="223361" y="1058118"/>
                    <a:pt x="215518" y="1075764"/>
                  </a:cubicBezTo>
                  <a:cubicBezTo>
                    <a:pt x="209005" y="1090418"/>
                    <a:pt x="200320" y="1104055"/>
                    <a:pt x="194003" y="1118795"/>
                  </a:cubicBezTo>
                  <a:cubicBezTo>
                    <a:pt x="189536" y="1129218"/>
                    <a:pt x="187712" y="1140645"/>
                    <a:pt x="183245" y="1151068"/>
                  </a:cubicBezTo>
                  <a:cubicBezTo>
                    <a:pt x="176928" y="1165808"/>
                    <a:pt x="167361" y="1179083"/>
                    <a:pt x="161730" y="1194098"/>
                  </a:cubicBezTo>
                  <a:cubicBezTo>
                    <a:pt x="156539" y="1207942"/>
                    <a:pt x="157930" y="1224083"/>
                    <a:pt x="150972" y="1237129"/>
                  </a:cubicBezTo>
                  <a:cubicBezTo>
                    <a:pt x="128970" y="1278383"/>
                    <a:pt x="75669" y="1355463"/>
                    <a:pt x="75669" y="1355463"/>
                  </a:cubicBezTo>
                  <a:cubicBezTo>
                    <a:pt x="72083" y="1369807"/>
                    <a:pt x="69159" y="1384332"/>
                    <a:pt x="64911" y="1398494"/>
                  </a:cubicBezTo>
                  <a:cubicBezTo>
                    <a:pt x="48336" y="1453746"/>
                    <a:pt x="42414" y="1465496"/>
                    <a:pt x="21880" y="1516828"/>
                  </a:cubicBezTo>
                  <a:cubicBezTo>
                    <a:pt x="14708" y="1574202"/>
                    <a:pt x="1970" y="1631152"/>
                    <a:pt x="365" y="1688950"/>
                  </a:cubicBezTo>
                  <a:cubicBezTo>
                    <a:pt x="-1629" y="1760730"/>
                    <a:pt x="4902" y="1832566"/>
                    <a:pt x="11123" y="1904103"/>
                  </a:cubicBezTo>
                  <a:cubicBezTo>
                    <a:pt x="12105" y="1915400"/>
                    <a:pt x="15289" y="1927149"/>
                    <a:pt x="21880" y="1936376"/>
                  </a:cubicBezTo>
                  <a:cubicBezTo>
                    <a:pt x="33670" y="1952883"/>
                    <a:pt x="52740" y="1963179"/>
                    <a:pt x="64911" y="1979407"/>
                  </a:cubicBezTo>
                  <a:cubicBezTo>
                    <a:pt x="74533" y="1992236"/>
                    <a:pt x="75087" y="2011098"/>
                    <a:pt x="86426" y="2022437"/>
                  </a:cubicBezTo>
                  <a:cubicBezTo>
                    <a:pt x="94444" y="2030455"/>
                    <a:pt x="108376" y="2028503"/>
                    <a:pt x="118699" y="2033195"/>
                  </a:cubicBezTo>
                  <a:cubicBezTo>
                    <a:pt x="147897" y="2046467"/>
                    <a:pt x="178074" y="2058434"/>
                    <a:pt x="204760" y="2076225"/>
                  </a:cubicBezTo>
                  <a:cubicBezTo>
                    <a:pt x="215518" y="2083397"/>
                    <a:pt x="225149" y="2092648"/>
                    <a:pt x="237033" y="2097741"/>
                  </a:cubicBezTo>
                  <a:cubicBezTo>
                    <a:pt x="250623" y="2103565"/>
                    <a:pt x="265720" y="2104912"/>
                    <a:pt x="280064" y="2108498"/>
                  </a:cubicBezTo>
                  <a:cubicBezTo>
                    <a:pt x="361419" y="2149177"/>
                    <a:pt x="288362" y="2118846"/>
                    <a:pt x="419913" y="2140771"/>
                  </a:cubicBezTo>
                  <a:cubicBezTo>
                    <a:pt x="452523" y="2146206"/>
                    <a:pt x="484459" y="2155115"/>
                    <a:pt x="516732" y="2162287"/>
                  </a:cubicBezTo>
                  <a:cubicBezTo>
                    <a:pt x="620613" y="2231540"/>
                    <a:pt x="536076" y="2183802"/>
                    <a:pt x="807189" y="218380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AFE278C-D8E9-446E-9D40-A21C27559B57}"/>
                    </a:ext>
                  </a:extLst>
                </p:cNvPr>
                <p:cNvSpPr/>
                <p:nvPr/>
              </p:nvSpPr>
              <p:spPr>
                <a:xfrm>
                  <a:off x="2061359" y="5037221"/>
                  <a:ext cx="638315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AFE278C-D8E9-446E-9D40-A21C27559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359" y="5037221"/>
                  <a:ext cx="638315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71CC9FF-5E0A-464D-B0CC-C4E190858C7F}"/>
              </a:ext>
            </a:extLst>
          </p:cNvPr>
          <p:cNvGrpSpPr/>
          <p:nvPr/>
        </p:nvGrpSpPr>
        <p:grpSpPr>
          <a:xfrm>
            <a:off x="2368641" y="6005355"/>
            <a:ext cx="7844317" cy="953433"/>
            <a:chOff x="2368641" y="6005355"/>
            <a:chExt cx="7844317" cy="95343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63D75E7-A292-42FB-B2F7-E3EDD2131DF9}"/>
                </a:ext>
              </a:extLst>
            </p:cNvPr>
            <p:cNvGrpSpPr/>
            <p:nvPr/>
          </p:nvGrpSpPr>
          <p:grpSpPr>
            <a:xfrm>
              <a:off x="2368641" y="6005355"/>
              <a:ext cx="7844317" cy="334009"/>
              <a:chOff x="2452744" y="6271708"/>
              <a:chExt cx="7844317" cy="58629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115839D-3472-4F30-92ED-740FF1D43828}"/>
                  </a:ext>
                </a:extLst>
              </p:cNvPr>
              <p:cNvCxnSpPr/>
              <p:nvPr/>
            </p:nvCxnSpPr>
            <p:spPr>
              <a:xfrm>
                <a:off x="2452744" y="6572922"/>
                <a:ext cx="78443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7966244-0B8E-429A-995D-01283B524C58}"/>
                  </a:ext>
                </a:extLst>
              </p:cNvPr>
              <p:cNvCxnSpPr/>
              <p:nvPr/>
            </p:nvCxnSpPr>
            <p:spPr>
              <a:xfrm>
                <a:off x="2452744" y="6271708"/>
                <a:ext cx="0" cy="3012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210A6600-B3F5-4713-A1EA-1C1617188072}"/>
                  </a:ext>
                </a:extLst>
              </p:cNvPr>
              <p:cNvCxnSpPr/>
              <p:nvPr/>
            </p:nvCxnSpPr>
            <p:spPr>
              <a:xfrm>
                <a:off x="10288097" y="6273501"/>
                <a:ext cx="0" cy="3012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0746FF5-6611-47E5-8BD6-F5413AF1B9B7}"/>
                  </a:ext>
                </a:extLst>
              </p:cNvPr>
              <p:cNvCxnSpPr/>
              <p:nvPr/>
            </p:nvCxnSpPr>
            <p:spPr>
              <a:xfrm>
                <a:off x="6097993" y="6556786"/>
                <a:ext cx="0" cy="3012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EC8834A-C046-4C17-948C-B3CB3C747317}"/>
                    </a:ext>
                  </a:extLst>
                </p:cNvPr>
                <p:cNvSpPr/>
                <p:nvPr/>
              </p:nvSpPr>
              <p:spPr>
                <a:xfrm>
                  <a:off x="5213719" y="6189347"/>
                  <a:ext cx="1631344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400" i="1" dirty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440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EC8834A-C046-4C17-948C-B3CB3C7473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19" y="6189347"/>
                  <a:ext cx="1631344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A1E95B-1342-4A78-BE38-AA153D190248}"/>
                  </a:ext>
                </a:extLst>
              </p:cNvPr>
              <p:cNvSpPr/>
              <p:nvPr/>
            </p:nvSpPr>
            <p:spPr>
              <a:xfrm rot="202738">
                <a:off x="4701454" y="4520164"/>
                <a:ext cx="1336776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/>
                  <a:t>rate =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A1E95B-1342-4A78-BE38-AA153D190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38">
                <a:off x="4701454" y="4520164"/>
                <a:ext cx="1336776" cy="523220"/>
              </a:xfrm>
              <a:prstGeom prst="rect">
                <a:avLst/>
              </a:prstGeom>
              <a:blipFill>
                <a:blip r:embed="rId6"/>
                <a:stretch>
                  <a:fillRect l="-9292" t="-9901" b="-257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891410EA-8C9A-40A3-A2B1-42E82BA168CC}"/>
              </a:ext>
            </a:extLst>
          </p:cNvPr>
          <p:cNvSpPr/>
          <p:nvPr/>
        </p:nvSpPr>
        <p:spPr>
          <a:xfrm>
            <a:off x="5695292" y="1050916"/>
            <a:ext cx="6496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From old mathematical branch of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Epidemiology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[Bailey 75]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D87BF4F-D5B4-4830-ACC2-D01C76D4A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674" y="4002008"/>
            <a:ext cx="7140139" cy="20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C609-D2B3-4476-ACC0-7D540410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174176-ADE8-4B5F-8B37-DF740F4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F6A063-8144-450F-AE5E-AE8149E8E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Assuming to be a continuous time process</a:t>
                </a:r>
              </a:p>
              <a:p>
                <a:r>
                  <a:rPr lang="en-US" altLang="zh-CN" dirty="0"/>
                  <a:t>Then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(why?)</a:t>
                </a:r>
              </a:p>
              <a:p>
                <a:r>
                  <a:rPr lang="en-US" altLang="zh-CN" dirty="0"/>
                  <a:t>With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EF6A063-8144-450F-AE5E-AE8149E8E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FE6BF240-CBEA-4E5D-8304-BA471BCE4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89" y="4692890"/>
            <a:ext cx="6165603" cy="2197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5E7974-7163-4A40-B819-5D2ACA46EC7F}"/>
                  </a:ext>
                </a:extLst>
              </p:cNvPr>
              <p:cNvSpPr/>
              <p:nvPr/>
            </p:nvSpPr>
            <p:spPr>
              <a:xfrm>
                <a:off x="4837501" y="2359111"/>
                <a:ext cx="2204321" cy="712887"/>
              </a:xfrm>
              <a:prstGeom prst="rect">
                <a:avLst/>
              </a:prstGeom>
              <a:ln w="571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/>
                  <a:t> (why?)</a:t>
                </a:r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65E7974-7163-4A40-B819-5D2ACA46E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501" y="2359111"/>
                <a:ext cx="2204321" cy="71288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5D7B0C9-138F-4CA6-B2AA-B07EDB5C05EE}"/>
                  </a:ext>
                </a:extLst>
              </p:cNvPr>
              <p:cNvSpPr/>
              <p:nvPr/>
            </p:nvSpPr>
            <p:spPr>
              <a:xfrm>
                <a:off x="6572923" y="3240310"/>
                <a:ext cx="3327699" cy="1133900"/>
              </a:xfrm>
              <a:prstGeom prst="rect">
                <a:avLst/>
              </a:prstGeom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/>
                  <a:t>At time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𝑐𝑙𝑜𝑔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𝑐𝑏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5D7B0C9-138F-4CA6-B2AA-B07EDB5C0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23" y="3240310"/>
                <a:ext cx="3327699" cy="1133900"/>
              </a:xfrm>
              <a:prstGeom prst="rect">
                <a:avLst/>
              </a:prstGeom>
              <a:blipFill>
                <a:blip r:embed="rId5"/>
                <a:stretch>
                  <a:fillRect l="-2162" t="-307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376C0-F27E-4CB4-93C5-2069DDC4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(contd.)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113106-277F-49DF-A34F-CBD7F1D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83A79B0-A40D-44CC-88B5-385160798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High performance</a:t>
                </a:r>
                <a:r>
                  <a:rPr lang="en-US" altLang="zh-CN" dirty="0"/>
                  <a:t>: Spreads multicast quickly</a:t>
                </a:r>
              </a:p>
              <a:p>
                <a:pPr lvl="1"/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𝑐𝑙𝑜𝑔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rounds, all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𝑐𝑏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nodes received the multicast</a:t>
                </a:r>
              </a:p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Good scalability</a:t>
                </a:r>
                <a:r>
                  <a:rPr lang="en-US" altLang="zh-CN" dirty="0"/>
                  <a:t>: Lightweight in large groups</a:t>
                </a:r>
              </a:p>
              <a:p>
                <a:pPr lvl="1"/>
                <a:r>
                  <a:rPr lang="en-US" altLang="zh-CN" dirty="0"/>
                  <a:t>Each node transmitted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gossip messages</a:t>
                </a:r>
              </a:p>
              <a:p>
                <a:r>
                  <a:rPr lang="en-US" altLang="zh-CN" dirty="0"/>
                  <a:t>Good fault-tolerance: Robust to node and network failure </a:t>
                </a:r>
              </a:p>
              <a:p>
                <a:pPr lvl="1"/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83A79B0-A40D-44CC-88B5-385160798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1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74DF-A009-4513-8945-31DD4F2E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Analysis: Fault-tolerance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63A40C-38D3-45D9-B545-20543DEE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25BB8F2-E8FA-4088-A720-D9ABAC7C8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862"/>
                <a:ext cx="6595334" cy="4910329"/>
              </a:xfrm>
            </p:spPr>
            <p:txBody>
              <a:bodyPr/>
              <a:lstStyle/>
              <a:p>
                <a:r>
                  <a:rPr lang="en-US" altLang="zh-CN" dirty="0"/>
                  <a:t>Packet loss</a:t>
                </a:r>
              </a:p>
              <a:p>
                <a:pPr lvl="1"/>
                <a:r>
                  <a:rPr lang="en-US" altLang="zh-CN" dirty="0"/>
                  <a:t>50% packet 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Take twice as many rounds</a:t>
                </a:r>
              </a:p>
              <a:p>
                <a:r>
                  <a:rPr lang="en-US" altLang="zh-CN" dirty="0"/>
                  <a:t>Node failure</a:t>
                </a:r>
              </a:p>
              <a:p>
                <a:pPr lvl="1"/>
                <a:r>
                  <a:rPr lang="en-US" altLang="zh-CN" dirty="0"/>
                  <a:t>50% node fail: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With failures, is it possible that the gossip might die out quickly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High probability not! [Galey and Dani 98] 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25BB8F2-E8FA-4088-A720-D9ABAC7C8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862"/>
                <a:ext cx="6595334" cy="4910329"/>
              </a:xfrm>
              <a:blipFill>
                <a:blip r:embed="rId2"/>
                <a:stretch>
                  <a:fillRect l="-1388" t="-2236" r="-2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EC01260-5EAA-466C-82C4-E219C70202CF}"/>
              </a:ext>
            </a:extLst>
          </p:cNvPr>
          <p:cNvGrpSpPr/>
          <p:nvPr/>
        </p:nvGrpSpPr>
        <p:grpSpPr>
          <a:xfrm>
            <a:off x="7967107" y="538199"/>
            <a:ext cx="3990651" cy="6000715"/>
            <a:chOff x="7967107" y="538199"/>
            <a:chExt cx="3990651" cy="600071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9CDEE9-D0DD-44E1-9597-1C84E8E52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7107" y="538199"/>
              <a:ext cx="3838514" cy="600071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0500995-3261-42C0-A9BD-863A203055FB}"/>
                </a:ext>
              </a:extLst>
            </p:cNvPr>
            <p:cNvSpPr txBox="1"/>
            <p:nvPr/>
          </p:nvSpPr>
          <p:spPr>
            <a:xfrm>
              <a:off x="9920977" y="1688458"/>
              <a:ext cx="2036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Think about </a:t>
              </a:r>
              <a:r>
                <a:rPr lang="en-US" altLang="zh-CN" b="1" dirty="0">
                  <a:solidFill>
                    <a:srgbClr val="FF0000"/>
                  </a:solidFill>
                </a:rPr>
                <a:t>infectious diseases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4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9DEB-159F-4761-A64D-F5998052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Analysis: </a:t>
            </a:r>
            <a:r>
              <a:rPr lang="en-US" altLang="zh-CN" i="1" dirty="0"/>
              <a:t>Pull</a:t>
            </a:r>
            <a:r>
              <a:rPr lang="en-US" altLang="zh-CN" dirty="0"/>
              <a:t> gossip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71E1BE-8E42-4584-A62E-AE78347D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017AFAF-93E8-46D3-9957-82D5DA7F9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After the </a:t>
                </a:r>
                <a:r>
                  <a:rPr lang="en-US" altLang="zh-CN" i="1" dirty="0" err="1"/>
                  <a:t>i</a:t>
                </a:r>
                <a:r>
                  <a:rPr lang="en-US" altLang="zh-CN" baseline="-25000" dirty="0" err="1"/>
                  <a:t>th</a:t>
                </a:r>
                <a:r>
                  <a:rPr lang="en-US" altLang="zh-CN" dirty="0"/>
                  <a:t> round,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be the fraction of non-infected processes. </a:t>
                </a:r>
              </a:p>
              <a:p>
                <a:pPr lvl="1"/>
                <a:r>
                  <a:rPr lang="en-US" altLang="zh-CN" dirty="0"/>
                  <a:t>Then the probability of a node remains to be non-infected after this round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(k=number of pulls per round per node)</a:t>
                </a:r>
              </a:p>
              <a:p>
                <a:r>
                  <a:rPr lang="en-US" altLang="zh-CN" dirty="0"/>
                  <a:t>Then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This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super-exponential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！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b="1" dirty="0"/>
                  <a:t>Really fast </a:t>
                </a:r>
                <a:br>
                  <a:rPr lang="en-US" altLang="zh-CN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017AFAF-93E8-46D3-9957-82D5DA7F9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53B8B5-6960-409E-88E7-C144C81CBEFD}"/>
              </a:ext>
            </a:extLst>
          </p:cNvPr>
          <p:cNvGrpSpPr/>
          <p:nvPr/>
        </p:nvGrpSpPr>
        <p:grpSpPr>
          <a:xfrm>
            <a:off x="5939662" y="3746026"/>
            <a:ext cx="5909533" cy="2492739"/>
            <a:chOff x="1466630" y="3666910"/>
            <a:chExt cx="5909533" cy="2492739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BA2575E-9744-4FE1-BC71-238DAA5B7988}"/>
                </a:ext>
              </a:extLst>
            </p:cNvPr>
            <p:cNvSpPr/>
            <p:nvPr/>
          </p:nvSpPr>
          <p:spPr>
            <a:xfrm>
              <a:off x="6779114" y="4298808"/>
              <a:ext cx="597049" cy="5925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1B2C293-01C4-4080-82B5-1028610B3BEA}"/>
                </a:ext>
              </a:extLst>
            </p:cNvPr>
            <p:cNvSpPr/>
            <p:nvPr/>
          </p:nvSpPr>
          <p:spPr>
            <a:xfrm>
              <a:off x="5342613" y="4509090"/>
              <a:ext cx="597049" cy="5925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DDF7249-94A7-4222-9AAF-0BB9AC0BD9DD}"/>
                </a:ext>
              </a:extLst>
            </p:cNvPr>
            <p:cNvSpPr/>
            <p:nvPr/>
          </p:nvSpPr>
          <p:spPr>
            <a:xfrm>
              <a:off x="3541958" y="5349549"/>
              <a:ext cx="597049" cy="5925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06252EC-252C-48CF-B85A-BA732A827870}"/>
                </a:ext>
              </a:extLst>
            </p:cNvPr>
            <p:cNvSpPr/>
            <p:nvPr/>
          </p:nvSpPr>
          <p:spPr>
            <a:xfrm>
              <a:off x="5342613" y="5567138"/>
              <a:ext cx="597049" cy="5925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20902A-556B-4651-ADB9-3A5EFF034E75}"/>
                </a:ext>
              </a:extLst>
            </p:cNvPr>
            <p:cNvSpPr/>
            <p:nvPr/>
          </p:nvSpPr>
          <p:spPr>
            <a:xfrm>
              <a:off x="2532084" y="3666910"/>
              <a:ext cx="26167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Multicast sender</a:t>
              </a:r>
              <a:endParaRPr lang="zh-CN" altLang="en-US" sz="2400" b="1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DE311AC-6739-424E-A1A6-D9DCA963101B}"/>
                </a:ext>
              </a:extLst>
            </p:cNvPr>
            <p:cNvSpPr/>
            <p:nvPr/>
          </p:nvSpPr>
          <p:spPr>
            <a:xfrm>
              <a:off x="3243434" y="4132465"/>
              <a:ext cx="597049" cy="59251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113DEAD-6B60-4227-B2A8-FE966CA8B009}"/>
                </a:ext>
              </a:extLst>
            </p:cNvPr>
            <p:cNvSpPr/>
            <p:nvPr/>
          </p:nvSpPr>
          <p:spPr>
            <a:xfrm>
              <a:off x="1466630" y="4980217"/>
              <a:ext cx="16232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k=2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0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F30F7-7F53-42D5-879F-4941592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Analysis: Topology-aware Gossip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842F2B-9325-4050-8705-C21AD8B6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4DF6205-DA48-4D58-A27A-064AE3DB4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862"/>
                <a:ext cx="8306150" cy="491032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Network topology is hierarchical</a:t>
                </a:r>
              </a:p>
              <a:p>
                <a:r>
                  <a:rPr lang="en-US" altLang="zh-CN" dirty="0"/>
                  <a:t>Random gossip target selection</a:t>
                </a:r>
              </a:p>
              <a:p>
                <a:pPr lvl="1"/>
                <a:r>
                  <a:rPr lang="en-US" altLang="zh-CN" dirty="0"/>
                  <a:t>Core routers face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O(N) load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Why?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Fix</a:t>
                </a:r>
                <a:r>
                  <a:rPr lang="en-US" altLang="zh-CN" dirty="0"/>
                  <a:t>: In subnet </a:t>
                </a:r>
                <a:r>
                  <a:rPr lang="en-US" altLang="zh-CN" i="1" dirty="0" err="1"/>
                  <a:t>i</a:t>
                </a:r>
                <a:r>
                  <a:rPr lang="en-US" altLang="zh-CN" dirty="0"/>
                  <a:t>, which contains </a:t>
                </a:r>
                <a:r>
                  <a:rPr lang="en-US" altLang="zh-CN" i="1" dirty="0" err="1"/>
                  <a:t>n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dirty="0"/>
                  <a:t> nodes</a:t>
                </a:r>
              </a:p>
              <a:p>
                <a:pPr lvl="1"/>
                <a:r>
                  <a:rPr lang="en-US" altLang="zh-CN" dirty="0"/>
                  <a:t>pick gossip target in your subnet with probability</a:t>
                </a:r>
                <a:endParaRPr lang="en-US" altLang="zh-CN" b="1" i="0" dirty="0">
                  <a:latin typeface="Cambria Math" panose="02040503050406030204" pitchFamily="18" charset="0"/>
                </a:endParaRPr>
              </a:p>
              <a:p>
                <a:pPr marL="4492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0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0" dirty="0" err="1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zh-CN" b="1" i="0" baseline="-25000" dirty="0" err="1" smtClean="0">
                          <a:latin typeface="Cambria Math" panose="02040503050406030204" pitchFamily="18" charset="0"/>
                        </a:rPr>
                        <m:t>𝐢</m:t>
                      </m:r>
                    </m:oMath>
                  </m:oMathPara>
                </a14:m>
                <a:endParaRPr lang="en-US" altLang="zh-CN" b="1" baseline="-25000" dirty="0"/>
              </a:p>
              <a:p>
                <a:pPr lvl="1"/>
                <a:r>
                  <a:rPr lang="en-US" altLang="zh-CN" dirty="0"/>
                  <a:t>Router load=O(1)</a:t>
                </a:r>
                <a:r>
                  <a:rPr lang="zh-CN" altLang="en-US" dirty="0"/>
                  <a:t> （</a:t>
                </a:r>
                <a:r>
                  <a:rPr lang="en-US" altLang="zh-CN" i="1" dirty="0"/>
                  <a:t>Why?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Dissemination time=O(log(N)) </a:t>
                </a:r>
                <a:r>
                  <a:rPr lang="zh-CN" altLang="en-US" dirty="0"/>
                  <a:t>（</a:t>
                </a:r>
                <a:r>
                  <a:rPr lang="en-US" altLang="zh-CN" i="1" dirty="0"/>
                  <a:t>Why?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4DF6205-DA48-4D58-A27A-064AE3DB4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862"/>
                <a:ext cx="8306150" cy="4910329"/>
              </a:xfrm>
              <a:blipFill>
                <a:blip r:embed="rId2"/>
                <a:stretch>
                  <a:fillRect l="-1101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线条">
            <a:extLst>
              <a:ext uri="{FF2B5EF4-FFF2-40B4-BE49-F238E27FC236}">
                <a16:creationId xmlns:a16="http://schemas.microsoft.com/office/drawing/2014/main" id="{CDE5D53E-D9C3-40B7-9C6A-A79822BBE052}"/>
              </a:ext>
            </a:extLst>
          </p:cNvPr>
          <p:cNvSpPr/>
          <p:nvPr/>
        </p:nvSpPr>
        <p:spPr>
          <a:xfrm>
            <a:off x="10909814" y="2448202"/>
            <a:ext cx="522924" cy="96024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4" name="线条">
            <a:extLst>
              <a:ext uri="{FF2B5EF4-FFF2-40B4-BE49-F238E27FC236}">
                <a16:creationId xmlns:a16="http://schemas.microsoft.com/office/drawing/2014/main" id="{31E8CB2A-EC57-428C-B2DA-E9213EFD36AE}"/>
              </a:ext>
            </a:extLst>
          </p:cNvPr>
          <p:cNvSpPr/>
          <p:nvPr/>
        </p:nvSpPr>
        <p:spPr>
          <a:xfrm flipH="1">
            <a:off x="9703149" y="2334867"/>
            <a:ext cx="608970" cy="1061346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219075" hangingPunct="0">
              <a:defRPr sz="3200"/>
            </a:pPr>
            <a:endParaRPr sz="1200" kern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9F5D7BCE-FD82-41FB-9006-A7384261EA37}"/>
              </a:ext>
            </a:extLst>
          </p:cNvPr>
          <p:cNvSpPr/>
          <p:nvPr/>
        </p:nvSpPr>
        <p:spPr>
          <a:xfrm>
            <a:off x="9898965" y="1945934"/>
            <a:ext cx="1454835" cy="482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r>
              <a:rPr lang="en-US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Spine</a:t>
            </a:r>
            <a:endParaRPr sz="1200" b="1" kern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graphicFrame>
        <p:nvGraphicFramePr>
          <p:cNvPr id="16" name="表格">
            <a:extLst>
              <a:ext uri="{FF2B5EF4-FFF2-40B4-BE49-F238E27FC236}">
                <a16:creationId xmlns:a16="http://schemas.microsoft.com/office/drawing/2014/main" id="{32553160-B91D-414D-AF65-1218D77EC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6326401"/>
              </p:ext>
            </p:extLst>
          </p:nvPr>
        </p:nvGraphicFramePr>
        <p:xfrm>
          <a:off x="9457680" y="3601178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 dirty="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 dirty="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5" name="组合 34">
            <a:extLst>
              <a:ext uri="{FF2B5EF4-FFF2-40B4-BE49-F238E27FC236}">
                <a16:creationId xmlns:a16="http://schemas.microsoft.com/office/drawing/2014/main" id="{EA724443-1E82-4993-A787-1E7C3EEF985F}"/>
              </a:ext>
            </a:extLst>
          </p:cNvPr>
          <p:cNvGrpSpPr/>
          <p:nvPr/>
        </p:nvGrpSpPr>
        <p:grpSpPr>
          <a:xfrm>
            <a:off x="9515005" y="3474657"/>
            <a:ext cx="486030" cy="1957619"/>
            <a:chOff x="9515005" y="3474657"/>
            <a:chExt cx="486030" cy="791789"/>
          </a:xfrm>
        </p:grpSpPr>
        <p:sp>
          <p:nvSpPr>
            <p:cNvPr id="17" name="线条">
              <a:extLst>
                <a:ext uri="{FF2B5EF4-FFF2-40B4-BE49-F238E27FC236}">
                  <a16:creationId xmlns:a16="http://schemas.microsoft.com/office/drawing/2014/main" id="{9297E967-5EA6-4801-99E1-38E563E545DE}"/>
                </a:ext>
              </a:extLst>
            </p:cNvPr>
            <p:cNvSpPr/>
            <p:nvPr/>
          </p:nvSpPr>
          <p:spPr>
            <a:xfrm flipV="1">
              <a:off x="9515005" y="3474657"/>
              <a:ext cx="0" cy="18802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8" name="线条">
              <a:extLst>
                <a:ext uri="{FF2B5EF4-FFF2-40B4-BE49-F238E27FC236}">
                  <a16:creationId xmlns:a16="http://schemas.microsoft.com/office/drawing/2014/main" id="{2B1E3D4B-E004-4C5F-83EC-5B8724DB9631}"/>
                </a:ext>
              </a:extLst>
            </p:cNvPr>
            <p:cNvSpPr/>
            <p:nvPr/>
          </p:nvSpPr>
          <p:spPr>
            <a:xfrm flipV="1">
              <a:off x="9608767" y="3474657"/>
              <a:ext cx="0" cy="29708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19" name="线条">
              <a:extLst>
                <a:ext uri="{FF2B5EF4-FFF2-40B4-BE49-F238E27FC236}">
                  <a16:creationId xmlns:a16="http://schemas.microsoft.com/office/drawing/2014/main" id="{559FE1DB-163F-43C0-BEB8-5A8ADAE926E2}"/>
                </a:ext>
              </a:extLst>
            </p:cNvPr>
            <p:cNvSpPr/>
            <p:nvPr/>
          </p:nvSpPr>
          <p:spPr>
            <a:xfrm flipV="1">
              <a:off x="9711139" y="3474657"/>
              <a:ext cx="0" cy="422463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0" name="线条">
              <a:extLst>
                <a:ext uri="{FF2B5EF4-FFF2-40B4-BE49-F238E27FC236}">
                  <a16:creationId xmlns:a16="http://schemas.microsoft.com/office/drawing/2014/main" id="{F4DFE6A6-D316-4434-90A5-8DB4678C360A}"/>
                </a:ext>
              </a:extLst>
            </p:cNvPr>
            <p:cNvSpPr/>
            <p:nvPr/>
          </p:nvSpPr>
          <p:spPr>
            <a:xfrm flipV="1">
              <a:off x="9804901" y="3474657"/>
              <a:ext cx="0" cy="52928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1" name="线条">
              <a:extLst>
                <a:ext uri="{FF2B5EF4-FFF2-40B4-BE49-F238E27FC236}">
                  <a16:creationId xmlns:a16="http://schemas.microsoft.com/office/drawing/2014/main" id="{8D0AE031-717C-44EA-80BE-2F0149E6D865}"/>
                </a:ext>
              </a:extLst>
            </p:cNvPr>
            <p:cNvSpPr/>
            <p:nvPr/>
          </p:nvSpPr>
          <p:spPr>
            <a:xfrm flipV="1">
              <a:off x="9907274" y="3474658"/>
              <a:ext cx="0" cy="66176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2" name="线条">
              <a:extLst>
                <a:ext uri="{FF2B5EF4-FFF2-40B4-BE49-F238E27FC236}">
                  <a16:creationId xmlns:a16="http://schemas.microsoft.com/office/drawing/2014/main" id="{B07FFE90-F4EF-4C84-8168-C465A1876B13}"/>
                </a:ext>
              </a:extLst>
            </p:cNvPr>
            <p:cNvSpPr/>
            <p:nvPr/>
          </p:nvSpPr>
          <p:spPr>
            <a:xfrm flipV="1">
              <a:off x="10001035" y="3474657"/>
              <a:ext cx="0" cy="79178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23" name="矩形">
            <a:extLst>
              <a:ext uri="{FF2B5EF4-FFF2-40B4-BE49-F238E27FC236}">
                <a16:creationId xmlns:a16="http://schemas.microsoft.com/office/drawing/2014/main" id="{319A7CF6-D712-457E-B7B7-08D00B4D0A97}"/>
              </a:ext>
            </a:extLst>
          </p:cNvPr>
          <p:cNvSpPr/>
          <p:nvPr/>
        </p:nvSpPr>
        <p:spPr>
          <a:xfrm>
            <a:off x="9457680" y="3376647"/>
            <a:ext cx="600680" cy="167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aphicFrame>
        <p:nvGraphicFramePr>
          <p:cNvPr id="24" name="表格">
            <a:extLst>
              <a:ext uri="{FF2B5EF4-FFF2-40B4-BE49-F238E27FC236}">
                <a16:creationId xmlns:a16="http://schemas.microsoft.com/office/drawing/2014/main" id="{67CC74DC-6D26-4C9A-AAA1-81452BCFF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197866"/>
              </p:ext>
            </p:extLst>
          </p:nvPr>
        </p:nvGraphicFramePr>
        <p:xfrm>
          <a:off x="11202713" y="3601178"/>
          <a:ext cx="620771" cy="1965960"/>
        </p:xfrm>
        <a:graphic>
          <a:graphicData uri="http://schemas.openxmlformats.org/drawingml/2006/table">
            <a:tbl>
              <a:tblPr firstRow="1"/>
              <a:tblGrid>
                <a:gridCol w="620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 b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5000">
                          <a:latin typeface="Gill Sans"/>
                          <a:ea typeface="Gill Sans"/>
                          <a:cs typeface="Gill Sans"/>
                          <a:sym typeface="Gill Sans"/>
                        </a:defRPr>
                      </a:pPr>
                      <a:endParaRPr sz="1900"/>
                    </a:p>
                  </a:txBody>
                  <a:tcPr marL="19050" marR="19050" marT="19050" marB="1905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4" name="组合 33">
            <a:extLst>
              <a:ext uri="{FF2B5EF4-FFF2-40B4-BE49-F238E27FC236}">
                <a16:creationId xmlns:a16="http://schemas.microsoft.com/office/drawing/2014/main" id="{8C469B81-F9E2-4E80-B1BC-4183A82E565A}"/>
              </a:ext>
            </a:extLst>
          </p:cNvPr>
          <p:cNvGrpSpPr/>
          <p:nvPr/>
        </p:nvGrpSpPr>
        <p:grpSpPr>
          <a:xfrm>
            <a:off x="11260038" y="3474657"/>
            <a:ext cx="486031" cy="1957619"/>
            <a:chOff x="11260038" y="3474657"/>
            <a:chExt cx="486031" cy="791789"/>
          </a:xfrm>
        </p:grpSpPr>
        <p:sp>
          <p:nvSpPr>
            <p:cNvPr id="25" name="线条">
              <a:extLst>
                <a:ext uri="{FF2B5EF4-FFF2-40B4-BE49-F238E27FC236}">
                  <a16:creationId xmlns:a16="http://schemas.microsoft.com/office/drawing/2014/main" id="{6EDB485C-30BC-4C8C-82CD-7A8EB0C4A3E4}"/>
                </a:ext>
              </a:extLst>
            </p:cNvPr>
            <p:cNvSpPr/>
            <p:nvPr/>
          </p:nvSpPr>
          <p:spPr>
            <a:xfrm flipV="1">
              <a:off x="11260038" y="3474657"/>
              <a:ext cx="0" cy="188024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6" name="线条">
              <a:extLst>
                <a:ext uri="{FF2B5EF4-FFF2-40B4-BE49-F238E27FC236}">
                  <a16:creationId xmlns:a16="http://schemas.microsoft.com/office/drawing/2014/main" id="{D2558BF8-3BBC-4E34-979A-7490609808E4}"/>
                </a:ext>
              </a:extLst>
            </p:cNvPr>
            <p:cNvSpPr/>
            <p:nvPr/>
          </p:nvSpPr>
          <p:spPr>
            <a:xfrm flipV="1">
              <a:off x="11353800" y="3474657"/>
              <a:ext cx="0" cy="297081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7" name="线条">
              <a:extLst>
                <a:ext uri="{FF2B5EF4-FFF2-40B4-BE49-F238E27FC236}">
                  <a16:creationId xmlns:a16="http://schemas.microsoft.com/office/drawing/2014/main" id="{4C758803-09F3-4C27-8603-A813A77E8B1F}"/>
                </a:ext>
              </a:extLst>
            </p:cNvPr>
            <p:cNvSpPr/>
            <p:nvPr/>
          </p:nvSpPr>
          <p:spPr>
            <a:xfrm flipV="1">
              <a:off x="11456173" y="3474657"/>
              <a:ext cx="0" cy="422463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8" name="线条">
              <a:extLst>
                <a:ext uri="{FF2B5EF4-FFF2-40B4-BE49-F238E27FC236}">
                  <a16:creationId xmlns:a16="http://schemas.microsoft.com/office/drawing/2014/main" id="{ABACED9E-7414-4CA8-B2BF-55F8CD1EC7A7}"/>
                </a:ext>
              </a:extLst>
            </p:cNvPr>
            <p:cNvSpPr/>
            <p:nvPr/>
          </p:nvSpPr>
          <p:spPr>
            <a:xfrm flipV="1">
              <a:off x="11549934" y="3474657"/>
              <a:ext cx="0" cy="529288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29" name="线条">
              <a:extLst>
                <a:ext uri="{FF2B5EF4-FFF2-40B4-BE49-F238E27FC236}">
                  <a16:creationId xmlns:a16="http://schemas.microsoft.com/office/drawing/2014/main" id="{0B641914-8819-469C-AFAA-CC3CDCA9E7D3}"/>
                </a:ext>
              </a:extLst>
            </p:cNvPr>
            <p:cNvSpPr/>
            <p:nvPr/>
          </p:nvSpPr>
          <p:spPr>
            <a:xfrm flipV="1">
              <a:off x="11652307" y="3474658"/>
              <a:ext cx="0" cy="661767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  <p:sp>
          <p:nvSpPr>
            <p:cNvPr id="30" name="线条">
              <a:extLst>
                <a:ext uri="{FF2B5EF4-FFF2-40B4-BE49-F238E27FC236}">
                  <a16:creationId xmlns:a16="http://schemas.microsoft.com/office/drawing/2014/main" id="{66F191DA-1133-41EE-BAB4-8CDA489295AD}"/>
                </a:ext>
              </a:extLst>
            </p:cNvPr>
            <p:cNvSpPr/>
            <p:nvPr/>
          </p:nvSpPr>
          <p:spPr>
            <a:xfrm flipV="1">
              <a:off x="11746069" y="3474657"/>
              <a:ext cx="0" cy="79178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 algn="ctr" defTabSz="219075" hangingPunct="0">
                <a:defRPr sz="3200"/>
              </a:pPr>
              <a:endParaRPr sz="1200" kern="0">
                <a:solidFill>
                  <a:srgbClr val="000000"/>
                </a:solidFill>
                <a:latin typeface="Helvetica Light"/>
                <a:sym typeface="Helvetica Light"/>
              </a:endParaRPr>
            </a:p>
          </p:txBody>
        </p:sp>
      </p:grpSp>
      <p:sp>
        <p:nvSpPr>
          <p:cNvPr id="31" name="矩形">
            <a:extLst>
              <a:ext uri="{FF2B5EF4-FFF2-40B4-BE49-F238E27FC236}">
                <a16:creationId xmlns:a16="http://schemas.microsoft.com/office/drawing/2014/main" id="{192DB237-1802-451D-869A-6AB04FAC0452}"/>
              </a:ext>
            </a:extLst>
          </p:cNvPr>
          <p:cNvSpPr/>
          <p:nvPr/>
        </p:nvSpPr>
        <p:spPr>
          <a:xfrm>
            <a:off x="11202713" y="3376647"/>
            <a:ext cx="600680" cy="167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26789" tIns="26789" rIns="26789" bIns="26789" anchor="ctr"/>
          <a:lstStyle/>
          <a:p>
            <a:pPr algn="ctr" defTabSz="219075" hangingPunct="0"/>
            <a:endParaRPr sz="1200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DF52C2F-E81B-4393-9708-52510183750C}"/>
              </a:ext>
            </a:extLst>
          </p:cNvPr>
          <p:cNvSpPr/>
          <p:nvPr/>
        </p:nvSpPr>
        <p:spPr>
          <a:xfrm>
            <a:off x="9026716" y="5587437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N/2 nodes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7F442D-7EA0-4B76-8D9A-AC14C31FB96C}"/>
              </a:ext>
            </a:extLst>
          </p:cNvPr>
          <p:cNvSpPr/>
          <p:nvPr/>
        </p:nvSpPr>
        <p:spPr>
          <a:xfrm>
            <a:off x="10753916" y="5587437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N/2 nodes</a:t>
            </a:r>
          </a:p>
        </p:txBody>
      </p:sp>
    </p:spTree>
    <p:extLst>
      <p:ext uri="{BB962C8B-B14F-4D97-AF65-F5344CB8AC3E}">
        <p14:creationId xmlns:p14="http://schemas.microsoft.com/office/powerpoint/2010/main" val="38320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5808-D832-48C4-A28F-93EB61E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2E1CF-3919-425B-85F9-9CA6EC0BB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materials from UIUC MOOC</a:t>
            </a:r>
          </a:p>
          <a:p>
            <a:r>
              <a:rPr lang="en-US" altLang="zh-CN" dirty="0"/>
              <a:t>Thanks </a:t>
            </a:r>
            <a:r>
              <a:rPr lang="en-US" altLang="zh-CN" dirty="0" err="1"/>
              <a:t>Indranil</a:t>
            </a:r>
            <a:r>
              <a:rPr lang="en-US" altLang="zh-CN" dirty="0"/>
              <a:t> Gupta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C20BE-FEE3-4C8B-90B9-0B14174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73167D-9FD1-4CF9-A5AA-8EBAB6C000B9}"/>
              </a:ext>
            </a:extLst>
          </p:cNvPr>
          <p:cNvSpPr/>
          <p:nvPr/>
        </p:nvSpPr>
        <p:spPr>
          <a:xfrm>
            <a:off x="831851" y="1185688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Part #2: Cloud Distributed System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multicast problem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protocol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analysis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 implementation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76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643EAC6-7E09-4DD6-BD05-69239BD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08B642-C3F4-4199-B1A0-0AE75CB6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AC2E22-1B76-42A3-ACCF-0D7333C7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this all theory and a bunch of equations?</a:t>
            </a:r>
          </a:p>
          <a:p>
            <a:r>
              <a:rPr lang="en-US" altLang="zh-CN" dirty="0"/>
              <a:t>Or are there implementations yet?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3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50E03-083E-4B6D-93F1-2A772C6D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implementations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F537-92D1-4D4B-9A60-B2B245F9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842FB-DC63-4364-AB6D-4AC5A1EB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Clearinghouse and Bayou projects: email and database transactions [PODC’87]</a:t>
            </a:r>
          </a:p>
          <a:p>
            <a:r>
              <a:rPr lang="en-US" altLang="zh-CN" dirty="0" err="1"/>
              <a:t>refDBMS</a:t>
            </a:r>
            <a:r>
              <a:rPr lang="en-US" altLang="zh-CN" dirty="0"/>
              <a:t> system [Usenix’94]</a:t>
            </a:r>
          </a:p>
          <a:p>
            <a:r>
              <a:rPr lang="en-US" altLang="zh-CN" dirty="0"/>
              <a:t>Bimodal Multicast [ACM TOCS’99]</a:t>
            </a:r>
          </a:p>
          <a:p>
            <a:r>
              <a:rPr lang="en-US" altLang="zh-CN" dirty="0"/>
              <a:t>Sensor networks [Li </a:t>
            </a:r>
            <a:r>
              <a:rPr lang="en-US" altLang="zh-CN" dirty="0" err="1"/>
              <a:t>Li</a:t>
            </a:r>
            <a:r>
              <a:rPr lang="en-US" altLang="zh-CN" dirty="0"/>
              <a:t> et al, Infocom’02, and PBBF, ICDCS’05]</a:t>
            </a:r>
          </a:p>
          <a:p>
            <a:r>
              <a:rPr lang="en-US" altLang="zh-CN" dirty="0"/>
              <a:t>AWS EC2 and S3 Cloud (rumored). [‘00s]</a:t>
            </a:r>
          </a:p>
          <a:p>
            <a:r>
              <a:rPr lang="en-US" altLang="zh-CN" dirty="0"/>
              <a:t>Cassandra key-value store (and others) use gossip for maintaining membership lists</a:t>
            </a:r>
          </a:p>
          <a:p>
            <a:r>
              <a:rPr lang="en-US" altLang="zh-CN" dirty="0"/>
              <a:t>Usenet NNTP (Network News Transport Protocol) [‘79]</a:t>
            </a:r>
          </a:p>
        </p:txBody>
      </p:sp>
    </p:spTree>
    <p:extLst>
      <p:ext uri="{BB962C8B-B14F-4D97-AF65-F5344CB8AC3E}">
        <p14:creationId xmlns:p14="http://schemas.microsoft.com/office/powerpoint/2010/main" val="3130257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2F57-B7E2-4576-B8C9-C9887B5D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NNTP Inter-server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48B9F0-8499-45CE-84E2-FFB48388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DA1A3-ECAC-4A7B-94FC-BC25696C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client uploads and downloads news posts from a news server</a:t>
            </a:r>
          </a:p>
          <a:p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4086E6D-7147-4677-AA1E-1F84D1B2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44" y="2151529"/>
            <a:ext cx="7598441" cy="272786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C5C8281-6707-453E-A8EF-0BB3B1EA2D2B}"/>
              </a:ext>
            </a:extLst>
          </p:cNvPr>
          <p:cNvSpPr/>
          <p:nvPr/>
        </p:nvSpPr>
        <p:spPr>
          <a:xfrm>
            <a:off x="2176631" y="5105473"/>
            <a:ext cx="786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Server retains news posts for a while, transmits them lazily, deletes them after a while.</a:t>
            </a:r>
          </a:p>
        </p:txBody>
      </p:sp>
    </p:spTree>
    <p:extLst>
      <p:ext uri="{BB962C8B-B14F-4D97-AF65-F5344CB8AC3E}">
        <p14:creationId xmlns:p14="http://schemas.microsoft.com/office/powerpoint/2010/main" val="4210612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CB1CA-1B36-4008-9647-002F831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6CDEB9-4A17-451C-B705-9A6CB1C3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952EE-C436-44BD-BAC9-98B14D99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Multicast is an important problem</a:t>
            </a:r>
          </a:p>
          <a:p>
            <a:r>
              <a:rPr lang="en-US" altLang="zh-CN" dirty="0"/>
              <a:t>Tree-based multicast protocols not enough</a:t>
            </a:r>
          </a:p>
          <a:p>
            <a:r>
              <a:rPr lang="en-US" altLang="zh-CN" dirty="0"/>
              <a:t>When concerned about scale and fault-tolerance, gossip is an attractive solution</a:t>
            </a:r>
          </a:p>
          <a:p>
            <a:r>
              <a:rPr lang="en-US" altLang="zh-CN" dirty="0"/>
              <a:t>Also known as epidemics</a:t>
            </a:r>
          </a:p>
          <a:p>
            <a:r>
              <a:rPr lang="en-US" altLang="zh-CN" dirty="0"/>
              <a:t>Fast, reliable, fault-tolerant, scalable, topology-aware</a:t>
            </a:r>
          </a:p>
        </p:txBody>
      </p:sp>
    </p:spTree>
    <p:extLst>
      <p:ext uri="{BB962C8B-B14F-4D97-AF65-F5344CB8AC3E}">
        <p14:creationId xmlns:p14="http://schemas.microsoft.com/office/powerpoint/2010/main" val="66335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 lnSpcReduction="10000"/>
          </a:bodyPr>
          <a:lstStyle/>
          <a:p>
            <a:r>
              <a:rPr lang="zh-CN" altLang="en-US" sz="3900" dirty="0"/>
              <a:t>陈果 副教授</a:t>
            </a:r>
            <a:endParaRPr lang="en-US" altLang="zh-CN" sz="3900" dirty="0"/>
          </a:p>
          <a:p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F5ABD-2385-4557-9EBF-C2839E972028}"/>
              </a:ext>
            </a:extLst>
          </p:cNvPr>
          <p:cNvSpPr/>
          <p:nvPr/>
        </p:nvSpPr>
        <p:spPr>
          <a:xfrm>
            <a:off x="2416969" y="6090247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latin typeface="Helvetica Light"/>
                <a:hlinkClick r:id="rId2"/>
              </a:rPr>
              <a:t>https://1989chenguo.github.io/Courses/CloudComputing2018Spring.html</a:t>
            </a:r>
            <a:endParaRPr lang="en-US" altLang="zh-CN" dirty="0">
              <a:latin typeface="Helvetica Light"/>
            </a:endParaRPr>
          </a:p>
          <a:p>
            <a:pPr defTabSz="457200"/>
            <a:endParaRPr lang="zh-CN" altLang="en-US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ssip Girl Opening  (HD)">
            <a:hlinkClick r:id="" action="ppaction://media"/>
            <a:extLst>
              <a:ext uri="{FF2B5EF4-FFF2-40B4-BE49-F238E27FC236}">
                <a16:creationId xmlns:a16="http://schemas.microsoft.com/office/drawing/2014/main" id="{C852AD33-9204-47C8-BD8D-6D6898C0ED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678B15-041B-46BB-BA6A-3E8ABFAB5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04" y="1154"/>
            <a:ext cx="8571058" cy="68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0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multicast problem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protocol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analysis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implementation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8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multicast problem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protocol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analysis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 implementation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1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40666014-1D4D-4845-898D-281EE38D4E96}"/>
              </a:ext>
            </a:extLst>
          </p:cNvPr>
          <p:cNvSpPr/>
          <p:nvPr/>
        </p:nvSpPr>
        <p:spPr>
          <a:xfrm>
            <a:off x="1038113" y="3151570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D9F4AC-26FF-42FA-8754-8F19FE2A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Multicast problem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1576E6-5046-488B-9E74-794ADB2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DADD25-64AA-40EF-AFC4-A2E07FEE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Delivering the message to the targeting collection of nodes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DE6607-C1B3-4B46-9652-12D197F042F2}"/>
              </a:ext>
            </a:extLst>
          </p:cNvPr>
          <p:cNvSpPr/>
          <p:nvPr/>
        </p:nvSpPr>
        <p:spPr>
          <a:xfrm>
            <a:off x="1038113" y="3153515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574904-468D-4328-B061-373901FF95DB}"/>
              </a:ext>
            </a:extLst>
          </p:cNvPr>
          <p:cNvSpPr/>
          <p:nvPr/>
        </p:nvSpPr>
        <p:spPr>
          <a:xfrm>
            <a:off x="4573793" y="3319858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6EFEAFC-F0AB-431A-B621-8EA745AEA7E7}"/>
              </a:ext>
            </a:extLst>
          </p:cNvPr>
          <p:cNvSpPr/>
          <p:nvPr/>
        </p:nvSpPr>
        <p:spPr>
          <a:xfrm>
            <a:off x="5262284" y="4612397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DE7EF6B-A3C2-40EE-AA31-172093472D14}"/>
              </a:ext>
            </a:extLst>
          </p:cNvPr>
          <p:cNvSpPr/>
          <p:nvPr/>
        </p:nvSpPr>
        <p:spPr>
          <a:xfrm>
            <a:off x="1038113" y="5799124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8A65766-5A13-4478-8750-ED456F0990F5}"/>
              </a:ext>
            </a:extLst>
          </p:cNvPr>
          <p:cNvSpPr/>
          <p:nvPr/>
        </p:nvSpPr>
        <p:spPr>
          <a:xfrm>
            <a:off x="8815892" y="4861616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79E8FBC-63CF-4EAF-892B-FDD87BA96017}"/>
              </a:ext>
            </a:extLst>
          </p:cNvPr>
          <p:cNvSpPr/>
          <p:nvPr/>
        </p:nvSpPr>
        <p:spPr>
          <a:xfrm>
            <a:off x="8013551" y="2115742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1D44C52-228E-4765-9D69-385E4016B2FB}"/>
              </a:ext>
            </a:extLst>
          </p:cNvPr>
          <p:cNvSpPr/>
          <p:nvPr/>
        </p:nvSpPr>
        <p:spPr>
          <a:xfrm>
            <a:off x="9467880" y="2115742"/>
            <a:ext cx="659802" cy="4275893"/>
          </a:xfrm>
          <a:prstGeom prst="rightBrace">
            <a:avLst>
              <a:gd name="adj1" fmla="val 8333"/>
              <a:gd name="adj2" fmla="val 4949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C8A343-1EDD-4D45-B175-89FD739CB222}"/>
              </a:ext>
            </a:extLst>
          </p:cNvPr>
          <p:cNvSpPr/>
          <p:nvPr/>
        </p:nvSpPr>
        <p:spPr>
          <a:xfrm>
            <a:off x="10353466" y="3447826"/>
            <a:ext cx="16950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group of nodes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1998C58-7D3D-4941-8981-345E2C22DBEC}"/>
              </a:ext>
            </a:extLst>
          </p:cNvPr>
          <p:cNvGrpSpPr/>
          <p:nvPr/>
        </p:nvGrpSpPr>
        <p:grpSpPr>
          <a:xfrm>
            <a:off x="-164054" y="1977260"/>
            <a:ext cx="4589930" cy="1168915"/>
            <a:chOff x="-164054" y="1977260"/>
            <a:chExt cx="4589930" cy="116891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AE7CE2-A242-44A2-950F-522E5531E922}"/>
                </a:ext>
              </a:extLst>
            </p:cNvPr>
            <p:cNvSpPr/>
            <p:nvPr/>
          </p:nvSpPr>
          <p:spPr>
            <a:xfrm>
              <a:off x="-164054" y="1977260"/>
              <a:ext cx="45899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Node with a piece of information to deliver to everyone</a:t>
              </a:r>
              <a:endParaRPr lang="zh-CN" altLang="en-US" sz="2400" b="1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B757ED-DD81-437C-81C7-67557F48A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5162" y="2827495"/>
              <a:ext cx="86062" cy="31868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534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9F4AC-26FF-42FA-8754-8F19FE2A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Requirement of multicast in cloud systems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1576E6-5046-488B-9E74-794ADB2C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DADD25-64AA-40EF-AFC4-A2E07FEE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Performance, fault-tolerance, scalability</a:t>
            </a:r>
          </a:p>
          <a:p>
            <a:pPr lvl="1"/>
            <a:r>
              <a:rPr lang="en-US" altLang="zh-CN" dirty="0"/>
              <a:t>Performance: Quickly deliver messages</a:t>
            </a:r>
          </a:p>
          <a:p>
            <a:pPr lvl="1"/>
            <a:r>
              <a:rPr lang="en-US" altLang="zh-CN" dirty="0"/>
              <a:t>Fault-tolerance: Nodes may crash; Packets may be dropped</a:t>
            </a:r>
          </a:p>
          <a:p>
            <a:pPr lvl="1"/>
            <a:r>
              <a:rPr lang="en-US" altLang="zh-CN" dirty="0"/>
              <a:t>Scalability: 10K+ of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3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396EF-367F-4CB7-9B27-0D791015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solution #1: Centralized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ADE522-6D3A-45FD-819E-0FCC115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6652295F-5A05-418D-83D8-96CF2504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13500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Simplest implementation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Scalability, Fault-tolerance, Performance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90C2A0A-47FB-4359-8AC5-1E5C5CF50727}"/>
              </a:ext>
            </a:extLst>
          </p:cNvPr>
          <p:cNvSpPr/>
          <p:nvPr/>
        </p:nvSpPr>
        <p:spPr>
          <a:xfrm>
            <a:off x="6779114" y="3685621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75F633-3281-431B-A690-102C8C4C6166}"/>
              </a:ext>
            </a:extLst>
          </p:cNvPr>
          <p:cNvSpPr/>
          <p:nvPr/>
        </p:nvSpPr>
        <p:spPr>
          <a:xfrm>
            <a:off x="7467605" y="4978160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92D6C7-74DE-45BF-97E0-479D5BD1D3CF}"/>
              </a:ext>
            </a:extLst>
          </p:cNvPr>
          <p:cNvSpPr/>
          <p:nvPr/>
        </p:nvSpPr>
        <p:spPr>
          <a:xfrm>
            <a:off x="3243434" y="6164887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9EC9F2-C674-41C2-9356-85B5FBC88E6C}"/>
              </a:ext>
            </a:extLst>
          </p:cNvPr>
          <p:cNvSpPr/>
          <p:nvPr/>
        </p:nvSpPr>
        <p:spPr>
          <a:xfrm>
            <a:off x="11021213" y="5227379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3FFF9E-8B1B-4154-86B4-3BB1AFB451CE}"/>
              </a:ext>
            </a:extLst>
          </p:cNvPr>
          <p:cNvSpPr/>
          <p:nvPr/>
        </p:nvSpPr>
        <p:spPr>
          <a:xfrm>
            <a:off x="10424164" y="3068201"/>
            <a:ext cx="597049" cy="5925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254210-6946-460D-BDA6-4AD72A6F4FE4}"/>
              </a:ext>
            </a:extLst>
          </p:cNvPr>
          <p:cNvSpPr/>
          <p:nvPr/>
        </p:nvSpPr>
        <p:spPr>
          <a:xfrm>
            <a:off x="2532084" y="3053723"/>
            <a:ext cx="2616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Multicast sender</a:t>
            </a:r>
            <a:endParaRPr lang="zh-CN" altLang="en-US" sz="24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D939CD9-0B22-4433-89F0-D7B76BDD838B}"/>
              </a:ext>
            </a:extLst>
          </p:cNvPr>
          <p:cNvSpPr/>
          <p:nvPr/>
        </p:nvSpPr>
        <p:spPr>
          <a:xfrm>
            <a:off x="3243434" y="3519278"/>
            <a:ext cx="597049" cy="592511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C5C860-5563-43D2-A8F1-A3CD65DDB272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41959" y="4111789"/>
            <a:ext cx="0" cy="205309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8F8C38-B003-41FC-B1FC-8EA0B40A4009}"/>
              </a:ext>
            </a:extLst>
          </p:cNvPr>
          <p:cNvCxnSpPr>
            <a:cxnSpLocks/>
            <a:stCxn id="11" idx="4"/>
            <a:endCxn id="6" idx="2"/>
          </p:cNvCxnSpPr>
          <p:nvPr/>
        </p:nvCxnSpPr>
        <p:spPr>
          <a:xfrm>
            <a:off x="3541959" y="4111789"/>
            <a:ext cx="3925646" cy="1162627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5E6518-9A34-459F-9C12-13DE1FF272E9}"/>
              </a:ext>
            </a:extLst>
          </p:cNvPr>
          <p:cNvCxnSpPr>
            <a:stCxn id="11" idx="6"/>
            <a:endCxn id="5" idx="2"/>
          </p:cNvCxnSpPr>
          <p:nvPr/>
        </p:nvCxnSpPr>
        <p:spPr>
          <a:xfrm>
            <a:off x="3840483" y="3815534"/>
            <a:ext cx="2938631" cy="166343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794FC1-14EF-4CEF-B517-BCAFC55B10FA}"/>
              </a:ext>
            </a:extLst>
          </p:cNvPr>
          <p:cNvCxnSpPr>
            <a:stCxn id="11" idx="7"/>
            <a:endCxn id="9" idx="2"/>
          </p:cNvCxnSpPr>
          <p:nvPr/>
        </p:nvCxnSpPr>
        <p:spPr>
          <a:xfrm flipV="1">
            <a:off x="3753047" y="3364457"/>
            <a:ext cx="6671117" cy="241592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216232-6ADB-437C-A409-5EC7CCECE557}"/>
              </a:ext>
            </a:extLst>
          </p:cNvPr>
          <p:cNvCxnSpPr>
            <a:stCxn id="11" idx="5"/>
            <a:endCxn id="8" idx="2"/>
          </p:cNvCxnSpPr>
          <p:nvPr/>
        </p:nvCxnSpPr>
        <p:spPr>
          <a:xfrm>
            <a:off x="3753047" y="4025018"/>
            <a:ext cx="7268166" cy="1498617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21DAE9A-9C71-477C-8696-1553C7421065}"/>
              </a:ext>
            </a:extLst>
          </p:cNvPr>
          <p:cNvSpPr txBox="1"/>
          <p:nvPr/>
        </p:nvSpPr>
        <p:spPr>
          <a:xfrm>
            <a:off x="3645052" y="4766564"/>
            <a:ext cx="236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UDP/TCP packets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60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1232</Words>
  <Application>Microsoft Office PowerPoint</Application>
  <PresentationFormat>宽屏</PresentationFormat>
  <Paragraphs>260</Paragraphs>
  <Slides>35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Gill Sans</vt:lpstr>
      <vt:lpstr>Helvetica Light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Helvetica</vt:lpstr>
      <vt:lpstr>Times New Roman</vt:lpstr>
      <vt:lpstr>Wingdings</vt:lpstr>
      <vt:lpstr>Office 主题</vt:lpstr>
      <vt:lpstr>自定义设计方案</vt:lpstr>
      <vt:lpstr>云计算技术</vt:lpstr>
      <vt:lpstr>What we have learned</vt:lpstr>
      <vt:lpstr>Gossip</vt:lpstr>
      <vt:lpstr>PowerPoint 演示文稿</vt:lpstr>
      <vt:lpstr>Outline</vt:lpstr>
      <vt:lpstr>Outline</vt:lpstr>
      <vt:lpstr>Multicast problem</vt:lpstr>
      <vt:lpstr>Requirement of multicast in cloud systems</vt:lpstr>
      <vt:lpstr>Simple solution #1: Centralized</vt:lpstr>
      <vt:lpstr>Simple solution #2: Tree-based</vt:lpstr>
      <vt:lpstr>Simple solution #2: Tree-based [Problem]</vt:lpstr>
      <vt:lpstr>Outline</vt:lpstr>
      <vt:lpstr>Gossip protocol</vt:lpstr>
      <vt:lpstr>Gossip protocol</vt:lpstr>
      <vt:lpstr>Gossip protocol</vt:lpstr>
      <vt:lpstr>Gossip protocol</vt:lpstr>
      <vt:lpstr>Gossip protocol</vt:lpstr>
      <vt:lpstr>Gossip protocol</vt:lpstr>
      <vt:lpstr>Gossip protocol</vt:lpstr>
      <vt:lpstr>Gossip protocol</vt:lpstr>
      <vt:lpstr>Gossip protocol</vt:lpstr>
      <vt:lpstr>Outline</vt:lpstr>
      <vt:lpstr>Recall the requirement of multicast in cloud</vt:lpstr>
      <vt:lpstr>Some necessary definitions</vt:lpstr>
      <vt:lpstr>Analysis</vt:lpstr>
      <vt:lpstr>Analysis (contd.)</vt:lpstr>
      <vt:lpstr>Analysis: Fault-tolerance</vt:lpstr>
      <vt:lpstr>Analysis: Pull gossip</vt:lpstr>
      <vt:lpstr>Analysis: Topology-aware Gossip</vt:lpstr>
      <vt:lpstr>Outline</vt:lpstr>
      <vt:lpstr>So, …</vt:lpstr>
      <vt:lpstr>Some implementations</vt:lpstr>
      <vt:lpstr>NNTP Inter-server Protocol</vt:lpstr>
      <vt:lpstr>Summary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3661</cp:revision>
  <dcterms:created xsi:type="dcterms:W3CDTF">2013-05-16T08:36:15Z</dcterms:created>
  <dcterms:modified xsi:type="dcterms:W3CDTF">2018-04-20T07:11:48Z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