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1"/>
  </p:notesMasterIdLst>
  <p:handoutMasterIdLst>
    <p:handoutMasterId r:id="rId62"/>
  </p:handoutMasterIdLst>
  <p:sldIdLst>
    <p:sldId id="292" r:id="rId3"/>
    <p:sldId id="293" r:id="rId4"/>
    <p:sldId id="295" r:id="rId5"/>
    <p:sldId id="322" r:id="rId6"/>
    <p:sldId id="323" r:id="rId7"/>
    <p:sldId id="320" r:id="rId8"/>
    <p:sldId id="324" r:id="rId9"/>
    <p:sldId id="325" r:id="rId10"/>
    <p:sldId id="326" r:id="rId11"/>
    <p:sldId id="352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1" r:id="rId36"/>
    <p:sldId id="350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2" r:id="rId57"/>
    <p:sldId id="373" r:id="rId58"/>
    <p:sldId id="374" r:id="rId59"/>
    <p:sldId id="319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8" autoAdjust="0"/>
    <p:restoredTop sz="78333" autoAdjust="0"/>
  </p:normalViewPr>
  <p:slideViewPr>
    <p:cSldViewPr snapToGrid="0">
      <p:cViewPr varScale="1">
        <p:scale>
          <a:sx n="89" d="100"/>
          <a:sy n="89" d="100"/>
        </p:scale>
        <p:origin x="106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C71E-D8FC-4C81-BB2B-0C96CB6C633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37F1-B5DB-4596-9ADC-9A688DD6A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3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BB95E-BC63-41D4-A90A-625FC3DAD50A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0AC1-9E77-403C-BD4A-A844836F5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12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D0AC1-9E77-403C-BD4A-A844836F515D}" type="slidenum">
              <a:rPr kumimoji="0" lang="zh-CN" altLang="en-US" sz="5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Light"/>
                <a:ea typeface="宋体" panose="02010600030101010101" pitchFamily="2" charset="-122"/>
                <a:cs typeface="+mn-cs"/>
                <a:sym typeface="Helvetica Light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5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Light"/>
              <a:ea typeface="宋体" panose="02010600030101010101" pitchFamily="2" charset="-122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3267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82F-5945-4EF8-9289-88FE3B04ED15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6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6148-BA7A-4A54-B593-C6BA1CE925BD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4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C3FB-8D42-48D5-A3DB-63FF148E63FA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067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文本"/>
          <p:cNvSpPr txBox="1">
            <a:spLocks noGrp="1"/>
          </p:cNvSpPr>
          <p:nvPr>
            <p:ph type="title"/>
          </p:nvPr>
        </p:nvSpPr>
        <p:spPr>
          <a:xfrm>
            <a:off x="1524000" y="1"/>
            <a:ext cx="9144000" cy="125015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925">
                <a:solidFill>
                  <a:srgbClr val="EE6E1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6441" y="6509743"/>
            <a:ext cx="371896" cy="282769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774137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A464-048A-4B17-8F79-F5346374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0E5EC0-B085-4D9C-BAD6-12532170F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24A57-B9E1-4E5F-9C6D-7F00F67A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624C4-78B7-4726-83F0-1C8D85A4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E1493-03CB-42E5-B6B6-291D97E3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E8E97-F866-4400-B821-FF033FD7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5CB88-CA07-4B61-8522-43ED05D0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37F22-7436-4EC0-A49E-C1356D12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783-0B13-4666-AE5D-43F76DE4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0F5F2-FC68-4764-893B-C1005A74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84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76AE3-485C-4979-803D-BD733F1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CE197-9DC7-4B06-9705-B6EC0500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1E0F-302E-4C75-BC24-0FA90C0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EA5B3-1226-4F05-B695-D9881120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F4462-CE83-4233-B8B2-75686216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0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94DE9-0AB6-4B79-9B57-B8AD9272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157E7-E11A-4581-95EC-001E50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32873-A26F-4B9B-9FCC-C9205406A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2BF6F-7440-481B-8574-7248D962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9E396-DA57-48AD-AE4A-6A1B9960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472285-8222-4D52-8E86-F0DA9A36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40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44DE-6650-4103-A0E8-E0A668EE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93339-C8A1-4A91-B659-F0F1DFF9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53276-9308-42E9-BCD5-DBAFECB7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BC0375-FCF7-4E0A-8331-A6461B0B2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538405-3BF3-4661-A090-DF00799A4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83368-E1CB-450C-B76B-7EA6F5996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6C820-E8B2-4D5A-9834-49038A75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84DFF2-AF79-46F7-9E8B-29DB1DD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05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3DF4-B365-4428-8D7F-74AC0D45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A8DC5-41F7-4F13-B3F4-A2763B69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F84EB-9B4C-44D1-BA4F-D2E43A7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33800-94EA-4E9D-8313-C5CEFFE5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93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66FEC-5393-41AD-90A5-E4F8CBA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A7D277-399A-4669-AEA5-77D1D1DC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94129-AD30-4FB6-ABB6-7252D288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63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4D32-47A2-4336-B50B-0C88FA0544CB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>
            <a:lvl1pPr marL="450850" indent="-450850">
              <a:buClr>
                <a:srgbClr val="00007D"/>
              </a:buClr>
              <a:buSzPct val="90000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00113" indent="-450850">
              <a:lnSpc>
                <a:spcPct val="130000"/>
              </a:lnSpc>
              <a:buClr>
                <a:srgbClr val="9999CC"/>
              </a:buClr>
              <a:buSzPct val="80000"/>
              <a:buFont typeface="Wingdings" pitchFamily="2" charset="2"/>
              <a:buChar char=""/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350000" indent="-450000">
              <a:lnSpc>
                <a:spcPct val="130000"/>
              </a:lnSpc>
              <a:buSzPct val="80000"/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18420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DCEE9-AB4E-4DD3-8CE1-38A110C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217DC-48B7-4CE4-BBE9-430E80D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7E6225-EEA5-40B1-98D1-A6F98623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D9FA1-D5BD-4CE8-8AC5-0F80716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4CA80C-52C6-4038-BA4A-A8B281E0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FD9BA5-1F85-4F9E-88F1-4DCAF6CC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83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7615E-A9C4-4BA2-9531-A3BB380B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F89C8A-4A8F-4856-8687-FC850B943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B33D08-BFA9-4BF8-BA25-16D8C0CD3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6B47C-201F-492E-A57D-E4FCABF0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D0B70-D2F2-4688-B821-F025A866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524477-02F1-4A9E-8B1D-6DA9D330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6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3D87-15AB-4FE3-9DBA-F1236F45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48F65C-C373-4F2A-88A7-D2EBFD16B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B0901-86E1-4D68-AC1A-40A87BAB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DACA04-045E-4B6F-B2E1-C8B3B33A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CEB1-E4D5-4B4D-9DD0-E1351B13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13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AE3B07-67CE-4E09-8993-A00713C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60AF9F-8DC5-437F-8A8F-23563F0E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3013-1E90-450D-A89E-E2CD8E16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B356E-3B1C-4780-9E7B-2FAD7500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916C6-7820-4C2D-A22C-31879222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D80-CBA9-45DD-9900-2AD0432C46AF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4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0965-7F03-43CE-816C-1840F8D9DADD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0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0F24-2400-425F-8938-410B08429A14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61EF-3981-4482-B878-DEDFF3DE43B0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D228-77AA-4515-996C-E52786514C32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6A3-0DE6-44E7-85E8-ABFC0319E046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C258-1055-414D-A5C4-95B4A9B8D6BA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7693" y="1219664"/>
            <a:ext cx="10515600" cy="5028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4C029-86C0-4FE0-A41B-E448962FACE2}" type="datetime1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D295-9B15-4757-888B-4FDF115DEA1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827693" y="1009641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351693" y="1009641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5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3789E-9546-4A88-B27A-AE515E4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9D798-97CA-4B37-B62C-5F59A1FE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D900E-A223-45D9-AA9B-423B2F0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DD336-8F89-4049-A320-5ECC3466BAA4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03EBB-3894-4F8C-BC51-1CA016E1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0EC3-856C-47B4-8447-3AE149EA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9E3CE-9137-4191-BBE8-AF50CAA1C2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1989chenguo.github.io/Courses/CloudComputing2018Sp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1989chenguo.github.io/Courses/CloudComputing2018Spring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id="{12065FA8-D4B6-47AF-AF8C-8746166B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408" y="3687641"/>
            <a:ext cx="7939144" cy="126619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4200" b="1" dirty="0"/>
              <a:t>陈果 副教授</a:t>
            </a:r>
            <a:endParaRPr lang="en-US" altLang="zh-CN" sz="2194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720FD54-3ED7-4D8F-9904-FE6C19B05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468" dirty="0"/>
              <a:t>云计算技术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79B02C-58F8-480B-AF1B-E5154F49E6BA}"/>
              </a:ext>
            </a:extLst>
          </p:cNvPr>
          <p:cNvSpPr/>
          <p:nvPr/>
        </p:nvSpPr>
        <p:spPr>
          <a:xfrm>
            <a:off x="2582091" y="5249653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dirty="0">
                <a:solidFill>
                  <a:srgbClr val="000000"/>
                </a:solidFill>
                <a:latin typeface="Helvetica Light"/>
                <a:sym typeface="Helvetica Light"/>
                <a:hlinkClick r:id="rId3"/>
              </a:rPr>
              <a:t>https://1989chenguo.github.io/Courses/CloudComputing2018Spring.html</a:t>
            </a:r>
            <a:endParaRPr lang="en-US" altLang="zh-CN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defTabSz="457200">
              <a:defRPr/>
            </a:pPr>
            <a:endParaRPr lang="zh-CN" altLang="en-US" dirty="0">
              <a:solidFill>
                <a:srgbClr val="000000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430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0CDB-F59E-4319-9A57-84B97BCF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build a failure detector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9C274B-68E7-4E78-AC78-7149ABAA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E0024-2771-46C8-982C-4C3BD0A7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have a few options</a:t>
            </a:r>
          </a:p>
          <a:p>
            <a:pPr lvl="1"/>
            <a:r>
              <a:rPr lang="en-US" altLang="zh-CN" dirty="0"/>
              <a:t>Hire 1000 people, each to monitor one machine in the datacenter and report to you when it fails.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Write a failure detector program (distributed) that automatically detects failures and reports to your workstation.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5697D2-14DF-4163-AC30-159AEB7D9711}"/>
              </a:ext>
            </a:extLst>
          </p:cNvPr>
          <p:cNvGrpSpPr/>
          <p:nvPr/>
        </p:nvGrpSpPr>
        <p:grpSpPr>
          <a:xfrm>
            <a:off x="838200" y="3758405"/>
            <a:ext cx="11464065" cy="3112282"/>
            <a:chOff x="838200" y="3758405"/>
            <a:chExt cx="11464065" cy="31122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B4A941-3F38-45CF-AC92-35F8A637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758405"/>
              <a:ext cx="10515600" cy="293567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193CAE-56CA-4824-81D4-47518076F491}"/>
                </a:ext>
              </a:extLst>
            </p:cNvPr>
            <p:cNvSpPr txBox="1"/>
            <p:nvPr/>
          </p:nvSpPr>
          <p:spPr>
            <a:xfrm>
              <a:off x="9982200" y="6562910"/>
              <a:ext cx="2320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SIGCOMM’15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</a:rPr>
                <a:t>Pingmesh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054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C4042-816E-49F7-B25A-DB8ED099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Whitney-BlackSC" charset="0"/>
                <a:cs typeface="Whitney-BlackSC" charset="0"/>
              </a:rPr>
              <a:t>Target Settings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34D9E7-3DCF-44A7-AD0A-253A82E8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5221C-6E7A-4440-857F-0E875B1B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 “group”-based systems</a:t>
            </a:r>
          </a:p>
          <a:p>
            <a:pPr lvl="1"/>
            <a:r>
              <a:rPr lang="en-US" altLang="zh-CN" dirty="0"/>
              <a:t>Clouds/Datacenters </a:t>
            </a:r>
          </a:p>
          <a:p>
            <a:pPr lvl="1"/>
            <a:r>
              <a:rPr lang="en-US" altLang="zh-CN" dirty="0"/>
              <a:t>Replicated servers</a:t>
            </a:r>
          </a:p>
          <a:p>
            <a:pPr lvl="1"/>
            <a:r>
              <a:rPr lang="en-US" altLang="zh-CN" dirty="0"/>
              <a:t>Distributed databases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Fail-stop (crash) process failures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A6EC9-69B1-4AB7-81A8-E33D177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Whitney-BlackSC" charset="0"/>
                <a:cs typeface="Whitney-BlackSC" charset="0"/>
              </a:rPr>
              <a:t>Group Membership Service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1FCA27-9524-4C9B-ACD2-2263A6AB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EECBA07-F3A2-4080-9D21-C9AB4F7A52F7}"/>
              </a:ext>
            </a:extLst>
          </p:cNvPr>
          <p:cNvSpPr>
            <a:spLocks noChangeArrowheads="1"/>
          </p:cNvSpPr>
          <p:nvPr/>
        </p:nvSpPr>
        <p:spPr bwMode="auto">
          <a:xfrm rot="5397037">
            <a:off x="5848350" y="-1768475"/>
            <a:ext cx="342900" cy="8153400"/>
          </a:xfrm>
          <a:prstGeom prst="moon">
            <a:avLst>
              <a:gd name="adj" fmla="val 50000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93A84BF-709D-4EBB-AB73-AEF0F7FE6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994025"/>
            <a:ext cx="1290638" cy="625475"/>
          </a:xfrm>
          <a:prstGeom prst="flowChartMultidocument">
            <a:avLst/>
          </a:prstGeom>
          <a:gradFill rotWithShape="0">
            <a:gsLst>
              <a:gs pos="0">
                <a:srgbClr val="CC3300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0B2D1370-57F4-47A5-9E49-905E29560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738563"/>
            <a:ext cx="2378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i="1">
                <a:solidFill>
                  <a:srgbClr val="FFFFFF"/>
                </a:solidFill>
              </a:rPr>
              <a:t>Group </a:t>
            </a:r>
          </a:p>
          <a:p>
            <a:pPr algn="ctr" eaLnBrk="1" hangingPunct="1"/>
            <a:r>
              <a:rPr lang="en-GB" i="1">
                <a:solidFill>
                  <a:srgbClr val="FFFFFF"/>
                </a:solidFill>
              </a:rPr>
              <a:t>Membership List</a:t>
            </a:r>
            <a:endParaRPr lang="en-US" i="1">
              <a:solidFill>
                <a:srgbClr val="FFFFFF"/>
              </a:solidFill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145A6E1-B901-4411-AE80-71105A2F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593975"/>
            <a:ext cx="296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i="1">
                <a:solidFill>
                  <a:srgbClr val="FFFFFF"/>
                </a:solidFill>
              </a:rPr>
              <a:t> joins, leaves, failures</a:t>
            </a:r>
          </a:p>
          <a:p>
            <a:pPr algn="ctr" eaLnBrk="1" hangingPunct="1"/>
            <a:r>
              <a:rPr lang="en-US" i="1">
                <a:solidFill>
                  <a:srgbClr val="FFFFFF"/>
                </a:solidFill>
              </a:rPr>
              <a:t>of members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C1E636-1F89-41B8-BF8B-CDBF9E0A8144}"/>
              </a:ext>
            </a:extLst>
          </p:cNvPr>
          <p:cNvGrpSpPr/>
          <p:nvPr/>
        </p:nvGrpSpPr>
        <p:grpSpPr>
          <a:xfrm>
            <a:off x="4686300" y="3108325"/>
            <a:ext cx="5105400" cy="879475"/>
            <a:chOff x="4686300" y="3108325"/>
            <a:chExt cx="5105400" cy="8794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69D00BA-8047-4ABC-A280-E126AA17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3108325"/>
              <a:ext cx="2362200" cy="796925"/>
            </a:xfrm>
            <a:prstGeom prst="cube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69F259FF-2061-4B51-A4F5-6DE5B506D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663" y="3279775"/>
              <a:ext cx="1579562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 eaLnBrk="1" hangingPunct="1"/>
              <a:r>
                <a:rPr lang="en-US" sz="2000" b="1">
                  <a:solidFill>
                    <a:schemeClr val="bg2"/>
                  </a:solidFill>
                </a:rPr>
                <a:t>Membership</a:t>
              </a:r>
            </a:p>
            <a:p>
              <a:pPr algn="ctr" eaLnBrk="1" hangingPunct="1"/>
              <a:r>
                <a:rPr lang="en-US" sz="2000" b="1">
                  <a:solidFill>
                    <a:schemeClr val="bg2"/>
                  </a:solidFill>
                </a:rPr>
                <a:t>Protocol</a:t>
              </a:r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E84F8727-B851-486C-91E8-70608BA1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300" y="3222625"/>
              <a:ext cx="2590800" cy="193675"/>
            </a:xfrm>
            <a:prstGeom prst="leftArrow">
              <a:avLst>
                <a:gd name="adj1" fmla="val 50000"/>
                <a:gd name="adj2" fmla="val 250820"/>
              </a:avLst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5" name="AutoShape 12">
              <a:extLst>
                <a:ext uri="{FF2B5EF4-FFF2-40B4-BE49-F238E27FC236}">
                  <a16:creationId xmlns:a16="http://schemas.microsoft.com/office/drawing/2014/main" id="{0D8BE05B-ACAE-4DD3-ABAA-71B774881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3451225"/>
              <a:ext cx="2514600" cy="171450"/>
            </a:xfrm>
            <a:prstGeom prst="rightArrow">
              <a:avLst>
                <a:gd name="adj1" fmla="val 50000"/>
                <a:gd name="adj2" fmla="val 275000"/>
              </a:avLst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6" name="AutoShape 13">
            <a:extLst>
              <a:ext uri="{FF2B5EF4-FFF2-40B4-BE49-F238E27FC236}">
                <a16:creationId xmlns:a16="http://schemas.microsoft.com/office/drawing/2014/main" id="{4DC979CD-5AAA-4BD1-9E06-271D2AF41F62}"/>
              </a:ext>
            </a:extLst>
          </p:cNvPr>
          <p:cNvSpPr>
            <a:spLocks noChangeArrowheads="1"/>
          </p:cNvSpPr>
          <p:nvPr/>
        </p:nvSpPr>
        <p:spPr bwMode="auto">
          <a:xfrm rot="5397037">
            <a:off x="5848350" y="403225"/>
            <a:ext cx="342900" cy="8153400"/>
          </a:xfrm>
          <a:prstGeom prst="moon">
            <a:avLst>
              <a:gd name="adj" fmla="val 50000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A5B9E5F-3635-46F1-B457-DEF783956026}"/>
              </a:ext>
            </a:extLst>
          </p:cNvPr>
          <p:cNvGrpSpPr/>
          <p:nvPr/>
        </p:nvGrpSpPr>
        <p:grpSpPr>
          <a:xfrm>
            <a:off x="5807075" y="3965575"/>
            <a:ext cx="2765425" cy="1516063"/>
            <a:chOff x="5807075" y="3965575"/>
            <a:chExt cx="2765425" cy="151606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D5F50B2-D5D7-493C-8896-FAFCD0945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7075" y="4651375"/>
              <a:ext cx="23082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Unreliable </a:t>
              </a:r>
            </a:p>
            <a:p>
              <a:pPr algn="r">
                <a:defRPr/>
              </a:pPr>
              <a:r>
                <a:rPr lang="en-US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Communication</a:t>
              </a: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9B42B350-1B6F-4C45-ADD8-810439804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7700" y="3965575"/>
              <a:ext cx="304800" cy="1371600"/>
            </a:xfrm>
            <a:prstGeom prst="upDownArrow">
              <a:avLst>
                <a:gd name="adj1" fmla="val 50000"/>
                <a:gd name="adj2" fmla="val 120000"/>
              </a:avLst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F133F1-C398-4E03-B1AD-7615A8ABCA0E}"/>
              </a:ext>
            </a:extLst>
          </p:cNvPr>
          <p:cNvGrpSpPr/>
          <p:nvPr/>
        </p:nvGrpSpPr>
        <p:grpSpPr>
          <a:xfrm>
            <a:off x="3162300" y="1336675"/>
            <a:ext cx="3276600" cy="1600200"/>
            <a:chOff x="3162300" y="1336675"/>
            <a:chExt cx="3276600" cy="1600200"/>
          </a:xfrm>
        </p:grpSpPr>
        <p:sp>
          <p:nvSpPr>
            <p:cNvPr id="8" name="Text Box 5" descr="White marble">
              <a:extLst>
                <a:ext uri="{FF2B5EF4-FFF2-40B4-BE49-F238E27FC236}">
                  <a16:creationId xmlns:a16="http://schemas.microsoft.com/office/drawing/2014/main" id="{C3CD190B-0EB7-439D-85B9-703F21994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300" y="1336675"/>
              <a:ext cx="3276600" cy="12001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Application Queries</a:t>
              </a:r>
            </a:p>
            <a:p>
              <a:pPr>
                <a:defRPr/>
              </a:pPr>
              <a:r>
                <a:rPr 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     e.g., gossip, overlays, 	DHT</a:t>
              </a:r>
              <a:r>
                <a:rPr lang="ja-JP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’</a:t>
              </a:r>
              <a:r>
                <a:rPr lang="en-US" altLang="ja-JP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s, etc.</a:t>
              </a:r>
              <a:endPara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BF1C980E-30D1-442F-9B41-49243F76E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100" y="1965325"/>
              <a:ext cx="0" cy="9715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oval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9" name="Text Box 17">
            <a:extLst>
              <a:ext uri="{FF2B5EF4-FFF2-40B4-BE49-F238E27FC236}">
                <a16:creationId xmlns:a16="http://schemas.microsoft.com/office/drawing/2014/main" id="{FBA88CD4-A502-4BDC-AFF2-2B15B4A9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1336675"/>
            <a:ext cx="3249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/>
              <a:t>Application Process</a:t>
            </a:r>
            <a:r>
              <a:rPr lang="en-US" i="1" dirty="0"/>
              <a:t>  </a:t>
            </a:r>
            <a:r>
              <a:rPr lang="en-US" sz="3200" b="1" i="1" dirty="0"/>
              <a:t>pi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00B7E328-5C75-4B54-88B2-ADE692F46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679825"/>
            <a:ext cx="2300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Membership List</a:t>
            </a:r>
          </a:p>
        </p:txBody>
      </p:sp>
    </p:spTree>
    <p:extLst>
      <p:ext uri="{BB962C8B-B14F-4D97-AF65-F5344CB8AC3E}">
        <p14:creationId xmlns:p14="http://schemas.microsoft.com/office/powerpoint/2010/main" val="64883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0E52-8351-4985-B68A-1A3AB024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Whitney-BlackSC" charset="0"/>
                <a:cs typeface="Whitney-BlackSC" charset="0"/>
              </a:rPr>
              <a:t>Two sub-protocols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625AF2-9ABC-43B5-B086-ED1BECAD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62A32344-7A79-453A-A723-23D3A82B1FCA}"/>
              </a:ext>
            </a:extLst>
          </p:cNvPr>
          <p:cNvGrpSpPr>
            <a:grpSpLocks/>
          </p:cNvGrpSpPr>
          <p:nvPr/>
        </p:nvGrpSpPr>
        <p:grpSpPr bwMode="auto">
          <a:xfrm>
            <a:off x="9264163" y="2747210"/>
            <a:ext cx="2362200" cy="576263"/>
            <a:chOff x="4176" y="1920"/>
            <a:chExt cx="1488" cy="484"/>
          </a:xfrm>
        </p:grpSpPr>
        <p:sp>
          <p:nvSpPr>
            <p:cNvPr id="23" name="AutoShape 5">
              <a:extLst>
                <a:ext uri="{FF2B5EF4-FFF2-40B4-BE49-F238E27FC236}">
                  <a16:creationId xmlns:a16="http://schemas.microsoft.com/office/drawing/2014/main" id="{8DCCC304-461C-4686-B3F8-0BB25D01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20"/>
              <a:ext cx="1488" cy="432"/>
            </a:xfrm>
            <a:prstGeom prst="cube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974F0D4A-4726-4E7B-9FEC-9219E4220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2016"/>
              <a:ext cx="129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chemeClr val="bg2"/>
                  </a:solidFill>
                </a:rPr>
                <a:t>Dissemination</a:t>
              </a:r>
            </a:p>
          </p:txBody>
        </p:sp>
      </p:grpSp>
      <p:grpSp>
        <p:nvGrpSpPr>
          <p:cNvPr id="20" name="Group 7">
            <a:extLst>
              <a:ext uri="{FF2B5EF4-FFF2-40B4-BE49-F238E27FC236}">
                <a16:creationId xmlns:a16="http://schemas.microsoft.com/office/drawing/2014/main" id="{B7CECB5C-D9D2-4ACA-8105-EFA359CDE23E}"/>
              </a:ext>
            </a:extLst>
          </p:cNvPr>
          <p:cNvGrpSpPr>
            <a:grpSpLocks/>
          </p:cNvGrpSpPr>
          <p:nvPr/>
        </p:nvGrpSpPr>
        <p:grpSpPr bwMode="auto">
          <a:xfrm>
            <a:off x="8533912" y="3355039"/>
            <a:ext cx="2444750" cy="576263"/>
            <a:chOff x="3740" y="2304"/>
            <a:chExt cx="1540" cy="484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141461ED-B62F-47A2-86E4-5BE3885F9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488" cy="432"/>
            </a:xfrm>
            <a:prstGeom prst="cube">
              <a:avLst>
                <a:gd name="adj" fmla="val 25000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AA9364CB-331D-4641-95EC-FF43C6EFF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0" y="2400"/>
              <a:ext cx="147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 eaLnBrk="1" hangingPunct="1"/>
              <a:r>
                <a:rPr lang="en-US" b="1" dirty="0">
                  <a:solidFill>
                    <a:schemeClr val="bg2"/>
                  </a:solidFill>
                </a:rPr>
                <a:t>Failure Detector</a:t>
              </a:r>
            </a:p>
          </p:txBody>
        </p:sp>
      </p:grpSp>
      <p:sp>
        <p:nvSpPr>
          <p:cNvPr id="6" name="AutoShape 18">
            <a:extLst>
              <a:ext uri="{FF2B5EF4-FFF2-40B4-BE49-F238E27FC236}">
                <a16:creationId xmlns:a16="http://schemas.microsoft.com/office/drawing/2014/main" id="{E787D2B5-A6A5-48EC-8CFD-CE4D44674F10}"/>
              </a:ext>
            </a:extLst>
          </p:cNvPr>
          <p:cNvSpPr>
            <a:spLocks noChangeArrowheads="1"/>
          </p:cNvSpPr>
          <p:nvPr/>
        </p:nvSpPr>
        <p:spPr bwMode="auto">
          <a:xfrm rot="5397037">
            <a:off x="7797312" y="-1864661"/>
            <a:ext cx="342900" cy="8153400"/>
          </a:xfrm>
          <a:prstGeom prst="moon">
            <a:avLst>
              <a:gd name="adj" fmla="val 50000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7" name="AutoShape 19">
            <a:extLst>
              <a:ext uri="{FF2B5EF4-FFF2-40B4-BE49-F238E27FC236}">
                <a16:creationId xmlns:a16="http://schemas.microsoft.com/office/drawing/2014/main" id="{337F7DE5-F097-40B2-BD0E-9E462E1227D9}"/>
              </a:ext>
            </a:extLst>
          </p:cNvPr>
          <p:cNvSpPr>
            <a:spLocks noChangeArrowheads="1"/>
          </p:cNvSpPr>
          <p:nvPr/>
        </p:nvSpPr>
        <p:spPr bwMode="auto">
          <a:xfrm rot="5397037">
            <a:off x="7797312" y="307039"/>
            <a:ext cx="342900" cy="8153400"/>
          </a:xfrm>
          <a:prstGeom prst="moon">
            <a:avLst>
              <a:gd name="adj" fmla="val 50000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5D5E3784-BC12-47E5-8680-E7A72941E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248" y="1980731"/>
            <a:ext cx="37998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i="1" dirty="0"/>
              <a:t>Group Membership List</a:t>
            </a:r>
            <a:endParaRPr lang="en-US" i="1" dirty="0"/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23360ED7-E27C-4188-B01C-2662659F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154" y="4667256"/>
            <a:ext cx="3936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Unreliable Communication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0883A159-8FAB-444E-8E28-BF4BB5F9E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99" y="2306247"/>
            <a:ext cx="358726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b="1" i="1" dirty="0"/>
              <a:t>Complete list all the time </a:t>
            </a:r>
            <a:r>
              <a:rPr lang="en-US" b="1" dirty="0"/>
              <a:t>(Strongly consistent)</a:t>
            </a:r>
          </a:p>
          <a:p>
            <a:pPr lvl="1" eaLnBrk="1" hangingPunct="1">
              <a:buFontTx/>
              <a:buChar char="•"/>
            </a:pPr>
            <a:r>
              <a:rPr lang="en-US" dirty="0"/>
              <a:t>Virtual synchrony</a:t>
            </a:r>
            <a:endParaRPr lang="en-US" b="1" i="1" dirty="0"/>
          </a:p>
          <a:p>
            <a:pPr eaLnBrk="1" hangingPunct="1">
              <a:buFontTx/>
              <a:buChar char="•"/>
            </a:pPr>
            <a:r>
              <a:rPr lang="en-US" b="1" i="1" dirty="0">
                <a:solidFill>
                  <a:srgbClr val="FF6600"/>
                </a:solidFill>
              </a:rPr>
              <a:t>Almost-Complete </a:t>
            </a:r>
            <a:r>
              <a:rPr lang="en-US" b="1" dirty="0">
                <a:solidFill>
                  <a:srgbClr val="FF6600"/>
                </a:solidFill>
              </a:rPr>
              <a:t>list (Weakly consistent)</a:t>
            </a:r>
          </a:p>
          <a:p>
            <a:pPr lvl="1" eaLnBrk="1" hangingPunct="1">
              <a:buFontTx/>
              <a:buChar char="•"/>
            </a:pPr>
            <a:r>
              <a:rPr lang="en-US" dirty="0">
                <a:solidFill>
                  <a:srgbClr val="FF6600"/>
                </a:solidFill>
              </a:rPr>
              <a:t>Gossip-style, SWIM, …</a:t>
            </a:r>
          </a:p>
          <a:p>
            <a:pPr eaLnBrk="1" hangingPunct="1">
              <a:buFontTx/>
              <a:buChar char="•"/>
            </a:pPr>
            <a:r>
              <a:rPr lang="en-US" b="1" dirty="0"/>
              <a:t>Or </a:t>
            </a:r>
            <a:r>
              <a:rPr lang="en-US" b="1" i="1" dirty="0"/>
              <a:t>Partial-random</a:t>
            </a:r>
            <a:r>
              <a:rPr lang="en-US" b="1" dirty="0"/>
              <a:t> list (other systems)</a:t>
            </a:r>
          </a:p>
          <a:p>
            <a:pPr lvl="1" eaLnBrk="1" hangingPunct="1">
              <a:buFontTx/>
              <a:buChar char="•"/>
            </a:pPr>
            <a:r>
              <a:rPr lang="en-US" dirty="0"/>
              <a:t>SCAMP, T-MAN, </a:t>
            </a:r>
            <a:r>
              <a:rPr lang="en-US" dirty="0" err="1"/>
              <a:t>Cyclon</a:t>
            </a:r>
            <a:r>
              <a:rPr lang="en-US" dirty="0"/>
              <a:t>,…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523CFE28-FAC4-46AA-845F-47D8CC0696C6}"/>
              </a:ext>
            </a:extLst>
          </p:cNvPr>
          <p:cNvSpPr>
            <a:spLocks/>
          </p:cNvSpPr>
          <p:nvPr/>
        </p:nvSpPr>
        <p:spPr bwMode="auto">
          <a:xfrm>
            <a:off x="7625862" y="2421589"/>
            <a:ext cx="152400" cy="685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645662FD-BFFD-4FD1-98CE-48E346790A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4255" y="3012138"/>
            <a:ext cx="4257807" cy="7089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13" name="Group 1">
            <a:extLst>
              <a:ext uri="{FF2B5EF4-FFF2-40B4-BE49-F238E27FC236}">
                <a16:creationId xmlns:a16="http://schemas.microsoft.com/office/drawing/2014/main" id="{D3BE41A9-F990-4155-8850-E3EFE503B8E6}"/>
              </a:ext>
            </a:extLst>
          </p:cNvPr>
          <p:cNvGrpSpPr>
            <a:grpSpLocks/>
          </p:cNvGrpSpPr>
          <p:nvPr/>
        </p:nvGrpSpPr>
        <p:grpSpPr bwMode="auto">
          <a:xfrm>
            <a:off x="4044462" y="2497789"/>
            <a:ext cx="3455988" cy="465138"/>
            <a:chOff x="609600" y="2114550"/>
            <a:chExt cx="3455988" cy="465138"/>
          </a:xfrm>
        </p:grpSpPr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EF7255C8-F5D0-4433-94DF-165B8ED2B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114550"/>
              <a:ext cx="3455988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GB" i="1"/>
                <a:t>                 pj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70D89F99-F7BD-4053-BA3A-DAF8D2EF2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800" y="2114550"/>
              <a:ext cx="0" cy="465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C9D421CB-DC0E-40BD-BAAE-F38F278F0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000" y="2114550"/>
              <a:ext cx="0" cy="465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D5B835F3-E599-4187-A428-1DC67D87E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2114550"/>
              <a:ext cx="0" cy="465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29E60734-D1D6-4399-BF76-B754190B46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2114550"/>
              <a:ext cx="0" cy="465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Text Box 10">
            <a:extLst>
              <a:ext uri="{FF2B5EF4-FFF2-40B4-BE49-F238E27FC236}">
                <a16:creationId xmlns:a16="http://schemas.microsoft.com/office/drawing/2014/main" id="{D8548316-FBEC-49D1-AA3E-3F4A8BDC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062" y="1223711"/>
            <a:ext cx="3249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Application Process</a:t>
            </a:r>
            <a:r>
              <a:rPr lang="en-US" i="1"/>
              <a:t>  </a:t>
            </a:r>
            <a:r>
              <a:rPr lang="en-US" sz="3200" b="1" i="1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266915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C915-532F-44AE-A155-BE779FA7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Group: Scalability A Goal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E77E7C-3C59-47EF-863F-52BD0242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246FF71-61B6-47A0-BEC6-D244AD4B8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119" y="1404143"/>
            <a:ext cx="2268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i="1"/>
              <a:t>this is us (</a:t>
            </a:r>
            <a:r>
              <a:rPr lang="en-US" sz="3200" b="1" i="1"/>
              <a:t>pi</a:t>
            </a:r>
            <a:r>
              <a:rPr lang="en-US" sz="2800" b="1" i="1"/>
              <a:t>)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EBDB6E7-70C5-457A-B043-DB2D6A4C1C5A}"/>
              </a:ext>
            </a:extLst>
          </p:cNvPr>
          <p:cNvGrpSpPr>
            <a:grpSpLocks/>
          </p:cNvGrpSpPr>
          <p:nvPr/>
        </p:nvGrpSpPr>
        <p:grpSpPr bwMode="auto">
          <a:xfrm>
            <a:off x="2012156" y="2299493"/>
            <a:ext cx="839788" cy="914400"/>
            <a:chOff x="288" y="1440"/>
            <a:chExt cx="529" cy="768"/>
          </a:xfrm>
        </p:grpSpPr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EEA8A8F7-3FF3-4C87-B9C1-0A91DE3FE3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9" name="AutoShape 6">
              <a:extLst>
                <a:ext uri="{FF2B5EF4-FFF2-40B4-BE49-F238E27FC236}">
                  <a16:creationId xmlns:a16="http://schemas.microsoft.com/office/drawing/2014/main" id="{82DD83BD-D1B3-4B02-8E42-E07B66A86C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0" name="Rectangle 7">
              <a:extLst>
                <a:ext uri="{FF2B5EF4-FFF2-40B4-BE49-F238E27FC236}">
                  <a16:creationId xmlns:a16="http://schemas.microsoft.com/office/drawing/2014/main" id="{B25F7626-87FB-456A-94CE-3D7E3CEA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DD0E6447-2068-4797-93B0-02DEECF9276D}"/>
              </a:ext>
            </a:extLst>
          </p:cNvPr>
          <p:cNvGrpSpPr>
            <a:grpSpLocks/>
          </p:cNvGrpSpPr>
          <p:nvPr/>
        </p:nvGrpSpPr>
        <p:grpSpPr bwMode="auto">
          <a:xfrm>
            <a:off x="4679156" y="2470943"/>
            <a:ext cx="839788" cy="914400"/>
            <a:chOff x="288" y="1440"/>
            <a:chExt cx="529" cy="768"/>
          </a:xfrm>
        </p:grpSpPr>
        <p:sp>
          <p:nvSpPr>
            <p:cNvPr id="35" name="AutoShape 9">
              <a:extLst>
                <a:ext uri="{FF2B5EF4-FFF2-40B4-BE49-F238E27FC236}">
                  <a16:creationId xmlns:a16="http://schemas.microsoft.com/office/drawing/2014/main" id="{A3485662-2262-4669-9C36-72DC9D4B86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6" name="AutoShape 10">
              <a:extLst>
                <a:ext uri="{FF2B5EF4-FFF2-40B4-BE49-F238E27FC236}">
                  <a16:creationId xmlns:a16="http://schemas.microsoft.com/office/drawing/2014/main" id="{F7C75CEC-10D1-4EE5-AB69-7708632CCB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C1460F09-A86D-462A-8B40-2513FAE2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DC71CC2C-0657-454F-AD1A-2620E90FB8D4}"/>
              </a:ext>
            </a:extLst>
          </p:cNvPr>
          <p:cNvGrpSpPr>
            <a:grpSpLocks/>
          </p:cNvGrpSpPr>
          <p:nvPr/>
        </p:nvGrpSpPr>
        <p:grpSpPr bwMode="auto">
          <a:xfrm>
            <a:off x="3307556" y="1956593"/>
            <a:ext cx="839788" cy="914400"/>
            <a:chOff x="288" y="1440"/>
            <a:chExt cx="529" cy="768"/>
          </a:xfrm>
        </p:grpSpPr>
        <p:sp>
          <p:nvSpPr>
            <p:cNvPr id="32" name="AutoShape 13">
              <a:extLst>
                <a:ext uri="{FF2B5EF4-FFF2-40B4-BE49-F238E27FC236}">
                  <a16:creationId xmlns:a16="http://schemas.microsoft.com/office/drawing/2014/main" id="{292D6D99-1D82-4ABB-AA13-DF081C3A99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3" name="AutoShape 14">
              <a:extLst>
                <a:ext uri="{FF2B5EF4-FFF2-40B4-BE49-F238E27FC236}">
                  <a16:creationId xmlns:a16="http://schemas.microsoft.com/office/drawing/2014/main" id="{C8CE5868-9909-4BEA-A537-32AD16BE5C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F4F445A8-7804-40FB-8462-8AA557C8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16">
            <a:extLst>
              <a:ext uri="{FF2B5EF4-FFF2-40B4-BE49-F238E27FC236}">
                <a16:creationId xmlns:a16="http://schemas.microsoft.com/office/drawing/2014/main" id="{215A5A1D-9B86-481E-AD15-AF1CE1069BD3}"/>
              </a:ext>
            </a:extLst>
          </p:cNvPr>
          <p:cNvGrpSpPr>
            <a:grpSpLocks/>
          </p:cNvGrpSpPr>
          <p:nvPr/>
        </p:nvGrpSpPr>
        <p:grpSpPr bwMode="auto">
          <a:xfrm>
            <a:off x="6050756" y="2699543"/>
            <a:ext cx="839788" cy="914400"/>
            <a:chOff x="288" y="1440"/>
            <a:chExt cx="529" cy="768"/>
          </a:xfrm>
        </p:grpSpPr>
        <p:sp>
          <p:nvSpPr>
            <p:cNvPr id="29" name="AutoShape 17">
              <a:extLst>
                <a:ext uri="{FF2B5EF4-FFF2-40B4-BE49-F238E27FC236}">
                  <a16:creationId xmlns:a16="http://schemas.microsoft.com/office/drawing/2014/main" id="{D90D4DA7-D7B4-447C-BD61-5445FFCA0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0" name="AutoShape 18">
              <a:extLst>
                <a:ext uri="{FF2B5EF4-FFF2-40B4-BE49-F238E27FC236}">
                  <a16:creationId xmlns:a16="http://schemas.microsoft.com/office/drawing/2014/main" id="{F99DCE86-8111-4FE7-9F73-A9EEABFFFF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B1B8B99F-928F-42B5-B3A6-BBA4B9998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Line 20">
            <a:extLst>
              <a:ext uri="{FF2B5EF4-FFF2-40B4-BE49-F238E27FC236}">
                <a16:creationId xmlns:a16="http://schemas.microsoft.com/office/drawing/2014/main" id="{D29A327B-2D56-4F1A-9C5C-B665C68DA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4556" y="2013743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11" name="Group 21">
            <a:extLst>
              <a:ext uri="{FF2B5EF4-FFF2-40B4-BE49-F238E27FC236}">
                <a16:creationId xmlns:a16="http://schemas.microsoft.com/office/drawing/2014/main" id="{F9E11325-4679-4BE4-968D-204F87A4682B}"/>
              </a:ext>
            </a:extLst>
          </p:cNvPr>
          <p:cNvGrpSpPr>
            <a:grpSpLocks/>
          </p:cNvGrpSpPr>
          <p:nvPr/>
        </p:nvGrpSpPr>
        <p:grpSpPr bwMode="auto">
          <a:xfrm>
            <a:off x="4221956" y="4450556"/>
            <a:ext cx="4724401" cy="1003300"/>
            <a:chOff x="1152" y="3072"/>
            <a:chExt cx="2976" cy="842"/>
          </a:xfrm>
        </p:grpSpPr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6776AC57-122F-49F4-8114-90A9CABEF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3216"/>
              <a:ext cx="2369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Unreliable Communication</a:t>
              </a:r>
            </a:p>
            <a:p>
              <a:pPr algn="ctr">
                <a:defRPr/>
              </a:pPr>
              <a:r>
                <a:rPr lang="en-US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Network</a:t>
              </a:r>
            </a:p>
          </p:txBody>
        </p:sp>
        <p:sp>
          <p:nvSpPr>
            <p:cNvPr id="28" name="Cloud">
              <a:extLst>
                <a:ext uri="{FF2B5EF4-FFF2-40B4-BE49-F238E27FC236}">
                  <a16:creationId xmlns:a16="http://schemas.microsoft.com/office/drawing/2014/main" id="{4EB62991-5290-4500-8E9D-6DCDB4992F0C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152" y="3072"/>
              <a:ext cx="2976" cy="7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74 h 21600"/>
                <a:gd name="T14" fmla="*/ 17085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58D665E7-5870-4F35-8A14-09E4BB050CCD}"/>
              </a:ext>
            </a:extLst>
          </p:cNvPr>
          <p:cNvGrpSpPr>
            <a:grpSpLocks/>
          </p:cNvGrpSpPr>
          <p:nvPr/>
        </p:nvGrpSpPr>
        <p:grpSpPr bwMode="auto">
          <a:xfrm>
            <a:off x="7269956" y="1499393"/>
            <a:ext cx="839788" cy="914400"/>
            <a:chOff x="288" y="1440"/>
            <a:chExt cx="529" cy="768"/>
          </a:xfrm>
        </p:grpSpPr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5A7DC00F-D1EF-4023-97FC-5FC3DABCD5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47354249-5A98-4BA7-AE3E-6F931F5129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ADE9BBA9-ED03-4E36-988D-3406FFCE8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C2160F9A-0616-4280-A76C-08402EC29B1B}"/>
              </a:ext>
            </a:extLst>
          </p:cNvPr>
          <p:cNvGrpSpPr>
            <a:grpSpLocks/>
          </p:cNvGrpSpPr>
          <p:nvPr/>
        </p:nvGrpSpPr>
        <p:grpSpPr bwMode="auto">
          <a:xfrm>
            <a:off x="8412956" y="2299493"/>
            <a:ext cx="839788" cy="914400"/>
            <a:chOff x="288" y="1440"/>
            <a:chExt cx="529" cy="768"/>
          </a:xfrm>
        </p:grpSpPr>
        <p:sp>
          <p:nvSpPr>
            <p:cNvPr id="21" name="AutoShape 29">
              <a:extLst>
                <a:ext uri="{FF2B5EF4-FFF2-40B4-BE49-F238E27FC236}">
                  <a16:creationId xmlns:a16="http://schemas.microsoft.com/office/drawing/2014/main" id="{1BE790C7-F539-489B-B136-15A54A7F55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AutoShape 30">
              <a:extLst>
                <a:ext uri="{FF2B5EF4-FFF2-40B4-BE49-F238E27FC236}">
                  <a16:creationId xmlns:a16="http://schemas.microsoft.com/office/drawing/2014/main" id="{8A6864F1-E52F-43F7-ABA3-A55E745F75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31">
              <a:extLst>
                <a:ext uri="{FF2B5EF4-FFF2-40B4-BE49-F238E27FC236}">
                  <a16:creationId xmlns:a16="http://schemas.microsoft.com/office/drawing/2014/main" id="{61D4B933-E746-4027-8369-8BA01797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4" name="Text Box 32">
            <a:extLst>
              <a:ext uri="{FF2B5EF4-FFF2-40B4-BE49-F238E27FC236}">
                <a16:creationId xmlns:a16="http://schemas.microsoft.com/office/drawing/2014/main" id="{091A2E24-85C2-493F-B612-81039B76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781" y="3812381"/>
            <a:ext cx="2527300" cy="461962"/>
          </a:xfrm>
          <a:prstGeom prst="rect">
            <a:avLst/>
          </a:prstGeom>
          <a:noFill/>
          <a:ln w="22225">
            <a:solidFill>
              <a:schemeClr val="tx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Arial Narrow" charset="0"/>
              </a:rPr>
              <a:t>1000</a:t>
            </a:r>
            <a:r>
              <a:rPr lang="ja-JP" altLang="en-US">
                <a:solidFill>
                  <a:schemeClr val="tx2"/>
                </a:solidFill>
                <a:latin typeface="Arial Narrow" charset="0"/>
              </a:rPr>
              <a:t>’</a:t>
            </a:r>
            <a:r>
              <a:rPr lang="en-US" altLang="ja-JP">
                <a:solidFill>
                  <a:schemeClr val="tx2"/>
                </a:solidFill>
                <a:latin typeface="Arial Narrow" charset="0"/>
              </a:rPr>
              <a:t>s of processes</a:t>
            </a:r>
            <a:endParaRPr lang="en-US">
              <a:solidFill>
                <a:schemeClr val="tx2"/>
              </a:solidFill>
              <a:latin typeface="Arial Narrow" charset="0"/>
            </a:endParaRPr>
          </a:p>
        </p:txBody>
      </p:sp>
      <p:grpSp>
        <p:nvGrpSpPr>
          <p:cNvPr id="15" name="Group 33">
            <a:extLst>
              <a:ext uri="{FF2B5EF4-FFF2-40B4-BE49-F238E27FC236}">
                <a16:creationId xmlns:a16="http://schemas.microsoft.com/office/drawing/2014/main" id="{C1DBBE6F-3FC2-45E3-A3D0-65F0F6F84F6E}"/>
              </a:ext>
            </a:extLst>
          </p:cNvPr>
          <p:cNvGrpSpPr>
            <a:grpSpLocks/>
          </p:cNvGrpSpPr>
          <p:nvPr/>
        </p:nvGrpSpPr>
        <p:grpSpPr bwMode="auto">
          <a:xfrm>
            <a:off x="9403556" y="3213893"/>
            <a:ext cx="839788" cy="914400"/>
            <a:chOff x="288" y="1440"/>
            <a:chExt cx="529" cy="768"/>
          </a:xfrm>
        </p:grpSpPr>
        <p:sp>
          <p:nvSpPr>
            <p:cNvPr id="18" name="AutoShape 34">
              <a:extLst>
                <a:ext uri="{FF2B5EF4-FFF2-40B4-BE49-F238E27FC236}">
                  <a16:creationId xmlns:a16="http://schemas.microsoft.com/office/drawing/2014/main" id="{20E58C9F-77D7-4FBB-911E-759242584E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AutoShape 35">
              <a:extLst>
                <a:ext uri="{FF2B5EF4-FFF2-40B4-BE49-F238E27FC236}">
                  <a16:creationId xmlns:a16="http://schemas.microsoft.com/office/drawing/2014/main" id="{AED2A143-B7E3-4DB2-A11A-10D5A3CC6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2E0BE91C-B5BD-41B0-B47B-80DE31DC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6" name="Text Box 37">
            <a:extLst>
              <a:ext uri="{FF2B5EF4-FFF2-40B4-BE49-F238E27FC236}">
                <a16:creationId xmlns:a16="http://schemas.microsoft.com/office/drawing/2014/main" id="{1A6BC176-7812-4FC7-98FC-5D3559D9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716" y="1290239"/>
            <a:ext cx="3501280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dirty="0"/>
              <a:t>Process Group “Members”</a:t>
            </a:r>
          </a:p>
        </p:txBody>
      </p:sp>
    </p:spTree>
    <p:extLst>
      <p:ext uri="{BB962C8B-B14F-4D97-AF65-F5344CB8AC3E}">
        <p14:creationId xmlns:p14="http://schemas.microsoft.com/office/powerpoint/2010/main" val="25568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71562-58A3-4ED5-9337-B71DE7B7F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Whitney-BlackSC" charset="0"/>
                <a:cs typeface="Whitney-BlackSC" charset="0"/>
              </a:rPr>
              <a:t>Group Membership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16C086-1380-4EA1-A7E9-D40403CE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F0A583C-65FE-48B8-B583-D776545D8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630" y="2002297"/>
            <a:ext cx="744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i="1" dirty="0"/>
              <a:t> </a:t>
            </a:r>
            <a:r>
              <a:rPr lang="en-US" sz="3200" b="1" i="1" dirty="0" err="1"/>
              <a:t>pj</a:t>
            </a:r>
            <a:endParaRPr lang="en-US" sz="3200" b="1" i="1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99DC303-3B79-4AD5-AC38-B617C4A69D3F}"/>
              </a:ext>
            </a:extLst>
          </p:cNvPr>
          <p:cNvGrpSpPr>
            <a:grpSpLocks/>
          </p:cNvGrpSpPr>
          <p:nvPr/>
        </p:nvGrpSpPr>
        <p:grpSpPr bwMode="auto">
          <a:xfrm>
            <a:off x="1563342" y="2770306"/>
            <a:ext cx="839788" cy="914400"/>
            <a:chOff x="288" y="1440"/>
            <a:chExt cx="529" cy="768"/>
          </a:xfrm>
        </p:grpSpPr>
        <p:sp>
          <p:nvSpPr>
            <p:cNvPr id="56" name="AutoShape 8">
              <a:extLst>
                <a:ext uri="{FF2B5EF4-FFF2-40B4-BE49-F238E27FC236}">
                  <a16:creationId xmlns:a16="http://schemas.microsoft.com/office/drawing/2014/main" id="{951DBD0A-6000-47F9-8164-0DEFDEA74B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B9BEF5B2-F6BD-4337-8F88-9E3F10F8E4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8" name="Rectangle 10">
              <a:extLst>
                <a:ext uri="{FF2B5EF4-FFF2-40B4-BE49-F238E27FC236}">
                  <a16:creationId xmlns:a16="http://schemas.microsoft.com/office/drawing/2014/main" id="{DF8BBC94-DD48-42DB-8FC3-97BC0A39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6D10945B-BB7A-4010-9E05-45572BF63BDF}"/>
              </a:ext>
            </a:extLst>
          </p:cNvPr>
          <p:cNvGrpSpPr>
            <a:grpSpLocks/>
          </p:cNvGrpSpPr>
          <p:nvPr/>
        </p:nvGrpSpPr>
        <p:grpSpPr bwMode="auto">
          <a:xfrm>
            <a:off x="8954742" y="3684706"/>
            <a:ext cx="839788" cy="914400"/>
            <a:chOff x="288" y="1440"/>
            <a:chExt cx="529" cy="768"/>
          </a:xfrm>
        </p:grpSpPr>
        <p:sp>
          <p:nvSpPr>
            <p:cNvPr id="53" name="AutoShape 12">
              <a:extLst>
                <a:ext uri="{FF2B5EF4-FFF2-40B4-BE49-F238E27FC236}">
                  <a16:creationId xmlns:a16="http://schemas.microsoft.com/office/drawing/2014/main" id="{EDEBF03C-7648-43A2-A347-90FA013FAF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F28DD51B-1E46-4FB9-A98A-22BC6C214D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5F61859C-8B41-42FF-8266-951997F1B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DFCCDC6A-DBF3-4D1F-924F-0298C2AB6A2E}"/>
              </a:ext>
            </a:extLst>
          </p:cNvPr>
          <p:cNvGrpSpPr>
            <a:grpSpLocks/>
          </p:cNvGrpSpPr>
          <p:nvPr/>
        </p:nvGrpSpPr>
        <p:grpSpPr bwMode="auto">
          <a:xfrm>
            <a:off x="4230342" y="2941756"/>
            <a:ext cx="839788" cy="914400"/>
            <a:chOff x="288" y="1440"/>
            <a:chExt cx="529" cy="768"/>
          </a:xfrm>
        </p:grpSpPr>
        <p:sp>
          <p:nvSpPr>
            <p:cNvPr id="50" name="AutoShape 16">
              <a:extLst>
                <a:ext uri="{FF2B5EF4-FFF2-40B4-BE49-F238E27FC236}">
                  <a16:creationId xmlns:a16="http://schemas.microsoft.com/office/drawing/2014/main" id="{F9DF004C-30B3-4EB0-80C7-4A02924D1A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1" name="AutoShape 17">
              <a:extLst>
                <a:ext uri="{FF2B5EF4-FFF2-40B4-BE49-F238E27FC236}">
                  <a16:creationId xmlns:a16="http://schemas.microsoft.com/office/drawing/2014/main" id="{3D7D8973-D80F-40BB-BA5E-070ADE9173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68AC0B21-7400-48FA-AED6-693C1205B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05E34B6E-52F6-4EE7-8224-E4F1E7135E25}"/>
              </a:ext>
            </a:extLst>
          </p:cNvPr>
          <p:cNvGrpSpPr>
            <a:grpSpLocks/>
          </p:cNvGrpSpPr>
          <p:nvPr/>
        </p:nvGrpSpPr>
        <p:grpSpPr bwMode="auto">
          <a:xfrm>
            <a:off x="2858742" y="2427406"/>
            <a:ext cx="839788" cy="914400"/>
            <a:chOff x="288" y="1440"/>
            <a:chExt cx="529" cy="768"/>
          </a:xfrm>
        </p:grpSpPr>
        <p:sp>
          <p:nvSpPr>
            <p:cNvPr id="47" name="AutoShape 20">
              <a:extLst>
                <a:ext uri="{FF2B5EF4-FFF2-40B4-BE49-F238E27FC236}">
                  <a16:creationId xmlns:a16="http://schemas.microsoft.com/office/drawing/2014/main" id="{B921A60D-B6F7-4D6F-9E2C-F212DA8EDF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BAE991CA-1546-4D29-83EE-88894181B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61121C9E-3BB0-4656-A9FF-C8E81D8B8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Group 23">
            <a:extLst>
              <a:ext uri="{FF2B5EF4-FFF2-40B4-BE49-F238E27FC236}">
                <a16:creationId xmlns:a16="http://schemas.microsoft.com/office/drawing/2014/main" id="{C29CEFBE-341F-4B8F-B92D-EA042C7D9CD0}"/>
              </a:ext>
            </a:extLst>
          </p:cNvPr>
          <p:cNvGrpSpPr>
            <a:grpSpLocks/>
          </p:cNvGrpSpPr>
          <p:nvPr/>
        </p:nvGrpSpPr>
        <p:grpSpPr bwMode="auto">
          <a:xfrm>
            <a:off x="5601942" y="3170356"/>
            <a:ext cx="839788" cy="914400"/>
            <a:chOff x="288" y="1440"/>
            <a:chExt cx="529" cy="768"/>
          </a:xfrm>
        </p:grpSpPr>
        <p:sp>
          <p:nvSpPr>
            <p:cNvPr id="44" name="AutoShape 24">
              <a:extLst>
                <a:ext uri="{FF2B5EF4-FFF2-40B4-BE49-F238E27FC236}">
                  <a16:creationId xmlns:a16="http://schemas.microsoft.com/office/drawing/2014/main" id="{DCE3358F-E93B-4C4A-AB1D-BFD2007BED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5" name="AutoShape 25">
              <a:extLst>
                <a:ext uri="{FF2B5EF4-FFF2-40B4-BE49-F238E27FC236}">
                  <a16:creationId xmlns:a16="http://schemas.microsoft.com/office/drawing/2014/main" id="{959BF7F9-52D4-40D0-8858-D900C3728A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D2A23779-A355-490D-9B76-B6D1B0228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2" name="Group 27">
            <a:extLst>
              <a:ext uri="{FF2B5EF4-FFF2-40B4-BE49-F238E27FC236}">
                <a16:creationId xmlns:a16="http://schemas.microsoft.com/office/drawing/2014/main" id="{EC941468-FACB-453E-9F15-B6DB92F2A03D}"/>
              </a:ext>
            </a:extLst>
          </p:cNvPr>
          <p:cNvGrpSpPr>
            <a:grpSpLocks/>
          </p:cNvGrpSpPr>
          <p:nvPr/>
        </p:nvGrpSpPr>
        <p:grpSpPr bwMode="auto">
          <a:xfrm>
            <a:off x="6821142" y="1970206"/>
            <a:ext cx="839788" cy="914400"/>
            <a:chOff x="288" y="1440"/>
            <a:chExt cx="529" cy="768"/>
          </a:xfrm>
        </p:grpSpPr>
        <p:sp>
          <p:nvSpPr>
            <p:cNvPr id="41" name="AutoShape 28">
              <a:extLst>
                <a:ext uri="{FF2B5EF4-FFF2-40B4-BE49-F238E27FC236}">
                  <a16:creationId xmlns:a16="http://schemas.microsoft.com/office/drawing/2014/main" id="{01FB09E4-CC23-4878-9933-6B657373AC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7F465F72-B5E5-4CD8-AC23-0936C51143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A286C726-5287-4195-A18E-F4256F7C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Line 31">
            <a:extLst>
              <a:ext uri="{FF2B5EF4-FFF2-40B4-BE49-F238E27FC236}">
                <a16:creationId xmlns:a16="http://schemas.microsoft.com/office/drawing/2014/main" id="{86D610B2-69B4-42A4-BC2E-803C72C97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538" y="2552621"/>
            <a:ext cx="304804" cy="503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14" name="Group 32">
            <a:extLst>
              <a:ext uri="{FF2B5EF4-FFF2-40B4-BE49-F238E27FC236}">
                <a16:creationId xmlns:a16="http://schemas.microsoft.com/office/drawing/2014/main" id="{153611AB-9F02-4715-9486-19ED6FC7B411}"/>
              </a:ext>
            </a:extLst>
          </p:cNvPr>
          <p:cNvGrpSpPr>
            <a:grpSpLocks/>
          </p:cNvGrpSpPr>
          <p:nvPr/>
        </p:nvGrpSpPr>
        <p:grpSpPr bwMode="auto">
          <a:xfrm>
            <a:off x="3773142" y="4921369"/>
            <a:ext cx="4724401" cy="1003300"/>
            <a:chOff x="1152" y="3072"/>
            <a:chExt cx="2976" cy="842"/>
          </a:xfrm>
        </p:grpSpPr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2EA2412E-610A-40A5-A69D-04F3EA1C7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3216"/>
              <a:ext cx="2369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Unreliable Communication</a:t>
              </a:r>
            </a:p>
            <a:p>
              <a:pPr algn="ctr"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Network</a:t>
              </a:r>
            </a:p>
          </p:txBody>
        </p:sp>
        <p:sp>
          <p:nvSpPr>
            <p:cNvPr id="40" name="Cloud">
              <a:extLst>
                <a:ext uri="{FF2B5EF4-FFF2-40B4-BE49-F238E27FC236}">
                  <a16:creationId xmlns:a16="http://schemas.microsoft.com/office/drawing/2014/main" id="{02E934D0-2409-4D39-8309-5323C5A00E21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152" y="3072"/>
              <a:ext cx="2976" cy="7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74 h 21600"/>
                <a:gd name="T14" fmla="*/ 17085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78F79620-FD87-452D-BDF2-EE05D0286607}"/>
              </a:ext>
            </a:extLst>
          </p:cNvPr>
          <p:cNvGrpSpPr>
            <a:grpSpLocks/>
          </p:cNvGrpSpPr>
          <p:nvPr/>
        </p:nvGrpSpPr>
        <p:grpSpPr bwMode="auto">
          <a:xfrm>
            <a:off x="7964142" y="2770306"/>
            <a:ext cx="839788" cy="914400"/>
            <a:chOff x="288" y="1440"/>
            <a:chExt cx="529" cy="768"/>
          </a:xfrm>
        </p:grpSpPr>
        <p:sp>
          <p:nvSpPr>
            <p:cNvPr id="36" name="AutoShape 36">
              <a:extLst>
                <a:ext uri="{FF2B5EF4-FFF2-40B4-BE49-F238E27FC236}">
                  <a16:creationId xmlns:a16="http://schemas.microsoft.com/office/drawing/2014/main" id="{B9162ED0-C915-46FC-8A69-1D3608F196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A79AC3BB-93B6-4C3C-9DBA-591CAE7EE5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9D593F07-15B1-496A-A8EA-F49CAC289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6" name="Group 39">
            <a:extLst>
              <a:ext uri="{FF2B5EF4-FFF2-40B4-BE49-F238E27FC236}">
                <a16:creationId xmlns:a16="http://schemas.microsoft.com/office/drawing/2014/main" id="{3CF5111E-D85A-4B98-B373-61E2D76C0937}"/>
              </a:ext>
            </a:extLst>
          </p:cNvPr>
          <p:cNvGrpSpPr>
            <a:grpSpLocks/>
          </p:cNvGrpSpPr>
          <p:nvPr/>
        </p:nvGrpSpPr>
        <p:grpSpPr bwMode="auto">
          <a:xfrm>
            <a:off x="1520480" y="2027356"/>
            <a:ext cx="663575" cy="685800"/>
            <a:chOff x="261" y="816"/>
            <a:chExt cx="418" cy="576"/>
          </a:xfrm>
        </p:grpSpPr>
        <p:sp>
          <p:nvSpPr>
            <p:cNvPr id="34" name="Text Box 40">
              <a:extLst>
                <a:ext uri="{FF2B5EF4-FFF2-40B4-BE49-F238E27FC236}">
                  <a16:creationId xmlns:a16="http://schemas.microsoft.com/office/drawing/2014/main" id="{DA94CE20-27F2-4E62-9AF9-52A06977D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816"/>
              <a:ext cx="41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 i="1"/>
                <a:t>pi</a:t>
              </a:r>
            </a:p>
          </p:txBody>
        </p:sp>
        <p:sp>
          <p:nvSpPr>
            <p:cNvPr id="35" name="Line 41">
              <a:extLst>
                <a:ext uri="{FF2B5EF4-FFF2-40B4-BE49-F238E27FC236}">
                  <a16:creationId xmlns:a16="http://schemas.microsoft.com/office/drawing/2014/main" id="{08FBA0A6-EEE7-43D2-AF71-ED21C7377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20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" name="Group 42">
            <a:extLst>
              <a:ext uri="{FF2B5EF4-FFF2-40B4-BE49-F238E27FC236}">
                <a16:creationId xmlns:a16="http://schemas.microsoft.com/office/drawing/2014/main" id="{FF254E01-8F1A-42B0-8415-2CD3FA62FF95}"/>
              </a:ext>
            </a:extLst>
          </p:cNvPr>
          <p:cNvGrpSpPr>
            <a:grpSpLocks/>
          </p:cNvGrpSpPr>
          <p:nvPr/>
        </p:nvGrpSpPr>
        <p:grpSpPr bwMode="auto">
          <a:xfrm>
            <a:off x="6670333" y="1420931"/>
            <a:ext cx="5410202" cy="2549525"/>
            <a:chOff x="3505" y="307"/>
            <a:chExt cx="3408" cy="2141"/>
          </a:xfrm>
        </p:grpSpPr>
        <p:grpSp>
          <p:nvGrpSpPr>
            <p:cNvPr id="28" name="Group 43">
              <a:extLst>
                <a:ext uri="{FF2B5EF4-FFF2-40B4-BE49-F238E27FC236}">
                  <a16:creationId xmlns:a16="http://schemas.microsoft.com/office/drawing/2014/main" id="{84992E53-4594-4A27-8D81-8678BC6A9E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706"/>
              <a:ext cx="2785" cy="1742"/>
              <a:chOff x="4128" y="706"/>
              <a:chExt cx="2785" cy="1742"/>
            </a:xfrm>
          </p:grpSpPr>
          <p:sp>
            <p:nvSpPr>
              <p:cNvPr id="31" name="Oval 44">
                <a:extLst>
                  <a:ext uri="{FF2B5EF4-FFF2-40B4-BE49-F238E27FC236}">
                    <a16:creationId xmlns:a16="http://schemas.microsoft.com/office/drawing/2014/main" id="{FDFA6C7C-CC89-4F3C-A424-0F8919FF6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12" cy="1248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Text Box 45">
                <a:extLst>
                  <a:ext uri="{FF2B5EF4-FFF2-40B4-BE49-F238E27FC236}">
                    <a16:creationId xmlns:a16="http://schemas.microsoft.com/office/drawing/2014/main" id="{AC8DAE75-2DF6-41DB-A622-7CC0C092F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5" y="706"/>
                <a:ext cx="2688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eaLnBrk="1" hangingPunct="1"/>
                <a:r>
                  <a:rPr lang="en-US" b="1" i="1" dirty="0"/>
                  <a:t>Some</a:t>
                </a:r>
                <a:r>
                  <a:rPr lang="en-US" dirty="0"/>
                  <a:t> process  finds out quickly</a:t>
                </a:r>
              </a:p>
            </p:txBody>
          </p:sp>
          <p:sp>
            <p:nvSpPr>
              <p:cNvPr id="33" name="Line 46">
                <a:extLst>
                  <a:ext uri="{FF2B5EF4-FFF2-40B4-BE49-F238E27FC236}">
                    <a16:creationId xmlns:a16="http://schemas.microsoft.com/office/drawing/2014/main" id="{70B4CEF5-43DA-4A09-AB7F-5D0A3F478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115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9" name="Text Box 47">
              <a:extLst>
                <a:ext uri="{FF2B5EF4-FFF2-40B4-BE49-F238E27FC236}">
                  <a16:creationId xmlns:a16="http://schemas.microsoft.com/office/drawing/2014/main" id="{8DEA727C-CEFC-4F4A-80DC-4185D01F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384"/>
              <a:ext cx="1471" cy="3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bg2"/>
                  </a:solidFill>
                </a:rPr>
                <a:t>Failure Detector</a:t>
              </a:r>
            </a:p>
          </p:txBody>
        </p:sp>
        <p:sp>
          <p:nvSpPr>
            <p:cNvPr id="30" name="Text Box 48">
              <a:extLst>
                <a:ext uri="{FF2B5EF4-FFF2-40B4-BE49-F238E27FC236}">
                  <a16:creationId xmlns:a16="http://schemas.microsoft.com/office/drawing/2014/main" id="{31C8EC61-06CF-4DF6-AEF4-68821894A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307"/>
              <a:ext cx="31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chemeClr val="tx2"/>
                  </a:solidFill>
                </a:rPr>
                <a:t>II</a:t>
              </a:r>
            </a:p>
          </p:txBody>
        </p:sp>
      </p:grpSp>
      <p:grpSp>
        <p:nvGrpSpPr>
          <p:cNvPr id="18" name="Group 49">
            <a:extLst>
              <a:ext uri="{FF2B5EF4-FFF2-40B4-BE49-F238E27FC236}">
                <a16:creationId xmlns:a16="http://schemas.microsoft.com/office/drawing/2014/main" id="{D65F3AA6-6499-414B-B385-823CBADEC5F2}"/>
              </a:ext>
            </a:extLst>
          </p:cNvPr>
          <p:cNvGrpSpPr>
            <a:grpSpLocks/>
          </p:cNvGrpSpPr>
          <p:nvPr/>
        </p:nvGrpSpPr>
        <p:grpSpPr bwMode="auto">
          <a:xfrm>
            <a:off x="1131542" y="2827456"/>
            <a:ext cx="8509001" cy="2413001"/>
            <a:chOff x="16" y="1488"/>
            <a:chExt cx="5360" cy="2027"/>
          </a:xfrm>
        </p:grpSpPr>
        <p:grpSp>
          <p:nvGrpSpPr>
            <p:cNvPr id="20" name="Group 50">
              <a:extLst>
                <a:ext uri="{FF2B5EF4-FFF2-40B4-BE49-F238E27FC236}">
                  <a16:creationId xmlns:a16="http://schemas.microsoft.com/office/drawing/2014/main" id="{865FDC8C-7987-4B29-AE58-B9AB1CD314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488"/>
              <a:ext cx="4800" cy="1952"/>
              <a:chOff x="576" y="1488"/>
              <a:chExt cx="4800" cy="1952"/>
            </a:xfrm>
          </p:grpSpPr>
          <p:sp>
            <p:nvSpPr>
              <p:cNvPr id="23" name="Freeform 51">
                <a:extLst>
                  <a:ext uri="{FF2B5EF4-FFF2-40B4-BE49-F238E27FC236}">
                    <a16:creationId xmlns:a16="http://schemas.microsoft.com/office/drawing/2014/main" id="{9A117B2D-02C0-4A4B-9038-47E600FD9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488"/>
                <a:ext cx="720" cy="1056"/>
              </a:xfrm>
              <a:custGeom>
                <a:avLst/>
                <a:gdLst>
                  <a:gd name="T0" fmla="*/ 720 w 720"/>
                  <a:gd name="T1" fmla="*/ 839 h 1072"/>
                  <a:gd name="T2" fmla="*/ 240 w 720"/>
                  <a:gd name="T3" fmla="*/ 797 h 1072"/>
                  <a:gd name="T4" fmla="*/ 0 w 720"/>
                  <a:gd name="T5" fmla="*/ 0 h 1072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072"/>
                  <a:gd name="T11" fmla="*/ 720 w 720"/>
                  <a:gd name="T12" fmla="*/ 1072 h 10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072">
                    <a:moveTo>
                      <a:pt x="720" y="960"/>
                    </a:moveTo>
                    <a:cubicBezTo>
                      <a:pt x="540" y="1016"/>
                      <a:pt x="360" y="1072"/>
                      <a:pt x="240" y="912"/>
                    </a:cubicBezTo>
                    <a:cubicBezTo>
                      <a:pt x="120" y="752"/>
                      <a:pt x="60" y="376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 52">
                <a:extLst>
                  <a:ext uri="{FF2B5EF4-FFF2-40B4-BE49-F238E27FC236}">
                    <a16:creationId xmlns:a16="http://schemas.microsoft.com/office/drawing/2014/main" id="{506D9CAF-F4B9-4CD0-B426-F9C5DE347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2448"/>
                <a:ext cx="720" cy="992"/>
              </a:xfrm>
              <a:custGeom>
                <a:avLst/>
                <a:gdLst>
                  <a:gd name="T0" fmla="*/ 0 w 720"/>
                  <a:gd name="T1" fmla="*/ 0 h 992"/>
                  <a:gd name="T2" fmla="*/ 288 w 720"/>
                  <a:gd name="T3" fmla="*/ 912 h 992"/>
                  <a:gd name="T4" fmla="*/ 720 w 720"/>
                  <a:gd name="T5" fmla="*/ 480 h 992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992"/>
                  <a:gd name="T11" fmla="*/ 720 w 720"/>
                  <a:gd name="T12" fmla="*/ 992 h 9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992">
                    <a:moveTo>
                      <a:pt x="0" y="0"/>
                    </a:moveTo>
                    <a:cubicBezTo>
                      <a:pt x="84" y="416"/>
                      <a:pt x="168" y="832"/>
                      <a:pt x="288" y="912"/>
                    </a:cubicBezTo>
                    <a:cubicBezTo>
                      <a:pt x="408" y="992"/>
                      <a:pt x="564" y="736"/>
                      <a:pt x="720" y="48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 53">
                <a:extLst>
                  <a:ext uri="{FF2B5EF4-FFF2-40B4-BE49-F238E27FC236}">
                    <a16:creationId xmlns:a16="http://schemas.microsoft.com/office/drawing/2014/main" id="{9FADE069-67C9-4D86-986E-80933EBB6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4" y="2256"/>
                <a:ext cx="2512" cy="584"/>
              </a:xfrm>
              <a:custGeom>
                <a:avLst/>
                <a:gdLst>
                  <a:gd name="T0" fmla="*/ 2512 w 2512"/>
                  <a:gd name="T1" fmla="*/ 192 h 584"/>
                  <a:gd name="T2" fmla="*/ 736 w 2512"/>
                  <a:gd name="T3" fmla="*/ 576 h 584"/>
                  <a:gd name="T4" fmla="*/ 112 w 2512"/>
                  <a:gd name="T5" fmla="*/ 240 h 584"/>
                  <a:gd name="T6" fmla="*/ 64 w 2512"/>
                  <a:gd name="T7" fmla="*/ 0 h 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12"/>
                  <a:gd name="T13" fmla="*/ 0 h 584"/>
                  <a:gd name="T14" fmla="*/ 2512 w 2512"/>
                  <a:gd name="T15" fmla="*/ 584 h 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12" h="584">
                    <a:moveTo>
                      <a:pt x="2512" y="192"/>
                    </a:moveTo>
                    <a:cubicBezTo>
                      <a:pt x="1824" y="380"/>
                      <a:pt x="1136" y="568"/>
                      <a:pt x="736" y="576"/>
                    </a:cubicBezTo>
                    <a:cubicBezTo>
                      <a:pt x="336" y="584"/>
                      <a:pt x="224" y="336"/>
                      <a:pt x="112" y="240"/>
                    </a:cubicBezTo>
                    <a:cubicBezTo>
                      <a:pt x="0" y="144"/>
                      <a:pt x="72" y="40"/>
                      <a:pt x="64" y="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 54">
                <a:extLst>
                  <a:ext uri="{FF2B5EF4-FFF2-40B4-BE49-F238E27FC236}">
                    <a16:creationId xmlns:a16="http://schemas.microsoft.com/office/drawing/2014/main" id="{E6CD238E-49D8-4B03-8444-02465CE87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1824"/>
                <a:ext cx="3416" cy="1200"/>
              </a:xfrm>
              <a:custGeom>
                <a:avLst/>
                <a:gdLst>
                  <a:gd name="T0" fmla="*/ 2323 w 3560"/>
                  <a:gd name="T1" fmla="*/ 1237 h 1112"/>
                  <a:gd name="T2" fmla="*/ 2289 w 3560"/>
                  <a:gd name="T3" fmla="*/ 1237 h 1112"/>
                  <a:gd name="T4" fmla="*/ 1330 w 3560"/>
                  <a:gd name="T5" fmla="*/ 2095 h 1112"/>
                  <a:gd name="T6" fmla="*/ 434 w 3560"/>
                  <a:gd name="T7" fmla="*/ 1904 h 1112"/>
                  <a:gd name="T8" fmla="*/ 72 w 3560"/>
                  <a:gd name="T9" fmla="*/ 761 h 1112"/>
                  <a:gd name="T10" fmla="*/ 8 w 3560"/>
                  <a:gd name="T11" fmla="*/ 0 h 11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60"/>
                  <a:gd name="T19" fmla="*/ 0 h 1112"/>
                  <a:gd name="T20" fmla="*/ 3560 w 3560"/>
                  <a:gd name="T21" fmla="*/ 1112 h 11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60" h="1112">
                    <a:moveTo>
                      <a:pt x="3368" y="624"/>
                    </a:moveTo>
                    <a:cubicBezTo>
                      <a:pt x="3464" y="588"/>
                      <a:pt x="3560" y="552"/>
                      <a:pt x="3320" y="624"/>
                    </a:cubicBezTo>
                    <a:cubicBezTo>
                      <a:pt x="3080" y="696"/>
                      <a:pt x="2376" y="1000"/>
                      <a:pt x="1928" y="1056"/>
                    </a:cubicBezTo>
                    <a:cubicBezTo>
                      <a:pt x="1480" y="1112"/>
                      <a:pt x="936" y="1072"/>
                      <a:pt x="632" y="960"/>
                    </a:cubicBezTo>
                    <a:cubicBezTo>
                      <a:pt x="328" y="848"/>
                      <a:pt x="208" y="544"/>
                      <a:pt x="104" y="384"/>
                    </a:cubicBezTo>
                    <a:cubicBezTo>
                      <a:pt x="0" y="224"/>
                      <a:pt x="4" y="112"/>
                      <a:pt x="8" y="0"/>
                    </a:cubicBezTo>
                  </a:path>
                </a:pathLst>
              </a:custGeom>
              <a:noFill/>
              <a:ln w="2730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 55">
                <a:extLst>
                  <a:ext uri="{FF2B5EF4-FFF2-40B4-BE49-F238E27FC236}">
                    <a16:creationId xmlns:a16="http://schemas.microsoft.com/office/drawing/2014/main" id="{05EC80A6-F939-42FC-B6AE-F7BFE8CB5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2112"/>
                <a:ext cx="4080" cy="1040"/>
              </a:xfrm>
              <a:custGeom>
                <a:avLst/>
                <a:gdLst>
                  <a:gd name="T0" fmla="*/ 4080 w 4080"/>
                  <a:gd name="T1" fmla="*/ 336 h 1040"/>
                  <a:gd name="T2" fmla="*/ 2880 w 4080"/>
                  <a:gd name="T3" fmla="*/ 912 h 1040"/>
                  <a:gd name="T4" fmla="*/ 1920 w 4080"/>
                  <a:gd name="T5" fmla="*/ 1008 h 1040"/>
                  <a:gd name="T6" fmla="*/ 624 w 4080"/>
                  <a:gd name="T7" fmla="*/ 720 h 1040"/>
                  <a:gd name="T8" fmla="*/ 0 w 4080"/>
                  <a:gd name="T9" fmla="*/ 0 h 10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0"/>
                  <a:gd name="T16" fmla="*/ 0 h 1040"/>
                  <a:gd name="T17" fmla="*/ 4080 w 4080"/>
                  <a:gd name="T18" fmla="*/ 1040 h 10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0" h="1040">
                    <a:moveTo>
                      <a:pt x="4080" y="336"/>
                    </a:moveTo>
                    <a:cubicBezTo>
                      <a:pt x="3660" y="568"/>
                      <a:pt x="3240" y="800"/>
                      <a:pt x="2880" y="912"/>
                    </a:cubicBezTo>
                    <a:cubicBezTo>
                      <a:pt x="2520" y="1024"/>
                      <a:pt x="2296" y="1040"/>
                      <a:pt x="1920" y="1008"/>
                    </a:cubicBezTo>
                    <a:cubicBezTo>
                      <a:pt x="1544" y="976"/>
                      <a:pt x="944" y="888"/>
                      <a:pt x="624" y="720"/>
                    </a:cubicBezTo>
                    <a:cubicBezTo>
                      <a:pt x="304" y="552"/>
                      <a:pt x="152" y="276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1" name="Text Box 56">
              <a:extLst>
                <a:ext uri="{FF2B5EF4-FFF2-40B4-BE49-F238E27FC236}">
                  <a16:creationId xmlns:a16="http://schemas.microsoft.com/office/drawing/2014/main" id="{A399AF05-FAB4-4D6A-8005-0893422C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3072"/>
              <a:ext cx="1340" cy="3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bg2"/>
                  </a:solidFill>
                </a:rPr>
                <a:t>Dissemination</a:t>
              </a:r>
              <a:endParaRPr lang="en-US" i="1">
                <a:solidFill>
                  <a:schemeClr val="bg2"/>
                </a:solidFill>
              </a:endParaRPr>
            </a:p>
          </p:txBody>
        </p:sp>
        <p:sp>
          <p:nvSpPr>
            <p:cNvPr id="22" name="Text Box 57">
              <a:extLst>
                <a:ext uri="{FF2B5EF4-FFF2-40B4-BE49-F238E27FC236}">
                  <a16:creationId xmlns:a16="http://schemas.microsoft.com/office/drawing/2014/main" id="{B6B1B1A9-BF45-4274-AA14-15E5D0FAC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" y="3024"/>
              <a:ext cx="41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chemeClr val="tx2"/>
                  </a:solidFill>
                </a:rPr>
                <a:t>III</a:t>
              </a:r>
            </a:p>
          </p:txBody>
        </p:sp>
      </p:grpSp>
      <p:sp>
        <p:nvSpPr>
          <p:cNvPr id="19" name="Text Box 58">
            <a:extLst>
              <a:ext uri="{FF2B5EF4-FFF2-40B4-BE49-F238E27FC236}">
                <a16:creationId xmlns:a16="http://schemas.microsoft.com/office/drawing/2014/main" id="{BC6C1ACD-8EBA-4D9A-B994-BE9371CAB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742" y="5799256"/>
            <a:ext cx="2287806" cy="369332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Fail-stop Failures only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5292D9C-4C24-4D01-9ECF-619DD7DCF3D8}"/>
              </a:ext>
            </a:extLst>
          </p:cNvPr>
          <p:cNvGrpSpPr>
            <a:grpSpLocks/>
          </p:cNvGrpSpPr>
          <p:nvPr/>
        </p:nvGrpSpPr>
        <p:grpSpPr bwMode="auto">
          <a:xfrm>
            <a:off x="4700390" y="1963165"/>
            <a:ext cx="2577953" cy="2543564"/>
            <a:chOff x="2366" y="765"/>
            <a:chExt cx="1379" cy="2122"/>
          </a:xfrm>
        </p:grpSpPr>
        <p:sp>
          <p:nvSpPr>
            <p:cNvPr id="59" name="AutoShape 4">
              <a:extLst>
                <a:ext uri="{FF2B5EF4-FFF2-40B4-BE49-F238E27FC236}">
                  <a16:creationId xmlns:a16="http://schemas.microsoft.com/office/drawing/2014/main" id="{4AC5A19D-FFBB-4409-BA74-C8B024DE6B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70915">
              <a:off x="2496" y="1278"/>
              <a:ext cx="1249" cy="1609"/>
            </a:xfrm>
            <a:prstGeom prst="irregularSeal2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0" name="Text Box 5">
              <a:extLst>
                <a:ext uri="{FF2B5EF4-FFF2-40B4-BE49-F238E27FC236}">
                  <a16:creationId xmlns:a16="http://schemas.microsoft.com/office/drawing/2014/main" id="{40BFE6BB-6AF1-4FF1-AE6B-09E57922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86961">
              <a:off x="2366" y="765"/>
              <a:ext cx="1272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chemeClr val="tx2"/>
                  </a:solidFill>
                </a:rPr>
                <a:t> I</a:t>
              </a:r>
              <a:r>
                <a:rPr lang="en-US" sz="3200" b="1" dirty="0">
                  <a:solidFill>
                    <a:srgbClr val="FF3300"/>
                  </a:solidFill>
                </a:rPr>
                <a:t> </a:t>
              </a:r>
              <a:r>
                <a:rPr lang="en-US" sz="3200" b="1" i="1" dirty="0" err="1">
                  <a:solidFill>
                    <a:srgbClr val="FF3300"/>
                  </a:solidFill>
                </a:rPr>
                <a:t>pj</a:t>
              </a:r>
              <a:r>
                <a:rPr lang="en-US" sz="3200" i="1" dirty="0">
                  <a:solidFill>
                    <a:srgbClr val="FF3300"/>
                  </a:solidFill>
                </a:rPr>
                <a:t> crashed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93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0403-F473-4CA2-9C30-41978FB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D5FE5F-D8C5-4F37-8FBA-D5CFD76B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40E2F0-E72D-4CEC-A2BD-1461411F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you design a group membership protocol?</a:t>
            </a:r>
          </a:p>
        </p:txBody>
      </p:sp>
    </p:spTree>
    <p:extLst>
      <p:ext uri="{BB962C8B-B14F-4D97-AF65-F5344CB8AC3E}">
        <p14:creationId xmlns:p14="http://schemas.microsoft.com/office/powerpoint/2010/main" val="298940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What is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Failure detectors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Gossip-style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Best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Another probabilistic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Dissemination and suspicion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0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071B18-1036-40FA-924C-F06366EA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crashes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B3699C-9EBE-4957-9AD4-9A315ED8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9173BF9-F1E2-4005-8D96-E49347FAA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Nothing we can do about it! </a:t>
            </a:r>
          </a:p>
          <a:p>
            <a:r>
              <a:rPr lang="en-US" altLang="zh-CN" dirty="0"/>
              <a:t>A frequent occurrence</a:t>
            </a:r>
          </a:p>
          <a:p>
            <a:r>
              <a:rPr lang="en-US" altLang="zh-CN" dirty="0"/>
              <a:t>Common case rather than exception</a:t>
            </a:r>
          </a:p>
          <a:p>
            <a:r>
              <a:rPr lang="en-US" altLang="zh-CN" dirty="0"/>
              <a:t>Frequency goes up linearly with size of datacenter</a:t>
            </a:r>
          </a:p>
        </p:txBody>
      </p:sp>
    </p:spTree>
    <p:extLst>
      <p:ext uri="{BB962C8B-B14F-4D97-AF65-F5344CB8AC3E}">
        <p14:creationId xmlns:p14="http://schemas.microsoft.com/office/powerpoint/2010/main" val="43266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61D-3658-4049-8038-4C13B09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Distributed Failure Detectors: </a:t>
            </a:r>
            <a:br>
              <a:rPr lang="en-US" altLang="zh-CN" dirty="0"/>
            </a:br>
            <a:r>
              <a:rPr lang="en-US" altLang="zh-CN" dirty="0"/>
              <a:t>Desirable Properties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4A0709-92BE-4DAF-828E-16DA30B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5EE5E-7E01-45C6-8BFE-4204A218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/>
                </a:solidFill>
              </a:rPr>
              <a:t>Completeness</a:t>
            </a:r>
            <a:r>
              <a:rPr lang="en-US" altLang="zh-CN" dirty="0"/>
              <a:t> = each failure is detected</a:t>
            </a:r>
          </a:p>
          <a:p>
            <a:r>
              <a:rPr lang="en-US" altLang="zh-CN" b="1" dirty="0">
                <a:solidFill>
                  <a:schemeClr val="accent6"/>
                </a:solidFill>
              </a:rPr>
              <a:t>Accuracy</a:t>
            </a:r>
            <a:r>
              <a:rPr lang="en-US" altLang="zh-CN" dirty="0"/>
              <a:t> = there is no mistaken detection</a:t>
            </a:r>
          </a:p>
          <a:p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Time to first detection of a failure</a:t>
            </a:r>
          </a:p>
          <a:p>
            <a:r>
              <a:rPr lang="en-US" altLang="zh-CN" dirty="0"/>
              <a:t>Scale</a:t>
            </a:r>
          </a:p>
          <a:p>
            <a:pPr lvl="1"/>
            <a:r>
              <a:rPr lang="en-US" altLang="zh-CN" dirty="0"/>
              <a:t>Equal Load on each member</a:t>
            </a:r>
          </a:p>
          <a:p>
            <a:pPr lvl="1"/>
            <a:r>
              <a:rPr lang="en-US" altLang="zh-CN" dirty="0"/>
              <a:t>Network Message Load</a:t>
            </a:r>
          </a:p>
        </p:txBody>
      </p:sp>
    </p:spTree>
    <p:extLst>
      <p:ext uri="{BB962C8B-B14F-4D97-AF65-F5344CB8AC3E}">
        <p14:creationId xmlns:p14="http://schemas.microsoft.com/office/powerpoint/2010/main" val="123401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BC82101-7811-41E9-A2AE-F22C87C3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34DBB2-A3AC-45F4-A6E4-74A3A25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What is cloud computing </a:t>
            </a: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Cloud Networking</a:t>
            </a:r>
            <a:endParaRPr kumimoji="1" lang="en-US" altLang="zh-CN" sz="2700" b="1" dirty="0">
              <a:solidFill>
                <a:sysClr val="windowText" lastClr="000000"/>
              </a:solidFill>
              <a:sym typeface="Helvetica Light"/>
            </a:endParaRPr>
          </a:p>
          <a:p>
            <a:pPr marL="169069" indent="-169069" defTabSz="342900">
              <a:spcBef>
                <a:spcPts val="375"/>
              </a:spcBef>
              <a:defRPr/>
            </a:pPr>
            <a:r>
              <a:rPr kumimoji="1" lang="en-US" altLang="zh-CN" sz="2700" dirty="0">
                <a:solidFill>
                  <a:sysClr val="windowText" lastClr="000000"/>
                </a:solidFill>
                <a:sym typeface="Helvetica Light"/>
              </a:rPr>
              <a:t>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Introduction to Cloud Distributed System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dirty="0">
                <a:solidFill>
                  <a:sysClr val="windowText" lastClr="000000"/>
                </a:solidFill>
                <a:sym typeface="Helvetica Light"/>
              </a:rPr>
              <a:t>MapReduce</a:t>
            </a:r>
          </a:p>
          <a:p>
            <a:pPr marL="618332" lvl="1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Gossip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What’s for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Protocol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Analysis</a:t>
            </a:r>
          </a:p>
          <a:p>
            <a:pPr marL="1068219" lvl="2" indent="-169069" defTabSz="342900">
              <a:spcBef>
                <a:spcPts val="375"/>
              </a:spcBef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sym typeface="Helvetica Light"/>
              </a:rPr>
              <a:t>Implementation</a:t>
            </a:r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FAACD7A9-F6D9-4E5C-A48E-7D38FF19AFBB}"/>
              </a:ext>
            </a:extLst>
          </p:cNvPr>
          <p:cNvSpPr txBox="1">
            <a:spLocks/>
          </p:cNvSpPr>
          <p:nvPr/>
        </p:nvSpPr>
        <p:spPr>
          <a:xfrm>
            <a:off x="842683" y="1105989"/>
            <a:ext cx="9516465" cy="5587419"/>
          </a:xfrm>
          <a:prstGeom prst="rect">
            <a:avLst/>
          </a:prstGeom>
        </p:spPr>
        <p:txBody>
          <a:bodyPr vert="horz" lIns="34290" tIns="17145" rIns="34290" bIns="17145" rtlCol="0">
            <a:normAutofit/>
          </a:bodyPr>
          <a:lstStyle>
            <a:lvl1pPr marL="450850" indent="-4508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7D"/>
              </a:buClr>
              <a:buSzPct val="9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00113" indent="-45085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Wingdings" pitchFamily="2" charset="2"/>
              <a:buChar char="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350000" indent="-4500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0000"/>
              <a:buFont typeface="Wingdings" panose="05000000000000000000" pitchFamily="2" charset="2"/>
              <a:buChar char="Ø"/>
              <a:defRPr sz="2000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069" indent="-169069" defTabSz="342900">
              <a:spcBef>
                <a:spcPts val="375"/>
              </a:spcBef>
              <a:defRPr/>
            </a:pPr>
            <a:endParaRPr kumimoji="1" lang="en-US" altLang="zh-CN" sz="2000" b="1" dirty="0">
              <a:solidFill>
                <a:sysClr val="windowText" lastClr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031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61D-3658-4049-8038-4C13B09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Distributed Failure Detectors: </a:t>
            </a:r>
            <a:br>
              <a:rPr lang="en-US" altLang="zh-CN" dirty="0"/>
            </a:br>
            <a:r>
              <a:rPr lang="en-US" altLang="zh-CN" dirty="0"/>
              <a:t>Desirable Properties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4A0709-92BE-4DAF-828E-16DA30B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5EE5E-7E01-45C6-8BFE-4204A218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Completeness</a:t>
            </a:r>
          </a:p>
          <a:p>
            <a:r>
              <a:rPr lang="en-US" altLang="zh-CN" dirty="0"/>
              <a:t>Accuracy</a:t>
            </a:r>
          </a:p>
          <a:p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Time to first detection of a failure</a:t>
            </a:r>
          </a:p>
          <a:p>
            <a:r>
              <a:rPr lang="en-US" altLang="zh-CN" dirty="0"/>
              <a:t>Scale</a:t>
            </a:r>
          </a:p>
          <a:p>
            <a:pPr lvl="1"/>
            <a:r>
              <a:rPr lang="en-US" altLang="zh-CN" dirty="0"/>
              <a:t>Equal Load on each member</a:t>
            </a:r>
          </a:p>
          <a:p>
            <a:pPr lvl="1"/>
            <a:r>
              <a:rPr lang="en-US" altLang="zh-CN" dirty="0"/>
              <a:t>Network Message Load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295144-1BAB-4C5E-83E4-68C301091552}"/>
              </a:ext>
            </a:extLst>
          </p:cNvPr>
          <p:cNvGrpSpPr/>
          <p:nvPr/>
        </p:nvGrpSpPr>
        <p:grpSpPr>
          <a:xfrm>
            <a:off x="1290918" y="1280160"/>
            <a:ext cx="10515600" cy="4133999"/>
            <a:chOff x="1290918" y="1280160"/>
            <a:chExt cx="10515600" cy="413399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DB372A-1614-4BD4-BB93-18968F335591}"/>
                </a:ext>
              </a:extLst>
            </p:cNvPr>
            <p:cNvSpPr/>
            <p:nvPr/>
          </p:nvSpPr>
          <p:spPr>
            <a:xfrm>
              <a:off x="1290918" y="1280160"/>
              <a:ext cx="2517289" cy="1032734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96BF82F-7C1E-4FF0-B81C-F481BA4C6D1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808207" y="1796527"/>
              <a:ext cx="3871858" cy="0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F4D747-5CFC-453B-954E-92C6E086BB18}"/>
                </a:ext>
              </a:extLst>
            </p:cNvPr>
            <p:cNvSpPr/>
            <p:nvPr/>
          </p:nvSpPr>
          <p:spPr>
            <a:xfrm>
              <a:off x="7680065" y="1443841"/>
              <a:ext cx="4126453" cy="39703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Impossible</a:t>
              </a:r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 together in lossy networks [Chandra and </a:t>
              </a:r>
              <a:r>
                <a:rPr lang="en-GB" altLang="zh-CN" sz="2800" dirty="0" err="1">
                  <a:latin typeface="Arial" panose="020B0604020202020204" pitchFamily="34" charset="0"/>
                  <a:cs typeface="Arial" panose="020B0604020202020204" pitchFamily="34" charset="0"/>
                </a:rPr>
                <a:t>Toueg</a:t>
              </a:r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  <a:p>
              <a:endParaRPr lang="en-GB" altLang="zh-CN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If possible, then can solve </a:t>
              </a:r>
              <a:r>
                <a:rPr lang="en-GB" altLang="zh-CN" sz="2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consensus</a:t>
              </a:r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! (but consensus is known to be unsolvable in asynchronous systems)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96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61D-3658-4049-8038-4C13B09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>
            <a:normAutofit/>
          </a:bodyPr>
          <a:lstStyle/>
          <a:p>
            <a:r>
              <a:rPr lang="en-US" altLang="zh-CN" dirty="0"/>
              <a:t>What Real Failure Detectors Prefer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4A0709-92BE-4DAF-828E-16DA30B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5EE5E-7E01-45C6-8BFE-4204A218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Completeness</a:t>
            </a:r>
          </a:p>
          <a:p>
            <a:r>
              <a:rPr lang="en-US" altLang="zh-CN" dirty="0"/>
              <a:t>Accuracy</a:t>
            </a:r>
          </a:p>
          <a:p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Time to first detection of a failure</a:t>
            </a:r>
          </a:p>
          <a:p>
            <a:r>
              <a:rPr lang="en-US" altLang="zh-CN" dirty="0"/>
              <a:t>Scale</a:t>
            </a:r>
          </a:p>
          <a:p>
            <a:pPr lvl="1"/>
            <a:r>
              <a:rPr lang="en-US" altLang="zh-CN" dirty="0"/>
              <a:t>Equal Load on each member</a:t>
            </a:r>
          </a:p>
          <a:p>
            <a:pPr lvl="1"/>
            <a:r>
              <a:rPr lang="en-US" altLang="zh-CN" dirty="0"/>
              <a:t>Network Message Load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295144-1BAB-4C5E-83E4-68C301091552}"/>
              </a:ext>
            </a:extLst>
          </p:cNvPr>
          <p:cNvGrpSpPr/>
          <p:nvPr/>
        </p:nvGrpSpPr>
        <p:grpSpPr>
          <a:xfrm>
            <a:off x="1290918" y="1247798"/>
            <a:ext cx="8046720" cy="523220"/>
            <a:chOff x="1290918" y="1247798"/>
            <a:chExt cx="8046720" cy="52322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DB372A-1614-4BD4-BB93-18968F335591}"/>
                </a:ext>
              </a:extLst>
            </p:cNvPr>
            <p:cNvSpPr/>
            <p:nvPr/>
          </p:nvSpPr>
          <p:spPr>
            <a:xfrm>
              <a:off x="1290918" y="1344708"/>
              <a:ext cx="2517289" cy="35724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96BF82F-7C1E-4FF0-B81C-F481BA4C6D15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3808207" y="1509408"/>
              <a:ext cx="3001384" cy="139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F4D747-5CFC-453B-954E-92C6E086BB18}"/>
                </a:ext>
              </a:extLst>
            </p:cNvPr>
            <p:cNvSpPr/>
            <p:nvPr/>
          </p:nvSpPr>
          <p:spPr>
            <a:xfrm>
              <a:off x="6809591" y="1247798"/>
              <a:ext cx="2528047" cy="523220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Guaranteed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DF4FDF-E0ED-4D75-9D37-253A7E6E4C09}"/>
              </a:ext>
            </a:extLst>
          </p:cNvPr>
          <p:cNvGrpSpPr/>
          <p:nvPr/>
        </p:nvGrpSpPr>
        <p:grpSpPr>
          <a:xfrm>
            <a:off x="1301675" y="1857373"/>
            <a:ext cx="10424162" cy="1125116"/>
            <a:chOff x="1301675" y="1857373"/>
            <a:chExt cx="10424162" cy="112511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F2797FE-26CE-4F17-B45E-41F63FFF94B0}"/>
                </a:ext>
              </a:extLst>
            </p:cNvPr>
            <p:cNvSpPr/>
            <p:nvPr/>
          </p:nvSpPr>
          <p:spPr>
            <a:xfrm>
              <a:off x="1301675" y="1857373"/>
              <a:ext cx="2517289" cy="36549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41F6357-6D1B-4B99-9A99-793ADBC1387B}"/>
                </a:ext>
              </a:extLst>
            </p:cNvPr>
            <p:cNvSpPr/>
            <p:nvPr/>
          </p:nvSpPr>
          <p:spPr>
            <a:xfrm>
              <a:off x="6809592" y="2028382"/>
              <a:ext cx="4916245" cy="954107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Partial/Probabilistic Guaranteed</a:t>
              </a: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BF721CCC-23EF-49D3-8B03-461FA1103ED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818964" y="2040121"/>
              <a:ext cx="2990627" cy="258969"/>
            </a:xfrm>
            <a:prstGeom prst="bentConnector3">
              <a:avLst>
                <a:gd name="adj1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66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61D-3658-4049-8038-4C13B09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>
            <a:normAutofit/>
          </a:bodyPr>
          <a:lstStyle/>
          <a:p>
            <a:r>
              <a:rPr lang="en-US" altLang="zh-CN" dirty="0"/>
              <a:t>Failure Detector Properties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4A0709-92BE-4DAF-828E-16DA30B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5EE5E-7E01-45C6-8BFE-4204A218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Completeness</a:t>
            </a:r>
          </a:p>
          <a:p>
            <a:r>
              <a:rPr lang="en-US" altLang="zh-CN" dirty="0"/>
              <a:t>Accuracy</a:t>
            </a:r>
          </a:p>
          <a:p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Time to first detection of a failure</a:t>
            </a:r>
          </a:p>
          <a:p>
            <a:r>
              <a:rPr lang="en-US" altLang="zh-CN" dirty="0"/>
              <a:t>Scale</a:t>
            </a:r>
          </a:p>
          <a:p>
            <a:pPr lvl="1"/>
            <a:r>
              <a:rPr lang="en-US" altLang="zh-CN" dirty="0"/>
              <a:t>Equal Load on each member</a:t>
            </a:r>
          </a:p>
          <a:p>
            <a:pPr lvl="1"/>
            <a:r>
              <a:rPr lang="en-US" altLang="zh-CN" dirty="0"/>
              <a:t>Network Message Load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295144-1BAB-4C5E-83E4-68C301091552}"/>
              </a:ext>
            </a:extLst>
          </p:cNvPr>
          <p:cNvGrpSpPr/>
          <p:nvPr/>
        </p:nvGrpSpPr>
        <p:grpSpPr>
          <a:xfrm>
            <a:off x="1290918" y="1247798"/>
            <a:ext cx="8046720" cy="523220"/>
            <a:chOff x="1290918" y="1247798"/>
            <a:chExt cx="8046720" cy="52322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BDB372A-1614-4BD4-BB93-18968F335591}"/>
                </a:ext>
              </a:extLst>
            </p:cNvPr>
            <p:cNvSpPr/>
            <p:nvPr/>
          </p:nvSpPr>
          <p:spPr>
            <a:xfrm>
              <a:off x="1290918" y="1344708"/>
              <a:ext cx="2517289" cy="35724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96BF82F-7C1E-4FF0-B81C-F481BA4C6D15}"/>
                </a:ext>
              </a:extLst>
            </p:cNvPr>
            <p:cNvCxnSpPr>
              <a:cxnSpLocks/>
              <a:stCxn id="5" idx="3"/>
              <a:endCxn id="8" idx="1"/>
            </p:cNvCxnSpPr>
            <p:nvPr/>
          </p:nvCxnSpPr>
          <p:spPr>
            <a:xfrm flipV="1">
              <a:off x="3808207" y="1509408"/>
              <a:ext cx="3001384" cy="139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5F4D747-5CFC-453B-954E-92C6E086BB18}"/>
                </a:ext>
              </a:extLst>
            </p:cNvPr>
            <p:cNvSpPr/>
            <p:nvPr/>
          </p:nvSpPr>
          <p:spPr>
            <a:xfrm>
              <a:off x="6809591" y="1247798"/>
              <a:ext cx="2528047" cy="523220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Guaranteed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B74DD5D-619E-4E48-8B40-B487A4E5E562}"/>
              </a:ext>
            </a:extLst>
          </p:cNvPr>
          <p:cNvGrpSpPr/>
          <p:nvPr/>
        </p:nvGrpSpPr>
        <p:grpSpPr>
          <a:xfrm>
            <a:off x="1290918" y="2380593"/>
            <a:ext cx="10434917" cy="1803765"/>
            <a:chOff x="1290918" y="2380593"/>
            <a:chExt cx="10434917" cy="180376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9D50E2F-4EF5-458A-A75E-1E40FAD2AE44}"/>
                </a:ext>
              </a:extLst>
            </p:cNvPr>
            <p:cNvSpPr/>
            <p:nvPr/>
          </p:nvSpPr>
          <p:spPr>
            <a:xfrm>
              <a:off x="1290918" y="2380593"/>
              <a:ext cx="2517289" cy="36549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13D2E03-AFB6-466E-A88E-88BCEA7999B1}"/>
                </a:ext>
              </a:extLst>
            </p:cNvPr>
            <p:cNvSpPr/>
            <p:nvPr/>
          </p:nvSpPr>
          <p:spPr>
            <a:xfrm>
              <a:off x="6809591" y="3230251"/>
              <a:ext cx="4916244" cy="954107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Time until SOME processes detects the failure</a:t>
              </a:r>
            </a:p>
          </p:txBody>
        </p: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C5F75D4F-089A-4E27-984A-556CFDD26A40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>
              <a:off x="3808207" y="2563341"/>
              <a:ext cx="3001384" cy="1143964"/>
            </a:xfrm>
            <a:prstGeom prst="bentConnector3">
              <a:avLst>
                <a:gd name="adj1" fmla="val 869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DF4FDF-E0ED-4D75-9D37-253A7E6E4C09}"/>
              </a:ext>
            </a:extLst>
          </p:cNvPr>
          <p:cNvGrpSpPr/>
          <p:nvPr/>
        </p:nvGrpSpPr>
        <p:grpSpPr>
          <a:xfrm>
            <a:off x="1301675" y="1857373"/>
            <a:ext cx="10424162" cy="1125116"/>
            <a:chOff x="1301675" y="1857373"/>
            <a:chExt cx="10424162" cy="112511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F2797FE-26CE-4F17-B45E-41F63FFF94B0}"/>
                </a:ext>
              </a:extLst>
            </p:cNvPr>
            <p:cNvSpPr/>
            <p:nvPr/>
          </p:nvSpPr>
          <p:spPr>
            <a:xfrm>
              <a:off x="1301675" y="1857373"/>
              <a:ext cx="2517289" cy="36549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41F6357-6D1B-4B99-9A99-793ADBC1387B}"/>
                </a:ext>
              </a:extLst>
            </p:cNvPr>
            <p:cNvSpPr/>
            <p:nvPr/>
          </p:nvSpPr>
          <p:spPr>
            <a:xfrm>
              <a:off x="6809592" y="2028382"/>
              <a:ext cx="4916245" cy="954107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Partial/Probabilistic Guaranteed</a:t>
              </a: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BF721CCC-23EF-49D3-8B03-461FA1103ED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818964" y="2040121"/>
              <a:ext cx="2990627" cy="258969"/>
            </a:xfrm>
            <a:prstGeom prst="bentConnector3">
              <a:avLst>
                <a:gd name="adj1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3B1D57-596C-48F6-80D4-A5BAD3E83A37}"/>
              </a:ext>
            </a:extLst>
          </p:cNvPr>
          <p:cNvGrpSpPr/>
          <p:nvPr/>
        </p:nvGrpSpPr>
        <p:grpSpPr>
          <a:xfrm>
            <a:off x="1290918" y="3392330"/>
            <a:ext cx="10434917" cy="1979055"/>
            <a:chOff x="1290918" y="2380593"/>
            <a:chExt cx="10434917" cy="197905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CE307ED-8AD1-4718-92FB-B918C1EA3C6F}"/>
                </a:ext>
              </a:extLst>
            </p:cNvPr>
            <p:cNvSpPr/>
            <p:nvPr/>
          </p:nvSpPr>
          <p:spPr>
            <a:xfrm>
              <a:off x="1290918" y="2380593"/>
              <a:ext cx="2517289" cy="36549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6105888-1309-4576-9E1A-4BBBB4AC88ED}"/>
                </a:ext>
              </a:extLst>
            </p:cNvPr>
            <p:cNvSpPr/>
            <p:nvPr/>
          </p:nvSpPr>
          <p:spPr>
            <a:xfrm>
              <a:off x="6809591" y="3405541"/>
              <a:ext cx="4916244" cy="954107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No bottlenecks/single </a:t>
              </a:r>
            </a:p>
            <a:p>
              <a:r>
                <a: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failure point</a:t>
              </a: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BC512B5-D226-4FAF-A905-8383B5C1492A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3808207" y="2563341"/>
              <a:ext cx="3001384" cy="1319254"/>
            </a:xfrm>
            <a:prstGeom prst="bentConnector3">
              <a:avLst>
                <a:gd name="adj1" fmla="val 7043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8323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61D-3658-4049-8038-4C13B09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86" y="158202"/>
            <a:ext cx="10187152" cy="813980"/>
          </a:xfrm>
        </p:spPr>
        <p:txBody>
          <a:bodyPr>
            <a:normAutofit/>
          </a:bodyPr>
          <a:lstStyle/>
          <a:p>
            <a:r>
              <a:rPr lang="en-US" altLang="zh-CN" dirty="0"/>
              <a:t>Failure Detector Properties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4A0709-92BE-4DAF-828E-16DA30B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5EE5E-7E01-45C6-8BFE-4204A218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Completeness</a:t>
            </a:r>
          </a:p>
          <a:p>
            <a:r>
              <a:rPr lang="en-US" altLang="zh-CN" dirty="0"/>
              <a:t>Accuracy</a:t>
            </a:r>
          </a:p>
          <a:p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Time to first detection of a failure</a:t>
            </a:r>
          </a:p>
          <a:p>
            <a:r>
              <a:rPr lang="en-US" altLang="zh-CN" dirty="0"/>
              <a:t>Scale</a:t>
            </a:r>
          </a:p>
          <a:p>
            <a:pPr lvl="1"/>
            <a:r>
              <a:rPr lang="en-US" altLang="zh-CN" dirty="0"/>
              <a:t>Equal Load on each member</a:t>
            </a:r>
          </a:p>
          <a:p>
            <a:pPr lvl="1"/>
            <a:r>
              <a:rPr lang="en-US" altLang="zh-CN" dirty="0"/>
              <a:t>Network Message Load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C83CDCEE-7500-4603-A2AE-29D1EA5F4C62}"/>
              </a:ext>
            </a:extLst>
          </p:cNvPr>
          <p:cNvSpPr>
            <a:spLocks/>
          </p:cNvSpPr>
          <p:nvPr/>
        </p:nvSpPr>
        <p:spPr bwMode="auto">
          <a:xfrm>
            <a:off x="7112131" y="1409252"/>
            <a:ext cx="269875" cy="3455296"/>
          </a:xfrm>
          <a:prstGeom prst="rightBrace">
            <a:avLst>
              <a:gd name="adj1" fmla="val 15202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2C075D2-AADC-4BFA-B68D-9B453026EF42}"/>
              </a:ext>
            </a:extLst>
          </p:cNvPr>
          <p:cNvSpPr/>
          <p:nvPr/>
        </p:nvSpPr>
        <p:spPr>
          <a:xfrm>
            <a:off x="8018930" y="2444402"/>
            <a:ext cx="3334870" cy="1384995"/>
          </a:xfrm>
          <a:prstGeom prst="rect">
            <a:avLst/>
          </a:prstGeom>
          <a:solidFill>
            <a:schemeClr val="accent6"/>
          </a:solidFill>
          <a:ln w="762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 spite of arbitrary simultaneous process failures</a:t>
            </a:r>
          </a:p>
        </p:txBody>
      </p:sp>
    </p:spTree>
    <p:extLst>
      <p:ext uri="{BB962C8B-B14F-4D97-AF65-F5344CB8AC3E}">
        <p14:creationId xmlns:p14="http://schemas.microsoft.com/office/powerpoint/2010/main" val="3059333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E4E4D-D9D3-4805-BD72-64E2AEF0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</a:t>
            </a:r>
            <a:r>
              <a:rPr lang="en-US" altLang="zh-CN" dirty="0" err="1"/>
              <a:t>Heartbeating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11B385-F07E-4FC7-B585-8B4545F8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8D755FF2-D8B8-4E43-B561-166E744B5A13}"/>
              </a:ext>
            </a:extLst>
          </p:cNvPr>
          <p:cNvGrpSpPr>
            <a:grpSpLocks/>
          </p:cNvGrpSpPr>
          <p:nvPr/>
        </p:nvGrpSpPr>
        <p:grpSpPr bwMode="auto">
          <a:xfrm>
            <a:off x="2837652" y="1839912"/>
            <a:ext cx="3960805" cy="1657350"/>
            <a:chOff x="1655" y="1344"/>
            <a:chExt cx="2495" cy="1392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BE9C9849-0526-4C28-AF56-E876CBAE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08426327-7826-4516-ACF6-F7EC8F2A6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5E1DBD79-D336-42C2-8974-2652DAF8A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AEBE2BEB-0A77-4840-BD82-F05A12E1C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DC8A32C2-15E4-4A6B-8D09-E426030F8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6" name="Oval 9">
            <a:extLst>
              <a:ext uri="{FF2B5EF4-FFF2-40B4-BE49-F238E27FC236}">
                <a16:creationId xmlns:a16="http://schemas.microsoft.com/office/drawing/2014/main" id="{8FE80EFB-1A35-41FE-95A0-32231C5A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881" y="4540250"/>
            <a:ext cx="2873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C645D4B6-A5D1-4872-BDD7-26CD41D5ED30}"/>
              </a:ext>
            </a:extLst>
          </p:cNvPr>
          <p:cNvSpPr txBox="1">
            <a:spLocks noChangeArrowheads="1"/>
          </p:cNvSpPr>
          <p:nvPr/>
        </p:nvSpPr>
        <p:spPr bwMode="auto">
          <a:xfrm rot="1571036">
            <a:off x="5283993" y="3160712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3600"/>
              <a:t>…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4E5CC79-8DBD-4ADC-8D3C-A6A50EE7924C}"/>
              </a:ext>
            </a:extLst>
          </p:cNvPr>
          <p:cNvGrpSpPr/>
          <p:nvPr/>
        </p:nvGrpSpPr>
        <p:grpSpPr>
          <a:xfrm>
            <a:off x="4566443" y="3514725"/>
            <a:ext cx="3673475" cy="838200"/>
            <a:chOff x="4566443" y="3514725"/>
            <a:chExt cx="3673475" cy="838200"/>
          </a:xfrm>
        </p:grpSpPr>
        <p:sp>
          <p:nvSpPr>
            <p:cNvPr id="31" name="Text Box 14">
              <a:extLst>
                <a:ext uri="{FF2B5EF4-FFF2-40B4-BE49-F238E27FC236}">
                  <a16:creationId xmlns:a16="http://schemas.microsoft.com/office/drawing/2014/main" id="{3B4DE284-A4BB-4AB5-B4F3-55748FA11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706" y="3890962"/>
              <a:ext cx="3097212" cy="461963"/>
            </a:xfrm>
            <a:prstGeom prst="rect">
              <a:avLst/>
            </a:prstGeom>
            <a:solidFill>
              <a:srgbClr val="969696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GB" i="1"/>
                <a:t>pi</a:t>
              </a:r>
              <a:r>
                <a:rPr lang="en-GB"/>
                <a:t>, Heartbeat Seq. </a:t>
              </a:r>
              <a:r>
                <a:rPr lang="en-GB" i="1"/>
                <a:t>l++ </a:t>
              </a:r>
              <a:endParaRPr lang="en-GB"/>
            </a:p>
          </p:txBody>
        </p:sp>
        <p:sp>
          <p:nvSpPr>
            <p:cNvPr id="32" name="Oval 15">
              <a:extLst>
                <a:ext uri="{FF2B5EF4-FFF2-40B4-BE49-F238E27FC236}">
                  <a16:creationId xmlns:a16="http://schemas.microsoft.com/office/drawing/2014/main" id="{6215A8DC-6CE2-4B43-AFCF-8FAEA6BBD0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65675" y="3315493"/>
              <a:ext cx="150812" cy="5492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202D4C-09EA-488D-AB0C-3F8F0A596881}"/>
              </a:ext>
            </a:extLst>
          </p:cNvPr>
          <p:cNvGrpSpPr/>
          <p:nvPr/>
        </p:nvGrpSpPr>
        <p:grpSpPr>
          <a:xfrm>
            <a:off x="3126581" y="2109787"/>
            <a:ext cx="1871662" cy="2681288"/>
            <a:chOff x="3126581" y="2109787"/>
            <a:chExt cx="1871662" cy="268128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1B7744BF-CEF8-4242-B837-920013F6279D}"/>
                </a:ext>
              </a:extLst>
            </p:cNvPr>
            <p:cNvGrpSpPr/>
            <p:nvPr/>
          </p:nvGrpSpPr>
          <p:grpSpPr>
            <a:xfrm>
              <a:off x="3126581" y="2109787"/>
              <a:ext cx="1727200" cy="2430463"/>
              <a:chOff x="3126581" y="2109787"/>
              <a:chExt cx="1727200" cy="2430463"/>
            </a:xfrm>
          </p:grpSpPr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200F6888-B150-4F02-85A4-72A72159F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6581" y="3459162"/>
                <a:ext cx="1511300" cy="10810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Line 11">
                <a:extLst>
                  <a:ext uri="{FF2B5EF4-FFF2-40B4-BE49-F238E27FC236}">
                    <a16:creationId xmlns:a16="http://schemas.microsoft.com/office/drawing/2014/main" id="{A7CAE984-6043-44CE-8BD7-D266CD151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3918" y="2541587"/>
                <a:ext cx="1296988" cy="18907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Line 12">
                <a:extLst>
                  <a:ext uri="{FF2B5EF4-FFF2-40B4-BE49-F238E27FC236}">
                    <a16:creationId xmlns:a16="http://schemas.microsoft.com/office/drawing/2014/main" id="{F56B557E-6273-4232-AA10-00636F8FD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82343" y="2109787"/>
                <a:ext cx="71438" cy="23225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8D3141D5-0B9F-48A3-8757-292745664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443" y="4486275"/>
              <a:ext cx="431800" cy="304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4" name="Text Box 17">
            <a:extLst>
              <a:ext uri="{FF2B5EF4-FFF2-40B4-BE49-F238E27FC236}">
                <a16:creationId xmlns:a16="http://schemas.microsoft.com/office/drawing/2014/main" id="{F816B0DF-6ECB-4BEF-8E27-FBDC8E05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181" y="1731962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0A58C05C-6726-4E57-9F90-FE6B1771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843" y="4309268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 dirty="0" err="1"/>
              <a:t>pj</a:t>
            </a:r>
            <a:endParaRPr lang="en-GB" i="1" dirty="0"/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AA0FAD0B-6950-4F58-8651-C7420931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318" y="4525962"/>
            <a:ext cx="64116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dirty="0"/>
              <a:t>Heartbeats sent periodically</a:t>
            </a:r>
          </a:p>
          <a:p>
            <a:pPr eaLnBrk="1" hangingPunct="1">
              <a:buFontTx/>
              <a:buChar char="•"/>
            </a:pPr>
            <a:r>
              <a:rPr lang="en-US" dirty="0"/>
              <a:t>If heartbeat not received from </a:t>
            </a:r>
            <a:r>
              <a:rPr lang="en-US" i="1" dirty="0"/>
              <a:t>pi </a:t>
            </a:r>
            <a:r>
              <a:rPr lang="en-US" dirty="0"/>
              <a:t>within timeout, mark </a:t>
            </a:r>
            <a:r>
              <a:rPr lang="en-US" i="1" dirty="0"/>
              <a:t>pi </a:t>
            </a:r>
            <a:r>
              <a:rPr lang="en-US" dirty="0"/>
              <a:t>as failed</a:t>
            </a:r>
          </a:p>
        </p:txBody>
      </p:sp>
      <p:sp>
        <p:nvSpPr>
          <p:cNvPr id="48" name="对话气泡: 椭圆形 47">
            <a:extLst>
              <a:ext uri="{FF2B5EF4-FFF2-40B4-BE49-F238E27FC236}">
                <a16:creationId xmlns:a16="http://schemas.microsoft.com/office/drawing/2014/main" id="{6110AC01-054D-441B-B31E-CFE6DDD039AF}"/>
              </a:ext>
            </a:extLst>
          </p:cNvPr>
          <p:cNvSpPr/>
          <p:nvPr/>
        </p:nvSpPr>
        <p:spPr>
          <a:xfrm>
            <a:off x="1247887" y="4352925"/>
            <a:ext cx="1659619" cy="1373366"/>
          </a:xfrm>
          <a:prstGeom prst="wedgeEllipseCallout">
            <a:avLst>
              <a:gd name="adj1" fmla="val 136679"/>
              <a:gd name="adj2" fmla="val -19747"/>
            </a:avLst>
          </a:prstGeom>
          <a:solidFill>
            <a:schemeClr val="bg1"/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Single failure point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9" name="对话气泡: 椭圆形 48">
            <a:extLst>
              <a:ext uri="{FF2B5EF4-FFF2-40B4-BE49-F238E27FC236}">
                <a16:creationId xmlns:a16="http://schemas.microsoft.com/office/drawing/2014/main" id="{E6BAC270-1BBC-4220-B288-15A122879781}"/>
              </a:ext>
            </a:extLst>
          </p:cNvPr>
          <p:cNvSpPr/>
          <p:nvPr/>
        </p:nvSpPr>
        <p:spPr>
          <a:xfrm>
            <a:off x="2751591" y="5484634"/>
            <a:ext cx="2102190" cy="1062395"/>
          </a:xfrm>
          <a:prstGeom prst="wedgeEllipseCallout">
            <a:avLst>
              <a:gd name="adj1" fmla="val 42826"/>
              <a:gd name="adj2" fmla="val -102357"/>
            </a:avLst>
          </a:prstGeom>
          <a:solidFill>
            <a:schemeClr val="bg1"/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Traffic hot spot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8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F44A9-874D-4B70-AB9E-CC762984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Ring </a:t>
            </a:r>
            <a:r>
              <a:rPr lang="en-US" altLang="zh-CN" dirty="0" err="1"/>
              <a:t>Heartbeating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660150-9E27-4E3A-BAF0-2CBCDF88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25</a:t>
            </a:fld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EE97D20-A2DB-4832-BBE1-631105C866FB}"/>
              </a:ext>
            </a:extLst>
          </p:cNvPr>
          <p:cNvGrpSpPr>
            <a:grpSpLocks/>
          </p:cNvGrpSpPr>
          <p:nvPr/>
        </p:nvGrpSpPr>
        <p:grpSpPr bwMode="auto">
          <a:xfrm>
            <a:off x="3989384" y="2330449"/>
            <a:ext cx="3960805" cy="1657350"/>
            <a:chOff x="1655" y="1344"/>
            <a:chExt cx="2495" cy="1392"/>
          </a:xfrm>
        </p:grpSpPr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30BB3B00-59A8-4207-BFE4-725E7D324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456B2A9D-91D7-4F70-BD1B-C24116A85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445245AE-0190-4F2F-9C7B-96509707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FDDF9E7B-EBA6-406E-9093-F1D022525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8351EB89-AD6A-44C4-B2A0-FFC7DAEC8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Line 9">
            <a:extLst>
              <a:ext uri="{FF2B5EF4-FFF2-40B4-BE49-F238E27FC236}">
                <a16:creationId xmlns:a16="http://schemas.microsoft.com/office/drawing/2014/main" id="{C80D229C-630F-4CA0-9DBD-3E24521FAE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2263" y="3086099"/>
            <a:ext cx="287337" cy="701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60FE89C4-E5F9-46EB-B825-6AA8933635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8675" y="2492374"/>
            <a:ext cx="1223963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F6EC02A4-1D20-4FC5-AA39-EFB9A4DA3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975" y="2492374"/>
            <a:ext cx="1223963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035F083-FD42-4E87-AB21-0C59E637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5030787"/>
            <a:ext cx="2873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429CFFB7-A79B-4055-A59B-98EB70B47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2330449"/>
            <a:ext cx="3097213" cy="461963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  <a:r>
              <a:rPr lang="en-GB"/>
              <a:t>, Heartbeat Seq. </a:t>
            </a:r>
            <a:r>
              <a:rPr lang="en-GB" i="1"/>
              <a:t>l++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7066FD4D-CFAE-48B5-8B73-FE5E438FA151}"/>
              </a:ext>
            </a:extLst>
          </p:cNvPr>
          <p:cNvSpPr>
            <a:spLocks noChangeArrowheads="1"/>
          </p:cNvSpPr>
          <p:nvPr/>
        </p:nvSpPr>
        <p:spPr bwMode="auto">
          <a:xfrm rot="3732702">
            <a:off x="5055394" y="2632868"/>
            <a:ext cx="355600" cy="17938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A4C0A55-38BE-4F0D-9386-84E520C8B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4005262"/>
            <a:ext cx="714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9E7800EF-3826-422E-908F-EDB514F7B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9838" y="3194049"/>
            <a:ext cx="215900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32AB2299-F0F1-4375-8CA7-0B6DA42B4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4300" y="3949699"/>
            <a:ext cx="71438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20E6A5F0-EC0E-4629-B07F-9FBA75B01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2112962"/>
            <a:ext cx="554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615D56AD-1B90-4A36-A091-464706B2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13" y="2816224"/>
            <a:ext cx="431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CB0F63C6-FE60-45A2-A058-80A173C055D5}"/>
              </a:ext>
            </a:extLst>
          </p:cNvPr>
          <p:cNvSpPr txBox="1">
            <a:spLocks noChangeArrowheads="1"/>
          </p:cNvSpPr>
          <p:nvPr/>
        </p:nvSpPr>
        <p:spPr bwMode="auto">
          <a:xfrm rot="6579069">
            <a:off x="7370763" y="4406899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3600"/>
              <a:t>…</a:t>
            </a:r>
          </a:p>
        </p:txBody>
      </p:sp>
      <p:sp>
        <p:nvSpPr>
          <p:cNvPr id="19" name="Text Box 24">
            <a:extLst>
              <a:ext uri="{FF2B5EF4-FFF2-40B4-BE49-F238E27FC236}">
                <a16:creationId xmlns:a16="http://schemas.microsoft.com/office/drawing/2014/main" id="{0C718302-F648-407D-8BCB-925A4B231F3A}"/>
              </a:ext>
            </a:extLst>
          </p:cNvPr>
          <p:cNvSpPr txBox="1">
            <a:spLocks noChangeArrowheads="1"/>
          </p:cNvSpPr>
          <p:nvPr/>
        </p:nvSpPr>
        <p:spPr bwMode="auto">
          <a:xfrm rot="4351812">
            <a:off x="4130675" y="4406899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3600"/>
              <a:t>…</a:t>
            </a:r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D3346A7F-0C8A-4D5A-AF9E-59C64837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2959099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pj</a:t>
            </a:r>
          </a:p>
        </p:txBody>
      </p:sp>
      <p:sp>
        <p:nvSpPr>
          <p:cNvPr id="28" name="对话气泡: 椭圆形 27">
            <a:extLst>
              <a:ext uri="{FF2B5EF4-FFF2-40B4-BE49-F238E27FC236}">
                <a16:creationId xmlns:a16="http://schemas.microsoft.com/office/drawing/2014/main" id="{7F862039-5AD7-45AA-A178-5F211EB37DB0}"/>
              </a:ext>
            </a:extLst>
          </p:cNvPr>
          <p:cNvSpPr/>
          <p:nvPr/>
        </p:nvSpPr>
        <p:spPr>
          <a:xfrm>
            <a:off x="7280716" y="133744"/>
            <a:ext cx="4582757" cy="1327725"/>
          </a:xfrm>
          <a:prstGeom prst="wedgeEllipseCallout">
            <a:avLst>
              <a:gd name="adj1" fmla="val -66799"/>
              <a:gd name="adj2" fmla="val 96150"/>
            </a:avLst>
          </a:prstGeom>
          <a:solidFill>
            <a:schemeClr val="bg1"/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Unpredictable on</a:t>
            </a: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simultaneous multiple failures</a:t>
            </a:r>
          </a:p>
        </p:txBody>
      </p:sp>
      <p:sp>
        <p:nvSpPr>
          <p:cNvPr id="29" name="对话气泡: 椭圆形 28">
            <a:extLst>
              <a:ext uri="{FF2B5EF4-FFF2-40B4-BE49-F238E27FC236}">
                <a16:creationId xmlns:a16="http://schemas.microsoft.com/office/drawing/2014/main" id="{4D43974E-3CF5-4575-BCDF-19DA307BE2D5}"/>
              </a:ext>
            </a:extLst>
          </p:cNvPr>
          <p:cNvSpPr/>
          <p:nvPr/>
        </p:nvSpPr>
        <p:spPr>
          <a:xfrm>
            <a:off x="7446953" y="1749320"/>
            <a:ext cx="4582757" cy="1327725"/>
          </a:xfrm>
          <a:prstGeom prst="wedgeEllipseCallout">
            <a:avLst>
              <a:gd name="adj1" fmla="val -71729"/>
              <a:gd name="adj2" fmla="val -1888"/>
            </a:avLst>
          </a:prstGeom>
          <a:solidFill>
            <a:schemeClr val="bg1"/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High cost to build/rebuild ring</a:t>
            </a:r>
          </a:p>
        </p:txBody>
      </p:sp>
    </p:spTree>
    <p:extLst>
      <p:ext uri="{BB962C8B-B14F-4D97-AF65-F5344CB8AC3E}">
        <p14:creationId xmlns:p14="http://schemas.microsoft.com/office/powerpoint/2010/main" val="243437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E54E1-6DAC-4110-A047-89A14533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All-to-All </a:t>
            </a:r>
            <a:r>
              <a:rPr lang="en-US" altLang="zh-CN" dirty="0" err="1"/>
              <a:t>Heartbeating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38F33D-084B-4A8A-8057-2C2C56EF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D13DED3-3A44-4690-992A-5C7646BB1585}"/>
              </a:ext>
            </a:extLst>
          </p:cNvPr>
          <p:cNvGrpSpPr>
            <a:grpSpLocks/>
          </p:cNvGrpSpPr>
          <p:nvPr/>
        </p:nvGrpSpPr>
        <p:grpSpPr bwMode="auto">
          <a:xfrm>
            <a:off x="3714774" y="2600325"/>
            <a:ext cx="3960805" cy="1657350"/>
            <a:chOff x="1655" y="1344"/>
            <a:chExt cx="2495" cy="1392"/>
          </a:xfrm>
        </p:grpSpPr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198627EA-8A6D-46FD-9EE3-6E7B762BA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6ACB49AF-A5AF-4B09-AACD-F750D5434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AD47AF9B-B58F-4EF2-A772-89EFED27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455264D4-437E-44EF-85E2-3D3A1E27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CF24313B-A596-40C4-9F6D-03EB0BE0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Oval 9">
            <a:extLst>
              <a:ext uri="{FF2B5EF4-FFF2-40B4-BE49-F238E27FC236}">
                <a16:creationId xmlns:a16="http://schemas.microsoft.com/office/drawing/2014/main" id="{09B45294-3BF1-4904-B425-26DC73F8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003" y="5300663"/>
            <a:ext cx="2873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7D40ABD-55A0-4912-980F-292E7337A4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3703" y="2816225"/>
            <a:ext cx="1655762" cy="1349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D958D56F-2A16-4F7F-A76D-377A460AE6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5503" y="2762250"/>
            <a:ext cx="11525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653BBC83-275E-4C83-A1B2-0476CABD9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365" y="2762250"/>
            <a:ext cx="12239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3567DCA4-F9A3-4E41-AB93-2979BFE5E918}"/>
              </a:ext>
            </a:extLst>
          </p:cNvPr>
          <p:cNvSpPr>
            <a:spLocks noChangeArrowheads="1"/>
          </p:cNvSpPr>
          <p:nvPr/>
        </p:nvSpPr>
        <p:spPr bwMode="auto">
          <a:xfrm rot="2308510">
            <a:off x="4722840" y="3302000"/>
            <a:ext cx="473075" cy="13493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E22AE9A4-BD28-4BC1-92FF-FA0C2702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53" y="2600325"/>
            <a:ext cx="3097212" cy="461963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  <a:r>
              <a:rPr lang="en-GB"/>
              <a:t>, Heartbeat Seq. </a:t>
            </a:r>
            <a:r>
              <a:rPr lang="en-GB" i="1"/>
              <a:t>l++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6143A9C-917A-421F-8E75-2981E54A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003" y="3192463"/>
            <a:ext cx="646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3600"/>
              <a:t>…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7B095D1-C983-4849-B422-390A5D71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303" y="2492375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0D21730B-B9C0-46AC-81F1-6E09E255E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515" y="4165600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pj</a:t>
            </a: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D7AAE167-D393-4283-A828-902BD2E8B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40" y="4003675"/>
            <a:ext cx="431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1" name="对话气泡: 椭圆形 20">
            <a:extLst>
              <a:ext uri="{FF2B5EF4-FFF2-40B4-BE49-F238E27FC236}">
                <a16:creationId xmlns:a16="http://schemas.microsoft.com/office/drawing/2014/main" id="{866037A4-D573-4BA8-BE24-F0531AEBAF2C}"/>
              </a:ext>
            </a:extLst>
          </p:cNvPr>
          <p:cNvSpPr/>
          <p:nvPr/>
        </p:nvSpPr>
        <p:spPr>
          <a:xfrm>
            <a:off x="5728879" y="395566"/>
            <a:ext cx="6351959" cy="1327725"/>
          </a:xfrm>
          <a:prstGeom prst="wedgeEllipseCallout">
            <a:avLst>
              <a:gd name="adj1" fmla="val -46381"/>
              <a:gd name="adj2" fmla="val 102631"/>
            </a:avLst>
          </a:prstGeom>
          <a:solidFill>
            <a:schemeClr val="bg1"/>
          </a:solidFill>
          <a:ln w="762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 algn="ctr"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</a:rPr>
              <a:t>Equal load per member</a:t>
            </a:r>
          </a:p>
          <a:p>
            <a:pPr marL="514350" indent="-514350" algn="ctr"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</a:rPr>
              <a:t>Complete</a:t>
            </a:r>
          </a:p>
        </p:txBody>
      </p:sp>
      <p:sp>
        <p:nvSpPr>
          <p:cNvPr id="22" name="对话气泡: 椭圆形 21">
            <a:extLst>
              <a:ext uri="{FF2B5EF4-FFF2-40B4-BE49-F238E27FC236}">
                <a16:creationId xmlns:a16="http://schemas.microsoft.com/office/drawing/2014/main" id="{6CC97A89-4E7C-4927-AB14-98FAB0BC0529}"/>
              </a:ext>
            </a:extLst>
          </p:cNvPr>
          <p:cNvSpPr/>
          <p:nvPr/>
        </p:nvSpPr>
        <p:spPr>
          <a:xfrm>
            <a:off x="7388684" y="2011142"/>
            <a:ext cx="4582757" cy="1327725"/>
          </a:xfrm>
          <a:prstGeom prst="wedgeEllipseCallout">
            <a:avLst>
              <a:gd name="adj1" fmla="val -71729"/>
              <a:gd name="adj2" fmla="val -1888"/>
            </a:avLst>
          </a:prstGeom>
          <a:solidFill>
            <a:schemeClr val="bg1"/>
          </a:solidFill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514350" indent="-514350" algn="ctr"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</a:rPr>
              <a:t>High traffic load</a:t>
            </a:r>
          </a:p>
          <a:p>
            <a:pPr marL="514350" indent="-514350" algn="ctr">
              <a:buAutoNum type="arabicPeriod"/>
            </a:pPr>
            <a:r>
              <a:rPr lang="en-US" altLang="zh-CN" sz="2800" b="1" dirty="0">
                <a:solidFill>
                  <a:schemeClr val="tx1"/>
                </a:solidFill>
              </a:rPr>
              <a:t>Low </a:t>
            </a:r>
            <a:r>
              <a:rPr lang="en-US" altLang="zh-CN" sz="2800" b="1" dirty="0" err="1">
                <a:solidFill>
                  <a:schemeClr val="tx1"/>
                </a:solidFill>
              </a:rPr>
              <a:t>acuracy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972727DA-3643-43F6-8B20-5A7028E3E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9465" y="2854325"/>
            <a:ext cx="69414" cy="2446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4" name="Line 10">
            <a:extLst>
              <a:ext uri="{FF2B5EF4-FFF2-40B4-BE49-F238E27FC236}">
                <a16:creationId xmlns:a16="http://schemas.microsoft.com/office/drawing/2014/main" id="{5FA4E945-2E66-4E6B-8C58-A2EAD63748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2340" y="2858353"/>
            <a:ext cx="1512883" cy="11992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65AA1-E2D8-42C4-B763-821AE9F8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BA40D2-2E9F-4A16-B8F2-9D579650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40ABC0-FAD5-4EBB-A798-AC3ABC77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we increase the robustness of all-to-all </a:t>
            </a:r>
            <a:r>
              <a:rPr lang="en-US" altLang="zh-CN" dirty="0" err="1"/>
              <a:t>heartbeating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530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What is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Failure detectors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Gossip-style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Best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Another probabilistic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Dissemination and suspicion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94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A7A40-9AFE-4386-9CBF-2A676016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Gossip-style </a:t>
            </a:r>
            <a:r>
              <a:rPr lang="en-US" altLang="zh-CN" dirty="0" err="1"/>
              <a:t>Heartbeating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B45271-C89D-435E-B808-B223ADD8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99B3BD3D-F4D4-45EA-B262-92B0DB2856ED}"/>
              </a:ext>
            </a:extLst>
          </p:cNvPr>
          <p:cNvGrpSpPr>
            <a:grpSpLocks/>
          </p:cNvGrpSpPr>
          <p:nvPr/>
        </p:nvGrpSpPr>
        <p:grpSpPr bwMode="auto">
          <a:xfrm>
            <a:off x="4061615" y="2235993"/>
            <a:ext cx="3960805" cy="1657350"/>
            <a:chOff x="1655" y="1344"/>
            <a:chExt cx="2495" cy="1392"/>
          </a:xfrm>
        </p:grpSpPr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1B35B8C1-9945-49D0-B46D-D5C2FBBEB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313E8130-4E29-46C4-867F-C9A74E384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2F135C7B-4627-4E70-965E-0514C8F47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7C870E66-1BCF-446E-8566-CCCB82837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7F1472AD-8E25-4A17-AFC3-ABB738043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Oval 9">
            <a:extLst>
              <a:ext uri="{FF2B5EF4-FFF2-40B4-BE49-F238E27FC236}">
                <a16:creationId xmlns:a16="http://schemas.microsoft.com/office/drawing/2014/main" id="{060BF0CF-5CB6-44BA-8E6F-4953B1EA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844" y="4936331"/>
            <a:ext cx="2873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343517B-3757-492A-AC34-ECBB55ADF6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0544" y="2451893"/>
            <a:ext cx="1655762" cy="1349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F6B24995-00BD-4821-8607-11E3D211E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0544" y="3045618"/>
            <a:ext cx="316865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B7C593E3-7F12-45B1-ADB5-31DB173180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10906" y="2937668"/>
            <a:ext cx="3024188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9A29945E-07E9-489D-AA03-3FA9B3142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7744" y="2451893"/>
            <a:ext cx="1441450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7F1D4B7A-0570-4CAE-8E10-EAC649E2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92" y="2175271"/>
            <a:ext cx="2572162" cy="1200329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dirty="0"/>
              <a:t>Randomly choose a set of members to heartbeat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4EC12AB9-C0F8-4E68-96EE-E0C82BF63D05}"/>
              </a:ext>
            </a:extLst>
          </p:cNvPr>
          <p:cNvSpPr>
            <a:spLocks noChangeArrowheads="1"/>
          </p:cNvSpPr>
          <p:nvPr/>
        </p:nvSpPr>
        <p:spPr bwMode="auto">
          <a:xfrm rot="2127742">
            <a:off x="5320506" y="2750343"/>
            <a:ext cx="473075" cy="13493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567A3975-1164-4F4B-8675-4C6E4BEC45AE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615082"/>
            <a:ext cx="4191000" cy="917575"/>
            <a:chOff x="3152" y="935"/>
            <a:chExt cx="2540" cy="771"/>
          </a:xfrm>
        </p:grpSpPr>
        <p:sp>
          <p:nvSpPr>
            <p:cNvPr id="16" name="AutoShape 17">
              <a:extLst>
                <a:ext uri="{FF2B5EF4-FFF2-40B4-BE49-F238E27FC236}">
                  <a16:creationId xmlns:a16="http://schemas.microsoft.com/office/drawing/2014/main" id="{F0B54B72-A41C-4CDC-A454-BE1C523D8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935"/>
              <a:ext cx="2540" cy="771"/>
            </a:xfrm>
            <a:prstGeom prst="cloudCallout">
              <a:avLst>
                <a:gd name="adj1" fmla="val 21065"/>
                <a:gd name="adj2" fmla="val 109792"/>
              </a:avLst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BACC4D27-1B66-4F14-A845-B49D9A2D2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71"/>
              <a:ext cx="1713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28575">
                  <a:solidFill>
                    <a:srgbClr val="000000"/>
                  </a:solidFill>
                  <a:miter lim="800000"/>
                  <a:headEnd type="none" w="lg" len="lg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GB" sz="2000">
                  <a:sym typeface="Wingdings" charset="0"/>
                </a:rPr>
                <a:t> </a:t>
              </a:r>
              <a:r>
                <a:rPr lang="en-GB" sz="2000"/>
                <a:t>Good accuracy properties</a:t>
              </a:r>
            </a:p>
          </p:txBody>
        </p:sp>
      </p:grpSp>
      <p:sp>
        <p:nvSpPr>
          <p:cNvPr id="14" name="Text Box 19">
            <a:extLst>
              <a:ext uri="{FF2B5EF4-FFF2-40B4-BE49-F238E27FC236}">
                <a16:creationId xmlns:a16="http://schemas.microsoft.com/office/drawing/2014/main" id="{3813A2CD-BC93-4319-BB3E-A1BEDADA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144" y="2128043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9DC6E595-DED1-4B4B-9C0D-64B1FB30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81" y="3639343"/>
            <a:ext cx="431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11B31EB-5A2C-4669-969D-D686B0C2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3" y="4629248"/>
            <a:ext cx="5286251" cy="2095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9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5808-D832-48C4-A28F-93EB61E3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Membership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2E1CF-3919-425B-85F9-9CA6EC0BB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materials from UIUC MOOC</a:t>
            </a:r>
          </a:p>
          <a:p>
            <a:r>
              <a:rPr lang="en-US" altLang="zh-CN" dirty="0"/>
              <a:t>Thanks </a:t>
            </a:r>
            <a:r>
              <a:rPr lang="en-US" altLang="zh-CN" dirty="0" err="1"/>
              <a:t>Indranil</a:t>
            </a:r>
            <a:r>
              <a:rPr lang="en-US" altLang="zh-CN" dirty="0"/>
              <a:t> Gupta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C20BE-FEE3-4C8B-90B9-0B141742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73167D-9FD1-4CF9-A5AA-8EBAB6C000B9}"/>
              </a:ext>
            </a:extLst>
          </p:cNvPr>
          <p:cNvSpPr/>
          <p:nvPr/>
        </p:nvSpPr>
        <p:spPr>
          <a:xfrm>
            <a:off x="831851" y="1185688"/>
            <a:ext cx="4822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Part #2: Cloud Distributed System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6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D2DD5-07D9-4736-B956-0A4E4AA7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Gossip-Style Failure Detection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D8E0CC-7D7C-4C24-8335-0E6C07D3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AFAEA58-210D-46A5-B579-948EFB3DC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495773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6EC89847-E5BD-46D2-9E99-8495439626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6300" y="1924273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D32680A-A5CF-4F68-A938-85ED0BAB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6" y="1924273"/>
            <a:ext cx="2749924" cy="1549800"/>
          </a:xfrm>
          <a:prstGeom prst="rect">
            <a:avLst/>
          </a:prstGeom>
        </p:spPr>
      </p:pic>
      <p:sp>
        <p:nvSpPr>
          <p:cNvPr id="8" name="Oval 27">
            <a:extLst>
              <a:ext uri="{FF2B5EF4-FFF2-40B4-BE49-F238E27FC236}">
                <a16:creationId xmlns:a16="http://schemas.microsoft.com/office/drawing/2014/main" id="{EFD24A38-0C64-4061-99FD-0E13BB6A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100" y="2210023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9" name="Oval 28">
            <a:extLst>
              <a:ext uri="{FF2B5EF4-FFF2-40B4-BE49-F238E27FC236}">
                <a16:creationId xmlns:a16="http://schemas.microsoft.com/office/drawing/2014/main" id="{D1786A99-6AAA-4A67-98A2-7C858A053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638773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4</a:t>
            </a:r>
          </a:p>
        </p:txBody>
      </p:sp>
      <p:sp>
        <p:nvSpPr>
          <p:cNvPr id="10" name="Oval 29">
            <a:extLst>
              <a:ext uri="{FF2B5EF4-FFF2-40B4-BE49-F238E27FC236}">
                <a16:creationId xmlns:a16="http://schemas.microsoft.com/office/drawing/2014/main" id="{978959A2-ED64-4E35-87B9-826F9B8A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924523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3</a:t>
            </a:r>
          </a:p>
        </p:txBody>
      </p:sp>
      <p:sp>
        <p:nvSpPr>
          <p:cNvPr id="11" name="Line 30">
            <a:extLst>
              <a:ext uri="{FF2B5EF4-FFF2-40B4-BE49-F238E27FC236}">
                <a16:creationId xmlns:a16="http://schemas.microsoft.com/office/drawing/2014/main" id="{E3D5273F-FF3C-4154-B31D-42AE96F9BE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1700" y="2381473"/>
            <a:ext cx="1668719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Line 31">
            <a:extLst>
              <a:ext uri="{FF2B5EF4-FFF2-40B4-BE49-F238E27FC236}">
                <a16:creationId xmlns:a16="http://schemas.microsoft.com/office/drawing/2014/main" id="{FACA2E59-321F-420F-9047-F1BF83B05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895823"/>
            <a:ext cx="304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3" name="Line 32">
            <a:extLst>
              <a:ext uri="{FF2B5EF4-FFF2-40B4-BE49-F238E27FC236}">
                <a16:creationId xmlns:a16="http://schemas.microsoft.com/office/drawing/2014/main" id="{D48838A0-AFA3-49C7-8F96-418F53AFF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2700" y="3867373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4" name="Line 33">
            <a:extLst>
              <a:ext uri="{FF2B5EF4-FFF2-40B4-BE49-F238E27FC236}">
                <a16:creationId xmlns:a16="http://schemas.microsoft.com/office/drawing/2014/main" id="{39EC54C1-2BC7-44C1-9B2E-F1F240E6FD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4300" y="2610073"/>
            <a:ext cx="1524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5" name="Line 34">
            <a:extLst>
              <a:ext uri="{FF2B5EF4-FFF2-40B4-BE49-F238E27FC236}">
                <a16:creationId xmlns:a16="http://schemas.microsoft.com/office/drawing/2014/main" id="{141A9A58-2B18-4552-8BF0-A2D89A9C40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2552923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6" name="Line 35">
            <a:extLst>
              <a:ext uri="{FF2B5EF4-FFF2-40B4-BE49-F238E27FC236}">
                <a16:creationId xmlns:a16="http://schemas.microsoft.com/office/drawing/2014/main" id="{73AAF498-FAC1-4C0B-B458-86A1D3CA13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5500" y="2781523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7" name="AutoShape 37">
            <a:extLst>
              <a:ext uri="{FF2B5EF4-FFF2-40B4-BE49-F238E27FC236}">
                <a16:creationId xmlns:a16="http://schemas.microsoft.com/office/drawing/2014/main" id="{76DC165C-2DE9-4A40-833E-C6920BC79D5E}"/>
              </a:ext>
            </a:extLst>
          </p:cNvPr>
          <p:cNvSpPr>
            <a:spLocks noChangeArrowheads="1"/>
          </p:cNvSpPr>
          <p:nvPr/>
        </p:nvSpPr>
        <p:spPr bwMode="auto">
          <a:xfrm rot="-497829">
            <a:off x="5672138" y="2348136"/>
            <a:ext cx="2133600" cy="114300"/>
          </a:xfrm>
          <a:prstGeom prst="rightArrow">
            <a:avLst>
              <a:gd name="adj1" fmla="val 50000"/>
              <a:gd name="adj2" fmla="val 350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8" name="Text Box 38">
            <a:extLst>
              <a:ext uri="{FF2B5EF4-FFF2-40B4-BE49-F238E27FC236}">
                <a16:creationId xmlns:a16="http://schemas.microsoft.com/office/drawing/2014/main" id="{3ABD69D9-3633-4401-BA65-A6F076B6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56" y="4206024"/>
            <a:ext cx="5311844" cy="189282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800" b="1" dirty="0">
                <a:ea typeface="굴림" charset="0"/>
                <a:cs typeface="굴림" charset="0"/>
              </a:rPr>
              <a:t>Protocol</a:t>
            </a:r>
            <a:r>
              <a:rPr lang="en-US" altLang="ko-KR" sz="1800" dirty="0">
                <a:ea typeface="굴림" charset="0"/>
                <a:cs typeface="굴림" charset="0"/>
              </a:rPr>
              <a:t>: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800" dirty="0">
                <a:ea typeface="굴림" charset="0"/>
                <a:cs typeface="굴림" charset="0"/>
              </a:rPr>
              <a:t>Nodes periodically gossip their membership list: pick random nodes, send it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800" dirty="0">
                <a:ea typeface="굴림" charset="0"/>
                <a:cs typeface="굴림" charset="0"/>
              </a:rPr>
              <a:t>On receipt, it is </a:t>
            </a:r>
            <a:r>
              <a:rPr lang="en-US" altLang="ko-KR" sz="1800" i="1" dirty="0">
                <a:ea typeface="굴림" charset="0"/>
                <a:cs typeface="굴림" charset="0"/>
              </a:rPr>
              <a:t>merged</a:t>
            </a:r>
            <a:r>
              <a:rPr lang="en-US" altLang="ko-KR" sz="1800" dirty="0">
                <a:ea typeface="굴림" charset="0"/>
                <a:cs typeface="굴림" charset="0"/>
              </a:rPr>
              <a:t> with local membership list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ko-KR" sz="1800" dirty="0">
                <a:ea typeface="굴림" charset="0"/>
                <a:cs typeface="굴림" charset="0"/>
              </a:rPr>
              <a:t>When an entry times out, member is marked as failed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0237150-1017-4C38-8D85-E144591458C7}"/>
              </a:ext>
            </a:extLst>
          </p:cNvPr>
          <p:cNvGrpSpPr/>
          <p:nvPr/>
        </p:nvGrpSpPr>
        <p:grpSpPr>
          <a:xfrm>
            <a:off x="8039100" y="1144432"/>
            <a:ext cx="3505200" cy="1737240"/>
            <a:chOff x="8039100" y="1144432"/>
            <a:chExt cx="3505200" cy="1737240"/>
          </a:xfrm>
        </p:grpSpPr>
        <p:pic>
          <p:nvPicPr>
            <p:cNvPr id="19" name="table">
              <a:extLst>
                <a:ext uri="{FF2B5EF4-FFF2-40B4-BE49-F238E27FC236}">
                  <a16:creationId xmlns:a16="http://schemas.microsoft.com/office/drawing/2014/main" id="{0A48DCB8-97A3-4D64-9B0F-9D12EEA58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786" y="1144432"/>
              <a:ext cx="3082514" cy="1737240"/>
            </a:xfrm>
            <a:prstGeom prst="rect">
              <a:avLst/>
            </a:prstGeom>
          </p:spPr>
        </p:pic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05F7AA65-F9F1-4513-A4F9-1968D48C1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9100" y="1194361"/>
              <a:ext cx="422116" cy="1015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DEF592E-1B06-4D08-85DB-B68C0EBBED0C}"/>
              </a:ext>
            </a:extLst>
          </p:cNvPr>
          <p:cNvGrpSpPr/>
          <p:nvPr/>
        </p:nvGrpSpPr>
        <p:grpSpPr>
          <a:xfrm>
            <a:off x="7658100" y="2948110"/>
            <a:ext cx="4168844" cy="3408242"/>
            <a:chOff x="7658100" y="2948110"/>
            <a:chExt cx="4168844" cy="340824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AF789B5-8514-4ABC-B148-5D6642314EFC}"/>
                </a:ext>
              </a:extLst>
            </p:cNvPr>
            <p:cNvGrpSpPr/>
            <p:nvPr/>
          </p:nvGrpSpPr>
          <p:grpSpPr>
            <a:xfrm>
              <a:off x="8461216" y="2948110"/>
              <a:ext cx="3118167" cy="2314896"/>
              <a:chOff x="8461216" y="2948110"/>
              <a:chExt cx="3118167" cy="2314896"/>
            </a:xfrm>
          </p:grpSpPr>
          <p:pic>
            <p:nvPicPr>
              <p:cNvPr id="21" name="table">
                <a:extLst>
                  <a:ext uri="{FF2B5EF4-FFF2-40B4-BE49-F238E27FC236}">
                    <a16:creationId xmlns:a16="http://schemas.microsoft.com/office/drawing/2014/main" id="{4DF865CF-0537-468C-BC9F-AA541AA97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1216" y="3505672"/>
                <a:ext cx="3118167" cy="1757334"/>
              </a:xfrm>
              <a:prstGeom prst="rect">
                <a:avLst/>
              </a:prstGeom>
            </p:spPr>
          </p:pic>
          <p:sp>
            <p:nvSpPr>
              <p:cNvPr id="22" name="AutoShape 84">
                <a:extLst>
                  <a:ext uri="{FF2B5EF4-FFF2-40B4-BE49-F238E27FC236}">
                    <a16:creationId xmlns:a16="http://schemas.microsoft.com/office/drawing/2014/main" id="{948FE055-F079-4E38-8091-99508DDB2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9300" y="2948110"/>
                <a:ext cx="685800" cy="342900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3" name="Text Box 85">
              <a:extLst>
                <a:ext uri="{FF2B5EF4-FFF2-40B4-BE49-F238E27FC236}">
                  <a16:creationId xmlns:a16="http://schemas.microsoft.com/office/drawing/2014/main" id="{B69FB6B5-F516-47A0-B458-6D9E47AD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8100" y="5340689"/>
              <a:ext cx="416884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ea typeface="굴림" charset="0"/>
                  <a:cs typeface="굴림" charset="0"/>
                </a:rPr>
                <a:t>Current time : 70 at node 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dirty="0">
                  <a:ea typeface="굴림" charset="0"/>
                  <a:cs typeface="굴림" charset="0"/>
                </a:rPr>
                <a:t>(asynchronous clocks)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17FCDC6-00A3-4368-B8AF-0B419A63136D}"/>
              </a:ext>
            </a:extLst>
          </p:cNvPr>
          <p:cNvGrpSpPr/>
          <p:nvPr/>
        </p:nvGrpSpPr>
        <p:grpSpPr>
          <a:xfrm>
            <a:off x="1074419" y="3317388"/>
            <a:ext cx="1219200" cy="571500"/>
            <a:chOff x="1563893" y="3111647"/>
            <a:chExt cx="1219200" cy="571500"/>
          </a:xfrm>
        </p:grpSpPr>
        <p:sp>
          <p:nvSpPr>
            <p:cNvPr id="24" name="Text Box 86">
              <a:extLst>
                <a:ext uri="{FF2B5EF4-FFF2-40B4-BE49-F238E27FC236}">
                  <a16:creationId xmlns:a16="http://schemas.microsoft.com/office/drawing/2014/main" id="{1AF0A145-2BBA-4F38-B5AC-1E9B6F03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893" y="3283097"/>
              <a:ext cx="1219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>
                  <a:ea typeface="굴림" charset="0"/>
                  <a:cs typeface="굴림" charset="0"/>
                </a:rPr>
                <a:t>Address</a:t>
              </a:r>
            </a:p>
          </p:txBody>
        </p:sp>
        <p:sp>
          <p:nvSpPr>
            <p:cNvPr id="25" name="Line 87">
              <a:extLst>
                <a:ext uri="{FF2B5EF4-FFF2-40B4-BE49-F238E27FC236}">
                  <a16:creationId xmlns:a16="http://schemas.microsoft.com/office/drawing/2014/main" id="{B3E0179E-A97F-43C9-9D50-2F9BB897A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3493" y="3111647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1A37C64-7D4B-4660-9D66-6369F89C2116}"/>
              </a:ext>
            </a:extLst>
          </p:cNvPr>
          <p:cNvGrpSpPr/>
          <p:nvPr/>
        </p:nvGrpSpPr>
        <p:grpSpPr>
          <a:xfrm>
            <a:off x="1943100" y="3428999"/>
            <a:ext cx="2362200" cy="718098"/>
            <a:chOff x="1943100" y="3428999"/>
            <a:chExt cx="2362200" cy="718098"/>
          </a:xfrm>
        </p:grpSpPr>
        <p:sp>
          <p:nvSpPr>
            <p:cNvPr id="26" name="Text Box 88">
              <a:extLst>
                <a:ext uri="{FF2B5EF4-FFF2-40B4-BE49-F238E27FC236}">
                  <a16:creationId xmlns:a16="http://schemas.microsoft.com/office/drawing/2014/main" id="{88C91611-C9DE-461D-B62C-EA79FABE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3100" y="3747047"/>
              <a:ext cx="2362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ea typeface="굴림" charset="0"/>
                  <a:cs typeface="굴림" charset="0"/>
                </a:rPr>
                <a:t>Heartbeat Counter</a:t>
              </a:r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700AC1C2-F07B-40F5-A316-681D78653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1426" y="3428999"/>
              <a:ext cx="77993" cy="362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832AAC6-6F47-4C9B-863E-5EA47199D987}"/>
              </a:ext>
            </a:extLst>
          </p:cNvPr>
          <p:cNvGrpSpPr/>
          <p:nvPr/>
        </p:nvGrpSpPr>
        <p:grpSpPr>
          <a:xfrm>
            <a:off x="3962400" y="3428998"/>
            <a:ext cx="1600200" cy="502275"/>
            <a:chOff x="3962400" y="3428998"/>
            <a:chExt cx="1600200" cy="502275"/>
          </a:xfrm>
        </p:grpSpPr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E79AF57F-6A27-47C5-B64C-8C5645DDC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5299" y="3428998"/>
              <a:ext cx="342899" cy="246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9" name="Text Box 91">
              <a:extLst>
                <a:ext uri="{FF2B5EF4-FFF2-40B4-BE49-F238E27FC236}">
                  <a16:creationId xmlns:a16="http://schemas.microsoft.com/office/drawing/2014/main" id="{132E2782-A8F2-48FF-9235-8CB7172BE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531223"/>
              <a:ext cx="160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ea typeface="굴림" charset="0"/>
                  <a:cs typeface="굴림" charset="0"/>
                </a:rPr>
                <a:t>Time (local)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69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00700-F01C-4105-B4B6-06B89F9E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Gossip-Style Failure Detection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BF54B8-54A9-40CE-9967-32BD3A77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4A0DF6-5E87-4E47-88A4-C8AADC05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heartbeat has not increased for more than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fail</a:t>
            </a:r>
            <a:r>
              <a:rPr lang="en-US" altLang="zh-CN" dirty="0"/>
              <a:t> seconds, </a:t>
            </a:r>
            <a:br>
              <a:rPr lang="en-US" altLang="zh-CN" dirty="0"/>
            </a:br>
            <a:r>
              <a:rPr lang="en-US" altLang="zh-CN" dirty="0"/>
              <a:t>the member is considered failed</a:t>
            </a:r>
          </a:p>
          <a:p>
            <a:r>
              <a:rPr lang="en-US" altLang="zh-CN" dirty="0"/>
              <a:t>And after a further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cleanup</a:t>
            </a:r>
            <a:r>
              <a:rPr lang="en-US" altLang="zh-CN" dirty="0"/>
              <a:t> seconds, it will delete the member from the list</a:t>
            </a:r>
          </a:p>
          <a:p>
            <a:r>
              <a:rPr lang="en-US" altLang="zh-CN" dirty="0"/>
              <a:t>Why an additional timeout? Why not delete right away?</a:t>
            </a:r>
          </a:p>
        </p:txBody>
      </p:sp>
    </p:spTree>
    <p:extLst>
      <p:ext uri="{BB962C8B-B14F-4D97-AF65-F5344CB8AC3E}">
        <p14:creationId xmlns:p14="http://schemas.microsoft.com/office/powerpoint/2010/main" val="331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F246B-5315-4048-B1E0-F766E8B5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Gossip-Style Failure Detection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C63F0C7-B90C-4C06-ACA9-C743FB6B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ACA2C-D236-4443-ABA4-F08B7B8C7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1063401"/>
          </a:xfrm>
        </p:spPr>
        <p:txBody>
          <a:bodyPr/>
          <a:lstStyle/>
          <a:p>
            <a:r>
              <a:rPr lang="en-US" altLang="zh-CN" dirty="0"/>
              <a:t>What if an entry pointing to a failed node is deleted right after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fail</a:t>
            </a:r>
            <a:r>
              <a:rPr lang="en-US" altLang="zh-CN" dirty="0"/>
              <a:t> (=24) seconds?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929EC8-453A-4AAF-805F-33D5C8BC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663" y="3966370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1AE4544-CB45-4311-8981-E933CD6055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8863" y="339487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D8650FF-DFC6-48EA-AE60-8E06727E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4870"/>
            <a:ext cx="2990663" cy="1687916"/>
          </a:xfrm>
          <a:prstGeom prst="rect">
            <a:avLst/>
          </a:prstGeom>
        </p:spPr>
      </p:pic>
      <p:sp>
        <p:nvSpPr>
          <p:cNvPr id="8" name="Oval 28">
            <a:extLst>
              <a:ext uri="{FF2B5EF4-FFF2-40B4-BE49-F238E27FC236}">
                <a16:creationId xmlns:a16="http://schemas.microsoft.com/office/drawing/2014/main" id="{B27CB069-753B-4F87-A7B6-7EAA45EE9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663" y="3680620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2</a:t>
            </a:r>
          </a:p>
        </p:txBody>
      </p:sp>
      <p:sp>
        <p:nvSpPr>
          <p:cNvPr id="9" name="Oval 29">
            <a:extLst>
              <a:ext uri="{FF2B5EF4-FFF2-40B4-BE49-F238E27FC236}">
                <a16:creationId xmlns:a16="http://schemas.microsoft.com/office/drawing/2014/main" id="{4F0DFA84-5161-4A70-955D-EB116DE88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863" y="5109370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4</a:t>
            </a:r>
          </a:p>
        </p:txBody>
      </p:sp>
      <p:sp>
        <p:nvSpPr>
          <p:cNvPr id="10" name="Oval 30">
            <a:extLst>
              <a:ext uri="{FF2B5EF4-FFF2-40B4-BE49-F238E27FC236}">
                <a16:creationId xmlns:a16="http://schemas.microsoft.com/office/drawing/2014/main" id="{9E50CC5D-935E-4FEE-9F33-3A0C31209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863" y="5395120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altLang="ko-KR">
                <a:ea typeface="굴림" charset="0"/>
                <a:cs typeface="굴림" charset="0"/>
              </a:rPr>
              <a:t>3</a:t>
            </a:r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886BF98F-6E6A-40EF-AC03-49EEF1A460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063" y="3909220"/>
            <a:ext cx="17526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4C133B35-4D41-4AE0-B798-EFAE77249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9463" y="4366420"/>
            <a:ext cx="304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3" name="Line 33">
            <a:extLst>
              <a:ext uri="{FF2B5EF4-FFF2-40B4-BE49-F238E27FC236}">
                <a16:creationId xmlns:a16="http://schemas.microsoft.com/office/drawing/2014/main" id="{C9BF1D91-C192-41AC-B65B-FDF0D5B97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5263" y="533797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D227BAAC-D8AC-4520-841A-AD23F201C6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6863" y="4080670"/>
            <a:ext cx="1524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3D5F2CF4-2BAA-4AC8-80DD-4B5A01ADF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9063" y="4023520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AB4464ED-4B07-4FB5-84CC-C82E17FA7F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8063" y="425212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7" name="Line 37">
            <a:extLst>
              <a:ext uri="{FF2B5EF4-FFF2-40B4-BE49-F238E27FC236}">
                <a16:creationId xmlns:a16="http://schemas.microsoft.com/office/drawing/2014/main" id="{A691FA47-523E-4871-AD91-6CE69017E8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1663" y="2880520"/>
            <a:ext cx="304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18" name="table">
            <a:extLst>
              <a:ext uri="{FF2B5EF4-FFF2-40B4-BE49-F238E27FC236}">
                <a16:creationId xmlns:a16="http://schemas.microsoft.com/office/drawing/2014/main" id="{FF5ED051-2D88-4F4B-B9C6-329853D1B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00" y="2015680"/>
            <a:ext cx="3256019" cy="1835024"/>
          </a:xfrm>
          <a:prstGeom prst="rect">
            <a:avLst/>
          </a:prstGeom>
        </p:spPr>
      </p:pic>
      <p:sp>
        <p:nvSpPr>
          <p:cNvPr id="19" name="AutoShape 60">
            <a:extLst>
              <a:ext uri="{FF2B5EF4-FFF2-40B4-BE49-F238E27FC236}">
                <a16:creationId xmlns:a16="http://schemas.microsoft.com/office/drawing/2014/main" id="{2A36FE45-CD04-4538-8864-60D2FC72F1B4}"/>
              </a:ext>
            </a:extLst>
          </p:cNvPr>
          <p:cNvSpPr>
            <a:spLocks noChangeArrowheads="1"/>
          </p:cNvSpPr>
          <p:nvPr/>
        </p:nvSpPr>
        <p:spPr bwMode="auto">
          <a:xfrm rot="-2069037">
            <a:off x="6414901" y="3191670"/>
            <a:ext cx="53340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20" name="table">
            <a:extLst>
              <a:ext uri="{FF2B5EF4-FFF2-40B4-BE49-F238E27FC236}">
                <a16:creationId xmlns:a16="http://schemas.microsoft.com/office/drawing/2014/main" id="{FF6A92B7-B69D-49E6-B02D-5DAEDDF33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00" y="2018823"/>
            <a:ext cx="3256019" cy="13760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1" name="AutoShape 79">
            <a:extLst>
              <a:ext uri="{FF2B5EF4-FFF2-40B4-BE49-F238E27FC236}">
                <a16:creationId xmlns:a16="http://schemas.microsoft.com/office/drawing/2014/main" id="{BA97A1F0-B48B-433C-B380-A9B846C23E96}"/>
              </a:ext>
            </a:extLst>
          </p:cNvPr>
          <p:cNvSpPr>
            <a:spLocks noChangeArrowheads="1"/>
          </p:cNvSpPr>
          <p:nvPr/>
        </p:nvSpPr>
        <p:spPr bwMode="auto">
          <a:xfrm rot="21223594">
            <a:off x="5009962" y="3727081"/>
            <a:ext cx="1752600" cy="171450"/>
          </a:xfrm>
          <a:prstGeom prst="rightArrow">
            <a:avLst>
              <a:gd name="adj1" fmla="val 50000"/>
              <a:gd name="adj2" fmla="val 191667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pic>
        <p:nvPicPr>
          <p:cNvPr id="22" name="table">
            <a:extLst>
              <a:ext uri="{FF2B5EF4-FFF2-40B4-BE49-F238E27FC236}">
                <a16:creationId xmlns:a16="http://schemas.microsoft.com/office/drawing/2014/main" id="{9E337C0F-4669-4A3F-8A3E-B3B8419CF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699" y="2000245"/>
            <a:ext cx="3256019" cy="18350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Text Box 102">
            <a:extLst>
              <a:ext uri="{FF2B5EF4-FFF2-40B4-BE49-F238E27FC236}">
                <a16:creationId xmlns:a16="http://schemas.microsoft.com/office/drawing/2014/main" id="{F2197D5F-E734-4602-B21E-D0BD3863C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8275" y="4073371"/>
            <a:ext cx="370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>
                <a:ea typeface="굴림" charset="0"/>
                <a:cs typeface="굴림" charset="0"/>
              </a:rPr>
              <a:t>Current time : 75 at node 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458214-0FB9-4E60-8B6B-558043776211}"/>
              </a:ext>
            </a:extLst>
          </p:cNvPr>
          <p:cNvSpPr/>
          <p:nvPr/>
        </p:nvSpPr>
        <p:spPr>
          <a:xfrm>
            <a:off x="1022118" y="5984738"/>
            <a:ext cx="6728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: remember for another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32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cleanup</a:t>
            </a:r>
            <a:endParaRPr lang="en-US" altLang="zh-CN" sz="3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2E631-0F13-4D05-AECD-C8CFC01A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Whitney-BlackSC" charset="0"/>
                <a:ea typeface="Whitney-BlackSC" charset="0"/>
                <a:cs typeface="Whitney-BlackSC" charset="0"/>
              </a:rPr>
              <a:t>Analysis/Discussion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9D856D-8E38-4A1D-AE34-680379F7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1F4CC-D195-4DFF-BE5E-04C1E139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Well-known result: a gossip takes O(log(N)) time to propagate.</a:t>
            </a:r>
          </a:p>
          <a:p>
            <a:r>
              <a:rPr lang="en-US" altLang="zh-CN" dirty="0"/>
              <a:t>So: Given sufficient bandwidth, a single heartbeat takes O(log(N)) time to propagate. </a:t>
            </a:r>
          </a:p>
          <a:p>
            <a:r>
              <a:rPr lang="en-US" altLang="zh-CN" dirty="0"/>
              <a:t>So: N heartbeats take: </a:t>
            </a:r>
          </a:p>
          <a:p>
            <a:pPr lvl="1"/>
            <a:r>
              <a:rPr lang="en-US" altLang="zh-CN" dirty="0"/>
              <a:t>O(log(N)) time to propagate, if bandwidth allowed per node is allowed to be O(N)</a:t>
            </a:r>
          </a:p>
          <a:p>
            <a:pPr lvl="1"/>
            <a:r>
              <a:rPr lang="en-US" altLang="zh-CN" dirty="0"/>
              <a:t>O(N.log(N)) time to propagate, if bandwidth allowed per node is only O(1)</a:t>
            </a:r>
          </a:p>
          <a:p>
            <a:r>
              <a:rPr lang="en-US" altLang="zh-CN" dirty="0"/>
              <a:t>What happens if gossip period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gossip</a:t>
            </a:r>
            <a:r>
              <a:rPr lang="en-US" altLang="zh-CN" dirty="0"/>
              <a:t> is decreased? </a:t>
            </a:r>
          </a:p>
          <a:p>
            <a:r>
              <a:rPr lang="en-US" altLang="zh-CN" dirty="0"/>
              <a:t>What happens to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mistake</a:t>
            </a:r>
            <a:r>
              <a:rPr lang="en-US" altLang="zh-CN" dirty="0"/>
              <a:t> (false positive rate) as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fail</a:t>
            </a:r>
            <a:r>
              <a:rPr lang="en-US" altLang="zh-CN" dirty="0"/>
              <a:t> ,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cleanup</a:t>
            </a:r>
            <a:r>
              <a:rPr lang="en-US" altLang="zh-CN" dirty="0"/>
              <a:t> is increased?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Tradeoff: False positive rate vs. detection time vs. bandwidth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8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B4A7-7BC3-4007-AFE2-86EE1311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4A8868-766C-47F0-8CF8-D8248F62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2FBEEB-1398-4F94-A1DE-EE8D1E60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So, is this the best we can do? What is the best we can do?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844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What is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Failure detectors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Gossip-style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Another probabilistic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Dissemination and suspicion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77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BD14-FE76-4F3C-AE43-74F13196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is the best failure detector?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C5D31E-2834-4877-9484-A29DB0F0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21B28B97-746F-4A8E-9F18-0FDA85EA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Completeness</a:t>
            </a:r>
          </a:p>
          <a:p>
            <a:r>
              <a:rPr lang="en-US" altLang="zh-CN" dirty="0"/>
              <a:t>Accuracy</a:t>
            </a:r>
          </a:p>
          <a:p>
            <a:r>
              <a:rPr lang="en-US" altLang="zh-CN" dirty="0"/>
              <a:t>Speed</a:t>
            </a:r>
          </a:p>
          <a:p>
            <a:pPr lvl="1"/>
            <a:r>
              <a:rPr lang="en-US" altLang="zh-CN" dirty="0"/>
              <a:t>Time to first detection of a failure</a:t>
            </a:r>
          </a:p>
          <a:p>
            <a:r>
              <a:rPr lang="en-US" altLang="zh-CN" dirty="0"/>
              <a:t>Scale</a:t>
            </a:r>
          </a:p>
          <a:p>
            <a:pPr lvl="1"/>
            <a:r>
              <a:rPr lang="en-US" altLang="zh-CN" dirty="0"/>
              <a:t>Equal Load on each member</a:t>
            </a:r>
          </a:p>
          <a:p>
            <a:pPr lvl="1"/>
            <a:r>
              <a:rPr lang="en-US" altLang="zh-CN" dirty="0"/>
              <a:t>Network Message Load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0D88A18-8ACF-481E-9FFD-54E9FCF5BBB6}"/>
              </a:ext>
            </a:extLst>
          </p:cNvPr>
          <p:cNvGrpSpPr/>
          <p:nvPr/>
        </p:nvGrpSpPr>
        <p:grpSpPr>
          <a:xfrm>
            <a:off x="1290918" y="1247798"/>
            <a:ext cx="8046720" cy="523220"/>
            <a:chOff x="1290918" y="1247798"/>
            <a:chExt cx="8046720" cy="52322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F2351554-1335-4FDE-A90D-CE024EFE34DF}"/>
                </a:ext>
              </a:extLst>
            </p:cNvPr>
            <p:cNvSpPr/>
            <p:nvPr/>
          </p:nvSpPr>
          <p:spPr>
            <a:xfrm>
              <a:off x="1290918" y="1344708"/>
              <a:ext cx="2517289" cy="35724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AB91C0A-6880-4C98-B885-65BB124AA14D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 flipV="1">
              <a:off x="3808207" y="1509408"/>
              <a:ext cx="3001384" cy="13923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153F9BD-7671-46EF-9087-743EACCC6C51}"/>
                </a:ext>
              </a:extLst>
            </p:cNvPr>
            <p:cNvSpPr/>
            <p:nvPr/>
          </p:nvSpPr>
          <p:spPr>
            <a:xfrm>
              <a:off x="6809591" y="1247798"/>
              <a:ext cx="2528047" cy="523220"/>
            </a:xfrm>
            <a:prstGeom prst="rect">
              <a:avLst/>
            </a:prstGeom>
            <a:solidFill>
              <a:schemeClr val="accent6"/>
            </a:solidFill>
            <a:ln w="76200">
              <a:noFill/>
            </a:ln>
          </p:spPr>
          <p:txBody>
            <a:bodyPr wrap="square">
              <a:spAutoFit/>
            </a:bodyPr>
            <a:lstStyle/>
            <a:p>
              <a:r>
                <a:rPr lang="en-GB" altLang="zh-CN" sz="2800" dirty="0">
                  <a:latin typeface="Arial" panose="020B0604020202020204" pitchFamily="34" charset="0"/>
                  <a:cs typeface="Arial" panose="020B0604020202020204" pitchFamily="34" charset="0"/>
                </a:rPr>
                <a:t>Guaranteed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9EFAEB1-4DF3-4D9C-96FE-A05081FF66BF}"/>
              </a:ext>
            </a:extLst>
          </p:cNvPr>
          <p:cNvGrpSpPr/>
          <p:nvPr/>
        </p:nvGrpSpPr>
        <p:grpSpPr>
          <a:xfrm>
            <a:off x="1301675" y="1857373"/>
            <a:ext cx="10424162" cy="694229"/>
            <a:chOff x="1301675" y="1857373"/>
            <a:chExt cx="10424162" cy="694229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1C5083C-751F-4C57-86D3-70905C800005}"/>
                </a:ext>
              </a:extLst>
            </p:cNvPr>
            <p:cNvSpPr/>
            <p:nvPr/>
          </p:nvSpPr>
          <p:spPr>
            <a:xfrm>
              <a:off x="1301675" y="1857373"/>
              <a:ext cx="2517289" cy="36549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00A6536C-962D-47AE-8E17-036F5284C534}"/>
                    </a:ext>
                  </a:extLst>
                </p:cNvPr>
                <p:cNvSpPr/>
                <p:nvPr/>
              </p:nvSpPr>
              <p:spPr>
                <a:xfrm>
                  <a:off x="6809592" y="2028382"/>
                  <a:ext cx="4916245" cy="523220"/>
                </a:xfrm>
                <a:prstGeom prst="rect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GB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Inaccurate probability: </a:t>
                  </a:r>
                  <a14:m>
                    <m:oMath xmlns:m="http://schemas.openxmlformats.org/officeDocument/2006/math">
                      <m:r>
                        <a:rPr lang="en-GB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𝑷𝑴</m:t>
                      </m:r>
                      <m:r>
                        <a:rPr lang="en-GB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  <m:r>
                        <a:rPr lang="en-GB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GB" altLang="zh-CN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00A6536C-962D-47AE-8E17-036F5284C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592" y="2028382"/>
                  <a:ext cx="4916245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2478" t="-12791" b="-31395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597E04BE-8F96-4655-BF82-4DA2A5424347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3818964" y="2040121"/>
              <a:ext cx="2990627" cy="258969"/>
            </a:xfrm>
            <a:prstGeom prst="bentConnector3">
              <a:avLst>
                <a:gd name="adj1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CC24F5F-32C6-43C0-8EBA-DD108F74CA48}"/>
              </a:ext>
            </a:extLst>
          </p:cNvPr>
          <p:cNvGrpSpPr/>
          <p:nvPr/>
        </p:nvGrpSpPr>
        <p:grpSpPr>
          <a:xfrm>
            <a:off x="1290918" y="2380593"/>
            <a:ext cx="10434917" cy="1133121"/>
            <a:chOff x="1290918" y="2380593"/>
            <a:chExt cx="10434917" cy="1133121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7A76100-1A79-47BE-B941-C8F7FF3B34A1}"/>
                </a:ext>
              </a:extLst>
            </p:cNvPr>
            <p:cNvSpPr/>
            <p:nvPr/>
          </p:nvSpPr>
          <p:spPr>
            <a:xfrm>
              <a:off x="1290918" y="2380593"/>
              <a:ext cx="2517289" cy="36549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5B8C8DE-1118-44E1-B154-EF7ED3368842}"/>
                    </a:ext>
                  </a:extLst>
                </p:cNvPr>
                <p:cNvSpPr/>
                <p:nvPr/>
              </p:nvSpPr>
              <p:spPr>
                <a:xfrm>
                  <a:off x="6809591" y="2990494"/>
                  <a:ext cx="4916244" cy="523220"/>
                </a:xfrm>
                <a:prstGeom prst="rect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𝑻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time units</a:t>
                  </a: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5B8C8DE-1118-44E1-B154-EF7ED33688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591" y="2990494"/>
                  <a:ext cx="4916244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12941" b="-32941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1B7D628-67E4-456A-A071-1908FFFDF611}"/>
                </a:ext>
              </a:extLst>
            </p:cNvPr>
            <p:cNvCxnSpPr>
              <a:stCxn id="34" idx="3"/>
              <a:endCxn id="35" idx="1"/>
            </p:cNvCxnSpPr>
            <p:nvPr/>
          </p:nvCxnSpPr>
          <p:spPr>
            <a:xfrm>
              <a:off x="3808207" y="2563341"/>
              <a:ext cx="3001384" cy="688763"/>
            </a:xfrm>
            <a:prstGeom prst="bentConnector3">
              <a:avLst>
                <a:gd name="adj1" fmla="val 8261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6036DBD-108D-4361-9E88-ABA7B28A57A8}"/>
              </a:ext>
            </a:extLst>
          </p:cNvPr>
          <p:cNvGrpSpPr/>
          <p:nvPr/>
        </p:nvGrpSpPr>
        <p:grpSpPr>
          <a:xfrm>
            <a:off x="1290918" y="3392330"/>
            <a:ext cx="10434917" cy="1979055"/>
            <a:chOff x="1290918" y="2380593"/>
            <a:chExt cx="10434917" cy="1979055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3CCE88A-F391-427A-A0B3-A21D4328BE73}"/>
                </a:ext>
              </a:extLst>
            </p:cNvPr>
            <p:cNvSpPr/>
            <p:nvPr/>
          </p:nvSpPr>
          <p:spPr>
            <a:xfrm>
              <a:off x="1290918" y="2380593"/>
              <a:ext cx="2517289" cy="365496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CCC95B8C-4602-4E15-88D3-80BAD0E50185}"/>
                    </a:ext>
                  </a:extLst>
                </p:cNvPr>
                <p:cNvSpPr/>
                <p:nvPr/>
              </p:nvSpPr>
              <p:spPr>
                <a:xfrm>
                  <a:off x="6809591" y="3405541"/>
                  <a:ext cx="4916244" cy="954107"/>
                </a:xfrm>
                <a:prstGeom prst="rect">
                  <a:avLst/>
                </a:prstGeom>
                <a:solidFill>
                  <a:schemeClr val="accent6"/>
                </a:solidFill>
                <a:ln w="762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nodes; each generates 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𝑳</m:t>
                      </m:r>
                    </m:oMath>
                  </a14:m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load; </a:t>
                  </a:r>
                  <a14:m>
                    <m:oMath xmlns:m="http://schemas.openxmlformats.org/officeDocument/2006/math"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𝑵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zh-CN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𝑳</m:t>
                      </m:r>
                    </m:oMath>
                  </a14:m>
                  <a:r>
                    <a:rPr lang="en-US" altLang="zh-CN" sz="2800" b="1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overall load</a:t>
                  </a: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CCC95B8C-4602-4E15-88D3-80BAD0E50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9591" y="3405541"/>
                  <a:ext cx="4916244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478" t="-7051" b="-17308"/>
                  </a:stretch>
                </a:blipFill>
                <a:ln w="762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F1D27253-521B-461D-9418-E3B93E31F6C2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3808207" y="2563341"/>
              <a:ext cx="3001384" cy="1319254"/>
            </a:xfrm>
            <a:prstGeom prst="bentConnector3">
              <a:avLst>
                <a:gd name="adj1" fmla="val 6863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12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CA77C-0800-425D-9F87-6F6D1C3C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All-to-All </a:t>
            </a:r>
            <a:r>
              <a:rPr lang="en-US" altLang="zh-CN" dirty="0" err="1"/>
              <a:t>Heartbeating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956584-A1F0-484A-91DB-CD6050B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8FF4FE3-28FE-4BBC-BD95-A22A8C9C1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0863"/>
                <a:ext cx="10515600" cy="21024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is the </a:t>
                </a:r>
                <a:r>
                  <a:rPr lang="en-US" altLang="zh-CN" dirty="0" err="1"/>
                  <a:t>heatbeating</a:t>
                </a:r>
                <a:r>
                  <a:rPr lang="en-US" altLang="zh-CN" dirty="0"/>
                  <a:t> interval</a:t>
                </a:r>
              </a:p>
              <a:p>
                <a:r>
                  <a:rPr lang="en-US" altLang="zh-CN" dirty="0"/>
                  <a:t>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8FF4FE3-28FE-4BBC-BD95-A22A8C9C1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0863"/>
                <a:ext cx="10515600" cy="2102484"/>
              </a:xfrm>
              <a:blipFill>
                <a:blip r:embed="rId2"/>
                <a:stretch>
                  <a:fillRect l="-870" t="-5217" b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3">
            <a:extLst>
              <a:ext uri="{FF2B5EF4-FFF2-40B4-BE49-F238E27FC236}">
                <a16:creationId xmlns:a16="http://schemas.microsoft.com/office/drawing/2014/main" id="{A3F846DA-56DD-4EE0-BF32-60ACBD5B9F09}"/>
              </a:ext>
            </a:extLst>
          </p:cNvPr>
          <p:cNvGrpSpPr>
            <a:grpSpLocks/>
          </p:cNvGrpSpPr>
          <p:nvPr/>
        </p:nvGrpSpPr>
        <p:grpSpPr bwMode="auto">
          <a:xfrm>
            <a:off x="4295687" y="3633059"/>
            <a:ext cx="3960805" cy="1657350"/>
            <a:chOff x="1655" y="1344"/>
            <a:chExt cx="2495" cy="1392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8928C00C-0C88-40D8-BE62-843937CBC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88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4A4ECB1-F45B-417A-9B54-2E31CC714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797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2004879-B8CA-4532-AB28-46EFAB963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568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47ACE5D4-E1CE-4509-95E0-FB3761272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523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68139D4-B18D-4AE8-97EB-277393F67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344"/>
              <a:ext cx="181" cy="1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Oval 9">
            <a:extLst>
              <a:ext uri="{FF2B5EF4-FFF2-40B4-BE49-F238E27FC236}">
                <a16:creationId xmlns:a16="http://schemas.microsoft.com/office/drawing/2014/main" id="{7D030E3A-4226-48C5-AA30-1FF007381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16" y="6333397"/>
            <a:ext cx="287337" cy="200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3240C9C-AAAA-49C8-A66A-7F746DAF32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616" y="3848959"/>
            <a:ext cx="1655762" cy="1349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6DC08F1-04A3-49A2-9D6F-8174C6388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6416" y="3794984"/>
            <a:ext cx="115252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6BC395EA-F76F-4829-A85F-19B81B187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6278" y="3794984"/>
            <a:ext cx="12239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B128117C-ABF2-4F91-8AF0-27EF31DB4FBF}"/>
              </a:ext>
            </a:extLst>
          </p:cNvPr>
          <p:cNvSpPr>
            <a:spLocks noChangeArrowheads="1"/>
          </p:cNvSpPr>
          <p:nvPr/>
        </p:nvSpPr>
        <p:spPr bwMode="auto">
          <a:xfrm rot="2308510">
            <a:off x="5303753" y="4334734"/>
            <a:ext cx="473075" cy="13493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F88FDC98-4A34-4F40-897E-B7A2F2F1F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666" y="3633059"/>
            <a:ext cx="3097212" cy="461963"/>
          </a:xfrm>
          <a:prstGeom prst="rect">
            <a:avLst/>
          </a:prstGeom>
          <a:solidFill>
            <a:srgbClr val="969696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  <a:r>
              <a:rPr lang="en-GB"/>
              <a:t>, Heartbeat Seq. </a:t>
            </a:r>
            <a:r>
              <a:rPr lang="en-GB" i="1"/>
              <a:t>l++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66EFD342-CE08-4CD6-A42B-C09064A0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16" y="4225197"/>
            <a:ext cx="646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3600"/>
              <a:t>…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150B02E-DF81-42EA-AFC1-4A10A712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216" y="3525109"/>
            <a:ext cx="554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pi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2E98B3E6-6D7D-49B8-9DF3-16A458B7D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428" y="5198334"/>
            <a:ext cx="55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28575">
                <a:solidFill>
                  <a:srgbClr val="000000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/>
              <a:t>pj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0517BA59-7EC2-4299-956D-7970D9EE5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253" y="5036409"/>
            <a:ext cx="431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9765AAEE-EE85-4A69-ACB5-DEAA44D8CC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0378" y="3887059"/>
            <a:ext cx="69414" cy="2446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D1566836-6BAC-43CD-BD28-D09FABC834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83253" y="3891087"/>
            <a:ext cx="1512883" cy="11992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546947DB-FD2C-4AFF-B0BA-0507E3E70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65861"/>
                  </p:ext>
                </p:extLst>
              </p:nvPr>
            </p:nvGraphicFramePr>
            <p:xfrm>
              <a:off x="7392725" y="0"/>
              <a:ext cx="479927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2901">
                      <a:extLst>
                        <a:ext uri="{9D8B030D-6E8A-4147-A177-3AD203B41FA5}">
                          <a16:colId xmlns:a16="http://schemas.microsoft.com/office/drawing/2014/main" val="1346471042"/>
                        </a:ext>
                      </a:extLst>
                    </a:gridCol>
                    <a:gridCol w="3736374">
                      <a:extLst>
                        <a:ext uri="{9D8B030D-6E8A-4147-A177-3AD203B41FA5}">
                          <a16:colId xmlns:a16="http://schemas.microsoft.com/office/drawing/2014/main" val="1843983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24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Time to first detection of a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908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 number of nodes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594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generated by each node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9113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Overall traffic load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3069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>
                <a:extLst>
                  <a:ext uri="{FF2B5EF4-FFF2-40B4-BE49-F238E27FC236}">
                    <a16:creationId xmlns:a16="http://schemas.microsoft.com/office/drawing/2014/main" id="{546947DB-FD2C-4AFF-B0BA-0507E3E70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365861"/>
                  </p:ext>
                </p:extLst>
              </p:nvPr>
            </p:nvGraphicFramePr>
            <p:xfrm>
              <a:off x="7392725" y="0"/>
              <a:ext cx="479927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2901">
                      <a:extLst>
                        <a:ext uri="{9D8B030D-6E8A-4147-A177-3AD203B41FA5}">
                          <a16:colId xmlns:a16="http://schemas.microsoft.com/office/drawing/2014/main" val="1346471042"/>
                        </a:ext>
                      </a:extLst>
                    </a:gridCol>
                    <a:gridCol w="3736374">
                      <a:extLst>
                        <a:ext uri="{9D8B030D-6E8A-4147-A177-3AD203B41FA5}">
                          <a16:colId xmlns:a16="http://schemas.microsoft.com/office/drawing/2014/main" val="1843983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24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1" t="-108197" r="-35314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Time to first detection of a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908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1" t="-208197" r="-35314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 number of nodes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594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1" t="-308197" r="-35314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generated by each node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9113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71" t="-408197" r="-35314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Overall traffic load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3069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75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3D2E5B07-7799-4017-A236-0EDE5359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91" y="2541844"/>
            <a:ext cx="9068290" cy="403795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1CA77C-0800-425D-9F87-6F6D1C3C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Gossip-style </a:t>
            </a:r>
            <a:r>
              <a:rPr lang="en-US" altLang="zh-CN" dirty="0" err="1"/>
              <a:t>Heartbeating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956584-A1F0-484A-91DB-CD6050BF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8FF4FE3-28FE-4BBC-BD95-A22A8C9C1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90863"/>
                <a:ext cx="6745941" cy="2646436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is the gossip interval</a:t>
                </a:r>
              </a:p>
              <a:p>
                <a:r>
                  <a:rPr lang="en-US" altLang="zh-CN" dirty="0"/>
                  <a:t>Each node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sends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O(N)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message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𝒍𝒐𝒈𝑵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endParaRPr lang="en-US" altLang="zh-CN" b="1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</m:den>
                    </m:f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𝒐𝒈𝑵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1"/>
                <a:endParaRPr lang="en-US" altLang="zh-CN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8FF4FE3-28FE-4BBC-BD95-A22A8C9C1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90863"/>
                <a:ext cx="6745941" cy="2646436"/>
              </a:xfrm>
              <a:blipFill>
                <a:blip r:embed="rId3"/>
                <a:stretch>
                  <a:fillRect l="-1084" t="-5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4BCE770F-936F-4727-8B19-770330447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15518"/>
                  </p:ext>
                </p:extLst>
              </p:nvPr>
            </p:nvGraphicFramePr>
            <p:xfrm>
              <a:off x="7392725" y="0"/>
              <a:ext cx="479927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2901">
                      <a:extLst>
                        <a:ext uri="{9D8B030D-6E8A-4147-A177-3AD203B41FA5}">
                          <a16:colId xmlns:a16="http://schemas.microsoft.com/office/drawing/2014/main" val="1346471042"/>
                        </a:ext>
                      </a:extLst>
                    </a:gridCol>
                    <a:gridCol w="3736374">
                      <a:extLst>
                        <a:ext uri="{9D8B030D-6E8A-4147-A177-3AD203B41FA5}">
                          <a16:colId xmlns:a16="http://schemas.microsoft.com/office/drawing/2014/main" val="1843983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24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Time to first detection of a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908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 number of nodes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594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generated by each node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9113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Overall traffic load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3069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4BCE770F-936F-4727-8B19-7703304479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15518"/>
                  </p:ext>
                </p:extLst>
              </p:nvPr>
            </p:nvGraphicFramePr>
            <p:xfrm>
              <a:off x="7392725" y="0"/>
              <a:ext cx="479927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2901">
                      <a:extLst>
                        <a:ext uri="{9D8B030D-6E8A-4147-A177-3AD203B41FA5}">
                          <a16:colId xmlns:a16="http://schemas.microsoft.com/office/drawing/2014/main" val="1346471042"/>
                        </a:ext>
                      </a:extLst>
                    </a:gridCol>
                    <a:gridCol w="3736374">
                      <a:extLst>
                        <a:ext uri="{9D8B030D-6E8A-4147-A177-3AD203B41FA5}">
                          <a16:colId xmlns:a16="http://schemas.microsoft.com/office/drawing/2014/main" val="1843983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24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71" t="-108197" r="-35314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Time to first detection of a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908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71" t="-208197" r="-35314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 number of nodes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594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71" t="-308197" r="-35314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generated by each node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9113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71" t="-408197" r="-35314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Overall traffic load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3069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08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2F49-E6A8-4591-B13B-AF24D09A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Whitney-BlackSC" charset="0"/>
                <a:cs typeface="Whitney-BlackSC" charset="0"/>
              </a:rPr>
              <a:t>What’s the Best/Optimal we can do?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CABF91-EFC4-4D84-BF37-3D1CD6D1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39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232387D-1819-433D-9E9D-98A4ABAB7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Worst case load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per member in the group (messages per second) as a function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Independent Message Loss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232387D-1819-433D-9E9D-98A4ABAB7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A26BA6A-6597-4ADC-AD3B-041E11741D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17361"/>
                  </p:ext>
                </p:extLst>
              </p:nvPr>
            </p:nvGraphicFramePr>
            <p:xfrm>
              <a:off x="3444669" y="4474758"/>
              <a:ext cx="516593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05">
                      <a:extLst>
                        <a:ext uri="{9D8B030D-6E8A-4147-A177-3AD203B41FA5}">
                          <a16:colId xmlns:a16="http://schemas.microsoft.com/office/drawing/2014/main" val="1346471042"/>
                        </a:ext>
                      </a:extLst>
                    </a:gridCol>
                    <a:gridCol w="4021826">
                      <a:extLst>
                        <a:ext uri="{9D8B030D-6E8A-4147-A177-3AD203B41FA5}">
                          <a16:colId xmlns:a16="http://schemas.microsoft.com/office/drawing/2014/main" val="1843983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24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Time to first detection of a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908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 number of nodes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594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generated by each node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9113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Overall traffic load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306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𝑃𝑀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Inaccurate failure-detection 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369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A26BA6A-6597-4ADC-AD3B-041E11741D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8417361"/>
                  </p:ext>
                </p:extLst>
              </p:nvPr>
            </p:nvGraphicFramePr>
            <p:xfrm>
              <a:off x="3444669" y="4474758"/>
              <a:ext cx="516593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05">
                      <a:extLst>
                        <a:ext uri="{9D8B030D-6E8A-4147-A177-3AD203B41FA5}">
                          <a16:colId xmlns:a16="http://schemas.microsoft.com/office/drawing/2014/main" val="1346471042"/>
                        </a:ext>
                      </a:extLst>
                    </a:gridCol>
                    <a:gridCol w="4021826">
                      <a:extLst>
                        <a:ext uri="{9D8B030D-6E8A-4147-A177-3AD203B41FA5}">
                          <a16:colId xmlns:a16="http://schemas.microsoft.com/office/drawing/2014/main" val="18439839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Notation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Description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3247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2" t="-108197" r="-353191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Time to first detection of a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79081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2" t="-208197" r="-353191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Total number of nodes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2594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2" t="-308197" r="-353191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Load generated by each node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91136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2" t="-408197" r="-3531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Overall traffic load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8306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32" t="-508197" r="-35319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Inaccurate failure-detection 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36985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86CCF75-FCAF-4D95-A3A6-7F5F7020D991}"/>
              </a:ext>
            </a:extLst>
          </p:cNvPr>
          <p:cNvGrpSpPr/>
          <p:nvPr/>
        </p:nvGrpSpPr>
        <p:grpSpPr>
          <a:xfrm>
            <a:off x="4511675" y="2933700"/>
            <a:ext cx="3168650" cy="990600"/>
            <a:chOff x="4511675" y="2933700"/>
            <a:chExt cx="3168650" cy="9906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1EF34CF-9666-4339-822E-A98E21ECF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2933700"/>
              <a:ext cx="3168650" cy="990600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10402BA-4E21-4B1F-BFD8-B11587B12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475" y="3086100"/>
              <a:ext cx="2057400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:mc="http://schemas.openxmlformats.org/markup-compatibility/2006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:mc="http://schemas.openxmlformats.org/markup-compatibility/2006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5233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What is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Failure detectors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Gossip-style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Best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Another probabilistic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Dissemination and suspicion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88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A1DD1-0F85-42E3-8DF5-D32E34C2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Best/Optimal we can do?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517E1A-5463-43E2-88BF-0B15B10D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28E65-2C63-4748-A9C1-EFCF268D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en-US" altLang="zh-CN" dirty="0"/>
              <a:t>Optimal L is independent of N (!)</a:t>
            </a:r>
          </a:p>
          <a:p>
            <a:r>
              <a:rPr lang="en-US" altLang="zh-CN" dirty="0"/>
              <a:t>All-to-all and gossip-based: sub-optimal</a:t>
            </a:r>
          </a:p>
          <a:p>
            <a:pPr lvl="1"/>
            <a:r>
              <a:rPr lang="en-US" altLang="zh-CN" dirty="0"/>
              <a:t>L=O(N/T)</a:t>
            </a:r>
          </a:p>
          <a:p>
            <a:pPr lvl="1"/>
            <a:r>
              <a:rPr lang="en-US" altLang="zh-CN" dirty="0"/>
              <a:t>try to achieve simultaneous detection at </a:t>
            </a:r>
            <a:r>
              <a:rPr lang="en-US" altLang="zh-CN" b="1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processes</a:t>
            </a:r>
          </a:p>
          <a:p>
            <a:pPr lvl="1"/>
            <a:r>
              <a:rPr lang="en-US" altLang="zh-CN" dirty="0"/>
              <a:t>fail to distinguish </a:t>
            </a:r>
            <a:r>
              <a:rPr lang="en-US" altLang="zh-CN" b="1" dirty="0">
                <a:solidFill>
                  <a:srgbClr val="FF0000"/>
                </a:solidFill>
              </a:rPr>
              <a:t>Failure Detection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Dissemination</a:t>
            </a:r>
            <a:r>
              <a:rPr lang="en-US" altLang="zh-CN" dirty="0"/>
              <a:t> components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F4D737-81DD-49CD-BA30-0044B7AE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06" y="4063789"/>
            <a:ext cx="4480988" cy="228062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80D4769-D6F4-418E-96D2-32A30826E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60" y="4207354"/>
            <a:ext cx="4687738" cy="22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A1DD1-0F85-42E3-8DF5-D32E34C2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Best/Optimal we can do?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517E1A-5463-43E2-88BF-0B15B10D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28E65-2C63-4748-A9C1-EFCF268D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862"/>
            <a:ext cx="10515600" cy="4910329"/>
          </a:xfrm>
        </p:spPr>
        <p:txBody>
          <a:bodyPr/>
          <a:lstStyle/>
          <a:p>
            <a:r>
              <a:rPr lang="en-US" altLang="zh-CN" dirty="0"/>
              <a:t>Optimal L is independent of N (!)</a:t>
            </a:r>
          </a:p>
          <a:p>
            <a:r>
              <a:rPr lang="en-US" altLang="zh-CN" dirty="0"/>
              <a:t>All-to-all and gossip-based: sub-optimal</a:t>
            </a:r>
          </a:p>
          <a:p>
            <a:pPr lvl="1"/>
            <a:r>
              <a:rPr lang="en-US" altLang="zh-CN" dirty="0"/>
              <a:t>L=O(N/T)</a:t>
            </a:r>
          </a:p>
          <a:p>
            <a:pPr lvl="1"/>
            <a:r>
              <a:rPr lang="en-US" altLang="zh-CN" dirty="0"/>
              <a:t>try to achieve simultaneous detection at </a:t>
            </a:r>
            <a:r>
              <a:rPr lang="en-US" altLang="zh-CN" b="1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processes</a:t>
            </a:r>
          </a:p>
          <a:p>
            <a:pPr lvl="1"/>
            <a:r>
              <a:rPr lang="en-US" altLang="zh-CN" dirty="0"/>
              <a:t>fail to distinguish </a:t>
            </a:r>
            <a:r>
              <a:rPr lang="en-US" altLang="zh-CN" b="1" dirty="0">
                <a:solidFill>
                  <a:srgbClr val="FF0000"/>
                </a:solidFill>
              </a:rPr>
              <a:t>Failure Detection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FF0000"/>
                </a:solidFill>
              </a:rPr>
              <a:t>Dissemination</a:t>
            </a:r>
            <a:r>
              <a:rPr lang="en-US" altLang="zh-CN" dirty="0"/>
              <a:t> components</a:t>
            </a:r>
          </a:p>
          <a:p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6B03A32-8C1B-47F4-9CC1-B6BB44240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528" y="4434554"/>
            <a:ext cx="8752268" cy="1766637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0"/>
              <a:buChar char="Ü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Can we reach this bound?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0"/>
              <a:buChar char="Ü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Key: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30000"/>
              <a:buFontTx/>
              <a:buBlip>
                <a:blip r:embed="rId2"/>
              </a:buBlip>
            </a:pPr>
            <a:r>
              <a:rPr lang="en-GB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Separate the two components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SzPct val="130000"/>
              <a:buFontTx/>
              <a:buBlip>
                <a:blip r:embed="rId2"/>
              </a:buBlip>
            </a:pPr>
            <a:r>
              <a:rPr lang="en-GB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non heartbeat-based Failure Detection Component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What is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Failure detectors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Gossip-style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Best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probabilistic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Dissemination and suspicion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3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FB67FA-E346-40EA-8A20-E332B4CA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SWIM Failure Detector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EDA97E-83DC-43E0-AD22-C980BD83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39" name="内容占位符 38">
            <a:extLst>
              <a:ext uri="{FF2B5EF4-FFF2-40B4-BE49-F238E27FC236}">
                <a16:creationId xmlns:a16="http://schemas.microsoft.com/office/drawing/2014/main" id="{F30B4ABA-3294-4C5B-A7D7-1D0FE0F3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7416"/>
            <a:ext cx="10515600" cy="1098373"/>
          </a:xfrm>
        </p:spPr>
        <p:txBody>
          <a:bodyPr/>
          <a:lstStyle/>
          <a:p>
            <a:r>
              <a:rPr lang="en-US" altLang="zh-CN" dirty="0"/>
              <a:t>Second chance to </a:t>
            </a:r>
            <a:r>
              <a:rPr lang="en-US" altLang="zh-CN" dirty="0" err="1"/>
              <a:t>pj</a:t>
            </a:r>
            <a:endParaRPr lang="en-US" altLang="zh-CN" dirty="0"/>
          </a:p>
          <a:p>
            <a:r>
              <a:rPr lang="en-US" altLang="zh-CN" dirty="0"/>
              <a:t>Tolerant the variance between pi and pi</a:t>
            </a:r>
            <a:endParaRPr lang="zh-CN" altLang="en-US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F3E4A42B-DCD1-4D6D-95AD-94AFDA594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497" y="1892338"/>
            <a:ext cx="2286000" cy="2286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07E7B726-DA69-498E-8942-FD088E837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297" y="2292389"/>
            <a:ext cx="1219200" cy="2286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C59BAB3-A688-4507-90C0-7D5FE3195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097" y="2235239"/>
            <a:ext cx="628650" cy="83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DDA7250B-36CF-4F2E-87E7-72352349F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497" y="2921039"/>
            <a:ext cx="3810000" cy="7429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2AFC88F2-2E38-4EC3-B6F8-9ABA98482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497" y="1492288"/>
            <a:ext cx="0" cy="382905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4E280D79-3627-4497-B1CE-AA2B11987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497" y="2921039"/>
            <a:ext cx="4419600" cy="2857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2616E31B-BE59-4F4E-A611-C301B3159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7097" y="1492288"/>
            <a:ext cx="0" cy="377190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3114D4B9-6976-4F10-88C9-69F3513716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497" y="3778289"/>
            <a:ext cx="1447800" cy="1714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53A0B73A-A6DC-4D5D-8ABD-802A3E1C5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497" y="4121189"/>
            <a:ext cx="1524000" cy="1143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82853034-1F45-4EA4-B4A7-18288C29D4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5497" y="4406940"/>
            <a:ext cx="3810000" cy="400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1" name="Oval 15">
            <a:extLst>
              <a:ext uri="{FF2B5EF4-FFF2-40B4-BE49-F238E27FC236}">
                <a16:creationId xmlns:a16="http://schemas.microsoft.com/office/drawing/2014/main" id="{976C064E-B546-479A-A234-9E7EE91A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697" y="1206538"/>
            <a:ext cx="2971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C7B2D7C1-1D4C-48AC-9E42-484E6E28A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097" y="1835188"/>
            <a:ext cx="142081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K random</a:t>
            </a:r>
          </a:p>
          <a:p>
            <a:pPr eaLnBrk="1" hangingPunct="1"/>
            <a:r>
              <a:rPr lang="en-US"/>
              <a:t>processes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4C6AAF5-1548-40AD-A90C-778DE6A43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897" y="1149388"/>
            <a:ext cx="554038" cy="46196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>
                <a:solidFill>
                  <a:srgbClr val="000066"/>
                </a:solidFill>
              </a:rPr>
              <a:t>pi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3E6B537-A609-40CF-916D-A047AE9C2478}"/>
              </a:ext>
            </a:extLst>
          </p:cNvPr>
          <p:cNvGrpSpPr/>
          <p:nvPr/>
        </p:nvGrpSpPr>
        <p:grpSpPr>
          <a:xfrm>
            <a:off x="1955697" y="1606588"/>
            <a:ext cx="2212975" cy="3486152"/>
            <a:chOff x="1503876" y="2295078"/>
            <a:chExt cx="2212975" cy="3486152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C9F20B65-CAC5-4EA5-96F1-71953A6B0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876" y="4238179"/>
              <a:ext cx="2066925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/>
                <a:t>Protocol period</a:t>
              </a:r>
            </a:p>
            <a:p>
              <a:pPr eaLnBrk="1" hangingPunct="1"/>
              <a:r>
                <a:rPr lang="en-US"/>
                <a:t>= T</a:t>
              </a:r>
              <a:r>
                <a:rPr lang="ja-JP" altLang="en-US"/>
                <a:t>’</a:t>
              </a:r>
              <a:r>
                <a:rPr lang="en-US" altLang="ja-JP"/>
                <a:t> time units</a:t>
              </a:r>
              <a:endParaRPr lang="en-US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F88C83AD-A90B-4BB9-A968-75421DA41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676" y="2295078"/>
              <a:ext cx="1890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FD098BDD-F341-43BD-A409-5A96FA19A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476" y="5781230"/>
              <a:ext cx="1984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4CDCC49E-483E-4C67-9198-BF35B9EFF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076" y="2295078"/>
              <a:ext cx="0" cy="1714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46A2E27-F53A-4AA0-9FA1-80BAE70CE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076" y="5152580"/>
              <a:ext cx="0" cy="628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8" name="Text Box 22">
            <a:extLst>
              <a:ext uri="{FF2B5EF4-FFF2-40B4-BE49-F238E27FC236}">
                <a16:creationId xmlns:a16="http://schemas.microsoft.com/office/drawing/2014/main" id="{8D15B5A6-CBAE-4F11-A8B4-8E59027FB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497" y="3663989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ping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21CB0D66-A1A2-40EA-B40C-A5675AF07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497" y="2178088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ack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5E4392C9-1D85-4F7D-90B2-0BD16DB97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897" y="2863889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ping-</a:t>
            </a:r>
            <a:r>
              <a:rPr lang="en-US" sz="2000" b="1" dirty="0" err="1">
                <a:latin typeface="Courier New" charset="0"/>
              </a:rPr>
              <a:t>req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5F16AEAB-8537-44F4-AA3D-38F78980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697" y="4064039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ack</a:t>
            </a:r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D9480163-4336-41CD-9C19-2C31484F8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97" y="1606588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Courier New" charset="0"/>
              </a:rPr>
              <a:t>random </a:t>
            </a:r>
            <a:r>
              <a:rPr lang="en-US" sz="2000" b="1" i="1" dirty="0" err="1">
                <a:latin typeface="Courier New" charset="0"/>
              </a:rPr>
              <a:t>pj</a:t>
            </a:r>
            <a:endParaRPr lang="en-US" sz="2000" b="1" i="1" dirty="0">
              <a:latin typeface="Courier New" charset="0"/>
            </a:endParaRP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F79C7432-B1E8-4968-990D-37CFABE90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897" y="2921039"/>
            <a:ext cx="628650" cy="83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48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BF233D67-8FC1-4E66-8875-B793FC06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497" y="429264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ack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9F01AD22-BA80-4AB7-9E22-7E8EE64B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497" y="1835188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ping</a:t>
            </a:r>
            <a:endParaRPr lang="en-US" dirty="0"/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7FB33D5B-DF4A-461B-9C8E-AE803FB2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97" y="2635289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Courier New" charset="0"/>
              </a:rPr>
              <a:t>random K</a:t>
            </a:r>
          </a:p>
        </p:txBody>
      </p:sp>
      <p:sp>
        <p:nvSpPr>
          <p:cNvPr id="7" name="Line 31">
            <a:extLst>
              <a:ext uri="{FF2B5EF4-FFF2-40B4-BE49-F238E27FC236}">
                <a16:creationId xmlns:a16="http://schemas.microsoft.com/office/drawing/2014/main" id="{4695DF02-3620-424C-AD3A-07E90FEDC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009" y="1492287"/>
            <a:ext cx="0" cy="38290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8" name="Line 32">
            <a:extLst>
              <a:ext uri="{FF2B5EF4-FFF2-40B4-BE49-F238E27FC236}">
                <a16:creationId xmlns:a16="http://schemas.microsoft.com/office/drawing/2014/main" id="{F1C3DB5D-A343-40F4-A84D-8CAD9B008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809" y="1492287"/>
            <a:ext cx="0" cy="38290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9B9F75D4-CEAA-4C67-86CE-94623CD9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409" y="1149387"/>
            <a:ext cx="554038" cy="46196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>
                <a:solidFill>
                  <a:srgbClr val="000066"/>
                </a:solidFill>
              </a:rPr>
              <a:t>pj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116B7DB8-57DF-478A-82A5-D4C859469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116" y="3331937"/>
            <a:ext cx="9224961" cy="4801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charset="0"/>
              <a:buChar char="Ü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GB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ACK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returns at the end of T’,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pj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maked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as failed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7" grpId="0" animBg="1"/>
      <p:bldP spid="8" grpId="0" animBg="1"/>
      <p:bldP spid="9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80C2A-2411-444F-8A8B-F58FE6EC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Whitney-BlackSC" charset="0"/>
                <a:cs typeface="Whitney-BlackSC" charset="0"/>
              </a:rPr>
              <a:t>SWIM versus </a:t>
            </a:r>
            <a:r>
              <a:rPr lang="en-US" altLang="zh-CN" dirty="0" err="1">
                <a:latin typeface="Whitney-BlackSC" charset="0"/>
                <a:cs typeface="Whitney-BlackSC" charset="0"/>
              </a:rPr>
              <a:t>Heartbeating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FAFA9F-D775-4566-B965-4360A7C1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F210D295-9B15-4757-888B-4FDF115DEA16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25" name="Line 3">
            <a:extLst>
              <a:ext uri="{FF2B5EF4-FFF2-40B4-BE49-F238E27FC236}">
                <a16:creationId xmlns:a16="http://schemas.microsoft.com/office/drawing/2014/main" id="{19D7EC32-FAE8-4A24-89F3-491769A72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1164" y="2686013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6" name="Line 4">
            <a:extLst>
              <a:ext uri="{FF2B5EF4-FFF2-40B4-BE49-F238E27FC236}">
                <a16:creationId xmlns:a16="http://schemas.microsoft.com/office/drawing/2014/main" id="{5B3C3D04-BBA1-41D0-801C-64275D59B2F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01170" y="2362957"/>
            <a:ext cx="1588" cy="579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079FE6B9-7EFB-412F-A490-05FB6519A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227" y="5257763"/>
            <a:ext cx="1838325" cy="461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Process Load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F5C9A3EC-30A2-4D49-A21B-F6D50473D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77" y="3655976"/>
            <a:ext cx="2020887" cy="8302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/>
              <a:t>First Detection</a:t>
            </a:r>
          </a:p>
          <a:p>
            <a:pPr algn="ctr" eaLnBrk="1" hangingPunct="1"/>
            <a:r>
              <a:rPr lang="en-US"/>
              <a:t>Time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39E971C0-3A55-41B3-B87E-2B2579AD7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364" y="5086313"/>
            <a:ext cx="76200" cy="3429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7E55B292-5DDE-45CE-A4BF-C3635E329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164" y="5086313"/>
            <a:ext cx="76200" cy="342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E90FA35-3442-48C4-95EA-C81D14864EAD}"/>
              </a:ext>
            </a:extLst>
          </p:cNvPr>
          <p:cNvSpPr>
            <a:spLocks noChangeArrowheads="1"/>
          </p:cNvSpPr>
          <p:nvPr/>
        </p:nvSpPr>
        <p:spPr bwMode="auto">
          <a:xfrm rot="-5396103">
            <a:off x="2482589" y="2886038"/>
            <a:ext cx="5715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7BFEAF54-B905-40FF-9575-B85A4E527A84}"/>
              </a:ext>
            </a:extLst>
          </p:cNvPr>
          <p:cNvSpPr>
            <a:spLocks noChangeArrowheads="1"/>
          </p:cNvSpPr>
          <p:nvPr/>
        </p:nvSpPr>
        <p:spPr bwMode="auto">
          <a:xfrm rot="-5396103">
            <a:off x="2482589" y="4486238"/>
            <a:ext cx="57150" cy="4572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28850F3F-77FD-4A59-A037-96848A16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089" y="5372063"/>
            <a:ext cx="1287463" cy="461963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</a:rPr>
              <a:t>Constant</a:t>
            </a:r>
          </a:p>
        </p:txBody>
      </p:sp>
      <p:sp>
        <p:nvSpPr>
          <p:cNvPr id="34" name="Text Box 12">
            <a:extLst>
              <a:ext uri="{FF2B5EF4-FFF2-40B4-BE49-F238E27FC236}">
                <a16:creationId xmlns:a16="http://schemas.microsoft.com/office/drawing/2014/main" id="{D758AFA0-B4C2-4BAE-9FEF-7B8D8A738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739" y="4571963"/>
            <a:ext cx="1287463" cy="461963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</a:rPr>
              <a:t>Constant</a:t>
            </a: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B6AC2E5B-0EC2-402A-A59A-9298D3193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164" y="5372063"/>
            <a:ext cx="833438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chemeClr val="bg2"/>
                </a:solidFill>
              </a:rPr>
              <a:t>O(N)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DF3CD4C2-8B44-4EE6-8C30-741863A69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3889" y="2971763"/>
            <a:ext cx="833438" cy="4619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2"/>
                </a:solidFill>
              </a:rPr>
              <a:t>O(N)</a:t>
            </a:r>
          </a:p>
        </p:txBody>
      </p:sp>
      <p:sp>
        <p:nvSpPr>
          <p:cNvPr id="37" name="Text Box 15">
            <a:extLst>
              <a:ext uri="{FF2B5EF4-FFF2-40B4-BE49-F238E27FC236}">
                <a16:creationId xmlns:a16="http://schemas.microsoft.com/office/drawing/2014/main" id="{549F463D-5A09-42BC-A1D8-5CE0252D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764" y="4057613"/>
            <a:ext cx="15808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4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SWIM</a:t>
            </a: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0DAED575-CF23-4625-A544-E442584F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139" y="5429213"/>
            <a:ext cx="2347913" cy="1016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i="1"/>
              <a:t>For Fixed :</a:t>
            </a:r>
          </a:p>
          <a:p>
            <a:pPr eaLnBrk="1" hangingPunct="1">
              <a:buFontTx/>
              <a:buChar char="•"/>
            </a:pPr>
            <a:r>
              <a:rPr lang="en-US" sz="2000" i="1"/>
              <a:t> False Positive Rate</a:t>
            </a:r>
          </a:p>
          <a:p>
            <a:pPr eaLnBrk="1" hangingPunct="1">
              <a:buFontTx/>
              <a:buChar char="•"/>
            </a:pPr>
            <a:r>
              <a:rPr lang="en-US" sz="2000" i="1"/>
              <a:t> Message Loss Rate</a:t>
            </a: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854B854-5B6E-4911-983B-C22CD6DF1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364" y="5257763"/>
            <a:ext cx="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0" name="AutoShape 18">
            <a:extLst>
              <a:ext uri="{FF2B5EF4-FFF2-40B4-BE49-F238E27FC236}">
                <a16:creationId xmlns:a16="http://schemas.microsoft.com/office/drawing/2014/main" id="{47D12F06-8A88-4991-BAC6-E08E109D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964" y="4571963"/>
            <a:ext cx="457200" cy="285750"/>
          </a:xfrm>
          <a:prstGeom prst="star32">
            <a:avLst>
              <a:gd name="adj" fmla="val 37500"/>
            </a:avLst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1" name="AutoShape 19">
            <a:extLst>
              <a:ext uri="{FF2B5EF4-FFF2-40B4-BE49-F238E27FC236}">
                <a16:creationId xmlns:a16="http://schemas.microsoft.com/office/drawing/2014/main" id="{3DA85A6E-599D-457D-8928-E734A615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964" y="2971763"/>
            <a:ext cx="457200" cy="285750"/>
          </a:xfrm>
          <a:prstGeom prst="star32">
            <a:avLst>
              <a:gd name="adj" fmla="val 375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386ECC12-52DB-4A4C-B838-1D5A83ECC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764" y="2628863"/>
            <a:ext cx="192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3300"/>
                </a:solidFill>
              </a:rPr>
              <a:t>Heartbeating</a:t>
            </a:r>
          </a:p>
        </p:txBody>
      </p:sp>
      <p:sp>
        <p:nvSpPr>
          <p:cNvPr id="43" name="AutoShape 21">
            <a:extLst>
              <a:ext uri="{FF2B5EF4-FFF2-40B4-BE49-F238E27FC236}">
                <a16:creationId xmlns:a16="http://schemas.microsoft.com/office/drawing/2014/main" id="{67BF6DE8-2136-4AD7-B736-D369C5E2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564" y="4571963"/>
            <a:ext cx="457200" cy="285750"/>
          </a:xfrm>
          <a:prstGeom prst="star32">
            <a:avLst>
              <a:gd name="adj" fmla="val 37500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D8391246-9AD8-47D5-8E23-65A5E898A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64" y="4229063"/>
            <a:ext cx="1927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FF3300"/>
                </a:solidFill>
              </a:rPr>
              <a:t>Heartbeating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7CA82CC-1505-479B-A2F1-CE1810D7A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20" y="0"/>
            <a:ext cx="5463991" cy="171813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5FF358C-8171-4669-981D-076C1790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344" y="1824214"/>
            <a:ext cx="4877101" cy="18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40" grpId="0" animBg="1"/>
      <p:bldP spid="41" grpId="0" animBg="1"/>
      <p:bldP spid="42" grpId="0"/>
      <p:bldP spid="43" grpId="0" animBg="1"/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6A22C-222E-4B84-85D0-247AE347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SWIM Analysis Results Overview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3E8968-A127-4F4C-A545-0FCE491F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EFDEE94-978D-48E0-9585-3046BB7C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28" y="1298872"/>
            <a:ext cx="8868335" cy="54818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AB06D2-2F7B-445C-9D7B-40EB47274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17" y="2220030"/>
            <a:ext cx="1063059" cy="10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mc="http://schemas.openxmlformats.org/markup-compatibility/2006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mc="http://schemas.openxmlformats.org/markup-compatibility/2006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65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D6E5D-CA94-4B96-9438-C3D38846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Accuracy, Load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C30E8B-30E7-438C-89C5-FED17230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F17C9DE-286D-466D-A159-B2EAF7AE2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is exponential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. Also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𝑚𝑙</m:t>
                        </m:r>
                      </m:sub>
                    </m:sSub>
                  </m:oMath>
                </a14:m>
                <a:r>
                  <a:rPr lang="en-US" altLang="zh-CN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/>
                  <a:t> )</a:t>
                </a:r>
              </a:p>
              <a:p>
                <a:pPr lvl="2"/>
                <a:r>
                  <a:rPr lang="en-US" altLang="zh-CN" dirty="0"/>
                  <a:t>See paper for details</a:t>
                </a:r>
              </a:p>
              <a:p>
                <a:r>
                  <a:rPr lang="en-US" altLang="zh-CN" dirty="0"/>
                  <a:t>Load</a:t>
                </a:r>
              </a:p>
              <a:p>
                <a:pPr lvl="1"/>
                <a:r>
                  <a:rPr lang="en-US" altLang="zh-CN" dirty="0"/>
                  <a:t>Bounded to optimal for up to 15 % loss rates 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F17C9DE-286D-466D-A159-B2EAF7AE2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58CCF2B-6868-4B81-8323-5F361AB4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82" y="4001564"/>
            <a:ext cx="1126269" cy="7096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:mc="http://schemas.openxmlformats.org/markup-compatibility/2006" xmlns="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738225-DA4B-4B62-853D-4B6F1FAF6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457" y="4001564"/>
            <a:ext cx="1406331" cy="70964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:mc="http://schemas.openxmlformats.org/markup-compatibility/2006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74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5D583-FD80-4866-BDBC-994BE660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Detection Time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AA2756-6E9F-4275-B4C8-142788B4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DD0809B-FC82-44A6-826F-5ACDF81CA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Prob. of being pinged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’=1−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DD0809B-FC82-44A6-826F-5ACDF81CA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177413D-036C-4561-B2DA-BA95D835D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261" y="4461489"/>
                <a:ext cx="6670801" cy="5766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80000"/>
                </a:pP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Expected first detection 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time periods </a:t>
                </a: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5177413D-036C-4561-B2DA-BA95D835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4261" y="4461489"/>
                <a:ext cx="6670801" cy="576633"/>
              </a:xfrm>
              <a:prstGeom prst="rect">
                <a:avLst/>
              </a:prstGeom>
              <a:blipFill>
                <a:blip r:embed="rId3"/>
                <a:stretch>
                  <a:fillRect l="-997" r="-91" b="-3883"/>
                </a:stretch>
              </a:blipFill>
              <a:ln w="571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2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855CE-AF6A-45EE-B561-150F339E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Time-bounded Completeness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2BEED1-CBC6-4DE0-8D05-FF6473D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5D25B-D53B-4CC0-BCC5-8CF4BA81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Completeness: Any alive member detects failure</a:t>
            </a:r>
          </a:p>
          <a:p>
            <a:pPr lvl="1"/>
            <a:r>
              <a:rPr lang="en-US" altLang="zh-CN" dirty="0"/>
              <a:t>Eventually</a:t>
            </a:r>
          </a:p>
          <a:p>
            <a:pPr lvl="1"/>
            <a:r>
              <a:rPr lang="en-US" altLang="zh-CN" dirty="0"/>
              <a:t>By using a trick: within worst case O(N) protocol periods</a:t>
            </a:r>
          </a:p>
          <a:p>
            <a:r>
              <a:rPr lang="en-US" altLang="zh-CN" dirty="0"/>
              <a:t>Key: select each membership element once as a ping target in a traversal</a:t>
            </a:r>
          </a:p>
          <a:p>
            <a:pPr lvl="1"/>
            <a:r>
              <a:rPr lang="en-US" altLang="zh-CN" dirty="0"/>
              <a:t>Round-robin pinging</a:t>
            </a:r>
          </a:p>
          <a:p>
            <a:pPr lvl="1"/>
            <a:r>
              <a:rPr lang="en-US" altLang="zh-CN" dirty="0"/>
              <a:t>Random permutation of list after each traversal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A9B42C-0804-4C62-A7CE-F19D64C6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188" y="4956606"/>
            <a:ext cx="6890588" cy="343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D8BB01-26A3-43CB-9A9A-94F9E147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88" y="5675443"/>
            <a:ext cx="6890588" cy="3432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A0E871B-FED2-41A8-A228-10D660CA3FF0}"/>
              </a:ext>
            </a:extLst>
          </p:cNvPr>
          <p:cNvCxnSpPr/>
          <p:nvPr/>
        </p:nvCxnSpPr>
        <p:spPr>
          <a:xfrm>
            <a:off x="2274188" y="4754874"/>
            <a:ext cx="376518" cy="1506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FC88B5-B7EB-409F-9BB4-A31E5AA6E3F5}"/>
              </a:ext>
            </a:extLst>
          </p:cNvPr>
          <p:cNvCxnSpPr/>
          <p:nvPr/>
        </p:nvCxnSpPr>
        <p:spPr>
          <a:xfrm>
            <a:off x="2274188" y="5438084"/>
            <a:ext cx="376518" cy="1506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4">
            <a:extLst>
              <a:ext uri="{FF2B5EF4-FFF2-40B4-BE49-F238E27FC236}">
                <a16:creationId xmlns:a16="http://schemas.microsoft.com/office/drawing/2014/main" id="{C6911B2A-55D2-4625-AEF1-919FC86D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30" y="6201191"/>
            <a:ext cx="7784503" cy="4247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failure is detected in worst case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2N-1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time periods</a:t>
            </a:r>
          </a:p>
        </p:txBody>
      </p:sp>
    </p:spTree>
    <p:extLst>
      <p:ext uri="{BB962C8B-B14F-4D97-AF65-F5344CB8AC3E}">
        <p14:creationId xmlns:p14="http://schemas.microsoft.com/office/powerpoint/2010/main" val="31174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0.5043 -0.0041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0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1111 L 0.5043 0.0111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29E42-4C46-4DCF-85F8-362F5BD6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658097-EE7E-498D-88F5-B2FFCD75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9FBC6-4D8B-4B35-A61B-AA93F110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 failure detectors fit into the big picture of a group membership protocol? </a:t>
            </a:r>
          </a:p>
          <a:p>
            <a:r>
              <a:rPr lang="en-US" altLang="zh-CN" dirty="0"/>
              <a:t>What are the missing blocks?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F070C-63C7-4752-8222-AF9E3A35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723" y="3160146"/>
            <a:ext cx="4480988" cy="22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Failure detectors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Gossip-style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Best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Another probabilistic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Dissemination and suspicion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8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FDC375-207C-4980-91CB-3A3AAC81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B5F23B-40D6-4A7E-9CF2-EBBD6DD5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2281F1-AA0D-4825-A0EC-D57A8D7ECBD7}"/>
              </a:ext>
            </a:extLst>
          </p:cNvPr>
          <p:cNvSpPr txBox="1"/>
          <p:nvPr/>
        </p:nvSpPr>
        <p:spPr>
          <a:xfrm>
            <a:off x="846086" y="1591936"/>
            <a:ext cx="8868069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What is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Failure detectors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Gossip-style membership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Best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Another probabilistic failure detector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Dissemination and suspicion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91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ABFB18-4287-40A6-8625-C7D79164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Group Membership Protocol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3F214F-78FE-4BD5-B96C-489FE324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A73FFCCD-E123-488A-9E68-AD8013B4D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630" y="1980781"/>
            <a:ext cx="744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i="1" dirty="0"/>
              <a:t> </a:t>
            </a:r>
            <a:r>
              <a:rPr lang="en-US" sz="3200" b="1" i="1" dirty="0" err="1"/>
              <a:t>pj</a:t>
            </a:r>
            <a:endParaRPr lang="en-US" sz="3200" b="1" i="1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F62A85FF-8E9B-4B3F-A213-892CF4C6AEC1}"/>
              </a:ext>
            </a:extLst>
          </p:cNvPr>
          <p:cNvGrpSpPr>
            <a:grpSpLocks/>
          </p:cNvGrpSpPr>
          <p:nvPr/>
        </p:nvGrpSpPr>
        <p:grpSpPr bwMode="auto">
          <a:xfrm>
            <a:off x="1563342" y="2770306"/>
            <a:ext cx="839788" cy="914400"/>
            <a:chOff x="288" y="1440"/>
            <a:chExt cx="529" cy="768"/>
          </a:xfrm>
        </p:grpSpPr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09205A69-2FE7-4E47-A68F-1DD3CF51A5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91A7E819-DDA3-4BBA-970E-AEAF41BDF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F7F4EB6-6A14-44DB-A1A9-B81BA6622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5158EF7-7E5A-4342-9A06-7F0F2A02B3A6}"/>
              </a:ext>
            </a:extLst>
          </p:cNvPr>
          <p:cNvGrpSpPr>
            <a:grpSpLocks/>
          </p:cNvGrpSpPr>
          <p:nvPr/>
        </p:nvGrpSpPr>
        <p:grpSpPr bwMode="auto">
          <a:xfrm>
            <a:off x="8954742" y="3684706"/>
            <a:ext cx="839788" cy="914400"/>
            <a:chOff x="288" y="1440"/>
            <a:chExt cx="529" cy="768"/>
          </a:xfrm>
        </p:grpSpPr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93E7738D-9DE7-4193-9E0D-29121A138C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085CC296-5B27-45D2-82D6-AD23CFA190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3194AF81-F660-4057-B024-0050415EB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9D19D1C-729F-4AC0-A9BC-FFDD2E715D19}"/>
              </a:ext>
            </a:extLst>
          </p:cNvPr>
          <p:cNvGrpSpPr>
            <a:grpSpLocks/>
          </p:cNvGrpSpPr>
          <p:nvPr/>
        </p:nvGrpSpPr>
        <p:grpSpPr bwMode="auto">
          <a:xfrm>
            <a:off x="4230342" y="2941756"/>
            <a:ext cx="839788" cy="914400"/>
            <a:chOff x="288" y="1440"/>
            <a:chExt cx="529" cy="768"/>
          </a:xfrm>
        </p:grpSpPr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7FD4EAC1-85D3-4180-AD80-9ECA936F6C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88A1931F-7CA8-4F48-87CB-15B03DFC59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E00A996F-0800-4B59-B7C9-625256BAC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D5CF9064-0069-4F66-B2F7-901FF1650870}"/>
              </a:ext>
            </a:extLst>
          </p:cNvPr>
          <p:cNvGrpSpPr>
            <a:grpSpLocks/>
          </p:cNvGrpSpPr>
          <p:nvPr/>
        </p:nvGrpSpPr>
        <p:grpSpPr bwMode="auto">
          <a:xfrm>
            <a:off x="2858742" y="2427406"/>
            <a:ext cx="839788" cy="914400"/>
            <a:chOff x="288" y="1440"/>
            <a:chExt cx="529" cy="768"/>
          </a:xfrm>
        </p:grpSpPr>
        <p:sp>
          <p:nvSpPr>
            <p:cNvPr id="20" name="AutoShape 20">
              <a:extLst>
                <a:ext uri="{FF2B5EF4-FFF2-40B4-BE49-F238E27FC236}">
                  <a16:creationId xmlns:a16="http://schemas.microsoft.com/office/drawing/2014/main" id="{FCEE3E9C-AFEA-4095-AFA8-8E479FE87B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AutoShape 21">
              <a:extLst>
                <a:ext uri="{FF2B5EF4-FFF2-40B4-BE49-F238E27FC236}">
                  <a16:creationId xmlns:a16="http://schemas.microsoft.com/office/drawing/2014/main" id="{F4E5E622-334F-4C73-ACB0-82C390296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E68997DF-7093-4AAF-9DDC-D37670022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510E294-01D2-4089-A2EE-0210914643B0}"/>
              </a:ext>
            </a:extLst>
          </p:cNvPr>
          <p:cNvGrpSpPr>
            <a:grpSpLocks/>
          </p:cNvGrpSpPr>
          <p:nvPr/>
        </p:nvGrpSpPr>
        <p:grpSpPr bwMode="auto">
          <a:xfrm>
            <a:off x="5601942" y="3170356"/>
            <a:ext cx="839788" cy="914400"/>
            <a:chOff x="288" y="1440"/>
            <a:chExt cx="529" cy="768"/>
          </a:xfrm>
        </p:grpSpPr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8C4B7BAF-A8D6-450B-881B-F6A333DBA2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5" name="AutoShape 25">
              <a:extLst>
                <a:ext uri="{FF2B5EF4-FFF2-40B4-BE49-F238E27FC236}">
                  <a16:creationId xmlns:a16="http://schemas.microsoft.com/office/drawing/2014/main" id="{64116927-A589-4499-A5C6-DA08FB1A04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425F739D-C635-4B29-A7F5-B3023A52D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E34DB16F-5392-469B-BC98-CF7A1B108F8E}"/>
              </a:ext>
            </a:extLst>
          </p:cNvPr>
          <p:cNvGrpSpPr>
            <a:grpSpLocks/>
          </p:cNvGrpSpPr>
          <p:nvPr/>
        </p:nvGrpSpPr>
        <p:grpSpPr bwMode="auto">
          <a:xfrm>
            <a:off x="6821142" y="1970206"/>
            <a:ext cx="839788" cy="914400"/>
            <a:chOff x="288" y="1440"/>
            <a:chExt cx="529" cy="768"/>
          </a:xfrm>
        </p:grpSpPr>
        <p:sp>
          <p:nvSpPr>
            <p:cNvPr id="28" name="AutoShape 28">
              <a:extLst>
                <a:ext uri="{FF2B5EF4-FFF2-40B4-BE49-F238E27FC236}">
                  <a16:creationId xmlns:a16="http://schemas.microsoft.com/office/drawing/2014/main" id="{F3056000-1A16-45F6-97F1-AE4AEB8D6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9" name="AutoShape 29">
              <a:extLst>
                <a:ext uri="{FF2B5EF4-FFF2-40B4-BE49-F238E27FC236}">
                  <a16:creationId xmlns:a16="http://schemas.microsoft.com/office/drawing/2014/main" id="{43DB94A1-2C76-4EB6-ACB8-1E221CBAE9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D88AF549-7A07-4E24-AC5D-19340A025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31" name="Line 31">
            <a:extLst>
              <a:ext uri="{FF2B5EF4-FFF2-40B4-BE49-F238E27FC236}">
                <a16:creationId xmlns:a16="http://schemas.microsoft.com/office/drawing/2014/main" id="{956F1A64-0875-47A8-A90D-24F1925E2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9538" y="2552621"/>
            <a:ext cx="304804" cy="503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1294DBD2-271B-49DA-B24C-3B337D07D78F}"/>
              </a:ext>
            </a:extLst>
          </p:cNvPr>
          <p:cNvGrpSpPr>
            <a:grpSpLocks/>
          </p:cNvGrpSpPr>
          <p:nvPr/>
        </p:nvGrpSpPr>
        <p:grpSpPr bwMode="auto">
          <a:xfrm>
            <a:off x="3773142" y="4921369"/>
            <a:ext cx="4724401" cy="1003300"/>
            <a:chOff x="1152" y="3072"/>
            <a:chExt cx="2976" cy="842"/>
          </a:xfrm>
        </p:grpSpPr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D4CEC285-49DF-4396-80D3-358BA7E4E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3216"/>
              <a:ext cx="2369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Unreliable Communication</a:t>
              </a:r>
            </a:p>
            <a:p>
              <a:pPr algn="ctr">
                <a:defRPr/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</a:rPr>
                <a:t>Network</a:t>
              </a:r>
            </a:p>
          </p:txBody>
        </p:sp>
        <p:sp>
          <p:nvSpPr>
            <p:cNvPr id="34" name="Cloud">
              <a:extLst>
                <a:ext uri="{FF2B5EF4-FFF2-40B4-BE49-F238E27FC236}">
                  <a16:creationId xmlns:a16="http://schemas.microsoft.com/office/drawing/2014/main" id="{AF86F599-9CD5-4EC8-9FEF-62740A461795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152" y="3072"/>
              <a:ext cx="2976" cy="7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74 h 21600"/>
                <a:gd name="T14" fmla="*/ 17085 w 21600"/>
                <a:gd name="T15" fmla="*/ 173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6EAD81B0-04F4-4375-B740-7794F26CE89E}"/>
              </a:ext>
            </a:extLst>
          </p:cNvPr>
          <p:cNvGrpSpPr>
            <a:grpSpLocks/>
          </p:cNvGrpSpPr>
          <p:nvPr/>
        </p:nvGrpSpPr>
        <p:grpSpPr bwMode="auto">
          <a:xfrm>
            <a:off x="7964142" y="2770306"/>
            <a:ext cx="839788" cy="914400"/>
            <a:chOff x="288" y="1440"/>
            <a:chExt cx="529" cy="768"/>
          </a:xfrm>
        </p:grpSpPr>
        <p:sp>
          <p:nvSpPr>
            <p:cNvPr id="36" name="AutoShape 36">
              <a:extLst>
                <a:ext uri="{FF2B5EF4-FFF2-40B4-BE49-F238E27FC236}">
                  <a16:creationId xmlns:a16="http://schemas.microsoft.com/office/drawing/2014/main" id="{A3B492DC-0BDE-4536-867F-4DA4D47BC5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81" y="1247"/>
              <a:ext cx="144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07A319D7-FE50-4D89-9674-90C456C4AB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397037">
              <a:off x="457" y="1847"/>
              <a:ext cx="192" cy="529"/>
            </a:xfrm>
            <a:prstGeom prst="moon">
              <a:avLst>
                <a:gd name="adj" fmla="val 50000"/>
              </a:avLst>
            </a:prstGeom>
            <a:solidFill>
              <a:srgbClr val="00CCFF"/>
            </a:solidFill>
            <a:ln w="9525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3B83D0B7-B470-43EB-B9E0-5A7DF857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336" cy="3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E3F823A5-32D0-4C57-8355-80D36F2E5841}"/>
              </a:ext>
            </a:extLst>
          </p:cNvPr>
          <p:cNvGrpSpPr>
            <a:grpSpLocks/>
          </p:cNvGrpSpPr>
          <p:nvPr/>
        </p:nvGrpSpPr>
        <p:grpSpPr bwMode="auto">
          <a:xfrm>
            <a:off x="1520480" y="2027356"/>
            <a:ext cx="663575" cy="685800"/>
            <a:chOff x="261" y="816"/>
            <a:chExt cx="418" cy="576"/>
          </a:xfrm>
        </p:grpSpPr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BB62DFA2-1D46-4046-94D7-3FCA50069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816"/>
              <a:ext cx="41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 i="1"/>
                <a:t>pi</a:t>
              </a: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8EBD8BC0-C714-4377-B415-E05E1D449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20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42" name="Group 42">
            <a:extLst>
              <a:ext uri="{FF2B5EF4-FFF2-40B4-BE49-F238E27FC236}">
                <a16:creationId xmlns:a16="http://schemas.microsoft.com/office/drawing/2014/main" id="{D15465C7-1820-461B-96BD-DD26EFC31616}"/>
              </a:ext>
            </a:extLst>
          </p:cNvPr>
          <p:cNvGrpSpPr>
            <a:grpSpLocks/>
          </p:cNvGrpSpPr>
          <p:nvPr/>
        </p:nvGrpSpPr>
        <p:grpSpPr bwMode="auto">
          <a:xfrm>
            <a:off x="6670333" y="1420931"/>
            <a:ext cx="5410202" cy="2549525"/>
            <a:chOff x="3505" y="307"/>
            <a:chExt cx="3408" cy="2141"/>
          </a:xfrm>
        </p:grpSpPr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id="{217A0664-1B66-470C-96D2-AA20FABF8E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706"/>
              <a:ext cx="2785" cy="1742"/>
              <a:chOff x="4128" y="706"/>
              <a:chExt cx="2785" cy="1742"/>
            </a:xfrm>
          </p:grpSpPr>
          <p:sp>
            <p:nvSpPr>
              <p:cNvPr id="46" name="Oval 44">
                <a:extLst>
                  <a:ext uri="{FF2B5EF4-FFF2-40B4-BE49-F238E27FC236}">
                    <a16:creationId xmlns:a16="http://schemas.microsoft.com/office/drawing/2014/main" id="{A4ACF68F-81AC-4C89-869F-295F2F85E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12" cy="1248"/>
              </a:xfrm>
              <a:prstGeom prst="ellips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Text Box 45">
                <a:extLst>
                  <a:ext uri="{FF2B5EF4-FFF2-40B4-BE49-F238E27FC236}">
                    <a16:creationId xmlns:a16="http://schemas.microsoft.com/office/drawing/2014/main" id="{EF78E75B-CD69-4D4F-9F4A-776D54657A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5" y="706"/>
                <a:ext cx="2688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eaLnBrk="1" hangingPunct="1"/>
                <a:r>
                  <a:rPr lang="en-US" b="1" i="1" dirty="0"/>
                  <a:t>Some</a:t>
                </a:r>
                <a:r>
                  <a:rPr lang="en-US" dirty="0"/>
                  <a:t> process  finds out quickly</a:t>
                </a:r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34EA4B96-E000-44AE-BA14-1E7820262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115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4" name="Text Box 47">
              <a:extLst>
                <a:ext uri="{FF2B5EF4-FFF2-40B4-BE49-F238E27FC236}">
                  <a16:creationId xmlns:a16="http://schemas.microsoft.com/office/drawing/2014/main" id="{DCA93C20-E696-4CCA-9B1F-7230D963A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384"/>
              <a:ext cx="1471" cy="3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bg2"/>
                  </a:solidFill>
                </a:rPr>
                <a:t>Failure Detector</a:t>
              </a:r>
            </a:p>
          </p:txBody>
        </p:sp>
        <p:sp>
          <p:nvSpPr>
            <p:cNvPr id="45" name="Text Box 48">
              <a:extLst>
                <a:ext uri="{FF2B5EF4-FFF2-40B4-BE49-F238E27FC236}">
                  <a16:creationId xmlns:a16="http://schemas.microsoft.com/office/drawing/2014/main" id="{8C545871-EA84-4473-87AA-0F9910E6D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307"/>
              <a:ext cx="31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chemeClr val="tx2"/>
                  </a:solidFill>
                </a:rPr>
                <a:t>II</a:t>
              </a:r>
            </a:p>
          </p:txBody>
        </p:sp>
      </p:grpSp>
      <p:grpSp>
        <p:nvGrpSpPr>
          <p:cNvPr id="49" name="Group 49">
            <a:extLst>
              <a:ext uri="{FF2B5EF4-FFF2-40B4-BE49-F238E27FC236}">
                <a16:creationId xmlns:a16="http://schemas.microsoft.com/office/drawing/2014/main" id="{1E10A1FE-F501-4F1C-B434-9BA42F89E645}"/>
              </a:ext>
            </a:extLst>
          </p:cNvPr>
          <p:cNvGrpSpPr>
            <a:grpSpLocks/>
          </p:cNvGrpSpPr>
          <p:nvPr/>
        </p:nvGrpSpPr>
        <p:grpSpPr bwMode="auto">
          <a:xfrm>
            <a:off x="1131542" y="2827456"/>
            <a:ext cx="8509001" cy="2413001"/>
            <a:chOff x="16" y="1488"/>
            <a:chExt cx="5360" cy="2027"/>
          </a:xfrm>
        </p:grpSpPr>
        <p:grpSp>
          <p:nvGrpSpPr>
            <p:cNvPr id="50" name="Group 50">
              <a:extLst>
                <a:ext uri="{FF2B5EF4-FFF2-40B4-BE49-F238E27FC236}">
                  <a16:creationId xmlns:a16="http://schemas.microsoft.com/office/drawing/2014/main" id="{21896922-F2EA-47A0-9FC3-C65223894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488"/>
              <a:ext cx="4800" cy="1952"/>
              <a:chOff x="576" y="1488"/>
              <a:chExt cx="4800" cy="1952"/>
            </a:xfrm>
          </p:grpSpPr>
          <p:sp>
            <p:nvSpPr>
              <p:cNvPr id="53" name="Freeform 51">
                <a:extLst>
                  <a:ext uri="{FF2B5EF4-FFF2-40B4-BE49-F238E27FC236}">
                    <a16:creationId xmlns:a16="http://schemas.microsoft.com/office/drawing/2014/main" id="{89C94861-3168-46CC-98D7-B1109F9DC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4" y="1488"/>
                <a:ext cx="720" cy="1056"/>
              </a:xfrm>
              <a:custGeom>
                <a:avLst/>
                <a:gdLst>
                  <a:gd name="T0" fmla="*/ 720 w 720"/>
                  <a:gd name="T1" fmla="*/ 839 h 1072"/>
                  <a:gd name="T2" fmla="*/ 240 w 720"/>
                  <a:gd name="T3" fmla="*/ 797 h 1072"/>
                  <a:gd name="T4" fmla="*/ 0 w 720"/>
                  <a:gd name="T5" fmla="*/ 0 h 1072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072"/>
                  <a:gd name="T11" fmla="*/ 720 w 720"/>
                  <a:gd name="T12" fmla="*/ 1072 h 10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072">
                    <a:moveTo>
                      <a:pt x="720" y="960"/>
                    </a:moveTo>
                    <a:cubicBezTo>
                      <a:pt x="540" y="1016"/>
                      <a:pt x="360" y="1072"/>
                      <a:pt x="240" y="912"/>
                    </a:cubicBezTo>
                    <a:cubicBezTo>
                      <a:pt x="120" y="752"/>
                      <a:pt x="60" y="376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Freeform 52">
                <a:extLst>
                  <a:ext uri="{FF2B5EF4-FFF2-40B4-BE49-F238E27FC236}">
                    <a16:creationId xmlns:a16="http://schemas.microsoft.com/office/drawing/2014/main" id="{DD48B02A-6513-4775-9D3D-BA2F341A6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2448"/>
                <a:ext cx="720" cy="992"/>
              </a:xfrm>
              <a:custGeom>
                <a:avLst/>
                <a:gdLst>
                  <a:gd name="T0" fmla="*/ 0 w 720"/>
                  <a:gd name="T1" fmla="*/ 0 h 992"/>
                  <a:gd name="T2" fmla="*/ 288 w 720"/>
                  <a:gd name="T3" fmla="*/ 912 h 992"/>
                  <a:gd name="T4" fmla="*/ 720 w 720"/>
                  <a:gd name="T5" fmla="*/ 480 h 992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992"/>
                  <a:gd name="T11" fmla="*/ 720 w 720"/>
                  <a:gd name="T12" fmla="*/ 992 h 9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992">
                    <a:moveTo>
                      <a:pt x="0" y="0"/>
                    </a:moveTo>
                    <a:cubicBezTo>
                      <a:pt x="84" y="416"/>
                      <a:pt x="168" y="832"/>
                      <a:pt x="288" y="912"/>
                    </a:cubicBezTo>
                    <a:cubicBezTo>
                      <a:pt x="408" y="992"/>
                      <a:pt x="564" y="736"/>
                      <a:pt x="720" y="48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53">
                <a:extLst>
                  <a:ext uri="{FF2B5EF4-FFF2-40B4-BE49-F238E27FC236}">
                    <a16:creationId xmlns:a16="http://schemas.microsoft.com/office/drawing/2014/main" id="{D778BD23-1406-449B-8455-80BBB4876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4" y="2256"/>
                <a:ext cx="2512" cy="584"/>
              </a:xfrm>
              <a:custGeom>
                <a:avLst/>
                <a:gdLst>
                  <a:gd name="T0" fmla="*/ 2512 w 2512"/>
                  <a:gd name="T1" fmla="*/ 192 h 584"/>
                  <a:gd name="T2" fmla="*/ 736 w 2512"/>
                  <a:gd name="T3" fmla="*/ 576 h 584"/>
                  <a:gd name="T4" fmla="*/ 112 w 2512"/>
                  <a:gd name="T5" fmla="*/ 240 h 584"/>
                  <a:gd name="T6" fmla="*/ 64 w 2512"/>
                  <a:gd name="T7" fmla="*/ 0 h 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512"/>
                  <a:gd name="T13" fmla="*/ 0 h 584"/>
                  <a:gd name="T14" fmla="*/ 2512 w 2512"/>
                  <a:gd name="T15" fmla="*/ 584 h 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512" h="584">
                    <a:moveTo>
                      <a:pt x="2512" y="192"/>
                    </a:moveTo>
                    <a:cubicBezTo>
                      <a:pt x="1824" y="380"/>
                      <a:pt x="1136" y="568"/>
                      <a:pt x="736" y="576"/>
                    </a:cubicBezTo>
                    <a:cubicBezTo>
                      <a:pt x="336" y="584"/>
                      <a:pt x="224" y="336"/>
                      <a:pt x="112" y="240"/>
                    </a:cubicBezTo>
                    <a:cubicBezTo>
                      <a:pt x="0" y="144"/>
                      <a:pt x="72" y="40"/>
                      <a:pt x="64" y="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54">
                <a:extLst>
                  <a:ext uri="{FF2B5EF4-FFF2-40B4-BE49-F238E27FC236}">
                    <a16:creationId xmlns:a16="http://schemas.microsoft.com/office/drawing/2014/main" id="{49C1CAE1-9F44-4490-90C7-CA35D9889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1824"/>
                <a:ext cx="3416" cy="1200"/>
              </a:xfrm>
              <a:custGeom>
                <a:avLst/>
                <a:gdLst>
                  <a:gd name="T0" fmla="*/ 2323 w 3560"/>
                  <a:gd name="T1" fmla="*/ 1237 h 1112"/>
                  <a:gd name="T2" fmla="*/ 2289 w 3560"/>
                  <a:gd name="T3" fmla="*/ 1237 h 1112"/>
                  <a:gd name="T4" fmla="*/ 1330 w 3560"/>
                  <a:gd name="T5" fmla="*/ 2095 h 1112"/>
                  <a:gd name="T6" fmla="*/ 434 w 3560"/>
                  <a:gd name="T7" fmla="*/ 1904 h 1112"/>
                  <a:gd name="T8" fmla="*/ 72 w 3560"/>
                  <a:gd name="T9" fmla="*/ 761 h 1112"/>
                  <a:gd name="T10" fmla="*/ 8 w 3560"/>
                  <a:gd name="T11" fmla="*/ 0 h 11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60"/>
                  <a:gd name="T19" fmla="*/ 0 h 1112"/>
                  <a:gd name="T20" fmla="*/ 3560 w 3560"/>
                  <a:gd name="T21" fmla="*/ 1112 h 111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60" h="1112">
                    <a:moveTo>
                      <a:pt x="3368" y="624"/>
                    </a:moveTo>
                    <a:cubicBezTo>
                      <a:pt x="3464" y="588"/>
                      <a:pt x="3560" y="552"/>
                      <a:pt x="3320" y="624"/>
                    </a:cubicBezTo>
                    <a:cubicBezTo>
                      <a:pt x="3080" y="696"/>
                      <a:pt x="2376" y="1000"/>
                      <a:pt x="1928" y="1056"/>
                    </a:cubicBezTo>
                    <a:cubicBezTo>
                      <a:pt x="1480" y="1112"/>
                      <a:pt x="936" y="1072"/>
                      <a:pt x="632" y="960"/>
                    </a:cubicBezTo>
                    <a:cubicBezTo>
                      <a:pt x="328" y="848"/>
                      <a:pt x="208" y="544"/>
                      <a:pt x="104" y="384"/>
                    </a:cubicBezTo>
                    <a:cubicBezTo>
                      <a:pt x="0" y="224"/>
                      <a:pt x="4" y="112"/>
                      <a:pt x="8" y="0"/>
                    </a:cubicBezTo>
                  </a:path>
                </a:pathLst>
              </a:custGeom>
              <a:noFill/>
              <a:ln w="2730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55">
                <a:extLst>
                  <a:ext uri="{FF2B5EF4-FFF2-40B4-BE49-F238E27FC236}">
                    <a16:creationId xmlns:a16="http://schemas.microsoft.com/office/drawing/2014/main" id="{5560F420-A86A-4F53-ABF7-10A08F7FB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" y="2112"/>
                <a:ext cx="4080" cy="1040"/>
              </a:xfrm>
              <a:custGeom>
                <a:avLst/>
                <a:gdLst>
                  <a:gd name="T0" fmla="*/ 4080 w 4080"/>
                  <a:gd name="T1" fmla="*/ 336 h 1040"/>
                  <a:gd name="T2" fmla="*/ 2880 w 4080"/>
                  <a:gd name="T3" fmla="*/ 912 h 1040"/>
                  <a:gd name="T4" fmla="*/ 1920 w 4080"/>
                  <a:gd name="T5" fmla="*/ 1008 h 1040"/>
                  <a:gd name="T6" fmla="*/ 624 w 4080"/>
                  <a:gd name="T7" fmla="*/ 720 h 1040"/>
                  <a:gd name="T8" fmla="*/ 0 w 4080"/>
                  <a:gd name="T9" fmla="*/ 0 h 10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0"/>
                  <a:gd name="T16" fmla="*/ 0 h 1040"/>
                  <a:gd name="T17" fmla="*/ 4080 w 4080"/>
                  <a:gd name="T18" fmla="*/ 1040 h 10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0" h="1040">
                    <a:moveTo>
                      <a:pt x="4080" y="336"/>
                    </a:moveTo>
                    <a:cubicBezTo>
                      <a:pt x="3660" y="568"/>
                      <a:pt x="3240" y="800"/>
                      <a:pt x="2880" y="912"/>
                    </a:cubicBezTo>
                    <a:cubicBezTo>
                      <a:pt x="2520" y="1024"/>
                      <a:pt x="2296" y="1040"/>
                      <a:pt x="1920" y="1008"/>
                    </a:cubicBezTo>
                    <a:cubicBezTo>
                      <a:pt x="1544" y="976"/>
                      <a:pt x="944" y="888"/>
                      <a:pt x="624" y="720"/>
                    </a:cubicBezTo>
                    <a:cubicBezTo>
                      <a:pt x="304" y="552"/>
                      <a:pt x="152" y="276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2"/>
                </a:solidFill>
                <a:round/>
                <a:headEnd/>
                <a:tailEnd type="arrow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1" name="Text Box 56">
              <a:extLst>
                <a:ext uri="{FF2B5EF4-FFF2-40B4-BE49-F238E27FC236}">
                  <a16:creationId xmlns:a16="http://schemas.microsoft.com/office/drawing/2014/main" id="{18383465-8791-4363-8B5A-B97B76721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" y="3072"/>
              <a:ext cx="1340" cy="3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bg2"/>
                  </a:solidFill>
                </a:rPr>
                <a:t>Dissemination</a:t>
              </a:r>
              <a:endParaRPr lang="en-US" i="1">
                <a:solidFill>
                  <a:schemeClr val="bg2"/>
                </a:solidFill>
              </a:endParaRPr>
            </a:p>
          </p:txBody>
        </p:sp>
        <p:sp>
          <p:nvSpPr>
            <p:cNvPr id="52" name="Text Box 57">
              <a:extLst>
                <a:ext uri="{FF2B5EF4-FFF2-40B4-BE49-F238E27FC236}">
                  <a16:creationId xmlns:a16="http://schemas.microsoft.com/office/drawing/2014/main" id="{7583409C-F40F-4958-961D-75DD38AD4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" y="3024"/>
              <a:ext cx="418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>
                  <a:solidFill>
                    <a:schemeClr val="tx2"/>
                  </a:solidFill>
                </a:rPr>
                <a:t>III</a:t>
              </a:r>
            </a:p>
          </p:txBody>
        </p:sp>
      </p:grpSp>
      <p:sp>
        <p:nvSpPr>
          <p:cNvPr id="58" name="Text Box 58">
            <a:extLst>
              <a:ext uri="{FF2B5EF4-FFF2-40B4-BE49-F238E27FC236}">
                <a16:creationId xmlns:a16="http://schemas.microsoft.com/office/drawing/2014/main" id="{FB2F3309-A253-482C-9678-9C255FBA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742" y="5799256"/>
            <a:ext cx="2287806" cy="369332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Fail-stop Failures only</a:t>
            </a:r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A0C453F5-E50F-46A3-8828-08485E37882F}"/>
              </a:ext>
            </a:extLst>
          </p:cNvPr>
          <p:cNvGrpSpPr>
            <a:grpSpLocks/>
          </p:cNvGrpSpPr>
          <p:nvPr/>
        </p:nvGrpSpPr>
        <p:grpSpPr bwMode="auto">
          <a:xfrm>
            <a:off x="4700390" y="1963165"/>
            <a:ext cx="2577953" cy="2543564"/>
            <a:chOff x="2366" y="765"/>
            <a:chExt cx="1379" cy="2122"/>
          </a:xfrm>
        </p:grpSpPr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2ECD1D9B-C84E-4C87-9383-B5CB6A2C5F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70915">
              <a:off x="2496" y="1278"/>
              <a:ext cx="1249" cy="1609"/>
            </a:xfrm>
            <a:prstGeom prst="irregularSeal2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3F912048-CAD4-4951-A16E-F0EF045D5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586961">
              <a:off x="2366" y="765"/>
              <a:ext cx="1272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 sz="3200" b="1" dirty="0">
                  <a:solidFill>
                    <a:schemeClr val="tx2"/>
                  </a:solidFill>
                </a:rPr>
                <a:t> I</a:t>
              </a:r>
              <a:r>
                <a:rPr lang="en-US" sz="3200" b="1" dirty="0">
                  <a:solidFill>
                    <a:srgbClr val="FF3300"/>
                  </a:solidFill>
                </a:rPr>
                <a:t> </a:t>
              </a:r>
              <a:r>
                <a:rPr lang="en-US" sz="3200" b="1" i="1" dirty="0" err="1">
                  <a:solidFill>
                    <a:srgbClr val="FF3300"/>
                  </a:solidFill>
                </a:rPr>
                <a:t>pj</a:t>
              </a:r>
              <a:r>
                <a:rPr lang="en-US" sz="3200" i="1" dirty="0">
                  <a:solidFill>
                    <a:srgbClr val="FF3300"/>
                  </a:solidFill>
                </a:rPr>
                <a:t> crashed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0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CB642-D716-45F7-8AB5-74BBE1BD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Dissemination Options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548CE-1731-4515-8951-E1A1F9DD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70888-2857-4CE5-8F90-9DC444A1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Multicast (Hardware / IP)</a:t>
            </a:r>
          </a:p>
          <a:p>
            <a:pPr lvl="1"/>
            <a:r>
              <a:rPr lang="en-US" altLang="zh-CN" dirty="0"/>
              <a:t>unreliable </a:t>
            </a:r>
          </a:p>
          <a:p>
            <a:pPr lvl="1"/>
            <a:r>
              <a:rPr lang="en-US" altLang="zh-CN" dirty="0"/>
              <a:t>multiple simultaneous multicasts</a:t>
            </a:r>
          </a:p>
          <a:p>
            <a:r>
              <a:rPr lang="en-US" altLang="zh-CN" dirty="0"/>
              <a:t>Point-to-point (TCP / UDP)</a:t>
            </a:r>
          </a:p>
          <a:p>
            <a:pPr lvl="1"/>
            <a:r>
              <a:rPr lang="en-US" altLang="zh-CN" dirty="0"/>
              <a:t>expensive</a:t>
            </a:r>
          </a:p>
          <a:p>
            <a:r>
              <a:rPr lang="en-US" altLang="zh-CN" dirty="0"/>
              <a:t>Zero extra messages: </a:t>
            </a:r>
            <a:r>
              <a:rPr lang="en-US" altLang="zh-CN" b="1" dirty="0">
                <a:solidFill>
                  <a:srgbClr val="FF0000"/>
                </a:solidFill>
              </a:rPr>
              <a:t>Piggyback on Failure Detector messages</a:t>
            </a:r>
          </a:p>
          <a:p>
            <a:pPr lvl="1"/>
            <a:r>
              <a:rPr lang="en-US" altLang="zh-CN" dirty="0"/>
              <a:t>Gossip-style Dissemination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38E908-D69D-43A1-8E1D-AD398777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157" y="4515648"/>
            <a:ext cx="4905081" cy="2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1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C3F24-0A74-474F-8C59-DB76CDF7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Gossip-style Dissemination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065ABB-E354-459A-8BDE-F4F2CAB4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4A27FAD-FE90-4F20-8FD8-90D41FCFB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497" y="1892338"/>
            <a:ext cx="2286000" cy="2286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4B9A5027-63E7-434F-ACE5-B3369E04D6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2297" y="2292389"/>
            <a:ext cx="1219200" cy="228600"/>
          </a:xfrm>
          <a:prstGeom prst="line">
            <a:avLst/>
          </a:prstGeom>
          <a:noFill/>
          <a:ln w="349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2E2F2AE-D302-4330-BD9C-52F5C37CD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097" y="2235239"/>
            <a:ext cx="628650" cy="83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409745B-237C-4E74-94AF-3252F5051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497" y="2921039"/>
            <a:ext cx="3810000" cy="7429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5084D58-9F9E-4FC3-BEE8-B0022B7C9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5497" y="1492288"/>
            <a:ext cx="0" cy="382905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B5FC4503-421F-4D0E-9E80-B75E943F5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497" y="2921039"/>
            <a:ext cx="4419600" cy="2857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9D2DDC0-1A1D-443F-BA3E-09B6F9BD0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7097" y="1492288"/>
            <a:ext cx="0" cy="377190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7BA200E-D714-4CC4-96A6-F0A3098E35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497" y="3778289"/>
            <a:ext cx="1447800" cy="1714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C564DEAF-8A41-4432-86D2-ECE46DB08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1497" y="4121189"/>
            <a:ext cx="1524000" cy="1143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625D0B75-8F94-441A-8BEF-F59259FD0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5497" y="4406940"/>
            <a:ext cx="3810000" cy="40005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D30675D4-E3E0-4BCE-9FAC-0098F1F8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697" y="1206538"/>
            <a:ext cx="2971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91B0E884-F2D1-4FE0-BB7E-712B1766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6097" y="1835188"/>
            <a:ext cx="1420813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/>
              <a:t>K random</a:t>
            </a:r>
          </a:p>
          <a:p>
            <a:pPr eaLnBrk="1" hangingPunct="1"/>
            <a:r>
              <a:rPr lang="en-US"/>
              <a:t>processes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EA7A8606-EDC2-4430-9E29-B60B04D38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897" y="1149388"/>
            <a:ext cx="554038" cy="46196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>
                <a:solidFill>
                  <a:srgbClr val="000066"/>
                </a:solidFill>
              </a:rPr>
              <a:t>pi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8E91025-A10C-466C-8AB5-F9F00A56014B}"/>
              </a:ext>
            </a:extLst>
          </p:cNvPr>
          <p:cNvGrpSpPr/>
          <p:nvPr/>
        </p:nvGrpSpPr>
        <p:grpSpPr>
          <a:xfrm>
            <a:off x="1955697" y="1606588"/>
            <a:ext cx="2212975" cy="3486152"/>
            <a:chOff x="1503876" y="2295078"/>
            <a:chExt cx="2212975" cy="3486152"/>
          </a:xfrm>
        </p:grpSpPr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EAE95035-8E04-42DE-A1F0-F27661D6F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876" y="4238179"/>
              <a:ext cx="2066925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eaLnBrk="1" hangingPunct="1"/>
              <a:r>
                <a:rPr lang="en-US"/>
                <a:t>Protocol period</a:t>
              </a:r>
            </a:p>
            <a:p>
              <a:pPr eaLnBrk="1" hangingPunct="1"/>
              <a:r>
                <a:rPr lang="en-US"/>
                <a:t>= T</a:t>
              </a:r>
              <a:r>
                <a:rPr lang="ja-JP" altLang="en-US"/>
                <a:t>’</a:t>
              </a:r>
              <a:r>
                <a:rPr lang="en-US" altLang="ja-JP"/>
                <a:t> time units</a:t>
              </a:r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FFB39D64-AEB7-4C8E-8377-39606076E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676" y="2295078"/>
              <a:ext cx="1890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A052A9E-7665-4028-8556-BEC119C3C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2476" y="5781230"/>
              <a:ext cx="1984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E55D14FC-4982-46F5-88E3-133A2D607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076" y="2295078"/>
              <a:ext cx="0" cy="17145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E275603C-5348-4A80-9D3F-C5B4104BC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076" y="5152580"/>
              <a:ext cx="0" cy="6286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4" name="Text Box 22">
            <a:extLst>
              <a:ext uri="{FF2B5EF4-FFF2-40B4-BE49-F238E27FC236}">
                <a16:creationId xmlns:a16="http://schemas.microsoft.com/office/drawing/2014/main" id="{7D66514C-CC5D-4B1D-AAA8-A792CC79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497" y="3663989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ping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B9324D76-31E2-4B7C-B8C6-533098525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497" y="2178088"/>
            <a:ext cx="93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ack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9041D781-B9BA-4B83-BE8F-9B82197C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897" y="2863889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ping-</a:t>
            </a:r>
            <a:r>
              <a:rPr lang="en-US" sz="2000" b="1" dirty="0" err="1">
                <a:latin typeface="Courier New" charset="0"/>
              </a:rPr>
              <a:t>req</a:t>
            </a:r>
            <a:endParaRPr lang="en-US" sz="2000" b="1" dirty="0">
              <a:latin typeface="Courier New" charset="0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9DBDE28-D21E-4DC4-9E98-E0F48BB0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697" y="4064039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ack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7DD882B-3965-4587-A34E-EBB649FD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97" y="1606588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Courier New" charset="0"/>
              </a:rPr>
              <a:t>random </a:t>
            </a:r>
            <a:r>
              <a:rPr lang="en-US" sz="2000" b="1" i="1" dirty="0" err="1">
                <a:latin typeface="Courier New" charset="0"/>
              </a:rPr>
              <a:t>pj</a:t>
            </a:r>
            <a:endParaRPr lang="en-US" sz="2000" b="1" i="1" dirty="0">
              <a:latin typeface="Courier New" charset="0"/>
            </a:endParaRP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8D1D30F5-4556-4085-A957-452B3B280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897" y="2921039"/>
            <a:ext cx="628650" cy="83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sz="4800" dirty="0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35072E3A-A62D-4772-9A92-97404A261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497" y="4292640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ourier New" charset="0"/>
              </a:rPr>
              <a:t>ack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B7DED185-393D-4C69-9C19-2111716A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497" y="1835188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charset="0"/>
              </a:rPr>
              <a:t>ping</a:t>
            </a:r>
            <a:endParaRPr lang="en-US" dirty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CF0664A7-3046-422B-8029-85C9AFF2A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897" y="2635289"/>
            <a:ext cx="167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latin typeface="Courier New" charset="0"/>
              </a:rPr>
              <a:t>random K</a:t>
            </a: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5B29C75B-BC1A-4E7E-B714-5D870734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009" y="1492287"/>
            <a:ext cx="0" cy="38290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DF1A804E-C242-4A53-8F08-47BA46A2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809" y="1492287"/>
            <a:ext cx="0" cy="38290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E4D36561-9133-424C-A43B-C90DB8EB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409" y="1149387"/>
            <a:ext cx="554038" cy="461963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28575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GB" i="1">
                <a:solidFill>
                  <a:srgbClr val="000066"/>
                </a:solidFill>
              </a:rPr>
              <a:t>pj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A6C04DC-6BF7-4D68-BCAF-65D0BD1BD9C9}"/>
              </a:ext>
            </a:extLst>
          </p:cNvPr>
          <p:cNvGrpSpPr/>
          <p:nvPr/>
        </p:nvGrpSpPr>
        <p:grpSpPr>
          <a:xfrm>
            <a:off x="5594247" y="2149513"/>
            <a:ext cx="1905000" cy="2743200"/>
            <a:chOff x="5594247" y="2149513"/>
            <a:chExt cx="1905000" cy="2743200"/>
          </a:xfrm>
        </p:grpSpPr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06E341B9-37DB-44C0-90A1-2277147E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247" y="2149513"/>
              <a:ext cx="381000" cy="1714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2E621362-B2A5-4925-9947-489F6ABBE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4247" y="2549563"/>
              <a:ext cx="381000" cy="1714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35">
              <a:extLst>
                <a:ext uri="{FF2B5EF4-FFF2-40B4-BE49-F238E27FC236}">
                  <a16:creationId xmlns:a16="http://schemas.microsoft.com/office/drawing/2014/main" id="{9D4198AC-219A-447C-A370-BFC60E446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447" y="4721263"/>
              <a:ext cx="381000" cy="17145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" name="Group 36">
              <a:extLst>
                <a:ext uri="{FF2B5EF4-FFF2-40B4-BE49-F238E27FC236}">
                  <a16:creationId xmlns:a16="http://schemas.microsoft.com/office/drawing/2014/main" id="{A874A6F6-77F0-4358-91A5-989618D83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8247" y="3178213"/>
              <a:ext cx="381000" cy="1257300"/>
              <a:chOff x="3168" y="2256"/>
              <a:chExt cx="240" cy="1056"/>
            </a:xfrm>
          </p:grpSpPr>
          <p:sp>
            <p:nvSpPr>
              <p:cNvPr id="45" name="Rectangle 37">
                <a:extLst>
                  <a:ext uri="{FF2B5EF4-FFF2-40B4-BE49-F238E27FC236}">
                    <a16:creationId xmlns:a16="http://schemas.microsoft.com/office/drawing/2014/main" id="{AE294E4B-91E3-41BB-84DF-1E90B2AB2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240" cy="14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8">
                <a:extLst>
                  <a:ext uri="{FF2B5EF4-FFF2-40B4-BE49-F238E27FC236}">
                    <a16:creationId xmlns:a16="http://schemas.microsoft.com/office/drawing/2014/main" id="{A764E0B6-71FD-4575-A96C-9B360BD3C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592"/>
                <a:ext cx="240" cy="14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39">
                <a:extLst>
                  <a:ext uri="{FF2B5EF4-FFF2-40B4-BE49-F238E27FC236}">
                    <a16:creationId xmlns:a16="http://schemas.microsoft.com/office/drawing/2014/main" id="{4B052124-F5ED-4A38-BB78-1B3013605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880"/>
                <a:ext cx="240" cy="14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40">
                <a:extLst>
                  <a:ext uri="{FF2B5EF4-FFF2-40B4-BE49-F238E27FC236}">
                    <a16:creationId xmlns:a16="http://schemas.microsoft.com/office/drawing/2014/main" id="{750D1B6B-8C05-4729-914B-22D23B85B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68"/>
                <a:ext cx="240" cy="144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BBBA5FB-8AED-4A23-858F-49F69D459592}"/>
              </a:ext>
            </a:extLst>
          </p:cNvPr>
          <p:cNvGrpSpPr/>
          <p:nvPr/>
        </p:nvGrpSpPr>
        <p:grpSpPr>
          <a:xfrm>
            <a:off x="2878965" y="5400824"/>
            <a:ext cx="7466341" cy="1323678"/>
            <a:chOff x="2878965" y="5400824"/>
            <a:chExt cx="7466341" cy="1323678"/>
          </a:xfrm>
        </p:grpSpPr>
        <p:sp>
          <p:nvSpPr>
            <p:cNvPr id="50" name="Text Box 20">
              <a:extLst>
                <a:ext uri="{FF2B5EF4-FFF2-40B4-BE49-F238E27FC236}">
                  <a16:creationId xmlns:a16="http://schemas.microsoft.com/office/drawing/2014/main" id="{3C67813F-8BA3-4217-A925-66CCF1D2F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487" y="5400824"/>
              <a:ext cx="37998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 eaLnBrk="1" hangingPunct="1"/>
              <a:r>
                <a:rPr lang="en-GB" i="1" dirty="0"/>
                <a:t>Group Membership List</a:t>
              </a:r>
              <a:endParaRPr lang="en-US" i="1" dirty="0"/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80239CE-6166-48F5-BB41-E3C4E3501775}"/>
                </a:ext>
              </a:extLst>
            </p:cNvPr>
            <p:cNvGrpSpPr/>
            <p:nvPr/>
          </p:nvGrpSpPr>
          <p:grpSpPr>
            <a:xfrm>
              <a:off x="2878965" y="5778538"/>
              <a:ext cx="7324636" cy="945964"/>
              <a:chOff x="2878965" y="5778538"/>
              <a:chExt cx="7324636" cy="945964"/>
            </a:xfrm>
          </p:grpSpPr>
          <p:grpSp>
            <p:nvGrpSpPr>
              <p:cNvPr id="37" name="Group 41">
                <a:extLst>
                  <a:ext uri="{FF2B5EF4-FFF2-40B4-BE49-F238E27FC236}">
                    <a16:creationId xmlns:a16="http://schemas.microsoft.com/office/drawing/2014/main" id="{9E9FEB28-3207-4FAE-BC30-CE3FEADFCE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965" y="6104187"/>
                <a:ext cx="5773464" cy="620315"/>
                <a:chOff x="4363" y="2976"/>
                <a:chExt cx="1559" cy="521"/>
              </a:xfrm>
            </p:grpSpPr>
            <p:sp>
              <p:nvSpPr>
                <p:cNvPr id="38" name="Rectangle 42">
                  <a:extLst>
                    <a:ext uri="{FF2B5EF4-FFF2-40B4-BE49-F238E27FC236}">
                      <a16:creationId xmlns:a16="http://schemas.microsoft.com/office/drawing/2014/main" id="{809AE160-9052-4A8B-9B88-3818C7DD0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2976"/>
                  <a:ext cx="240" cy="144"/>
                </a:xfrm>
                <a:prstGeom prst="rect">
                  <a:avLst/>
                </a:prstGeom>
                <a:solidFill>
                  <a:srgbClr val="FF99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Text Box 43">
                  <a:extLst>
                    <a:ext uri="{FF2B5EF4-FFF2-40B4-BE49-F238E27FC236}">
                      <a16:creationId xmlns:a16="http://schemas.microsoft.com/office/drawing/2014/main" id="{53A12D2C-8AA7-4D8E-8EDB-9006114641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3" y="3109"/>
                  <a:ext cx="1559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/>
                  <a:r>
                    <a:rPr lang="en-US" b="1" dirty="0">
                      <a:solidFill>
                        <a:schemeClr val="tx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Piggybacked membership information</a:t>
                  </a:r>
                </a:p>
              </p:txBody>
            </p: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87EAAA05-1ABA-40B4-8C5E-E0C49ECD9BF2}"/>
                  </a:ext>
                </a:extLst>
              </p:cNvPr>
              <p:cNvGrpSpPr/>
              <p:nvPr/>
            </p:nvGrpSpPr>
            <p:grpSpPr>
              <a:xfrm>
                <a:off x="6097143" y="5778538"/>
                <a:ext cx="4106458" cy="497099"/>
                <a:chOff x="6097143" y="5778538"/>
                <a:chExt cx="4106458" cy="497099"/>
              </a:xfrm>
            </p:grpSpPr>
            <p:grpSp>
              <p:nvGrpSpPr>
                <p:cNvPr id="51" name="Group 1">
                  <a:extLst>
                    <a:ext uri="{FF2B5EF4-FFF2-40B4-BE49-F238E27FC236}">
                      <a16:creationId xmlns:a16="http://schemas.microsoft.com/office/drawing/2014/main" id="{5F94E511-27BF-406E-810A-3389792A41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47613" y="5787092"/>
                  <a:ext cx="3455988" cy="465138"/>
                  <a:chOff x="609600" y="2114550"/>
                  <a:chExt cx="3455988" cy="465138"/>
                </a:xfrm>
              </p:grpSpPr>
              <p:sp>
                <p:nvSpPr>
                  <p:cNvPr id="52" name="Text Box 12">
                    <a:extLst>
                      <a:ext uri="{FF2B5EF4-FFF2-40B4-BE49-F238E27FC236}">
                        <a16:creationId xmlns:a16="http://schemas.microsoft.com/office/drawing/2014/main" id="{DDEB20F5-3E2D-4256-945C-CA48E19628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600" y="2114550"/>
                    <a:ext cx="3455988" cy="46166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 type="none" w="lg" len="lg"/>
                    <a:tailEnd type="none" w="lg" len="lg"/>
                  </a:ln>
                </p:spPr>
                <p:txBody>
                  <a:bodyPr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GB" i="1" dirty="0"/>
                      <a:t>                 </a:t>
                    </a:r>
                    <a:r>
                      <a:rPr lang="en-GB" i="1" dirty="0" err="1"/>
                      <a:t>pj</a:t>
                    </a:r>
                    <a:endParaRPr lang="en-GB" i="1" dirty="0"/>
                  </a:p>
                </p:txBody>
              </p:sp>
              <p:sp>
                <p:nvSpPr>
                  <p:cNvPr id="53" name="Line 13">
                    <a:extLst>
                      <a:ext uri="{FF2B5EF4-FFF2-40B4-BE49-F238E27FC236}">
                        <a16:creationId xmlns:a16="http://schemas.microsoft.com/office/drawing/2014/main" id="{9D058281-22D5-46A5-B933-C18946F33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66800" y="2114550"/>
                    <a:ext cx="0" cy="46513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  <a:extLst>
                    <a:ext uri="{909E8E84-426E-40dd-AFC4-6F175D3DCCD1}">
                      <a14:hiddenFill xmlns="" xmlns:a14="http://schemas.microsoft.com/office/drawing/2010/main" xmlns:lc="http://schemas.openxmlformats.org/drawingml/2006/lockedCanvas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4" name="Line 14">
                    <a:extLst>
                      <a:ext uri="{FF2B5EF4-FFF2-40B4-BE49-F238E27FC236}">
                        <a16:creationId xmlns:a16="http://schemas.microsoft.com/office/drawing/2014/main" id="{3722A996-415A-4137-A4F8-A993BBC8F4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24000" y="2114550"/>
                    <a:ext cx="0" cy="46513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  <a:extLst>
                    <a:ext uri="{909E8E84-426E-40dd-AFC4-6F175D3DCCD1}">
                      <a14:hiddenFill xmlns="" xmlns:a14="http://schemas.microsoft.com/office/drawing/2010/main" xmlns:lc="http://schemas.openxmlformats.org/drawingml/2006/lockedCanvas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5" name="Line 15">
                    <a:extLst>
                      <a:ext uri="{FF2B5EF4-FFF2-40B4-BE49-F238E27FC236}">
                        <a16:creationId xmlns:a16="http://schemas.microsoft.com/office/drawing/2014/main" id="{3F3D5F2B-3B3C-4D0F-806D-19352BD7C5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81200" y="2114550"/>
                    <a:ext cx="0" cy="46513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  <a:extLst>
                    <a:ext uri="{909E8E84-426E-40dd-AFC4-6F175D3DCCD1}">
                      <a14:hiddenFill xmlns="" xmlns:a14="http://schemas.microsoft.com/office/drawing/2010/main" xmlns:lc="http://schemas.openxmlformats.org/drawingml/2006/lockedCanvas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endParaRPr lang="en-US"/>
                  </a:p>
                </p:txBody>
              </p:sp>
              <p:sp>
                <p:nvSpPr>
                  <p:cNvPr id="56" name="Line 16">
                    <a:extLst>
                      <a:ext uri="{FF2B5EF4-FFF2-40B4-BE49-F238E27FC236}">
                        <a16:creationId xmlns:a16="http://schemas.microsoft.com/office/drawing/2014/main" id="{83A36FBA-E8CF-4751-8DD7-500F2F1267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4600" y="2114550"/>
                    <a:ext cx="0" cy="46513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lg"/>
                    <a:tailEnd type="none" w="lg" len="lg"/>
                  </a:ln>
                  <a:extLst>
                    <a:ext uri="{909E8E84-426E-40dd-AFC4-6F175D3DCCD1}">
                      <a14:hiddenFill xmlns="" xmlns:a14="http://schemas.microsoft.com/office/drawing/2010/main" xmlns:lc="http://schemas.openxmlformats.org/drawingml/2006/lockedCanvas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sz="2400" kern="12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endParaRPr lang="en-US"/>
                  </a:p>
                </p:txBody>
              </p:sp>
            </p:grp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E0621AF2-CB55-4A41-81E0-3CB050EC8D3B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 flipV="1">
                  <a:off x="6097143" y="5778538"/>
                  <a:ext cx="716304" cy="4113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C0FFE456-497E-4ED5-8612-4E2813FAC149}"/>
                    </a:ext>
                  </a:extLst>
                </p:cNvPr>
                <p:cNvCxnSpPr>
                  <a:cxnSpLocks/>
                  <a:stCxn id="38" idx="3"/>
                </p:cNvCxnSpPr>
                <p:nvPr/>
              </p:nvCxnSpPr>
              <p:spPr>
                <a:xfrm>
                  <a:off x="6097143" y="6189912"/>
                  <a:ext cx="650470" cy="857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989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B1367-CD2D-4C99-BBB3-92955EE0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Gossip-style Dissemination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219116-D663-46BA-A149-1605C891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28681B3-107A-43C4-BB57-119DAD280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Epidemic/Gossip style dissemination</a:t>
                </a:r>
              </a:p>
              <a:p>
                <a:pPr lvl="1"/>
                <a:r>
                  <a:rPr lang="en-US" altLang="zh-CN" dirty="0"/>
                  <a:t>After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𝑐𝑙𝑜𝑔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protocol periods,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𝑐𝑏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processes would not have heard about an update</a:t>
                </a:r>
              </a:p>
              <a:p>
                <a:r>
                  <a:rPr lang="en-US" altLang="zh-CN" dirty="0"/>
                  <a:t>Maintain a buffer of recently joined/evicted processes</a:t>
                </a:r>
              </a:p>
              <a:p>
                <a:pPr lvl="1"/>
                <a:r>
                  <a:rPr lang="en-US" altLang="zh-CN" dirty="0"/>
                  <a:t>Piggyback from this buffer</a:t>
                </a:r>
              </a:p>
              <a:p>
                <a:pPr lvl="1"/>
                <a:r>
                  <a:rPr lang="en-US" altLang="zh-CN" dirty="0"/>
                  <a:t>Prefer recent updates</a:t>
                </a:r>
              </a:p>
              <a:p>
                <a:r>
                  <a:rPr lang="en-US" altLang="zh-CN" dirty="0"/>
                  <a:t>Buffer elements are garbage collected after a while</a:t>
                </a:r>
              </a:p>
              <a:p>
                <a:pPr lvl="1"/>
                <a:r>
                  <a:rPr lang="en-US" altLang="zh-CN" dirty="0"/>
                  <a:t>After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𝑐𝑙𝑜𝑔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protocol periods, i.e., once they’ve propagated through the system; this defines weak consistency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28681B3-107A-43C4-BB57-119DAD280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236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574F34-2E0C-410F-9E26-0F3DC00E5C75}"/>
              </a:ext>
            </a:extLst>
          </p:cNvPr>
          <p:cNvGrpSpPr/>
          <p:nvPr/>
        </p:nvGrpSpPr>
        <p:grpSpPr>
          <a:xfrm>
            <a:off x="5781694" y="3429000"/>
            <a:ext cx="3799819" cy="851406"/>
            <a:chOff x="6545487" y="5400824"/>
            <a:chExt cx="3799819" cy="851406"/>
          </a:xfrm>
        </p:grpSpPr>
        <p:sp>
          <p:nvSpPr>
            <p:cNvPr id="8" name="Text Box 20">
              <a:extLst>
                <a:ext uri="{FF2B5EF4-FFF2-40B4-BE49-F238E27FC236}">
                  <a16:creationId xmlns:a16="http://schemas.microsoft.com/office/drawing/2014/main" id="{9BBE103B-1726-4B62-B516-C4ACF34AE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487" y="5400824"/>
              <a:ext cx="37998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 eaLnBrk="1" hangingPunct="1"/>
              <a:r>
                <a:rPr lang="en-GB" i="1" dirty="0"/>
                <a:t>Group Membership List</a:t>
              </a:r>
              <a:endParaRPr lang="en-US" i="1" dirty="0"/>
            </a:p>
          </p:txBody>
        </p: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59628D7D-FFD6-4447-85FC-9A3EA0807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7613" y="5787092"/>
              <a:ext cx="3455988" cy="465138"/>
              <a:chOff x="609600" y="2114550"/>
              <a:chExt cx="3455988" cy="465138"/>
            </a:xfrm>
          </p:grpSpPr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82F24203-D7A1-4977-B163-9144621A1F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2114550"/>
                <a:ext cx="3455988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eaLnBrk="1" hangingPunct="1"/>
                <a:r>
                  <a:rPr lang="en-GB" i="1" dirty="0"/>
                  <a:t>                 </a:t>
                </a:r>
                <a:r>
                  <a:rPr lang="en-GB" i="1" dirty="0" err="1"/>
                  <a:t>pj</a:t>
                </a:r>
                <a:endParaRPr lang="en-GB" i="1" dirty="0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71B61A69-EEFD-475D-A644-C65364D17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6800" y="2114550"/>
                <a:ext cx="0" cy="4651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14">
                <a:extLst>
                  <a:ext uri="{FF2B5EF4-FFF2-40B4-BE49-F238E27FC236}">
                    <a16:creationId xmlns:a16="http://schemas.microsoft.com/office/drawing/2014/main" id="{2C49601D-FB25-4C16-A611-09704395C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24000" y="2114550"/>
                <a:ext cx="0" cy="4651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15">
                <a:extLst>
                  <a:ext uri="{FF2B5EF4-FFF2-40B4-BE49-F238E27FC236}">
                    <a16:creationId xmlns:a16="http://schemas.microsoft.com/office/drawing/2014/main" id="{E194668A-E82B-40D1-8FA6-8E8C597FD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81200" y="2114550"/>
                <a:ext cx="0" cy="4651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16">
                <a:extLst>
                  <a:ext uri="{FF2B5EF4-FFF2-40B4-BE49-F238E27FC236}">
                    <a16:creationId xmlns:a16="http://schemas.microsoft.com/office/drawing/2014/main" id="{1E97751E-18E2-42CC-AF31-8D23D8E55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4600" y="2114550"/>
                <a:ext cx="0" cy="4651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0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BA546-D87A-4EB3-9FDB-EB394631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Suspicion Mechanism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A948DF-3C4C-4E39-9AC7-E29F1726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0524E-7C83-4E18-BAAB-0CB27D30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False detections, due to</a:t>
            </a:r>
          </a:p>
          <a:p>
            <a:pPr lvl="1"/>
            <a:r>
              <a:rPr lang="en-US" altLang="zh-CN" dirty="0"/>
              <a:t>Perturbed processes</a:t>
            </a:r>
          </a:p>
          <a:p>
            <a:pPr lvl="1"/>
            <a:r>
              <a:rPr lang="en-US" altLang="zh-CN" dirty="0"/>
              <a:t>Packet losses, e.g., from congestion</a:t>
            </a:r>
          </a:p>
          <a:p>
            <a:r>
              <a:rPr lang="en-US" altLang="zh-CN" dirty="0"/>
              <a:t>Indirect pinging may not solve the problem</a:t>
            </a:r>
          </a:p>
          <a:p>
            <a:r>
              <a:rPr lang="en-US" altLang="zh-CN" dirty="0"/>
              <a:t>Key: </a:t>
            </a:r>
            <a:r>
              <a:rPr lang="en-US" altLang="zh-CN" b="1" dirty="0">
                <a:solidFill>
                  <a:srgbClr val="FF0000"/>
                </a:solidFill>
              </a:rPr>
              <a:t>suspect</a:t>
            </a:r>
            <a:r>
              <a:rPr lang="en-US" altLang="zh-CN" dirty="0"/>
              <a:t> a process before </a:t>
            </a:r>
            <a:r>
              <a:rPr lang="en-US" altLang="zh-CN" b="1" dirty="0">
                <a:solidFill>
                  <a:srgbClr val="FF0000"/>
                </a:solidFill>
              </a:rPr>
              <a:t>declaring</a:t>
            </a:r>
            <a:r>
              <a:rPr lang="en-US" altLang="zh-CN" dirty="0"/>
              <a:t> it as failed in the group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B4D5B3-E298-492C-BE45-6AF92E53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239" y="4013029"/>
            <a:ext cx="5354564" cy="26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6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5AB04-66B9-41D9-97BA-8B5619E7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Suspicion Mechanism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5DB66B-FD9F-40DB-B8B2-F5FC5C08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56</a:t>
            </a:fld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EC88299-1D8C-4360-9D38-B55167BFB90E}"/>
              </a:ext>
            </a:extLst>
          </p:cNvPr>
          <p:cNvGrpSpPr/>
          <p:nvPr/>
        </p:nvGrpSpPr>
        <p:grpSpPr>
          <a:xfrm>
            <a:off x="2133600" y="4378139"/>
            <a:ext cx="1447800" cy="685800"/>
            <a:chOff x="2133600" y="4378139"/>
            <a:chExt cx="1447800" cy="685800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5CEF8C60-F63E-4B03-9B01-F5E21495B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4378139"/>
              <a:ext cx="1447800" cy="685800"/>
            </a:xfrm>
            <a:prstGeom prst="ellipse">
              <a:avLst/>
            </a:prstGeom>
            <a:solidFill>
              <a:schemeClr val="accent6"/>
            </a:solidFill>
            <a:ln w="2540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156CF0CE-2901-4E25-B7D8-1A717D179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4454339"/>
              <a:ext cx="9204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Alive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E83184B-BF6F-4AF7-8F1C-EB9774CBA4A8}"/>
              </a:ext>
            </a:extLst>
          </p:cNvPr>
          <p:cNvGrpSpPr/>
          <p:nvPr/>
        </p:nvGrpSpPr>
        <p:grpSpPr>
          <a:xfrm>
            <a:off x="5257800" y="2908114"/>
            <a:ext cx="2052017" cy="685800"/>
            <a:chOff x="5257800" y="2908114"/>
            <a:chExt cx="2052017" cy="6858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991AE1E-814E-4886-A676-94E515BE9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908114"/>
              <a:ext cx="2052017" cy="685800"/>
            </a:xfrm>
            <a:prstGeom prst="ellipse">
              <a:avLst/>
            </a:prstGeom>
            <a:solidFill>
              <a:schemeClr val="accent4"/>
            </a:solidFill>
            <a:ln w="2540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DA6CA28A-E027-41EF-89AD-CD27D20BF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693" y="2984314"/>
              <a:ext cx="17411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Suspected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4B1DEF7-59C6-4826-8219-A1C940E85F9F}"/>
              </a:ext>
            </a:extLst>
          </p:cNvPr>
          <p:cNvGrpSpPr/>
          <p:nvPr/>
        </p:nvGrpSpPr>
        <p:grpSpPr>
          <a:xfrm>
            <a:off x="8757624" y="4378139"/>
            <a:ext cx="1447800" cy="685800"/>
            <a:chOff x="8757624" y="4378139"/>
            <a:chExt cx="1447800" cy="685800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1585E539-63F3-41E9-A5D4-D7B27218D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624" y="4378139"/>
              <a:ext cx="1447800" cy="685800"/>
            </a:xfrm>
            <a:prstGeom prst="ellipse">
              <a:avLst/>
            </a:prstGeom>
            <a:solidFill>
              <a:srgbClr val="FF0000"/>
            </a:solidFill>
            <a:ln w="25400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CE1F4056-F172-4188-A71D-CD611BE18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86224" y="4454339"/>
              <a:ext cx="10727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Failed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16A44EC-9ADC-49B5-A173-93D8537BF4B2}"/>
              </a:ext>
            </a:extLst>
          </p:cNvPr>
          <p:cNvGrpSpPr/>
          <p:nvPr/>
        </p:nvGrpSpPr>
        <p:grpSpPr>
          <a:xfrm>
            <a:off x="2527124" y="3085688"/>
            <a:ext cx="2747963" cy="1292450"/>
            <a:chOff x="2527124" y="3085688"/>
            <a:chExt cx="2747963" cy="1292450"/>
          </a:xfrm>
        </p:grpSpPr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0C2DCE7A-D12F-4CF6-9026-51C4343D9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000" y="3251013"/>
              <a:ext cx="1828800" cy="1127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8295D90A-49B3-40D9-BD50-544F347A4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87256">
              <a:off x="2527124" y="3085688"/>
              <a:ext cx="2747963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FD:: </a:t>
              </a:r>
              <a:r>
                <a:rPr lang="en-US" i="1" dirty="0"/>
                <a:t>pi </a:t>
              </a:r>
              <a:r>
                <a:rPr lang="en-US" dirty="0"/>
                <a:t>ping</a:t>
              </a:r>
              <a:r>
                <a:rPr lang="en-US" i="1" dirty="0"/>
                <a:t> </a:t>
              </a:r>
              <a:r>
                <a:rPr lang="en-US" dirty="0"/>
                <a:t>failed</a:t>
              </a:r>
              <a:endParaRPr lang="en-US" i="1" dirty="0"/>
            </a:p>
            <a:p>
              <a:pPr eaLnBrk="1" hangingPunct="1"/>
              <a:r>
                <a:rPr lang="en-US" dirty="0" err="1"/>
                <a:t>Dissmn</a:t>
              </a:r>
              <a:r>
                <a:rPr lang="en-US" dirty="0"/>
                <a:t>::(Suspect </a:t>
              </a:r>
              <a:r>
                <a:rPr lang="en-US" i="1" dirty="0" err="1"/>
                <a:t>pj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B1CC5C6-7B52-4718-A94F-1C12B240AB21}"/>
              </a:ext>
            </a:extLst>
          </p:cNvPr>
          <p:cNvGrpSpPr/>
          <p:nvPr/>
        </p:nvGrpSpPr>
        <p:grpSpPr>
          <a:xfrm>
            <a:off x="7386024" y="3463739"/>
            <a:ext cx="1524000" cy="990600"/>
            <a:chOff x="7386024" y="3463739"/>
            <a:chExt cx="1524000" cy="990600"/>
          </a:xfrm>
        </p:grpSpPr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36D7776A-5741-4C04-85AE-D13C641D2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6024" y="3463739"/>
              <a:ext cx="1524000" cy="990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97E2B6F3-86FA-4EEA-8779-DABB8819C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18906">
              <a:off x="7614624" y="3463739"/>
              <a:ext cx="12906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Time out</a:t>
              </a:r>
            </a:p>
          </p:txBody>
        </p:sp>
      </p:grpSp>
      <p:sp>
        <p:nvSpPr>
          <p:cNvPr id="19" name="Text Box 18">
            <a:extLst>
              <a:ext uri="{FF2B5EF4-FFF2-40B4-BE49-F238E27FC236}">
                <a16:creationId xmlns:a16="http://schemas.microsoft.com/office/drawing/2014/main" id="{16D14704-B2AB-4831-BD98-2ABE01FF0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20939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F6FCFD0-DB08-435E-A50F-4ECEB0321815}"/>
              </a:ext>
            </a:extLst>
          </p:cNvPr>
          <p:cNvGrpSpPr/>
          <p:nvPr/>
        </p:nvGrpSpPr>
        <p:grpSpPr>
          <a:xfrm>
            <a:off x="3581400" y="3479614"/>
            <a:ext cx="2644625" cy="1294540"/>
            <a:chOff x="3581400" y="3479614"/>
            <a:chExt cx="2644625" cy="1294540"/>
          </a:xfrm>
        </p:grpSpPr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A9F2684F-35FA-435E-8A40-793F0223D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1400" y="3479614"/>
              <a:ext cx="1828800" cy="11271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8C5008EC-AF43-4517-B173-18C1E3E1C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893817">
              <a:off x="3638400" y="3951829"/>
              <a:ext cx="258762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/>
                <a:t>FD::</a:t>
              </a:r>
              <a:r>
                <a:rPr lang="en-US" i="1" dirty="0"/>
                <a:t>pi </a:t>
              </a:r>
              <a:r>
                <a:rPr lang="en-US" dirty="0"/>
                <a:t>ping success</a:t>
              </a:r>
            </a:p>
            <a:p>
              <a:pPr eaLnBrk="1" hangingPunct="1"/>
              <a:r>
                <a:rPr lang="en-US" dirty="0" err="1"/>
                <a:t>Dissmn</a:t>
              </a:r>
              <a:r>
                <a:rPr lang="en-US" dirty="0"/>
                <a:t>::(Alive </a:t>
              </a:r>
              <a:r>
                <a:rPr lang="en-US" i="1" dirty="0" err="1"/>
                <a:t>pj</a:t>
              </a:r>
              <a:r>
                <a:rPr lang="en-US" dirty="0"/>
                <a:t>)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F0305C2-0AA1-44E5-B8AC-BE51E2836220}"/>
              </a:ext>
            </a:extLst>
          </p:cNvPr>
          <p:cNvGrpSpPr/>
          <p:nvPr/>
        </p:nvGrpSpPr>
        <p:grpSpPr>
          <a:xfrm>
            <a:off x="1676400" y="5063939"/>
            <a:ext cx="2460625" cy="762000"/>
            <a:chOff x="1676400" y="5063939"/>
            <a:chExt cx="2460625" cy="762000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FF5E7BC3-05CE-4071-AB60-26792AC2D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5140139"/>
              <a:ext cx="2460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Dissmn  (Alive </a:t>
              </a:r>
              <a:r>
                <a:rPr lang="en-US" i="1"/>
                <a:t>pj</a:t>
              </a:r>
              <a:r>
                <a:rPr lang="en-US"/>
                <a:t>)</a:t>
              </a: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064F7BF9-F20F-406B-84EE-BCA8F9AC8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5063939"/>
              <a:ext cx="0" cy="7620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C447DB2-EBA8-40A3-90CF-883BC42A683F}"/>
              </a:ext>
            </a:extLst>
          </p:cNvPr>
          <p:cNvGrpSpPr/>
          <p:nvPr/>
        </p:nvGrpSpPr>
        <p:grpSpPr>
          <a:xfrm>
            <a:off x="8422662" y="5063939"/>
            <a:ext cx="2544762" cy="762000"/>
            <a:chOff x="8422662" y="5063939"/>
            <a:chExt cx="2544762" cy="762000"/>
          </a:xfrm>
        </p:grpSpPr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6D6B2A3-F537-4829-B0E1-F6B5766D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2662" y="5140139"/>
              <a:ext cx="25447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Dissmn  (Failed </a:t>
              </a:r>
              <a:r>
                <a:rPr lang="en-US" i="1"/>
                <a:t>pj</a:t>
              </a:r>
              <a:r>
                <a:rPr lang="en-US"/>
                <a:t>)</a:t>
              </a: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6855F0F0-385C-4B13-AFE9-6900A0956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9624" y="5063939"/>
              <a:ext cx="0" cy="7620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E80422A-9424-4127-8103-A55D25AD890D}"/>
              </a:ext>
            </a:extLst>
          </p:cNvPr>
          <p:cNvGrpSpPr/>
          <p:nvPr/>
        </p:nvGrpSpPr>
        <p:grpSpPr>
          <a:xfrm>
            <a:off x="5079776" y="2166908"/>
            <a:ext cx="2732088" cy="685800"/>
            <a:chOff x="5079776" y="2166908"/>
            <a:chExt cx="2732088" cy="685800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34DD985C-79B9-4D3C-9ABF-28C896D92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776" y="2166908"/>
              <a:ext cx="2732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dirty="0" err="1"/>
                <a:t>Dissmn</a:t>
              </a:r>
              <a:r>
                <a:rPr lang="en-US" dirty="0"/>
                <a:t>  (Suspect </a:t>
              </a:r>
              <a:r>
                <a:rPr lang="en-US" i="1" dirty="0" err="1"/>
                <a:t>pj</a:t>
              </a:r>
              <a:r>
                <a:rPr lang="en-US" dirty="0"/>
                <a:t>)</a:t>
              </a: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49B9ECE5-046C-4301-BDC7-4783064C9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46576" y="2166908"/>
              <a:ext cx="0" cy="68580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04B75717-5820-403F-A593-21C5157B97BE}"/>
              </a:ext>
            </a:extLst>
          </p:cNvPr>
          <p:cNvSpPr txBox="1"/>
          <p:nvPr/>
        </p:nvSpPr>
        <p:spPr>
          <a:xfrm>
            <a:off x="2857500" y="1370828"/>
            <a:ext cx="69243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pi :: state machine for </a:t>
            </a:r>
            <a:r>
              <a:rPr lang="en-US" altLang="zh-CN" sz="2800" dirty="0" err="1">
                <a:latin typeface="Arial" panose="020B0604020202020204" pitchFamily="34" charset="0"/>
                <a:cs typeface="Arial" panose="020B0604020202020204" pitchFamily="34" charset="0"/>
              </a:rPr>
              <a:t>pj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view element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30DD-9F4E-4C6A-A25A-1172592C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Membership wrap up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1DC74D-4B0C-4573-83C1-86AF8F9E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21FC5-28E6-4ACC-A419-DD9D3226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Failures the norm, not the exception in datacenters</a:t>
            </a:r>
          </a:p>
          <a:p>
            <a:pPr lvl="1"/>
            <a:r>
              <a:rPr lang="en-US" altLang="zh-CN" dirty="0"/>
              <a:t>Every distributed system uses a failure detector</a:t>
            </a:r>
          </a:p>
          <a:p>
            <a:pPr lvl="1"/>
            <a:r>
              <a:rPr lang="en-US" altLang="zh-CN" dirty="0"/>
              <a:t>Many distributed systems use a membership service</a:t>
            </a:r>
          </a:p>
          <a:p>
            <a:r>
              <a:rPr lang="en-US" altLang="zh-CN" dirty="0"/>
              <a:t>Ring failure detection underlies</a:t>
            </a:r>
          </a:p>
          <a:p>
            <a:pPr lvl="1"/>
            <a:r>
              <a:rPr lang="en-US" altLang="zh-CN" dirty="0"/>
              <a:t>IBM SP2 and many other similar clusters/machines</a:t>
            </a:r>
          </a:p>
          <a:p>
            <a:r>
              <a:rPr lang="en-US" altLang="zh-CN" dirty="0"/>
              <a:t>Gossip-style failure detection underlies</a:t>
            </a:r>
          </a:p>
          <a:p>
            <a:pPr lvl="1"/>
            <a:r>
              <a:rPr lang="en-US" altLang="zh-CN" dirty="0"/>
              <a:t>Amazon EC2/S3 (rumored!)</a:t>
            </a:r>
          </a:p>
          <a:p>
            <a:r>
              <a:rPr lang="en-US" altLang="zh-CN" dirty="0"/>
              <a:t>SWIM failure detection underlies</a:t>
            </a:r>
          </a:p>
          <a:p>
            <a:pPr lvl="1"/>
            <a:r>
              <a:rPr lang="en-US" altLang="zh-CN" dirty="0"/>
              <a:t>Uber, Oasis/</a:t>
            </a:r>
            <a:r>
              <a:rPr lang="en-US" altLang="zh-CN" dirty="0" err="1"/>
              <a:t>CoralCDN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89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57A956-8946-4C2B-A79D-A448F402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9650" b="1" dirty="0"/>
              <a:t>Thanks!</a:t>
            </a:r>
            <a:endParaRPr lang="zh-CN" altLang="en-US" sz="9650" b="1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B2FE44-B99D-4297-B146-5457F93777A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17082" y="3536154"/>
            <a:ext cx="7357839" cy="2491589"/>
          </a:xfrm>
        </p:spPr>
        <p:txBody>
          <a:bodyPr>
            <a:normAutofit lnSpcReduction="10000"/>
          </a:bodyPr>
          <a:lstStyle/>
          <a:p>
            <a:r>
              <a:rPr lang="zh-CN" altLang="en-US" sz="3900" dirty="0"/>
              <a:t>陈果 副教授</a:t>
            </a:r>
            <a:endParaRPr lang="en-US" altLang="zh-CN" sz="3900" dirty="0"/>
          </a:p>
          <a:p>
            <a:endParaRPr lang="en-US" altLang="zh-CN" sz="3900" dirty="0"/>
          </a:p>
          <a:p>
            <a:r>
              <a:rPr lang="zh-CN" altLang="en-US" dirty="0"/>
              <a:t>湖南大学</a:t>
            </a:r>
            <a:r>
              <a:rPr lang="en-US" altLang="zh-CN" dirty="0"/>
              <a:t>-</a:t>
            </a:r>
            <a:r>
              <a:rPr lang="zh-CN" altLang="en-US" dirty="0"/>
              <a:t>信息科学与工程学院</a:t>
            </a:r>
            <a:r>
              <a:rPr lang="en-US" altLang="zh-CN" dirty="0"/>
              <a:t>-</a:t>
            </a:r>
            <a:r>
              <a:rPr lang="zh-CN" altLang="en-US" dirty="0"/>
              <a:t>计算机与科学系</a:t>
            </a:r>
            <a:endParaRPr lang="en-US" altLang="zh-CN" dirty="0"/>
          </a:p>
          <a:p>
            <a:r>
              <a:rPr lang="zh-CN" altLang="en-US" dirty="0"/>
              <a:t>邮箱：</a:t>
            </a:r>
            <a:r>
              <a:rPr lang="en-US" altLang="zh-CN" u="sng" dirty="0">
                <a:solidFill>
                  <a:srgbClr val="0070C0"/>
                </a:solidFill>
              </a:rPr>
              <a:t>guochen@hnu.edu.cn</a:t>
            </a:r>
          </a:p>
          <a:p>
            <a:r>
              <a:rPr lang="zh-CN" altLang="en-US" dirty="0"/>
              <a:t>个人主页：</a:t>
            </a:r>
            <a:r>
              <a:rPr lang="en-US" altLang="zh-CN" u="sng" dirty="0">
                <a:solidFill>
                  <a:srgbClr val="0070C0"/>
                </a:solidFill>
              </a:rPr>
              <a:t>1989chenguo.github.io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EF5ABD-2385-4557-9EBF-C2839E972028}"/>
              </a:ext>
            </a:extLst>
          </p:cNvPr>
          <p:cNvSpPr/>
          <p:nvPr/>
        </p:nvSpPr>
        <p:spPr>
          <a:xfrm>
            <a:off x="2416969" y="6090247"/>
            <a:ext cx="802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latin typeface="Helvetica Light"/>
                <a:hlinkClick r:id="rId2"/>
              </a:rPr>
              <a:t>https://1989chenguo.github.io/Courses/CloudComputing2018Spring.html</a:t>
            </a:r>
            <a:endParaRPr lang="en-US" altLang="zh-CN" dirty="0">
              <a:latin typeface="Helvetica Light"/>
            </a:endParaRPr>
          </a:p>
          <a:p>
            <a:pPr defTabSz="457200"/>
            <a:endParaRPr lang="zh-CN" altLang="en-US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9789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ECB27F6-0891-49BB-85AD-0C956851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challenge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98050-9F50-40D0-A5A6-90C2FE0A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B3B8A2-DDA6-4238-8CCE-38F4D22E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You’ve been put in charge of a datacenter, and your manager has told you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515970-6D9F-4CA0-97E1-8A46A14493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993" y="2080187"/>
            <a:ext cx="6108807" cy="427616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FCE767-40A7-4717-8D9F-E52A02EE3688}"/>
              </a:ext>
            </a:extLst>
          </p:cNvPr>
          <p:cNvGrpSpPr/>
          <p:nvPr/>
        </p:nvGrpSpPr>
        <p:grpSpPr>
          <a:xfrm>
            <a:off x="580912" y="2549562"/>
            <a:ext cx="4432151" cy="3729210"/>
            <a:chOff x="580912" y="2549562"/>
            <a:chExt cx="4432151" cy="372921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8F26960-03FC-4048-AB71-85AF563E2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742" y="3421272"/>
              <a:ext cx="2857500" cy="2857500"/>
            </a:xfrm>
            <a:prstGeom prst="rect">
              <a:avLst/>
            </a:prstGeom>
          </p:spPr>
        </p:pic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51036147-7367-4E36-AFF2-F3993158A737}"/>
                </a:ext>
              </a:extLst>
            </p:cNvPr>
            <p:cNvSpPr/>
            <p:nvPr/>
          </p:nvSpPr>
          <p:spPr>
            <a:xfrm>
              <a:off x="580912" y="2549562"/>
              <a:ext cx="4432151" cy="794129"/>
            </a:xfrm>
            <a:prstGeom prst="wedgeRoundRectCallout">
              <a:avLst>
                <a:gd name="adj1" fmla="val -4085"/>
                <a:gd name="adj2" fmla="val 100430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“We don’t have any failures in our datacenter!”</a:t>
              </a:r>
              <a:endPara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19E43A3-E763-4F77-8087-CA74E2E188A3}"/>
              </a:ext>
            </a:extLst>
          </p:cNvPr>
          <p:cNvSpPr txBox="1"/>
          <p:nvPr/>
        </p:nvSpPr>
        <p:spPr>
          <a:xfrm>
            <a:off x="367553" y="5215475"/>
            <a:ext cx="11456894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FF0000"/>
                </a:solidFill>
              </a:rPr>
              <a:t>Do you believe him/her? </a:t>
            </a:r>
          </a:p>
        </p:txBody>
      </p:sp>
    </p:spTree>
    <p:extLst>
      <p:ext uri="{BB962C8B-B14F-4D97-AF65-F5344CB8AC3E}">
        <p14:creationId xmlns:p14="http://schemas.microsoft.com/office/powerpoint/2010/main" val="75640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B46B0-BBE9-41C5-A1E6-20DB7420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Whitney-BlackSC" charset="0"/>
                <a:cs typeface="Whitney-BlackSC" charset="0"/>
              </a:rPr>
              <a:t>Failures are the Norm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AE370A-40AA-4D04-BB25-CD9AF0E5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CAD85-E41D-4128-85EF-0142F125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… not the exception, in datacenters.</a:t>
            </a:r>
          </a:p>
          <a:p>
            <a:r>
              <a:rPr lang="en-US" altLang="zh-CN" dirty="0"/>
              <a:t>Say, the rate of failure of one machine (OS/disk/motherboard/network, etc.) is once every 10 years (120 months) on average.</a:t>
            </a:r>
          </a:p>
          <a:p>
            <a:pPr lvl="1"/>
            <a:r>
              <a:rPr lang="en-US" altLang="zh-CN" dirty="0"/>
              <a:t>When you have 120 servers in the DC, the mean time to failure (MTTF) of the next machine is 1 month.</a:t>
            </a:r>
          </a:p>
          <a:p>
            <a:pPr lvl="1"/>
            <a:r>
              <a:rPr lang="en-US" altLang="zh-CN" dirty="0"/>
              <a:t>When you have 12,000 servers in the DC, the MTTF is about once every 7.2 hours!</a:t>
            </a:r>
          </a:p>
          <a:p>
            <a:r>
              <a:rPr lang="en-US" altLang="zh-CN" dirty="0"/>
              <a:t>Soft crashes and failures are even more frequent!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3649028-1DBB-4153-B4F5-6C2C6FE09908}"/>
              </a:ext>
            </a:extLst>
          </p:cNvPr>
          <p:cNvGrpSpPr/>
          <p:nvPr/>
        </p:nvGrpSpPr>
        <p:grpSpPr>
          <a:xfrm>
            <a:off x="1596643" y="5546991"/>
            <a:ext cx="10595357" cy="1308400"/>
            <a:chOff x="1596643" y="5546991"/>
            <a:chExt cx="10595357" cy="13084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0723F3F-7331-46D7-9D31-6C944559D30F}"/>
                </a:ext>
              </a:extLst>
            </p:cNvPr>
            <p:cNvGrpSpPr/>
            <p:nvPr/>
          </p:nvGrpSpPr>
          <p:grpSpPr>
            <a:xfrm>
              <a:off x="1596643" y="5546991"/>
              <a:ext cx="7216433" cy="1308400"/>
              <a:chOff x="1596643" y="5546991"/>
              <a:chExt cx="7216433" cy="13084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479C84C9-56C1-411F-84E0-F1983EA1AD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6643" y="5546991"/>
                <a:ext cx="7216433" cy="1308400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517B55F-635B-4B50-A42B-6689C809C019}"/>
                  </a:ext>
                </a:extLst>
              </p:cNvPr>
              <p:cNvSpPr/>
              <p:nvPr/>
            </p:nvSpPr>
            <p:spPr>
              <a:xfrm>
                <a:off x="4339886" y="6019371"/>
                <a:ext cx="864973" cy="659745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4808F4A-04A7-4113-8B32-2B4975190BD8}"/>
                </a:ext>
              </a:extLst>
            </p:cNvPr>
            <p:cNvSpPr txBox="1"/>
            <p:nvPr/>
          </p:nvSpPr>
          <p:spPr>
            <a:xfrm>
              <a:off x="8695765" y="6116988"/>
              <a:ext cx="3496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SIGCOMM’11 Understanding failures in DCN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1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529E1-215F-49E3-B4A3-39380CA0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detector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B5FAA9-FC21-42D0-86FB-DE87A5F0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4350F5-398E-4408-9050-B32CFE62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You’ve been put in charge of a datacenter…</a:t>
            </a:r>
          </a:p>
          <a:p>
            <a:endParaRPr lang="en-US" altLang="zh-CN" dirty="0"/>
          </a:p>
          <a:p>
            <a:r>
              <a:rPr lang="en-US" altLang="zh-CN" dirty="0"/>
              <a:t>What would be your first responsibility facing these failures?</a:t>
            </a:r>
          </a:p>
          <a:p>
            <a:pPr lvl="1"/>
            <a:r>
              <a:rPr lang="en-US" altLang="zh-CN" dirty="0"/>
              <a:t>Build a </a:t>
            </a:r>
            <a:r>
              <a:rPr lang="en-US" altLang="zh-CN" b="1" dirty="0">
                <a:solidFill>
                  <a:srgbClr val="FF0000"/>
                </a:solidFill>
              </a:rPr>
              <a:t>failure detector</a:t>
            </a:r>
          </a:p>
        </p:txBody>
      </p:sp>
    </p:spTree>
    <p:extLst>
      <p:ext uri="{BB962C8B-B14F-4D97-AF65-F5344CB8AC3E}">
        <p14:creationId xmlns:p14="http://schemas.microsoft.com/office/powerpoint/2010/main" val="2231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C0CDB-F59E-4319-9A57-84B97BCF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build a failure detector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9C274B-68E7-4E78-AC78-7149ABAA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D295-9B15-4757-888B-4FDF115DEA1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E0024-2771-46C8-982C-4C3BD0A7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have a few options</a:t>
            </a:r>
          </a:p>
          <a:p>
            <a:pPr lvl="1"/>
            <a:r>
              <a:rPr lang="en-US" altLang="zh-CN" dirty="0"/>
              <a:t>Hire 1000 people, each to monitor one machine in the datacenter and report to you when it fails.</a:t>
            </a:r>
          </a:p>
          <a:p>
            <a:pPr lvl="1"/>
            <a:r>
              <a:rPr lang="en-US" altLang="zh-CN" dirty="0"/>
              <a:t>Write a failure detector program (distributed) that automatically detects failures and reports to your workstation.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10A529-DE86-4F30-B1F8-026B35DD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09" y="2806010"/>
            <a:ext cx="6532582" cy="373290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5697D2-14DF-4163-AC30-159AEB7D9711}"/>
              </a:ext>
            </a:extLst>
          </p:cNvPr>
          <p:cNvGrpSpPr/>
          <p:nvPr/>
        </p:nvGrpSpPr>
        <p:grpSpPr>
          <a:xfrm>
            <a:off x="838200" y="3758405"/>
            <a:ext cx="11464065" cy="3112282"/>
            <a:chOff x="838200" y="3758405"/>
            <a:chExt cx="11464065" cy="31122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B4A941-3F38-45CF-AC92-35F8A6371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758405"/>
              <a:ext cx="10515600" cy="293567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193CAE-56CA-4824-81D4-47518076F491}"/>
                </a:ext>
              </a:extLst>
            </p:cNvPr>
            <p:cNvSpPr txBox="1"/>
            <p:nvPr/>
          </p:nvSpPr>
          <p:spPr>
            <a:xfrm>
              <a:off x="9982200" y="6562910"/>
              <a:ext cx="23200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</a:rPr>
                <a:t>SIGCOMM’15 </a:t>
              </a:r>
              <a:r>
                <a:rPr lang="en-US" altLang="zh-CN" sz="1400" dirty="0" err="1">
                  <a:solidFill>
                    <a:schemeClr val="bg1">
                      <a:lumMod val="50000"/>
                    </a:schemeClr>
                  </a:solidFill>
                </a:rPr>
                <a:t>Pingmesh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2217</Words>
  <Application>Microsoft Office PowerPoint</Application>
  <PresentationFormat>宽屏</PresentationFormat>
  <Paragraphs>552</Paragraphs>
  <Slides>58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7" baseType="lpstr">
      <vt:lpstr>Gill Sans</vt:lpstr>
      <vt:lpstr>굴림</vt:lpstr>
      <vt:lpstr>Helvetica Light</vt:lpstr>
      <vt:lpstr>ＭＳ Ｐゴシック</vt:lpstr>
      <vt:lpstr>Whitney-BlackSC</vt:lpstr>
      <vt:lpstr>等线</vt:lpstr>
      <vt:lpstr>等线 Light</vt:lpstr>
      <vt:lpstr>宋体</vt:lpstr>
      <vt:lpstr>微软雅黑</vt:lpstr>
      <vt:lpstr>Arial</vt:lpstr>
      <vt:lpstr>Arial Narrow</vt:lpstr>
      <vt:lpstr>Calibri</vt:lpstr>
      <vt:lpstr>Cambria Math</vt:lpstr>
      <vt:lpstr>Courier New</vt:lpstr>
      <vt:lpstr>Helvetica</vt:lpstr>
      <vt:lpstr>Times New Roman</vt:lpstr>
      <vt:lpstr>Wingdings</vt:lpstr>
      <vt:lpstr>Office 主题</vt:lpstr>
      <vt:lpstr>自定义设计方案</vt:lpstr>
      <vt:lpstr>云计算技术</vt:lpstr>
      <vt:lpstr>What we have learned</vt:lpstr>
      <vt:lpstr>Membership</vt:lpstr>
      <vt:lpstr>Outline</vt:lpstr>
      <vt:lpstr>Outline</vt:lpstr>
      <vt:lpstr>A challenge</vt:lpstr>
      <vt:lpstr>Failures are the Norm</vt:lpstr>
      <vt:lpstr>Failure detector</vt:lpstr>
      <vt:lpstr>To build a failure detector</vt:lpstr>
      <vt:lpstr>To build a failure detector</vt:lpstr>
      <vt:lpstr>Target Settings</vt:lpstr>
      <vt:lpstr>Group Membership Service</vt:lpstr>
      <vt:lpstr>Two sub-protocols</vt:lpstr>
      <vt:lpstr>Large Group: Scalability A Goal</vt:lpstr>
      <vt:lpstr>Group Membership Protocol</vt:lpstr>
      <vt:lpstr>Next</vt:lpstr>
      <vt:lpstr>Outline</vt:lpstr>
      <vt:lpstr>Node crashes</vt:lpstr>
      <vt:lpstr>Distributed Failure Detectors:  Desirable Properties</vt:lpstr>
      <vt:lpstr>Distributed Failure Detectors:  Desirable Properties</vt:lpstr>
      <vt:lpstr>What Real Failure Detectors Prefer</vt:lpstr>
      <vt:lpstr>Failure Detector Properties</vt:lpstr>
      <vt:lpstr>Failure Detector Properties</vt:lpstr>
      <vt:lpstr>Centralized Heartbeating</vt:lpstr>
      <vt:lpstr>Ring Heartbeating</vt:lpstr>
      <vt:lpstr>All-to-All Heartbeating</vt:lpstr>
      <vt:lpstr>Next</vt:lpstr>
      <vt:lpstr>Outline</vt:lpstr>
      <vt:lpstr>Gossip-style Heartbeating</vt:lpstr>
      <vt:lpstr>Gossip-Style Failure Detection</vt:lpstr>
      <vt:lpstr>Gossip-Style Failure Detection</vt:lpstr>
      <vt:lpstr>Gossip-Style Failure Detection</vt:lpstr>
      <vt:lpstr>Analysis/Discussion</vt:lpstr>
      <vt:lpstr>Next</vt:lpstr>
      <vt:lpstr>Outline</vt:lpstr>
      <vt:lpstr>Which is the best failure detector?</vt:lpstr>
      <vt:lpstr>All-to-All Heartbeating</vt:lpstr>
      <vt:lpstr>Gossip-style Heartbeating</vt:lpstr>
      <vt:lpstr>What’s the Best/Optimal we can do?</vt:lpstr>
      <vt:lpstr>What’s the Best/Optimal we can do?</vt:lpstr>
      <vt:lpstr>What’s the Best/Optimal we can do?</vt:lpstr>
      <vt:lpstr>Outline</vt:lpstr>
      <vt:lpstr>SWIM Failure Detector Protocol</vt:lpstr>
      <vt:lpstr>SWIM versus Heartbeating</vt:lpstr>
      <vt:lpstr>SWIM Analysis Results Overview</vt:lpstr>
      <vt:lpstr>Accuracy, Load</vt:lpstr>
      <vt:lpstr>Detection Time</vt:lpstr>
      <vt:lpstr>Time-bounded Completeness</vt:lpstr>
      <vt:lpstr>Next</vt:lpstr>
      <vt:lpstr>Outline</vt:lpstr>
      <vt:lpstr>Recall Group Membership Protocol</vt:lpstr>
      <vt:lpstr>Dissemination Options</vt:lpstr>
      <vt:lpstr>Gossip-style Dissemination</vt:lpstr>
      <vt:lpstr>Gossip-style Dissemination</vt:lpstr>
      <vt:lpstr>Suspicion Mechanism</vt:lpstr>
      <vt:lpstr>Suspicion Mechanism</vt:lpstr>
      <vt:lpstr>Membership wrap up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CG</dc:creator>
  <cp:lastModifiedBy>guo chen</cp:lastModifiedBy>
  <cp:revision>3905</cp:revision>
  <dcterms:created xsi:type="dcterms:W3CDTF">2013-05-16T08:36:15Z</dcterms:created>
  <dcterms:modified xsi:type="dcterms:W3CDTF">2018-04-20T08:49:06Z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guoche@microsoft.com</vt:lpwstr>
  </property>
  <property fmtid="{D5CDD505-2E9C-101B-9397-08002B2CF9AE}" pid="6" name="MSIP_Label_f42aa342-8706-4288-bd11-ebb85995028c_SetDate">
    <vt:lpwstr>2017-10-22T19:26:02.4036022+08:00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