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91" r:id="rId2"/>
    <p:sldId id="586" r:id="rId3"/>
    <p:sldId id="598" r:id="rId4"/>
    <p:sldId id="600" r:id="rId5"/>
    <p:sldId id="599" r:id="rId6"/>
    <p:sldId id="601" r:id="rId7"/>
    <p:sldId id="602" r:id="rId8"/>
    <p:sldId id="604" r:id="rId9"/>
    <p:sldId id="603" r:id="rId10"/>
    <p:sldId id="3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 autoAdjust="0"/>
    <p:restoredTop sz="78395" autoAdjust="0"/>
  </p:normalViewPr>
  <p:slideViewPr>
    <p:cSldViewPr snapToGrid="0">
      <p:cViewPr varScale="1">
        <p:scale>
          <a:sx n="89" d="100"/>
          <a:sy n="89" d="100"/>
        </p:scale>
        <p:origin x="17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3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8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3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3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48700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E808F7-DEDE-4550-B56A-0FF2675EE92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542" y="136523"/>
            <a:ext cx="872908" cy="8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" TargetMode="External"/><Relationship Id="rId2" Type="http://schemas.openxmlformats.org/officeDocument/2006/relationships/hyperlink" Target="mailto:guochen@hn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816"/>
            <a:ext cx="9144000" cy="22510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云计算技术</a:t>
            </a:r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19741" y="2538361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F802-ADE5-4804-A298-0F3340C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1212F7-D5BC-4D96-BB62-16559BCB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65507-E504-4A38-AD2C-8B4B6907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5628701" cy="58270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陈果，副教授</a:t>
            </a:r>
            <a:endParaRPr lang="en-US" altLang="zh-CN" dirty="0"/>
          </a:p>
          <a:p>
            <a:pPr lvl="1"/>
            <a:r>
              <a:rPr lang="en-US" altLang="zh-CN" dirty="0"/>
              <a:t>1989</a:t>
            </a:r>
            <a:r>
              <a:rPr lang="zh-CN" altLang="en-US" dirty="0"/>
              <a:t>年生，湖南长沙人</a:t>
            </a:r>
            <a:endParaRPr lang="en-US" altLang="zh-CN" dirty="0"/>
          </a:p>
          <a:p>
            <a:r>
              <a:rPr lang="zh-CN" altLang="en-US" dirty="0"/>
              <a:t>工作经历</a:t>
            </a:r>
            <a:endParaRPr lang="en-US" altLang="zh-CN" dirty="0"/>
          </a:p>
          <a:p>
            <a:pPr lvl="1"/>
            <a:r>
              <a:rPr lang="en-US" altLang="zh-CN" dirty="0"/>
              <a:t>2018.01-</a:t>
            </a:r>
          </a:p>
          <a:p>
            <a:pPr lvl="2"/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信科院</a:t>
            </a:r>
            <a:r>
              <a:rPr lang="en-US" altLang="zh-CN" dirty="0"/>
              <a:t>-</a:t>
            </a:r>
            <a:r>
              <a:rPr lang="zh-CN" altLang="en-US" dirty="0"/>
              <a:t>计算机系，副教授</a:t>
            </a:r>
            <a:endParaRPr lang="en-US" altLang="zh-CN" dirty="0"/>
          </a:p>
          <a:p>
            <a:pPr lvl="1"/>
            <a:r>
              <a:rPr lang="en-US" altLang="zh-CN" dirty="0"/>
              <a:t>2016.07-2018.01</a:t>
            </a:r>
          </a:p>
          <a:p>
            <a:pPr lvl="2"/>
            <a:r>
              <a:rPr lang="zh-CN" altLang="en-US" dirty="0"/>
              <a:t>微软亚洲研究院</a:t>
            </a:r>
            <a:r>
              <a:rPr lang="en-US" altLang="zh-CN" dirty="0"/>
              <a:t>-</a:t>
            </a:r>
            <a:r>
              <a:rPr lang="zh-CN" altLang="en-US" dirty="0"/>
              <a:t>网络组，高级副研究员</a:t>
            </a:r>
            <a:endParaRPr lang="en-US" altLang="zh-CN" dirty="0"/>
          </a:p>
          <a:p>
            <a:r>
              <a:rPr lang="zh-CN" altLang="en-US" dirty="0"/>
              <a:t>教育背景</a:t>
            </a:r>
            <a:endParaRPr lang="en-US" altLang="zh-CN" dirty="0"/>
          </a:p>
          <a:p>
            <a:pPr lvl="1"/>
            <a:r>
              <a:rPr lang="en-US" altLang="zh-CN" dirty="0"/>
              <a:t>2011.09-2016.06</a:t>
            </a:r>
          </a:p>
          <a:p>
            <a:pPr lvl="2"/>
            <a:r>
              <a:rPr lang="zh-CN" altLang="en-US" dirty="0"/>
              <a:t>清华大学计算机系，博士</a:t>
            </a:r>
            <a:endParaRPr lang="en-US" altLang="zh-CN" dirty="0"/>
          </a:p>
          <a:p>
            <a:pPr lvl="1"/>
            <a:r>
              <a:rPr lang="en-US" altLang="zh-CN" dirty="0"/>
              <a:t>2007.09-2011.06</a:t>
            </a:r>
          </a:p>
          <a:p>
            <a:pPr lvl="2"/>
            <a:r>
              <a:rPr lang="zh-CN" altLang="en-US" dirty="0"/>
              <a:t>武汉大学电信学院，本科</a:t>
            </a:r>
            <a:endParaRPr lang="en-US" altLang="zh-CN" dirty="0"/>
          </a:p>
          <a:p>
            <a:r>
              <a:rPr lang="zh-CN" altLang="en-US" dirty="0"/>
              <a:t>科研领域</a:t>
            </a:r>
            <a:endParaRPr lang="en-US" altLang="zh-CN" dirty="0"/>
          </a:p>
          <a:p>
            <a:pPr lvl="1"/>
            <a:r>
              <a:rPr lang="zh-CN" altLang="en-US" dirty="0"/>
              <a:t>网络系统：计算机网络，数据中心网络，异构高性能网络</a:t>
            </a:r>
            <a:endParaRPr lang="en-US" altLang="zh-CN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135C577-9A1A-4847-A702-A043659939D9}"/>
              </a:ext>
            </a:extLst>
          </p:cNvPr>
          <p:cNvSpPr txBox="1"/>
          <p:nvPr/>
        </p:nvSpPr>
        <p:spPr>
          <a:xfrm>
            <a:off x="6661112" y="5934670"/>
            <a:ext cx="437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guochen@hnu.edu.cn</a:t>
            </a:r>
            <a:endParaRPr lang="en-US" altLang="zh-CN" dirty="0"/>
          </a:p>
          <a:p>
            <a:r>
              <a:rPr lang="zh-CN" altLang="en-US" dirty="0"/>
              <a:t>个人主页：</a:t>
            </a:r>
            <a:r>
              <a:rPr lang="en-US" dirty="0">
                <a:hlinkClick r:id="rId3"/>
              </a:rPr>
              <a:t>https://1989chenguo.github.io/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412B3-FC05-744E-8B7F-411D98353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1124607"/>
            <a:ext cx="5988042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60764FF-BE95-45C8-BC12-6F252B6C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/>
          <a:lstStyle/>
          <a:p>
            <a:r>
              <a:rPr lang="en-US" altLang="zh-CN" dirty="0"/>
              <a:t>What is cloud computing?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2BD199-2CE4-43FC-9BFB-57606285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Cloud computing is the delivery of computing services—servers, storage, databases, networking, software, analytics and more—over the Internet. 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“cloud computing word cloud”的图片搜索结果">
            <a:extLst>
              <a:ext uri="{FF2B5EF4-FFF2-40B4-BE49-F238E27FC236}">
                <a16:creationId xmlns:a16="http://schemas.microsoft.com/office/drawing/2014/main" id="{A34F92D2-1543-634C-9EA7-650D78F4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22" y="2531629"/>
            <a:ext cx="7196080" cy="43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openstack”的图片搜索结果">
            <a:extLst>
              <a:ext uri="{FF2B5EF4-FFF2-40B4-BE49-F238E27FC236}">
                <a16:creationId xmlns:a16="http://schemas.microsoft.com/office/drawing/2014/main" id="{5446998F-994E-164B-A547-570C830D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18" y="2842854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hadoop”的图片搜索结果">
            <a:extLst>
              <a:ext uri="{FF2B5EF4-FFF2-40B4-BE49-F238E27FC236}">
                <a16:creationId xmlns:a16="http://schemas.microsoft.com/office/drawing/2014/main" id="{C84954EE-8D0E-814D-B472-C09CD8D1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6" y="4811972"/>
            <a:ext cx="1650468" cy="109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“storm apache”的图片搜索结果">
            <a:extLst>
              <a:ext uri="{FF2B5EF4-FFF2-40B4-BE49-F238E27FC236}">
                <a16:creationId xmlns:a16="http://schemas.microsoft.com/office/drawing/2014/main" id="{D9EBB4F5-19EB-DB43-9F91-DFA6113C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49" y="2531629"/>
            <a:ext cx="2665813" cy="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“hbase”的图片搜索结果">
            <a:extLst>
              <a:ext uri="{FF2B5EF4-FFF2-40B4-BE49-F238E27FC236}">
                <a16:creationId xmlns:a16="http://schemas.microsoft.com/office/drawing/2014/main" id="{7D0AFDFE-F4DD-B540-9CDA-6B577D5B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29" y="5755092"/>
            <a:ext cx="2707889" cy="6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“azure”的图片搜索结果">
            <a:extLst>
              <a:ext uri="{FF2B5EF4-FFF2-40B4-BE49-F238E27FC236}">
                <a16:creationId xmlns:a16="http://schemas.microsoft.com/office/drawing/2014/main" id="{3D071438-6813-FD4E-97E9-369D47B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65" y="3748226"/>
            <a:ext cx="2507071" cy="129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“amazon aws”的图片搜索结果">
            <a:extLst>
              <a:ext uri="{FF2B5EF4-FFF2-40B4-BE49-F238E27FC236}">
                <a16:creationId xmlns:a16="http://schemas.microsoft.com/office/drawing/2014/main" id="{75FDA410-0A54-C54F-88C4-3FF74BB5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6" y="2261535"/>
            <a:ext cx="2782665" cy="1106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63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5902-E1BB-F940-81DA-537F3FA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cloud computing?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DD5A21AF-403A-984A-9DC2-33377F0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2408C-67C6-244F-A6F9-9F6C89AC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5962"/>
            <a:ext cx="12192000" cy="4910329"/>
          </a:xfrm>
        </p:spPr>
        <p:txBody>
          <a:bodyPr/>
          <a:lstStyle/>
          <a:p>
            <a:r>
              <a:rPr kumimoji="1" lang="en-US" altLang="zh-CN" dirty="0"/>
              <a:t>Cloud = Lots of </a:t>
            </a:r>
            <a:r>
              <a:rPr kumimoji="1" lang="en-US" altLang="zh-CN" b="1" dirty="0">
                <a:solidFill>
                  <a:srgbClr val="FF0000"/>
                </a:solidFill>
              </a:rPr>
              <a:t>computation/memory resources somewhere else</a:t>
            </a:r>
          </a:p>
          <a:p>
            <a:r>
              <a:rPr kumimoji="1" lang="en-US" altLang="zh-CN" dirty="0"/>
              <a:t>Cloud computing = </a:t>
            </a:r>
            <a:r>
              <a:rPr kumimoji="1" lang="en-US" altLang="zh-CN" b="1" dirty="0">
                <a:solidFill>
                  <a:srgbClr val="FF0000"/>
                </a:solidFill>
              </a:rPr>
              <a:t>Deliver computing services based-on cloud 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6" descr="A picture containing fence, building, indoor&#10;&#10;Description generated with very high confidence">
            <a:extLst>
              <a:ext uri="{FF2B5EF4-FFF2-40B4-BE49-F238E27FC236}">
                <a16:creationId xmlns:a16="http://schemas.microsoft.com/office/drawing/2014/main" id="{00CD6D8B-5F86-DF46-A9D8-102A8E9A9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1" y="2638950"/>
            <a:ext cx="6125322" cy="408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6C4DA-659B-0647-A1B5-E61B548E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18" y="2629379"/>
            <a:ext cx="7260116" cy="40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60764FF-BE95-45C8-BC12-6F252B6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computing architecture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A4ECC5-09C9-441F-BDF5-43F212B8E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02" y="972182"/>
            <a:ext cx="6645702" cy="6013256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1FB9DA-56C9-B542-8D0E-0832E84B819B}"/>
              </a:ext>
            </a:extLst>
          </p:cNvPr>
          <p:cNvGrpSpPr/>
          <p:nvPr/>
        </p:nvGrpSpPr>
        <p:grpSpPr>
          <a:xfrm>
            <a:off x="73295" y="4814370"/>
            <a:ext cx="6977500" cy="1112705"/>
            <a:chOff x="73295" y="4814370"/>
            <a:chExt cx="6977500" cy="111270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358CA492-36D1-AF4B-8B0F-F32406CDBB2E}"/>
                </a:ext>
              </a:extLst>
            </p:cNvPr>
            <p:cNvSpPr/>
            <p:nvPr/>
          </p:nvSpPr>
          <p:spPr>
            <a:xfrm>
              <a:off x="3161830" y="4814370"/>
              <a:ext cx="3888965" cy="1112705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D8F7AF36-2F71-1447-8DE1-30BC01B521D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038111" y="5158313"/>
              <a:ext cx="1123719" cy="2124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7840C6A-9EB1-DA4F-B607-B5F80FDFE831}"/>
                </a:ext>
              </a:extLst>
            </p:cNvPr>
            <p:cNvSpPr txBox="1"/>
            <p:nvPr/>
          </p:nvSpPr>
          <p:spPr>
            <a:xfrm>
              <a:off x="73295" y="4927480"/>
              <a:ext cx="269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Resource pool</a:t>
              </a:r>
              <a:endParaRPr kumimoji="1" lang="zh-CN" altLang="en-US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218123-4164-3248-B6C9-BE29D79EDD82}"/>
              </a:ext>
            </a:extLst>
          </p:cNvPr>
          <p:cNvGrpSpPr/>
          <p:nvPr/>
        </p:nvGrpSpPr>
        <p:grpSpPr>
          <a:xfrm>
            <a:off x="73295" y="3701665"/>
            <a:ext cx="7715619" cy="1112705"/>
            <a:chOff x="73295" y="3701665"/>
            <a:chExt cx="7715619" cy="1112705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E6987C1-DAE3-7D4C-AC4A-E8CC281664B3}"/>
                </a:ext>
              </a:extLst>
            </p:cNvPr>
            <p:cNvSpPr/>
            <p:nvPr/>
          </p:nvSpPr>
          <p:spPr>
            <a:xfrm>
              <a:off x="2498981" y="3701665"/>
              <a:ext cx="5289933" cy="1112705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043D5F-4B0F-3741-A467-A1B5B64F89BE}"/>
                </a:ext>
              </a:extLst>
            </p:cNvPr>
            <p:cNvSpPr txBox="1"/>
            <p:nvPr/>
          </p:nvSpPr>
          <p:spPr>
            <a:xfrm>
              <a:off x="73295" y="3798012"/>
              <a:ext cx="19169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/>
                <a:t>Distributed systems</a:t>
              </a:r>
              <a:endParaRPr kumimoji="1" lang="zh-CN" altLang="en-US" sz="2400" b="1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38949CA7-F43E-5D42-AB27-5CAD41D90CAE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38" y="4216532"/>
              <a:ext cx="643752" cy="511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E9D659-5972-9A45-A739-F994C362015F}"/>
              </a:ext>
            </a:extLst>
          </p:cNvPr>
          <p:cNvGrpSpPr/>
          <p:nvPr/>
        </p:nvGrpSpPr>
        <p:grpSpPr>
          <a:xfrm>
            <a:off x="448255" y="2549653"/>
            <a:ext cx="7340659" cy="1145759"/>
            <a:chOff x="448255" y="2549653"/>
            <a:chExt cx="7340659" cy="1145759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3DE914AA-0339-4543-BC9F-8C6455C7D2BD}"/>
                </a:ext>
              </a:extLst>
            </p:cNvPr>
            <p:cNvSpPr/>
            <p:nvPr/>
          </p:nvSpPr>
          <p:spPr>
            <a:xfrm>
              <a:off x="2316437" y="2549653"/>
              <a:ext cx="5472477" cy="1145759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D83E01C-4797-9440-BBE7-8273E4A3804A}"/>
                </a:ext>
              </a:extLst>
            </p:cNvPr>
            <p:cNvSpPr/>
            <p:nvPr/>
          </p:nvSpPr>
          <p:spPr>
            <a:xfrm>
              <a:off x="448255" y="2937866"/>
              <a:ext cx="14450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/>
                <a:t>Service</a:t>
              </a:r>
              <a:endParaRPr lang="zh-CN" altLang="en-US" sz="2400" b="1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72386482-B4B0-9644-9781-4FDE309B1280}"/>
                </a:ext>
              </a:extLst>
            </p:cNvPr>
            <p:cNvCxnSpPr>
              <a:cxnSpLocks/>
            </p:cNvCxnSpPr>
            <p:nvPr/>
          </p:nvCxnSpPr>
          <p:spPr>
            <a:xfrm>
              <a:off x="1644013" y="3204564"/>
              <a:ext cx="526300" cy="424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2AA8B4C-0F59-FC48-80A7-5CDC1003A2F4}"/>
              </a:ext>
            </a:extLst>
          </p:cNvPr>
          <p:cNvSpPr txBox="1"/>
          <p:nvPr/>
        </p:nvSpPr>
        <p:spPr>
          <a:xfrm>
            <a:off x="7315190" y="4951200"/>
            <a:ext cx="192794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2400" b="1" dirty="0"/>
              <a:t>Virtualization</a:t>
            </a:r>
            <a:endParaRPr kumimoji="1"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0BFE1B-7273-EE4C-B586-53C101736227}"/>
              </a:ext>
            </a:extLst>
          </p:cNvPr>
          <p:cNvSpPr txBox="1"/>
          <p:nvPr/>
        </p:nvSpPr>
        <p:spPr>
          <a:xfrm>
            <a:off x="7315190" y="5465410"/>
            <a:ext cx="479234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Networking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274B6B-9B81-BB42-80AB-3783C09E871D}"/>
              </a:ext>
            </a:extLst>
          </p:cNvPr>
          <p:cNvSpPr txBox="1"/>
          <p:nvPr/>
        </p:nvSpPr>
        <p:spPr>
          <a:xfrm>
            <a:off x="9336620" y="4951199"/>
            <a:ext cx="160313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Scheduling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263F53-1C22-9940-AE87-8DAB808F2EE0}"/>
              </a:ext>
            </a:extLst>
          </p:cNvPr>
          <p:cNvSpPr txBox="1"/>
          <p:nvPr/>
        </p:nvSpPr>
        <p:spPr>
          <a:xfrm>
            <a:off x="8414204" y="4284947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Distributed algorithms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98334-7B25-F24C-9E6A-99BEE7B25327}"/>
              </a:ext>
            </a:extLst>
          </p:cNvPr>
          <p:cNvSpPr txBox="1"/>
          <p:nvPr/>
        </p:nvSpPr>
        <p:spPr>
          <a:xfrm>
            <a:off x="8414204" y="3754867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Programming paradigm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FB2417-EF7F-A547-AEA1-07722C2F050D}"/>
              </a:ext>
            </a:extLst>
          </p:cNvPr>
          <p:cNvSpPr txBox="1"/>
          <p:nvPr/>
        </p:nvSpPr>
        <p:spPr>
          <a:xfrm>
            <a:off x="11033238" y="4951199"/>
            <a:ext cx="10742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Mgmt.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A01A2B-4868-A645-9677-3A00E07D2F8A}"/>
              </a:ext>
            </a:extLst>
          </p:cNvPr>
          <p:cNvSpPr txBox="1"/>
          <p:nvPr/>
        </p:nvSpPr>
        <p:spPr>
          <a:xfrm>
            <a:off x="8414204" y="2886212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Various cloud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4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60764FF-BE95-45C8-BC12-6F252B6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computing architecture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A4ECC5-09C9-441F-BDF5-43F212B8E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02" y="972182"/>
            <a:ext cx="6645702" cy="60132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840C6A-9EB1-DA4F-B607-B5F80FDFE831}"/>
              </a:ext>
            </a:extLst>
          </p:cNvPr>
          <p:cNvSpPr txBox="1"/>
          <p:nvPr/>
        </p:nvSpPr>
        <p:spPr>
          <a:xfrm>
            <a:off x="73295" y="4927480"/>
            <a:ext cx="269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Resource pool</a:t>
            </a:r>
            <a:endParaRPr kumimoji="1"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043D5F-4B0F-3741-A467-A1B5B64F89BE}"/>
              </a:ext>
            </a:extLst>
          </p:cNvPr>
          <p:cNvSpPr txBox="1"/>
          <p:nvPr/>
        </p:nvSpPr>
        <p:spPr>
          <a:xfrm>
            <a:off x="73295" y="3798012"/>
            <a:ext cx="191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/>
              <a:t>Distributed systems</a:t>
            </a:r>
            <a:endParaRPr kumimoji="1" lang="zh-CN" altLang="en-US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83E01C-4797-9440-BBE7-8273E4A3804A}"/>
              </a:ext>
            </a:extLst>
          </p:cNvPr>
          <p:cNvSpPr/>
          <p:nvPr/>
        </p:nvSpPr>
        <p:spPr>
          <a:xfrm>
            <a:off x="448255" y="2937866"/>
            <a:ext cx="1445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AA8B4C-0F59-FC48-80A7-5CDC1003A2F4}"/>
              </a:ext>
            </a:extLst>
          </p:cNvPr>
          <p:cNvSpPr txBox="1"/>
          <p:nvPr/>
        </p:nvSpPr>
        <p:spPr>
          <a:xfrm>
            <a:off x="7315190" y="4951200"/>
            <a:ext cx="192794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2400" b="1" dirty="0"/>
              <a:t>Virtualization</a:t>
            </a:r>
            <a:endParaRPr kumimoji="1"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0BFE1B-7273-EE4C-B586-53C101736227}"/>
              </a:ext>
            </a:extLst>
          </p:cNvPr>
          <p:cNvSpPr txBox="1"/>
          <p:nvPr/>
        </p:nvSpPr>
        <p:spPr>
          <a:xfrm>
            <a:off x="7315190" y="5465410"/>
            <a:ext cx="479234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Networking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274B6B-9B81-BB42-80AB-3783C09E871D}"/>
              </a:ext>
            </a:extLst>
          </p:cNvPr>
          <p:cNvSpPr txBox="1"/>
          <p:nvPr/>
        </p:nvSpPr>
        <p:spPr>
          <a:xfrm>
            <a:off x="9336620" y="4951199"/>
            <a:ext cx="160313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Scheduling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263F53-1C22-9940-AE87-8DAB808F2EE0}"/>
              </a:ext>
            </a:extLst>
          </p:cNvPr>
          <p:cNvSpPr txBox="1"/>
          <p:nvPr/>
        </p:nvSpPr>
        <p:spPr>
          <a:xfrm>
            <a:off x="8414204" y="4284947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Distributed algorithms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98334-7B25-F24C-9E6A-99BEE7B25327}"/>
              </a:ext>
            </a:extLst>
          </p:cNvPr>
          <p:cNvSpPr txBox="1"/>
          <p:nvPr/>
        </p:nvSpPr>
        <p:spPr>
          <a:xfrm>
            <a:off x="8414204" y="3754867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Programming paradigm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FB2417-EF7F-A547-AEA1-07722C2F050D}"/>
              </a:ext>
            </a:extLst>
          </p:cNvPr>
          <p:cNvSpPr txBox="1"/>
          <p:nvPr/>
        </p:nvSpPr>
        <p:spPr>
          <a:xfrm>
            <a:off x="11033238" y="4951199"/>
            <a:ext cx="10742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Mgmt.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69CAE2-B9C3-6843-8AA2-D6223F0BA440}"/>
              </a:ext>
            </a:extLst>
          </p:cNvPr>
          <p:cNvSpPr txBox="1"/>
          <p:nvPr/>
        </p:nvSpPr>
        <p:spPr>
          <a:xfrm>
            <a:off x="8414204" y="2886212"/>
            <a:ext cx="31597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dirty="0"/>
              <a:t>Various cloud services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307F64-9E96-2543-A543-7DBE8D2E181F}"/>
              </a:ext>
            </a:extLst>
          </p:cNvPr>
          <p:cNvSpPr txBox="1"/>
          <p:nvPr/>
        </p:nvSpPr>
        <p:spPr>
          <a:xfrm>
            <a:off x="8414204" y="2735152"/>
            <a:ext cx="3159759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 b="1"/>
            </a:lvl1pPr>
          </a:lstStyle>
          <a:p>
            <a:pPr algn="ctr"/>
            <a:r>
              <a:rPr lang="en-US" altLang="zh-Hans" b="0" dirty="0"/>
              <a:t>Various cloud services</a:t>
            </a:r>
          </a:p>
          <a:p>
            <a:pPr algn="ctr"/>
            <a:r>
              <a:rPr lang="en-US" altLang="zh-CN" b="0" dirty="0"/>
              <a:t>(I don’t care, </a:t>
            </a:r>
            <a:r>
              <a:rPr lang="en-US" altLang="zh-CN" b="0" dirty="0" err="1"/>
              <a:t>haha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E133F6-B1BD-424E-AFCD-7449513B1400}"/>
              </a:ext>
            </a:extLst>
          </p:cNvPr>
          <p:cNvSpPr txBox="1"/>
          <p:nvPr/>
        </p:nvSpPr>
        <p:spPr>
          <a:xfrm>
            <a:off x="8353461" y="1518670"/>
            <a:ext cx="3281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/>
              <a:t>What you’ll learn </a:t>
            </a:r>
          </a:p>
          <a:p>
            <a:pPr algn="ctr"/>
            <a:r>
              <a:rPr kumimoji="1" lang="en-US" altLang="zh-CN" sz="2800" b="1" dirty="0"/>
              <a:t>in this class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02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86FFD-D6EA-314A-97E7-69296C76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What </a:t>
            </a:r>
            <a:r>
              <a:rPr lang="en-US" altLang="zh-CN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wi</a:t>
            </a:r>
            <a:r>
              <a:rPr lang="en-US" altLang="zh-CN" dirty="0"/>
              <a:t>ll</a:t>
            </a:r>
            <a:r>
              <a:rPr kumimoji="1" lang="en-US" altLang="zh-CN" dirty="0"/>
              <a:t> learn in this class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E5546CE5-15F1-A24D-B3E0-E33B3D7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3C2CF-7B1E-F447-8765-EE7EAB6F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Cloud networking</a:t>
            </a:r>
          </a:p>
          <a:p>
            <a:pPr lvl="1"/>
            <a:r>
              <a:rPr kumimoji="1" lang="en-US" altLang="zh-CN" dirty="0"/>
              <a:t>New application scenario</a:t>
            </a:r>
          </a:p>
          <a:p>
            <a:pPr lvl="1"/>
            <a:r>
              <a:rPr kumimoji="1" lang="en-US" altLang="zh-CN" dirty="0"/>
              <a:t>New challenges</a:t>
            </a:r>
          </a:p>
          <a:p>
            <a:pPr lvl="1"/>
            <a:r>
              <a:rPr kumimoji="1" lang="en-US" altLang="zh-CN" dirty="0"/>
              <a:t>Latest research</a:t>
            </a:r>
          </a:p>
          <a:p>
            <a:r>
              <a:rPr kumimoji="1" lang="en-US" altLang="zh-CN" dirty="0"/>
              <a:t>Distributed systems in cloud</a:t>
            </a:r>
          </a:p>
          <a:p>
            <a:pPr lvl="1"/>
            <a:r>
              <a:rPr kumimoji="1" lang="en-US" altLang="zh-CN" dirty="0"/>
              <a:t>Classic distributed algorithms</a:t>
            </a:r>
          </a:p>
          <a:p>
            <a:pPr lvl="1"/>
            <a:r>
              <a:rPr kumimoji="1" lang="en-US" altLang="zh-CN" dirty="0"/>
              <a:t>Latest systems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7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9836B-E838-45CD-99E7-A5BC6BC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</a:t>
            </a:r>
            <a:r>
              <a:rPr lang="en-US" altLang="zh-CN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wi</a:t>
            </a:r>
            <a:r>
              <a:rPr lang="en-US" altLang="zh-CN" dirty="0"/>
              <a:t>ll</a:t>
            </a:r>
            <a:r>
              <a:rPr kumimoji="1" lang="en-US" altLang="zh-CN" dirty="0"/>
              <a:t> learn in this class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BEEAA0-2BEF-493B-A426-A00C3F1A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8338676-1141-4E22-A987-8AA07F9F9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55" y="335523"/>
            <a:ext cx="4015281" cy="3969653"/>
          </a:xfrm>
        </p:spPr>
      </p:pic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9777AC9C-AEAF-4F44-8035-D33FF8ECC5CA}"/>
              </a:ext>
            </a:extLst>
          </p:cNvPr>
          <p:cNvSpPr txBox="1">
            <a:spLocks/>
          </p:cNvSpPr>
          <p:nvPr/>
        </p:nvSpPr>
        <p:spPr>
          <a:xfrm>
            <a:off x="146613" y="4482497"/>
            <a:ext cx="11898773" cy="2375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Know how underlying network and distributed system work + how they applied to nowadays hot cloud computing</a:t>
            </a:r>
          </a:p>
          <a:p>
            <a:pPr lvl="1"/>
            <a:r>
              <a:rPr kumimoji="1" lang="en-US" altLang="zh-CN" dirty="0"/>
              <a:t>Start to be an </a:t>
            </a:r>
            <a:r>
              <a:rPr kumimoji="1" lang="en-US" altLang="zh-CN" b="1" dirty="0">
                <a:solidFill>
                  <a:srgbClr val="FF0000"/>
                </a:solidFill>
              </a:rPr>
              <a:t>engineer</a:t>
            </a:r>
          </a:p>
          <a:p>
            <a:r>
              <a:rPr kumimoji="1" lang="en-US" altLang="zh-CN" dirty="0"/>
              <a:t>Catch up some latest research; Get the feeling of doing research and the taste of good research</a:t>
            </a:r>
          </a:p>
          <a:p>
            <a:pPr lvl="1"/>
            <a:r>
              <a:rPr kumimoji="1" lang="en-US" altLang="zh-CN" dirty="0"/>
              <a:t>Start to be a </a:t>
            </a:r>
            <a:r>
              <a:rPr kumimoji="1" lang="en-US" altLang="zh-CN" b="1" dirty="0">
                <a:solidFill>
                  <a:srgbClr val="FF0000"/>
                </a:solidFill>
              </a:rPr>
              <a:t>researcher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2A3DB3-1818-48A3-9805-A14F9D15AA77}"/>
              </a:ext>
            </a:extLst>
          </p:cNvPr>
          <p:cNvGrpSpPr/>
          <p:nvPr/>
        </p:nvGrpSpPr>
        <p:grpSpPr>
          <a:xfrm>
            <a:off x="6958623" y="-451413"/>
            <a:ext cx="4386212" cy="4756589"/>
            <a:chOff x="6958623" y="-451413"/>
            <a:chExt cx="4386212" cy="475658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3F6373A-CD1B-4769-BD53-6B2083FAD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623" y="-451413"/>
              <a:ext cx="2756154" cy="475658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8D5FB7C-85F1-40B8-B480-E882320E9036}"/>
                </a:ext>
              </a:extLst>
            </p:cNvPr>
            <p:cNvSpPr txBox="1"/>
            <p:nvPr/>
          </p:nvSpPr>
          <p:spPr>
            <a:xfrm>
              <a:off x="9227575" y="2144670"/>
              <a:ext cx="2117260" cy="4616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别整这些虚的</a:t>
              </a:r>
              <a:r>
                <a:rPr lang="en-US" altLang="zh-CN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7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7AE2-ED8C-254D-8B03-52D4FB0F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Course policies: Grading 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2CC43665-1FA8-5F4F-AF6E-FE72E79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97700-9BE3-5C46-8FC3-4AA14A5C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5751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Project report (70%)</a:t>
            </a:r>
          </a:p>
          <a:p>
            <a:pPr lvl="1"/>
            <a:r>
              <a:rPr kumimoji="1" lang="en-US" altLang="zh-CN" dirty="0"/>
              <a:t>Topic</a:t>
            </a:r>
          </a:p>
          <a:p>
            <a:pPr lvl="2"/>
            <a:r>
              <a:rPr kumimoji="1" lang="en-US" altLang="zh-CN" dirty="0"/>
              <a:t>New ideas/Reimplementation/Performance analysis/Survey/Understanding to the </a:t>
            </a:r>
            <a:r>
              <a:rPr kumimoji="1" lang="en-US" altLang="zh-CN" b="1" dirty="0"/>
              <a:t>latest research in cloud networking</a:t>
            </a:r>
          </a:p>
          <a:p>
            <a:pPr lvl="3"/>
            <a:r>
              <a:rPr kumimoji="1" lang="en-US" altLang="zh-CN" dirty="0"/>
              <a:t>I will give a list; You are also welcome to find other good &amp; new research</a:t>
            </a:r>
          </a:p>
          <a:p>
            <a:pPr lvl="1"/>
            <a:r>
              <a:rPr kumimoji="1" lang="en-US" altLang="zh-CN" dirty="0"/>
              <a:t>Group-based </a:t>
            </a:r>
          </a:p>
          <a:p>
            <a:pPr lvl="2"/>
            <a:r>
              <a:rPr kumimoji="1" lang="en-US" altLang="zh-CN" dirty="0"/>
              <a:t>5</a:t>
            </a:r>
            <a:r>
              <a:rPr kumimoji="1" lang="en-US" altLang="zh-CN"/>
              <a:t> </a:t>
            </a:r>
            <a:r>
              <a:rPr kumimoji="1" lang="en-US" altLang="zh-CN" dirty="0"/>
              <a:t>students in a group; 1 leader</a:t>
            </a:r>
            <a:r>
              <a:rPr kumimoji="1" lang="en-US" altLang="zh-CN"/>
              <a:t>, 4 </a:t>
            </a:r>
            <a:r>
              <a:rPr kumimoji="1" lang="en-US" altLang="zh-CN" dirty="0"/>
              <a:t>members</a:t>
            </a:r>
          </a:p>
          <a:p>
            <a:pPr lvl="1"/>
            <a:r>
              <a:rPr kumimoji="1" lang="en-US" altLang="zh-Hans" dirty="0"/>
              <a:t>Form</a:t>
            </a:r>
          </a:p>
          <a:p>
            <a:pPr lvl="2"/>
            <a:r>
              <a:rPr kumimoji="1" lang="en-US" altLang="zh-CN" dirty="0"/>
              <a:t>Tech. report (No length requirement; Just present your work clearly enough! )</a:t>
            </a:r>
          </a:p>
          <a:p>
            <a:pPr lvl="2"/>
            <a:r>
              <a:rPr kumimoji="1" lang="en-US" altLang="zh-CN" dirty="0"/>
              <a:t>Group presentation: &lt; 5 minutes (</a:t>
            </a:r>
            <a:r>
              <a:rPr kumimoji="1" lang="en-US" altLang="zh-CN" b="1" dirty="0"/>
              <a:t>Optional. +5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points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for the group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Final exam (30%)</a:t>
            </a:r>
          </a:p>
          <a:p>
            <a:pPr lvl="1"/>
            <a:r>
              <a:rPr kumimoji="1" lang="en-US" altLang="zh-CN" dirty="0"/>
              <a:t>Small quiz with no more than 10 questions</a:t>
            </a:r>
          </a:p>
          <a:p>
            <a:pPr lvl="2"/>
            <a:r>
              <a:rPr lang="en-US" altLang="zh-CN" dirty="0"/>
              <a:t>Open book exam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10022</TotalTime>
  <Words>431</Words>
  <Application>Microsoft Office PowerPoint</Application>
  <PresentationFormat>宽屏</PresentationFormat>
  <Paragraphs>92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YaHei UI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云计算技术</vt:lpstr>
      <vt:lpstr>个人简介</vt:lpstr>
      <vt:lpstr>What is cloud computing?</vt:lpstr>
      <vt:lpstr>What is cloud computing?</vt:lpstr>
      <vt:lpstr>Cloud computing architecture</vt:lpstr>
      <vt:lpstr>Cloud computing architecture</vt:lpstr>
      <vt:lpstr>What you will learn in this class</vt:lpstr>
      <vt:lpstr>What you will learn in this class</vt:lpstr>
      <vt:lpstr>Course policies: Grading 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3338</cp:revision>
  <dcterms:created xsi:type="dcterms:W3CDTF">2013-05-16T08:36:15Z</dcterms:created>
  <dcterms:modified xsi:type="dcterms:W3CDTF">2018-03-13T08:41:25Z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