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5" r:id="rId2"/>
    <p:sldId id="408" r:id="rId3"/>
    <p:sldId id="409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1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268954" y="1890251"/>
            <a:ext cx="7626161" cy="3802978"/>
            <a:chOff x="2268954" y="1890251"/>
            <a:chExt cx="7626161" cy="3802978"/>
          </a:xfrm>
        </p:grpSpPr>
        <p:grpSp>
          <p:nvGrpSpPr>
            <p:cNvPr id="116" name="Group 115"/>
            <p:cNvGrpSpPr/>
            <p:nvPr/>
          </p:nvGrpSpPr>
          <p:grpSpPr>
            <a:xfrm>
              <a:off x="2268954" y="1890251"/>
              <a:ext cx="7626161" cy="3802978"/>
              <a:chOff x="1318993" y="2184165"/>
              <a:chExt cx="9465780" cy="447473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695524" y="3765127"/>
                <a:ext cx="4712717" cy="2116807"/>
                <a:chOff x="4187205" y="4415318"/>
                <a:chExt cx="4712717" cy="2116807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4187206" y="4514473"/>
                  <a:ext cx="4712716" cy="2017652"/>
                  <a:chOff x="3644000" y="4410076"/>
                  <a:chExt cx="4712716" cy="2017652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3644000" y="4410076"/>
                    <a:ext cx="4712716" cy="20176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Content Placeholder 2"/>
                  <p:cNvSpPr txBox="1">
                    <a:spLocks/>
                  </p:cNvSpPr>
                  <p:nvPr/>
                </p:nvSpPr>
                <p:spPr>
                  <a:xfrm>
                    <a:off x="5484272" y="5187617"/>
                    <a:ext cx="1032171" cy="46257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85000" lnSpcReduction="10000"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 dirty="0" smtClean="0"/>
                      <a:t>ISP X</a:t>
                    </a:r>
                    <a:endParaRPr lang="en-US" dirty="0"/>
                  </a:p>
                </p:txBody>
              </p:sp>
            </p:grpSp>
            <p:sp>
              <p:nvSpPr>
                <p:cNvPr id="45" name="Oval 44"/>
                <p:cNvSpPr/>
                <p:nvPr/>
              </p:nvSpPr>
              <p:spPr>
                <a:xfrm>
                  <a:off x="4568251" y="6036865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033040" y="6231407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187205" y="5195943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428067" y="4929695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543563" y="4415318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8738198" y="5703960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8738199" y="5195942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1318993" y="3087313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41" name="Cloud 40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ontent Placeholder 2"/>
                <p:cNvSpPr txBox="1">
                  <a:spLocks/>
                </p:cNvSpPr>
                <p:nvPr/>
              </p:nvSpPr>
              <p:spPr>
                <a:xfrm>
                  <a:off x="1390943" y="2869361"/>
                  <a:ext cx="429531" cy="30612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C1</a:t>
                  </a:r>
                  <a:endParaRPr lang="en-US" sz="1600" dirty="0"/>
                </a:p>
              </p:txBody>
            </p:sp>
          </p:grpSp>
          <p:cxnSp>
            <p:nvCxnSpPr>
              <p:cNvPr id="7" name="Straight Connector 6"/>
              <p:cNvCxnSpPr>
                <a:endCxn id="20" idx="2"/>
              </p:cNvCxnSpPr>
              <p:nvPr/>
            </p:nvCxnSpPr>
            <p:spPr>
              <a:xfrm>
                <a:off x="2786743" y="4111911"/>
                <a:ext cx="908781" cy="5138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41" idx="0"/>
                <a:endCxn id="21" idx="1"/>
              </p:cNvCxnSpPr>
              <p:nvPr/>
            </p:nvCxnSpPr>
            <p:spPr>
              <a:xfrm>
                <a:off x="3185264" y="3683409"/>
                <a:ext cx="773498" cy="619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1852829" y="5466711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37" name="Cloud 36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Content Placeholder 2"/>
                <p:cNvSpPr txBox="1">
                  <a:spLocks/>
                </p:cNvSpPr>
                <p:nvPr/>
              </p:nvSpPr>
              <p:spPr>
                <a:xfrm>
                  <a:off x="1390943" y="2869361"/>
                  <a:ext cx="429531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C2</a:t>
                  </a:r>
                </a:p>
              </p:txBody>
            </p:sp>
          </p:grpSp>
          <p:cxnSp>
            <p:nvCxnSpPr>
              <p:cNvPr id="39" name="Straight Connector 38"/>
              <p:cNvCxnSpPr>
                <a:endCxn id="45" idx="3"/>
              </p:cNvCxnSpPr>
              <p:nvPr/>
            </p:nvCxnSpPr>
            <p:spPr>
              <a:xfrm flipV="1">
                <a:off x="3511470" y="5523305"/>
                <a:ext cx="587476" cy="1034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7" idx="0"/>
                <a:endCxn id="19" idx="3"/>
              </p:cNvCxnSpPr>
              <p:nvPr/>
            </p:nvCxnSpPr>
            <p:spPr>
              <a:xfrm flipV="1">
                <a:off x="3719100" y="5717847"/>
                <a:ext cx="844635" cy="3449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4900393" y="2184165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51" name="Cloud 50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Content Placeholder 2"/>
                <p:cNvSpPr txBox="1">
                  <a:spLocks/>
                </p:cNvSpPr>
                <p:nvPr/>
              </p:nvSpPr>
              <p:spPr>
                <a:xfrm>
                  <a:off x="1511702" y="2869361"/>
                  <a:ext cx="510812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Y</a:t>
                  </a:r>
                  <a:endParaRPr lang="en-US" sz="1600" dirty="0"/>
                </a:p>
              </p:txBody>
            </p:sp>
          </p:grpSp>
          <p:cxnSp>
            <p:nvCxnSpPr>
              <p:cNvPr id="53" name="Straight Connector 52"/>
              <p:cNvCxnSpPr>
                <a:endCxn id="22" idx="0"/>
              </p:cNvCxnSpPr>
              <p:nvPr/>
            </p:nvCxnSpPr>
            <p:spPr>
              <a:xfrm>
                <a:off x="6000358" y="3375637"/>
                <a:ext cx="127920" cy="389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8916945" y="4354556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55" name="Cloud 54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Content Placeholder 2"/>
                <p:cNvSpPr txBox="1">
                  <a:spLocks/>
                </p:cNvSpPr>
                <p:nvPr/>
              </p:nvSpPr>
              <p:spPr>
                <a:xfrm>
                  <a:off x="1511702" y="2869361"/>
                  <a:ext cx="510812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Z</a:t>
                  </a:r>
                  <a:endParaRPr lang="en-US" sz="1600" dirty="0"/>
                </a:p>
              </p:txBody>
            </p:sp>
          </p:grpSp>
          <p:cxnSp>
            <p:nvCxnSpPr>
              <p:cNvPr id="57" name="Straight Connector 56"/>
              <p:cNvCxnSpPr>
                <a:stCxn id="24" idx="6"/>
              </p:cNvCxnSpPr>
              <p:nvPr/>
            </p:nvCxnSpPr>
            <p:spPr>
              <a:xfrm flipV="1">
                <a:off x="8399309" y="4625787"/>
                <a:ext cx="7120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23" idx="6"/>
                <a:endCxn id="55" idx="2"/>
              </p:cNvCxnSpPr>
              <p:nvPr/>
            </p:nvCxnSpPr>
            <p:spPr>
              <a:xfrm flipV="1">
                <a:off x="8399308" y="4950652"/>
                <a:ext cx="523431" cy="183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51" idx="0"/>
                <a:endCxn id="73" idx="2"/>
              </p:cNvCxnSpPr>
              <p:nvPr/>
            </p:nvCxnSpPr>
            <p:spPr>
              <a:xfrm>
                <a:off x="6766664" y="2780261"/>
                <a:ext cx="1388212" cy="47735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loud 72"/>
              <p:cNvSpPr/>
              <p:nvPr/>
            </p:nvSpPr>
            <p:spPr>
              <a:xfrm>
                <a:off x="8149082" y="2661523"/>
                <a:ext cx="1867828" cy="1192191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3" idx="1"/>
                <a:endCxn id="55" idx="3"/>
              </p:cNvCxnSpPr>
              <p:nvPr/>
            </p:nvCxnSpPr>
            <p:spPr>
              <a:xfrm>
                <a:off x="9082996" y="3852445"/>
                <a:ext cx="767863" cy="5702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Content Placeholder 2"/>
            <p:cNvSpPr txBox="1">
              <a:spLocks/>
            </p:cNvSpPr>
            <p:nvPr/>
          </p:nvSpPr>
          <p:spPr>
            <a:xfrm>
              <a:off x="4542856" y="3729507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R1</a:t>
              </a:r>
              <a:endParaRPr lang="en-US" sz="1600" dirty="0"/>
            </a:p>
          </p:txBody>
        </p:sp>
        <p:sp>
          <p:nvSpPr>
            <p:cNvPr id="118" name="Content Placeholder 2"/>
            <p:cNvSpPr txBox="1">
              <a:spLocks/>
            </p:cNvSpPr>
            <p:nvPr/>
          </p:nvSpPr>
          <p:spPr>
            <a:xfrm>
              <a:off x="4302869" y="4000179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R2</a:t>
              </a:r>
              <a:endParaRPr lang="en-US" sz="1600" dirty="0"/>
            </a:p>
          </p:txBody>
        </p:sp>
        <p:sp>
          <p:nvSpPr>
            <p:cNvPr id="119" name="Content Placeholder 2"/>
            <p:cNvSpPr txBox="1">
              <a:spLocks/>
            </p:cNvSpPr>
            <p:nvPr/>
          </p:nvSpPr>
          <p:spPr>
            <a:xfrm>
              <a:off x="4556224" y="4446813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R3</a:t>
              </a:r>
              <a:endParaRPr lang="en-US" sz="1600" dirty="0"/>
            </a:p>
          </p:txBody>
        </p:sp>
        <p:sp>
          <p:nvSpPr>
            <p:cNvPr id="120" name="Content Placeholder 2"/>
            <p:cNvSpPr txBox="1">
              <a:spLocks/>
            </p:cNvSpPr>
            <p:nvPr/>
          </p:nvSpPr>
          <p:spPr>
            <a:xfrm>
              <a:off x="4918479" y="4635572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R4</a:t>
              </a:r>
              <a:endParaRPr lang="en-US" sz="1600" dirty="0"/>
            </a:p>
          </p:txBody>
        </p:sp>
        <p:sp>
          <p:nvSpPr>
            <p:cNvPr id="121" name="Content Placeholder 2"/>
            <p:cNvSpPr txBox="1">
              <a:spLocks/>
            </p:cNvSpPr>
            <p:nvPr/>
          </p:nvSpPr>
          <p:spPr>
            <a:xfrm>
              <a:off x="5979120" y="3427690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R5</a:t>
              </a:r>
              <a:endParaRPr lang="en-US" sz="1600" dirty="0"/>
            </a:p>
          </p:txBody>
        </p:sp>
        <p:sp>
          <p:nvSpPr>
            <p:cNvPr id="122" name="Content Placeholder 2"/>
            <p:cNvSpPr txBox="1">
              <a:spLocks/>
            </p:cNvSpPr>
            <p:nvPr/>
          </p:nvSpPr>
          <p:spPr>
            <a:xfrm>
              <a:off x="7500418" y="3894990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R6</a:t>
              </a:r>
              <a:endParaRPr lang="en-US" sz="1600" dirty="0"/>
            </a:p>
          </p:txBody>
        </p:sp>
        <p:sp>
          <p:nvSpPr>
            <p:cNvPr id="123" name="Content Placeholder 2"/>
            <p:cNvSpPr txBox="1">
              <a:spLocks/>
            </p:cNvSpPr>
            <p:nvPr/>
          </p:nvSpPr>
          <p:spPr>
            <a:xfrm>
              <a:off x="7506130" y="4316728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R7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480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42215" y="2035629"/>
            <a:ext cx="5116286" cy="3341914"/>
            <a:chOff x="3181417" y="2231572"/>
            <a:chExt cx="5116286" cy="3341914"/>
          </a:xfrm>
        </p:grpSpPr>
        <p:sp>
          <p:nvSpPr>
            <p:cNvPr id="59" name="Rectangle 58"/>
            <p:cNvSpPr/>
            <p:nvPr/>
          </p:nvSpPr>
          <p:spPr>
            <a:xfrm>
              <a:off x="4422388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25360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81417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6425360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59" idx="2"/>
            </p:cNvCxnSpPr>
            <p:nvPr/>
          </p:nvCxnSpPr>
          <p:spPr>
            <a:xfrm flipH="1">
              <a:off x="3502546" y="2852058"/>
              <a:ext cx="1235528" cy="936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67" idx="2"/>
            </p:cNvCxnSpPr>
            <p:nvPr/>
          </p:nvCxnSpPr>
          <p:spPr>
            <a:xfrm flipH="1">
              <a:off x="3497104" y="2852058"/>
              <a:ext cx="3243942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59" idx="2"/>
              <a:endCxn id="52" idx="0"/>
            </p:cNvCxnSpPr>
            <p:nvPr/>
          </p:nvCxnSpPr>
          <p:spPr>
            <a:xfrm>
              <a:off x="4738074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67" idx="2"/>
            </p:cNvCxnSpPr>
            <p:nvPr/>
          </p:nvCxnSpPr>
          <p:spPr>
            <a:xfrm flipH="1">
              <a:off x="4738075" y="2852058"/>
              <a:ext cx="2002971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67" idx="2"/>
              <a:endCxn id="113" idx="0"/>
            </p:cNvCxnSpPr>
            <p:nvPr/>
          </p:nvCxnSpPr>
          <p:spPr>
            <a:xfrm>
              <a:off x="6741046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67" idx="2"/>
            </p:cNvCxnSpPr>
            <p:nvPr/>
          </p:nvCxnSpPr>
          <p:spPr>
            <a:xfrm>
              <a:off x="6741046" y="2852058"/>
              <a:ext cx="1240971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9" idx="2"/>
            </p:cNvCxnSpPr>
            <p:nvPr/>
          </p:nvCxnSpPr>
          <p:spPr>
            <a:xfrm>
              <a:off x="4738074" y="2852058"/>
              <a:ext cx="3243943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59" idx="2"/>
            </p:cNvCxnSpPr>
            <p:nvPr/>
          </p:nvCxnSpPr>
          <p:spPr>
            <a:xfrm>
              <a:off x="4738074" y="2852058"/>
              <a:ext cx="2002972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 flipH="1">
            <a:off x="3765333" y="2753408"/>
            <a:ext cx="886323" cy="71981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052137" y="2819401"/>
            <a:ext cx="1" cy="62048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134230" y="4258865"/>
            <a:ext cx="7732" cy="47386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2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683186" y="2035629"/>
            <a:ext cx="3875315" cy="3341914"/>
            <a:chOff x="4422388" y="2231572"/>
            <a:chExt cx="3875315" cy="3341914"/>
          </a:xfrm>
        </p:grpSpPr>
        <p:sp>
          <p:nvSpPr>
            <p:cNvPr id="59" name="Rectangle 58"/>
            <p:cNvSpPr/>
            <p:nvPr/>
          </p:nvSpPr>
          <p:spPr>
            <a:xfrm>
              <a:off x="4422388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25360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6425360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Connector 118"/>
            <p:cNvCxnSpPr>
              <a:stCxn id="67" idx="2"/>
              <a:endCxn id="113" idx="0"/>
            </p:cNvCxnSpPr>
            <p:nvPr/>
          </p:nvCxnSpPr>
          <p:spPr>
            <a:xfrm>
              <a:off x="6741046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67" idx="2"/>
            </p:cNvCxnSpPr>
            <p:nvPr/>
          </p:nvCxnSpPr>
          <p:spPr>
            <a:xfrm>
              <a:off x="6741046" y="2852058"/>
              <a:ext cx="1240971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9" idx="2"/>
            </p:cNvCxnSpPr>
            <p:nvPr/>
          </p:nvCxnSpPr>
          <p:spPr>
            <a:xfrm>
              <a:off x="4738074" y="2852058"/>
              <a:ext cx="3243943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59" idx="2"/>
            </p:cNvCxnSpPr>
            <p:nvPr/>
          </p:nvCxnSpPr>
          <p:spPr>
            <a:xfrm>
              <a:off x="4738074" y="2852058"/>
              <a:ext cx="2002972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H="1" flipV="1">
            <a:off x="8380444" y="4234541"/>
            <a:ext cx="11660" cy="52251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592531" y="2702375"/>
            <a:ext cx="2630843" cy="78921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061265" y="2841175"/>
            <a:ext cx="1491538" cy="73478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7472458" y="4201886"/>
            <a:ext cx="537870" cy="51162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36945" y="2035629"/>
            <a:ext cx="130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Valley-Free: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190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683186" y="2035629"/>
            <a:ext cx="3875315" cy="3341914"/>
            <a:chOff x="4422388" y="2231572"/>
            <a:chExt cx="3875315" cy="3341914"/>
          </a:xfrm>
        </p:grpSpPr>
        <p:sp>
          <p:nvSpPr>
            <p:cNvPr id="59" name="Rectangle 58"/>
            <p:cNvSpPr/>
            <p:nvPr/>
          </p:nvSpPr>
          <p:spPr>
            <a:xfrm>
              <a:off x="4422388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25360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6425360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Connector 118"/>
            <p:cNvCxnSpPr>
              <a:stCxn id="67" idx="2"/>
              <a:endCxn id="113" idx="0"/>
            </p:cNvCxnSpPr>
            <p:nvPr/>
          </p:nvCxnSpPr>
          <p:spPr>
            <a:xfrm>
              <a:off x="6741046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67" idx="2"/>
            </p:cNvCxnSpPr>
            <p:nvPr/>
          </p:nvCxnSpPr>
          <p:spPr>
            <a:xfrm>
              <a:off x="6741046" y="2852058"/>
              <a:ext cx="1240971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9" idx="2"/>
            </p:cNvCxnSpPr>
            <p:nvPr/>
          </p:nvCxnSpPr>
          <p:spPr>
            <a:xfrm>
              <a:off x="4738074" y="2852058"/>
              <a:ext cx="3243943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59" idx="2"/>
            </p:cNvCxnSpPr>
            <p:nvPr/>
          </p:nvCxnSpPr>
          <p:spPr>
            <a:xfrm>
              <a:off x="4738074" y="2852058"/>
              <a:ext cx="2002972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H="1" flipV="1">
            <a:off x="7532717" y="4212771"/>
            <a:ext cx="459727" cy="47080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869144" y="2782661"/>
            <a:ext cx="1753185" cy="49938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5314558" y="2950029"/>
            <a:ext cx="1121032" cy="57966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324458" y="4249510"/>
            <a:ext cx="11951" cy="47080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36945" y="2035629"/>
            <a:ext cx="130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Valley-Free: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139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1275794" y="1863287"/>
            <a:ext cx="4108330" cy="2845552"/>
            <a:chOff x="3505679" y="1934664"/>
            <a:chExt cx="5345484" cy="3098239"/>
          </a:xfrm>
        </p:grpSpPr>
        <p:grpSp>
          <p:nvGrpSpPr>
            <p:cNvPr id="47" name="Group 46"/>
            <p:cNvGrpSpPr/>
            <p:nvPr/>
          </p:nvGrpSpPr>
          <p:grpSpPr>
            <a:xfrm>
              <a:off x="3505679" y="1934664"/>
              <a:ext cx="5345484" cy="3098239"/>
              <a:chOff x="2854046" y="2236423"/>
              <a:chExt cx="6634947" cy="3645513"/>
            </a:xfrm>
          </p:grpSpPr>
          <p:cxnSp>
            <p:nvCxnSpPr>
              <p:cNvPr id="77" name="Straight Connector 76"/>
              <p:cNvCxnSpPr>
                <a:stCxn id="97" idx="7"/>
              </p:cNvCxnSpPr>
              <p:nvPr/>
            </p:nvCxnSpPr>
            <p:spPr>
              <a:xfrm flipV="1">
                <a:off x="7562694" y="3350205"/>
                <a:ext cx="422393" cy="6749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/>
              <p:cNvGrpSpPr/>
              <p:nvPr/>
            </p:nvGrpSpPr>
            <p:grpSpPr>
              <a:xfrm>
                <a:off x="3695524" y="3864285"/>
                <a:ext cx="4747935" cy="2017651"/>
                <a:chOff x="4187205" y="4514476"/>
                <a:chExt cx="4747935" cy="2017651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4187206" y="4514476"/>
                  <a:ext cx="4712715" cy="201765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187205" y="5195943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5159481" y="4579028"/>
                  <a:ext cx="152790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8782350" y="5431556"/>
                  <a:ext cx="152790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7923962" y="4651900"/>
                  <a:ext cx="152790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2854046" y="2661521"/>
                <a:ext cx="1867828" cy="1192191"/>
                <a:chOff x="2202196" y="2000537"/>
                <a:chExt cx="1867828" cy="1192191"/>
              </a:xfrm>
            </p:grpSpPr>
            <p:sp>
              <p:nvSpPr>
                <p:cNvPr id="88" name="Cloud 87"/>
                <p:cNvSpPr/>
                <p:nvPr/>
              </p:nvSpPr>
              <p:spPr>
                <a:xfrm>
                  <a:off x="2202196" y="2000537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89" name="Content Placeholder 2"/>
                <p:cNvSpPr txBox="1">
                  <a:spLocks/>
                </p:cNvSpPr>
                <p:nvPr/>
              </p:nvSpPr>
              <p:spPr>
                <a:xfrm>
                  <a:off x="2466702" y="2274888"/>
                  <a:ext cx="1502821" cy="39485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dirty="0" err="1" smtClean="0"/>
                    <a:t>Cust</a:t>
                  </a:r>
                  <a:endParaRPr lang="en-US" dirty="0"/>
                </a:p>
              </p:txBody>
            </p:sp>
          </p:grpSp>
          <p:cxnSp>
            <p:nvCxnSpPr>
              <p:cNvPr id="66" name="Straight Connector 65"/>
              <p:cNvCxnSpPr>
                <a:stCxn id="88" idx="1"/>
                <a:endCxn id="93" idx="2"/>
              </p:cNvCxnSpPr>
              <p:nvPr/>
            </p:nvCxnSpPr>
            <p:spPr>
              <a:xfrm flipH="1">
                <a:off x="3695524" y="3852443"/>
                <a:ext cx="92436" cy="7733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endCxn id="94" idx="0"/>
              </p:cNvCxnSpPr>
              <p:nvPr/>
            </p:nvCxnSpPr>
            <p:spPr>
              <a:xfrm>
                <a:off x="4458126" y="3451117"/>
                <a:ext cx="286070" cy="47772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5299395" y="2236423"/>
                <a:ext cx="1867828" cy="1192191"/>
                <a:chOff x="1066145" y="2478587"/>
                <a:chExt cx="1867828" cy="1192191"/>
              </a:xfrm>
            </p:grpSpPr>
            <p:sp>
              <p:nvSpPr>
                <p:cNvPr id="84" name="Cloud 83"/>
                <p:cNvSpPr/>
                <p:nvPr/>
              </p:nvSpPr>
              <p:spPr>
                <a:xfrm>
                  <a:off x="1066145" y="2478587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85" name="Content Placeholder 2"/>
                <p:cNvSpPr txBox="1">
                  <a:spLocks/>
                </p:cNvSpPr>
                <p:nvPr/>
              </p:nvSpPr>
              <p:spPr>
                <a:xfrm>
                  <a:off x="1366192" y="2679574"/>
                  <a:ext cx="1438081" cy="30612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dirty="0" err="1" smtClean="0"/>
                    <a:t>Prov</a:t>
                  </a:r>
                  <a:endParaRPr lang="en-US" dirty="0"/>
                </a:p>
              </p:txBody>
            </p:sp>
          </p:grpSp>
          <p:cxnSp>
            <p:nvCxnSpPr>
              <p:cNvPr id="74" name="Straight Connector 73"/>
              <p:cNvCxnSpPr>
                <a:endCxn id="94" idx="6"/>
              </p:cNvCxnSpPr>
              <p:nvPr/>
            </p:nvCxnSpPr>
            <p:spPr>
              <a:xfrm flipH="1">
                <a:off x="4820589" y="3350205"/>
                <a:ext cx="879840" cy="65867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7621164" y="2339777"/>
                <a:ext cx="1867829" cy="1192191"/>
                <a:chOff x="-628638" y="411550"/>
                <a:chExt cx="1867829" cy="1192191"/>
              </a:xfrm>
            </p:grpSpPr>
            <p:sp>
              <p:nvSpPr>
                <p:cNvPr id="82" name="Cloud 81"/>
                <p:cNvSpPr/>
                <p:nvPr/>
              </p:nvSpPr>
              <p:spPr>
                <a:xfrm>
                  <a:off x="-628638" y="411550"/>
                  <a:ext cx="1867829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83" name="Content Placeholder 2"/>
                <p:cNvSpPr txBox="1">
                  <a:spLocks/>
                </p:cNvSpPr>
                <p:nvPr/>
              </p:nvSpPr>
              <p:spPr>
                <a:xfrm>
                  <a:off x="-306312" y="611884"/>
                  <a:ext cx="1395396" cy="30612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dirty="0" smtClean="0"/>
                    <a:t>Peer</a:t>
                  </a:r>
                  <a:endParaRPr lang="en-US" dirty="0"/>
                </a:p>
              </p:txBody>
            </p:sp>
          </p:grpSp>
          <p:cxnSp>
            <p:nvCxnSpPr>
              <p:cNvPr id="78" name="Straight Connector 77"/>
              <p:cNvCxnSpPr>
                <a:stCxn id="98" idx="6"/>
                <a:endCxn id="82" idx="1"/>
              </p:cNvCxnSpPr>
              <p:nvPr/>
            </p:nvCxnSpPr>
            <p:spPr>
              <a:xfrm flipV="1">
                <a:off x="8408242" y="3530698"/>
                <a:ext cx="146837" cy="13424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4851292" y="3470685"/>
              <a:ext cx="752146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R2</a:t>
              </a:r>
              <a:endParaRPr lang="en-US" dirty="0"/>
            </a:p>
          </p:txBody>
        </p: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4179775" y="3973426"/>
              <a:ext cx="910261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856348" y="3334984"/>
              <a:ext cx="678895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  <p:sp>
          <p:nvSpPr>
            <p:cNvPr id="62" name="Content Placeholder 2"/>
            <p:cNvSpPr txBox="1">
              <a:spLocks/>
            </p:cNvSpPr>
            <p:nvPr/>
          </p:nvSpPr>
          <p:spPr>
            <a:xfrm>
              <a:off x="6659156" y="3523064"/>
              <a:ext cx="776308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R4</a:t>
              </a:r>
              <a:endParaRPr lang="en-US" dirty="0"/>
            </a:p>
          </p:txBody>
        </p:sp>
        <p:sp>
          <p:nvSpPr>
            <p:cNvPr id="63" name="Content Placeholder 2"/>
            <p:cNvSpPr txBox="1">
              <a:spLocks/>
            </p:cNvSpPr>
            <p:nvPr/>
          </p:nvSpPr>
          <p:spPr>
            <a:xfrm>
              <a:off x="7228036" y="4045438"/>
              <a:ext cx="755966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 smtClean="0"/>
                <a:t>R5</a:t>
              </a:r>
              <a:endParaRPr lang="en-US" dirty="0"/>
            </a:p>
          </p:txBody>
        </p:sp>
      </p:grpSp>
      <p:sp>
        <p:nvSpPr>
          <p:cNvPr id="23" name="Freeform 22"/>
          <p:cNvSpPr/>
          <p:nvPr/>
        </p:nvSpPr>
        <p:spPr>
          <a:xfrm>
            <a:off x="1894089" y="1781678"/>
            <a:ext cx="1388832" cy="586147"/>
          </a:xfrm>
          <a:custGeom>
            <a:avLst/>
            <a:gdLst>
              <a:gd name="connsiteX0" fmla="*/ 0 w 1041400"/>
              <a:gd name="connsiteY0" fmla="*/ 598311 h 598311"/>
              <a:gd name="connsiteX1" fmla="*/ 419100 w 1041400"/>
              <a:gd name="connsiteY1" fmla="*/ 39511 h 598311"/>
              <a:gd name="connsiteX2" fmla="*/ 1041400 w 1041400"/>
              <a:gd name="connsiteY2" fmla="*/ 90311 h 598311"/>
              <a:gd name="connsiteX0" fmla="*/ 0 w 1089689"/>
              <a:gd name="connsiteY0" fmla="*/ 586147 h 586147"/>
              <a:gd name="connsiteX1" fmla="*/ 419100 w 1089689"/>
              <a:gd name="connsiteY1" fmla="*/ 27347 h 586147"/>
              <a:gd name="connsiteX2" fmla="*/ 1089689 w 1089689"/>
              <a:gd name="connsiteY2" fmla="*/ 122109 h 58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9689" h="586147">
                <a:moveTo>
                  <a:pt x="0" y="586147"/>
                </a:moveTo>
                <a:cubicBezTo>
                  <a:pt x="122766" y="349080"/>
                  <a:pt x="237485" y="104687"/>
                  <a:pt x="419100" y="27347"/>
                </a:cubicBezTo>
                <a:cubicBezTo>
                  <a:pt x="600715" y="-49993"/>
                  <a:pt x="865322" y="54375"/>
                  <a:pt x="1089689" y="12210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1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0328" y="2030161"/>
            <a:ext cx="56108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Policy</a:t>
            </a:r>
            <a:endParaRPr lang="en-US" sz="2400" b="1" dirty="0" smtClean="0"/>
          </a:p>
          <a:p>
            <a:r>
              <a:rPr lang="en-US" sz="2400" dirty="0" smtClean="0"/>
              <a:t>P1. Prefer </a:t>
            </a:r>
            <a:r>
              <a:rPr lang="en-US" sz="2400" dirty="0" err="1" smtClean="0"/>
              <a:t>Cust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&gt;</a:t>
            </a:r>
            <a:r>
              <a:rPr lang="en-US" sz="2400" dirty="0" smtClean="0"/>
              <a:t> </a:t>
            </a:r>
            <a:r>
              <a:rPr lang="en-US" sz="2400" dirty="0"/>
              <a:t>Peer </a:t>
            </a:r>
            <a:r>
              <a:rPr lang="en-US" sz="2400" dirty="0">
                <a:sym typeface="Wingdings" panose="05000000000000000000" pitchFamily="2" charset="2"/>
              </a:rPr>
              <a:t>&gt;</a:t>
            </a:r>
            <a:r>
              <a:rPr lang="en-US" sz="2400" dirty="0" smtClean="0"/>
              <a:t> </a:t>
            </a:r>
            <a:r>
              <a:rPr lang="en-US" sz="2400" dirty="0" err="1" smtClean="0"/>
              <a:t>Prov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P2. Disallow </a:t>
            </a:r>
            <a:r>
              <a:rPr lang="en-US" sz="2400" dirty="0"/>
              <a:t>traffic between </a:t>
            </a:r>
            <a:r>
              <a:rPr lang="en-US" sz="2400" dirty="0" err="1"/>
              <a:t>Prov</a:t>
            </a:r>
            <a:r>
              <a:rPr lang="en-US" sz="2400" dirty="0"/>
              <a:t> and Peer</a:t>
            </a:r>
          </a:p>
          <a:p>
            <a:r>
              <a:rPr lang="en-US" sz="2400" dirty="0" smtClean="0"/>
              <a:t>P3. For </a:t>
            </a:r>
            <a:r>
              <a:rPr lang="en-US" sz="2400" dirty="0" err="1" smtClean="0"/>
              <a:t>Cust</a:t>
            </a:r>
            <a:r>
              <a:rPr lang="en-US" sz="2400" dirty="0" smtClean="0"/>
              <a:t>, prefer </a:t>
            </a:r>
            <a:r>
              <a:rPr lang="en-US" sz="2400" dirty="0" smtClean="0"/>
              <a:t>R1 </a:t>
            </a:r>
            <a:r>
              <a:rPr lang="en-US" sz="2400" dirty="0"/>
              <a:t>&gt;</a:t>
            </a:r>
            <a:r>
              <a:rPr lang="en-US" sz="2400" dirty="0" smtClean="0"/>
              <a:t> R2</a:t>
            </a:r>
          </a:p>
          <a:p>
            <a:r>
              <a:rPr lang="en-US" sz="2400" dirty="0" smtClean="0"/>
              <a:t>P4. </a:t>
            </a:r>
            <a:r>
              <a:rPr lang="en-US" sz="2400" dirty="0" err="1" smtClean="0"/>
              <a:t>Cust</a:t>
            </a:r>
            <a:r>
              <a:rPr lang="en-US" sz="2400" dirty="0" smtClean="0"/>
              <a:t> must be on path </a:t>
            </a:r>
            <a:r>
              <a:rPr lang="en-US" sz="2400" dirty="0"/>
              <a:t>for </a:t>
            </a:r>
            <a:r>
              <a:rPr lang="en-US" sz="2400" dirty="0" smtClean="0"/>
              <a:t>its prefixes</a:t>
            </a:r>
            <a:endParaRPr lang="en-US" sz="2400" dirty="0"/>
          </a:p>
          <a:p>
            <a:r>
              <a:rPr lang="en-US" sz="2400" dirty="0" smtClean="0"/>
              <a:t>P5. </a:t>
            </a:r>
            <a:r>
              <a:rPr lang="en-US" sz="2400" dirty="0" err="1" smtClean="0"/>
              <a:t>Cust</a:t>
            </a:r>
            <a:r>
              <a:rPr lang="en-US" sz="2400" dirty="0" smtClean="0"/>
              <a:t> must not be a transit to </a:t>
            </a:r>
            <a:r>
              <a:rPr lang="en-US" sz="2400" dirty="0" err="1" smtClean="0"/>
              <a:t>Prov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18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1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2046" y="3352800"/>
            <a:ext cx="6620184" cy="3492814"/>
            <a:chOff x="2268954" y="1890251"/>
            <a:chExt cx="7626161" cy="3802978"/>
          </a:xfrm>
        </p:grpSpPr>
        <p:grpSp>
          <p:nvGrpSpPr>
            <p:cNvPr id="116" name="Group 115"/>
            <p:cNvGrpSpPr/>
            <p:nvPr/>
          </p:nvGrpSpPr>
          <p:grpSpPr>
            <a:xfrm>
              <a:off x="2268954" y="1890251"/>
              <a:ext cx="7626161" cy="3802978"/>
              <a:chOff x="1318993" y="2184165"/>
              <a:chExt cx="9465780" cy="447473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695524" y="3765127"/>
                <a:ext cx="4712717" cy="2116807"/>
                <a:chOff x="4187205" y="4415318"/>
                <a:chExt cx="4712717" cy="2116807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4187206" y="4514473"/>
                  <a:ext cx="4712716" cy="2017652"/>
                  <a:chOff x="3644000" y="4410076"/>
                  <a:chExt cx="4712716" cy="2017652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3644000" y="4410076"/>
                    <a:ext cx="4712716" cy="20176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Content Placeholder 2"/>
                  <p:cNvSpPr txBox="1">
                    <a:spLocks/>
                  </p:cNvSpPr>
                  <p:nvPr/>
                </p:nvSpPr>
                <p:spPr>
                  <a:xfrm>
                    <a:off x="5484272" y="5187617"/>
                    <a:ext cx="1032171" cy="46257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70000" lnSpcReduction="20000"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 dirty="0" smtClean="0"/>
                      <a:t>ISP X</a:t>
                    </a:r>
                    <a:endParaRPr lang="en-US" dirty="0"/>
                  </a:p>
                </p:txBody>
              </p:sp>
            </p:grpSp>
            <p:sp>
              <p:nvSpPr>
                <p:cNvPr id="45" name="Oval 44"/>
                <p:cNvSpPr/>
                <p:nvPr/>
              </p:nvSpPr>
              <p:spPr>
                <a:xfrm>
                  <a:off x="4568251" y="6036865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033040" y="6231407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187205" y="5195943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428067" y="4929695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543563" y="4415318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8738198" y="5703960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8738199" y="5195942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1318993" y="3087313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41" name="Cloud 40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ontent Placeholder 2"/>
                <p:cNvSpPr txBox="1">
                  <a:spLocks/>
                </p:cNvSpPr>
                <p:nvPr/>
              </p:nvSpPr>
              <p:spPr>
                <a:xfrm>
                  <a:off x="1390943" y="2869361"/>
                  <a:ext cx="429531" cy="30612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550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C1</a:t>
                  </a:r>
                  <a:endParaRPr lang="en-US" sz="1600" dirty="0"/>
                </a:p>
              </p:txBody>
            </p:sp>
          </p:grpSp>
          <p:cxnSp>
            <p:nvCxnSpPr>
              <p:cNvPr id="7" name="Straight Connector 6"/>
              <p:cNvCxnSpPr>
                <a:endCxn id="20" idx="2"/>
              </p:cNvCxnSpPr>
              <p:nvPr/>
            </p:nvCxnSpPr>
            <p:spPr>
              <a:xfrm>
                <a:off x="2786743" y="4111911"/>
                <a:ext cx="908781" cy="5138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41" idx="0"/>
                <a:endCxn id="21" idx="1"/>
              </p:cNvCxnSpPr>
              <p:nvPr/>
            </p:nvCxnSpPr>
            <p:spPr>
              <a:xfrm>
                <a:off x="3185264" y="3683409"/>
                <a:ext cx="773498" cy="619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1852829" y="5466711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37" name="Cloud 36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Content Placeholder 2"/>
                <p:cNvSpPr txBox="1">
                  <a:spLocks/>
                </p:cNvSpPr>
                <p:nvPr/>
              </p:nvSpPr>
              <p:spPr>
                <a:xfrm>
                  <a:off x="1390943" y="2869361"/>
                  <a:ext cx="429531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550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C2</a:t>
                  </a:r>
                </a:p>
              </p:txBody>
            </p:sp>
          </p:grpSp>
          <p:cxnSp>
            <p:nvCxnSpPr>
              <p:cNvPr id="39" name="Straight Connector 38"/>
              <p:cNvCxnSpPr>
                <a:endCxn id="45" idx="3"/>
              </p:cNvCxnSpPr>
              <p:nvPr/>
            </p:nvCxnSpPr>
            <p:spPr>
              <a:xfrm flipV="1">
                <a:off x="3511470" y="5523305"/>
                <a:ext cx="587476" cy="1034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7" idx="0"/>
                <a:endCxn id="19" idx="3"/>
              </p:cNvCxnSpPr>
              <p:nvPr/>
            </p:nvCxnSpPr>
            <p:spPr>
              <a:xfrm flipV="1">
                <a:off x="3719100" y="5717847"/>
                <a:ext cx="844635" cy="3449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4900393" y="2184165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51" name="Cloud 50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Content Placeholder 2"/>
                <p:cNvSpPr txBox="1">
                  <a:spLocks/>
                </p:cNvSpPr>
                <p:nvPr/>
              </p:nvSpPr>
              <p:spPr>
                <a:xfrm>
                  <a:off x="1511702" y="2869361"/>
                  <a:ext cx="510812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Y</a:t>
                  </a:r>
                  <a:endParaRPr lang="en-US" sz="1600" dirty="0"/>
                </a:p>
              </p:txBody>
            </p:sp>
          </p:grpSp>
          <p:cxnSp>
            <p:nvCxnSpPr>
              <p:cNvPr id="53" name="Straight Connector 52"/>
              <p:cNvCxnSpPr>
                <a:endCxn id="22" idx="0"/>
              </p:cNvCxnSpPr>
              <p:nvPr/>
            </p:nvCxnSpPr>
            <p:spPr>
              <a:xfrm>
                <a:off x="6000358" y="3375637"/>
                <a:ext cx="127920" cy="389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8916945" y="4354556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55" name="Cloud 54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Content Placeholder 2"/>
                <p:cNvSpPr txBox="1">
                  <a:spLocks/>
                </p:cNvSpPr>
                <p:nvPr/>
              </p:nvSpPr>
              <p:spPr>
                <a:xfrm>
                  <a:off x="1511702" y="2869361"/>
                  <a:ext cx="510812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Z</a:t>
                  </a:r>
                  <a:endParaRPr lang="en-US" sz="1600" dirty="0"/>
                </a:p>
              </p:txBody>
            </p:sp>
          </p:grpSp>
          <p:cxnSp>
            <p:nvCxnSpPr>
              <p:cNvPr id="57" name="Straight Connector 56"/>
              <p:cNvCxnSpPr>
                <a:stCxn id="24" idx="6"/>
              </p:cNvCxnSpPr>
              <p:nvPr/>
            </p:nvCxnSpPr>
            <p:spPr>
              <a:xfrm flipV="1">
                <a:off x="8399309" y="4625787"/>
                <a:ext cx="7120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23" idx="6"/>
                <a:endCxn id="55" idx="2"/>
              </p:cNvCxnSpPr>
              <p:nvPr/>
            </p:nvCxnSpPr>
            <p:spPr>
              <a:xfrm flipV="1">
                <a:off x="8399308" y="4950652"/>
                <a:ext cx="523431" cy="183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51" idx="0"/>
                <a:endCxn id="73" idx="2"/>
              </p:cNvCxnSpPr>
              <p:nvPr/>
            </p:nvCxnSpPr>
            <p:spPr>
              <a:xfrm>
                <a:off x="6766664" y="2780261"/>
                <a:ext cx="1388212" cy="47735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loud 72"/>
              <p:cNvSpPr/>
              <p:nvPr/>
            </p:nvSpPr>
            <p:spPr>
              <a:xfrm>
                <a:off x="8149082" y="2661523"/>
                <a:ext cx="1867828" cy="1192191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3" idx="1"/>
                <a:endCxn id="55" idx="3"/>
              </p:cNvCxnSpPr>
              <p:nvPr/>
            </p:nvCxnSpPr>
            <p:spPr>
              <a:xfrm>
                <a:off x="9082996" y="3852445"/>
                <a:ext cx="767863" cy="5702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Content Placeholder 2"/>
            <p:cNvSpPr txBox="1">
              <a:spLocks/>
            </p:cNvSpPr>
            <p:nvPr/>
          </p:nvSpPr>
          <p:spPr>
            <a:xfrm>
              <a:off x="4542856" y="3729507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R1</a:t>
              </a:r>
              <a:endParaRPr lang="en-US" sz="1600" dirty="0"/>
            </a:p>
          </p:txBody>
        </p:sp>
        <p:sp>
          <p:nvSpPr>
            <p:cNvPr id="118" name="Content Placeholder 2"/>
            <p:cNvSpPr txBox="1">
              <a:spLocks/>
            </p:cNvSpPr>
            <p:nvPr/>
          </p:nvSpPr>
          <p:spPr>
            <a:xfrm>
              <a:off x="4302869" y="4000179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R2</a:t>
              </a:r>
              <a:endParaRPr lang="en-US" sz="1600" dirty="0"/>
            </a:p>
          </p:txBody>
        </p:sp>
        <p:sp>
          <p:nvSpPr>
            <p:cNvPr id="119" name="Content Placeholder 2"/>
            <p:cNvSpPr txBox="1">
              <a:spLocks/>
            </p:cNvSpPr>
            <p:nvPr/>
          </p:nvSpPr>
          <p:spPr>
            <a:xfrm>
              <a:off x="4556224" y="4446813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R3</a:t>
              </a:r>
              <a:endParaRPr lang="en-US" sz="1600" dirty="0"/>
            </a:p>
          </p:txBody>
        </p:sp>
        <p:sp>
          <p:nvSpPr>
            <p:cNvPr id="120" name="Content Placeholder 2"/>
            <p:cNvSpPr txBox="1">
              <a:spLocks/>
            </p:cNvSpPr>
            <p:nvPr/>
          </p:nvSpPr>
          <p:spPr>
            <a:xfrm>
              <a:off x="4918479" y="4635572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R4</a:t>
              </a:r>
              <a:endParaRPr lang="en-US" sz="1600" dirty="0"/>
            </a:p>
          </p:txBody>
        </p:sp>
        <p:sp>
          <p:nvSpPr>
            <p:cNvPr id="121" name="Content Placeholder 2"/>
            <p:cNvSpPr txBox="1">
              <a:spLocks/>
            </p:cNvSpPr>
            <p:nvPr/>
          </p:nvSpPr>
          <p:spPr>
            <a:xfrm>
              <a:off x="5979120" y="3427690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R5</a:t>
              </a:r>
              <a:endParaRPr lang="en-US" sz="1600" dirty="0"/>
            </a:p>
          </p:txBody>
        </p:sp>
        <p:sp>
          <p:nvSpPr>
            <p:cNvPr id="122" name="Content Placeholder 2"/>
            <p:cNvSpPr txBox="1">
              <a:spLocks/>
            </p:cNvSpPr>
            <p:nvPr/>
          </p:nvSpPr>
          <p:spPr>
            <a:xfrm>
              <a:off x="7500418" y="3894990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R6</a:t>
              </a:r>
              <a:endParaRPr lang="en-US" sz="1600" dirty="0"/>
            </a:p>
          </p:txBody>
        </p:sp>
        <p:sp>
          <p:nvSpPr>
            <p:cNvPr id="123" name="Content Placeholder 2"/>
            <p:cNvSpPr txBox="1">
              <a:spLocks/>
            </p:cNvSpPr>
            <p:nvPr/>
          </p:nvSpPr>
          <p:spPr>
            <a:xfrm>
              <a:off x="7506130" y="4316728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R7</a:t>
              </a:r>
              <a:endParaRPr lang="en-US" sz="1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19566" y="605330"/>
            <a:ext cx="5259029" cy="2754971"/>
            <a:chOff x="6664499" y="228094"/>
            <a:chExt cx="5259029" cy="2754971"/>
          </a:xfrm>
        </p:grpSpPr>
        <p:grpSp>
          <p:nvGrpSpPr>
            <p:cNvPr id="10" name="Group 9"/>
            <p:cNvGrpSpPr/>
            <p:nvPr/>
          </p:nvGrpSpPr>
          <p:grpSpPr>
            <a:xfrm>
              <a:off x="6664885" y="228094"/>
              <a:ext cx="5258643" cy="2484205"/>
              <a:chOff x="6229457" y="1075099"/>
              <a:chExt cx="5258643" cy="24842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029572" y="1397068"/>
                    <a:ext cx="4444101" cy="3126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𝑃𝑓𝑥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𝑒𝑥𝑖𝑡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≫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𝑒𝑥𝑖𝑡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572" y="1397068"/>
                    <a:ext cx="4444101" cy="31265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469" r="-412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029572" y="1741654"/>
                    <a:ext cx="4458528" cy="3126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𝑃𝑓𝑥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𝑒𝑥𝑖𝑡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≫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𝑒𝑥𝑖𝑡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572" y="1741654"/>
                    <a:ext cx="4458528" cy="31265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462" r="-137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29571" y="2110050"/>
                    <a:ext cx="172066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𝑋𝑃𝑓𝑥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571" y="2110050"/>
                    <a:ext cx="1720664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6383" t="-2174" r="-2482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7029570" y="2438133"/>
                    <a:ext cx="25138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≫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570" y="2438133"/>
                    <a:ext cx="2513830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913" r="-2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7810488" y="2724840"/>
                    <a:ext cx="17329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≫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0488" y="2724840"/>
                    <a:ext cx="1732910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4930" r="-105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810488" y="3005306"/>
                    <a:ext cx="11975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≫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0488" y="3005306"/>
                    <a:ext cx="1197507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7107" r="-152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7810488" y="3282305"/>
                    <a:ext cx="17329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≫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0488" y="3282305"/>
                    <a:ext cx="1732910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4930" r="-1056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6229457" y="1075099"/>
                    <a:ext cx="155279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𝑡𝑎𝑠𝑘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𝑅𝑜𝑢𝑡𝑖𝑛𝑔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9457" y="1075099"/>
                    <a:ext cx="1552797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150" t="-2174" r="-5512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664499" y="2706066"/>
                  <a:ext cx="1426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499" y="2706066"/>
                  <a:ext cx="14266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5217" t="-4444" r="-60870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6765299" y="3505778"/>
            <a:ext cx="4223361" cy="849971"/>
            <a:chOff x="6664499" y="228094"/>
            <a:chExt cx="4223361" cy="849971"/>
          </a:xfrm>
        </p:grpSpPr>
        <p:grpSp>
          <p:nvGrpSpPr>
            <p:cNvPr id="64" name="Group 63"/>
            <p:cNvGrpSpPr/>
            <p:nvPr/>
          </p:nvGrpSpPr>
          <p:grpSpPr>
            <a:xfrm>
              <a:off x="6664885" y="228094"/>
              <a:ext cx="4222975" cy="598968"/>
              <a:chOff x="6229457" y="1075099"/>
              <a:chExt cx="4222975" cy="5989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7029572" y="1397068"/>
                    <a:ext cx="34228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dirty="0"/>
                      <a:t>true 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𝑒𝑛𝑡𝑒𝑟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𝑒𝑥𝑖𝑡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572" y="1397068"/>
                    <a:ext cx="3422860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4093" t="-28889" r="-2135" b="-5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6229457" y="1075099"/>
                    <a:ext cx="14919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𝑡𝑎𝑠𝑘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𝑇𝑟𝑎𝑛𝑠𝑖𝑡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{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9457" y="1075099"/>
                    <a:ext cx="1491947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3673" t="-2174" r="-5306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664499" y="801066"/>
                  <a:ext cx="1426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499" y="801066"/>
                  <a:ext cx="142667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5217" t="-2174" r="-60870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65299" y="4627972"/>
                <a:ext cx="19540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𝑅𝑜𝑢𝑡𝑖𝑛𝑔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𝑇𝑟𝑎𝑛𝑠𝑖𝑡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299" y="4627972"/>
                <a:ext cx="195406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3750" t="-2174" r="-281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809357" y="124296"/>
                <a:ext cx="2645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𝑠𝑢𝑚𝑚𝑎𝑟𝑖𝑧𝑒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57" y="124296"/>
                <a:ext cx="264521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843" t="-2174" r="-276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54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1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2230" y="701228"/>
            <a:ext cx="5083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 magic constants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Filters inferred: e.g., on customers for their prefixes block X’s own prefixes from others, block customer prefixes from peers.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Global </a:t>
            </a:r>
            <a:r>
              <a:rPr lang="en-US" dirty="0" err="1" smtClean="0"/>
              <a:t>config</a:t>
            </a:r>
            <a:r>
              <a:rPr lang="en-US" dirty="0" smtClean="0"/>
              <a:t> means we get templates for free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Higher-level abstractions (e.g., transit routes)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More concise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Community tags generated automatically: e.g., to ensure no transit traffic. 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046" y="3352800"/>
            <a:ext cx="6620184" cy="3492814"/>
            <a:chOff x="2268954" y="1890251"/>
            <a:chExt cx="7626161" cy="3802978"/>
          </a:xfrm>
        </p:grpSpPr>
        <p:grpSp>
          <p:nvGrpSpPr>
            <p:cNvPr id="47" name="Group 46"/>
            <p:cNvGrpSpPr/>
            <p:nvPr/>
          </p:nvGrpSpPr>
          <p:grpSpPr>
            <a:xfrm>
              <a:off x="2268954" y="1890251"/>
              <a:ext cx="7626161" cy="3802978"/>
              <a:chOff x="1318993" y="2184165"/>
              <a:chExt cx="9465780" cy="4474737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695524" y="3765127"/>
                <a:ext cx="4712717" cy="2116807"/>
                <a:chOff x="4187205" y="4415318"/>
                <a:chExt cx="4712717" cy="2116807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4187206" y="4514473"/>
                  <a:ext cx="4712716" cy="2017652"/>
                  <a:chOff x="3644000" y="4410076"/>
                  <a:chExt cx="4712716" cy="2017652"/>
                </a:xfrm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3644000" y="4410076"/>
                    <a:ext cx="4712716" cy="20176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Content Placeholder 2"/>
                  <p:cNvSpPr txBox="1">
                    <a:spLocks/>
                  </p:cNvSpPr>
                  <p:nvPr/>
                </p:nvSpPr>
                <p:spPr>
                  <a:xfrm>
                    <a:off x="5484272" y="5187617"/>
                    <a:ext cx="1032171" cy="46257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70000" lnSpcReduction="20000"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 dirty="0" smtClean="0"/>
                      <a:t>ISP X</a:t>
                    </a:r>
                    <a:endParaRPr lang="en-US" dirty="0"/>
                  </a:p>
                </p:txBody>
              </p:sp>
            </p:grpSp>
            <p:sp>
              <p:nvSpPr>
                <p:cNvPr id="91" name="Oval 90"/>
                <p:cNvSpPr/>
                <p:nvPr/>
              </p:nvSpPr>
              <p:spPr>
                <a:xfrm>
                  <a:off x="4568251" y="6036865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5033040" y="6231407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187205" y="5195943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428067" y="4929695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6543563" y="4415318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8738198" y="5703960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8738199" y="5195942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1318993" y="3087313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88" name="Cloud 87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Content Placeholder 2"/>
                <p:cNvSpPr txBox="1">
                  <a:spLocks/>
                </p:cNvSpPr>
                <p:nvPr/>
              </p:nvSpPr>
              <p:spPr>
                <a:xfrm>
                  <a:off x="1390943" y="2869361"/>
                  <a:ext cx="429531" cy="30612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550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C1</a:t>
                  </a:r>
                  <a:endParaRPr lang="en-US" sz="1600" dirty="0"/>
                </a:p>
              </p:txBody>
            </p:sp>
          </p:grpSp>
          <p:cxnSp>
            <p:nvCxnSpPr>
              <p:cNvPr id="66" name="Straight Connector 65"/>
              <p:cNvCxnSpPr>
                <a:endCxn id="93" idx="2"/>
              </p:cNvCxnSpPr>
              <p:nvPr/>
            </p:nvCxnSpPr>
            <p:spPr>
              <a:xfrm>
                <a:off x="2786743" y="4111911"/>
                <a:ext cx="908781" cy="5138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88" idx="0"/>
                <a:endCxn id="94" idx="1"/>
              </p:cNvCxnSpPr>
              <p:nvPr/>
            </p:nvCxnSpPr>
            <p:spPr>
              <a:xfrm>
                <a:off x="3185264" y="3683409"/>
                <a:ext cx="773498" cy="619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oup 68"/>
              <p:cNvGrpSpPr/>
              <p:nvPr/>
            </p:nvGrpSpPr>
            <p:grpSpPr>
              <a:xfrm>
                <a:off x="1852829" y="5466711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86" name="Cloud 85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ontent Placeholder 2"/>
                <p:cNvSpPr txBox="1">
                  <a:spLocks/>
                </p:cNvSpPr>
                <p:nvPr/>
              </p:nvSpPr>
              <p:spPr>
                <a:xfrm>
                  <a:off x="1390943" y="2869361"/>
                  <a:ext cx="429531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550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C2</a:t>
                  </a:r>
                </a:p>
              </p:txBody>
            </p:sp>
          </p:grpSp>
          <p:cxnSp>
            <p:nvCxnSpPr>
              <p:cNvPr id="70" name="Straight Connector 69"/>
              <p:cNvCxnSpPr>
                <a:endCxn id="91" idx="3"/>
              </p:cNvCxnSpPr>
              <p:nvPr/>
            </p:nvCxnSpPr>
            <p:spPr>
              <a:xfrm flipV="1">
                <a:off x="3511470" y="5523305"/>
                <a:ext cx="587476" cy="1034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86" idx="0"/>
                <a:endCxn id="92" idx="3"/>
              </p:cNvCxnSpPr>
              <p:nvPr/>
            </p:nvCxnSpPr>
            <p:spPr>
              <a:xfrm flipV="1">
                <a:off x="3719100" y="5717847"/>
                <a:ext cx="844635" cy="3449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4900393" y="2184165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84" name="Cloud 83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Content Placeholder 2"/>
                <p:cNvSpPr txBox="1">
                  <a:spLocks/>
                </p:cNvSpPr>
                <p:nvPr/>
              </p:nvSpPr>
              <p:spPr>
                <a:xfrm>
                  <a:off x="1511702" y="2869361"/>
                  <a:ext cx="510812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Y</a:t>
                  </a:r>
                  <a:endParaRPr lang="en-US" sz="1600" dirty="0"/>
                </a:p>
              </p:txBody>
            </p:sp>
          </p:grpSp>
          <p:cxnSp>
            <p:nvCxnSpPr>
              <p:cNvPr id="74" name="Straight Connector 73"/>
              <p:cNvCxnSpPr>
                <a:endCxn id="95" idx="0"/>
              </p:cNvCxnSpPr>
              <p:nvPr/>
            </p:nvCxnSpPr>
            <p:spPr>
              <a:xfrm>
                <a:off x="6000358" y="3375637"/>
                <a:ext cx="127920" cy="389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8916945" y="4354556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82" name="Cloud 81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Content Placeholder 2"/>
                <p:cNvSpPr txBox="1">
                  <a:spLocks/>
                </p:cNvSpPr>
                <p:nvPr/>
              </p:nvSpPr>
              <p:spPr>
                <a:xfrm>
                  <a:off x="1511702" y="2869361"/>
                  <a:ext cx="510812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Z</a:t>
                  </a:r>
                  <a:endParaRPr lang="en-US" sz="1600" dirty="0"/>
                </a:p>
              </p:txBody>
            </p:sp>
          </p:grpSp>
          <p:cxnSp>
            <p:nvCxnSpPr>
              <p:cNvPr id="77" name="Straight Connector 76"/>
              <p:cNvCxnSpPr>
                <a:stCxn id="97" idx="6"/>
              </p:cNvCxnSpPr>
              <p:nvPr/>
            </p:nvCxnSpPr>
            <p:spPr>
              <a:xfrm flipV="1">
                <a:off x="8399309" y="4625787"/>
                <a:ext cx="7120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96" idx="6"/>
                <a:endCxn id="82" idx="2"/>
              </p:cNvCxnSpPr>
              <p:nvPr/>
            </p:nvCxnSpPr>
            <p:spPr>
              <a:xfrm flipV="1">
                <a:off x="8399308" y="4950652"/>
                <a:ext cx="523431" cy="183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84" idx="0"/>
                <a:endCxn id="80" idx="2"/>
              </p:cNvCxnSpPr>
              <p:nvPr/>
            </p:nvCxnSpPr>
            <p:spPr>
              <a:xfrm>
                <a:off x="6766664" y="2780261"/>
                <a:ext cx="1388212" cy="47735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Cloud 79"/>
              <p:cNvSpPr/>
              <p:nvPr/>
            </p:nvSpPr>
            <p:spPr>
              <a:xfrm>
                <a:off x="8149082" y="2661523"/>
                <a:ext cx="1867828" cy="1192191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>
                <a:stCxn id="80" idx="1"/>
                <a:endCxn id="82" idx="3"/>
              </p:cNvCxnSpPr>
              <p:nvPr/>
            </p:nvCxnSpPr>
            <p:spPr>
              <a:xfrm>
                <a:off x="9082996" y="3852445"/>
                <a:ext cx="767863" cy="5702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4542856" y="3729507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R1</a:t>
              </a:r>
              <a:endParaRPr lang="en-US" sz="1600" dirty="0"/>
            </a:p>
          </p:txBody>
        </p: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4302869" y="4000179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R2</a:t>
              </a:r>
              <a:endParaRPr lang="en-US" sz="1600" dirty="0"/>
            </a:p>
          </p:txBody>
        </p:sp>
        <p:sp>
          <p:nvSpPr>
            <p:cNvPr id="58" name="Content Placeholder 2"/>
            <p:cNvSpPr txBox="1">
              <a:spLocks/>
            </p:cNvSpPr>
            <p:nvPr/>
          </p:nvSpPr>
          <p:spPr>
            <a:xfrm>
              <a:off x="4556224" y="4446813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R3</a:t>
              </a:r>
              <a:endParaRPr lang="en-US" sz="1600" dirty="0"/>
            </a:p>
          </p:txBody>
        </p:sp>
        <p:sp>
          <p:nvSpPr>
            <p:cNvPr id="60" name="Content Placeholder 2"/>
            <p:cNvSpPr txBox="1">
              <a:spLocks/>
            </p:cNvSpPr>
            <p:nvPr/>
          </p:nvSpPr>
          <p:spPr>
            <a:xfrm>
              <a:off x="4918479" y="4635572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R4</a:t>
              </a:r>
              <a:endParaRPr lang="en-US" sz="1600" dirty="0"/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979120" y="3427690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R5</a:t>
              </a:r>
              <a:endParaRPr lang="en-US" sz="1600" dirty="0"/>
            </a:p>
          </p:txBody>
        </p:sp>
        <p:sp>
          <p:nvSpPr>
            <p:cNvPr id="62" name="Content Placeholder 2"/>
            <p:cNvSpPr txBox="1">
              <a:spLocks/>
            </p:cNvSpPr>
            <p:nvPr/>
          </p:nvSpPr>
          <p:spPr>
            <a:xfrm>
              <a:off x="7500418" y="3894990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R6</a:t>
              </a:r>
              <a:endParaRPr lang="en-US" sz="1600" dirty="0"/>
            </a:p>
          </p:txBody>
        </p:sp>
        <p:sp>
          <p:nvSpPr>
            <p:cNvPr id="63" name="Content Placeholder 2"/>
            <p:cNvSpPr txBox="1">
              <a:spLocks/>
            </p:cNvSpPr>
            <p:nvPr/>
          </p:nvSpPr>
          <p:spPr>
            <a:xfrm>
              <a:off x="7506130" y="4316728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R7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350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164812" y="2369544"/>
            <a:ext cx="385930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X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743047" y="2375606"/>
            <a:ext cx="385930" cy="3261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/>
          <p:cNvCxnSpPr>
            <a:stCxn id="59" idx="2"/>
            <a:endCxn id="51" idx="0"/>
          </p:cNvCxnSpPr>
          <p:nvPr/>
        </p:nvCxnSpPr>
        <p:spPr>
          <a:xfrm flipH="1">
            <a:off x="884551" y="2695657"/>
            <a:ext cx="473226" cy="607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67" idx="2"/>
            <a:endCxn id="51" idx="0"/>
          </p:cNvCxnSpPr>
          <p:nvPr/>
        </p:nvCxnSpPr>
        <p:spPr>
          <a:xfrm flipH="1">
            <a:off x="884551" y="2701719"/>
            <a:ext cx="2051461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59" idx="2"/>
            <a:endCxn id="52" idx="0"/>
          </p:cNvCxnSpPr>
          <p:nvPr/>
        </p:nvCxnSpPr>
        <p:spPr>
          <a:xfrm>
            <a:off x="1357777" y="2695657"/>
            <a:ext cx="285325" cy="607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67" idx="2"/>
            <a:endCxn id="114" idx="0"/>
          </p:cNvCxnSpPr>
          <p:nvPr/>
        </p:nvCxnSpPr>
        <p:spPr>
          <a:xfrm>
            <a:off x="2936012" y="2701719"/>
            <a:ext cx="475758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7" idx="2"/>
            <a:endCxn id="113" idx="0"/>
          </p:cNvCxnSpPr>
          <p:nvPr/>
        </p:nvCxnSpPr>
        <p:spPr>
          <a:xfrm flipH="1">
            <a:off x="2653219" y="2701719"/>
            <a:ext cx="282793" cy="612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67" idx="2"/>
            <a:endCxn id="52" idx="0"/>
          </p:cNvCxnSpPr>
          <p:nvPr/>
        </p:nvCxnSpPr>
        <p:spPr>
          <a:xfrm flipH="1">
            <a:off x="1643102" y="2701719"/>
            <a:ext cx="1292910" cy="6016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59" idx="2"/>
            <a:endCxn id="114" idx="0"/>
          </p:cNvCxnSpPr>
          <p:nvPr/>
        </p:nvCxnSpPr>
        <p:spPr>
          <a:xfrm>
            <a:off x="1357777" y="2695657"/>
            <a:ext cx="2053993" cy="618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59" idx="2"/>
            <a:endCxn id="113" idx="0"/>
          </p:cNvCxnSpPr>
          <p:nvPr/>
        </p:nvCxnSpPr>
        <p:spPr>
          <a:xfrm>
            <a:off x="1357777" y="2695657"/>
            <a:ext cx="1295442" cy="618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578496" y="3140061"/>
            <a:ext cx="1367053" cy="1528912"/>
            <a:chOff x="3494225" y="2201543"/>
            <a:chExt cx="1367053" cy="1528912"/>
          </a:xfrm>
        </p:grpSpPr>
        <p:grpSp>
          <p:nvGrpSpPr>
            <p:cNvPr id="13" name="Group 12"/>
            <p:cNvGrpSpPr/>
            <p:nvPr/>
          </p:nvGrpSpPr>
          <p:grpSpPr>
            <a:xfrm>
              <a:off x="3607315" y="2364829"/>
              <a:ext cx="1144481" cy="938289"/>
              <a:chOff x="3181417" y="3788229"/>
              <a:chExt cx="1872343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/>
            <p:cNvSpPr txBox="1"/>
            <p:nvPr/>
          </p:nvSpPr>
          <p:spPr>
            <a:xfrm>
              <a:off x="3542633" y="3242589"/>
              <a:ext cx="5599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</a:t>
              </a:r>
              <a:r>
                <a:rPr lang="en-US" sz="2400" baseline="-25000" dirty="0" smtClean="0"/>
                <a:t>g1</a:t>
              </a:r>
              <a:endParaRPr lang="en-US" sz="2400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90324" y="3268790"/>
              <a:ext cx="570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</a:t>
              </a:r>
              <a:r>
                <a:rPr lang="en-US" sz="2400" baseline="-25000" dirty="0" smtClean="0"/>
                <a:t>g2</a:t>
              </a:r>
              <a:endParaRPr lang="en-US" sz="2400" baseline="-25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494225" y="2201543"/>
              <a:ext cx="1350705" cy="15289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>
            <a:off x="2941662" y="2044814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70320" y="2336886"/>
            <a:ext cx="460274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Policy</a:t>
            </a:r>
          </a:p>
          <a:p>
            <a:r>
              <a:rPr lang="en-US" sz="2000" dirty="0" smtClean="0"/>
              <a:t>P1. Left cluster has global services with </a:t>
            </a:r>
            <a:r>
              <a:rPr lang="en-US" sz="2000" dirty="0" err="1" smtClean="0"/>
              <a:t>P</a:t>
            </a:r>
            <a:r>
              <a:rPr lang="en-US" sz="2000" baseline="-25000" dirty="0" err="1" smtClean="0"/>
              <a:t>g</a:t>
            </a:r>
            <a:r>
              <a:rPr lang="en-US" sz="2000" baseline="-25000" dirty="0" smtClean="0"/>
              <a:t>*</a:t>
            </a:r>
            <a:r>
              <a:rPr lang="en-US" sz="2000" dirty="0" smtClean="0"/>
              <a:t> prefixes, which should be announced externally as an aggregate </a:t>
            </a:r>
            <a:r>
              <a:rPr lang="en-US" sz="2000" dirty="0"/>
              <a:t>P</a:t>
            </a:r>
            <a:r>
              <a:rPr lang="en-US" sz="2000" baseline="-25000" dirty="0"/>
              <a:t>G </a:t>
            </a:r>
          </a:p>
          <a:p>
            <a:endParaRPr lang="en-US" sz="1050" baseline="-25000" dirty="0" smtClean="0"/>
          </a:p>
          <a:p>
            <a:r>
              <a:rPr lang="en-US" sz="2000" dirty="0" smtClean="0"/>
              <a:t>P2. Right cluster has local services with P</a:t>
            </a:r>
            <a:r>
              <a:rPr lang="en-US" sz="2000" baseline="-25000" dirty="0" smtClean="0"/>
              <a:t>l*</a:t>
            </a:r>
            <a:r>
              <a:rPr lang="en-US" sz="2000" dirty="0" smtClean="0"/>
              <a:t> prefixes, which should not be announced externally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339928" y="3150839"/>
            <a:ext cx="1360691" cy="1529366"/>
            <a:chOff x="6730932" y="2201543"/>
            <a:chExt cx="1360691" cy="1529366"/>
          </a:xfrm>
        </p:grpSpPr>
        <p:grpSp>
          <p:nvGrpSpPr>
            <p:cNvPr id="105" name="Group 104"/>
            <p:cNvGrpSpPr/>
            <p:nvPr/>
          </p:nvGrpSpPr>
          <p:grpSpPr>
            <a:xfrm>
              <a:off x="6851258" y="2364829"/>
              <a:ext cx="1144481" cy="938289"/>
              <a:chOff x="3181417" y="3788229"/>
              <a:chExt cx="1872343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6799884" y="3269244"/>
              <a:ext cx="5108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</a:t>
              </a:r>
              <a:r>
                <a:rPr lang="en-US" sz="2400" baseline="-25000" dirty="0" smtClean="0"/>
                <a:t>l1</a:t>
              </a:r>
              <a:endParaRPr lang="en-US" sz="2400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568353" y="3268790"/>
              <a:ext cx="5232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P</a:t>
              </a:r>
              <a:r>
                <a:rPr lang="en-US" sz="2400" baseline="-25000" dirty="0" smtClean="0"/>
                <a:t>l2</a:t>
              </a:r>
              <a:endParaRPr lang="en-US" sz="2400" baseline="-250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30932" y="2201543"/>
              <a:ext cx="1350705" cy="15289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1374595" y="2058008"/>
            <a:ext cx="0" cy="32473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22772" y="1255574"/>
            <a:ext cx="3679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Requirements: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prefix p at F, prefer going through X over Y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42215" y="2035629"/>
            <a:ext cx="5116286" cy="3341914"/>
            <a:chOff x="3181417" y="2231572"/>
            <a:chExt cx="5116286" cy="3341914"/>
          </a:xfrm>
        </p:grpSpPr>
        <p:sp>
          <p:nvSpPr>
            <p:cNvPr id="36" name="Rectangle 35"/>
            <p:cNvSpPr/>
            <p:nvPr/>
          </p:nvSpPr>
          <p:spPr>
            <a:xfrm>
              <a:off x="4422388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25360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181417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2" name="Straight Connector 61"/>
              <p:cNvCxnSpPr>
                <a:stCxn id="69" idx="2"/>
                <a:endCxn id="66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70" idx="2"/>
                <a:endCxn id="68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6425360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9" name="Straight Connector 48"/>
              <p:cNvCxnSpPr>
                <a:stCxn id="58" idx="2"/>
                <a:endCxn id="56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60" idx="2"/>
                <a:endCxn id="57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>
              <a:stCxn id="36" idx="2"/>
            </p:cNvCxnSpPr>
            <p:nvPr/>
          </p:nvCxnSpPr>
          <p:spPr>
            <a:xfrm flipH="1">
              <a:off x="3502546" y="2852058"/>
              <a:ext cx="1235528" cy="936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7" idx="2"/>
            </p:cNvCxnSpPr>
            <p:nvPr/>
          </p:nvCxnSpPr>
          <p:spPr>
            <a:xfrm flipH="1">
              <a:off x="3497104" y="2852058"/>
              <a:ext cx="3243942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6" idx="2"/>
              <a:endCxn id="70" idx="0"/>
            </p:cNvCxnSpPr>
            <p:nvPr/>
          </p:nvCxnSpPr>
          <p:spPr>
            <a:xfrm>
              <a:off x="4738074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7" idx="2"/>
            </p:cNvCxnSpPr>
            <p:nvPr/>
          </p:nvCxnSpPr>
          <p:spPr>
            <a:xfrm flipH="1">
              <a:off x="4738075" y="2852058"/>
              <a:ext cx="2002971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7" idx="2"/>
              <a:endCxn id="58" idx="0"/>
            </p:cNvCxnSpPr>
            <p:nvPr/>
          </p:nvCxnSpPr>
          <p:spPr>
            <a:xfrm>
              <a:off x="6741046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7" idx="2"/>
            </p:cNvCxnSpPr>
            <p:nvPr/>
          </p:nvCxnSpPr>
          <p:spPr>
            <a:xfrm>
              <a:off x="6741046" y="2852058"/>
              <a:ext cx="1240971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6" idx="2"/>
            </p:cNvCxnSpPr>
            <p:nvPr/>
          </p:nvCxnSpPr>
          <p:spPr>
            <a:xfrm>
              <a:off x="4738074" y="2852058"/>
              <a:ext cx="3243943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6" idx="2"/>
            </p:cNvCxnSpPr>
            <p:nvPr/>
          </p:nvCxnSpPr>
          <p:spPr>
            <a:xfrm>
              <a:off x="4738074" y="2852058"/>
              <a:ext cx="2002972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330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442215" y="2035629"/>
            <a:ext cx="5116286" cy="3341914"/>
            <a:chOff x="3181417" y="2231572"/>
            <a:chExt cx="5116286" cy="3341914"/>
          </a:xfrm>
        </p:grpSpPr>
        <p:sp>
          <p:nvSpPr>
            <p:cNvPr id="72" name="Rectangle 71"/>
            <p:cNvSpPr/>
            <p:nvPr/>
          </p:nvSpPr>
          <p:spPr>
            <a:xfrm>
              <a:off x="4422388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425360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181417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5" name="Straight Connector 94"/>
              <p:cNvCxnSpPr>
                <a:stCxn id="102" idx="2"/>
                <a:endCxn id="99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123" idx="2"/>
                <a:endCxn id="101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425360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6" name="Straight Connector 85"/>
              <p:cNvCxnSpPr>
                <a:stCxn id="92" idx="2"/>
                <a:endCxn id="90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93" idx="2"/>
                <a:endCxn id="91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/>
            <p:cNvCxnSpPr>
              <a:stCxn id="72" idx="2"/>
            </p:cNvCxnSpPr>
            <p:nvPr/>
          </p:nvCxnSpPr>
          <p:spPr>
            <a:xfrm flipH="1">
              <a:off x="3502546" y="2852058"/>
              <a:ext cx="1235528" cy="936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4" idx="2"/>
            </p:cNvCxnSpPr>
            <p:nvPr/>
          </p:nvCxnSpPr>
          <p:spPr>
            <a:xfrm flipH="1">
              <a:off x="3497104" y="2852058"/>
              <a:ext cx="3243942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2" idx="2"/>
              <a:endCxn id="123" idx="0"/>
            </p:cNvCxnSpPr>
            <p:nvPr/>
          </p:nvCxnSpPr>
          <p:spPr>
            <a:xfrm>
              <a:off x="4738074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4" idx="2"/>
            </p:cNvCxnSpPr>
            <p:nvPr/>
          </p:nvCxnSpPr>
          <p:spPr>
            <a:xfrm flipH="1">
              <a:off x="4738075" y="2852058"/>
              <a:ext cx="2002971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4" idx="2"/>
              <a:endCxn id="92" idx="0"/>
            </p:cNvCxnSpPr>
            <p:nvPr/>
          </p:nvCxnSpPr>
          <p:spPr>
            <a:xfrm>
              <a:off x="6741046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4" idx="2"/>
            </p:cNvCxnSpPr>
            <p:nvPr/>
          </p:nvCxnSpPr>
          <p:spPr>
            <a:xfrm>
              <a:off x="6741046" y="2852058"/>
              <a:ext cx="1240971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2" idx="2"/>
            </p:cNvCxnSpPr>
            <p:nvPr/>
          </p:nvCxnSpPr>
          <p:spPr>
            <a:xfrm>
              <a:off x="4738074" y="2852058"/>
              <a:ext cx="3243943" cy="94705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72" idx="2"/>
            </p:cNvCxnSpPr>
            <p:nvPr/>
          </p:nvCxnSpPr>
          <p:spPr>
            <a:xfrm>
              <a:off x="4738074" y="2852058"/>
              <a:ext cx="2002972" cy="92528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768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442215" y="2035629"/>
            <a:ext cx="5116286" cy="3341914"/>
            <a:chOff x="3181417" y="2231572"/>
            <a:chExt cx="5116286" cy="3341914"/>
          </a:xfrm>
        </p:grpSpPr>
        <p:sp>
          <p:nvSpPr>
            <p:cNvPr id="72" name="Rectangle 71"/>
            <p:cNvSpPr/>
            <p:nvPr/>
          </p:nvSpPr>
          <p:spPr>
            <a:xfrm>
              <a:off x="4422388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425360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181417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5" name="Straight Connector 94"/>
              <p:cNvCxnSpPr>
                <a:stCxn id="102" idx="2"/>
                <a:endCxn id="99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123" idx="2"/>
                <a:endCxn id="101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425360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6" name="Straight Connector 85"/>
              <p:cNvCxnSpPr>
                <a:stCxn id="92" idx="2"/>
                <a:endCxn id="90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93" idx="2"/>
                <a:endCxn id="91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/>
            <p:cNvCxnSpPr>
              <a:stCxn id="72" idx="2"/>
            </p:cNvCxnSpPr>
            <p:nvPr/>
          </p:nvCxnSpPr>
          <p:spPr>
            <a:xfrm flipH="1">
              <a:off x="3502546" y="2852058"/>
              <a:ext cx="1235528" cy="936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4" idx="2"/>
            </p:cNvCxnSpPr>
            <p:nvPr/>
          </p:nvCxnSpPr>
          <p:spPr>
            <a:xfrm flipH="1">
              <a:off x="3497104" y="2852058"/>
              <a:ext cx="3243942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2" idx="2"/>
              <a:endCxn id="123" idx="0"/>
            </p:cNvCxnSpPr>
            <p:nvPr/>
          </p:nvCxnSpPr>
          <p:spPr>
            <a:xfrm>
              <a:off x="4738074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4" idx="2"/>
            </p:cNvCxnSpPr>
            <p:nvPr/>
          </p:nvCxnSpPr>
          <p:spPr>
            <a:xfrm flipH="1">
              <a:off x="4738075" y="2852058"/>
              <a:ext cx="2002971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4" idx="2"/>
              <a:endCxn id="92" idx="0"/>
            </p:cNvCxnSpPr>
            <p:nvPr/>
          </p:nvCxnSpPr>
          <p:spPr>
            <a:xfrm>
              <a:off x="6741046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4" idx="2"/>
            </p:cNvCxnSpPr>
            <p:nvPr/>
          </p:nvCxnSpPr>
          <p:spPr>
            <a:xfrm>
              <a:off x="6741046" y="2852058"/>
              <a:ext cx="1240971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>
          <a:xfrm flipV="1">
            <a:off x="8763001" y="3603171"/>
            <a:ext cx="0" cy="163285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511143" y="4223658"/>
            <a:ext cx="511629" cy="4354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7889029" y="2944587"/>
            <a:ext cx="511629" cy="4354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076683" y="2901043"/>
            <a:ext cx="8165" cy="59871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367500" y="2634343"/>
            <a:ext cx="2159453" cy="65314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396876" y="2917372"/>
            <a:ext cx="1393375" cy="67491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10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442215" y="2035629"/>
            <a:ext cx="5116286" cy="3341914"/>
            <a:chOff x="3181417" y="2231572"/>
            <a:chExt cx="5116286" cy="3341914"/>
          </a:xfrm>
        </p:grpSpPr>
        <p:sp>
          <p:nvSpPr>
            <p:cNvPr id="72" name="Rectangle 71"/>
            <p:cNvSpPr/>
            <p:nvPr/>
          </p:nvSpPr>
          <p:spPr>
            <a:xfrm>
              <a:off x="4422388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425360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181417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5" name="Straight Connector 94"/>
              <p:cNvCxnSpPr>
                <a:stCxn id="102" idx="2"/>
                <a:endCxn id="99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123" idx="2"/>
                <a:endCxn id="101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425360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6" name="Straight Connector 85"/>
              <p:cNvCxnSpPr>
                <a:stCxn id="92" idx="2"/>
                <a:endCxn id="90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93" idx="2"/>
                <a:endCxn id="91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/>
            <p:cNvCxnSpPr>
              <a:stCxn id="72" idx="2"/>
            </p:cNvCxnSpPr>
            <p:nvPr/>
          </p:nvCxnSpPr>
          <p:spPr>
            <a:xfrm flipH="1">
              <a:off x="3502546" y="2852058"/>
              <a:ext cx="1235528" cy="936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4" idx="2"/>
            </p:cNvCxnSpPr>
            <p:nvPr/>
          </p:nvCxnSpPr>
          <p:spPr>
            <a:xfrm flipH="1">
              <a:off x="3497104" y="2852058"/>
              <a:ext cx="3243942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2" idx="2"/>
              <a:endCxn id="123" idx="0"/>
            </p:cNvCxnSpPr>
            <p:nvPr/>
          </p:nvCxnSpPr>
          <p:spPr>
            <a:xfrm>
              <a:off x="4738074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4" idx="2"/>
            </p:cNvCxnSpPr>
            <p:nvPr/>
          </p:nvCxnSpPr>
          <p:spPr>
            <a:xfrm flipH="1">
              <a:off x="4738075" y="2852058"/>
              <a:ext cx="2002971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4" idx="2"/>
              <a:endCxn id="92" idx="0"/>
            </p:cNvCxnSpPr>
            <p:nvPr/>
          </p:nvCxnSpPr>
          <p:spPr>
            <a:xfrm>
              <a:off x="6741046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4" idx="2"/>
            </p:cNvCxnSpPr>
            <p:nvPr/>
          </p:nvCxnSpPr>
          <p:spPr>
            <a:xfrm>
              <a:off x="6741046" y="2852058"/>
              <a:ext cx="1240971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/>
          <p:nvPr/>
        </p:nvCxnSpPr>
        <p:spPr>
          <a:xfrm flipH="1">
            <a:off x="3626394" y="4272642"/>
            <a:ext cx="24686" cy="46808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666535" y="2767692"/>
            <a:ext cx="916351" cy="73478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167572" y="4185556"/>
            <a:ext cx="537387" cy="44087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078000" y="2786743"/>
            <a:ext cx="12239" cy="65314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15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12443</TotalTime>
  <Words>352</Words>
  <Application>Microsoft Office PowerPoint</Application>
  <PresentationFormat>Widescreen</PresentationFormat>
  <Paragraphs>166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Ratul Mahajan</cp:lastModifiedBy>
  <cp:revision>1470</cp:revision>
  <dcterms:created xsi:type="dcterms:W3CDTF">2015-10-01T19:12:12Z</dcterms:created>
  <dcterms:modified xsi:type="dcterms:W3CDTF">2016-01-15T02:32:06Z</dcterms:modified>
</cp:coreProperties>
</file>