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9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30" d="100"/>
          <a:sy n="30" d="100"/>
        </p:scale>
        <p:origin x="2208" y="-536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8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1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1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8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  <p:sldLayoutId id="2147484161" r:id="rId12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89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Don’t Mind the Gap: Bridging Network-wide Objectives and Device-level Configurations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Ryan Beckett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Todd Millstein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Jitendra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Padhye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Ratul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Mahajan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David Walker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Princeton University,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California Los Angeles, </a:t>
            </a:r>
            <a:r>
              <a:rPr lang="en-US" sz="4600" baseline="30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Microsoft Research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1136" y="39049741"/>
            <a:ext cx="4012266" cy="19344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 smtClean="0"/>
              <a:t>Ryan Beckett</a:t>
            </a:r>
            <a:endParaRPr lang="en-US" sz="3000" dirty="0"/>
          </a:p>
          <a:p>
            <a:r>
              <a:rPr lang="en-US" sz="3000" dirty="0" smtClean="0"/>
              <a:t>Princeton University</a:t>
            </a:r>
            <a:endParaRPr lang="en-US" sz="3000" dirty="0"/>
          </a:p>
          <a:p>
            <a:r>
              <a:rPr lang="en-US" sz="3000" dirty="0" err="1"/>
              <a:t>r</a:t>
            </a:r>
            <a:r>
              <a:rPr lang="en-US" sz="3000" dirty="0" err="1" smtClean="0"/>
              <a:t>beckett@princeton.edu</a:t>
            </a:r>
            <a:endParaRPr lang="en-US" sz="3000" dirty="0"/>
          </a:p>
          <a:p>
            <a:r>
              <a:rPr lang="en-US" sz="3000" dirty="0" smtClean="0"/>
              <a:t>(303) 956-6712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61136" y="37890733"/>
            <a:ext cx="2385859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33638" y="39049741"/>
            <a:ext cx="9296399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M. Al-Fares, A. </a:t>
            </a:r>
            <a:r>
              <a:rPr lang="en-US" sz="1600" dirty="0" err="1" smtClean="0"/>
              <a:t>Loukissas</a:t>
            </a:r>
            <a:r>
              <a:rPr lang="en-US" sz="1600" dirty="0" smtClean="0"/>
              <a:t>, and A. </a:t>
            </a:r>
            <a:r>
              <a:rPr lang="en-US" sz="1600" dirty="0" err="1" smtClean="0"/>
              <a:t>Vahdat</a:t>
            </a:r>
            <a:r>
              <a:rPr lang="en-US" sz="1600" dirty="0" smtClean="0"/>
              <a:t>. A scalable commodity data center network architecture. In SIGCOMM, 2008. 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N. </a:t>
            </a:r>
            <a:r>
              <a:rPr lang="en-US" sz="1600" dirty="0" err="1" smtClean="0"/>
              <a:t>Feamster</a:t>
            </a:r>
            <a:r>
              <a:rPr lang="en-US" sz="1600" dirty="0" smtClean="0"/>
              <a:t> and H. </a:t>
            </a:r>
            <a:r>
              <a:rPr lang="en-US" sz="1600" dirty="0" err="1" smtClean="0"/>
              <a:t>Balakrishnan</a:t>
            </a:r>
            <a:r>
              <a:rPr lang="en-US" sz="1600" dirty="0" smtClean="0"/>
              <a:t>. Detecting BGP configuration faults with static analysis. In NSDI, 2005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R. Mahajan, D. </a:t>
            </a:r>
            <a:r>
              <a:rPr lang="en-US" sz="1600" dirty="0" err="1" smtClean="0"/>
              <a:t>Wetherall</a:t>
            </a:r>
            <a:r>
              <a:rPr lang="en-US" sz="1600" dirty="0" smtClean="0"/>
              <a:t>, and T. Anderson. Understanding BGP misconfiguration. In SIGCOMM, 2002.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Juniper. </a:t>
            </a:r>
            <a:r>
              <a:rPr lang="en-US" sz="1600" dirty="0"/>
              <a:t>What’s behind network downtime? https://</a:t>
            </a:r>
            <a:r>
              <a:rPr lang="en-US" sz="1600" dirty="0" smtClean="0"/>
              <a:t>www-935.ibm.com/services/au/</a:t>
            </a:r>
            <a:r>
              <a:rPr lang="en-US" sz="1600" dirty="0" err="1" smtClean="0"/>
              <a:t>gts</a:t>
            </a:r>
            <a:r>
              <a:rPr lang="en-US" sz="1600" dirty="0" smtClean="0"/>
              <a:t>/pdf/200249.pdf.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 Yankee Group. As the value of enterprise networks </a:t>
            </a:r>
            <a:r>
              <a:rPr lang="en-US" sz="1600" dirty="0" err="1" smtClean="0"/>
              <a:t>excalates</a:t>
            </a:r>
            <a:r>
              <a:rPr lang="en-US" sz="1600" dirty="0" smtClean="0"/>
              <a:t>, so does the need for </a:t>
            </a:r>
            <a:r>
              <a:rPr lang="en-US" sz="1600" dirty="0"/>
              <a:t>configuration management. https://</a:t>
            </a:r>
            <a:r>
              <a:rPr lang="en-US" sz="1600" dirty="0" err="1" smtClean="0"/>
              <a:t>www.cs.princeton.edu</a:t>
            </a:r>
            <a:r>
              <a:rPr lang="en-US" sz="1600" dirty="0" smtClean="0"/>
              <a:t>/courses/archive/fall10/cos561/papers/Yankee04.pdf.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McCauley, </a:t>
            </a:r>
            <a:r>
              <a:rPr lang="en-US" sz="1600" dirty="0" err="1"/>
              <a:t>A.Panda</a:t>
            </a:r>
            <a:r>
              <a:rPr lang="en-US" sz="1600" dirty="0"/>
              <a:t>, M. </a:t>
            </a:r>
            <a:r>
              <a:rPr lang="en-US" sz="1600" dirty="0" err="1"/>
              <a:t>Casado</a:t>
            </a:r>
            <a:r>
              <a:rPr lang="en-US" sz="1600" dirty="0"/>
              <a:t>, T. </a:t>
            </a:r>
            <a:r>
              <a:rPr lang="en-US" sz="1600" dirty="0" err="1"/>
              <a:t>Koponen</a:t>
            </a:r>
            <a:r>
              <a:rPr lang="en-US" sz="1600" dirty="0"/>
              <a:t>, and S. </a:t>
            </a:r>
            <a:r>
              <a:rPr lang="en-US" sz="1600" dirty="0" err="1"/>
              <a:t>Shenker</a:t>
            </a:r>
            <a:r>
              <a:rPr lang="en-US" sz="1600" dirty="0"/>
              <a:t>. Extending SDN to large-scale networks. In Open Networking Summit, 2013.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 smtClean="0"/>
              <a:t>P. </a:t>
            </a:r>
            <a:r>
              <a:rPr lang="en-US" sz="1600" dirty="0" err="1" smtClean="0"/>
              <a:t>Berde</a:t>
            </a:r>
            <a:r>
              <a:rPr lang="en-US" sz="1600" dirty="0" smtClean="0"/>
              <a:t>, M. </a:t>
            </a:r>
            <a:r>
              <a:rPr lang="en-US" sz="1600" dirty="0" err="1" smtClean="0"/>
              <a:t>Gerola</a:t>
            </a:r>
            <a:r>
              <a:rPr lang="en-US" sz="1600" dirty="0" smtClean="0"/>
              <a:t>, J. Hart, Y. Higuchi, M. Kobayashi, T. Koide, B. Lantz, B. O’Connor, P. </a:t>
            </a:r>
            <a:r>
              <a:rPr lang="en-US" sz="1600" dirty="0" err="1" smtClean="0"/>
              <a:t>Radoslavov</a:t>
            </a:r>
            <a:r>
              <a:rPr lang="en-US" sz="1600" dirty="0" smtClean="0"/>
              <a:t>, W. Snow, and G. </a:t>
            </a:r>
            <a:r>
              <a:rPr lang="en-US" sz="1600" dirty="0" err="1" smtClean="0"/>
              <a:t>Parulkar</a:t>
            </a:r>
            <a:r>
              <a:rPr lang="en-US" sz="1600" dirty="0" smtClean="0"/>
              <a:t>. ONOS: towards an open, distributed SDN OS. In </a:t>
            </a:r>
            <a:r>
              <a:rPr lang="en-US" sz="1600" dirty="0" err="1" smtClean="0"/>
              <a:t>HotSDN</a:t>
            </a:r>
            <a:r>
              <a:rPr lang="en-US" sz="1600" dirty="0" smtClean="0"/>
              <a:t>, 2014. </a:t>
            </a:r>
            <a:endParaRPr lang="en-US" sz="1600" dirty="0"/>
          </a:p>
          <a:p>
            <a:pPr marL="434850" indent="-4348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638" y="3789073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142012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 smtClean="0">
                <a:latin typeface="Calibri" pitchFamily="34" charset="0"/>
              </a:rPr>
              <a:t>It is well known that traditional network configuration is highly error-prone [1,2,3]. 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Surveys of network operators often point to human error as a leading cause of misconfigurations [4,5]. 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High-level Idea:</a:t>
            </a:r>
            <a:r>
              <a:rPr lang="en-US" sz="3000" dirty="0" smtClean="0">
                <a:latin typeface="Calibri" pitchFamily="34" charset="0"/>
              </a:rPr>
              <a:t> Traditional networks rely on distributed mechanisms to compute forwarding paths. This means they have many nice properties (e.g., scalability, latency), </a:t>
            </a:r>
            <a:r>
              <a:rPr lang="en-US" sz="3000" dirty="0">
                <a:latin typeface="Calibri" pitchFamily="34" charset="0"/>
              </a:rPr>
              <a:t>b</a:t>
            </a:r>
            <a:r>
              <a:rPr lang="en-US" sz="3000" dirty="0" smtClean="0">
                <a:latin typeface="Calibri" pitchFamily="34" charset="0"/>
              </a:rPr>
              <a:t>ut configuration is hard because it involves distributed programming (a configuration for each device). SDN simplifies configuration but this comes at the cost of many such properties [6,7].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programming</a:t>
            </a:r>
            <a:r>
              <a:rPr lang="en-US" sz="3000" dirty="0" smtClean="0">
                <a:latin typeface="Calibri" pitchFamily="34" charset="0"/>
              </a:rPr>
              <a:t>: 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for each device</a:t>
            </a: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programming</a:t>
            </a:r>
            <a:r>
              <a:rPr lang="en-US" sz="3000" b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</a:t>
            </a:r>
            <a:r>
              <a:rPr lang="en-US" sz="3000" dirty="0" err="1" smtClean="0">
                <a:latin typeface="Calibri" pitchFamily="34" charset="0"/>
              </a:rPr>
              <a:t>config</a:t>
            </a:r>
            <a:r>
              <a:rPr lang="en-US" sz="3000" dirty="0" smtClean="0"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for </a:t>
            </a:r>
            <a:r>
              <a:rPr lang="en-US" sz="3000" dirty="0" smtClean="0">
                <a:latin typeface="Calibri" pitchFamily="34" charset="0"/>
              </a:rPr>
              <a:t>the network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Distributed mechanism: </a:t>
            </a:r>
            <a:r>
              <a:rPr lang="en-US" sz="3000" dirty="0" smtClean="0">
                <a:latin typeface="Calibri" pitchFamily="34" charset="0"/>
              </a:rPr>
              <a:t>devices talk to each other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i="1" dirty="0" smtClean="0">
                <a:latin typeface="Calibri" pitchFamily="34" charset="0"/>
              </a:rPr>
              <a:t>Centralized mechanism</a:t>
            </a:r>
            <a:r>
              <a:rPr lang="en-US" sz="3000" b="1" i="1" dirty="0">
                <a:latin typeface="Calibri" pitchFamily="34" charset="0"/>
              </a:rPr>
              <a:t>: </a:t>
            </a:r>
            <a:r>
              <a:rPr lang="en-US" sz="3000" dirty="0" smtClean="0">
                <a:latin typeface="Calibri" pitchFamily="34" charset="0"/>
              </a:rPr>
              <a:t>a controller decides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17061" y="17160237"/>
            <a:ext cx="8407576" cy="1927953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Stages: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Compile Propane to per-destination </a:t>
            </a:r>
            <a:r>
              <a:rPr lang="en-US" sz="3000" smtClean="0">
                <a:latin typeface="Calibri" pitchFamily="34" charset="0"/>
              </a:rPr>
              <a:t>state </a:t>
            </a:r>
            <a:r>
              <a:rPr lang="en-US" sz="3000" smtClean="0">
                <a:latin typeface="Calibri" pitchFamily="34" charset="0"/>
              </a:rPr>
              <a:t>machines that </a:t>
            </a:r>
            <a:r>
              <a:rPr lang="en-US" sz="3000" dirty="0" smtClean="0">
                <a:latin typeface="Calibri" pitchFamily="34" charset="0"/>
              </a:rPr>
              <a:t>associate paths with ranks. A lower rank means the path is preferred.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Combine this with the topology to get a graph representing all policy-compliant paths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After checking the graph for failure safety, we generate per-device BGP </a:t>
            </a:r>
            <a:r>
              <a:rPr lang="en-US" sz="3000" dirty="0" err="1" smtClean="0">
                <a:latin typeface="Calibri" pitchFamily="34" charset="0"/>
              </a:rPr>
              <a:t>configs</a:t>
            </a:r>
            <a:r>
              <a:rPr lang="en-US" sz="3000" dirty="0" smtClean="0">
                <a:latin typeface="Calibri" pitchFamily="34" charset="0"/>
              </a:rPr>
              <a:t> from this graph.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Product Graph: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Intermediate representation for policies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Combines topology and policy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Graph that captures all policy-compliant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Associates ranks with paths to a destination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Used for safety analysis / failure analysis of 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6233319"/>
            <a:ext cx="8407576" cy="1050790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Configuring a datacenter with BGP</a:t>
            </a:r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running on every router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Keep local services internal to the datacenter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Aggregate global prefixes externally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Prefer leaving through Peer1 over Peer2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Don’t let the datacenter become a transit point</a:t>
            </a: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178184" y="6233319"/>
            <a:ext cx="8407576" cy="1466288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Example: </a:t>
            </a:r>
            <a:r>
              <a:rPr lang="en-US" sz="3000" dirty="0" smtClean="0">
                <a:latin typeface="Calibri" pitchFamily="34" charset="0"/>
              </a:rPr>
              <a:t>Creating a product graph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Add an edge in the Product Graph if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edge exists in the topology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The state machines transition on the edge target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Translation to BGP: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Tag Product Graph state with BGP communities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Incoming edges </a:t>
            </a:r>
            <a:r>
              <a:rPr lang="en-US" sz="3000" dirty="0" smtClean="0">
                <a:latin typeface="Calibri" pitchFamily="34" charset="0"/>
                <a:sym typeface="Wingdings"/>
              </a:rPr>
              <a:t> import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  <a:sym typeface="Wingdings"/>
              </a:rPr>
              <a:t>Outgoing edges  export filters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BGP local preferences inferred from analysis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Ensures that BGP will always dynamically find </a:t>
            </a:r>
            <a:r>
              <a:rPr lang="en-US" sz="3000" b="1" dirty="0" smtClean="0">
                <a:latin typeface="Calibri" pitchFamily="34" charset="0"/>
              </a:rPr>
              <a:t>some best path</a:t>
            </a:r>
            <a:r>
              <a:rPr lang="en-US" sz="3000" dirty="0" smtClean="0">
                <a:latin typeface="Calibri" pitchFamily="34" charset="0"/>
              </a:rPr>
              <a:t> to each destination.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178184" y="22077221"/>
            <a:ext cx="8407576" cy="1373955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Compiler:</a:t>
            </a: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Compiler is 6700 lines of F# code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Flags to configure using: no-export, MEDS, Prepending, </a:t>
            </a:r>
            <a:r>
              <a:rPr lang="en-US" sz="3000" dirty="0" err="1" smtClean="0">
                <a:latin typeface="Calibri" pitchFamily="34" charset="0"/>
              </a:rPr>
              <a:t>anycast</a:t>
            </a:r>
            <a:r>
              <a:rPr lang="en-US" sz="3000" dirty="0" smtClean="0">
                <a:latin typeface="Calibri" pitchFamily="34" charset="0"/>
              </a:rPr>
              <a:t>, etc.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Compilation parallelized across prefixes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Benchmarks: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 translated to Propane for datacenter and transit networks for a large cloud provider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Topology scaled to determine the effect of topology size on compilation time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Policy Size:</a:t>
            </a: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Lines </a:t>
            </a:r>
            <a:r>
              <a:rPr lang="en-US" sz="3000" dirty="0">
                <a:latin typeface="Calibri" pitchFamily="34" charset="0"/>
              </a:rPr>
              <a:t>of Propane: </a:t>
            </a:r>
            <a:r>
              <a:rPr lang="en-US" sz="3000" b="1" dirty="0">
                <a:latin typeface="Calibri" pitchFamily="34" charset="0"/>
              </a:rPr>
              <a:t>31</a:t>
            </a:r>
            <a:r>
              <a:rPr lang="en-US" sz="3000" dirty="0">
                <a:latin typeface="Calibri" pitchFamily="34" charset="0"/>
              </a:rPr>
              <a:t> for the datacenter, </a:t>
            </a:r>
            <a:r>
              <a:rPr lang="en-US" sz="3000" b="1" dirty="0">
                <a:latin typeface="Calibri" pitchFamily="34" charset="0"/>
              </a:rPr>
              <a:t>43</a:t>
            </a:r>
            <a:r>
              <a:rPr lang="en-US" sz="3000" dirty="0">
                <a:latin typeface="Calibri" pitchFamily="34" charset="0"/>
              </a:rPr>
              <a:t> for the transit network – orders of magnitude reduction</a:t>
            </a:r>
            <a:r>
              <a:rPr lang="en-US" sz="3000" dirty="0" smtClean="0">
                <a:latin typeface="Calibri" pitchFamily="34" charset="0"/>
              </a:rPr>
              <a:t>.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b="1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Compilation Time:</a:t>
            </a:r>
            <a:endParaRPr lang="en-US" sz="3000" b="1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178184" y="21185674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Implementation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9850" y="162155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Compilation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6" y="9357519"/>
            <a:ext cx="8820502" cy="3046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19893959"/>
            <a:ext cx="8610600" cy="5530217"/>
          </a:xfrm>
          <a:prstGeom prst="rect">
            <a:avLst/>
          </a:prstGeom>
        </p:spPr>
      </p:pic>
      <p:sp>
        <p:nvSpPr>
          <p:cNvPr id="38" name="Text Box 181"/>
          <p:cNvSpPr txBox="1">
            <a:spLocks noChangeArrowheads="1"/>
          </p:cNvSpPr>
          <p:nvPr/>
        </p:nvSpPr>
        <p:spPr bwMode="auto">
          <a:xfrm>
            <a:off x="2290754" y="25664368"/>
            <a:ext cx="718909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Tradeoffs between tradition networks and SDN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 Box 181"/>
          <p:cNvSpPr txBox="1">
            <a:spLocks noChangeArrowheads="1"/>
          </p:cNvSpPr>
          <p:nvPr/>
        </p:nvSpPr>
        <p:spPr bwMode="auto">
          <a:xfrm>
            <a:off x="1711115" y="12405568"/>
            <a:ext cx="858210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1.</a:t>
            </a:r>
            <a:r>
              <a:rPr lang="en-US" sz="2400" dirty="0" smtClean="0">
                <a:latin typeface="Calibri" pitchFamily="34" charset="0"/>
              </a:rPr>
              <a:t> Operator survey on network misconfiguration causes [4,5]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11115" y="2635011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Propane Language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 Box 189"/>
          <p:cNvSpPr txBox="1">
            <a:spLocks noChangeArrowheads="1"/>
          </p:cNvSpPr>
          <p:nvPr/>
        </p:nvSpPr>
        <p:spPr bwMode="auto">
          <a:xfrm>
            <a:off x="1712277" y="27268065"/>
            <a:ext cx="8376814" cy="9122909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smtClean="0">
                <a:latin typeface="Calibri" pitchFamily="34" charset="0"/>
              </a:rPr>
              <a:t>Programming Model: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A fully centralized view of the network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Including other autonomous system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High-level constraints and preferences on paths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Can describe both intra- and inter-domain routes</a:t>
            </a: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Courier New" charset="0"/>
              <a:buChar char="o"/>
            </a:pPr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b="1" dirty="0" smtClean="0">
                <a:latin typeface="Calibri" pitchFamily="34" charset="0"/>
              </a:rPr>
              <a:t>Guarantees: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Complies to pure </a:t>
            </a:r>
            <a:r>
              <a:rPr lang="en-US" sz="3000" b="1" i="1" dirty="0" smtClean="0">
                <a:latin typeface="Calibri" pitchFamily="34" charset="0"/>
              </a:rPr>
              <a:t>distributed BGP</a:t>
            </a:r>
            <a:r>
              <a:rPr lang="en-US" sz="3000" dirty="0" smtClean="0">
                <a:latin typeface="Calibri" pitchFamily="34" charset="0"/>
              </a:rPr>
              <a:t> configurations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Policy-compliant under </a:t>
            </a:r>
            <a:r>
              <a:rPr lang="en-US" sz="3000" b="1" i="1" dirty="0" smtClean="0">
                <a:latin typeface="Calibri" pitchFamily="34" charset="0"/>
              </a:rPr>
              <a:t>all possible failures</a:t>
            </a:r>
          </a:p>
          <a:p>
            <a:pPr marL="457200" indent="-457200" eaLnBrk="1" hangingPunct="1">
              <a:buFont typeface="Courier New" charset="0"/>
              <a:buChar char="o"/>
            </a:pPr>
            <a:r>
              <a:rPr lang="en-US" sz="3000" dirty="0" smtClean="0">
                <a:latin typeface="Calibri" pitchFamily="34" charset="0"/>
              </a:rPr>
              <a:t>That is, </a:t>
            </a:r>
            <a:r>
              <a:rPr lang="en-US" sz="3000" dirty="0">
                <a:latin typeface="Calibri" pitchFamily="34" charset="0"/>
              </a:rPr>
              <a:t>p</a:t>
            </a:r>
            <a:r>
              <a:rPr lang="en-US" sz="3000" dirty="0" smtClean="0">
                <a:latin typeface="Calibri" pitchFamily="34" charset="0"/>
              </a:rPr>
              <a:t>reserves the centralized abstraction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727" y="10122012"/>
            <a:ext cx="8327110" cy="4784023"/>
          </a:xfrm>
          <a:prstGeom prst="rect">
            <a:avLst/>
          </a:prstGeom>
        </p:spPr>
      </p:pic>
      <p:sp>
        <p:nvSpPr>
          <p:cNvPr id="46" name="Text Box 181"/>
          <p:cNvSpPr txBox="1">
            <a:spLocks noChangeArrowheads="1"/>
          </p:cNvSpPr>
          <p:nvPr/>
        </p:nvSpPr>
        <p:spPr bwMode="auto">
          <a:xfrm>
            <a:off x="12016056" y="15148768"/>
            <a:ext cx="61631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3.</a:t>
            </a:r>
            <a:r>
              <a:rPr lang="en-US" sz="2400" dirty="0" smtClean="0">
                <a:latin typeface="Calibri" pitchFamily="34" charset="0"/>
              </a:rPr>
              <a:t> Configuring a datacenter with Propane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7" y="30541119"/>
            <a:ext cx="6527800" cy="347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776" y="22387719"/>
            <a:ext cx="8434108" cy="8983904"/>
          </a:xfrm>
          <a:prstGeom prst="rect">
            <a:avLst/>
          </a:prstGeom>
        </p:spPr>
      </p:pic>
      <p:sp>
        <p:nvSpPr>
          <p:cNvPr id="28" name="Text Box 181"/>
          <p:cNvSpPr txBox="1">
            <a:spLocks noChangeArrowheads="1"/>
          </p:cNvSpPr>
          <p:nvPr/>
        </p:nvSpPr>
        <p:spPr bwMode="auto">
          <a:xfrm>
            <a:off x="11628437" y="31379368"/>
            <a:ext cx="7157871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4.</a:t>
            </a:r>
            <a:r>
              <a:rPr lang="en-US" sz="2400" dirty="0" smtClean="0">
                <a:latin typeface="Calibri" pitchFamily="34" charset="0"/>
              </a:rPr>
              <a:t> Compilation pipeline for the Propane language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7818" y="9304194"/>
            <a:ext cx="8367019" cy="6110126"/>
          </a:xfrm>
          <a:prstGeom prst="rect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</p:pic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21905422" y="15453568"/>
            <a:ext cx="4953100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</a:t>
            </a:r>
            <a:r>
              <a:rPr lang="en-US" sz="2400" b="1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Product Graph construction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2224" y="31455519"/>
            <a:ext cx="8160213" cy="3601268"/>
          </a:xfrm>
          <a:prstGeom prst="rect">
            <a:avLst/>
          </a:prstGeom>
        </p:spPr>
      </p:pic>
      <p:sp>
        <p:nvSpPr>
          <p:cNvPr id="33" name="Text Box 181"/>
          <p:cNvSpPr txBox="1">
            <a:spLocks noChangeArrowheads="1"/>
          </p:cNvSpPr>
          <p:nvPr/>
        </p:nvSpPr>
        <p:spPr bwMode="auto">
          <a:xfrm>
            <a:off x="20232224" y="35341719"/>
            <a:ext cx="847316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</a:t>
            </a:r>
            <a:r>
              <a:rPr lang="en-US" sz="2400" b="1" dirty="0" smtClean="0">
                <a:latin typeface="Calibri" pitchFamily="34" charset="0"/>
              </a:rPr>
              <a:t>6.</a:t>
            </a:r>
            <a:r>
              <a:rPr lang="en-US" sz="2400" dirty="0" smtClean="0">
                <a:latin typeface="Calibri" pitchFamily="34" charset="0"/>
              </a:rPr>
              <a:t> Compilation time for data center and backbone networks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871061" y="41902690"/>
            <a:ext cx="6273976" cy="81713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747</Words>
  <Application>Microsoft Macintosh PowerPoint</Application>
  <PresentationFormat>Custom</PresentationFormat>
  <Paragraphs>173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Ryan A. Beckett</cp:lastModifiedBy>
  <cp:revision>158</cp:revision>
  <cp:lastPrinted>2016-08-10T15:12:14Z</cp:lastPrinted>
  <dcterms:created xsi:type="dcterms:W3CDTF">2013-02-10T21:14:48Z</dcterms:created>
  <dcterms:modified xsi:type="dcterms:W3CDTF">2017-03-21T15:18:43Z</dcterms:modified>
</cp:coreProperties>
</file>